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7" r:id="rId1"/>
  </p:sldMasterIdLst>
  <p:notesMasterIdLst>
    <p:notesMasterId r:id="rId53"/>
  </p:notesMasterIdLst>
  <p:handoutMasterIdLst>
    <p:handoutMasterId r:id="rId54"/>
  </p:handoutMasterIdLst>
  <p:sldIdLst>
    <p:sldId id="450" r:id="rId2"/>
    <p:sldId id="471" r:id="rId3"/>
    <p:sldId id="472" r:id="rId4"/>
    <p:sldId id="452" r:id="rId5"/>
    <p:sldId id="473" r:id="rId6"/>
    <p:sldId id="474" r:id="rId7"/>
    <p:sldId id="475" r:id="rId8"/>
    <p:sldId id="453" r:id="rId9"/>
    <p:sldId id="479" r:id="rId10"/>
    <p:sldId id="477" r:id="rId11"/>
    <p:sldId id="476" r:id="rId12"/>
    <p:sldId id="506" r:id="rId13"/>
    <p:sldId id="478" r:id="rId14"/>
    <p:sldId id="456" r:id="rId15"/>
    <p:sldId id="481" r:id="rId16"/>
    <p:sldId id="482" r:id="rId17"/>
    <p:sldId id="457" r:id="rId18"/>
    <p:sldId id="483" r:id="rId19"/>
    <p:sldId id="484" r:id="rId20"/>
    <p:sldId id="485" r:id="rId21"/>
    <p:sldId id="458" r:id="rId22"/>
    <p:sldId id="459" r:id="rId23"/>
    <p:sldId id="507" r:id="rId24"/>
    <p:sldId id="486" r:id="rId25"/>
    <p:sldId id="460" r:id="rId26"/>
    <p:sldId id="488" r:id="rId27"/>
    <p:sldId id="489" r:id="rId28"/>
    <p:sldId id="490" r:id="rId29"/>
    <p:sldId id="470" r:id="rId30"/>
    <p:sldId id="491" r:id="rId31"/>
    <p:sldId id="462" r:id="rId32"/>
    <p:sldId id="492" r:id="rId33"/>
    <p:sldId id="493" r:id="rId34"/>
    <p:sldId id="494" r:id="rId35"/>
    <p:sldId id="495" r:id="rId36"/>
    <p:sldId id="497" r:id="rId37"/>
    <p:sldId id="498" r:id="rId38"/>
    <p:sldId id="499" r:id="rId39"/>
    <p:sldId id="500" r:id="rId40"/>
    <p:sldId id="501" r:id="rId41"/>
    <p:sldId id="508" r:id="rId42"/>
    <p:sldId id="463" r:id="rId43"/>
    <p:sldId id="509" r:id="rId44"/>
    <p:sldId id="466" r:id="rId45"/>
    <p:sldId id="503" r:id="rId46"/>
    <p:sldId id="467" r:id="rId47"/>
    <p:sldId id="504" r:id="rId48"/>
    <p:sldId id="505" r:id="rId49"/>
    <p:sldId id="468" r:id="rId50"/>
    <p:sldId id="469" r:id="rId51"/>
    <p:sldId id="510"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33" autoAdjust="0"/>
  </p:normalViewPr>
  <p:slideViewPr>
    <p:cSldViewPr snapToGrid="0">
      <p:cViewPr>
        <p:scale>
          <a:sx n="80" d="100"/>
          <a:sy n="80" d="100"/>
        </p:scale>
        <p:origin x="-1272" y="-114"/>
      </p:cViewPr>
      <p:guideLst>
        <p:guide orient="horz" pos="2160"/>
        <p:guide orient="horz" pos="670"/>
        <p:guide orient="horz" pos="1121"/>
        <p:guide orient="horz" pos="1505"/>
        <p:guide pos="2880"/>
        <p:guide pos="5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84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518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518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518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E628CBAE-1036-420B-9232-A67D8087E7E0}" type="slidenum">
              <a:rPr lang="en-US" altLang="en-US"/>
              <a:pPr>
                <a:defRPr/>
              </a:pPr>
              <a:t>‹#›</a:t>
            </a:fld>
            <a:endParaRPr lang="en-US" altLang="en-US"/>
          </a:p>
        </p:txBody>
      </p:sp>
    </p:spTree>
    <p:extLst>
      <p:ext uri="{BB962C8B-B14F-4D97-AF65-F5344CB8AC3E}">
        <p14:creationId xmlns:p14="http://schemas.microsoft.com/office/powerpoint/2010/main" val="2386187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B125C10-109F-460E-96F8-5586295B5F4E}" type="slidenum">
              <a:rPr lang="en-US" altLang="en-US"/>
              <a:pPr>
                <a:defRPr/>
              </a:pPr>
              <a:t>‹#›</a:t>
            </a:fld>
            <a:endParaRPr lang="en-US" altLang="en-US"/>
          </a:p>
        </p:txBody>
      </p:sp>
    </p:spTree>
    <p:extLst>
      <p:ext uri="{BB962C8B-B14F-4D97-AF65-F5344CB8AC3E}">
        <p14:creationId xmlns:p14="http://schemas.microsoft.com/office/powerpoint/2010/main" val="2533818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C571D991-3C42-44D6-BAEC-8BED10B26E65}" type="slidenum">
              <a:rPr lang="en-US" altLang="en-US" sz="1200" smtClean="0">
                <a:latin typeface="Arial" pitchFamily="34" charset="0"/>
              </a:rPr>
              <a:pPr eaLnBrk="1" hangingPunct="1"/>
              <a:t>1</a:t>
            </a:fld>
            <a:endParaRPr lang="en-US" altLang="en-US" sz="1200"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0"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941759CB-6596-45D8-A7B0-91B6A39922B9}" type="slidenum">
              <a:rPr lang="en-US" altLang="en-US" sz="1200" smtClean="0">
                <a:latin typeface="Arial" pitchFamily="34" charset="0"/>
              </a:rPr>
              <a:pPr eaLnBrk="1" hangingPunct="1"/>
              <a:t>19</a:t>
            </a:fld>
            <a:endParaRPr lang="en-US" altLang="en-US" sz="1200"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rPr>
              <a:t>Headache:</a:t>
            </a:r>
            <a:r>
              <a:rPr lang="en-US" altLang="en-US" smtClean="0">
                <a:latin typeface="Arial" pitchFamily="34" charset="0"/>
              </a:rPr>
              <a:t> Unusually frequent, severe? Onset? Had this type before? Location? Character? Mild, moderate, severe? Course and duration? Precipitating factors? Associated factors? Other illnesses? Taking meds? What makes it worse? Treatment? Coping strategies?</a:t>
            </a:r>
          </a:p>
          <a:p>
            <a:pPr eaLnBrk="1" hangingPunct="1"/>
            <a:r>
              <a:rPr lang="en-US" altLang="en-US" b="1" smtClean="0">
                <a:latin typeface="Arial" pitchFamily="34" charset="0"/>
              </a:rPr>
              <a:t>Head injury:</a:t>
            </a:r>
            <a:r>
              <a:rPr lang="en-US" altLang="en-US" smtClean="0">
                <a:latin typeface="Arial" pitchFamily="34" charset="0"/>
              </a:rPr>
              <a:t> Onset? Setting? How were you just before injury? History of illness (heart trouble, diabetes, epilepsy)? Location? Duration? Associated symptoms? Pattern? Effort to treat?</a:t>
            </a:r>
          </a:p>
          <a:p>
            <a:pPr eaLnBrk="1" hangingPunct="1"/>
            <a:r>
              <a:rPr lang="en-US" altLang="en-US" b="1" smtClean="0">
                <a:latin typeface="Arial" pitchFamily="34" charset="0"/>
              </a:rPr>
              <a:t>Dizziness:</a:t>
            </a:r>
            <a:r>
              <a:rPr lang="en-US" altLang="en-US" smtClean="0">
                <a:latin typeface="Arial" pitchFamily="34" charset="0"/>
              </a:rPr>
              <a:t> Determine what patient means by dizziness. Onset? Associated factors? </a:t>
            </a:r>
          </a:p>
          <a:p>
            <a:pPr eaLnBrk="1" hangingPunct="1"/>
            <a:r>
              <a:rPr lang="en-US" altLang="en-US" b="1" smtClean="0">
                <a:latin typeface="Arial" pitchFamily="34" charset="0"/>
              </a:rPr>
              <a:t>Neck pain:</a:t>
            </a:r>
            <a:r>
              <a:rPr lang="en-US" altLang="en-US" smtClean="0">
                <a:latin typeface="Arial" pitchFamily="34" charset="0"/>
              </a:rPr>
              <a:t> Onset? Location? Associated symptoms? Precipitating factors? Related to stress? Coping strategies?</a:t>
            </a:r>
          </a:p>
          <a:p>
            <a:pPr eaLnBrk="1" hangingPunct="1"/>
            <a:r>
              <a:rPr lang="en-US" altLang="en-US" b="1" smtClean="0">
                <a:latin typeface="Arial" pitchFamily="34" charset="0"/>
              </a:rPr>
              <a:t>Lumps or swelling:</a:t>
            </a:r>
            <a:r>
              <a:rPr lang="en-US" altLang="en-US" smtClean="0">
                <a:latin typeface="Arial" pitchFamily="34" charset="0"/>
              </a:rPr>
              <a:t> Recent infection, tenderness? Duration? Change in size? History of irradiation of head, neck, upper chest? Difficulty swallowing? Do you smoke? Do you drink alcohol? Thyroid problems?</a:t>
            </a:r>
          </a:p>
          <a:p>
            <a:pPr eaLnBrk="1" hangingPunct="1"/>
            <a:r>
              <a:rPr lang="en-US" altLang="en-US" b="1" smtClean="0">
                <a:latin typeface="Arial" pitchFamily="34" charset="0"/>
              </a:rPr>
              <a:t>History of head or neck surgery:</a:t>
            </a:r>
            <a:r>
              <a:rPr lang="en-US" altLang="en-US" smtClean="0">
                <a:latin typeface="Arial" pitchFamily="34" charset="0"/>
              </a:rPr>
              <a:t> Ever had surgery of head or neck? Why? When? How do you feel about the results?</a:t>
            </a:r>
          </a:p>
          <a:p>
            <a:pPr eaLnBrk="1" hangingPunct="1"/>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D0F547C-884C-4B9C-BA78-DECF67641C9E}" type="slidenum">
              <a:rPr lang="en-US" altLang="en-US" sz="1200" smtClean="0">
                <a:latin typeface="Arial" pitchFamily="34" charset="0"/>
              </a:rPr>
              <a:pPr eaLnBrk="1" hangingPunct="1"/>
              <a:t>20</a:t>
            </a:fld>
            <a:endParaRPr lang="en-US" altLang="en-US" sz="1200"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rPr>
              <a:t>Headache:</a:t>
            </a:r>
            <a:r>
              <a:rPr lang="en-US" altLang="en-US" smtClean="0">
                <a:latin typeface="Arial" pitchFamily="34" charset="0"/>
              </a:rPr>
              <a:t> Unusually frequent, severe? Onset? Had this type before? Location? Character? Mild, moderate, severe? Course and duration? Precipitating factors? Associated factors? Other illnesses? Taking meds? What makes it worse? Treatment? Coping strategies?</a:t>
            </a:r>
          </a:p>
          <a:p>
            <a:pPr eaLnBrk="1" hangingPunct="1"/>
            <a:r>
              <a:rPr lang="en-US" altLang="en-US" b="1" smtClean="0">
                <a:latin typeface="Arial" pitchFamily="34" charset="0"/>
              </a:rPr>
              <a:t>Head injury:</a:t>
            </a:r>
            <a:r>
              <a:rPr lang="en-US" altLang="en-US" smtClean="0">
                <a:latin typeface="Arial" pitchFamily="34" charset="0"/>
              </a:rPr>
              <a:t> Onset? Setting? How were you just before injury? History of illness (heart trouble, diabetes, epilepsy)? Location? Duration? Associated symptoms? Pattern? Effort to treat?</a:t>
            </a:r>
          </a:p>
          <a:p>
            <a:pPr eaLnBrk="1" hangingPunct="1"/>
            <a:r>
              <a:rPr lang="en-US" altLang="en-US" b="1" smtClean="0">
                <a:latin typeface="Arial" pitchFamily="34" charset="0"/>
              </a:rPr>
              <a:t>Dizziness:</a:t>
            </a:r>
            <a:r>
              <a:rPr lang="en-US" altLang="en-US" smtClean="0">
                <a:latin typeface="Arial" pitchFamily="34" charset="0"/>
              </a:rPr>
              <a:t> Determine what patient means by dizziness. Onset? Associated factors? </a:t>
            </a:r>
          </a:p>
          <a:p>
            <a:pPr eaLnBrk="1" hangingPunct="1"/>
            <a:r>
              <a:rPr lang="en-US" altLang="en-US" b="1" smtClean="0">
                <a:latin typeface="Arial" pitchFamily="34" charset="0"/>
              </a:rPr>
              <a:t>Neck pain:</a:t>
            </a:r>
            <a:r>
              <a:rPr lang="en-US" altLang="en-US" smtClean="0">
                <a:latin typeface="Arial" pitchFamily="34" charset="0"/>
              </a:rPr>
              <a:t> Onset? Location? Associated symptoms? Precipitating factors? Related to stress? Coping strategies?</a:t>
            </a:r>
          </a:p>
          <a:p>
            <a:pPr eaLnBrk="1" hangingPunct="1"/>
            <a:r>
              <a:rPr lang="en-US" altLang="en-US" b="1" smtClean="0">
                <a:latin typeface="Arial" pitchFamily="34" charset="0"/>
              </a:rPr>
              <a:t>Lumps or swelling:</a:t>
            </a:r>
            <a:r>
              <a:rPr lang="en-US" altLang="en-US" smtClean="0">
                <a:latin typeface="Arial" pitchFamily="34" charset="0"/>
              </a:rPr>
              <a:t> Recent infection, tenderness? Duration? Change in size? History of irradiation of head, neck, upper chest? Difficulty swallowing? Do you smoke? Do you drink alcohol? Thyroid problems?</a:t>
            </a:r>
          </a:p>
          <a:p>
            <a:pPr eaLnBrk="1" hangingPunct="1"/>
            <a:r>
              <a:rPr lang="en-US" altLang="en-US" b="1" smtClean="0">
                <a:latin typeface="Arial" pitchFamily="34" charset="0"/>
              </a:rPr>
              <a:t>History of head or neck surgery:</a:t>
            </a:r>
            <a:r>
              <a:rPr lang="en-US" altLang="en-US" smtClean="0">
                <a:latin typeface="Arial" pitchFamily="34" charset="0"/>
              </a:rPr>
              <a:t> Ever had surgery of head or neck? Why? When? How do you feel about the results?</a:t>
            </a:r>
          </a:p>
          <a:p>
            <a:pPr eaLnBrk="1" hangingPunct="1"/>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7CAA4A6F-5F51-4CEE-AA28-439C7719A293}" type="slidenum">
              <a:rPr lang="en-US" altLang="en-US" sz="1200" smtClean="0">
                <a:latin typeface="Arial" pitchFamily="34" charset="0"/>
              </a:rPr>
              <a:pPr eaLnBrk="1" hangingPunct="1"/>
              <a:t>21</a:t>
            </a:fld>
            <a:endParaRPr lang="en-US" altLang="en-US" sz="1200"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rPr>
              <a:t>Infants and children:</a:t>
            </a:r>
            <a:r>
              <a:rPr lang="en-US" altLang="en-US" smtClean="0">
                <a:latin typeface="Arial" pitchFamily="34" charset="0"/>
              </a:rPr>
              <a:t> Maternal use of alcohol or drugs during pregnancy? Type of delivery? Was baby’s growth normal?</a:t>
            </a:r>
          </a:p>
          <a:p>
            <a:pPr eaLnBrk="1" hangingPunct="1"/>
            <a:r>
              <a:rPr lang="en-US" altLang="en-US" b="1" smtClean="0">
                <a:latin typeface="Arial" pitchFamily="34" charset="0"/>
              </a:rPr>
              <a:t>Aging adult:</a:t>
            </a:r>
            <a:r>
              <a:rPr lang="en-US" altLang="en-US" smtClean="0">
                <a:latin typeface="Arial" pitchFamily="34" charset="0"/>
              </a:rPr>
              <a:t> Dizziness affect daily activities? Neck pain affect daily activities?</a:t>
            </a:r>
          </a:p>
          <a:p>
            <a:pPr eaLnBrk="1" hangingPunct="1"/>
            <a:endParaRPr lang="en-US"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AEEB860F-D048-4868-8D01-7DB11E2A75AB}" type="slidenum">
              <a:rPr lang="en-US" altLang="en-US" sz="1200" smtClean="0">
                <a:latin typeface="Arial" pitchFamily="34" charset="0"/>
              </a:rPr>
              <a:pPr eaLnBrk="1" hangingPunct="1"/>
              <a:t>25</a:t>
            </a:fld>
            <a:endParaRPr lang="en-US" altLang="en-US" sz="1200"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1"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B1506758-E190-4D4E-820F-09F23E060FCD}" type="slidenum">
              <a:rPr lang="en-US" altLang="en-US" sz="1200" smtClean="0">
                <a:latin typeface="Arial" pitchFamily="34" charset="0"/>
              </a:rPr>
              <a:pPr eaLnBrk="1" hangingPunct="1"/>
              <a:t>42</a:t>
            </a:fld>
            <a:endParaRPr lang="en-US" altLang="en-US" sz="1200"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1CD4B5E6-76A3-410E-ACF0-06F58C07E04F}" type="slidenum">
              <a:rPr lang="en-US" altLang="en-US" sz="1200" smtClean="0">
                <a:latin typeface="Arial" pitchFamily="34" charset="0"/>
              </a:rPr>
              <a:pPr eaLnBrk="1" hangingPunct="1"/>
              <a:t>49</a:t>
            </a:fld>
            <a:endParaRPr lang="en-US" altLang="en-US" sz="1200" smtClean="0">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1"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spcBef>
                <a:spcPct val="0"/>
              </a:spcBef>
            </a:pPr>
            <a:r>
              <a:rPr lang="en-US" altLang="en-US" dirty="0" smtClean="0"/>
              <a:t>The correct answer is 1. An increased heart rate and weight loss are findings consistent with hyperthyroidism. </a:t>
            </a:r>
          </a:p>
          <a:p>
            <a:pPr defTabSz="914400" eaLnBrk="1" hangingPunct="1">
              <a:spcBef>
                <a:spcPct val="0"/>
              </a:spcBef>
            </a:pPr>
            <a:r>
              <a:rPr lang="en-US" altLang="en-US" dirty="0" smtClean="0"/>
              <a:t>Answer 2 is incorrect because these findings would be consistent with hypothyroidism.</a:t>
            </a:r>
          </a:p>
          <a:p>
            <a:pPr defTabSz="914400" eaLnBrk="1" hangingPunct="1">
              <a:spcBef>
                <a:spcPct val="0"/>
              </a:spcBef>
            </a:pPr>
            <a:r>
              <a:rPr lang="en-US" altLang="en-US" smtClean="0"/>
              <a:t> Answers 3 and 4 are incorrect because these findings are not associated with thyroid disease and would require further investigation to determine the cause.</a:t>
            </a:r>
            <a:endParaRPr lang="en-US"/>
          </a:p>
        </p:txBody>
      </p:sp>
      <p:sp>
        <p:nvSpPr>
          <p:cNvPr id="4" name="Slide Number Placeholder 3"/>
          <p:cNvSpPr>
            <a:spLocks noGrp="1"/>
          </p:cNvSpPr>
          <p:nvPr>
            <p:ph type="sldNum" sz="quarter" idx="10"/>
          </p:nvPr>
        </p:nvSpPr>
        <p:spPr/>
        <p:txBody>
          <a:bodyPr/>
          <a:lstStyle/>
          <a:p>
            <a:pPr>
              <a:defRPr/>
            </a:pPr>
            <a:fld id="{4B125C10-109F-460E-96F8-5586295B5F4E}" type="slidenum">
              <a:rPr lang="en-US" altLang="en-US" smtClean="0"/>
              <a:pPr>
                <a:defRPr/>
              </a:pPr>
              <a:t>51</a:t>
            </a:fld>
            <a:endParaRPr lang="en-US" altLang="en-US"/>
          </a:p>
        </p:txBody>
      </p:sp>
    </p:spTree>
    <p:extLst>
      <p:ext uri="{BB962C8B-B14F-4D97-AF65-F5344CB8AC3E}">
        <p14:creationId xmlns:p14="http://schemas.microsoft.com/office/powerpoint/2010/main" val="195985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7F852CF7-0294-4F08-8F41-89B8D2F01C27}" type="slidenum">
              <a:rPr lang="en-US" altLang="en-US" sz="1200" smtClean="0">
                <a:latin typeface="Arial" pitchFamily="34" charset="0"/>
              </a:rPr>
              <a:pPr eaLnBrk="1" hangingPunct="1"/>
              <a:t>4</a:t>
            </a:fld>
            <a:endParaRPr lang="en-US" altLang="en-US" sz="1200" smtClean="0">
              <a:latin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0"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7E658D67-A391-426B-91BA-2E40FFBFAECD}" type="slidenum">
              <a:rPr lang="en-US" altLang="en-US" sz="1200" smtClean="0">
                <a:latin typeface="Arial" pitchFamily="34" charset="0"/>
              </a:rPr>
              <a:pPr eaLnBrk="1" hangingPunct="1"/>
              <a:t>5</a:t>
            </a:fld>
            <a:endParaRPr lang="en-US" altLang="en-US" sz="1200" smtClean="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0"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7F662098-5FBB-4729-9A31-2E92B140D8D9}" type="slidenum">
              <a:rPr lang="en-US" altLang="en-US" sz="1200" smtClean="0">
                <a:latin typeface="Arial" pitchFamily="34" charset="0"/>
              </a:rPr>
              <a:pPr eaLnBrk="1" hangingPunct="1"/>
              <a:t>6</a:t>
            </a:fld>
            <a:endParaRPr lang="en-US" altLang="en-US" sz="1200" smtClean="0">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0"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A2149E19-717D-470A-AC46-014A5D5ADC96}" type="slidenum">
              <a:rPr lang="en-US" altLang="en-US" sz="1200" smtClean="0">
                <a:latin typeface="Arial" pitchFamily="34" charset="0"/>
              </a:rPr>
              <a:pPr eaLnBrk="1" hangingPunct="1"/>
              <a:t>7</a:t>
            </a:fld>
            <a:endParaRPr lang="en-US" altLang="en-US" sz="1200" smtClean="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0"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461A9968-59AC-4592-AF36-EA7BFC2143AC}" type="slidenum">
              <a:rPr lang="en-US" altLang="en-US" sz="1200" smtClean="0">
                <a:latin typeface="Arial" pitchFamily="34" charset="0"/>
              </a:rPr>
              <a:pPr eaLnBrk="1" hangingPunct="1"/>
              <a:t>8</a:t>
            </a:fld>
            <a:endParaRPr lang="en-US" altLang="en-US" sz="1200"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CA95D4F7-A2F3-4083-9963-706316D2A729}" type="slidenum">
              <a:rPr lang="en-US" altLang="en-US" sz="1200" smtClean="0">
                <a:latin typeface="Arial" pitchFamily="34" charset="0"/>
              </a:rPr>
              <a:pPr eaLnBrk="1" hangingPunct="1"/>
              <a:t>9</a:t>
            </a:fld>
            <a:endParaRPr lang="en-US" altLang="en-US" sz="1200" smtClean="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F69B6571-C66D-4340-94B9-F114A74904EA}" type="slidenum">
              <a:rPr lang="en-US" altLang="en-US" sz="1200" smtClean="0">
                <a:latin typeface="Arial" pitchFamily="34" charset="0"/>
              </a:rPr>
              <a:pPr eaLnBrk="1" hangingPunct="1"/>
              <a:t>17</a:t>
            </a:fld>
            <a:endParaRPr lang="en-US" altLang="en-US" sz="1200"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rPr>
              <a:t>Headache:</a:t>
            </a:r>
            <a:r>
              <a:rPr lang="en-US" altLang="en-US" smtClean="0">
                <a:latin typeface="Arial" pitchFamily="34" charset="0"/>
              </a:rPr>
              <a:t> Unusually frequent, severe? Onset? Had this type before? Location? Character? Mild, moderate, severe? Course and duration? Precipitating factors? Associated factors? Other illnesses? Taking meds? What makes it worse? Treatment? Coping strategies?</a:t>
            </a:r>
          </a:p>
          <a:p>
            <a:pPr eaLnBrk="1" hangingPunct="1"/>
            <a:r>
              <a:rPr lang="en-US" altLang="en-US" b="1" smtClean="0">
                <a:latin typeface="Arial" pitchFamily="34" charset="0"/>
              </a:rPr>
              <a:t>Head injury:</a:t>
            </a:r>
            <a:r>
              <a:rPr lang="en-US" altLang="en-US" smtClean="0">
                <a:latin typeface="Arial" pitchFamily="34" charset="0"/>
              </a:rPr>
              <a:t> Onset? Setting? How were you just before injury? History of illness (heart trouble, diabetes, epilepsy)? Location? Duration? Associated symptoms? Pattern? Effort to treat?</a:t>
            </a:r>
          </a:p>
          <a:p>
            <a:pPr eaLnBrk="1" hangingPunct="1"/>
            <a:r>
              <a:rPr lang="en-US" altLang="en-US" b="1" smtClean="0">
                <a:latin typeface="Arial" pitchFamily="34" charset="0"/>
              </a:rPr>
              <a:t>Dizziness:</a:t>
            </a:r>
            <a:r>
              <a:rPr lang="en-US" altLang="en-US" smtClean="0">
                <a:latin typeface="Arial" pitchFamily="34" charset="0"/>
              </a:rPr>
              <a:t> Determine what patient means by dizziness. Onset? Associated factors? </a:t>
            </a:r>
          </a:p>
          <a:p>
            <a:pPr eaLnBrk="1" hangingPunct="1"/>
            <a:r>
              <a:rPr lang="en-US" altLang="en-US" b="1" smtClean="0">
                <a:latin typeface="Arial" pitchFamily="34" charset="0"/>
              </a:rPr>
              <a:t>Neck pain:</a:t>
            </a:r>
            <a:r>
              <a:rPr lang="en-US" altLang="en-US" smtClean="0">
                <a:latin typeface="Arial" pitchFamily="34" charset="0"/>
              </a:rPr>
              <a:t> Onset? Location? Associated symptoms? Precipitating factors? Related to stress? Coping strategies?</a:t>
            </a:r>
          </a:p>
          <a:p>
            <a:pPr eaLnBrk="1" hangingPunct="1"/>
            <a:r>
              <a:rPr lang="en-US" altLang="en-US" b="1" smtClean="0">
                <a:latin typeface="Arial" pitchFamily="34" charset="0"/>
              </a:rPr>
              <a:t>Lumps or swelling:</a:t>
            </a:r>
            <a:r>
              <a:rPr lang="en-US" altLang="en-US" smtClean="0">
                <a:latin typeface="Arial" pitchFamily="34" charset="0"/>
              </a:rPr>
              <a:t> Recent infection, tenderness? Duration? Change in size? History of irradiation of head, neck, upper chest? Difficulty swallowing? Do you smoke? Do you drink alcohol? Thyroid problems?</a:t>
            </a:r>
          </a:p>
          <a:p>
            <a:pPr eaLnBrk="1" hangingPunct="1"/>
            <a:r>
              <a:rPr lang="en-US" altLang="en-US" b="1" smtClean="0">
                <a:latin typeface="Arial" pitchFamily="34" charset="0"/>
              </a:rPr>
              <a:t>History of head or neck surgery:</a:t>
            </a:r>
            <a:r>
              <a:rPr lang="en-US" altLang="en-US" smtClean="0">
                <a:latin typeface="Arial" pitchFamily="34" charset="0"/>
              </a:rPr>
              <a:t> Ever had surgery of head or neck? Why? When? How do you feel about the results?</a:t>
            </a:r>
          </a:p>
          <a:p>
            <a:pPr eaLnBrk="1" hangingPunct="1"/>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F9619B39-E587-4BEE-9731-61763184186F}" type="slidenum">
              <a:rPr lang="en-US" altLang="en-US" sz="1200" smtClean="0">
                <a:latin typeface="Arial" pitchFamily="34" charset="0"/>
              </a:rPr>
              <a:pPr eaLnBrk="1" hangingPunct="1"/>
              <a:t>18</a:t>
            </a:fld>
            <a:endParaRPr lang="en-US" altLang="en-US" sz="1200"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rPr>
              <a:t>Headache:</a:t>
            </a:r>
            <a:r>
              <a:rPr lang="en-US" altLang="en-US" smtClean="0">
                <a:latin typeface="Arial" pitchFamily="34" charset="0"/>
              </a:rPr>
              <a:t> Unusually frequent, severe? Onset? Had this type before? Location? Character? Mild, moderate, severe? Course and duration? Precipitating factors? Associated factors? Other illnesses? Taking meds? What makes it worse? Treatment? Coping strategies?</a:t>
            </a:r>
          </a:p>
          <a:p>
            <a:pPr eaLnBrk="1" hangingPunct="1"/>
            <a:r>
              <a:rPr lang="en-US" altLang="en-US" b="1" smtClean="0">
                <a:latin typeface="Arial" pitchFamily="34" charset="0"/>
              </a:rPr>
              <a:t>Head injury:</a:t>
            </a:r>
            <a:r>
              <a:rPr lang="en-US" altLang="en-US" smtClean="0">
                <a:latin typeface="Arial" pitchFamily="34" charset="0"/>
              </a:rPr>
              <a:t> Onset? Setting? How were you just before injury? History of illness (heart trouble, diabetes, epilepsy)? Location? Duration? Associated symptoms? Pattern? Effort to treat?</a:t>
            </a:r>
          </a:p>
          <a:p>
            <a:pPr eaLnBrk="1" hangingPunct="1"/>
            <a:r>
              <a:rPr lang="en-US" altLang="en-US" b="1" smtClean="0">
                <a:latin typeface="Arial" pitchFamily="34" charset="0"/>
              </a:rPr>
              <a:t>Dizziness:</a:t>
            </a:r>
            <a:r>
              <a:rPr lang="en-US" altLang="en-US" smtClean="0">
                <a:latin typeface="Arial" pitchFamily="34" charset="0"/>
              </a:rPr>
              <a:t> Determine what patient means by dizziness. Onset? Associated factors? </a:t>
            </a:r>
          </a:p>
          <a:p>
            <a:pPr eaLnBrk="1" hangingPunct="1"/>
            <a:r>
              <a:rPr lang="en-US" altLang="en-US" b="1" smtClean="0">
                <a:latin typeface="Arial" pitchFamily="34" charset="0"/>
              </a:rPr>
              <a:t>Neck pain:</a:t>
            </a:r>
            <a:r>
              <a:rPr lang="en-US" altLang="en-US" smtClean="0">
                <a:latin typeface="Arial" pitchFamily="34" charset="0"/>
              </a:rPr>
              <a:t> Onset? Location? Associated symptoms? Precipitating factors? Related to stress? Coping strategies?</a:t>
            </a:r>
          </a:p>
          <a:p>
            <a:pPr eaLnBrk="1" hangingPunct="1"/>
            <a:r>
              <a:rPr lang="en-US" altLang="en-US" b="1" smtClean="0">
                <a:latin typeface="Arial" pitchFamily="34" charset="0"/>
              </a:rPr>
              <a:t>Lumps or swelling:</a:t>
            </a:r>
            <a:r>
              <a:rPr lang="en-US" altLang="en-US" smtClean="0">
                <a:latin typeface="Arial" pitchFamily="34" charset="0"/>
              </a:rPr>
              <a:t> Recent infection, tenderness? Duration? Change in size? History of irradiation of head, neck, upper chest? Difficulty swallowing? Do you smoke? Do you drink alcohol? Thyroid problems?</a:t>
            </a:r>
          </a:p>
          <a:p>
            <a:pPr eaLnBrk="1" hangingPunct="1"/>
            <a:r>
              <a:rPr lang="en-US" altLang="en-US" b="1" smtClean="0">
                <a:latin typeface="Arial" pitchFamily="34" charset="0"/>
              </a:rPr>
              <a:t>History of head or neck surgery:</a:t>
            </a:r>
            <a:r>
              <a:rPr lang="en-US" altLang="en-US" smtClean="0">
                <a:latin typeface="Arial" pitchFamily="34" charset="0"/>
              </a:rPr>
              <a:t> Ever had surgery of head or neck? Why? When? How do you feel about the results?</a:t>
            </a:r>
          </a:p>
          <a:p>
            <a:pPr eaLnBrk="1" hangingPunct="1"/>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12AC39EF-ADF7-4FC9-871F-D3115A126518}" type="slidenum">
              <a:rPr lang="en-GB" altLang="en-US"/>
              <a:pPr>
                <a:defRPr/>
              </a:pPr>
              <a:t>‹#›</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199316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7"/>
          <p:cNvSpPr>
            <a:spLocks noGrp="1"/>
          </p:cNvSpPr>
          <p:nvPr>
            <p:ph type="sldNum" sz="quarter" idx="10"/>
          </p:nvPr>
        </p:nvSpPr>
        <p:spPr/>
        <p:txBody>
          <a:bodyPr/>
          <a:lstStyle>
            <a:lvl1pPr>
              <a:defRPr/>
            </a:lvl1pPr>
          </a:lstStyle>
          <a:p>
            <a:pPr>
              <a:defRPr/>
            </a:pPr>
            <a:r>
              <a:rPr lang="en-GB" altLang="en-US"/>
              <a:t> </a:t>
            </a:r>
            <a:fld id="{E418FBB4-A73A-4954-B311-D992E20E41D3}" type="slidenum">
              <a:rPr lang="en-GB" altLang="en-US"/>
              <a:pPr>
                <a:defRPr/>
              </a:pPr>
              <a:t>‹#›</a:t>
            </a:fld>
            <a:endParaRPr lang="en-GB" altLang="en-US"/>
          </a:p>
        </p:txBody>
      </p:sp>
    </p:spTree>
    <p:extLst>
      <p:ext uri="{BB962C8B-B14F-4D97-AF65-F5344CB8AC3E}">
        <p14:creationId xmlns:p14="http://schemas.microsoft.com/office/powerpoint/2010/main" val="328845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61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0493" y="1620177"/>
            <a:ext cx="7772400" cy="570136"/>
          </a:xfrm>
        </p:spPr>
        <p:txBody>
          <a:bodyPr anchor="ct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43476"/>
            <a:ext cx="4032504" cy="40315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38673"/>
            <a:ext cx="4032504" cy="40325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0"/>
          </p:nvPr>
        </p:nvSpPr>
        <p:spPr>
          <a:ln/>
        </p:spPr>
        <p:txBody>
          <a:bodyPr/>
          <a:lstStyle>
            <a:lvl1pPr>
              <a:defRPr/>
            </a:lvl1pPr>
          </a:lstStyle>
          <a:p>
            <a:pPr>
              <a:defRPr/>
            </a:pPr>
            <a:r>
              <a:rPr lang="en-GB" altLang="en-US"/>
              <a:t> </a:t>
            </a:r>
            <a:fld id="{DEB95FDA-D975-433D-A869-FDB127773D93}" type="slidenum">
              <a:rPr lang="en-GB" altLang="en-US"/>
              <a:pPr>
                <a:defRPr/>
              </a:pPr>
              <a:t>‹#›</a:t>
            </a:fld>
            <a:endParaRPr lang="en-GB" altLang="en-US"/>
          </a:p>
        </p:txBody>
      </p:sp>
      <p:sp>
        <p:nvSpPr>
          <p:cNvPr id="8" name="Footer Placeholder 4"/>
          <p:cNvSpPr>
            <a:spLocks noGrp="1"/>
          </p:cNvSpPr>
          <p:nvPr>
            <p:ph type="ftr" sz="quarter" idx="11"/>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753882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D9E9877C-08BB-4DE1-9755-C5453BDB106E}" type="slidenum">
              <a:rPr lang="en-GB" altLang="en-US"/>
              <a:pPr>
                <a:defRPr/>
              </a:pPr>
              <a:t>‹#›</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68844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D62E0B5D-F125-4B6F-9661-32E20EACE3D2}" type="slidenum">
              <a:rPr lang="en-GB" altLang="en-US"/>
              <a:pPr>
                <a:defRPr/>
              </a:pPr>
              <a:t>‹#›</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61720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r>
              <a:rPr lang="en-GB" altLang="en-US"/>
              <a:t> </a:t>
            </a:r>
            <a:fld id="{0B81152A-1196-422E-947D-1D3235661F6D}" type="slidenum">
              <a:rPr lang="en-GB" altLang="en-US"/>
              <a:pPr>
                <a:defRPr/>
              </a:pPr>
              <a:t>‹#›</a:t>
            </a:fld>
            <a:endParaRPr lang="en-GB" altLang="en-US"/>
          </a:p>
        </p:txBody>
      </p:sp>
    </p:spTree>
    <p:extLst>
      <p:ext uri="{BB962C8B-B14F-4D97-AF65-F5344CB8AC3E}">
        <p14:creationId xmlns:p14="http://schemas.microsoft.com/office/powerpoint/2010/main" val="20685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a:ln/>
        </p:spPr>
        <p:txBody>
          <a:bodyPr/>
          <a:lstStyle>
            <a:lvl1pPr>
              <a:defRPr/>
            </a:lvl1pPr>
          </a:lstStyle>
          <a:p>
            <a:pPr>
              <a:defRPr/>
            </a:pPr>
            <a:r>
              <a:rPr lang="en-GB" altLang="en-US"/>
              <a:t> </a:t>
            </a:r>
            <a:fld id="{FFD7D136-5F70-4E22-BBC1-22FFB6C11AAA}" type="slidenum">
              <a:rPr lang="en-GB" altLang="en-US"/>
              <a:pPr>
                <a:defRPr/>
              </a:pPr>
              <a:t>‹#›</a:t>
            </a:fld>
            <a:endParaRPr lang="en-GB" altLang="en-US"/>
          </a:p>
        </p:txBody>
      </p:sp>
      <p:sp>
        <p:nvSpPr>
          <p:cNvPr id="8" name="Footer Placeholder 4"/>
          <p:cNvSpPr>
            <a:spLocks noGrp="1"/>
          </p:cNvSpPr>
          <p:nvPr>
            <p:ph type="ftr" sz="quarter" idx="11"/>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66564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7"/>
          <p:cNvSpPr>
            <a:spLocks noGrp="1"/>
          </p:cNvSpPr>
          <p:nvPr>
            <p:ph type="sldNum" sz="quarter" idx="13"/>
          </p:nvPr>
        </p:nvSpPr>
        <p:spPr>
          <a:ln/>
        </p:spPr>
        <p:txBody>
          <a:bodyPr/>
          <a:lstStyle>
            <a:lvl1pPr>
              <a:defRPr/>
            </a:lvl1pPr>
          </a:lstStyle>
          <a:p>
            <a:pPr>
              <a:defRPr/>
            </a:pPr>
            <a:r>
              <a:rPr lang="en-GB" altLang="en-US"/>
              <a:t> </a:t>
            </a:r>
            <a:fld id="{3DBED60C-C85F-4363-82FD-62BBF9CB9B66}" type="slidenum">
              <a:rPr lang="en-GB" altLang="en-US"/>
              <a:pPr>
                <a:defRPr/>
              </a:pPr>
              <a:t>‹#›</a:t>
            </a:fld>
            <a:endParaRPr lang="en-GB" altLang="en-US"/>
          </a:p>
        </p:txBody>
      </p:sp>
      <p:sp>
        <p:nvSpPr>
          <p:cNvPr id="9" name="Footer Placeholder 4"/>
          <p:cNvSpPr>
            <a:spLocks noGrp="1"/>
          </p:cNvSpPr>
          <p:nvPr>
            <p:ph type="ftr" sz="quarter" idx="14"/>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423130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4640CB8C-2F1A-449F-A412-A7378739887C}" type="slidenum">
              <a:rPr lang="en-GB" altLang="en-US"/>
              <a:pPr>
                <a:defRPr/>
              </a:pPr>
              <a:t>‹#›</a:t>
            </a:fld>
            <a:endParaRPr lang="en-GB" altLang="en-US"/>
          </a:p>
        </p:txBody>
      </p:sp>
      <p:sp>
        <p:nvSpPr>
          <p:cNvPr id="6" name="Footer Placeholder 4"/>
          <p:cNvSpPr>
            <a:spLocks noGrp="1"/>
          </p:cNvSpPr>
          <p:nvPr>
            <p:ph type="ftr" sz="quarter" idx="11"/>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43404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Regular">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645920"/>
            <a:ext cx="7772400"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FDAD236B-C321-45C5-9D01-BCBDAB1CE189}" type="slidenum">
              <a:rPr lang="en-GB" altLang="en-US"/>
              <a:pPr>
                <a:defRPr/>
              </a:pPr>
              <a:t>‹#›</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022161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amp; Illustra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1148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5D1B71A7-397B-4ADB-A34A-9D27DD2CF220}" type="slidenum">
              <a:rPr lang="en-GB" altLang="en-US"/>
              <a:pPr>
                <a:defRPr/>
              </a:pPr>
              <a:t>‹#›</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630456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p:spPr>
        <p:txBody>
          <a:bodyPr vert="horz" wrap="square" lIns="91440" tIns="45720" rIns="91440" bIns="45720" numCol="1" anchor="ctr" anchorCtr="1" compatLnSpc="1">
            <a:prstTxWarp prst="textNoShape">
              <a:avLst/>
            </a:prstTxWarp>
          </a:bodyPr>
          <a:lstStyle>
            <a:lvl1pPr>
              <a:defRPr sz="1000">
                <a:solidFill>
                  <a:srgbClr val="000000"/>
                </a:solidFill>
                <a:latin typeface="Arial" pitchFamily="34" charset="0"/>
                <a:cs typeface="Arial" pitchFamily="34" charset="0"/>
              </a:defRPr>
            </a:lvl1pPr>
          </a:lstStyle>
          <a:p>
            <a:pPr>
              <a:defRPr/>
            </a:pPr>
            <a:r>
              <a:rPr lang="en-GB" altLang="en-US"/>
              <a:t> </a:t>
            </a:r>
            <a:fld id="{5D7E11F2-D881-4304-87B7-4333E98E7E89}" type="slidenum">
              <a:rPr lang="en-GB" altLang="en-US"/>
              <a:pPr>
                <a:defRPr/>
              </a:pPr>
              <a:t>‹#›</a:t>
            </a:fld>
            <a:endParaRPr lang="en-GB" altLang="en-US"/>
          </a:p>
        </p:txBody>
      </p:sp>
      <p:sp>
        <p:nvSpPr>
          <p:cNvPr id="10" name="Footer Placeholder 4"/>
          <p:cNvSpPr>
            <a:spLocks noGrp="1"/>
          </p:cNvSpPr>
          <p:nvPr>
            <p:ph type="ftr" sz="quarter" idx="3"/>
          </p:nvPr>
        </p:nvSpPr>
        <p:spPr>
          <a:xfrm>
            <a:off x="990600" y="6461125"/>
            <a:ext cx="7162800" cy="381000"/>
          </a:xfrm>
          <a:prstGeom prst="rect">
            <a:avLst/>
          </a:prstGeom>
        </p:spPr>
        <p:txBody>
          <a:bodyPr/>
          <a:lstStyle>
            <a:lvl1pPr algn="ctr">
              <a:defRPr sz="1000" dirty="0" smtClean="0">
                <a:latin typeface="Arial" panose="020B0604020202020204" pitchFamily="34" charset="0"/>
                <a:cs typeface="Arial" panose="020B0604020202020204" pitchFamily="34" charset="0"/>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93" r:id="rId4"/>
    <p:sldLayoutId id="2147483987" r:id="rId5"/>
    <p:sldLayoutId id="2147483988" r:id="rId6"/>
    <p:sldLayoutId id="2147483989" r:id="rId7"/>
    <p:sldLayoutId id="2147483990" r:id="rId8"/>
    <p:sldLayoutId id="2147483991" r:id="rId9"/>
    <p:sldLayoutId id="2147483994" r:id="rId10"/>
    <p:sldLayoutId id="2147483992" r:id="rId11"/>
  </p:sldLayoutIdLst>
  <p:hf hdr="0" dt="0"/>
  <p:txStyles>
    <p:titleStyle>
      <a:lvl1pPr algn="ctr" rtl="0" eaLnBrk="0" fontAlgn="base" hangingPunct="0">
        <a:spcBef>
          <a:spcPct val="0"/>
        </a:spcBef>
        <a:spcAft>
          <a:spcPct val="0"/>
        </a:spcAft>
        <a:defRPr sz="3600" kern="1200">
          <a:solidFill>
            <a:schemeClr val="tx1"/>
          </a:solidFill>
          <a:latin typeface="Arial" pitchFamily="34" charset="0"/>
          <a:ea typeface="Arial" pitchFamily="-111" charset="0"/>
          <a:cs typeface="Arial" pitchFamily="34" charset="0"/>
        </a:defRPr>
      </a:lvl1pPr>
      <a:lvl2pPr algn="ctr" rtl="0" eaLnBrk="0" fontAlgn="base" hangingPunct="0">
        <a:spcBef>
          <a:spcPct val="0"/>
        </a:spcBef>
        <a:spcAft>
          <a:spcPct val="0"/>
        </a:spcAft>
        <a:defRPr sz="3600">
          <a:solidFill>
            <a:schemeClr val="tx1"/>
          </a:solidFill>
          <a:latin typeface="Arial" charset="0"/>
          <a:ea typeface="Arial" pitchFamily="-111" charset="0"/>
          <a:cs typeface="Arial" charset="0"/>
        </a:defRPr>
      </a:lvl2pPr>
      <a:lvl3pPr algn="ctr" rtl="0" eaLnBrk="0" fontAlgn="base" hangingPunct="0">
        <a:spcBef>
          <a:spcPct val="0"/>
        </a:spcBef>
        <a:spcAft>
          <a:spcPct val="0"/>
        </a:spcAft>
        <a:defRPr sz="3600">
          <a:solidFill>
            <a:schemeClr val="tx1"/>
          </a:solidFill>
          <a:latin typeface="Arial" charset="0"/>
          <a:ea typeface="Arial" pitchFamily="-111" charset="0"/>
          <a:cs typeface="Arial" charset="0"/>
        </a:defRPr>
      </a:lvl3pPr>
      <a:lvl4pPr algn="ctr" rtl="0" eaLnBrk="0" fontAlgn="base" hangingPunct="0">
        <a:spcBef>
          <a:spcPct val="0"/>
        </a:spcBef>
        <a:spcAft>
          <a:spcPct val="0"/>
        </a:spcAft>
        <a:defRPr sz="3600">
          <a:solidFill>
            <a:schemeClr val="tx1"/>
          </a:solidFill>
          <a:latin typeface="Arial" charset="0"/>
          <a:ea typeface="Arial" pitchFamily="-111" charset="0"/>
          <a:cs typeface="Arial" charset="0"/>
        </a:defRPr>
      </a:lvl4pPr>
      <a:lvl5pPr algn="ctr" rtl="0" eaLnBrk="0" fontAlgn="base" hangingPunct="0">
        <a:spcBef>
          <a:spcPct val="0"/>
        </a:spcBef>
        <a:spcAft>
          <a:spcPct val="0"/>
        </a:spcAft>
        <a:defRPr sz="3600">
          <a:solidFill>
            <a:schemeClr val="tx1"/>
          </a:solidFill>
          <a:latin typeface="Arial" charset="0"/>
          <a:ea typeface="Arial" pitchFamily="-111"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itchFamily="18" charset="2"/>
        <a:buChar char=""/>
        <a:defRPr sz="2800" kern="1200">
          <a:solidFill>
            <a:schemeClr val="tx1"/>
          </a:solidFill>
          <a:latin typeface="Arial" pitchFamily="34" charset="0"/>
          <a:ea typeface="Arial" pitchFamily="-111" charset="0"/>
          <a:cs typeface="Arial" pitchFamily="34" charset="0"/>
        </a:defRPr>
      </a:lvl1pPr>
      <a:lvl2pPr marL="742950" indent="-285750" algn="l" rtl="0" eaLnBrk="0" fontAlgn="base" hangingPunct="0">
        <a:spcBef>
          <a:spcPct val="20000"/>
        </a:spcBef>
        <a:spcAft>
          <a:spcPct val="0"/>
        </a:spcAft>
        <a:buClr>
          <a:schemeClr val="tx1"/>
        </a:buClr>
        <a:buSzPct val="80000"/>
        <a:buFont typeface="Wingdings" pitchFamily="2" charset="2"/>
        <a:buChar char="Ø"/>
        <a:defRPr sz="2400" kern="1200">
          <a:solidFill>
            <a:schemeClr val="tx1"/>
          </a:solidFill>
          <a:latin typeface="Arial" pitchFamily="34" charset="0"/>
          <a:ea typeface="Arial" pitchFamily="-111" charset="0"/>
          <a:cs typeface="Arial" pitchFamily="34" charset="0"/>
        </a:defRPr>
      </a:lvl2pPr>
      <a:lvl3pPr marL="1143000" indent="-228600" algn="l" rtl="0" eaLnBrk="0" fontAlgn="base" hangingPunct="0">
        <a:spcBef>
          <a:spcPct val="20000"/>
        </a:spcBef>
        <a:spcAft>
          <a:spcPct val="0"/>
        </a:spcAft>
        <a:buClr>
          <a:schemeClr val="tx1"/>
        </a:buClr>
        <a:buFont typeface="Arial" pitchFamily="34" charset="0"/>
        <a:buChar char="•"/>
        <a:defRPr sz="2000" kern="1200">
          <a:solidFill>
            <a:schemeClr val="tx1"/>
          </a:solidFill>
          <a:latin typeface="Arial" pitchFamily="34" charset="0"/>
          <a:ea typeface="Arial" pitchFamily="-111" charset="0"/>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itchFamily="18" charset="2"/>
        <a:buChar char=""/>
        <a:defRPr kern="1200">
          <a:solidFill>
            <a:schemeClr val="tx1"/>
          </a:solidFill>
          <a:latin typeface="Arial" pitchFamily="34" charset="0"/>
          <a:ea typeface="Arial" pitchFamily="-111" charset="0"/>
          <a:cs typeface="Arial" pitchFamily="34" charset="0"/>
        </a:defRPr>
      </a:lvl4pPr>
      <a:lvl5pPr marL="2057400" indent="-228600" algn="l" rtl="0" eaLnBrk="0" fontAlgn="base" hangingPunct="0">
        <a:spcBef>
          <a:spcPct val="20000"/>
        </a:spcBef>
        <a:spcAft>
          <a:spcPct val="0"/>
        </a:spcAft>
        <a:buClr>
          <a:schemeClr val="tx1"/>
        </a:buClr>
        <a:buFont typeface="Calibri" pitchFamily="34" charset="0"/>
        <a:buChar char="–"/>
        <a:defRPr sz="1600" kern="1200">
          <a:solidFill>
            <a:schemeClr val="tx1"/>
          </a:solidFill>
          <a:latin typeface="Arial" pitchFamily="34" charset="0"/>
          <a:ea typeface="Arial" pitchFamily="-111"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536700"/>
            <a:ext cx="7772400" cy="1470025"/>
          </a:xfrm>
        </p:spPr>
        <p:txBody>
          <a:bodyPr/>
          <a:lstStyle/>
          <a:p>
            <a:r>
              <a:rPr lang="en-US" altLang="en-US" sz="4000" dirty="0" smtClean="0"/>
              <a:t>Chapter 13</a:t>
            </a:r>
          </a:p>
        </p:txBody>
      </p:sp>
      <p:sp>
        <p:nvSpPr>
          <p:cNvPr id="709635" name="Rectangle 3"/>
          <p:cNvSpPr>
            <a:spLocks noGrp="1" noChangeArrowheads="1"/>
          </p:cNvSpPr>
          <p:nvPr>
            <p:ph type="subTitle" idx="1"/>
          </p:nvPr>
        </p:nvSpPr>
        <p:spPr>
          <a:xfrm>
            <a:off x="1371600" y="3292475"/>
            <a:ext cx="6400800" cy="1752600"/>
          </a:xfrm>
        </p:spPr>
        <p:txBody>
          <a:bodyPr anchor="ctr"/>
          <a:lstStyle/>
          <a:p>
            <a:pPr>
              <a:defRPr/>
            </a:pPr>
            <a:r>
              <a:rPr lang="en-US" altLang="en-US" sz="3600" dirty="0" smtClean="0">
                <a:ea typeface="+mn-ea"/>
              </a:rPr>
              <a:t>Head, Face, and Neck, </a:t>
            </a:r>
            <a:br>
              <a:rPr lang="en-US" altLang="en-US" sz="3600" dirty="0" smtClean="0">
                <a:ea typeface="+mn-ea"/>
              </a:rPr>
            </a:br>
            <a:r>
              <a:rPr lang="en-US" altLang="en-US" sz="3600" dirty="0" smtClean="0">
                <a:ea typeface="+mn-ea"/>
              </a:rPr>
              <a:t>including Regional Lymphatics</a:t>
            </a:r>
          </a:p>
        </p:txBody>
      </p:sp>
      <p:sp>
        <p:nvSpPr>
          <p:cNvPr id="41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dirty="0">
                <a:latin typeface="Arial" pitchFamily="34" charset="0"/>
              </a:rPr>
              <a:t>Copyright © 2016 by Elsevier, Inc. All rights reserved. </a:t>
            </a:r>
          </a:p>
          <a:p>
            <a:pPr eaLnBrk="1" hangingPunct="1"/>
            <a:r>
              <a:rPr lang="en-US" sz="1000" dirty="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altLang="en-US" smtClean="0"/>
              <a:t>Drainage Patterns of Lymph Nodes</a:t>
            </a:r>
          </a:p>
        </p:txBody>
      </p:sp>
      <p:pic>
        <p:nvPicPr>
          <p:cNvPr id="13315" name="Picture 8" descr="f13-07-X32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275" y="1779588"/>
            <a:ext cx="4978400" cy="437197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31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567E6FBD-F8D0-479A-9B0D-1D204AD29CBE}" type="slidenum">
              <a:rPr lang="en-GB" altLang="en-US" sz="1000" smtClean="0">
                <a:solidFill>
                  <a:srgbClr val="000000"/>
                </a:solidFill>
                <a:latin typeface="Arial" pitchFamily="34" charset="0"/>
              </a:rPr>
              <a:pPr eaLnBrk="1" hangingPunct="1"/>
              <a:t>10</a:t>
            </a:fld>
            <a:endParaRPr lang="en-GB" altLang="en-US" sz="1000" smtClean="0">
              <a:solidFill>
                <a:srgbClr val="000000"/>
              </a:solidFill>
              <a:latin typeface="Arial" pitchFamily="34" charset="0"/>
            </a:endParaRPr>
          </a:p>
        </p:txBody>
      </p:sp>
      <p:sp>
        <p:nvSpPr>
          <p:cNvPr id="5" name="Footer Placeholder 4"/>
          <p:cNvSpPr txBox="1">
            <a:spLocks/>
          </p:cNvSpPr>
          <p:nvPr/>
        </p:nvSpPr>
        <p:spPr bwMode="auto">
          <a:xfrm>
            <a:off x="990600" y="6461125"/>
            <a:ext cx="7162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9pPr>
          </a:lstStyle>
          <a:p>
            <a:pPr algn="ctr" eaLnBrk="1" hangingPunct="1"/>
            <a:r>
              <a:rPr lang="en-US" sz="1000" smtClean="0">
                <a:latin typeface="Arial" pitchFamily="34" charset="0"/>
              </a:rPr>
              <a:t>Copyright © 2016 by Elsevier, Inc. All rights reserved. </a:t>
            </a:r>
          </a:p>
          <a:p>
            <a:pPr algn="ctr" eaLnBrk="1" hangingPunct="1"/>
            <a:r>
              <a:rPr lang="en-US" sz="1000" smtClean="0">
                <a:latin typeface="Arial" pitchFamily="34" charset="0"/>
              </a:rPr>
              <a:t>Copyright © 2012, 2008, 2004, 2000, 1996, 1993 by Saunders, an affiliate of Elsevier Inc. </a:t>
            </a:r>
            <a:endParaRPr lang="en-US" sz="1000">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a:xfrm>
            <a:off x="685800" y="338138"/>
            <a:ext cx="7772400" cy="1219200"/>
          </a:xfrm>
        </p:spPr>
        <p:txBody>
          <a:bodyPr/>
          <a:lstStyle/>
          <a:p>
            <a:r>
              <a:rPr lang="en-US" altLang="en-US" smtClean="0"/>
              <a:t>Structure and Function: </a:t>
            </a:r>
            <a:br>
              <a:rPr lang="en-US" altLang="en-US" smtClean="0"/>
            </a:br>
            <a:r>
              <a:rPr lang="en-US" altLang="en-US" smtClean="0"/>
              <a:t>Lymph Nodes</a:t>
            </a:r>
          </a:p>
        </p:txBody>
      </p:sp>
      <p:sp>
        <p:nvSpPr>
          <p:cNvPr id="14339" name="Content Placeholder 5"/>
          <p:cNvSpPr>
            <a:spLocks noGrp="1"/>
          </p:cNvSpPr>
          <p:nvPr>
            <p:ph idx="1"/>
          </p:nvPr>
        </p:nvSpPr>
        <p:spPr>
          <a:xfrm>
            <a:off x="685800" y="1646238"/>
            <a:ext cx="7772400" cy="4454525"/>
          </a:xfrm>
        </p:spPr>
        <p:txBody>
          <a:bodyPr/>
          <a:lstStyle/>
          <a:p>
            <a:r>
              <a:rPr lang="en-US" altLang="en-US" smtClean="0"/>
              <a:t>Preauricular, in front of ear</a:t>
            </a:r>
          </a:p>
          <a:p>
            <a:r>
              <a:rPr lang="en-US" altLang="en-US" smtClean="0"/>
              <a:t>Posterior auricular (mastoid), superficial to mastoid process</a:t>
            </a:r>
          </a:p>
          <a:p>
            <a:r>
              <a:rPr lang="en-US" altLang="en-US" smtClean="0"/>
              <a:t>Occipital, at base of skull</a:t>
            </a:r>
          </a:p>
          <a:p>
            <a:r>
              <a:rPr lang="en-US" altLang="en-US" smtClean="0"/>
              <a:t>Submental, midline, behind tip of mandible</a:t>
            </a:r>
          </a:p>
          <a:p>
            <a:r>
              <a:rPr lang="en-US" altLang="en-US" smtClean="0"/>
              <a:t>Submandibular, halfway between angle and tip of mandible</a:t>
            </a:r>
          </a:p>
          <a:p>
            <a:pPr lvl="1"/>
            <a:endParaRPr lang="en-US" altLang="en-US" smtClean="0"/>
          </a:p>
        </p:txBody>
      </p:sp>
      <p:sp>
        <p:nvSpPr>
          <p:cNvPr id="143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14341"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7B9ECAF1-667A-4E51-AECD-52C58301E894}" type="slidenum">
              <a:rPr lang="en-GB" altLang="en-US" sz="1000" smtClean="0">
                <a:solidFill>
                  <a:srgbClr val="000000"/>
                </a:solidFill>
                <a:latin typeface="Arial" pitchFamily="34" charset="0"/>
              </a:rPr>
              <a:pPr eaLnBrk="1" hangingPunct="1"/>
              <a:t>11</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685800" y="338138"/>
            <a:ext cx="7772400" cy="1219200"/>
          </a:xfrm>
        </p:spPr>
        <p:txBody>
          <a:bodyPr/>
          <a:lstStyle/>
          <a:p>
            <a:r>
              <a:rPr lang="en-US" altLang="en-US" smtClean="0"/>
              <a:t>Structure and Function: Lymph Nodes (Cont.)</a:t>
            </a:r>
          </a:p>
        </p:txBody>
      </p:sp>
      <p:sp>
        <p:nvSpPr>
          <p:cNvPr id="15363" name="Content Placeholder 5"/>
          <p:cNvSpPr>
            <a:spLocks noGrp="1"/>
          </p:cNvSpPr>
          <p:nvPr>
            <p:ph idx="1"/>
          </p:nvPr>
        </p:nvSpPr>
        <p:spPr>
          <a:xfrm>
            <a:off x="685800" y="1646238"/>
            <a:ext cx="7772400" cy="4454525"/>
          </a:xfrm>
        </p:spPr>
        <p:txBody>
          <a:bodyPr/>
          <a:lstStyle/>
          <a:p>
            <a:r>
              <a:rPr lang="en-US" altLang="en-US" smtClean="0"/>
              <a:t>Jugulodigastric, under angle of mandible</a:t>
            </a:r>
          </a:p>
          <a:p>
            <a:r>
              <a:rPr lang="en-US" altLang="en-US" smtClean="0"/>
              <a:t>Superficial cervical, overlying sternomastoid muscle</a:t>
            </a:r>
          </a:p>
          <a:p>
            <a:r>
              <a:rPr lang="en-US" altLang="en-US" smtClean="0"/>
              <a:t>Deep cervical, deep under sternomastoid muscle</a:t>
            </a:r>
          </a:p>
          <a:p>
            <a:r>
              <a:rPr lang="en-US" altLang="en-US" smtClean="0"/>
              <a:t>Posterior cervical, in posterior triangle along edge of trapezius muscle</a:t>
            </a:r>
          </a:p>
          <a:p>
            <a:r>
              <a:rPr lang="en-US" altLang="en-US" smtClean="0"/>
              <a:t>Supraclavicular, just above and behind clavicle, at sternomastoid muscle</a:t>
            </a:r>
          </a:p>
          <a:p>
            <a:pPr lvl="1"/>
            <a:endParaRPr lang="en-US" altLang="en-US" smtClean="0"/>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15365"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40AD9B3C-1923-4406-97D7-41DF63AE226E}" type="slidenum">
              <a:rPr lang="en-GB" altLang="en-US" sz="1000" smtClean="0">
                <a:solidFill>
                  <a:srgbClr val="000000"/>
                </a:solidFill>
                <a:latin typeface="Arial" pitchFamily="34" charset="0"/>
              </a:rPr>
              <a:pPr eaLnBrk="1" hangingPunct="1"/>
              <a:t>12</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r>
              <a:rPr lang="en-US" altLang="en-US" smtClean="0"/>
              <a:t>Locations of Lymph Nodes</a:t>
            </a:r>
          </a:p>
        </p:txBody>
      </p:sp>
      <p:pic>
        <p:nvPicPr>
          <p:cNvPr id="16387" name="Picture 9" descr="f13-06-X32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1636713"/>
            <a:ext cx="7043738" cy="44196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638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A3414181-6659-4D6E-A583-729B96AFA219}" type="slidenum">
              <a:rPr lang="en-GB" altLang="en-US" sz="1000" smtClean="0">
                <a:solidFill>
                  <a:srgbClr val="000000"/>
                </a:solidFill>
                <a:latin typeface="Arial" pitchFamily="34" charset="0"/>
              </a:rPr>
              <a:pPr eaLnBrk="1" hangingPunct="1"/>
              <a:t>13</a:t>
            </a:fld>
            <a:endParaRPr lang="en-GB" altLang="en-US" sz="1000" smtClean="0">
              <a:solidFill>
                <a:srgbClr val="000000"/>
              </a:solidFill>
              <a:latin typeface="Arial" pitchFamily="34" charset="0"/>
            </a:endParaRPr>
          </a:p>
        </p:txBody>
      </p:sp>
      <p:sp>
        <p:nvSpPr>
          <p:cNvPr id="16389" name="Footer Placeholder 4"/>
          <p:cNvSpPr txBox="1">
            <a:spLocks/>
          </p:cNvSpPr>
          <p:nvPr/>
        </p:nvSpPr>
        <p:spPr bwMode="auto">
          <a:xfrm>
            <a:off x="990600" y="6461125"/>
            <a:ext cx="716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sz="1000">
                <a:latin typeface="Arial" pitchFamily="34" charset="0"/>
                <a:cs typeface="Arial" pitchFamily="34" charset="0"/>
              </a:rPr>
              <a:t>Copyright © 2016 by Elsevier, Inc. All rights reserved. </a:t>
            </a:r>
          </a:p>
          <a:p>
            <a:pPr algn="ctr" eaLnBrk="1" hangingPunct="1"/>
            <a:r>
              <a:rPr lang="en-US" sz="1000">
                <a:latin typeface="Arial" pitchFamily="34" charset="0"/>
                <a:cs typeface="Arial" pitchFamily="34" charset="0"/>
              </a:rPr>
              <a:t>Copyright © 2012, 2008, 2004, 2000, 1996, 1993 by Saunders, an affiliate of Elsevier Inc.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38138"/>
            <a:ext cx="7772400" cy="1219200"/>
          </a:xfrm>
        </p:spPr>
        <p:txBody>
          <a:bodyPr/>
          <a:lstStyle/>
          <a:p>
            <a:r>
              <a:rPr lang="en-US" altLang="en-US" smtClean="0"/>
              <a:t>Developmental Competence: Infants and Children</a:t>
            </a:r>
          </a:p>
        </p:txBody>
      </p:sp>
      <p:sp>
        <p:nvSpPr>
          <p:cNvPr id="17411" name="Rectangle 3"/>
          <p:cNvSpPr>
            <a:spLocks noGrp="1" noChangeArrowheads="1"/>
          </p:cNvSpPr>
          <p:nvPr>
            <p:ph idx="1"/>
          </p:nvPr>
        </p:nvSpPr>
        <p:spPr>
          <a:xfrm>
            <a:off x="685800" y="1646238"/>
            <a:ext cx="7772400" cy="4454525"/>
          </a:xfrm>
        </p:spPr>
        <p:txBody>
          <a:bodyPr/>
          <a:lstStyle/>
          <a:p>
            <a:pPr>
              <a:lnSpc>
                <a:spcPct val="90000"/>
              </a:lnSpc>
            </a:pPr>
            <a:r>
              <a:rPr lang="en-US" altLang="en-US" sz="2600" smtClean="0"/>
              <a:t>Bones of neonatal skull are separated by sutures and fontanels, spaces where the sutures intersect </a:t>
            </a:r>
          </a:p>
          <a:p>
            <a:pPr>
              <a:lnSpc>
                <a:spcPct val="90000"/>
              </a:lnSpc>
            </a:pPr>
            <a:r>
              <a:rPr lang="en-US" altLang="en-US" sz="2600" smtClean="0"/>
              <a:t>These membrane-covered “soft spots” allow growth of brain during first year; gradually ossify</a:t>
            </a:r>
          </a:p>
          <a:p>
            <a:pPr>
              <a:lnSpc>
                <a:spcPct val="90000"/>
              </a:lnSpc>
            </a:pPr>
            <a:r>
              <a:rPr lang="en-US" altLang="en-US" sz="2600" smtClean="0"/>
              <a:t>Triangle-shaped posterior fontanel closes by 1 to 2 months, and diamond-shaped anterior fontanel closes between 9 months and 2 years</a:t>
            </a:r>
          </a:p>
          <a:p>
            <a:pPr>
              <a:lnSpc>
                <a:spcPct val="90000"/>
              </a:lnSpc>
            </a:pPr>
            <a:r>
              <a:rPr lang="en-US" altLang="en-US" sz="2600" smtClean="0"/>
              <a:t>During fetal period, head growth predominates; head size is greater than chest circumference at birth and reaches 90% of final size at 6 years old</a:t>
            </a: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17413"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E8DFE869-7855-4F5A-B8C4-13A00C4A238E}" type="slidenum">
              <a:rPr lang="en-GB" altLang="en-US" sz="1000" smtClean="0">
                <a:solidFill>
                  <a:srgbClr val="000000"/>
                </a:solidFill>
                <a:latin typeface="Arial" pitchFamily="34" charset="0"/>
              </a:rPr>
              <a:pPr eaLnBrk="1" hangingPunct="1"/>
              <a:t>14</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38138"/>
            <a:ext cx="7772400" cy="1219200"/>
          </a:xfrm>
        </p:spPr>
        <p:txBody>
          <a:bodyPr/>
          <a:lstStyle/>
          <a:p>
            <a:r>
              <a:rPr lang="en-US" altLang="en-US" smtClean="0"/>
              <a:t>Developmental Competence: Infants and Children (Cont.)</a:t>
            </a:r>
          </a:p>
        </p:txBody>
      </p:sp>
      <p:sp>
        <p:nvSpPr>
          <p:cNvPr id="720899" name="Rectangle 3"/>
          <p:cNvSpPr>
            <a:spLocks noGrp="1" noChangeArrowheads="1"/>
          </p:cNvSpPr>
          <p:nvPr>
            <p:ph idx="1"/>
          </p:nvPr>
        </p:nvSpPr>
        <p:spPr>
          <a:xfrm>
            <a:off x="546100" y="1662113"/>
            <a:ext cx="8086725" cy="4454525"/>
          </a:xfrm>
        </p:spPr>
        <p:txBody>
          <a:bodyPr>
            <a:normAutofit fontScale="92500" lnSpcReduction="20000"/>
          </a:bodyPr>
          <a:lstStyle/>
          <a:p>
            <a:pPr>
              <a:lnSpc>
                <a:spcPct val="110000"/>
              </a:lnSpc>
              <a:defRPr/>
            </a:pPr>
            <a:r>
              <a:rPr lang="en-US" altLang="en-US" dirty="0" smtClean="0">
                <a:ea typeface="+mn-ea"/>
              </a:rPr>
              <a:t>During infancy, trunk growth predominates so that head size changes in proportion to body height</a:t>
            </a:r>
          </a:p>
          <a:p>
            <a:pPr>
              <a:lnSpc>
                <a:spcPct val="110000"/>
              </a:lnSpc>
              <a:defRPr/>
            </a:pPr>
            <a:r>
              <a:rPr lang="en-US" altLang="en-US" dirty="0" smtClean="0">
                <a:ea typeface="+mn-ea"/>
              </a:rPr>
              <a:t>Facial bones grow at varying rates; in toddler, mandible and maxilla are small and nasal bridge is low</a:t>
            </a:r>
          </a:p>
          <a:p>
            <a:pPr>
              <a:lnSpc>
                <a:spcPct val="110000"/>
              </a:lnSpc>
              <a:defRPr/>
            </a:pPr>
            <a:r>
              <a:rPr lang="en-US" altLang="en-US" dirty="0" smtClean="0">
                <a:ea typeface="+mn-ea"/>
              </a:rPr>
              <a:t>Lymphoid tissue is well developed at birth and grows to adult size when the child is 6 years old</a:t>
            </a:r>
          </a:p>
          <a:p>
            <a:pPr>
              <a:lnSpc>
                <a:spcPct val="110000"/>
              </a:lnSpc>
              <a:defRPr/>
            </a:pPr>
            <a:r>
              <a:rPr lang="en-US" altLang="en-US" dirty="0" smtClean="0">
                <a:ea typeface="+mn-ea"/>
              </a:rPr>
              <a:t>Facial hair also appears on boys at this time: first on upper lip, then on cheeks and lower lip, and last on the chin; noticeable enlargement of the thyroid cartilage occurs, and with it, the voice deepens</a:t>
            </a: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18437"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16B80297-747F-48BD-A196-130E7375948E}" type="slidenum">
              <a:rPr lang="en-GB" altLang="en-US" sz="1000" smtClean="0">
                <a:solidFill>
                  <a:srgbClr val="000000"/>
                </a:solidFill>
                <a:latin typeface="Arial" pitchFamily="34" charset="0"/>
              </a:rPr>
              <a:pPr eaLnBrk="1" hangingPunct="1"/>
              <a:t>15</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38138"/>
            <a:ext cx="7772400" cy="1219200"/>
          </a:xfrm>
        </p:spPr>
        <p:txBody>
          <a:bodyPr/>
          <a:lstStyle/>
          <a:p>
            <a:r>
              <a:rPr lang="en-US" altLang="en-US" smtClean="0"/>
              <a:t>Developmental Competence</a:t>
            </a:r>
          </a:p>
        </p:txBody>
      </p:sp>
      <p:sp>
        <p:nvSpPr>
          <p:cNvPr id="19459" name="Rectangle 3"/>
          <p:cNvSpPr>
            <a:spLocks noGrp="1" noChangeArrowheads="1"/>
          </p:cNvSpPr>
          <p:nvPr>
            <p:ph idx="1"/>
          </p:nvPr>
        </p:nvSpPr>
        <p:spPr>
          <a:xfrm>
            <a:off x="685800" y="1646238"/>
            <a:ext cx="7772400" cy="4454525"/>
          </a:xfrm>
        </p:spPr>
        <p:txBody>
          <a:bodyPr/>
          <a:lstStyle/>
          <a:p>
            <a:r>
              <a:rPr lang="en-US" altLang="en-US" b="1" smtClean="0"/>
              <a:t>Pregnant female</a:t>
            </a:r>
          </a:p>
          <a:p>
            <a:pPr lvl="1"/>
            <a:r>
              <a:rPr lang="en-US" altLang="en-US" smtClean="0"/>
              <a:t>Thyroid gland enlarges slightly during pregnancy as a result of hyperplasia of tissue and increased vascularity</a:t>
            </a:r>
          </a:p>
          <a:p>
            <a:r>
              <a:rPr lang="en-US" altLang="en-US" b="1" smtClean="0"/>
              <a:t>Aging adult</a:t>
            </a:r>
          </a:p>
          <a:p>
            <a:pPr lvl="1"/>
            <a:r>
              <a:rPr lang="en-US" altLang="en-US" smtClean="0"/>
              <a:t>Facial bones and orbits appear more prominent, facial skin sags resulting from decreased elasticity, decreased subcutaneous fat, and decreased moisture in skin</a:t>
            </a:r>
          </a:p>
          <a:p>
            <a:pPr lvl="1"/>
            <a:r>
              <a:rPr lang="en-US" altLang="en-US" smtClean="0"/>
              <a:t>Lower face may look smaller if teeth have been lost</a:t>
            </a:r>
          </a:p>
        </p:txBody>
      </p:sp>
      <p:sp>
        <p:nvSpPr>
          <p:cNvPr id="194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19461"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1BBC0E58-E630-4485-9C5A-95BB421E1D44}" type="slidenum">
              <a:rPr lang="en-GB" altLang="en-US" sz="1000" smtClean="0">
                <a:solidFill>
                  <a:srgbClr val="000000"/>
                </a:solidFill>
                <a:latin typeface="Arial" pitchFamily="34" charset="0"/>
              </a:rPr>
              <a:pPr eaLnBrk="1" hangingPunct="1"/>
              <a:t>16</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685800" y="338138"/>
            <a:ext cx="7772400" cy="1219200"/>
          </a:xfrm>
        </p:spPr>
        <p:txBody>
          <a:bodyPr/>
          <a:lstStyle/>
          <a:p>
            <a:r>
              <a:rPr lang="en-US" altLang="en-US" smtClean="0"/>
              <a:t>Health History Questions: Headaches</a:t>
            </a:r>
          </a:p>
        </p:txBody>
      </p:sp>
      <p:sp>
        <p:nvSpPr>
          <p:cNvPr id="721926" name="Rectangle 6"/>
          <p:cNvSpPr>
            <a:spLocks noGrp="1" noChangeArrowheads="1"/>
          </p:cNvSpPr>
          <p:nvPr>
            <p:ph idx="1"/>
          </p:nvPr>
        </p:nvSpPr>
        <p:spPr>
          <a:xfrm>
            <a:off x="685800" y="1646238"/>
            <a:ext cx="7772400" cy="4454525"/>
          </a:xfrm>
        </p:spPr>
        <p:txBody>
          <a:bodyPr>
            <a:normAutofit lnSpcReduction="10000"/>
          </a:bodyPr>
          <a:lstStyle/>
          <a:p>
            <a:pPr>
              <a:defRPr/>
            </a:pPr>
            <a:r>
              <a:rPr lang="en-US" altLang="en-US" dirty="0" smtClean="0">
                <a:ea typeface="+mn-ea"/>
              </a:rPr>
              <a:t>Onset: When did this kind of headache start?</a:t>
            </a:r>
          </a:p>
          <a:p>
            <a:pPr lvl="1">
              <a:defRPr/>
            </a:pPr>
            <a:r>
              <a:rPr lang="en-US" altLang="en-US" dirty="0" smtClean="0">
                <a:ea typeface="+mn-ea"/>
              </a:rPr>
              <a:t>Gradual, over hours, or a day?</a:t>
            </a:r>
          </a:p>
          <a:p>
            <a:pPr lvl="1">
              <a:defRPr/>
            </a:pPr>
            <a:r>
              <a:rPr lang="en-US" altLang="en-US" dirty="0" smtClean="0">
                <a:ea typeface="+mn-ea"/>
              </a:rPr>
              <a:t>Suddenly over minutes, or less than 1 hour</a:t>
            </a:r>
          </a:p>
          <a:p>
            <a:pPr>
              <a:defRPr/>
            </a:pPr>
            <a:r>
              <a:rPr lang="en-US" altLang="en-US" dirty="0" smtClean="0">
                <a:ea typeface="+mn-ea"/>
              </a:rPr>
              <a:t>Ever had this kind of headache before?</a:t>
            </a:r>
          </a:p>
          <a:p>
            <a:pPr>
              <a:defRPr/>
            </a:pPr>
            <a:r>
              <a:rPr lang="en-US" altLang="en-US" dirty="0" smtClean="0">
                <a:ea typeface="+mn-ea"/>
              </a:rPr>
              <a:t>Location: Where do you feel it: frontal, temporal, behind your eyes, in sinus area, or in occipital area?</a:t>
            </a:r>
          </a:p>
          <a:p>
            <a:pPr>
              <a:defRPr/>
            </a:pPr>
            <a:r>
              <a:rPr lang="en-US" altLang="en-US" dirty="0" smtClean="0">
                <a:ea typeface="+mn-ea"/>
              </a:rPr>
              <a:t>Is pain localized on one side or all over?</a:t>
            </a:r>
          </a:p>
          <a:p>
            <a:pPr>
              <a:defRPr/>
            </a:pPr>
            <a:r>
              <a:rPr lang="en-US" altLang="en-US" dirty="0" smtClean="0">
                <a:ea typeface="+mn-ea"/>
              </a:rPr>
              <a:t>Character: throbbing, aching, mild, moderate, or severe?</a:t>
            </a:r>
          </a:p>
        </p:txBody>
      </p:sp>
      <p:sp>
        <p:nvSpPr>
          <p:cNvPr id="204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20485"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157323C4-CD3B-4C25-A602-0DD7B8CC96CA}" type="slidenum">
              <a:rPr lang="en-GB" altLang="en-US" sz="1000" smtClean="0">
                <a:solidFill>
                  <a:srgbClr val="000000"/>
                </a:solidFill>
                <a:latin typeface="Arial" pitchFamily="34" charset="0"/>
              </a:rPr>
              <a:pPr eaLnBrk="1" hangingPunct="1"/>
              <a:t>17</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685800" y="338138"/>
            <a:ext cx="7772400" cy="1219200"/>
          </a:xfrm>
        </p:spPr>
        <p:txBody>
          <a:bodyPr/>
          <a:lstStyle/>
          <a:p>
            <a:r>
              <a:rPr lang="en-US" altLang="en-US" smtClean="0"/>
              <a:t>Health History Questions: Headaches (Cont.)</a:t>
            </a:r>
          </a:p>
        </p:txBody>
      </p:sp>
      <p:sp>
        <p:nvSpPr>
          <p:cNvPr id="721926" name="Rectangle 6"/>
          <p:cNvSpPr>
            <a:spLocks noGrp="1" noChangeArrowheads="1"/>
          </p:cNvSpPr>
          <p:nvPr>
            <p:ph idx="1"/>
          </p:nvPr>
        </p:nvSpPr>
        <p:spPr>
          <a:xfrm>
            <a:off x="685800" y="1646238"/>
            <a:ext cx="7772400" cy="4454525"/>
          </a:xfrm>
        </p:spPr>
        <p:txBody>
          <a:bodyPr>
            <a:normAutofit fontScale="92500" lnSpcReduction="10000"/>
          </a:bodyPr>
          <a:lstStyle/>
          <a:p>
            <a:pPr>
              <a:defRPr/>
            </a:pPr>
            <a:r>
              <a:rPr lang="en-US" altLang="en-US" dirty="0" smtClean="0">
                <a:ea typeface="+mn-ea"/>
              </a:rPr>
              <a:t>Course and duration: When do headaches occur? Do they awaken you from sleep?</a:t>
            </a:r>
          </a:p>
          <a:p>
            <a:pPr>
              <a:defRPr/>
            </a:pPr>
            <a:r>
              <a:rPr lang="en-US" altLang="en-US" dirty="0" smtClean="0">
                <a:ea typeface="+mn-ea"/>
              </a:rPr>
              <a:t>How long do they last? Hours or days?</a:t>
            </a:r>
          </a:p>
          <a:p>
            <a:pPr>
              <a:defRPr/>
            </a:pPr>
            <a:r>
              <a:rPr lang="en-US" altLang="en-US" dirty="0" smtClean="0">
                <a:ea typeface="+mn-ea"/>
              </a:rPr>
              <a:t>Precipitating factors: What brings it on: activity, exercise, work environment, emotional upset, anxiety, alcohol? Note signs of depression</a:t>
            </a:r>
          </a:p>
          <a:p>
            <a:pPr>
              <a:defRPr/>
            </a:pPr>
            <a:r>
              <a:rPr lang="en-US" altLang="en-US" dirty="0" smtClean="0">
                <a:ea typeface="+mn-ea"/>
              </a:rPr>
              <a:t>Associated factors: any relation to other symptoms</a:t>
            </a:r>
          </a:p>
          <a:p>
            <a:pPr lvl="1">
              <a:defRPr/>
            </a:pPr>
            <a:r>
              <a:rPr lang="en-US" altLang="en-US" dirty="0" smtClean="0">
                <a:ea typeface="+mn-ea"/>
              </a:rPr>
              <a:t>Nausea, vomiting, vision changes, pain with bright lights, neck pain or stiffness, fever, weakness, moodiness, stomach problems?</a:t>
            </a:r>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21509"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71DF6FEE-C31D-4497-B8FB-0F50158B213D}" type="slidenum">
              <a:rPr lang="en-GB" altLang="en-US" sz="1000" smtClean="0">
                <a:solidFill>
                  <a:srgbClr val="000000"/>
                </a:solidFill>
                <a:latin typeface="Arial" pitchFamily="34" charset="0"/>
              </a:rPr>
              <a:pPr eaLnBrk="1" hangingPunct="1"/>
              <a:t>18</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685800" y="338138"/>
            <a:ext cx="7772400" cy="1219200"/>
          </a:xfrm>
        </p:spPr>
        <p:txBody>
          <a:bodyPr/>
          <a:lstStyle/>
          <a:p>
            <a:r>
              <a:rPr lang="en-US" altLang="en-US" smtClean="0"/>
              <a:t>Health History Questions: Headaches (Cont.)</a:t>
            </a:r>
          </a:p>
        </p:txBody>
      </p:sp>
      <p:sp>
        <p:nvSpPr>
          <p:cNvPr id="721926" name="Rectangle 6"/>
          <p:cNvSpPr>
            <a:spLocks noGrp="1" noChangeArrowheads="1"/>
          </p:cNvSpPr>
          <p:nvPr>
            <p:ph idx="1"/>
          </p:nvPr>
        </p:nvSpPr>
        <p:spPr>
          <a:xfrm>
            <a:off x="685800" y="1646238"/>
            <a:ext cx="7772400" cy="4454525"/>
          </a:xfrm>
        </p:spPr>
        <p:txBody>
          <a:bodyPr>
            <a:normAutofit lnSpcReduction="10000"/>
          </a:bodyPr>
          <a:lstStyle/>
          <a:p>
            <a:pPr>
              <a:defRPr/>
            </a:pPr>
            <a:r>
              <a:rPr lang="en-US" altLang="en-US" dirty="0" smtClean="0">
                <a:ea typeface="+mn-ea"/>
              </a:rPr>
              <a:t>Do you have other illness or take any medications?</a:t>
            </a:r>
          </a:p>
          <a:p>
            <a:pPr>
              <a:defRPr/>
            </a:pPr>
            <a:r>
              <a:rPr lang="en-US" altLang="en-US" dirty="0" smtClean="0">
                <a:ea typeface="+mn-ea"/>
              </a:rPr>
              <a:t>Pattern: Any family history of headache?</a:t>
            </a:r>
          </a:p>
          <a:p>
            <a:pPr>
              <a:defRPr/>
            </a:pPr>
            <a:r>
              <a:rPr lang="en-US" altLang="en-US" dirty="0" smtClean="0">
                <a:ea typeface="+mn-ea"/>
              </a:rPr>
              <a:t>Frequency: Once a week? </a:t>
            </a:r>
          </a:p>
          <a:p>
            <a:pPr>
              <a:defRPr/>
            </a:pPr>
            <a:r>
              <a:rPr lang="en-US" altLang="en-US" dirty="0" smtClean="0">
                <a:ea typeface="+mn-ea"/>
              </a:rPr>
              <a:t>For females: When do they occur in relation to your menstrual periods?</a:t>
            </a:r>
          </a:p>
          <a:p>
            <a:pPr>
              <a:defRPr/>
            </a:pPr>
            <a:r>
              <a:rPr lang="en-US" altLang="en-US" dirty="0" smtClean="0">
                <a:ea typeface="+mn-ea"/>
              </a:rPr>
              <a:t>What seems to help: sleep, medications? </a:t>
            </a:r>
          </a:p>
          <a:p>
            <a:pPr>
              <a:defRPr/>
            </a:pPr>
            <a:r>
              <a:rPr lang="en-US" altLang="en-US" dirty="0" smtClean="0">
                <a:ea typeface="+mn-ea"/>
              </a:rPr>
              <a:t>Coping strategies: How have headaches affected self-care, ability to work, home, and social ability?</a:t>
            </a:r>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22533"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063201E7-F83A-4BD0-A320-7E8B43F1BA24}" type="slidenum">
              <a:rPr lang="en-GB" altLang="en-US" sz="1000" smtClean="0">
                <a:solidFill>
                  <a:srgbClr val="000000"/>
                </a:solidFill>
                <a:latin typeface="Arial" pitchFamily="34" charset="0"/>
              </a:rPr>
              <a:pPr eaLnBrk="1" hangingPunct="1"/>
              <a:t>19</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685800" y="338138"/>
            <a:ext cx="7772400" cy="1219200"/>
          </a:xfrm>
        </p:spPr>
        <p:txBody>
          <a:bodyPr/>
          <a:lstStyle/>
          <a:p>
            <a:r>
              <a:rPr lang="en-US" altLang="en-US" dirty="0" smtClean="0"/>
              <a:t>Structure and Function: Head</a:t>
            </a:r>
          </a:p>
        </p:txBody>
      </p:sp>
      <p:sp>
        <p:nvSpPr>
          <p:cNvPr id="5123" name="Content Placeholder 5"/>
          <p:cNvSpPr>
            <a:spLocks noGrp="1"/>
          </p:cNvSpPr>
          <p:nvPr>
            <p:ph idx="1"/>
          </p:nvPr>
        </p:nvSpPr>
        <p:spPr>
          <a:xfrm>
            <a:off x="685800" y="1646238"/>
            <a:ext cx="7772400" cy="4454525"/>
          </a:xfrm>
        </p:spPr>
        <p:txBody>
          <a:bodyPr/>
          <a:lstStyle/>
          <a:p>
            <a:r>
              <a:rPr lang="en-US" altLang="en-US" dirty="0" smtClean="0"/>
              <a:t>Skull is rigid box that protects brain and is supported by cervical vertebra</a:t>
            </a:r>
          </a:p>
          <a:p>
            <a:r>
              <a:rPr lang="en-US" altLang="en-US" b="1" dirty="0" smtClean="0"/>
              <a:t>Cranial bones</a:t>
            </a:r>
          </a:p>
          <a:p>
            <a:pPr lvl="1"/>
            <a:r>
              <a:rPr lang="en-US" altLang="en-US" dirty="0" smtClean="0"/>
              <a:t>Frontal</a:t>
            </a:r>
          </a:p>
          <a:p>
            <a:pPr lvl="1"/>
            <a:r>
              <a:rPr lang="en-US" altLang="en-US" dirty="0" smtClean="0"/>
              <a:t>Parietal</a:t>
            </a:r>
          </a:p>
          <a:p>
            <a:pPr lvl="1"/>
            <a:r>
              <a:rPr lang="en-US" altLang="en-US" dirty="0" smtClean="0"/>
              <a:t>Occipital</a:t>
            </a:r>
          </a:p>
          <a:p>
            <a:pPr lvl="1"/>
            <a:r>
              <a:rPr lang="en-US" altLang="en-US" dirty="0" smtClean="0"/>
              <a:t>Temporal</a:t>
            </a:r>
          </a:p>
          <a:p>
            <a:r>
              <a:rPr lang="en-US" altLang="en-US" dirty="0" smtClean="0"/>
              <a:t>Facial expressions formed by facial muscles, which are mediated by cranial nerve VII, the facial nerve</a:t>
            </a:r>
          </a:p>
        </p:txBody>
      </p:sp>
      <p:sp>
        <p:nvSpPr>
          <p:cNvPr id="51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5125"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1FE8465B-1FE9-4C3A-9247-99B0A3D02778}" type="slidenum">
              <a:rPr lang="en-GB" altLang="en-US" sz="1000" smtClean="0">
                <a:solidFill>
                  <a:srgbClr val="000000"/>
                </a:solidFill>
                <a:latin typeface="Arial" pitchFamily="34" charset="0"/>
              </a:rPr>
              <a:pPr eaLnBrk="1" hangingPunct="1"/>
              <a:t>2</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xfrm>
            <a:off x="685800" y="338138"/>
            <a:ext cx="7772400" cy="1219200"/>
          </a:xfrm>
        </p:spPr>
        <p:txBody>
          <a:bodyPr/>
          <a:lstStyle/>
          <a:p>
            <a:r>
              <a:rPr lang="en-US" altLang="en-US" smtClean="0"/>
              <a:t>Health History Questions: Headaches (Cont.)</a:t>
            </a:r>
          </a:p>
        </p:txBody>
      </p:sp>
      <p:sp>
        <p:nvSpPr>
          <p:cNvPr id="23555" name="Rectangle 6"/>
          <p:cNvSpPr>
            <a:spLocks noGrp="1" noChangeArrowheads="1"/>
          </p:cNvSpPr>
          <p:nvPr>
            <p:ph idx="1"/>
          </p:nvPr>
        </p:nvSpPr>
        <p:spPr>
          <a:xfrm>
            <a:off x="685800" y="1646238"/>
            <a:ext cx="7772400" cy="4454525"/>
          </a:xfrm>
        </p:spPr>
        <p:txBody>
          <a:bodyPr/>
          <a:lstStyle/>
          <a:p>
            <a:r>
              <a:rPr lang="en-US" altLang="en-US" smtClean="0"/>
              <a:t>Head injury or blow to your head?</a:t>
            </a:r>
          </a:p>
          <a:p>
            <a:r>
              <a:rPr lang="en-US" altLang="en-US" smtClean="0"/>
              <a:t>Dizziness?</a:t>
            </a:r>
          </a:p>
          <a:p>
            <a:r>
              <a:rPr lang="en-US" altLang="en-US" smtClean="0"/>
              <a:t>Neck pain or limitation of neck motion?</a:t>
            </a:r>
          </a:p>
          <a:p>
            <a:r>
              <a:rPr lang="en-US" altLang="en-US" smtClean="0"/>
              <a:t>Lumps or swelling?</a:t>
            </a:r>
          </a:p>
          <a:p>
            <a:r>
              <a:rPr lang="en-US" altLang="en-US" smtClean="0"/>
              <a:t>History of head or neck surgery?</a:t>
            </a:r>
          </a:p>
        </p:txBody>
      </p:sp>
      <p:sp>
        <p:nvSpPr>
          <p:cNvPr id="235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23557"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D47DA23E-D203-48C5-8099-063F0118E3B3}" type="slidenum">
              <a:rPr lang="en-GB" altLang="en-US" sz="1000" smtClean="0">
                <a:solidFill>
                  <a:srgbClr val="000000"/>
                </a:solidFill>
                <a:latin typeface="Arial" pitchFamily="34" charset="0"/>
              </a:rPr>
              <a:pPr eaLnBrk="1" hangingPunct="1"/>
              <a:t>20</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38138"/>
            <a:ext cx="7772400" cy="1219200"/>
          </a:xfrm>
        </p:spPr>
        <p:txBody>
          <a:bodyPr/>
          <a:lstStyle/>
          <a:p>
            <a:r>
              <a:rPr lang="en-US" altLang="en-US" smtClean="0"/>
              <a:t>Additional Health History Questions</a:t>
            </a:r>
          </a:p>
        </p:txBody>
      </p:sp>
      <p:sp>
        <p:nvSpPr>
          <p:cNvPr id="24579" name="Rectangle 3"/>
          <p:cNvSpPr>
            <a:spLocks noGrp="1" noChangeArrowheads="1"/>
          </p:cNvSpPr>
          <p:nvPr>
            <p:ph idx="1"/>
          </p:nvPr>
        </p:nvSpPr>
        <p:spPr>
          <a:xfrm>
            <a:off x="685800" y="1646238"/>
            <a:ext cx="7772400" cy="4454525"/>
          </a:xfrm>
        </p:spPr>
        <p:txBody>
          <a:bodyPr/>
          <a:lstStyle/>
          <a:p>
            <a:r>
              <a:rPr lang="en-US" altLang="en-US" b="1" smtClean="0"/>
              <a:t>For infants and children</a:t>
            </a:r>
          </a:p>
          <a:p>
            <a:pPr lvl="1"/>
            <a:r>
              <a:rPr lang="en-US" altLang="en-US" smtClean="0"/>
              <a:t>Maternal alcohol or drug use?</a:t>
            </a:r>
          </a:p>
          <a:p>
            <a:pPr lvl="1"/>
            <a:r>
              <a:rPr lang="en-US" altLang="en-US" smtClean="0"/>
              <a:t>Type of delivery? Vaginal or by cesarean section? Any difficulty? Use of forceps?</a:t>
            </a:r>
          </a:p>
          <a:p>
            <a:pPr lvl="1"/>
            <a:r>
              <a:rPr lang="en-US" altLang="en-US" smtClean="0"/>
              <a:t>Growth pattern? Was it on schedule? </a:t>
            </a:r>
          </a:p>
          <a:p>
            <a:r>
              <a:rPr lang="en-US" altLang="en-US" b="1" smtClean="0"/>
              <a:t>For aging adults</a:t>
            </a:r>
          </a:p>
          <a:p>
            <a:pPr lvl="1"/>
            <a:r>
              <a:rPr lang="en-US" altLang="en-US" smtClean="0"/>
              <a:t>Dizziness? How does it affect your daily activities? </a:t>
            </a:r>
          </a:p>
          <a:p>
            <a:pPr lvl="1"/>
            <a:r>
              <a:rPr lang="en-US" altLang="en-US" smtClean="0"/>
              <a:t>Neck pain? How does it affect your daily activities? Are you able to drive, perform at work, do housework, sleep, and look down when using stairs?</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24581"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A25AFC4C-92FB-41B6-9308-2F33F70FF869}" type="slidenum">
              <a:rPr lang="en-GB" altLang="en-US" sz="1000" smtClean="0">
                <a:solidFill>
                  <a:srgbClr val="000000"/>
                </a:solidFill>
                <a:latin typeface="Arial" pitchFamily="34" charset="0"/>
              </a:rPr>
              <a:pPr eaLnBrk="1" hangingPunct="1"/>
              <a:t>21</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685800" y="338138"/>
            <a:ext cx="7772400" cy="1219200"/>
          </a:xfrm>
        </p:spPr>
        <p:txBody>
          <a:bodyPr/>
          <a:lstStyle/>
          <a:p>
            <a:r>
              <a:rPr lang="en-US" altLang="en-US" smtClean="0"/>
              <a:t>Inspection and Palpation </a:t>
            </a:r>
            <a:br>
              <a:rPr lang="en-US" altLang="en-US" smtClean="0"/>
            </a:br>
            <a:r>
              <a:rPr lang="en-US" altLang="en-US" smtClean="0"/>
              <a:t>of the Skull</a:t>
            </a:r>
          </a:p>
        </p:txBody>
      </p:sp>
      <p:sp>
        <p:nvSpPr>
          <p:cNvPr id="25603" name="Rectangle 6"/>
          <p:cNvSpPr>
            <a:spLocks noGrp="1" noChangeArrowheads="1"/>
          </p:cNvSpPr>
          <p:nvPr>
            <p:ph idx="1"/>
          </p:nvPr>
        </p:nvSpPr>
        <p:spPr>
          <a:xfrm>
            <a:off x="685800" y="1646238"/>
            <a:ext cx="7772400" cy="4454525"/>
          </a:xfrm>
        </p:spPr>
        <p:txBody>
          <a:bodyPr/>
          <a:lstStyle/>
          <a:p>
            <a:r>
              <a:rPr lang="en-US" altLang="en-US" dirty="0" smtClean="0"/>
              <a:t>Note general size and shape</a:t>
            </a:r>
          </a:p>
          <a:p>
            <a:r>
              <a:rPr lang="en-US" altLang="en-US" dirty="0" smtClean="0"/>
              <a:t>Assess shape: place fingers in person’s hair and palpate scalp</a:t>
            </a:r>
          </a:p>
          <a:p>
            <a:r>
              <a:rPr lang="en-US" altLang="en-US" dirty="0" smtClean="0"/>
              <a:t>Skull normally feels symmetric and smooth</a:t>
            </a:r>
          </a:p>
          <a:p>
            <a:r>
              <a:rPr lang="en-US" altLang="en-US" dirty="0" smtClean="0"/>
              <a:t>Cranial bones that have normal protrusions are forehead, lateral edge of parietal bones, occipital bone, and mastoid process behind each ear </a:t>
            </a:r>
          </a:p>
          <a:p>
            <a:pPr lvl="1"/>
            <a:endParaRPr lang="en-US" altLang="en-US" dirty="0" smtClean="0"/>
          </a:p>
        </p:txBody>
      </p:sp>
      <p:sp>
        <p:nvSpPr>
          <p:cNvPr id="256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25605"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0D8F066D-2B78-4263-9EDC-8631D6E5E88E}" type="slidenum">
              <a:rPr lang="en-GB" altLang="en-US" sz="1000" smtClean="0">
                <a:solidFill>
                  <a:srgbClr val="000000"/>
                </a:solidFill>
                <a:latin typeface="Arial" pitchFamily="34" charset="0"/>
              </a:rPr>
              <a:pPr eaLnBrk="1" hangingPunct="1"/>
              <a:t>22</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a:xfrm>
            <a:off x="685800" y="338138"/>
            <a:ext cx="7772400" cy="1219200"/>
          </a:xfrm>
        </p:spPr>
        <p:txBody>
          <a:bodyPr/>
          <a:lstStyle/>
          <a:p>
            <a:r>
              <a:rPr lang="en-US" altLang="en-US" smtClean="0"/>
              <a:t>Inspection and Palpation of the Skull (Cont.)</a:t>
            </a:r>
          </a:p>
        </p:txBody>
      </p:sp>
      <p:sp>
        <p:nvSpPr>
          <p:cNvPr id="26627" name="Rectangle 6"/>
          <p:cNvSpPr>
            <a:spLocks noGrp="1" noChangeArrowheads="1"/>
          </p:cNvSpPr>
          <p:nvPr>
            <p:ph idx="1"/>
          </p:nvPr>
        </p:nvSpPr>
        <p:spPr>
          <a:xfrm>
            <a:off x="685800" y="1646238"/>
            <a:ext cx="7772400" cy="4454525"/>
          </a:xfrm>
        </p:spPr>
        <p:txBody>
          <a:bodyPr/>
          <a:lstStyle/>
          <a:p>
            <a:r>
              <a:rPr lang="en-US" altLang="en-US" smtClean="0"/>
              <a:t>There is no tenderness to palpation</a:t>
            </a:r>
          </a:p>
          <a:p>
            <a:r>
              <a:rPr lang="en-US" altLang="en-US" smtClean="0"/>
              <a:t>Palpate temporal artery above zygomatic (cheek) bone between eye and top of ear</a:t>
            </a:r>
          </a:p>
          <a:p>
            <a:r>
              <a:rPr lang="en-US" altLang="en-US" smtClean="0"/>
              <a:t>Palpate temporomandibular joint as the person opens the mouth, and note normally smooth movement with no limitation or tenderness</a:t>
            </a:r>
          </a:p>
          <a:p>
            <a:pPr lvl="1"/>
            <a:endParaRPr lang="en-US" altLang="en-US" smtClean="0"/>
          </a:p>
        </p:txBody>
      </p:sp>
      <p:sp>
        <p:nvSpPr>
          <p:cNvPr id="266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26629"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FD125E46-FF42-479A-A0DC-6E7A3EDB002C}" type="slidenum">
              <a:rPr lang="en-GB" altLang="en-US" sz="1000" smtClean="0">
                <a:solidFill>
                  <a:srgbClr val="000000"/>
                </a:solidFill>
                <a:latin typeface="Arial" pitchFamily="34" charset="0"/>
              </a:rPr>
              <a:pPr eaLnBrk="1" hangingPunct="1"/>
              <a:t>23</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685800" y="338138"/>
            <a:ext cx="7772400" cy="1219200"/>
          </a:xfrm>
        </p:spPr>
        <p:txBody>
          <a:bodyPr/>
          <a:lstStyle/>
          <a:p>
            <a:r>
              <a:rPr lang="en-US" altLang="en-US" smtClean="0"/>
              <a:t>Inspection of the Face</a:t>
            </a:r>
          </a:p>
        </p:txBody>
      </p:sp>
      <p:sp>
        <p:nvSpPr>
          <p:cNvPr id="27651" name="Rectangle 6"/>
          <p:cNvSpPr>
            <a:spLocks noGrp="1" noChangeArrowheads="1"/>
          </p:cNvSpPr>
          <p:nvPr>
            <p:ph idx="1"/>
          </p:nvPr>
        </p:nvSpPr>
        <p:spPr>
          <a:xfrm>
            <a:off x="685800" y="1646238"/>
            <a:ext cx="7772400" cy="4454525"/>
          </a:xfrm>
        </p:spPr>
        <p:txBody>
          <a:bodyPr/>
          <a:lstStyle/>
          <a:p>
            <a:r>
              <a:rPr lang="en-US" altLang="en-US" sz="2600" smtClean="0"/>
              <a:t>Note facial expression and appropriateness to behavior or reported mood</a:t>
            </a:r>
          </a:p>
          <a:p>
            <a:r>
              <a:rPr lang="en-US" altLang="en-US" sz="2600" smtClean="0"/>
              <a:t>Facial structures always should be symmetric</a:t>
            </a:r>
          </a:p>
          <a:p>
            <a:r>
              <a:rPr lang="en-US" altLang="en-US" sz="2600" smtClean="0"/>
              <a:t>Note symmetry of eyebrows, palpebral fissures, nasolabial folds, and sides of mouth</a:t>
            </a:r>
          </a:p>
          <a:p>
            <a:r>
              <a:rPr lang="en-US" altLang="en-US" sz="2600" smtClean="0"/>
              <a:t>Note any abnormal facial structures (coarse facial features, exophthalmos, changes in skin color or pigmentation), or abnormal swellings</a:t>
            </a:r>
          </a:p>
          <a:p>
            <a:r>
              <a:rPr lang="en-US" altLang="en-US" sz="2600" smtClean="0"/>
              <a:t>Note any involuntary movements (tics) in facial muscles; normally none occur</a:t>
            </a:r>
          </a:p>
        </p:txBody>
      </p:sp>
      <p:sp>
        <p:nvSpPr>
          <p:cNvPr id="2765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27653"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E8B2CBB3-CA32-4B44-9643-5EFE4AD5C038}" type="slidenum">
              <a:rPr lang="en-GB" altLang="en-US" sz="1000" smtClean="0">
                <a:solidFill>
                  <a:srgbClr val="000000"/>
                </a:solidFill>
                <a:latin typeface="Arial" pitchFamily="34" charset="0"/>
              </a:rPr>
              <a:pPr eaLnBrk="1" hangingPunct="1"/>
              <a:t>24</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a:xfrm>
            <a:off x="685800" y="338138"/>
            <a:ext cx="7772400" cy="1219200"/>
          </a:xfrm>
        </p:spPr>
        <p:txBody>
          <a:bodyPr/>
          <a:lstStyle/>
          <a:p>
            <a:r>
              <a:rPr lang="en-US" altLang="en-US" smtClean="0"/>
              <a:t>Inspection and Palpation </a:t>
            </a:r>
            <a:br>
              <a:rPr lang="en-US" altLang="en-US" smtClean="0"/>
            </a:br>
            <a:r>
              <a:rPr lang="en-US" altLang="en-US" smtClean="0"/>
              <a:t>of the Neck</a:t>
            </a:r>
          </a:p>
        </p:txBody>
      </p:sp>
      <p:sp>
        <p:nvSpPr>
          <p:cNvPr id="28675" name="Rectangle 6"/>
          <p:cNvSpPr>
            <a:spLocks noGrp="1" noChangeArrowheads="1"/>
          </p:cNvSpPr>
          <p:nvPr>
            <p:ph sz="half" idx="1"/>
          </p:nvPr>
        </p:nvSpPr>
        <p:spPr>
          <a:xfrm>
            <a:off x="411163" y="1641475"/>
            <a:ext cx="3810000" cy="4454525"/>
          </a:xfrm>
        </p:spPr>
        <p:txBody>
          <a:bodyPr/>
          <a:lstStyle/>
          <a:p>
            <a:r>
              <a:rPr lang="en-US" altLang="en-US" smtClean="0"/>
              <a:t>Symmetry</a:t>
            </a:r>
          </a:p>
          <a:p>
            <a:r>
              <a:rPr lang="en-US" altLang="en-US" smtClean="0"/>
              <a:t>Range of motion </a:t>
            </a:r>
          </a:p>
          <a:p>
            <a:r>
              <a:rPr lang="en-US" altLang="en-US" smtClean="0"/>
              <a:t>Lymph nodes</a:t>
            </a:r>
          </a:p>
          <a:p>
            <a:r>
              <a:rPr lang="en-US" altLang="en-US" smtClean="0"/>
              <a:t>Trachea</a:t>
            </a:r>
          </a:p>
          <a:p>
            <a:r>
              <a:rPr lang="en-US" altLang="en-US" smtClean="0"/>
              <a:t>Thyroid gland</a:t>
            </a:r>
          </a:p>
          <a:p>
            <a:pPr lvl="1"/>
            <a:r>
              <a:rPr lang="en-US" altLang="en-US" smtClean="0"/>
              <a:t>Posterior approach</a:t>
            </a:r>
          </a:p>
          <a:p>
            <a:pPr lvl="1"/>
            <a:r>
              <a:rPr lang="en-US" altLang="en-US" smtClean="0"/>
              <a:t>Anterior approach </a:t>
            </a:r>
          </a:p>
          <a:p>
            <a:pPr lvl="1"/>
            <a:r>
              <a:rPr lang="en-US" altLang="en-US" smtClean="0"/>
              <a:t>Auscultate thyroid for bruit, if enlarged</a:t>
            </a:r>
          </a:p>
          <a:p>
            <a:pPr lvl="1"/>
            <a:endParaRPr lang="en-US" altLang="en-US" smtClean="0"/>
          </a:p>
        </p:txBody>
      </p:sp>
      <p:grpSp>
        <p:nvGrpSpPr>
          <p:cNvPr id="28676" name="Group 10"/>
          <p:cNvGrpSpPr>
            <a:grpSpLocks/>
          </p:cNvGrpSpPr>
          <p:nvPr/>
        </p:nvGrpSpPr>
        <p:grpSpPr bwMode="auto">
          <a:xfrm>
            <a:off x="5192713" y="1795463"/>
            <a:ext cx="2994025" cy="4451350"/>
            <a:chOff x="3334" y="1121"/>
            <a:chExt cx="1920" cy="2876"/>
          </a:xfrm>
        </p:grpSpPr>
        <p:pic>
          <p:nvPicPr>
            <p:cNvPr id="28679" name="Picture 8" descr="f13-14-X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 y="1121"/>
              <a:ext cx="1920" cy="1344"/>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8680" name="Picture 9" descr="f13-15-X32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 y="2557"/>
              <a:ext cx="1920" cy="144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sp>
        <p:nvSpPr>
          <p:cNvPr id="286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28678"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DE778716-9D8F-4F6E-8238-ABB5869FC9C9}" type="slidenum">
              <a:rPr lang="en-GB" altLang="en-US" sz="1000" smtClean="0">
                <a:solidFill>
                  <a:srgbClr val="000000"/>
                </a:solidFill>
                <a:latin typeface="Arial" pitchFamily="34" charset="0"/>
              </a:rPr>
              <a:pPr eaLnBrk="1" hangingPunct="1"/>
              <a:t>25</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a:xfrm>
            <a:off x="685800" y="338138"/>
            <a:ext cx="7772400" cy="1219200"/>
          </a:xfrm>
        </p:spPr>
        <p:txBody>
          <a:bodyPr/>
          <a:lstStyle/>
          <a:p>
            <a:r>
              <a:rPr lang="en-US" altLang="en-US" smtClean="0"/>
              <a:t>Head and Neck Symmetry</a:t>
            </a:r>
          </a:p>
        </p:txBody>
      </p:sp>
      <p:sp>
        <p:nvSpPr>
          <p:cNvPr id="29699" name="Rectangle 6"/>
          <p:cNvSpPr>
            <a:spLocks noGrp="1" noChangeArrowheads="1"/>
          </p:cNvSpPr>
          <p:nvPr>
            <p:ph idx="1"/>
          </p:nvPr>
        </p:nvSpPr>
        <p:spPr>
          <a:xfrm>
            <a:off x="685800" y="1646238"/>
            <a:ext cx="7772400" cy="4454525"/>
          </a:xfrm>
        </p:spPr>
        <p:txBody>
          <a:bodyPr/>
          <a:lstStyle/>
          <a:p>
            <a:r>
              <a:rPr lang="en-US" altLang="en-US" b="1" smtClean="0"/>
              <a:t>Symmetry</a:t>
            </a:r>
          </a:p>
          <a:p>
            <a:pPr lvl="1"/>
            <a:r>
              <a:rPr lang="en-US" altLang="en-US" smtClean="0"/>
              <a:t>Head position is centered in midline, and accessory neck muscles should be symmetrical</a:t>
            </a:r>
          </a:p>
          <a:p>
            <a:pPr lvl="1"/>
            <a:r>
              <a:rPr lang="en-US" altLang="en-US" smtClean="0"/>
              <a:t>Head should be held erect and still</a:t>
            </a: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29701"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B0BA6FE3-E0E3-4131-A050-66618E39EE75}" type="slidenum">
              <a:rPr lang="en-GB" altLang="en-US" sz="1000" smtClean="0">
                <a:solidFill>
                  <a:srgbClr val="000000"/>
                </a:solidFill>
                <a:latin typeface="Arial" pitchFamily="34" charset="0"/>
              </a:rPr>
              <a:pPr eaLnBrk="1" hangingPunct="1"/>
              <a:t>26</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a:xfrm>
            <a:off x="685800" y="338138"/>
            <a:ext cx="7772400" cy="1219200"/>
          </a:xfrm>
        </p:spPr>
        <p:txBody>
          <a:bodyPr/>
          <a:lstStyle/>
          <a:p>
            <a:r>
              <a:rPr lang="en-US" altLang="en-US" smtClean="0"/>
              <a:t>Range of Motion (ROM) </a:t>
            </a:r>
          </a:p>
        </p:txBody>
      </p:sp>
      <p:sp>
        <p:nvSpPr>
          <p:cNvPr id="30723" name="Rectangle 6"/>
          <p:cNvSpPr>
            <a:spLocks noGrp="1" noChangeArrowheads="1"/>
          </p:cNvSpPr>
          <p:nvPr>
            <p:ph idx="1"/>
          </p:nvPr>
        </p:nvSpPr>
        <p:spPr>
          <a:xfrm>
            <a:off x="685800" y="1646238"/>
            <a:ext cx="7772400" cy="4454525"/>
          </a:xfrm>
        </p:spPr>
        <p:txBody>
          <a:bodyPr/>
          <a:lstStyle/>
          <a:p>
            <a:r>
              <a:rPr lang="en-US" altLang="en-US" sz="2200" dirty="0" smtClean="0"/>
              <a:t>Note any limitation of movement during active motion</a:t>
            </a:r>
          </a:p>
          <a:p>
            <a:r>
              <a:rPr lang="en-US" altLang="en-US" sz="2200" dirty="0" smtClean="0"/>
              <a:t>When neck is supple, motion is smooth and controlled</a:t>
            </a:r>
          </a:p>
          <a:p>
            <a:r>
              <a:rPr lang="en-US" altLang="en-US" sz="2200" dirty="0" smtClean="0"/>
              <a:t>Test muscle strength and status of cranial nerve XI by trying to resist person’s movements with your hands as person shrugs shoulders and turns head to each side</a:t>
            </a:r>
          </a:p>
          <a:p>
            <a:r>
              <a:rPr lang="en-US" altLang="en-US" sz="2200" dirty="0" smtClean="0"/>
              <a:t>Look for swelling below angle of jaw; note thyroid gland enlargement though normally none is present</a:t>
            </a:r>
          </a:p>
          <a:p>
            <a:r>
              <a:rPr lang="en-US" altLang="en-US" sz="2200" dirty="0" smtClean="0"/>
              <a:t>Note any obvious pulsations; carotid artery creates brisk localized pulsation just below angle of the jaw</a:t>
            </a:r>
          </a:p>
          <a:p>
            <a:r>
              <a:rPr lang="en-US" altLang="en-US" sz="2200" dirty="0" smtClean="0"/>
              <a:t>Normally, there are no other pulsations while person is in sitting position</a:t>
            </a:r>
          </a:p>
        </p:txBody>
      </p:sp>
      <p:sp>
        <p:nvSpPr>
          <p:cNvPr id="307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30725"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1A905FD8-07D3-4C30-AE89-EA6267EA64F3}" type="slidenum">
              <a:rPr lang="en-GB" altLang="en-US" sz="1000" smtClean="0">
                <a:solidFill>
                  <a:srgbClr val="000000"/>
                </a:solidFill>
                <a:latin typeface="Arial" pitchFamily="34" charset="0"/>
              </a:rPr>
              <a:pPr eaLnBrk="1" hangingPunct="1"/>
              <a:t>27</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685800" y="338138"/>
            <a:ext cx="7772400" cy="1219200"/>
          </a:xfrm>
        </p:spPr>
        <p:txBody>
          <a:bodyPr/>
          <a:lstStyle/>
          <a:p>
            <a:r>
              <a:rPr lang="en-US" altLang="en-US" smtClean="0"/>
              <a:t>Lymph Nodes</a:t>
            </a:r>
          </a:p>
        </p:txBody>
      </p:sp>
      <p:sp>
        <p:nvSpPr>
          <p:cNvPr id="726022" name="Rectangle 6"/>
          <p:cNvSpPr>
            <a:spLocks noGrp="1" noChangeArrowheads="1"/>
          </p:cNvSpPr>
          <p:nvPr>
            <p:ph idx="1"/>
          </p:nvPr>
        </p:nvSpPr>
        <p:spPr>
          <a:xfrm>
            <a:off x="685800" y="1646238"/>
            <a:ext cx="7772400" cy="4454525"/>
          </a:xfrm>
        </p:spPr>
        <p:txBody>
          <a:bodyPr>
            <a:normAutofit fontScale="92500" lnSpcReduction="20000"/>
          </a:bodyPr>
          <a:lstStyle/>
          <a:p>
            <a:pPr>
              <a:lnSpc>
                <a:spcPct val="110000"/>
              </a:lnSpc>
              <a:defRPr/>
            </a:pPr>
            <a:r>
              <a:rPr lang="en-US" altLang="en-US" dirty="0" smtClean="0">
                <a:ea typeface="+mn-ea"/>
              </a:rPr>
              <a:t>Normal nodes feel movable, discrete, soft, and </a:t>
            </a:r>
            <a:r>
              <a:rPr lang="en-US" altLang="en-US" dirty="0" err="1" smtClean="0">
                <a:ea typeface="+mn-ea"/>
              </a:rPr>
              <a:t>nontender</a:t>
            </a:r>
            <a:endParaRPr lang="en-US" altLang="en-US" dirty="0" smtClean="0">
              <a:ea typeface="+mn-ea"/>
            </a:endParaRPr>
          </a:p>
          <a:p>
            <a:pPr>
              <a:lnSpc>
                <a:spcPct val="110000"/>
              </a:lnSpc>
              <a:defRPr/>
            </a:pPr>
            <a:r>
              <a:rPr lang="en-US" altLang="en-US" dirty="0" smtClean="0">
                <a:ea typeface="+mn-ea"/>
              </a:rPr>
              <a:t>If any nodes are palpable, note location, size, shape, delimitation (discrete or matted together), mobility, consistency, and tenderness</a:t>
            </a:r>
          </a:p>
          <a:p>
            <a:pPr>
              <a:lnSpc>
                <a:spcPct val="110000"/>
              </a:lnSpc>
              <a:defRPr/>
            </a:pPr>
            <a:r>
              <a:rPr lang="en-US" altLang="en-US" dirty="0" smtClean="0">
                <a:ea typeface="+mn-ea"/>
              </a:rPr>
              <a:t>If nodes enlarged or tender, check area they drain for source of the problem; they often relate to inflammation or neoplasm in head and neck</a:t>
            </a:r>
          </a:p>
          <a:p>
            <a:pPr>
              <a:lnSpc>
                <a:spcPct val="110000"/>
              </a:lnSpc>
              <a:defRPr/>
            </a:pPr>
            <a:r>
              <a:rPr lang="en-US" altLang="en-US" dirty="0" smtClean="0">
                <a:ea typeface="+mn-ea"/>
              </a:rPr>
              <a:t>Follow up on or refer your findings; an enlarged lymph node, particularly when you cannot find the source of problem, deserves prompt attention</a:t>
            </a:r>
          </a:p>
        </p:txBody>
      </p:sp>
      <p:sp>
        <p:nvSpPr>
          <p:cNvPr id="317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31749"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C42489E3-EBCF-47A6-B8C4-8038C9BB06AE}" type="slidenum">
              <a:rPr lang="en-GB" altLang="en-US" sz="1000" smtClean="0">
                <a:solidFill>
                  <a:srgbClr val="000000"/>
                </a:solidFill>
                <a:latin typeface="Arial" pitchFamily="34" charset="0"/>
              </a:rPr>
              <a:pPr eaLnBrk="1" hangingPunct="1"/>
              <a:t>28</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338138"/>
            <a:ext cx="7772400" cy="1219200"/>
          </a:xfrm>
        </p:spPr>
        <p:txBody>
          <a:bodyPr/>
          <a:lstStyle/>
          <a:p>
            <a:r>
              <a:rPr lang="en-US" altLang="en-US" smtClean="0"/>
              <a:t>Examining Lymph Nodes</a:t>
            </a:r>
          </a:p>
        </p:txBody>
      </p:sp>
      <p:sp>
        <p:nvSpPr>
          <p:cNvPr id="3" name="Content Placeholder 2"/>
          <p:cNvSpPr>
            <a:spLocks noGrp="1"/>
          </p:cNvSpPr>
          <p:nvPr>
            <p:ph sz="half" idx="1"/>
          </p:nvPr>
        </p:nvSpPr>
        <p:spPr>
          <a:xfrm>
            <a:off x="411163" y="1641475"/>
            <a:ext cx="3810000" cy="4454525"/>
          </a:xfrm>
        </p:spPr>
        <p:txBody>
          <a:bodyPr>
            <a:normAutofit fontScale="70000" lnSpcReduction="20000"/>
          </a:bodyPr>
          <a:lstStyle/>
          <a:p>
            <a:pPr>
              <a:lnSpc>
                <a:spcPct val="120000"/>
              </a:lnSpc>
              <a:defRPr/>
            </a:pPr>
            <a:r>
              <a:rPr lang="en-US" dirty="0" smtClean="0">
                <a:ea typeface="+mn-ea"/>
              </a:rPr>
              <a:t>Using a gentle circular motion of finger pads, palpate lymph nodes </a:t>
            </a:r>
          </a:p>
          <a:p>
            <a:pPr>
              <a:lnSpc>
                <a:spcPct val="120000"/>
              </a:lnSpc>
              <a:defRPr/>
            </a:pPr>
            <a:r>
              <a:rPr lang="en-US" dirty="0" smtClean="0">
                <a:ea typeface="+mn-ea"/>
              </a:rPr>
              <a:t>Beginning with preauricular lymph nodes in front of ear, palpate the 10 groups of lymph nodes in routine order</a:t>
            </a:r>
          </a:p>
          <a:p>
            <a:pPr>
              <a:lnSpc>
                <a:spcPct val="120000"/>
              </a:lnSpc>
              <a:defRPr/>
            </a:pPr>
            <a:r>
              <a:rPr lang="en-US" dirty="0" smtClean="0">
                <a:ea typeface="+mn-ea"/>
              </a:rPr>
              <a:t>Many nodes are closely packed, so you must be systematic and thorough in your examination</a:t>
            </a:r>
          </a:p>
          <a:p>
            <a:pPr>
              <a:lnSpc>
                <a:spcPct val="120000"/>
              </a:lnSpc>
              <a:defRPr/>
            </a:pPr>
            <a:r>
              <a:rPr lang="en-US" dirty="0" smtClean="0">
                <a:ea typeface="+mn-ea"/>
              </a:rPr>
              <a:t>Do not vary sequence or you may miss some small nodes</a:t>
            </a:r>
          </a:p>
        </p:txBody>
      </p:sp>
      <p:pic>
        <p:nvPicPr>
          <p:cNvPr id="32772" name="Picture 8" descr="f13-09-X32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138" y="1792288"/>
            <a:ext cx="4740275" cy="3338512"/>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2773"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32774" name="Slide Number Placeholder 6"/>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763A320F-5E91-4DE5-BFAB-E73B384FDBE7}" type="slidenum">
              <a:rPr lang="en-GB" altLang="en-US" sz="1000" smtClean="0">
                <a:solidFill>
                  <a:srgbClr val="000000"/>
                </a:solidFill>
                <a:latin typeface="Arial" pitchFamily="34" charset="0"/>
              </a:rPr>
              <a:pPr eaLnBrk="1" hangingPunct="1"/>
              <a:t>29</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685800" y="338138"/>
            <a:ext cx="7772400" cy="1219200"/>
          </a:xfrm>
        </p:spPr>
        <p:txBody>
          <a:bodyPr/>
          <a:lstStyle/>
          <a:p>
            <a:r>
              <a:rPr lang="en-US" altLang="en-US" smtClean="0"/>
              <a:t>Structure and Function: Head (Cont.)</a:t>
            </a:r>
          </a:p>
        </p:txBody>
      </p:sp>
      <p:sp>
        <p:nvSpPr>
          <p:cNvPr id="6" name="Content Placeholder 5"/>
          <p:cNvSpPr>
            <a:spLocks noGrp="1"/>
          </p:cNvSpPr>
          <p:nvPr>
            <p:ph idx="1"/>
          </p:nvPr>
        </p:nvSpPr>
        <p:spPr>
          <a:xfrm>
            <a:off x="685800" y="1646238"/>
            <a:ext cx="7772400" cy="4454525"/>
          </a:xfrm>
        </p:spPr>
        <p:txBody>
          <a:bodyPr>
            <a:normAutofit fontScale="92500"/>
          </a:bodyPr>
          <a:lstStyle/>
          <a:p>
            <a:pPr>
              <a:defRPr/>
            </a:pPr>
            <a:r>
              <a:rPr lang="en-US" altLang="en-US" dirty="0" smtClean="0">
                <a:ea typeface="+mn-ea"/>
              </a:rPr>
              <a:t>Two pairs of salivary glands are accessible to examination on the face</a:t>
            </a:r>
          </a:p>
          <a:p>
            <a:pPr lvl="1">
              <a:defRPr/>
            </a:pPr>
            <a:r>
              <a:rPr lang="en-US" altLang="en-US" dirty="0" smtClean="0">
                <a:ea typeface="+mn-ea"/>
              </a:rPr>
              <a:t>Parotid glands are in cheeks over mandible, anterior to and below ear; the largest of salivary glands, they are not normally palpable</a:t>
            </a:r>
          </a:p>
          <a:p>
            <a:pPr lvl="1">
              <a:defRPr/>
            </a:pPr>
            <a:r>
              <a:rPr lang="en-US" altLang="en-US" dirty="0" smtClean="0">
                <a:ea typeface="+mn-ea"/>
              </a:rPr>
              <a:t>Submandibular glands beneath mandible at angle of jaw</a:t>
            </a:r>
          </a:p>
          <a:p>
            <a:pPr>
              <a:defRPr/>
            </a:pPr>
            <a:r>
              <a:rPr lang="en-US" altLang="en-US" dirty="0" smtClean="0">
                <a:ea typeface="+mn-ea"/>
              </a:rPr>
              <a:t>Third pair, sublingual glands, lie in floor of mouth </a:t>
            </a:r>
          </a:p>
          <a:p>
            <a:pPr>
              <a:defRPr/>
            </a:pPr>
            <a:r>
              <a:rPr lang="en-US" altLang="en-US" dirty="0" smtClean="0">
                <a:ea typeface="+mn-ea"/>
              </a:rPr>
              <a:t>Temporal artery lies superior to temporalis muscle, and pulsation is palpable anterior to ear</a:t>
            </a:r>
          </a:p>
        </p:txBody>
      </p:sp>
      <p:sp>
        <p:nvSpPr>
          <p:cNvPr id="61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6149" name="Slide Number Placeholder 6"/>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456722C0-7E66-42C2-BB69-DB56287808DE}" type="slidenum">
              <a:rPr lang="en-GB" altLang="en-US" sz="1000" smtClean="0">
                <a:solidFill>
                  <a:srgbClr val="000000"/>
                </a:solidFill>
                <a:latin typeface="Arial" pitchFamily="34" charset="0"/>
              </a:rPr>
              <a:pPr eaLnBrk="1" hangingPunct="1"/>
              <a:t>3</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a:xfrm>
            <a:off x="685800" y="338138"/>
            <a:ext cx="7772400" cy="1219200"/>
          </a:xfrm>
        </p:spPr>
        <p:txBody>
          <a:bodyPr/>
          <a:lstStyle/>
          <a:p>
            <a:r>
              <a:rPr lang="en-US" altLang="en-US" smtClean="0"/>
              <a:t>Trachea and Thyroid Gland</a:t>
            </a:r>
          </a:p>
        </p:txBody>
      </p:sp>
      <p:sp>
        <p:nvSpPr>
          <p:cNvPr id="726022" name="Rectangle 6"/>
          <p:cNvSpPr>
            <a:spLocks noGrp="1" noChangeArrowheads="1"/>
          </p:cNvSpPr>
          <p:nvPr>
            <p:ph idx="1"/>
          </p:nvPr>
        </p:nvSpPr>
        <p:spPr>
          <a:xfrm>
            <a:off x="685800" y="1646238"/>
            <a:ext cx="7772400" cy="4454525"/>
          </a:xfrm>
        </p:spPr>
        <p:txBody>
          <a:bodyPr>
            <a:normAutofit fontScale="92500"/>
          </a:bodyPr>
          <a:lstStyle/>
          <a:p>
            <a:pPr>
              <a:defRPr/>
            </a:pPr>
            <a:r>
              <a:rPr lang="en-US" b="1" dirty="0" smtClean="0">
                <a:ea typeface="+mn-ea"/>
              </a:rPr>
              <a:t>Trachea</a:t>
            </a:r>
          </a:p>
          <a:p>
            <a:pPr lvl="1">
              <a:defRPr/>
            </a:pPr>
            <a:r>
              <a:rPr lang="en-US" dirty="0" smtClean="0">
                <a:ea typeface="+mn-ea"/>
              </a:rPr>
              <a:t>Normally, trachea is midline; palpate for any tracheal shift</a:t>
            </a:r>
          </a:p>
          <a:p>
            <a:pPr lvl="1">
              <a:defRPr/>
            </a:pPr>
            <a:r>
              <a:rPr lang="en-US" dirty="0" smtClean="0">
                <a:ea typeface="+mn-ea"/>
              </a:rPr>
              <a:t>Space should be symmetric on both sides</a:t>
            </a:r>
          </a:p>
          <a:p>
            <a:pPr lvl="1">
              <a:defRPr/>
            </a:pPr>
            <a:r>
              <a:rPr lang="en-US" dirty="0" smtClean="0">
                <a:ea typeface="+mn-ea"/>
              </a:rPr>
              <a:t>Note any deviation from midline</a:t>
            </a:r>
          </a:p>
          <a:p>
            <a:pPr>
              <a:defRPr/>
            </a:pPr>
            <a:r>
              <a:rPr lang="en-US" b="1" dirty="0" smtClean="0">
                <a:ea typeface="+mn-ea"/>
              </a:rPr>
              <a:t>Thyroid gland</a:t>
            </a:r>
          </a:p>
          <a:p>
            <a:pPr lvl="1">
              <a:defRPr/>
            </a:pPr>
            <a:r>
              <a:rPr lang="en-US" dirty="0" smtClean="0">
                <a:ea typeface="+mn-ea"/>
              </a:rPr>
              <a:t>Difficult to palpate; check for enlargement, consistency, symmetry, and presence of nodules</a:t>
            </a:r>
          </a:p>
          <a:p>
            <a:pPr lvl="1">
              <a:defRPr/>
            </a:pPr>
            <a:r>
              <a:rPr lang="en-US" dirty="0" smtClean="0">
                <a:ea typeface="+mn-ea"/>
              </a:rPr>
              <a:t>If enlarged, auscultate thyroid for presence of bruit, which occurs with accelerated or turbulent blood flow, indicating hyperplasia of thyroid (e.g., hyperthyroidism)</a:t>
            </a:r>
          </a:p>
        </p:txBody>
      </p:sp>
      <p:sp>
        <p:nvSpPr>
          <p:cNvPr id="337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33797"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BF107E7A-03CD-4230-9578-807A5D8E95F4}" type="slidenum">
              <a:rPr lang="en-GB" altLang="en-US" sz="1000" smtClean="0">
                <a:solidFill>
                  <a:srgbClr val="000000"/>
                </a:solidFill>
                <a:latin typeface="Arial" pitchFamily="34" charset="0"/>
              </a:rPr>
              <a:pPr eaLnBrk="1" hangingPunct="1"/>
              <a:t>30</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38138"/>
            <a:ext cx="7772400" cy="1219200"/>
          </a:xfrm>
        </p:spPr>
        <p:txBody>
          <a:bodyPr/>
          <a:lstStyle/>
          <a:p>
            <a:r>
              <a:rPr lang="en-US" altLang="en-US" smtClean="0"/>
              <a:t>Physical Examination: </a:t>
            </a:r>
            <a:br>
              <a:rPr lang="en-US" altLang="en-US" smtClean="0"/>
            </a:br>
            <a:r>
              <a:rPr lang="en-US" altLang="en-US" smtClean="0"/>
              <a:t>Infants and Children</a:t>
            </a:r>
          </a:p>
        </p:txBody>
      </p:sp>
      <p:sp>
        <p:nvSpPr>
          <p:cNvPr id="34819" name="Rectangle 3"/>
          <p:cNvSpPr>
            <a:spLocks noGrp="1" noChangeArrowheads="1"/>
          </p:cNvSpPr>
          <p:nvPr>
            <p:ph idx="1"/>
          </p:nvPr>
        </p:nvSpPr>
        <p:spPr>
          <a:xfrm>
            <a:off x="685800" y="1646238"/>
            <a:ext cx="7772400" cy="4454525"/>
          </a:xfrm>
        </p:spPr>
        <p:txBody>
          <a:bodyPr/>
          <a:lstStyle/>
          <a:p>
            <a:r>
              <a:rPr lang="en-US" altLang="en-US" b="1" smtClean="0"/>
              <a:t>Skull</a:t>
            </a:r>
          </a:p>
          <a:p>
            <a:pPr lvl="1"/>
            <a:r>
              <a:rPr lang="en-US" altLang="en-US" smtClean="0"/>
              <a:t>Measure infant’s head at each visit up to age 2 years and yearly up to age 6 years</a:t>
            </a:r>
          </a:p>
          <a:p>
            <a:pPr lvl="1"/>
            <a:r>
              <a:rPr lang="en-US" altLang="en-US" smtClean="0"/>
              <a:t>Note infant’s head posture and head control; infant can turn head side to side by 2 weeks</a:t>
            </a:r>
          </a:p>
          <a:p>
            <a:pPr lvl="1"/>
            <a:r>
              <a:rPr lang="en-US" altLang="en-US" smtClean="0"/>
              <a:t>Shows tonic neck reflex when supine and head turned to one side (extension of same arm and leg, flexion of opposite arm and leg); reflex disappears at 3 to 4 months</a:t>
            </a:r>
          </a:p>
        </p:txBody>
      </p:sp>
      <p:sp>
        <p:nvSpPr>
          <p:cNvPr id="3482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34821"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4DFBE092-6A3E-4DAA-AA7D-5FD3F8F9F00A}" type="slidenum">
              <a:rPr lang="en-GB" altLang="en-US" sz="1000" smtClean="0">
                <a:solidFill>
                  <a:srgbClr val="000000"/>
                </a:solidFill>
                <a:latin typeface="Arial" pitchFamily="34" charset="0"/>
              </a:rPr>
              <a:pPr eaLnBrk="1" hangingPunct="1"/>
              <a:t>31</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38138"/>
            <a:ext cx="7772400" cy="1219200"/>
          </a:xfrm>
        </p:spPr>
        <p:txBody>
          <a:bodyPr/>
          <a:lstStyle/>
          <a:p>
            <a:r>
              <a:rPr lang="en-US" altLang="en-US" smtClean="0"/>
              <a:t>Physical Examination: Infants and Children (Cont.)</a:t>
            </a:r>
          </a:p>
        </p:txBody>
      </p:sp>
      <p:sp>
        <p:nvSpPr>
          <p:cNvPr id="35843" name="Rectangle 3"/>
          <p:cNvSpPr>
            <a:spLocks noGrp="1" noChangeArrowheads="1"/>
          </p:cNvSpPr>
          <p:nvPr>
            <p:ph idx="1"/>
          </p:nvPr>
        </p:nvSpPr>
        <p:spPr>
          <a:xfrm>
            <a:off x="685800" y="1646238"/>
            <a:ext cx="7772400" cy="4454525"/>
          </a:xfrm>
        </p:spPr>
        <p:txBody>
          <a:bodyPr/>
          <a:lstStyle/>
          <a:p>
            <a:r>
              <a:rPr lang="en-US" altLang="en-US" b="1" smtClean="0"/>
              <a:t>Skull</a:t>
            </a:r>
            <a:r>
              <a:rPr lang="en-US" altLang="en-US" smtClean="0"/>
              <a:t>  (Cont.)</a:t>
            </a:r>
          </a:p>
          <a:p>
            <a:pPr lvl="1"/>
            <a:r>
              <a:rPr lang="en-US" altLang="en-US" smtClean="0"/>
              <a:t>Two common variations in newborn cause shape of skull to look markedly asymmetric:</a:t>
            </a:r>
          </a:p>
          <a:p>
            <a:pPr lvl="2"/>
            <a:r>
              <a:rPr lang="en-US" altLang="en-US" smtClean="0"/>
              <a:t>Caput succedaneum: edematous swelling and ecchymosis of presenting part of head caused by birth trauma; gradually resolves during first few days of life and needs no treatment</a:t>
            </a:r>
          </a:p>
          <a:p>
            <a:pPr lvl="2"/>
            <a:r>
              <a:rPr lang="en-US" altLang="en-US" smtClean="0"/>
              <a:t>Cephalhematoma: subperiosteal hemorrhage, a result of birth trauma, appears several hours after birth and gradually increases in size; will be reabsorbed during first few weeks of life without treatment</a:t>
            </a:r>
          </a:p>
          <a:p>
            <a:endParaRPr lang="en-US" altLang="en-US" smtClean="0"/>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35845"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DD5E8B2C-2C01-4911-880F-FFA5A61AE85F}" type="slidenum">
              <a:rPr lang="en-GB" altLang="en-US" sz="1000" smtClean="0">
                <a:solidFill>
                  <a:srgbClr val="000000"/>
                </a:solidFill>
                <a:latin typeface="Arial" pitchFamily="34" charset="0"/>
              </a:rPr>
              <a:pPr eaLnBrk="1" hangingPunct="1"/>
              <a:t>32</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38138"/>
            <a:ext cx="7772400" cy="1219200"/>
          </a:xfrm>
        </p:spPr>
        <p:txBody>
          <a:bodyPr/>
          <a:lstStyle/>
          <a:p>
            <a:r>
              <a:rPr lang="en-US" altLang="en-US" smtClean="0"/>
              <a:t>Physical Examination: Infants and Children (Cont.)</a:t>
            </a:r>
          </a:p>
        </p:txBody>
      </p:sp>
      <p:sp>
        <p:nvSpPr>
          <p:cNvPr id="36867" name="Rectangle 3"/>
          <p:cNvSpPr>
            <a:spLocks noGrp="1" noChangeArrowheads="1"/>
          </p:cNvSpPr>
          <p:nvPr>
            <p:ph idx="1"/>
          </p:nvPr>
        </p:nvSpPr>
        <p:spPr>
          <a:xfrm>
            <a:off x="685800" y="1646238"/>
            <a:ext cx="7772400" cy="4454525"/>
          </a:xfrm>
        </p:spPr>
        <p:txBody>
          <a:bodyPr/>
          <a:lstStyle/>
          <a:p>
            <a:r>
              <a:rPr lang="en-US" altLang="en-US" b="1" smtClean="0"/>
              <a:t>Skull</a:t>
            </a:r>
            <a:r>
              <a:rPr lang="en-US" altLang="en-US" smtClean="0"/>
              <a:t>  (Cont.)</a:t>
            </a:r>
          </a:p>
          <a:p>
            <a:pPr lvl="1"/>
            <a:r>
              <a:rPr lang="en-US" altLang="en-US" smtClean="0"/>
              <a:t>Note infant’s head posture and head control; infant can turn the head side to side by 2 weeks; shows tonic neck reflex when head is turned to one side (extension of same arm and leg, flexion of opposite arm and leg); reflex disappears between 3 and 4 months, and then head is maintained midline</a:t>
            </a:r>
          </a:p>
          <a:p>
            <a:pPr lvl="1"/>
            <a:r>
              <a:rPr lang="en-US" altLang="en-US" smtClean="0"/>
              <a:t>Head control achieved by 4 months, when baby can hold head erect and steady</a:t>
            </a:r>
          </a:p>
        </p:txBody>
      </p:sp>
      <p:sp>
        <p:nvSpPr>
          <p:cNvPr id="368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36869"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4E620E0E-D84A-4BED-96B6-B373A0A9E07A}" type="slidenum">
              <a:rPr lang="en-GB" altLang="en-US" sz="1000" smtClean="0">
                <a:solidFill>
                  <a:srgbClr val="000000"/>
                </a:solidFill>
                <a:latin typeface="Arial" pitchFamily="34" charset="0"/>
              </a:rPr>
              <a:pPr eaLnBrk="1" hangingPunct="1"/>
              <a:t>33</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38138"/>
            <a:ext cx="7772400" cy="1219200"/>
          </a:xfrm>
        </p:spPr>
        <p:txBody>
          <a:bodyPr/>
          <a:lstStyle/>
          <a:p>
            <a:r>
              <a:rPr lang="en-US" altLang="en-US" dirty="0" smtClean="0"/>
              <a:t>Physical Examination: Infants and Children: Face</a:t>
            </a:r>
          </a:p>
        </p:txBody>
      </p:sp>
      <p:sp>
        <p:nvSpPr>
          <p:cNvPr id="37891" name="Rectangle 3"/>
          <p:cNvSpPr>
            <a:spLocks noGrp="1" noChangeArrowheads="1"/>
          </p:cNvSpPr>
          <p:nvPr>
            <p:ph idx="1"/>
          </p:nvPr>
        </p:nvSpPr>
        <p:spPr>
          <a:xfrm>
            <a:off x="685800" y="1646238"/>
            <a:ext cx="7772400" cy="4454525"/>
          </a:xfrm>
        </p:spPr>
        <p:txBody>
          <a:bodyPr/>
          <a:lstStyle/>
          <a:p>
            <a:r>
              <a:rPr lang="en-US" altLang="en-US" dirty="0" smtClean="0"/>
              <a:t>Check facial features for symmetry, appearance, and swelling</a:t>
            </a:r>
          </a:p>
          <a:p>
            <a:r>
              <a:rPr lang="en-US" altLang="en-US" dirty="0" smtClean="0"/>
              <a:t>Note symmetry of wrinkling when infant cries or smiles (e.g., both sides of lips rise and both sides of forehead wrinkle)</a:t>
            </a:r>
          </a:p>
          <a:p>
            <a:r>
              <a:rPr lang="en-US" altLang="en-US" dirty="0" smtClean="0"/>
              <a:t>Normally, no swelling is evident </a:t>
            </a:r>
          </a:p>
          <a:p>
            <a:r>
              <a:rPr lang="en-US" altLang="en-US" dirty="0" smtClean="0"/>
              <a:t>Parotid gland enlargement best seen when child looks up; swelling appears below angle of jaw </a:t>
            </a:r>
          </a:p>
        </p:txBody>
      </p:sp>
      <p:sp>
        <p:nvSpPr>
          <p:cNvPr id="378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37893"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BC23F9FC-4138-4BBF-8C2E-94A9AA70F383}" type="slidenum">
              <a:rPr lang="en-GB" altLang="en-US" sz="1000" smtClean="0">
                <a:solidFill>
                  <a:srgbClr val="000000"/>
                </a:solidFill>
                <a:latin typeface="Arial" pitchFamily="34" charset="0"/>
              </a:rPr>
              <a:pPr eaLnBrk="1" hangingPunct="1"/>
              <a:t>34</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38138"/>
            <a:ext cx="7772400" cy="1219200"/>
          </a:xfrm>
        </p:spPr>
        <p:txBody>
          <a:bodyPr/>
          <a:lstStyle/>
          <a:p>
            <a:r>
              <a:rPr lang="en-US" altLang="en-US" smtClean="0"/>
              <a:t>Physical Examination: Infants and Children: Neck</a:t>
            </a:r>
          </a:p>
        </p:txBody>
      </p:sp>
      <p:sp>
        <p:nvSpPr>
          <p:cNvPr id="38915" name="Rectangle 3"/>
          <p:cNvSpPr>
            <a:spLocks noGrp="1" noChangeArrowheads="1"/>
          </p:cNvSpPr>
          <p:nvPr>
            <p:ph idx="1"/>
          </p:nvPr>
        </p:nvSpPr>
        <p:spPr>
          <a:xfrm>
            <a:off x="685800" y="1646238"/>
            <a:ext cx="7772400" cy="4454525"/>
          </a:xfrm>
        </p:spPr>
        <p:txBody>
          <a:bodyPr/>
          <a:lstStyle/>
          <a:p>
            <a:r>
              <a:rPr lang="en-US" altLang="en-US" sz="2000" dirty="0" smtClean="0"/>
              <a:t>An infant’s neck looks short; it lengthens during the first 3 to 4 years</a:t>
            </a:r>
          </a:p>
          <a:p>
            <a:r>
              <a:rPr lang="en-US" altLang="en-US" sz="2000" dirty="0" smtClean="0"/>
              <a:t>Assess muscle development with gentle passive ROM </a:t>
            </a:r>
          </a:p>
          <a:p>
            <a:r>
              <a:rPr lang="en-US" altLang="en-US" sz="2000" dirty="0" smtClean="0"/>
              <a:t>Cradle infant’s head with your hands and turn it side to side and test forward flexion, extension, and rotation</a:t>
            </a:r>
          </a:p>
          <a:p>
            <a:r>
              <a:rPr lang="en-US" altLang="en-US" sz="2000" dirty="0" smtClean="0"/>
              <a:t>Note resistance to movement, especially flexion</a:t>
            </a:r>
          </a:p>
          <a:p>
            <a:r>
              <a:rPr lang="en-US" altLang="en-US" sz="2000" dirty="0" smtClean="0"/>
              <a:t>During infancy, cervical lymph nodes are not palpable normally, but child’s lymph nodes are palpable</a:t>
            </a:r>
          </a:p>
          <a:p>
            <a:r>
              <a:rPr lang="en-US" altLang="en-US" sz="2000" dirty="0" smtClean="0"/>
              <a:t>Palpable nodes less than 3 mm are normal</a:t>
            </a:r>
          </a:p>
          <a:p>
            <a:r>
              <a:rPr lang="en-US" altLang="en-US" sz="2000" dirty="0" smtClean="0"/>
              <a:t>Children have a higher incidence of infection, so you will expect a greater incidence of inflammatory </a:t>
            </a:r>
            <a:r>
              <a:rPr lang="en-US" altLang="en-US" sz="2000" dirty="0" err="1" smtClean="0"/>
              <a:t>adenopathy</a:t>
            </a:r>
            <a:r>
              <a:rPr lang="en-US" altLang="en-US" sz="2000" dirty="0" smtClean="0"/>
              <a:t>; no other mass should occur in neck</a:t>
            </a:r>
          </a:p>
        </p:txBody>
      </p:sp>
      <p:sp>
        <p:nvSpPr>
          <p:cNvPr id="389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38917"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226E32D2-CD19-4A92-94C3-70BF72ED3AF3}" type="slidenum">
              <a:rPr lang="en-GB" altLang="en-US" sz="1000" smtClean="0">
                <a:solidFill>
                  <a:srgbClr val="000000"/>
                </a:solidFill>
                <a:latin typeface="Arial" pitchFamily="34" charset="0"/>
              </a:rPr>
              <a:pPr eaLnBrk="1" hangingPunct="1"/>
              <a:t>35</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38138"/>
            <a:ext cx="7772400" cy="1219200"/>
          </a:xfrm>
        </p:spPr>
        <p:txBody>
          <a:bodyPr/>
          <a:lstStyle/>
          <a:p>
            <a:r>
              <a:rPr lang="en-US" altLang="en-US" smtClean="0"/>
              <a:t>Infants and Children: Special Procedures</a:t>
            </a:r>
          </a:p>
        </p:txBody>
      </p:sp>
      <p:sp>
        <p:nvSpPr>
          <p:cNvPr id="39939" name="Rectangle 3"/>
          <p:cNvSpPr>
            <a:spLocks noGrp="1" noChangeArrowheads="1"/>
          </p:cNvSpPr>
          <p:nvPr>
            <p:ph idx="1"/>
          </p:nvPr>
        </p:nvSpPr>
        <p:spPr>
          <a:xfrm>
            <a:off x="685800" y="1646238"/>
            <a:ext cx="7772400" cy="4454525"/>
          </a:xfrm>
        </p:spPr>
        <p:txBody>
          <a:bodyPr/>
          <a:lstStyle/>
          <a:p>
            <a:r>
              <a:rPr lang="en-US" altLang="en-US" b="1" dirty="0" smtClean="0"/>
              <a:t>Palpation </a:t>
            </a:r>
          </a:p>
          <a:p>
            <a:pPr lvl="1"/>
            <a:r>
              <a:rPr lang="en-US" altLang="en-US" dirty="0" err="1" smtClean="0"/>
              <a:t>Craniotabes</a:t>
            </a:r>
            <a:r>
              <a:rPr lang="en-US" altLang="en-US" dirty="0" smtClean="0"/>
              <a:t> is softening of skull’s outer layer</a:t>
            </a:r>
          </a:p>
          <a:p>
            <a:pPr lvl="2"/>
            <a:r>
              <a:rPr lang="en-US" altLang="en-US" dirty="0" smtClean="0"/>
              <a:t>In newborn pressure along suture of parietal and occipital bones above ear produces snapping sensation because of pliable skull bone</a:t>
            </a:r>
          </a:p>
          <a:p>
            <a:pPr lvl="1"/>
            <a:r>
              <a:rPr lang="en-US" altLang="en-US" dirty="0" smtClean="0"/>
              <a:t>Do not attempt palpation unless </a:t>
            </a:r>
            <a:r>
              <a:rPr lang="en-US" altLang="en-US" dirty="0" err="1" smtClean="0"/>
              <a:t>craniotabes</a:t>
            </a:r>
            <a:r>
              <a:rPr lang="en-US" altLang="en-US" dirty="0" smtClean="0"/>
              <a:t> is suspected because of other abnormal findings; even then avoid excessive pressure</a:t>
            </a:r>
          </a:p>
          <a:p>
            <a:pPr lvl="1"/>
            <a:r>
              <a:rPr lang="en-US" altLang="en-US" dirty="0" err="1" smtClean="0"/>
              <a:t>Craniotabes</a:t>
            </a:r>
            <a:r>
              <a:rPr lang="en-US" altLang="en-US" dirty="0" smtClean="0"/>
              <a:t> may be normal, especially with premature infants</a:t>
            </a:r>
          </a:p>
        </p:txBody>
      </p:sp>
      <p:sp>
        <p:nvSpPr>
          <p:cNvPr id="399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39941"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4EE47D69-46CC-4EDE-A93C-292570D5C2ED}" type="slidenum">
              <a:rPr lang="en-GB" altLang="en-US" sz="1000" smtClean="0">
                <a:solidFill>
                  <a:srgbClr val="000000"/>
                </a:solidFill>
                <a:latin typeface="Arial" pitchFamily="34" charset="0"/>
              </a:rPr>
              <a:pPr eaLnBrk="1" hangingPunct="1"/>
              <a:t>36</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38138"/>
            <a:ext cx="7772400" cy="1219200"/>
          </a:xfrm>
        </p:spPr>
        <p:txBody>
          <a:bodyPr/>
          <a:lstStyle/>
          <a:p>
            <a:r>
              <a:rPr lang="en-US" altLang="en-US" dirty="0" smtClean="0"/>
              <a:t>Infants and Children: Special Procedures (Cont.)</a:t>
            </a:r>
          </a:p>
        </p:txBody>
      </p:sp>
      <p:sp>
        <p:nvSpPr>
          <p:cNvPr id="40963" name="Rectangle 3"/>
          <p:cNvSpPr>
            <a:spLocks noGrp="1" noChangeArrowheads="1"/>
          </p:cNvSpPr>
          <p:nvPr>
            <p:ph idx="1"/>
          </p:nvPr>
        </p:nvSpPr>
        <p:spPr>
          <a:xfrm>
            <a:off x="685800" y="1646238"/>
            <a:ext cx="7772400" cy="4454525"/>
          </a:xfrm>
        </p:spPr>
        <p:txBody>
          <a:bodyPr/>
          <a:lstStyle/>
          <a:p>
            <a:r>
              <a:rPr lang="en-US" altLang="en-US" b="1" dirty="0" smtClean="0"/>
              <a:t>Percussion</a:t>
            </a:r>
          </a:p>
          <a:p>
            <a:pPr lvl="1"/>
            <a:r>
              <a:rPr lang="en-US" altLang="en-US" dirty="0" smtClean="0"/>
              <a:t>With an infant, you may directly percuss with your </a:t>
            </a:r>
            <a:r>
              <a:rPr lang="en-US" altLang="en-US" dirty="0" err="1" smtClean="0"/>
              <a:t>plexor</a:t>
            </a:r>
            <a:r>
              <a:rPr lang="en-US" altLang="en-US" dirty="0" smtClean="0"/>
              <a:t> finger against head surface; this yields a resonant or “cracked pot” sound, which is normal before closure of fontanels</a:t>
            </a:r>
          </a:p>
          <a:p>
            <a:r>
              <a:rPr lang="en-US" altLang="en-US" b="1" dirty="0" smtClean="0"/>
              <a:t>Auscultation</a:t>
            </a:r>
          </a:p>
          <a:p>
            <a:pPr lvl="1"/>
            <a:r>
              <a:rPr lang="en-US" altLang="en-US" dirty="0" smtClean="0"/>
              <a:t>Bruits are common in skull of children under 4 or 5 years of age or children with anemia</a:t>
            </a:r>
          </a:p>
          <a:p>
            <a:pPr lvl="1"/>
            <a:r>
              <a:rPr lang="en-US" altLang="en-US" dirty="0" smtClean="0"/>
              <a:t>Systolic or continuous; heard over temporal area</a:t>
            </a:r>
          </a:p>
        </p:txBody>
      </p:sp>
      <p:sp>
        <p:nvSpPr>
          <p:cNvPr id="409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dirty="0">
                <a:latin typeface="Arial" pitchFamily="34" charset="0"/>
              </a:rPr>
              <a:t>Copyright © 2016 by Elsevier, Inc. All rights reserved. </a:t>
            </a:r>
          </a:p>
          <a:p>
            <a:pPr eaLnBrk="1" hangingPunct="1"/>
            <a:r>
              <a:rPr lang="en-US" sz="1000" dirty="0">
                <a:latin typeface="Arial" pitchFamily="34" charset="0"/>
              </a:rPr>
              <a:t>Copyright © 2012, 2008, 2004, 2000, 1996, 1993 by Saunders, an affiliate of Elsevier Inc. </a:t>
            </a:r>
          </a:p>
        </p:txBody>
      </p:sp>
      <p:sp>
        <p:nvSpPr>
          <p:cNvPr id="40965"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B1450C4F-622C-46AD-A0C5-28142C3CA431}" type="slidenum">
              <a:rPr lang="en-GB" altLang="en-US" sz="1000" smtClean="0">
                <a:solidFill>
                  <a:srgbClr val="000000"/>
                </a:solidFill>
                <a:latin typeface="Arial" pitchFamily="34" charset="0"/>
              </a:rPr>
              <a:pPr eaLnBrk="1" hangingPunct="1"/>
              <a:t>37</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38138"/>
            <a:ext cx="7772400" cy="1219200"/>
          </a:xfrm>
        </p:spPr>
        <p:txBody>
          <a:bodyPr/>
          <a:lstStyle/>
          <a:p>
            <a:r>
              <a:rPr lang="en-US" altLang="en-US" smtClean="0"/>
              <a:t>Infants and Children: Special Procedures (Cont.)</a:t>
            </a:r>
          </a:p>
        </p:txBody>
      </p:sp>
      <p:sp>
        <p:nvSpPr>
          <p:cNvPr id="41987" name="Rectangle 3"/>
          <p:cNvSpPr>
            <a:spLocks noGrp="1" noChangeArrowheads="1"/>
          </p:cNvSpPr>
          <p:nvPr>
            <p:ph idx="1"/>
          </p:nvPr>
        </p:nvSpPr>
        <p:spPr>
          <a:xfrm>
            <a:off x="685800" y="1646238"/>
            <a:ext cx="7772400" cy="4454525"/>
          </a:xfrm>
        </p:spPr>
        <p:txBody>
          <a:bodyPr/>
          <a:lstStyle/>
          <a:p>
            <a:r>
              <a:rPr lang="en-US" altLang="en-US" b="1" dirty="0" err="1" smtClean="0"/>
              <a:t>Transillumination</a:t>
            </a:r>
            <a:endParaRPr lang="en-US" altLang="en-US" b="1" dirty="0" smtClean="0"/>
          </a:p>
          <a:p>
            <a:pPr lvl="1"/>
            <a:r>
              <a:rPr lang="en-US" altLang="en-US" dirty="0" smtClean="0"/>
              <a:t>Use if you suspect an abnormal head size or intracranial lesion</a:t>
            </a:r>
          </a:p>
          <a:p>
            <a:pPr lvl="1"/>
            <a:r>
              <a:rPr lang="en-US" altLang="en-US" dirty="0" smtClean="0"/>
              <a:t>Hold a rubber-collared flashlight firmly against infant’s skull</a:t>
            </a:r>
          </a:p>
          <a:p>
            <a:pPr lvl="1"/>
            <a:r>
              <a:rPr lang="en-US" altLang="en-US" dirty="0" smtClean="0"/>
              <a:t>Explore all regions of head: frontal, both sides, occiput</a:t>
            </a:r>
          </a:p>
          <a:p>
            <a:pPr lvl="1"/>
            <a:r>
              <a:rPr lang="en-US" altLang="en-US" dirty="0" smtClean="0"/>
              <a:t>A small ring of light around flashlight is normal</a:t>
            </a:r>
          </a:p>
          <a:p>
            <a:pPr lvl="1"/>
            <a:r>
              <a:rPr lang="en-US" altLang="en-US" dirty="0" smtClean="0"/>
              <a:t>Should not see larger halo around rubber collar </a:t>
            </a:r>
          </a:p>
        </p:txBody>
      </p:sp>
      <p:sp>
        <p:nvSpPr>
          <p:cNvPr id="419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41989"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A09C8E9E-B17F-4901-8E23-F3D63F2A488E}" type="slidenum">
              <a:rPr lang="en-GB" altLang="en-US" sz="1000" smtClean="0">
                <a:solidFill>
                  <a:srgbClr val="000000"/>
                </a:solidFill>
                <a:latin typeface="Arial" pitchFamily="34" charset="0"/>
              </a:rPr>
              <a:pPr eaLnBrk="1" hangingPunct="1"/>
              <a:t>38</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38138"/>
            <a:ext cx="7772400" cy="1219200"/>
          </a:xfrm>
        </p:spPr>
        <p:txBody>
          <a:bodyPr/>
          <a:lstStyle/>
          <a:p>
            <a:r>
              <a:rPr lang="en-US" altLang="en-US" dirty="0" smtClean="0"/>
              <a:t>Physical Examination: </a:t>
            </a:r>
            <a:br>
              <a:rPr lang="en-US" altLang="en-US" dirty="0" smtClean="0"/>
            </a:br>
            <a:r>
              <a:rPr lang="en-US" altLang="en-US" dirty="0" smtClean="0"/>
              <a:t>Pregnant Female</a:t>
            </a:r>
          </a:p>
        </p:txBody>
      </p:sp>
      <p:sp>
        <p:nvSpPr>
          <p:cNvPr id="43011" name="Rectangle 3"/>
          <p:cNvSpPr>
            <a:spLocks noGrp="1" noChangeArrowheads="1"/>
          </p:cNvSpPr>
          <p:nvPr>
            <p:ph idx="1"/>
          </p:nvPr>
        </p:nvSpPr>
        <p:spPr>
          <a:xfrm>
            <a:off x="685800" y="1646238"/>
            <a:ext cx="7772400" cy="4454525"/>
          </a:xfrm>
        </p:spPr>
        <p:txBody>
          <a:bodyPr/>
          <a:lstStyle/>
          <a:p>
            <a:r>
              <a:rPr lang="en-US" altLang="en-US" dirty="0" smtClean="0"/>
              <a:t>During second trimester, </a:t>
            </a:r>
            <a:r>
              <a:rPr lang="en-US" altLang="en-US" dirty="0" err="1" smtClean="0"/>
              <a:t>chloasma</a:t>
            </a:r>
            <a:r>
              <a:rPr lang="en-US" altLang="en-US" dirty="0" smtClean="0"/>
              <a:t> may show on face; a blotchy, </a:t>
            </a:r>
            <a:r>
              <a:rPr lang="en-US" altLang="en-US" dirty="0" err="1" smtClean="0"/>
              <a:t>hyperpigmented</a:t>
            </a:r>
            <a:r>
              <a:rPr lang="en-US" altLang="en-US" dirty="0" smtClean="0"/>
              <a:t> area over cheeks and forehead that fades after delivery</a:t>
            </a:r>
          </a:p>
          <a:p>
            <a:r>
              <a:rPr lang="en-US" altLang="en-US" dirty="0" smtClean="0"/>
              <a:t>Thyroid gland may be palpable normally during pregnancy</a:t>
            </a:r>
          </a:p>
        </p:txBody>
      </p:sp>
      <p:sp>
        <p:nvSpPr>
          <p:cNvPr id="430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43013"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A0178A47-93C0-49F2-A6D4-2D6211D5C460}" type="slidenum">
              <a:rPr lang="en-GB" altLang="en-US" sz="1000" smtClean="0">
                <a:solidFill>
                  <a:srgbClr val="000000"/>
                </a:solidFill>
                <a:latin typeface="Arial" pitchFamily="34" charset="0"/>
              </a:rPr>
              <a:pPr eaLnBrk="1" hangingPunct="1"/>
              <a:t>39</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685800" y="338138"/>
            <a:ext cx="7772400" cy="1219200"/>
          </a:xfrm>
        </p:spPr>
        <p:txBody>
          <a:bodyPr/>
          <a:lstStyle/>
          <a:p>
            <a:r>
              <a:rPr lang="en-US" altLang="en-US" smtClean="0"/>
              <a:t>Structure: Head</a:t>
            </a:r>
          </a:p>
        </p:txBody>
      </p:sp>
      <p:sp>
        <p:nvSpPr>
          <p:cNvPr id="7171" name="Content Placeholder 21"/>
          <p:cNvSpPr>
            <a:spLocks noGrp="1"/>
          </p:cNvSpPr>
          <p:nvPr>
            <p:ph sz="half" idx="1"/>
          </p:nvPr>
        </p:nvSpPr>
        <p:spPr>
          <a:xfrm>
            <a:off x="411163" y="1641475"/>
            <a:ext cx="3810000" cy="4454525"/>
          </a:xfrm>
        </p:spPr>
        <p:txBody>
          <a:bodyPr/>
          <a:lstStyle/>
          <a:p>
            <a:r>
              <a:rPr lang="en-US" altLang="en-US" dirty="0" smtClean="0"/>
              <a:t>Cranial bones</a:t>
            </a:r>
          </a:p>
          <a:p>
            <a:r>
              <a:rPr lang="en-US" altLang="en-US" dirty="0" smtClean="0"/>
              <a:t>Sutures</a:t>
            </a:r>
          </a:p>
          <a:p>
            <a:r>
              <a:rPr lang="en-US" altLang="en-US" dirty="0" smtClean="0"/>
              <a:t>Facial bones</a:t>
            </a:r>
          </a:p>
          <a:p>
            <a:r>
              <a:rPr lang="en-US" altLang="en-US" dirty="0" smtClean="0"/>
              <a:t>Facial muscles</a:t>
            </a:r>
          </a:p>
          <a:p>
            <a:r>
              <a:rPr lang="en-US" altLang="en-US" dirty="0" smtClean="0"/>
              <a:t>Salivary glands</a:t>
            </a:r>
          </a:p>
        </p:txBody>
      </p:sp>
      <p:pic>
        <p:nvPicPr>
          <p:cNvPr id="7172" name="Picture 8" descr="f13-01-X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663" y="1809750"/>
            <a:ext cx="5130800" cy="3833813"/>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1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7174"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C219818A-50C1-460D-B158-FCE340C35E65}" type="slidenum">
              <a:rPr lang="en-GB" altLang="en-US" sz="1000" smtClean="0">
                <a:solidFill>
                  <a:srgbClr val="000000"/>
                </a:solidFill>
                <a:latin typeface="Arial" pitchFamily="34" charset="0"/>
              </a:rPr>
              <a:pPr eaLnBrk="1" hangingPunct="1"/>
              <a:t>4</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38138"/>
            <a:ext cx="7772400" cy="1219200"/>
          </a:xfrm>
        </p:spPr>
        <p:txBody>
          <a:bodyPr/>
          <a:lstStyle/>
          <a:p>
            <a:r>
              <a:rPr lang="en-US" altLang="en-US" dirty="0" smtClean="0"/>
              <a:t>Physical Examination: </a:t>
            </a:r>
            <a:br>
              <a:rPr lang="en-US" altLang="en-US" dirty="0" smtClean="0"/>
            </a:br>
            <a:r>
              <a:rPr lang="en-US" altLang="en-US" dirty="0" smtClean="0"/>
              <a:t>Aging Adult</a:t>
            </a:r>
          </a:p>
        </p:txBody>
      </p:sp>
      <p:sp>
        <p:nvSpPr>
          <p:cNvPr id="44035" name="Rectangle 3"/>
          <p:cNvSpPr>
            <a:spLocks noGrp="1" noChangeArrowheads="1"/>
          </p:cNvSpPr>
          <p:nvPr>
            <p:ph idx="1"/>
          </p:nvPr>
        </p:nvSpPr>
        <p:spPr>
          <a:xfrm>
            <a:off x="685800" y="1646238"/>
            <a:ext cx="7772400" cy="4454525"/>
          </a:xfrm>
        </p:spPr>
        <p:txBody>
          <a:bodyPr/>
          <a:lstStyle/>
          <a:p>
            <a:r>
              <a:rPr lang="en-US" altLang="en-US" dirty="0" smtClean="0"/>
              <a:t>Temporal arteries may look twisted and prominent</a:t>
            </a:r>
          </a:p>
          <a:p>
            <a:r>
              <a:rPr lang="en-US" altLang="en-US" dirty="0" smtClean="0"/>
              <a:t>In some aging adults, a mild rhythmic tremor of head may be normal</a:t>
            </a:r>
          </a:p>
          <a:p>
            <a:r>
              <a:rPr lang="en-US" altLang="en-US" dirty="0" smtClean="0"/>
              <a:t>Senile tremors are benign and include head nodding and tongue protrusion</a:t>
            </a:r>
          </a:p>
          <a:p>
            <a:r>
              <a:rPr lang="en-US" altLang="en-US" dirty="0" smtClean="0"/>
              <a:t>If some teeth have been lost, lower face looks unusually small, with mouth sunken in</a:t>
            </a:r>
          </a:p>
          <a:p>
            <a:pPr lvl="1"/>
            <a:endParaRPr lang="en-US" altLang="en-US" dirty="0" smtClean="0"/>
          </a:p>
        </p:txBody>
      </p:sp>
      <p:sp>
        <p:nvSpPr>
          <p:cNvPr id="440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44037"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636889FE-B96A-4221-8C59-DC3713158F16}" type="slidenum">
              <a:rPr lang="en-GB" altLang="en-US" sz="1000" smtClean="0">
                <a:solidFill>
                  <a:srgbClr val="000000"/>
                </a:solidFill>
                <a:latin typeface="Arial" pitchFamily="34" charset="0"/>
              </a:rPr>
              <a:pPr eaLnBrk="1" hangingPunct="1"/>
              <a:t>40</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38138"/>
            <a:ext cx="7772400" cy="1219200"/>
          </a:xfrm>
        </p:spPr>
        <p:txBody>
          <a:bodyPr/>
          <a:lstStyle/>
          <a:p>
            <a:r>
              <a:rPr lang="en-US" altLang="en-US" smtClean="0"/>
              <a:t>Physical Examination: </a:t>
            </a:r>
            <a:br>
              <a:rPr lang="en-US" altLang="en-US" smtClean="0"/>
            </a:br>
            <a:r>
              <a:rPr lang="en-US" altLang="en-US" smtClean="0"/>
              <a:t>Aging Adult (Cont.)</a:t>
            </a:r>
          </a:p>
        </p:txBody>
      </p:sp>
      <p:sp>
        <p:nvSpPr>
          <p:cNvPr id="45059" name="Rectangle 3"/>
          <p:cNvSpPr>
            <a:spLocks noGrp="1" noChangeArrowheads="1"/>
          </p:cNvSpPr>
          <p:nvPr>
            <p:ph idx="1"/>
          </p:nvPr>
        </p:nvSpPr>
        <p:spPr>
          <a:xfrm>
            <a:off x="685800" y="1646238"/>
            <a:ext cx="7772400" cy="4454525"/>
          </a:xfrm>
        </p:spPr>
        <p:txBody>
          <a:bodyPr/>
          <a:lstStyle/>
          <a:p>
            <a:r>
              <a:rPr lang="en-US" altLang="en-US" sz="2400" dirty="0" smtClean="0"/>
              <a:t>Neck may show concave curve when head and jaw are extended forward to compensate for kyphosis of spine</a:t>
            </a:r>
          </a:p>
          <a:p>
            <a:r>
              <a:rPr lang="en-US" altLang="en-US" sz="2400" dirty="0" smtClean="0"/>
              <a:t>During examination, direct aging person to perform ROM slowly; he or she may experience dizziness with side movements</a:t>
            </a:r>
          </a:p>
          <a:p>
            <a:r>
              <a:rPr lang="en-US" altLang="en-US" sz="2400" dirty="0" smtClean="0"/>
              <a:t>Aging person may have prolapse of submandibular glands, which may be mistaken for a tumor; but drooping submandibular glands will feel soft and be present bilaterally</a:t>
            </a:r>
          </a:p>
          <a:p>
            <a:pPr lvl="1"/>
            <a:endParaRPr lang="en-US" altLang="en-US" sz="2000" dirty="0" smtClean="0"/>
          </a:p>
        </p:txBody>
      </p:sp>
      <p:sp>
        <p:nvSpPr>
          <p:cNvPr id="450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45061"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346540B2-D256-4DB0-B2B0-2F63051CA210}" type="slidenum">
              <a:rPr lang="en-GB" altLang="en-US" sz="1000" smtClean="0">
                <a:solidFill>
                  <a:srgbClr val="000000"/>
                </a:solidFill>
                <a:latin typeface="Arial" pitchFamily="34" charset="0"/>
              </a:rPr>
              <a:pPr eaLnBrk="1" hangingPunct="1"/>
              <a:t>41</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6"/>
          <p:cNvSpPr>
            <a:spLocks noGrp="1"/>
          </p:cNvSpPr>
          <p:nvPr>
            <p:ph type="title"/>
          </p:nvPr>
        </p:nvSpPr>
        <p:spPr/>
        <p:txBody>
          <a:bodyPr/>
          <a:lstStyle/>
          <a:p>
            <a:endParaRPr lang="en-US" altLang="en-US" smtClean="0"/>
          </a:p>
        </p:txBody>
      </p:sp>
      <p:pic>
        <p:nvPicPr>
          <p:cNvPr id="46083" name="Picture 9" descr="ch13-14"/>
          <p:cNvPicPr>
            <a:picLocks noChangeAspect="1" noChangeArrowheads="1"/>
          </p:cNvPicPr>
          <p:nvPr/>
        </p:nvPicPr>
        <p:blipFill>
          <a:blip r:embed="rId3">
            <a:extLst>
              <a:ext uri="{28A0092B-C50C-407E-A947-70E740481C1C}">
                <a14:useLocalDpi xmlns:a14="http://schemas.microsoft.com/office/drawing/2010/main" val="0"/>
              </a:ext>
            </a:extLst>
          </a:blip>
          <a:srcRect b="11336"/>
          <a:stretch>
            <a:fillRect/>
          </a:stretch>
        </p:blipFill>
        <p:spPr bwMode="auto">
          <a:xfrm>
            <a:off x="509588" y="557213"/>
            <a:ext cx="8142287" cy="17097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8" descr="ch13-15"/>
          <p:cNvPicPr>
            <a:picLocks noChangeAspect="1" noChangeArrowheads="1"/>
          </p:cNvPicPr>
          <p:nvPr/>
        </p:nvPicPr>
        <p:blipFill>
          <a:blip r:embed="rId4">
            <a:extLst>
              <a:ext uri="{28A0092B-C50C-407E-A947-70E740481C1C}">
                <a14:useLocalDpi xmlns:a14="http://schemas.microsoft.com/office/drawing/2010/main" val="0"/>
              </a:ext>
            </a:extLst>
          </a:blip>
          <a:srcRect b="9196"/>
          <a:stretch>
            <a:fillRect/>
          </a:stretch>
        </p:blipFill>
        <p:spPr bwMode="auto">
          <a:xfrm>
            <a:off x="509588" y="2266950"/>
            <a:ext cx="8142287" cy="25479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6085" name="Picture 9" descr="ch13-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88" y="4954588"/>
            <a:ext cx="8161337" cy="1198562"/>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608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996D88FB-44C7-4452-8C66-09FDE9E316B8}" type="slidenum">
              <a:rPr lang="en-GB" altLang="en-US" sz="1000" smtClean="0">
                <a:solidFill>
                  <a:srgbClr val="000000"/>
                </a:solidFill>
                <a:latin typeface="Arial" pitchFamily="34" charset="0"/>
              </a:rPr>
              <a:pPr eaLnBrk="1" hangingPunct="1"/>
              <a:t>42</a:t>
            </a:fld>
            <a:endParaRPr lang="en-GB" altLang="en-US" sz="1000" smtClean="0">
              <a:solidFill>
                <a:srgbClr val="000000"/>
              </a:solidFill>
              <a:latin typeface="Arial" pitchFamily="34" charset="0"/>
            </a:endParaRPr>
          </a:p>
        </p:txBody>
      </p:sp>
      <p:sp>
        <p:nvSpPr>
          <p:cNvPr id="46087" name="Footer Placeholder 5"/>
          <p:cNvSpPr txBox="1">
            <a:spLocks/>
          </p:cNvSpPr>
          <p:nvPr/>
        </p:nvSpPr>
        <p:spPr bwMode="auto">
          <a:xfrm>
            <a:off x="990600" y="6461125"/>
            <a:ext cx="716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sz="1000">
                <a:latin typeface="Arial" pitchFamily="34" charset="0"/>
                <a:cs typeface="Arial" pitchFamily="34" charset="0"/>
              </a:rPr>
              <a:t>Copyright © 2016 by Elsevier, Inc. All rights reserved. </a:t>
            </a:r>
          </a:p>
          <a:p>
            <a:pPr algn="ctr" eaLnBrk="1" hangingPunct="1"/>
            <a:r>
              <a:rPr lang="en-US" sz="1000">
                <a:latin typeface="Arial" pitchFamily="34" charset="0"/>
                <a:cs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8138"/>
            <a:ext cx="7772400" cy="1219200"/>
          </a:xfrm>
        </p:spPr>
        <p:txBody>
          <a:bodyPr>
            <a:normAutofit fontScale="90000"/>
          </a:bodyPr>
          <a:lstStyle/>
          <a:p>
            <a:pPr>
              <a:defRPr/>
            </a:pPr>
            <a:r>
              <a:rPr lang="en-US" altLang="en-US" smtClean="0"/>
              <a:t>Summary Checklist: Head, Face, </a:t>
            </a:r>
            <a:br>
              <a:rPr lang="en-US" altLang="en-US" smtClean="0"/>
            </a:br>
            <a:r>
              <a:rPr lang="en-US" altLang="en-US" smtClean="0"/>
              <a:t>and Neck, including Regional Lymphatics Examination</a:t>
            </a:r>
          </a:p>
        </p:txBody>
      </p:sp>
      <p:sp>
        <p:nvSpPr>
          <p:cNvPr id="47107" name="Content Placeholder 2"/>
          <p:cNvSpPr>
            <a:spLocks noGrp="1"/>
          </p:cNvSpPr>
          <p:nvPr>
            <p:ph idx="1"/>
          </p:nvPr>
        </p:nvSpPr>
        <p:spPr>
          <a:xfrm>
            <a:off x="685800" y="1860550"/>
            <a:ext cx="7772400" cy="4240213"/>
          </a:xfrm>
        </p:spPr>
        <p:txBody>
          <a:bodyPr/>
          <a:lstStyle/>
          <a:p>
            <a:pPr>
              <a:lnSpc>
                <a:spcPct val="80000"/>
              </a:lnSpc>
            </a:pPr>
            <a:r>
              <a:rPr lang="en-US" altLang="en-US" sz="2400" b="1" dirty="0" smtClean="0"/>
              <a:t>Inspect and palpate the skin</a:t>
            </a:r>
          </a:p>
          <a:p>
            <a:pPr lvl="1">
              <a:lnSpc>
                <a:spcPct val="80000"/>
              </a:lnSpc>
            </a:pPr>
            <a:r>
              <a:rPr lang="en-US" altLang="en-US" sz="2000" dirty="0" smtClean="0"/>
              <a:t>General size and contour</a:t>
            </a:r>
          </a:p>
          <a:p>
            <a:pPr lvl="1">
              <a:lnSpc>
                <a:spcPct val="80000"/>
              </a:lnSpc>
            </a:pPr>
            <a:r>
              <a:rPr lang="en-US" altLang="en-US" sz="2000" dirty="0" smtClean="0"/>
              <a:t>Note any deformities</a:t>
            </a:r>
          </a:p>
          <a:p>
            <a:pPr lvl="1">
              <a:lnSpc>
                <a:spcPct val="80000"/>
              </a:lnSpc>
            </a:pPr>
            <a:r>
              <a:rPr lang="en-US" altLang="en-US" sz="2000" dirty="0" smtClean="0"/>
              <a:t>Palpate temporal artery and </a:t>
            </a:r>
            <a:r>
              <a:rPr lang="en-US" altLang="en-US" sz="2000" dirty="0" err="1" smtClean="0"/>
              <a:t>temporomandibular</a:t>
            </a:r>
            <a:r>
              <a:rPr lang="en-US" altLang="en-US" sz="2000" dirty="0" smtClean="0"/>
              <a:t> join (TMJ) joint</a:t>
            </a:r>
          </a:p>
          <a:p>
            <a:pPr>
              <a:lnSpc>
                <a:spcPct val="80000"/>
              </a:lnSpc>
            </a:pPr>
            <a:r>
              <a:rPr lang="en-US" altLang="en-US" sz="2400" b="1" dirty="0" smtClean="0"/>
              <a:t>Inspect and palpate the face</a:t>
            </a:r>
          </a:p>
          <a:p>
            <a:pPr lvl="1">
              <a:lnSpc>
                <a:spcPct val="80000"/>
              </a:lnSpc>
            </a:pPr>
            <a:r>
              <a:rPr lang="en-US" altLang="en-US" sz="2000" dirty="0" smtClean="0"/>
              <a:t>Observe facial expression</a:t>
            </a:r>
          </a:p>
          <a:p>
            <a:pPr lvl="1">
              <a:lnSpc>
                <a:spcPct val="80000"/>
              </a:lnSpc>
            </a:pPr>
            <a:r>
              <a:rPr lang="en-US" altLang="en-US" sz="2000" dirty="0" smtClean="0"/>
              <a:t>Cranial nerve VII: symmetry of movement</a:t>
            </a:r>
          </a:p>
          <a:p>
            <a:pPr lvl="1">
              <a:lnSpc>
                <a:spcPct val="80000"/>
              </a:lnSpc>
            </a:pPr>
            <a:r>
              <a:rPr lang="en-US" altLang="en-US" sz="2000" dirty="0" smtClean="0"/>
              <a:t>Observe for any abnormal movements</a:t>
            </a:r>
          </a:p>
          <a:p>
            <a:pPr>
              <a:lnSpc>
                <a:spcPct val="80000"/>
              </a:lnSpc>
            </a:pPr>
            <a:r>
              <a:rPr lang="en-US" altLang="en-US" sz="2400" b="1" dirty="0" smtClean="0"/>
              <a:t>Inspect and palpate the neck</a:t>
            </a:r>
          </a:p>
          <a:p>
            <a:pPr lvl="1">
              <a:lnSpc>
                <a:spcPct val="80000"/>
              </a:lnSpc>
            </a:pPr>
            <a:r>
              <a:rPr lang="en-US" altLang="en-US" sz="2000" dirty="0" smtClean="0"/>
              <a:t>Active ROM, potential enlargement and position of trachea</a:t>
            </a:r>
          </a:p>
          <a:p>
            <a:pPr>
              <a:lnSpc>
                <a:spcPct val="80000"/>
              </a:lnSpc>
            </a:pPr>
            <a:r>
              <a:rPr lang="en-US" altLang="en-US" sz="2400" b="1" dirty="0" smtClean="0"/>
              <a:t>Auscultate thyroid (if enlarged) for bruit</a:t>
            </a:r>
          </a:p>
        </p:txBody>
      </p:sp>
      <p:sp>
        <p:nvSpPr>
          <p:cNvPr id="4710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47109" name="Slide Number Placeholder 6"/>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5AE5ABDF-00BF-46F3-8E00-F9299550FD13}" type="slidenum">
              <a:rPr lang="en-GB" altLang="en-US" sz="1000" smtClean="0">
                <a:solidFill>
                  <a:srgbClr val="000000"/>
                </a:solidFill>
                <a:latin typeface="Arial" pitchFamily="34" charset="0"/>
              </a:rPr>
              <a:pPr eaLnBrk="1" hangingPunct="1"/>
              <a:t>43</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title"/>
          </p:nvPr>
        </p:nvSpPr>
        <p:spPr>
          <a:xfrm>
            <a:off x="685800" y="338138"/>
            <a:ext cx="7772400" cy="1219200"/>
          </a:xfrm>
        </p:spPr>
        <p:txBody>
          <a:bodyPr/>
          <a:lstStyle/>
          <a:p>
            <a:r>
              <a:rPr lang="en-US" altLang="en-US" smtClean="0"/>
              <a:t>Abnormal Findings: Head Size and Contour</a:t>
            </a:r>
          </a:p>
        </p:txBody>
      </p:sp>
      <p:sp>
        <p:nvSpPr>
          <p:cNvPr id="48131" name="Rectangle 6"/>
          <p:cNvSpPr>
            <a:spLocks noGrp="1" noChangeArrowheads="1"/>
          </p:cNvSpPr>
          <p:nvPr>
            <p:ph idx="1"/>
          </p:nvPr>
        </p:nvSpPr>
        <p:spPr>
          <a:xfrm>
            <a:off x="685800" y="1646238"/>
            <a:ext cx="7772400" cy="4454525"/>
          </a:xfrm>
        </p:spPr>
        <p:txBody>
          <a:bodyPr/>
          <a:lstStyle/>
          <a:p>
            <a:r>
              <a:rPr lang="en-US" altLang="en-US" b="1" dirty="0" smtClean="0"/>
              <a:t>Hydrocephalus</a:t>
            </a:r>
          </a:p>
          <a:p>
            <a:pPr lvl="1"/>
            <a:r>
              <a:rPr lang="en-US" altLang="en-US" dirty="0" smtClean="0"/>
              <a:t>Obstruction of drainage of cerebrospinal fluid results in excessive accumulation, increasing intracranial pressure, and enlargement of the head</a:t>
            </a:r>
          </a:p>
          <a:p>
            <a:pPr lvl="1"/>
            <a:r>
              <a:rPr lang="en-US" altLang="en-US" dirty="0" smtClean="0"/>
              <a:t>Increasing pressure also produces dilated scalp veins, frontal bossing, and downcast or “setting sun” eyes (sclera visible above iris)</a:t>
            </a:r>
          </a:p>
          <a:p>
            <a:pPr lvl="1"/>
            <a:r>
              <a:rPr lang="en-US" altLang="en-US" dirty="0" smtClean="0"/>
              <a:t>Cranial bones thin, sutures separate, and percussion yields a “cracked pot” sound</a:t>
            </a:r>
          </a:p>
        </p:txBody>
      </p:sp>
      <p:sp>
        <p:nvSpPr>
          <p:cNvPr id="481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48133"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350BCA4D-1F1E-4514-9226-1B61898F55CB}" type="slidenum">
              <a:rPr lang="en-GB" altLang="en-US" sz="1000" smtClean="0">
                <a:solidFill>
                  <a:srgbClr val="000000"/>
                </a:solidFill>
                <a:latin typeface="Arial" pitchFamily="34" charset="0"/>
              </a:rPr>
              <a:pPr eaLnBrk="1" hangingPunct="1"/>
              <a:t>44</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a:xfrm>
            <a:off x="685800" y="338138"/>
            <a:ext cx="7772400" cy="1219200"/>
          </a:xfrm>
        </p:spPr>
        <p:txBody>
          <a:bodyPr/>
          <a:lstStyle/>
          <a:p>
            <a:r>
              <a:rPr lang="en-US" altLang="en-US" smtClean="0"/>
              <a:t>Abnormal Findings: Head Size and Contour (Cont.)</a:t>
            </a:r>
          </a:p>
        </p:txBody>
      </p:sp>
      <p:sp>
        <p:nvSpPr>
          <p:cNvPr id="737286" name="Rectangle 6"/>
          <p:cNvSpPr>
            <a:spLocks noGrp="1" noChangeArrowheads="1"/>
          </p:cNvSpPr>
          <p:nvPr>
            <p:ph idx="1"/>
          </p:nvPr>
        </p:nvSpPr>
        <p:spPr>
          <a:xfrm>
            <a:off x="685800" y="1646238"/>
            <a:ext cx="7772400" cy="4454525"/>
          </a:xfrm>
        </p:spPr>
        <p:txBody>
          <a:bodyPr>
            <a:noAutofit/>
          </a:bodyPr>
          <a:lstStyle/>
          <a:p>
            <a:pPr>
              <a:defRPr/>
            </a:pPr>
            <a:r>
              <a:rPr lang="en-US" altLang="en-US" sz="2400" b="1" dirty="0" smtClean="0">
                <a:ea typeface="+mn-ea"/>
              </a:rPr>
              <a:t>Paget disease of bone (osteitis deformans)</a:t>
            </a:r>
          </a:p>
          <a:p>
            <a:pPr lvl="1">
              <a:defRPr/>
            </a:pPr>
            <a:r>
              <a:rPr lang="en-US" altLang="en-US" sz="2000" dirty="0" smtClean="0">
                <a:ea typeface="+mn-ea"/>
              </a:rPr>
              <a:t>Localized bone disease of unknown etiology that softens, thickens, and deforms bone</a:t>
            </a:r>
          </a:p>
          <a:p>
            <a:pPr lvl="1">
              <a:defRPr/>
            </a:pPr>
            <a:r>
              <a:rPr lang="en-US" altLang="en-US" sz="2000" dirty="0" smtClean="0">
                <a:ea typeface="+mn-ea"/>
              </a:rPr>
              <a:t>Affects 3% of adults over age 40 years and 10% over age 80 years and occurs more often in males</a:t>
            </a:r>
          </a:p>
          <a:p>
            <a:pPr>
              <a:defRPr/>
            </a:pPr>
            <a:r>
              <a:rPr lang="en-US" altLang="en-US" sz="2400" b="1" dirty="0" smtClean="0">
                <a:ea typeface="+mn-ea"/>
              </a:rPr>
              <a:t>Acromegaly</a:t>
            </a:r>
          </a:p>
          <a:p>
            <a:pPr lvl="1">
              <a:defRPr/>
            </a:pPr>
            <a:r>
              <a:rPr lang="en-US" altLang="en-US" sz="2000" dirty="0" smtClean="0">
                <a:ea typeface="+mn-ea"/>
              </a:rPr>
              <a:t>Excessive secretion of growth hormone from pituitary after puberty creates an enlarged skull and thickened cranial bones</a:t>
            </a:r>
          </a:p>
          <a:p>
            <a:pPr lvl="1">
              <a:defRPr/>
            </a:pPr>
            <a:r>
              <a:rPr lang="en-US" altLang="en-US" sz="2000" dirty="0" smtClean="0">
                <a:ea typeface="+mn-ea"/>
              </a:rPr>
              <a:t>Note elongated head, massive face, prominent nose and lower jaw, heavy eyebrow ridge, and coarse facial features</a:t>
            </a:r>
          </a:p>
        </p:txBody>
      </p:sp>
      <p:sp>
        <p:nvSpPr>
          <p:cNvPr id="491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49157"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98088A1A-A916-4F40-B8C9-23F9D115E441}" type="slidenum">
              <a:rPr lang="en-GB" altLang="en-US" sz="1000" smtClean="0">
                <a:solidFill>
                  <a:srgbClr val="000000"/>
                </a:solidFill>
                <a:latin typeface="Arial" pitchFamily="34" charset="0"/>
              </a:rPr>
              <a:pPr eaLnBrk="1" hangingPunct="1"/>
              <a:t>45</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p:nvPr>
        </p:nvSpPr>
        <p:spPr>
          <a:xfrm>
            <a:off x="685800" y="338138"/>
            <a:ext cx="7772400" cy="1219200"/>
          </a:xfrm>
        </p:spPr>
        <p:txBody>
          <a:bodyPr/>
          <a:lstStyle/>
          <a:p>
            <a:r>
              <a:rPr lang="en-US" altLang="en-US" smtClean="0"/>
              <a:t>Abnormal Findings: Swellings of Head and Neck</a:t>
            </a:r>
          </a:p>
        </p:txBody>
      </p:sp>
      <p:sp>
        <p:nvSpPr>
          <p:cNvPr id="50179" name="Rectangle 6"/>
          <p:cNvSpPr>
            <a:spLocks noGrp="1" noChangeArrowheads="1"/>
          </p:cNvSpPr>
          <p:nvPr>
            <p:ph idx="1"/>
          </p:nvPr>
        </p:nvSpPr>
        <p:spPr>
          <a:xfrm>
            <a:off x="685800" y="1646238"/>
            <a:ext cx="7772400" cy="4454525"/>
          </a:xfrm>
        </p:spPr>
        <p:txBody>
          <a:bodyPr/>
          <a:lstStyle/>
          <a:p>
            <a:r>
              <a:rPr lang="en-US" altLang="en-US" b="1" dirty="0" smtClean="0"/>
              <a:t>Torticollis (wryneck)</a:t>
            </a:r>
          </a:p>
          <a:p>
            <a:pPr lvl="1"/>
            <a:r>
              <a:rPr lang="en-US" altLang="en-US" dirty="0" smtClean="0"/>
              <a:t>Hematoma in one </a:t>
            </a:r>
            <a:r>
              <a:rPr lang="en-US" altLang="en-US" dirty="0" err="1" smtClean="0"/>
              <a:t>sternomastoid</a:t>
            </a:r>
            <a:r>
              <a:rPr lang="en-US" altLang="en-US" dirty="0" smtClean="0"/>
              <a:t> muscle, probably injured by intrauterine malposition, results in head tilt to one side and limited neck ROM to opposite side</a:t>
            </a:r>
          </a:p>
          <a:p>
            <a:r>
              <a:rPr lang="en-US" altLang="en-US" b="1" dirty="0" smtClean="0"/>
              <a:t>Thyroid, multiple nodules</a:t>
            </a:r>
          </a:p>
          <a:p>
            <a:pPr lvl="1"/>
            <a:r>
              <a:rPr lang="en-US" altLang="en-US" dirty="0" smtClean="0"/>
              <a:t>Multiple nodules usually indicate inflammation or </a:t>
            </a:r>
            <a:r>
              <a:rPr lang="en-US" altLang="en-US" dirty="0" err="1" smtClean="0"/>
              <a:t>multinodular</a:t>
            </a:r>
            <a:r>
              <a:rPr lang="en-US" altLang="en-US" dirty="0" smtClean="0"/>
              <a:t> goiter rather than a neoplasm; however, suspect any rapidly enlarging or firm nodule</a:t>
            </a:r>
          </a:p>
        </p:txBody>
      </p:sp>
      <p:sp>
        <p:nvSpPr>
          <p:cNvPr id="501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50181"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A17254A3-9FC8-4C9E-8C0B-B057F2861768}" type="slidenum">
              <a:rPr lang="en-GB" altLang="en-US" sz="1000" smtClean="0">
                <a:solidFill>
                  <a:srgbClr val="000000"/>
                </a:solidFill>
                <a:latin typeface="Arial" pitchFamily="34" charset="0"/>
              </a:rPr>
              <a:pPr eaLnBrk="1" hangingPunct="1"/>
              <a:t>46</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title"/>
          </p:nvPr>
        </p:nvSpPr>
        <p:spPr>
          <a:xfrm>
            <a:off x="685800" y="338138"/>
            <a:ext cx="7772400" cy="1219200"/>
          </a:xfrm>
        </p:spPr>
        <p:txBody>
          <a:bodyPr/>
          <a:lstStyle/>
          <a:p>
            <a:r>
              <a:rPr lang="en-US" altLang="en-US" smtClean="0"/>
              <a:t>Abnormal Findings: Swelling of Head and Neck (Cont.)</a:t>
            </a:r>
          </a:p>
        </p:txBody>
      </p:sp>
      <p:sp>
        <p:nvSpPr>
          <p:cNvPr id="738310" name="Rectangle 6"/>
          <p:cNvSpPr>
            <a:spLocks noGrp="1" noChangeArrowheads="1"/>
          </p:cNvSpPr>
          <p:nvPr>
            <p:ph idx="1"/>
          </p:nvPr>
        </p:nvSpPr>
        <p:spPr>
          <a:xfrm>
            <a:off x="685800" y="1646238"/>
            <a:ext cx="7772400" cy="4454525"/>
          </a:xfrm>
        </p:spPr>
        <p:txBody>
          <a:bodyPr>
            <a:noAutofit/>
          </a:bodyPr>
          <a:lstStyle/>
          <a:p>
            <a:pPr>
              <a:defRPr/>
            </a:pPr>
            <a:r>
              <a:rPr lang="en-US" sz="2400" b="1" dirty="0" smtClean="0">
                <a:ea typeface="+mn-ea"/>
              </a:rPr>
              <a:t>Thyroid, single nodule</a:t>
            </a:r>
          </a:p>
          <a:p>
            <a:pPr lvl="1">
              <a:defRPr/>
            </a:pPr>
            <a:r>
              <a:rPr lang="en-US" sz="2000" dirty="0" smtClean="0">
                <a:ea typeface="+mn-ea"/>
              </a:rPr>
              <a:t>Most solitary nodules are benign; solitary nodule poses a greater risk of malignancy</a:t>
            </a:r>
          </a:p>
          <a:p>
            <a:pPr lvl="1">
              <a:defRPr/>
            </a:pPr>
            <a:r>
              <a:rPr lang="en-US" sz="2000" dirty="0" smtClean="0">
                <a:ea typeface="+mn-ea"/>
              </a:rPr>
              <a:t>Suspect any painless, rapidly growing nodule, especially the appearance of a single nodule in a young person</a:t>
            </a:r>
          </a:p>
          <a:p>
            <a:pPr lvl="1">
              <a:defRPr/>
            </a:pPr>
            <a:r>
              <a:rPr lang="en-US" sz="2000" dirty="0" smtClean="0">
                <a:ea typeface="+mn-ea"/>
              </a:rPr>
              <a:t>Cancerous nodules tend to be hard and are fixed to surrounding structures</a:t>
            </a:r>
          </a:p>
          <a:p>
            <a:pPr>
              <a:defRPr/>
            </a:pPr>
            <a:r>
              <a:rPr lang="en-US" sz="2400" b="1" dirty="0" smtClean="0">
                <a:ea typeface="+mn-ea"/>
              </a:rPr>
              <a:t>Pilar cyst (wen)</a:t>
            </a:r>
          </a:p>
          <a:p>
            <a:pPr lvl="1">
              <a:defRPr/>
            </a:pPr>
            <a:r>
              <a:rPr lang="en-US" sz="2000" dirty="0" smtClean="0">
                <a:ea typeface="+mn-ea"/>
              </a:rPr>
              <a:t>Smooth, firm, fluctuant swelling on scalp; pressure of contents causes overlying skin to be shiny and taut</a:t>
            </a:r>
          </a:p>
          <a:p>
            <a:pPr lvl="1">
              <a:defRPr/>
            </a:pPr>
            <a:r>
              <a:rPr lang="en-US" sz="2000" dirty="0" smtClean="0">
                <a:ea typeface="+mn-ea"/>
              </a:rPr>
              <a:t>Benign growth</a:t>
            </a:r>
          </a:p>
        </p:txBody>
      </p:sp>
      <p:sp>
        <p:nvSpPr>
          <p:cNvPr id="512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51205"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B48320D4-2764-4DA2-98C6-3F33CCF2F1EF}" type="slidenum">
              <a:rPr lang="en-GB" altLang="en-US" sz="1000" smtClean="0">
                <a:solidFill>
                  <a:srgbClr val="000000"/>
                </a:solidFill>
                <a:latin typeface="Arial" pitchFamily="34" charset="0"/>
              </a:rPr>
              <a:pPr eaLnBrk="1" hangingPunct="1"/>
              <a:t>47</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title"/>
          </p:nvPr>
        </p:nvSpPr>
        <p:spPr>
          <a:xfrm>
            <a:off x="685800" y="338138"/>
            <a:ext cx="7772400" cy="1219200"/>
          </a:xfrm>
        </p:spPr>
        <p:txBody>
          <a:bodyPr/>
          <a:lstStyle/>
          <a:p>
            <a:r>
              <a:rPr lang="en-US" altLang="en-US" smtClean="0"/>
              <a:t>Abnormal Findings: Swellings of Head and Neck (Cont.)</a:t>
            </a:r>
          </a:p>
        </p:txBody>
      </p:sp>
      <p:sp>
        <p:nvSpPr>
          <p:cNvPr id="52227" name="Rectangle 6"/>
          <p:cNvSpPr>
            <a:spLocks noGrp="1" noChangeArrowheads="1"/>
          </p:cNvSpPr>
          <p:nvPr>
            <p:ph idx="1"/>
          </p:nvPr>
        </p:nvSpPr>
        <p:spPr>
          <a:xfrm>
            <a:off x="685800" y="1646238"/>
            <a:ext cx="7772400" cy="4454525"/>
          </a:xfrm>
        </p:spPr>
        <p:txBody>
          <a:bodyPr/>
          <a:lstStyle/>
          <a:p>
            <a:r>
              <a:rPr lang="en-US" altLang="en-US" b="1" dirty="0" smtClean="0"/>
              <a:t>Parotid gland enlargement</a:t>
            </a:r>
          </a:p>
          <a:p>
            <a:pPr lvl="1"/>
            <a:r>
              <a:rPr lang="en-US" altLang="en-US" dirty="0" smtClean="0"/>
              <a:t>Rapid painful inflammation of parotid occurs with mumps </a:t>
            </a:r>
          </a:p>
          <a:p>
            <a:pPr lvl="1"/>
            <a:r>
              <a:rPr lang="en-US" altLang="en-US" dirty="0" smtClean="0"/>
              <a:t>Parotid swelling also occurs with blockage of duct, abscess, or tumor; note swelling anterior to lower ear lobe</a:t>
            </a:r>
          </a:p>
          <a:p>
            <a:pPr lvl="1"/>
            <a:r>
              <a:rPr lang="en-US" altLang="en-US" dirty="0" err="1" smtClean="0"/>
              <a:t>Stensen</a:t>
            </a:r>
            <a:r>
              <a:rPr lang="en-US" altLang="en-US" dirty="0" smtClean="0"/>
              <a:t> duct obstruction can occur in aging adults dehydrated from diuretics or </a:t>
            </a:r>
            <a:r>
              <a:rPr lang="en-US" altLang="en-US" dirty="0" err="1" smtClean="0"/>
              <a:t>anticholinergics</a:t>
            </a:r>
            <a:endParaRPr lang="en-US" altLang="en-US" dirty="0" smtClean="0"/>
          </a:p>
        </p:txBody>
      </p:sp>
      <p:sp>
        <p:nvSpPr>
          <p:cNvPr id="522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52229"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5FE70C77-6C81-4745-9AA3-34BB1BBD9BFF}" type="slidenum">
              <a:rPr lang="en-GB" altLang="en-US" sz="1000" smtClean="0">
                <a:solidFill>
                  <a:srgbClr val="000000"/>
                </a:solidFill>
                <a:latin typeface="Arial" pitchFamily="34" charset="0"/>
              </a:rPr>
              <a:pPr eaLnBrk="1" hangingPunct="1"/>
              <a:t>48</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685800" y="338138"/>
            <a:ext cx="7772400" cy="1219200"/>
          </a:xfrm>
        </p:spPr>
        <p:txBody>
          <a:bodyPr/>
          <a:lstStyle/>
          <a:p>
            <a:r>
              <a:rPr lang="en-US" altLang="en-US" smtClean="0"/>
              <a:t>Pediatric Facial Abnormalities</a:t>
            </a:r>
          </a:p>
        </p:txBody>
      </p:sp>
      <p:sp>
        <p:nvSpPr>
          <p:cNvPr id="53251" name="Rectangle 6"/>
          <p:cNvSpPr>
            <a:spLocks noGrp="1" noChangeArrowheads="1"/>
          </p:cNvSpPr>
          <p:nvPr>
            <p:ph sz="half" idx="1"/>
          </p:nvPr>
        </p:nvSpPr>
        <p:spPr>
          <a:xfrm>
            <a:off x="411163" y="1641475"/>
            <a:ext cx="3494087" cy="4454525"/>
          </a:xfrm>
        </p:spPr>
        <p:txBody>
          <a:bodyPr/>
          <a:lstStyle/>
          <a:p>
            <a:r>
              <a:rPr lang="en-US" altLang="en-US" dirty="0" smtClean="0"/>
              <a:t>Fetal alcohol syndrome</a:t>
            </a:r>
          </a:p>
          <a:p>
            <a:r>
              <a:rPr lang="en-US" altLang="en-US" dirty="0" smtClean="0"/>
              <a:t>Congenital hypothyroidism</a:t>
            </a:r>
          </a:p>
          <a:p>
            <a:r>
              <a:rPr lang="en-US" altLang="en-US" dirty="0" smtClean="0"/>
              <a:t>Down syndrome</a:t>
            </a:r>
          </a:p>
          <a:p>
            <a:r>
              <a:rPr lang="en-US" altLang="en-US" dirty="0" smtClean="0"/>
              <a:t>Atopic (allergic) </a:t>
            </a:r>
            <a:r>
              <a:rPr lang="en-US" altLang="en-US" dirty="0" err="1" smtClean="0"/>
              <a:t>facies</a:t>
            </a:r>
            <a:endParaRPr lang="en-US" altLang="en-US" dirty="0" smtClean="0"/>
          </a:p>
          <a:p>
            <a:r>
              <a:rPr lang="en-US" altLang="en-US" dirty="0" smtClean="0"/>
              <a:t>Allergic salute and crease</a:t>
            </a:r>
          </a:p>
        </p:txBody>
      </p:sp>
      <p:pic>
        <p:nvPicPr>
          <p:cNvPr id="53252" name="Picture 8" descr="f13-U09-X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75" y="1790700"/>
            <a:ext cx="4849813" cy="3387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32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53254"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E9DB93DB-AFD5-4AB2-A6B6-24BE18EB9230}" type="slidenum">
              <a:rPr lang="en-GB" altLang="en-US" sz="1000" smtClean="0">
                <a:solidFill>
                  <a:srgbClr val="000000"/>
                </a:solidFill>
                <a:latin typeface="Arial" pitchFamily="34" charset="0"/>
              </a:rPr>
              <a:pPr eaLnBrk="1" hangingPunct="1"/>
              <a:t>49</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685800" y="338138"/>
            <a:ext cx="7772400" cy="1219200"/>
          </a:xfrm>
        </p:spPr>
        <p:txBody>
          <a:bodyPr/>
          <a:lstStyle/>
          <a:p>
            <a:r>
              <a:rPr lang="en-US" altLang="en-US" smtClean="0"/>
              <a:t>Structure and Function: Neck</a:t>
            </a:r>
          </a:p>
        </p:txBody>
      </p:sp>
      <p:sp>
        <p:nvSpPr>
          <p:cNvPr id="6" name="Content Placeholder 5"/>
          <p:cNvSpPr>
            <a:spLocks noGrp="1"/>
          </p:cNvSpPr>
          <p:nvPr>
            <p:ph idx="1"/>
          </p:nvPr>
        </p:nvSpPr>
        <p:spPr>
          <a:xfrm>
            <a:off x="685800" y="1646238"/>
            <a:ext cx="7772400" cy="4454525"/>
          </a:xfrm>
        </p:spPr>
        <p:txBody>
          <a:bodyPr>
            <a:normAutofit lnSpcReduction="10000"/>
          </a:bodyPr>
          <a:lstStyle/>
          <a:p>
            <a:pPr>
              <a:defRPr/>
            </a:pPr>
            <a:r>
              <a:rPr lang="en-US" dirty="0" smtClean="0">
                <a:ea typeface="+mn-ea"/>
              </a:rPr>
              <a:t>Neck delimited by base of skull and inferior border of mandible above, and by manubrium sterni, clavicle, first rib, and first thoracic vertebra below</a:t>
            </a:r>
          </a:p>
          <a:p>
            <a:pPr>
              <a:defRPr/>
            </a:pPr>
            <a:r>
              <a:rPr lang="en-US" dirty="0" smtClean="0">
                <a:ea typeface="+mn-ea"/>
              </a:rPr>
              <a:t>Think of neck as conduit of many structures</a:t>
            </a:r>
          </a:p>
          <a:p>
            <a:pPr lvl="1">
              <a:defRPr/>
            </a:pPr>
            <a:r>
              <a:rPr lang="en-US" dirty="0" smtClean="0">
                <a:ea typeface="+mn-ea"/>
              </a:rPr>
              <a:t>Vessels, muscles, nerves, lymphatics, and viscera of respiratory and digestive systems</a:t>
            </a:r>
          </a:p>
          <a:p>
            <a:pPr lvl="1">
              <a:defRPr/>
            </a:pPr>
            <a:r>
              <a:rPr lang="en-US" dirty="0" smtClean="0">
                <a:ea typeface="+mn-ea"/>
              </a:rPr>
              <a:t>Internal carotid branches off common carotid and runs inward and upward to supply brain</a:t>
            </a:r>
          </a:p>
          <a:p>
            <a:pPr lvl="1">
              <a:defRPr/>
            </a:pPr>
            <a:r>
              <a:rPr lang="en-US" dirty="0" smtClean="0">
                <a:ea typeface="+mn-ea"/>
              </a:rPr>
              <a:t>External carotid supplies face, salivary glands, and superficial temporal area</a:t>
            </a:r>
          </a:p>
        </p:txBody>
      </p:sp>
      <p:sp>
        <p:nvSpPr>
          <p:cNvPr id="81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8197" name="Slide Number Placeholder 6"/>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C1AF471A-E17F-426B-822D-F5AB7098ED0F}" type="slidenum">
              <a:rPr lang="en-GB" altLang="en-US" sz="1000" smtClean="0">
                <a:solidFill>
                  <a:srgbClr val="000000"/>
                </a:solidFill>
                <a:latin typeface="Arial" pitchFamily="34" charset="0"/>
              </a:rPr>
              <a:pPr eaLnBrk="1" hangingPunct="1"/>
              <a:t>5</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title"/>
          </p:nvPr>
        </p:nvSpPr>
        <p:spPr>
          <a:xfrm>
            <a:off x="685800" y="338138"/>
            <a:ext cx="7772400" cy="1216025"/>
          </a:xfrm>
        </p:spPr>
        <p:txBody>
          <a:bodyPr/>
          <a:lstStyle/>
          <a:p>
            <a:r>
              <a:rPr lang="en-US" altLang="en-US" smtClean="0"/>
              <a:t>Abnormal Facial Appearances</a:t>
            </a:r>
          </a:p>
        </p:txBody>
      </p:sp>
      <p:sp>
        <p:nvSpPr>
          <p:cNvPr id="54275" name="Text Placeholder 4"/>
          <p:cNvSpPr>
            <a:spLocks noGrp="1"/>
          </p:cNvSpPr>
          <p:nvPr>
            <p:ph type="body" idx="1"/>
          </p:nvPr>
        </p:nvSpPr>
        <p:spPr>
          <a:xfrm>
            <a:off x="681038" y="1620838"/>
            <a:ext cx="7772400" cy="569912"/>
          </a:xfrm>
        </p:spPr>
        <p:txBody>
          <a:bodyPr/>
          <a:lstStyle/>
          <a:p>
            <a:r>
              <a:rPr lang="en-US" altLang="en-US" b="1" dirty="0" smtClean="0"/>
              <a:t>Associated with Chronic Illnesses</a:t>
            </a:r>
          </a:p>
        </p:txBody>
      </p:sp>
      <p:sp>
        <p:nvSpPr>
          <p:cNvPr id="54276" name="Rectangle 6"/>
          <p:cNvSpPr>
            <a:spLocks noGrp="1" noChangeArrowheads="1"/>
          </p:cNvSpPr>
          <p:nvPr>
            <p:ph sz="half" idx="2"/>
          </p:nvPr>
        </p:nvSpPr>
        <p:spPr>
          <a:xfrm>
            <a:off x="457200" y="2243138"/>
            <a:ext cx="4032250" cy="4032250"/>
          </a:xfrm>
        </p:spPr>
        <p:txBody>
          <a:bodyPr/>
          <a:lstStyle/>
          <a:p>
            <a:r>
              <a:rPr lang="en-US" altLang="en-US" dirty="0" smtClean="0"/>
              <a:t>Parkinson syndrome</a:t>
            </a:r>
          </a:p>
          <a:p>
            <a:r>
              <a:rPr lang="en-US" altLang="en-US" dirty="0" smtClean="0"/>
              <a:t>Cushing syndrome</a:t>
            </a:r>
          </a:p>
          <a:p>
            <a:r>
              <a:rPr lang="en-US" altLang="en-US" dirty="0" smtClean="0"/>
              <a:t>Graves’ disease</a:t>
            </a:r>
          </a:p>
          <a:p>
            <a:r>
              <a:rPr lang="en-US" altLang="en-US" dirty="0" smtClean="0"/>
              <a:t>Hyperthyroidism</a:t>
            </a:r>
          </a:p>
          <a:p>
            <a:r>
              <a:rPr lang="en-US" altLang="en-US" dirty="0" smtClean="0"/>
              <a:t>Myxedema (hypothyroidism)</a:t>
            </a:r>
          </a:p>
        </p:txBody>
      </p:sp>
      <p:sp>
        <p:nvSpPr>
          <p:cNvPr id="54277" name="Content Placeholder 5"/>
          <p:cNvSpPr>
            <a:spLocks noGrp="1"/>
          </p:cNvSpPr>
          <p:nvPr>
            <p:ph sz="quarter" idx="4"/>
          </p:nvPr>
        </p:nvSpPr>
        <p:spPr>
          <a:xfrm>
            <a:off x="4645025" y="2238375"/>
            <a:ext cx="4032250" cy="4032250"/>
          </a:xfrm>
        </p:spPr>
        <p:txBody>
          <a:bodyPr/>
          <a:lstStyle/>
          <a:p>
            <a:r>
              <a:rPr lang="en-US" altLang="en-US" dirty="0" smtClean="0"/>
              <a:t>Bell’s palsy</a:t>
            </a:r>
          </a:p>
          <a:p>
            <a:r>
              <a:rPr lang="en-US" altLang="en-US" dirty="0" smtClean="0"/>
              <a:t>Brain attack or cerebrovascular accident</a:t>
            </a:r>
          </a:p>
          <a:p>
            <a:r>
              <a:rPr lang="en-US" altLang="en-US" dirty="0" smtClean="0"/>
              <a:t>Cachectic appearance</a:t>
            </a:r>
          </a:p>
          <a:p>
            <a:r>
              <a:rPr lang="en-US" altLang="en-US" dirty="0" smtClean="0"/>
              <a:t>Scleroderma</a:t>
            </a:r>
          </a:p>
        </p:txBody>
      </p:sp>
      <p:sp>
        <p:nvSpPr>
          <p:cNvPr id="5427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54279"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0C628515-F114-4C76-BDB2-57718AA1D058}" type="slidenum">
              <a:rPr lang="en-GB" altLang="en-US" sz="1000" smtClean="0">
                <a:solidFill>
                  <a:srgbClr val="000000"/>
                </a:solidFill>
                <a:latin typeface="Arial" pitchFamily="34" charset="0"/>
              </a:rPr>
              <a:pPr eaLnBrk="1" hangingPunct="1"/>
              <a:t>50</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pPr marL="0" indent="0">
              <a:buNone/>
            </a:pPr>
            <a:r>
              <a:rPr lang="en-US" dirty="0"/>
              <a:t>The nurse suspects that a patient has hyperthyroidism. Which of the following findings would the nurse most likely find on examination</a:t>
            </a:r>
            <a:r>
              <a:rPr lang="en-US" dirty="0" smtClean="0"/>
              <a:t>?</a:t>
            </a:r>
          </a:p>
          <a:p>
            <a:pPr marL="463550" indent="-463550" eaLnBrk="1" hangingPunct="1">
              <a:buSzPct val="100000"/>
              <a:buFont typeface="+mj-lt"/>
              <a:buAutoNum type="arabicPeriod"/>
              <a:defRPr/>
            </a:pPr>
            <a:r>
              <a:rPr lang="en-US" dirty="0"/>
              <a:t>Increased heart rate, weight loss	</a:t>
            </a:r>
          </a:p>
          <a:p>
            <a:pPr marL="463550" indent="-463550" eaLnBrk="1" hangingPunct="1">
              <a:buSzPct val="100000"/>
              <a:buFont typeface="+mj-lt"/>
              <a:buAutoNum type="arabicPeriod"/>
              <a:defRPr/>
            </a:pPr>
            <a:r>
              <a:rPr lang="en-US" dirty="0"/>
              <a:t> Decreased heart rate, weight gain	</a:t>
            </a:r>
          </a:p>
          <a:p>
            <a:pPr marL="463550" indent="-463550" eaLnBrk="1" hangingPunct="1">
              <a:buSzPct val="100000"/>
              <a:buFont typeface="+mj-lt"/>
              <a:buAutoNum type="arabicPeriod"/>
              <a:defRPr/>
            </a:pPr>
            <a:r>
              <a:rPr lang="en-US" dirty="0"/>
              <a:t> Increased heart rate, weight gain	</a:t>
            </a:r>
          </a:p>
          <a:p>
            <a:pPr marL="463550" indent="-463550" eaLnBrk="1" hangingPunct="1">
              <a:buSzPct val="100000"/>
              <a:buFont typeface="+mj-lt"/>
              <a:buAutoNum type="arabicPeriod"/>
              <a:defRPr/>
            </a:pPr>
            <a:r>
              <a:rPr lang="en-US" dirty="0"/>
              <a:t> Decreased heart rate, weight loss</a:t>
            </a:r>
          </a:p>
        </p:txBody>
      </p:sp>
      <p:sp>
        <p:nvSpPr>
          <p:cNvPr id="14" name="Title 13"/>
          <p:cNvSpPr>
            <a:spLocks noGrp="1"/>
          </p:cNvSpPr>
          <p:nvPr>
            <p:ph type="title"/>
          </p:nvPr>
        </p:nvSpPr>
        <p:spPr/>
        <p:txBody>
          <a:bodyPr/>
          <a:lstStyle/>
          <a:p>
            <a:r>
              <a:rPr lang="en-US" dirty="0" smtClean="0"/>
              <a:t>Question</a:t>
            </a:r>
            <a:endParaRPr lang="en-US" dirty="0"/>
          </a:p>
        </p:txBody>
      </p:sp>
      <p:sp>
        <p:nvSpPr>
          <p:cNvPr id="6" name="Slide Number Placeholder 5"/>
          <p:cNvSpPr>
            <a:spLocks noGrp="1"/>
          </p:cNvSpPr>
          <p:nvPr>
            <p:ph type="sldNum" sz="quarter" idx="10"/>
          </p:nvPr>
        </p:nvSpPr>
        <p:spPr/>
        <p:txBody>
          <a:bodyPr/>
          <a:lstStyle/>
          <a:p>
            <a:r>
              <a:rPr lang="en-GB" altLang="en-US" smtClean="0"/>
              <a:t> </a:t>
            </a:r>
            <a:fld id="{DEB95FDA-D975-433D-A869-FDB127773D93}" type="slidenum">
              <a:rPr lang="en-GB" altLang="en-US" smtClean="0"/>
              <a:pPr/>
              <a:t>51</a:t>
            </a:fld>
            <a:endParaRPr lang="en-GB" altLang="en-US"/>
          </a:p>
        </p:txBody>
      </p:sp>
      <p:sp>
        <p:nvSpPr>
          <p:cNvPr id="7" name="Footer Placeholder 6"/>
          <p:cNvSpPr>
            <a:spLocks noGrp="1"/>
          </p:cNvSpPr>
          <p:nvPr>
            <p:ph type="ftr" sz="quarter" idx="11"/>
          </p:nvPr>
        </p:nvSpPr>
        <p:spPr/>
        <p:txBody>
          <a:bodyPr/>
          <a:lstStyle/>
          <a:p>
            <a:r>
              <a:rPr lang="en-US" smtClean="0"/>
              <a:t>Copyright © 2016 by Elsevier, Inc. All rights reserved. </a:t>
            </a:r>
          </a:p>
          <a:p>
            <a:r>
              <a:rPr lang="en-US" smtClean="0"/>
              <a:t>Copyright © 2012, 2008, 2004, 2000, 1996, 1993 by Saunders, an affiliate of Elsevier Inc. </a:t>
            </a:r>
            <a:endParaRPr lang="en-US" dirty="0"/>
          </a:p>
        </p:txBody>
      </p:sp>
    </p:spTree>
    <p:extLst>
      <p:ext uri="{BB962C8B-B14F-4D97-AF65-F5344CB8AC3E}">
        <p14:creationId xmlns:p14="http://schemas.microsoft.com/office/powerpoint/2010/main" val="60250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685800" y="338138"/>
            <a:ext cx="7772400" cy="1219200"/>
          </a:xfrm>
        </p:spPr>
        <p:txBody>
          <a:bodyPr/>
          <a:lstStyle/>
          <a:p>
            <a:r>
              <a:rPr lang="en-US" altLang="en-US" smtClean="0"/>
              <a:t>Structure and Function: </a:t>
            </a:r>
            <a:br>
              <a:rPr lang="en-US" altLang="en-US" smtClean="0"/>
            </a:br>
            <a:r>
              <a:rPr lang="en-US" altLang="en-US" smtClean="0"/>
              <a:t>Neck Muscles</a:t>
            </a:r>
          </a:p>
        </p:txBody>
      </p:sp>
      <p:sp>
        <p:nvSpPr>
          <p:cNvPr id="9219" name="Content Placeholder 5"/>
          <p:cNvSpPr>
            <a:spLocks noGrp="1"/>
          </p:cNvSpPr>
          <p:nvPr>
            <p:ph idx="1"/>
          </p:nvPr>
        </p:nvSpPr>
        <p:spPr>
          <a:xfrm>
            <a:off x="685800" y="1646238"/>
            <a:ext cx="7772400" cy="4454525"/>
          </a:xfrm>
        </p:spPr>
        <p:txBody>
          <a:bodyPr/>
          <a:lstStyle/>
          <a:p>
            <a:r>
              <a:rPr lang="en-US" altLang="en-US" dirty="0" smtClean="0"/>
              <a:t>Major neck muscles </a:t>
            </a:r>
            <a:r>
              <a:rPr lang="en-US" altLang="en-US" dirty="0" err="1" smtClean="0"/>
              <a:t>sternomastoid</a:t>
            </a:r>
            <a:r>
              <a:rPr lang="en-US" altLang="en-US" dirty="0" smtClean="0"/>
              <a:t> and trapezius are innervated by cranial nerve XI</a:t>
            </a:r>
          </a:p>
          <a:p>
            <a:r>
              <a:rPr lang="en-US" altLang="en-US" dirty="0" err="1" smtClean="0"/>
              <a:t>Sternomastoid</a:t>
            </a:r>
            <a:r>
              <a:rPr lang="en-US" altLang="en-US" dirty="0" smtClean="0"/>
              <a:t> enables head rotation and flexion and divides each side of neck into two triangles: anterior and posterior triangles</a:t>
            </a:r>
          </a:p>
          <a:p>
            <a:r>
              <a:rPr lang="en-US" altLang="en-US" dirty="0" smtClean="0"/>
              <a:t>Two trapezius muscles move shoulders and extend and turn head</a:t>
            </a:r>
          </a:p>
        </p:txBody>
      </p:sp>
      <p:sp>
        <p:nvSpPr>
          <p:cNvPr id="922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9221"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4354E0C3-3F2F-4B98-A875-04D65BE0E555}" type="slidenum">
              <a:rPr lang="en-GB" altLang="en-US" sz="1000" smtClean="0">
                <a:solidFill>
                  <a:srgbClr val="000000"/>
                </a:solidFill>
                <a:latin typeface="Arial" pitchFamily="34" charset="0"/>
              </a:rPr>
              <a:pPr eaLnBrk="1" hangingPunct="1"/>
              <a:t>6</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685800" y="338138"/>
            <a:ext cx="7772400" cy="1219200"/>
          </a:xfrm>
        </p:spPr>
        <p:txBody>
          <a:bodyPr/>
          <a:lstStyle/>
          <a:p>
            <a:r>
              <a:rPr lang="en-US" altLang="en-US" smtClean="0"/>
              <a:t>Structure and Function: Thyroid</a:t>
            </a:r>
          </a:p>
        </p:txBody>
      </p:sp>
      <p:sp>
        <p:nvSpPr>
          <p:cNvPr id="10243" name="Content Placeholder 5"/>
          <p:cNvSpPr>
            <a:spLocks noGrp="1"/>
          </p:cNvSpPr>
          <p:nvPr>
            <p:ph idx="1"/>
          </p:nvPr>
        </p:nvSpPr>
        <p:spPr>
          <a:xfrm>
            <a:off x="685800" y="1646238"/>
            <a:ext cx="7772400" cy="4454525"/>
          </a:xfrm>
        </p:spPr>
        <p:txBody>
          <a:bodyPr/>
          <a:lstStyle/>
          <a:p>
            <a:r>
              <a:rPr lang="en-US" altLang="en-US" sz="2600" b="1" smtClean="0"/>
              <a:t>Thyroid gland: </a:t>
            </a:r>
            <a:r>
              <a:rPr lang="en-US" altLang="en-US" sz="2600" smtClean="0"/>
              <a:t>an important endocrine gland straddles trachea in middle of the neck</a:t>
            </a:r>
          </a:p>
          <a:p>
            <a:r>
              <a:rPr lang="en-US" altLang="en-US" sz="2600" smtClean="0"/>
              <a:t>Synthesizes and secretes thyroxine (T4) and triiodothyronine (T3), which are hormones that stimulate rate of cellular metabolism</a:t>
            </a:r>
          </a:p>
          <a:p>
            <a:r>
              <a:rPr lang="en-US" altLang="en-US" sz="2600" smtClean="0"/>
              <a:t>The gland has two lobes, connected in middle by a thin isthmus and above that by the cricoid cartilage or upper tracheal ring </a:t>
            </a:r>
          </a:p>
          <a:p>
            <a:r>
              <a:rPr lang="en-US" altLang="en-US" sz="2600" smtClean="0"/>
              <a:t>Thyroid cartilage above that, with small palpable notch in upper edge, the “Adam’s apple” in males </a:t>
            </a: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10245"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D438469C-7B4C-4086-B679-47048E7809BA}" type="slidenum">
              <a:rPr lang="en-GB" altLang="en-US" sz="1000" smtClean="0">
                <a:solidFill>
                  <a:srgbClr val="000000"/>
                </a:solidFill>
                <a:latin typeface="Arial" pitchFamily="34" charset="0"/>
              </a:rPr>
              <a:pPr eaLnBrk="1" hangingPunct="1"/>
              <a:t>7</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Structures of Neck</a:t>
            </a:r>
          </a:p>
        </p:txBody>
      </p:sp>
      <p:pic>
        <p:nvPicPr>
          <p:cNvPr id="11267" name="Picture 8" descr="f13-05-X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1784350"/>
            <a:ext cx="8281988" cy="43307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26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D66A93E4-0453-4B68-BC54-90F4AED933CB}" type="slidenum">
              <a:rPr lang="en-GB" altLang="en-US" sz="1000" smtClean="0">
                <a:solidFill>
                  <a:srgbClr val="000000"/>
                </a:solidFill>
                <a:latin typeface="Arial" pitchFamily="34" charset="0"/>
              </a:rPr>
              <a:pPr eaLnBrk="1" hangingPunct="1"/>
              <a:t>8</a:t>
            </a:fld>
            <a:endParaRPr lang="en-GB" altLang="en-US" sz="1000" smtClean="0">
              <a:solidFill>
                <a:srgbClr val="000000"/>
              </a:solidFill>
              <a:latin typeface="Arial" pitchFamily="34" charset="0"/>
            </a:endParaRPr>
          </a:p>
        </p:txBody>
      </p:sp>
      <p:sp>
        <p:nvSpPr>
          <p:cNvPr id="5" name="Footer Placeholder 4"/>
          <p:cNvSpPr txBox="1">
            <a:spLocks/>
          </p:cNvSpPr>
          <p:nvPr/>
        </p:nvSpPr>
        <p:spPr bwMode="auto">
          <a:xfrm>
            <a:off x="990600" y="6461125"/>
            <a:ext cx="7162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9pPr>
          </a:lstStyle>
          <a:p>
            <a:pPr algn="ctr" eaLnBrk="1" hangingPunct="1"/>
            <a:r>
              <a:rPr lang="en-US" sz="1000" smtClean="0">
                <a:latin typeface="Arial" pitchFamily="34" charset="0"/>
              </a:rPr>
              <a:t>Copyright © 2016 by Elsevier, Inc. All rights reserved. </a:t>
            </a:r>
          </a:p>
          <a:p>
            <a:pPr algn="ctr" eaLnBrk="1" hangingPunct="1"/>
            <a:r>
              <a:rPr lang="en-US" sz="1000" smtClean="0">
                <a:latin typeface="Arial" pitchFamily="34" charset="0"/>
              </a:rPr>
              <a:t>Copyright © 2012, 2008, 2004, 2000, 1996, 1993 by Saunders, an affiliate of Elsevier Inc. </a:t>
            </a:r>
            <a:endParaRPr lang="en-US" sz="1000">
              <a:latin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38138"/>
            <a:ext cx="7772400" cy="1219200"/>
          </a:xfrm>
        </p:spPr>
        <p:txBody>
          <a:bodyPr/>
          <a:lstStyle/>
          <a:p>
            <a:r>
              <a:rPr lang="en-US" altLang="en-US" smtClean="0"/>
              <a:t>Structure and Function: Lymphatic System</a:t>
            </a:r>
          </a:p>
        </p:txBody>
      </p:sp>
      <p:sp>
        <p:nvSpPr>
          <p:cNvPr id="12291" name="Content Placeholder 6"/>
          <p:cNvSpPr>
            <a:spLocks noGrp="1"/>
          </p:cNvSpPr>
          <p:nvPr>
            <p:ph idx="1"/>
          </p:nvPr>
        </p:nvSpPr>
        <p:spPr>
          <a:xfrm>
            <a:off x="685800" y="1646238"/>
            <a:ext cx="7772400" cy="4454525"/>
          </a:xfrm>
        </p:spPr>
        <p:txBody>
          <a:bodyPr/>
          <a:lstStyle/>
          <a:p>
            <a:pPr>
              <a:lnSpc>
                <a:spcPct val="90000"/>
              </a:lnSpc>
            </a:pPr>
            <a:r>
              <a:rPr lang="en-US" altLang="en-US" sz="2600" b="1" smtClean="0"/>
              <a:t>Lymphatic system: </a:t>
            </a:r>
            <a:r>
              <a:rPr lang="en-US" altLang="en-US" sz="2600" smtClean="0"/>
              <a:t>an extensive vessel system, is major part of immune system, which detects and eliminates foreign substances from body </a:t>
            </a:r>
          </a:p>
          <a:p>
            <a:pPr lvl="1">
              <a:lnSpc>
                <a:spcPct val="90000"/>
              </a:lnSpc>
            </a:pPr>
            <a:r>
              <a:rPr lang="en-US" altLang="en-US" sz="2200" smtClean="0"/>
              <a:t>Vessels allow flow of clear, watery fluid from tissue spaces into circulation</a:t>
            </a:r>
          </a:p>
          <a:p>
            <a:pPr lvl="1">
              <a:lnSpc>
                <a:spcPct val="90000"/>
              </a:lnSpc>
            </a:pPr>
            <a:r>
              <a:rPr lang="en-US" altLang="en-US" sz="2200" smtClean="0"/>
              <a:t>Nodes are small, oval clusters of lymphatic tissue that filter lymph and engulf pathogens, preventing potentially harmful substances from entering the circulation</a:t>
            </a:r>
          </a:p>
          <a:p>
            <a:pPr lvl="1">
              <a:lnSpc>
                <a:spcPct val="90000"/>
              </a:lnSpc>
            </a:pPr>
            <a:r>
              <a:rPr lang="en-US" altLang="en-US" sz="2200" smtClean="0"/>
              <a:t>Greatest supply is in head and neck</a:t>
            </a:r>
          </a:p>
          <a:p>
            <a:pPr lvl="1">
              <a:lnSpc>
                <a:spcPct val="90000"/>
              </a:lnSpc>
            </a:pPr>
            <a:r>
              <a:rPr lang="en-US" altLang="en-US" sz="2200" smtClean="0"/>
              <a:t>You should be familiar with direction of drainage patterns of lymph nodes</a:t>
            </a:r>
          </a:p>
          <a:p>
            <a:pPr lvl="1">
              <a:lnSpc>
                <a:spcPct val="90000"/>
              </a:lnSpc>
            </a:pPr>
            <a:endParaRPr lang="en-US" altLang="en-US" sz="2200" smtClean="0"/>
          </a:p>
        </p:txBody>
      </p:sp>
      <p:sp>
        <p:nvSpPr>
          <p:cNvPr id="122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 </a:t>
            </a:r>
          </a:p>
          <a:p>
            <a:pPr eaLnBrk="1" hangingPunct="1"/>
            <a:r>
              <a:rPr lang="en-US" sz="1000">
                <a:latin typeface="Arial" pitchFamily="34" charset="0"/>
              </a:rPr>
              <a:t>Copyright © 2012, 2008, 2004, 2000, 1996, 1993 by Saunders, an affiliate of Elsevier Inc. </a:t>
            </a:r>
          </a:p>
        </p:txBody>
      </p:sp>
      <p:sp>
        <p:nvSpPr>
          <p:cNvPr id="12293"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GB" altLang="en-US" sz="1000" smtClean="0">
                <a:solidFill>
                  <a:srgbClr val="000000"/>
                </a:solidFill>
                <a:latin typeface="Arial" pitchFamily="34" charset="0"/>
              </a:rPr>
              <a:t> </a:t>
            </a:r>
            <a:fld id="{7C3AD50F-81B8-4F31-9381-0F8C4D8C3F39}" type="slidenum">
              <a:rPr lang="en-GB" altLang="en-US" sz="1000" smtClean="0">
                <a:solidFill>
                  <a:srgbClr val="000000"/>
                </a:solidFill>
                <a:latin typeface="Arial" pitchFamily="34" charset="0"/>
              </a:rPr>
              <a:pPr eaLnBrk="1" hangingPunct="1"/>
              <a:t>9</a:t>
            </a:fld>
            <a:endParaRPr lang="en-GB" altLang="en-US" sz="1000"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1216</TotalTime>
  <Words>5711</Words>
  <Application>Microsoft Office PowerPoint</Application>
  <PresentationFormat>On-screen Show (4:3)</PresentationFormat>
  <Paragraphs>482</Paragraphs>
  <Slides>51</Slides>
  <Notes>16</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Chapter 13</vt:lpstr>
      <vt:lpstr>Structure and Function: Head</vt:lpstr>
      <vt:lpstr>Structure and Function: Head (Cont.)</vt:lpstr>
      <vt:lpstr>Structure: Head</vt:lpstr>
      <vt:lpstr>Structure and Function: Neck</vt:lpstr>
      <vt:lpstr>Structure and Function:  Neck Muscles</vt:lpstr>
      <vt:lpstr>Structure and Function: Thyroid</vt:lpstr>
      <vt:lpstr>Structures of Neck</vt:lpstr>
      <vt:lpstr>Structure and Function: Lymphatic System</vt:lpstr>
      <vt:lpstr>Drainage Patterns of Lymph Nodes</vt:lpstr>
      <vt:lpstr>Structure and Function:  Lymph Nodes</vt:lpstr>
      <vt:lpstr>Structure and Function: Lymph Nodes (Cont.)</vt:lpstr>
      <vt:lpstr>Locations of Lymph Nodes</vt:lpstr>
      <vt:lpstr>Developmental Competence: Infants and Children</vt:lpstr>
      <vt:lpstr>Developmental Competence: Infants and Children (Cont.)</vt:lpstr>
      <vt:lpstr>Developmental Competence</vt:lpstr>
      <vt:lpstr>Health History Questions: Headaches</vt:lpstr>
      <vt:lpstr>Health History Questions: Headaches (Cont.)</vt:lpstr>
      <vt:lpstr>Health History Questions: Headaches (Cont.)</vt:lpstr>
      <vt:lpstr>Health History Questions: Headaches (Cont.)</vt:lpstr>
      <vt:lpstr>Additional Health History Questions</vt:lpstr>
      <vt:lpstr>Inspection and Palpation  of the Skull</vt:lpstr>
      <vt:lpstr>Inspection and Palpation of the Skull (Cont.)</vt:lpstr>
      <vt:lpstr>Inspection of the Face</vt:lpstr>
      <vt:lpstr>Inspection and Palpation  of the Neck</vt:lpstr>
      <vt:lpstr>Head and Neck Symmetry</vt:lpstr>
      <vt:lpstr>Range of Motion (ROM) </vt:lpstr>
      <vt:lpstr>Lymph Nodes</vt:lpstr>
      <vt:lpstr>Examining Lymph Nodes</vt:lpstr>
      <vt:lpstr>Trachea and Thyroid Gland</vt:lpstr>
      <vt:lpstr>Physical Examination:  Infants and Children</vt:lpstr>
      <vt:lpstr>Physical Examination: Infants and Children (Cont.)</vt:lpstr>
      <vt:lpstr>Physical Examination: Infants and Children (Cont.)</vt:lpstr>
      <vt:lpstr>Physical Examination: Infants and Children: Face</vt:lpstr>
      <vt:lpstr>Physical Examination: Infants and Children: Neck</vt:lpstr>
      <vt:lpstr>Infants and Children: Special Procedures</vt:lpstr>
      <vt:lpstr>Infants and Children: Special Procedures (Cont.)</vt:lpstr>
      <vt:lpstr>Infants and Children: Special Procedures (Cont.)</vt:lpstr>
      <vt:lpstr>Physical Examination:  Pregnant Female</vt:lpstr>
      <vt:lpstr>Physical Examination:  Aging Adult</vt:lpstr>
      <vt:lpstr>Physical Examination:  Aging Adult (Cont.)</vt:lpstr>
      <vt:lpstr>PowerPoint Presentation</vt:lpstr>
      <vt:lpstr>Summary Checklist: Head, Face,  and Neck, including Regional Lymphatics Examination</vt:lpstr>
      <vt:lpstr>Abnormal Findings: Head Size and Contour</vt:lpstr>
      <vt:lpstr>Abnormal Findings: Head Size and Contour (Cont.)</vt:lpstr>
      <vt:lpstr>Abnormal Findings: Swellings of Head and Neck</vt:lpstr>
      <vt:lpstr>Abnormal Findings: Swelling of Head and Neck (Cont.)</vt:lpstr>
      <vt:lpstr>Abnormal Findings: Swellings of Head and Neck (Cont.)</vt:lpstr>
      <vt:lpstr>Pediatric Facial Abnormalities</vt:lpstr>
      <vt:lpstr>Abnormal Facial Appearances</vt:lpstr>
      <vt:lpstr>Question</vt:lpstr>
    </vt:vector>
  </TitlesOfParts>
  <Company>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localadmin</dc:creator>
  <cp:lastModifiedBy>Rohit Bagasi</cp:lastModifiedBy>
  <cp:revision>193</cp:revision>
  <dcterms:created xsi:type="dcterms:W3CDTF">2014-11-04T18:55:51Z</dcterms:created>
  <dcterms:modified xsi:type="dcterms:W3CDTF">2015-02-18T08:48:18Z</dcterms:modified>
</cp:coreProperties>
</file>