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37" r:id="rId3"/>
    <p:sldId id="351" r:id="rId4"/>
    <p:sldId id="365" r:id="rId5"/>
    <p:sldId id="352" r:id="rId6"/>
    <p:sldId id="353" r:id="rId7"/>
    <p:sldId id="3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lskDC1qkSTOjik5fntzgXQ==" hashData="6PMK24gq17pkwkp6jsJRuxr9OKUVix5Slqb66qTgd6TKnpeX3wpcFVgykRALIpfFiEe/QD9mAqczqv2oJX/96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26" y="-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43942-528C-4F96-A257-081334EBD82E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EF721-0E3F-4C4C-BC00-9DD5C6A5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1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77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AAF8B1-0CDD-44F1-B412-69D73917A042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18F6-7708-4F49-8FFC-C551079CD69A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1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94457E-C0BC-488F-BDA9-1407000DCC77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CBB5-0438-4D98-B308-FFAED0B72437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8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4F1B8D-5F80-48E5-AF27-4510E42869D3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F63-32CD-4146-A469-CB0594964D93}" type="datetime1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2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C072-CFB9-473B-A441-F91DAEE89F23}" type="datetime1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6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E2C0-7455-4769-9730-A14B7EBA8E24}" type="datetime1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3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72E6-4FBA-4A5A-AA72-E4683FA21ADA}" type="datetime1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3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62D2-C042-42C2-8547-8D0DA6C92466}" type="datetime1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81E5-3CFF-49A1-AC15-FD039A028997}" type="datetime1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454BD27-0A32-4AD8-A607-75E6CD9D2E29}" type="datetime1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312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.doc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Word_97_-_2003_Document1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38A2-D137-4C4D-949E-C2733F89B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39EF476-2AF7-42D0-9BC9-7EFF6DE122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E4351-5140-4563-B53D-FD952587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08588" y="6472795"/>
            <a:ext cx="4202545" cy="365125"/>
          </a:xfrm>
        </p:spPr>
        <p:txBody>
          <a:bodyPr/>
          <a:lstStyle/>
          <a:p>
            <a:r>
              <a:rPr lang="en-US" dirty="0"/>
              <a:t>These slides are designed to be used in OOP course at Philadelphia University by Enas </a:t>
            </a:r>
            <a:r>
              <a:rPr lang="en-US" dirty="0" err="1"/>
              <a:t>Naffar</a:t>
            </a:r>
            <a:r>
              <a:rPr lang="en-US" dirty="0"/>
              <a:t>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77087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exception?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2562"/>
            <a:ext cx="10515600" cy="3175117"/>
          </a:xfrm>
        </p:spPr>
        <p:txBody>
          <a:bodyPr>
            <a:normAutofit/>
          </a:bodyPr>
          <a:lstStyle/>
          <a:p>
            <a:r>
              <a:rPr lang="en-US" sz="2400" dirty="0"/>
              <a:t>An </a:t>
            </a:r>
            <a:r>
              <a:rPr lang="en-US" sz="2400" b="1" dirty="0"/>
              <a:t>Exception</a:t>
            </a:r>
            <a:r>
              <a:rPr lang="en-US" sz="2400" dirty="0"/>
              <a:t> is a problem that takes place at the execution of a program (at runtime).</a:t>
            </a:r>
          </a:p>
          <a:p>
            <a:r>
              <a:rPr lang="en-US" sz="2400" b="1" dirty="0"/>
              <a:t>Example</a:t>
            </a:r>
            <a:r>
              <a:rPr lang="en-US" sz="2400" dirty="0"/>
              <a:t>: Division by zero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8521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6325"/>
            <a:ext cx="10515600" cy="31751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try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{…..}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catch  </a:t>
            </a:r>
            <a:r>
              <a:rPr lang="en-US" sz="4000" dirty="0">
                <a:solidFill>
                  <a:srgbClr val="0070C0"/>
                </a:solidFill>
              </a:rPr>
              <a:t>// Possibly more than one catch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{ …}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finally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{… }</a:t>
            </a:r>
          </a:p>
          <a:p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95445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6325"/>
            <a:ext cx="10515600" cy="3175117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 A </a:t>
            </a:r>
            <a:r>
              <a:rPr lang="en-US" sz="280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try</a:t>
            </a:r>
            <a:r>
              <a:rPr lang="en-US" sz="2800" dirty="0">
                <a:solidFill>
                  <a:schemeClr val="tx1"/>
                </a:solidFill>
              </a:rPr>
              <a:t> block contains the code that might holds an exception.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 </a:t>
            </a:r>
            <a:r>
              <a:rPr lang="en-US" sz="280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catch</a:t>
            </a:r>
            <a:r>
              <a:rPr lang="en-US" sz="2800" dirty="0">
                <a:solidFill>
                  <a:schemeClr val="tx1"/>
                </a:solidFill>
              </a:rPr>
              <a:t> block is used to handle any resulting exceptions.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 </a:t>
            </a:r>
            <a:r>
              <a:rPr lang="en-US" sz="280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finally</a:t>
            </a:r>
            <a:r>
              <a:rPr lang="en-US" sz="2800" dirty="0">
                <a:solidFill>
                  <a:schemeClr val="tx1"/>
                </a:solidFill>
              </a:rPr>
              <a:t> block contains the code that should always be executed.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 try block requires one or more associated catch blocks, or a finally block, or both.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4257716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types of exceptions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3298"/>
            <a:ext cx="10515600" cy="317511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2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 err="1">
                <a:solidFill>
                  <a:srgbClr val="666666"/>
                </a:solidFill>
                <a:effectLst/>
                <a:latin typeface="Open Sans"/>
              </a:rPr>
              <a:t>ArrayIndexOutOfBoundsException</a:t>
            </a:r>
            <a:endParaRPr lang="en-US" sz="2000" b="0" i="0" dirty="0">
              <a:solidFill>
                <a:srgbClr val="666666"/>
              </a:solidFill>
              <a:effectLst/>
              <a:latin typeface="Ope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 err="1">
                <a:solidFill>
                  <a:srgbClr val="666666"/>
                </a:solidFill>
                <a:effectLst/>
                <a:latin typeface="Open Sans"/>
              </a:rPr>
              <a:t>ArithmeticException</a:t>
            </a:r>
            <a:endParaRPr lang="en-US" sz="2000" b="0" i="0" dirty="0">
              <a:solidFill>
                <a:srgbClr val="666666"/>
              </a:solidFill>
              <a:effectLst/>
              <a:latin typeface="Open San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738602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504009"/>
              </p:ext>
            </p:extLst>
          </p:nvPr>
        </p:nvGraphicFramePr>
        <p:xfrm>
          <a:off x="965730" y="1650997"/>
          <a:ext cx="9550400" cy="598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Document" r:id="rId4" imgW="6137677" imgH="3855359" progId="Word.Document.8">
                  <p:embed/>
                </p:oleObj>
              </mc:Choice>
              <mc:Fallback>
                <p:oleObj name="Document" r:id="rId4" imgW="6137677" imgH="3855359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730" y="1650997"/>
                        <a:ext cx="9550400" cy="598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809837" y="595883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kern="0" dirty="0"/>
              <a:t>An Example of </a:t>
            </a:r>
            <a:r>
              <a:rPr lang="en-US" b="1" i="0" dirty="0">
                <a:solidFill>
                  <a:srgbClr val="000000"/>
                </a:solidFill>
                <a:effectLst/>
                <a:latin typeface="Nunito Sans"/>
              </a:rPr>
              <a:t>Arithmetic exception: division by zero</a:t>
            </a:r>
          </a:p>
          <a:p>
            <a:pPr eaLnBrk="1" hangingPunct="1">
              <a:buClrTx/>
            </a:pPr>
            <a:endParaRPr lang="en-US" altLang="en-US" kern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378118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012311"/>
              </p:ext>
            </p:extLst>
          </p:nvPr>
        </p:nvGraphicFramePr>
        <p:xfrm>
          <a:off x="965200" y="1507065"/>
          <a:ext cx="10007600" cy="600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" name="Document" r:id="rId4" imgW="6431301" imgH="3864733" progId="Word.Document.8">
                  <p:embed/>
                </p:oleObj>
              </mc:Choice>
              <mc:Fallback>
                <p:oleObj name="Document" r:id="rId4" imgW="6431301" imgH="3864733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507065"/>
                        <a:ext cx="10007600" cy="600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809837" y="595883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kern="0" dirty="0"/>
              <a:t>An Example of </a:t>
            </a:r>
            <a:r>
              <a:rPr lang="en-US" sz="2000" b="1" i="0" dirty="0" err="1">
                <a:solidFill>
                  <a:srgbClr val="666666"/>
                </a:solidFill>
                <a:effectLst/>
                <a:latin typeface="Open Sans"/>
              </a:rPr>
              <a:t>ArrayIndexOutOfBoundsException</a:t>
            </a:r>
            <a:endParaRPr lang="en-US" sz="2000" b="1" i="0" dirty="0">
              <a:solidFill>
                <a:srgbClr val="666666"/>
              </a:solidFill>
              <a:effectLst/>
              <a:latin typeface="Open Sans"/>
            </a:endParaRPr>
          </a:p>
          <a:p>
            <a:pPr eaLnBrk="1" hangingPunct="1"/>
            <a:r>
              <a:rPr lang="en-US" altLang="en-US" b="1" kern="0" dirty="0"/>
              <a:t> </a:t>
            </a:r>
            <a:endParaRPr lang="en-US" b="1" i="0" dirty="0">
              <a:solidFill>
                <a:srgbClr val="000000"/>
              </a:solidFill>
              <a:effectLst/>
              <a:latin typeface="Nunito Sans"/>
            </a:endParaRPr>
          </a:p>
          <a:p>
            <a:pPr eaLnBrk="1" hangingPunct="1">
              <a:buClrTx/>
            </a:pPr>
            <a:endParaRPr lang="en-US" altLang="en-US" kern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3942122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37460</TotalTime>
  <Words>323</Words>
  <Application>Microsoft Office PowerPoint</Application>
  <PresentationFormat>Widescreen</PresentationFormat>
  <Paragraphs>32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Gill Sans MT</vt:lpstr>
      <vt:lpstr>Nunito Sans</vt:lpstr>
      <vt:lpstr>Open Sans</vt:lpstr>
      <vt:lpstr>Wingdings 2</vt:lpstr>
      <vt:lpstr>Dividend</vt:lpstr>
      <vt:lpstr>Microsoft Word 97 - 2003 Document</vt:lpstr>
      <vt:lpstr>Chapter 5</vt:lpstr>
      <vt:lpstr>What is an exception?</vt:lpstr>
      <vt:lpstr>Exception Handling</vt:lpstr>
      <vt:lpstr>Exception Handling</vt:lpstr>
      <vt:lpstr>Common types of exceptions in java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Enas Tawfiq Al-Naffar</dc:creator>
  <cp:lastModifiedBy>Enas Tawfiq Al-Naffar</cp:lastModifiedBy>
  <cp:revision>68</cp:revision>
  <dcterms:created xsi:type="dcterms:W3CDTF">2021-02-25T10:01:48Z</dcterms:created>
  <dcterms:modified xsi:type="dcterms:W3CDTF">2021-06-07T12:59:57Z</dcterms:modified>
</cp:coreProperties>
</file>