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224" r:id="rId1"/>
  </p:sldMasterIdLst>
  <p:sldIdLst>
    <p:sldId id="256" r:id="rId2"/>
    <p:sldId id="259" r:id="rId3"/>
    <p:sldId id="272" r:id="rId4"/>
    <p:sldId id="274" r:id="rId5"/>
    <p:sldId id="269" r:id="rId6"/>
    <p:sldId id="266" r:id="rId7"/>
    <p:sldId id="267" r:id="rId8"/>
    <p:sldId id="278" r:id="rId9"/>
    <p:sldId id="281" r:id="rId10"/>
    <p:sldId id="258" r:id="rId11"/>
    <p:sldId id="279" r:id="rId12"/>
    <p:sldId id="276" r:id="rId13"/>
    <p:sldId id="262" r:id="rId14"/>
    <p:sldId id="284" r:id="rId15"/>
    <p:sldId id="283" r:id="rId16"/>
    <p:sldId id="282" r:id="rId17"/>
  </p:sldIdLst>
  <p:sldSz cx="9144000" cy="6858000" type="screen4x3"/>
  <p:notesSz cx="6858000" cy="9144000"/>
  <p:defaultTextStyle>
    <a:defPPr>
      <a:defRPr lang="en-US"/>
    </a:defPPr>
    <a:lvl1pPr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r" defTabSz="914400" rtl="1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r" defTabSz="914400" rtl="1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r" defTabSz="914400" rtl="1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r" defTabSz="914400" rtl="1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71" autoAdjust="0"/>
  </p:normalViewPr>
  <p:slideViewPr>
    <p:cSldViewPr>
      <p:cViewPr varScale="1">
        <p:scale>
          <a:sx n="81" d="100"/>
          <a:sy n="81" d="100"/>
        </p:scale>
        <p:origin x="-1056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474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Straight Connector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algn="l" rtl="0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2" name="Title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>
            <a:noAutofit/>
          </a:bodyPr>
          <a:lstStyle>
            <a:lvl1pPr algn="r">
              <a:defRPr sz="4200" b="1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5" name="Subtitle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6" name="Date Placeholder 30"/>
          <p:cNvSpPr>
            <a:spLocks noGrp="1"/>
          </p:cNvSpPr>
          <p:nvPr>
            <p:ph type="dt" sz="half" idx="10"/>
          </p:nvPr>
        </p:nvSpPr>
        <p:spPr>
          <a:xfrm>
            <a:off x="5870575" y="6557963"/>
            <a:ext cx="2003425" cy="227012"/>
          </a:xfrm>
        </p:spPr>
        <p:txBody>
          <a:bodyPr/>
          <a:lstStyle>
            <a:lvl1pPr>
              <a:defRPr lang="en-US"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F9A768E8-7283-4ABA-9306-019FB9EB42DF}" type="datetimeFigureOut">
              <a:rPr lang="ar-JO"/>
              <a:pPr>
                <a:defRPr/>
              </a:pPr>
              <a:t>26/07/1437</a:t>
            </a:fld>
            <a:endParaRPr/>
          </a:p>
        </p:txBody>
      </p:sp>
      <p:sp>
        <p:nvSpPr>
          <p:cNvPr id="7" name="Footer Placeholder 17"/>
          <p:cNvSpPr>
            <a:spLocks noGrp="1"/>
          </p:cNvSpPr>
          <p:nvPr>
            <p:ph type="ftr" sz="quarter" idx="11"/>
          </p:nvPr>
        </p:nvSpPr>
        <p:spPr>
          <a:xfrm>
            <a:off x="2819400" y="6557963"/>
            <a:ext cx="2927350" cy="228600"/>
          </a:xfrm>
        </p:spPr>
        <p:txBody>
          <a:bodyPr/>
          <a:lstStyle>
            <a:lvl1pPr>
              <a:defRPr lang="en-US"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endParaRPr/>
          </a:p>
        </p:txBody>
      </p:sp>
      <p:sp>
        <p:nvSpPr>
          <p:cNvPr id="8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7880350" y="6556375"/>
            <a:ext cx="588963" cy="22860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858D5563-1277-40B1-8B9F-E2418A208E18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2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FF6B75-6A7E-4833-9BB5-90272F910109}" type="datetimeFigureOut">
              <a:rPr lang="en-US"/>
              <a:pPr>
                <a:defRPr/>
              </a:pPr>
              <a:t>5/3/2016</a:t>
            </a:fld>
            <a:endParaRPr lang="en-US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9F6178-E048-4761-9825-9169F7B0D93D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243388" y="6557963"/>
            <a:ext cx="2001837" cy="227012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58625062-2685-43D3-AABC-92215BB8012C}" type="datetimeFigureOut">
              <a:rPr lang="en-US"/>
              <a:pPr>
                <a:defRPr/>
              </a:pPr>
              <a:t>5/3/2016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556375"/>
            <a:ext cx="3657600" cy="228600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54750" y="6553200"/>
            <a:ext cx="587375" cy="2286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21F394-1D21-49D1-A0C6-AEAED9D7BD08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2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C6E443-78B9-4614-B485-F09B43A74FDC}" type="datetimeFigureOut">
              <a:rPr lang="en-US"/>
              <a:pPr>
                <a:defRPr/>
              </a:pPr>
              <a:t>5/3/2016</a:t>
            </a:fld>
            <a:endParaRPr lang="en-US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AF55BB-E804-49C0-BBA8-2482443FC095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anchor="t"/>
          <a:lstStyle>
            <a:lvl1pPr algn="r">
              <a:buNone/>
              <a:defRPr sz="4200" b="1" cap="all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24400" y="6556375"/>
            <a:ext cx="2001838" cy="227013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3C98EC31-B441-42B2-AA66-D96256A0E430}" type="datetimeFigureOut">
              <a:rPr lang="en-US"/>
              <a:pPr>
                <a:defRPr/>
              </a:pPr>
              <a:t>5/3/2016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35138" y="6556375"/>
            <a:ext cx="2895600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34175" y="6554788"/>
            <a:ext cx="587375" cy="2286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7D77B6-F8E8-4891-BD39-A3ECE9C26032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2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BA42C7-496A-454C-85A4-4C1F3BF00B8F}" type="datetimeFigureOut">
              <a:rPr lang="en-US"/>
              <a:pPr>
                <a:defRPr/>
              </a:pPr>
              <a:t>5/3/2016</a:t>
            </a:fld>
            <a:endParaRPr lang="en-US"/>
          </a:p>
        </p:txBody>
      </p:sp>
      <p:sp>
        <p:nvSpPr>
          <p:cNvPr id="6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D3B3E7-4A12-460A-9848-2B7B38D3182D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lvl1pPr>
              <a:defRPr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2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62B451-B193-40AE-ACAE-DE9E85B98A9F}" type="datetimeFigureOut">
              <a:rPr lang="en-US"/>
              <a:pPr>
                <a:defRPr/>
              </a:pPr>
              <a:t>5/3/2016</a:t>
            </a:fld>
            <a:endParaRPr lang="en-US"/>
          </a:p>
        </p:txBody>
      </p:sp>
      <p:sp>
        <p:nvSpPr>
          <p:cNvPr id="8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0022DC-0DE7-422D-8744-B36115C6D0A3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530F4D-0563-4E26-8C22-51DF673E9F41}" type="datetimeFigureOut">
              <a:rPr lang="en-US"/>
              <a:pPr>
                <a:defRPr/>
              </a:pPr>
              <a:t>5/3/2016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8D42A4-6CB5-47F6-AE36-1099475C005C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2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426C21-0486-4253-9637-B5613AE30D86}" type="datetimeFigureOut">
              <a:rPr lang="en-US"/>
              <a:pPr>
                <a:defRPr/>
              </a:pPr>
              <a:t>5/3/2016</a:t>
            </a:fld>
            <a:endParaRPr lang="en-US"/>
          </a:p>
        </p:txBody>
      </p:sp>
      <p:sp>
        <p:nvSpPr>
          <p:cNvPr id="3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C82764-4B32-4868-BC67-2BB12B80B72F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lIns="45720" tIns="0" rIns="0" bIns="0" spcCol="0" rtlCol="0" fromWordArt="0" forceAA="0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2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A5AD1F-F801-46CD-9817-4442F28BAD1D}" type="datetimeFigureOut">
              <a:rPr lang="en-US"/>
              <a:pPr>
                <a:defRPr/>
              </a:pPr>
              <a:t>5/3/2016</a:t>
            </a:fld>
            <a:endParaRPr lang="en-US"/>
          </a:p>
        </p:txBody>
      </p:sp>
      <p:sp>
        <p:nvSpPr>
          <p:cNvPr id="6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AF3375-DB16-475A-B9EF-4AFC89A7CCB4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/>
          <p:nvPr/>
        </p:nvSpPr>
        <p:spPr>
          <a:xfrm rot="21240000">
            <a:off x="598488" y="1004888"/>
            <a:ext cx="4319587" cy="4311650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tangle 8"/>
          <p:cNvSpPr/>
          <p:nvPr/>
        </p:nvSpPr>
        <p:spPr>
          <a:xfrm rot="21420000">
            <a:off x="596900" y="998538"/>
            <a:ext cx="4319588" cy="4313237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lIns="82296" tIns="0" rIns="0" bIns="0" spcCol="0" rtlCol="0" fromWordArt="0" forceAA="0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Picture Placeholder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6A0F62EC-0F29-4A4C-B7EF-A34C57191EA5}" type="datetimeFigureOut">
              <a:rPr lang="en-US"/>
              <a:pPr>
                <a:defRPr/>
              </a:pPr>
              <a:t>5/3/2016</a:t>
            </a:fld>
            <a:endParaRPr lang="en-US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914C2C-D27A-4E57-A10F-F0ECCD9D27F3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Title Placeholder 2"/>
          <p:cNvSpPr>
            <a:spLocks noGrp="1"/>
          </p:cNvSpPr>
          <p:nvPr>
            <p:ph type="title"/>
          </p:nvPr>
        </p:nvSpPr>
        <p:spPr>
          <a:xfrm>
            <a:off x="457200" y="320675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30" name="Text Placeholder 30"/>
          <p:cNvSpPr>
            <a:spLocks noGrp="1"/>
          </p:cNvSpPr>
          <p:nvPr>
            <p:ph type="body" idx="1"/>
          </p:nvPr>
        </p:nvSpPr>
        <p:spPr bwMode="auto">
          <a:xfrm>
            <a:off x="457200" y="1609725"/>
            <a:ext cx="7239000" cy="4846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7" name="Date Placeholder 26"/>
          <p:cNvSpPr>
            <a:spLocks noGrp="1"/>
          </p:cNvSpPr>
          <p:nvPr>
            <p:ph type="dt" sz="half" idx="2"/>
          </p:nvPr>
        </p:nvSpPr>
        <p:spPr>
          <a:xfrm>
            <a:off x="4246563" y="6557963"/>
            <a:ext cx="2001837" cy="227012"/>
          </a:xfrm>
          <a:prstGeom prst="rect">
            <a:avLst/>
          </a:prstGeom>
        </p:spPr>
        <p:txBody>
          <a:bodyPr vert="horz" tIns="0" bIns="0" anchor="b"/>
          <a:lstStyle>
            <a:lvl1pPr algn="l" rtl="0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tx2"/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fld id="{BFFD5540-0C0A-4D05-BC15-A705DF1FF28A}" type="datetimeFigureOut">
              <a:rPr lang="en-US"/>
              <a:pPr>
                <a:defRPr/>
              </a:pPr>
              <a:t>5/3/2016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457200" y="6557963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rtl="0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tx2"/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4"/>
          </p:nvPr>
        </p:nvSpPr>
        <p:spPr>
          <a:xfrm>
            <a:off x="6251575" y="6556375"/>
            <a:ext cx="588963" cy="228600"/>
          </a:xfrm>
          <a:prstGeom prst="rect">
            <a:avLst/>
          </a:prstGeom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rtl="0">
              <a:defRPr sz="1100">
                <a:solidFill>
                  <a:schemeClr val="tx2"/>
                </a:solidFill>
                <a:latin typeface="Trebuchet MS" pitchFamily="34" charset="0"/>
              </a:defRPr>
            </a:lvl1pPr>
          </a:lstStyle>
          <a:p>
            <a:pPr>
              <a:defRPr/>
            </a:pPr>
            <a:fld id="{DEA92DB5-C053-4352-980C-2D6FC7470C0E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36" r:id="rId1"/>
    <p:sldLayoutId id="2147484235" r:id="rId2"/>
    <p:sldLayoutId id="2147484237" r:id="rId3"/>
    <p:sldLayoutId id="2147484234" r:id="rId4"/>
    <p:sldLayoutId id="2147484233" r:id="rId5"/>
    <p:sldLayoutId id="2147484232" r:id="rId6"/>
    <p:sldLayoutId id="2147484231" r:id="rId7"/>
    <p:sldLayoutId id="2147484230" r:id="rId8"/>
    <p:sldLayoutId id="2147484238" r:id="rId9"/>
    <p:sldLayoutId id="2147484229" r:id="rId10"/>
    <p:sldLayoutId id="2147484239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800" b="1" kern="1200" cap="all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9pPr>
      <a:extLst/>
    </p:titleStyle>
    <p:bodyStyle>
      <a:lvl1pPr marL="273050" indent="-273050" algn="l" rtl="0" eaLnBrk="0" fontAlgn="base" hangingPunct="0">
        <a:spcBef>
          <a:spcPts val="600"/>
        </a:spcBef>
        <a:spcAft>
          <a:spcPct val="0"/>
        </a:spcAft>
        <a:buClr>
          <a:schemeClr val="tx2"/>
        </a:buClr>
        <a:buSzPct val="73000"/>
        <a:buFont typeface="Wingdings 2" pitchFamily="18" charset="2"/>
        <a:buChar char="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20700" indent="-228600" algn="l" rtl="0" eaLnBrk="0" fontAlgn="base" hangingPunct="0">
        <a:spcBef>
          <a:spcPts val="500"/>
        </a:spcBef>
        <a:spcAft>
          <a:spcPct val="0"/>
        </a:spcAft>
        <a:buClr>
          <a:srgbClr val="F9B639"/>
        </a:buClr>
        <a:buSzPct val="80000"/>
        <a:buFont typeface="Wingdings 2" pitchFamily="18" charset="2"/>
        <a:buChar char=""/>
        <a:defRPr sz="2300" kern="1200">
          <a:solidFill>
            <a:srgbClr val="6C6C6C"/>
          </a:solidFill>
          <a:latin typeface="+mn-lt"/>
          <a:ea typeface="+mn-ea"/>
          <a:cs typeface="+mn-cs"/>
        </a:defRPr>
      </a:lvl2pPr>
      <a:lvl3pPr marL="758825" indent="-228600" algn="l" rtl="0" eaLnBrk="0" fontAlgn="base" hangingPunct="0">
        <a:spcBef>
          <a:spcPts val="400"/>
        </a:spcBef>
        <a:spcAft>
          <a:spcPct val="0"/>
        </a:spcAft>
        <a:buClr>
          <a:srgbClr val="F9B639"/>
        </a:buClr>
        <a:buSzPct val="60000"/>
        <a:buFont typeface="Wingdings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4888" indent="-228600" algn="l" rtl="0" eaLnBrk="0" fontAlgn="base" hangingPunct="0">
        <a:spcBef>
          <a:spcPct val="20000"/>
        </a:spcBef>
        <a:spcAft>
          <a:spcPct val="0"/>
        </a:spcAft>
        <a:buClr>
          <a:srgbClr val="F9B639"/>
        </a:buClr>
        <a:buSzPct val="80000"/>
        <a:buFont typeface="Wingdings 2" pitchFamily="18" charset="2"/>
        <a:buChar char=""/>
        <a:defRPr sz="2000" kern="1200">
          <a:solidFill>
            <a:srgbClr val="6C6C6C"/>
          </a:solidFill>
          <a:latin typeface="+mn-lt"/>
          <a:ea typeface="+mn-ea"/>
          <a:cs typeface="+mn-cs"/>
        </a:defRPr>
      </a:lvl4pPr>
      <a:lvl5pPr marL="1279525" indent="-228600" algn="l" rtl="0" eaLnBrk="0" fontAlgn="base" hangingPunct="0">
        <a:spcBef>
          <a:spcPts val="400"/>
        </a:spcBef>
        <a:spcAft>
          <a:spcPct val="0"/>
        </a:spcAft>
        <a:buClr>
          <a:srgbClr val="F9B639"/>
        </a:buClr>
        <a:buSzPct val="70000"/>
        <a:buFont typeface="Wingdings" pitchFamily="2" charset="2"/>
        <a:buChar char="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gi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gi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gif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11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667000" y="457200"/>
            <a:ext cx="5805268" cy="2944368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smtClean="0"/>
              <a:t>Experiment two</a:t>
            </a:r>
            <a:r>
              <a:rPr lang="en-US" dirty="0"/>
              <a:t/>
            </a:r>
            <a:br>
              <a:rPr lang="en-US" dirty="0"/>
            </a:br>
            <a:r>
              <a:rPr lang="en-GB" dirty="0"/>
              <a:t>The identification and the assay of Ammonium Chloride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13314" name="Subtitle 2"/>
          <p:cNvSpPr>
            <a:spLocks noGrp="1"/>
          </p:cNvSpPr>
          <p:nvPr>
            <p:ph type="subTitle" idx="1"/>
          </p:nvPr>
        </p:nvSpPr>
        <p:spPr>
          <a:xfrm>
            <a:off x="3048000" y="3886200"/>
            <a:ext cx="2514600" cy="1752600"/>
          </a:xfrm>
        </p:spPr>
        <p:txBody>
          <a:bodyPr/>
          <a:lstStyle/>
          <a:p>
            <a:pPr eaLnBrk="1" hangingPunct="1"/>
            <a:endParaRPr lang="ar-JO" smtClean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3048000" y="3708400"/>
          <a:ext cx="3335020" cy="2316480"/>
        </p:xfrm>
        <a:graphic>
          <a:graphicData uri="http://schemas.openxmlformats.org/drawingml/2006/table">
            <a:tbl>
              <a:tblPr firstRow="1" firstCol="1" bandRow="1" bandCol="1">
                <a:tableStyleId>{5C22544A-7EE6-4342-B048-85BDC9FD1C3A}</a:tableStyleId>
              </a:tblPr>
              <a:tblGrid>
                <a:gridCol w="1667510"/>
                <a:gridCol w="1667510"/>
              </a:tblGrid>
              <a:tr h="121920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 dirty="0">
                          <a:effectLst/>
                        </a:rPr>
                        <a:t>Chemical structure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 dirty="0">
                          <a:effectLst/>
                        </a:rPr>
                        <a:t>NH</a:t>
                      </a:r>
                      <a:r>
                        <a:rPr lang="en-GB" sz="2400" baseline="-25000" dirty="0">
                          <a:effectLst/>
                        </a:rPr>
                        <a:t>4</a:t>
                      </a:r>
                      <a:r>
                        <a:rPr lang="en-GB" sz="2400" dirty="0">
                          <a:effectLst/>
                        </a:rPr>
                        <a:t>Cl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</a:tr>
              <a:tr h="80010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 dirty="0">
                          <a:effectLst/>
                        </a:rPr>
                        <a:t>Molecular formula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 dirty="0" smtClean="0">
                          <a:effectLst/>
                        </a:rPr>
                        <a:t>53.49</a:t>
                      </a:r>
                    </a:p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 dirty="0" smtClean="0">
                          <a:effectLst/>
                          <a:latin typeface="Calibri"/>
                          <a:ea typeface="Calibri"/>
                          <a:cs typeface="Arial"/>
                        </a:rPr>
                        <a:t>g/mole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11" name="Lightning Bolt 10"/>
          <p:cNvSpPr/>
          <p:nvPr/>
        </p:nvSpPr>
        <p:spPr>
          <a:xfrm>
            <a:off x="152400" y="3886200"/>
            <a:ext cx="2286000" cy="1905000"/>
          </a:xfrm>
          <a:prstGeom prst="lightningBol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0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32740"/>
            <a:ext cx="7239000" cy="1143000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/>
              <a:t>Assay test: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5715000" cy="5160963"/>
          </a:xfrm>
        </p:spPr>
        <p:txBody>
          <a:bodyPr>
            <a:normAutofit/>
          </a:bodyPr>
          <a:lstStyle/>
          <a:p>
            <a:pPr eaLnBrk="1" hangingPunct="1"/>
            <a:r>
              <a:rPr lang="en-US" dirty="0" smtClean="0"/>
              <a:t>Dissolve 1.0 g of ammonium chloride in 20 ml of distilled water.</a:t>
            </a:r>
          </a:p>
          <a:p>
            <a:pPr eaLnBrk="1" hangingPunct="1"/>
            <a:r>
              <a:rPr lang="en-US" dirty="0" smtClean="0"/>
              <a:t>Add a mixture of 5 ml formaldehyde solution which is previously neutralize with 0.1 M </a:t>
            </a:r>
            <a:r>
              <a:rPr lang="en-US" dirty="0" err="1" smtClean="0"/>
              <a:t>NaOH</a:t>
            </a:r>
            <a:r>
              <a:rPr lang="en-US" dirty="0" smtClean="0"/>
              <a:t> (why?) and 20 ml distilled water. </a:t>
            </a:r>
          </a:p>
          <a:p>
            <a:pPr eaLnBrk="1" hangingPunct="1"/>
            <a:r>
              <a:rPr lang="en-US" dirty="0" smtClean="0"/>
              <a:t>Leave it for 2 minutes, and then titrate slowly with 1M sodium hydroxide using Phenolphthalein as indicator.</a:t>
            </a:r>
          </a:p>
          <a:p>
            <a:pPr eaLnBrk="1" hangingPunct="1">
              <a:buFont typeface="Wingdings 2" pitchFamily="18" charset="2"/>
              <a:buNone/>
            </a:pPr>
            <a:r>
              <a:rPr lang="en-US" dirty="0" smtClean="0"/>
              <a:t> </a:t>
            </a:r>
          </a:p>
          <a:p>
            <a:pPr eaLnBrk="1" hangingPunct="1"/>
            <a:endParaRPr lang="en-US" dirty="0" smtClean="0"/>
          </a:p>
        </p:txBody>
      </p:sp>
      <p:pic>
        <p:nvPicPr>
          <p:cNvPr id="4098" name="Picture 2" descr="http://img.sparknotes.com/figures/3/3a5994498f24d59f5d5d762b40844a2a/titsetup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29200" y="1143000"/>
            <a:ext cx="3352800" cy="54102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2"/>
          <p:cNvSpPr>
            <a:spLocks noGrp="1"/>
          </p:cNvSpPr>
          <p:nvPr>
            <p:ph type="title"/>
          </p:nvPr>
        </p:nvSpPr>
        <p:spPr bwMode="auto"/>
        <p:txBody>
          <a:bodyPr wrap="square" numCol="1" compatLnSpc="1">
            <a:prstTxWarp prst="textNoShape">
              <a:avLst/>
            </a:prstTxWarp>
          </a:bodyPr>
          <a:lstStyle/>
          <a:p>
            <a:pPr>
              <a:defRPr/>
            </a:pPr>
            <a:r>
              <a:rPr lang="en-US" sz="3400" u="sng" cap="none" dirty="0" smtClean="0">
                <a:ln>
                  <a:noFill/>
                </a:ln>
                <a:solidFill>
                  <a:schemeClr val="accent6">
                    <a:lumMod val="60000"/>
                    <a:lumOff val="40000"/>
                  </a:schemeClr>
                </a:solidFill>
              </a:rPr>
              <a:t>Formaldehyde was added</a:t>
            </a:r>
            <a:r>
              <a:rPr lang="en-US" sz="3400" cap="none" dirty="0" smtClean="0">
                <a:ln>
                  <a:noFill/>
                </a:ln>
                <a:solidFill>
                  <a:schemeClr val="accent6">
                    <a:lumMod val="60000"/>
                    <a:lumOff val="40000"/>
                  </a:schemeClr>
                </a:solidFill>
              </a:rPr>
              <a:t>.</a:t>
            </a:r>
          </a:p>
        </p:txBody>
      </p:sp>
      <p:sp>
        <p:nvSpPr>
          <p:cNvPr id="23554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Why? Suggest one reason.</a:t>
            </a:r>
          </a:p>
          <a:p>
            <a:pPr>
              <a:defRPr/>
            </a:pPr>
            <a:endParaRPr lang="en-US" dirty="0"/>
          </a:p>
          <a:p>
            <a:pPr marL="0" indent="0">
              <a:buFont typeface="Wingdings 2" pitchFamily="18" charset="2"/>
              <a:buNone/>
              <a:defRPr/>
            </a:pPr>
            <a:r>
              <a:rPr lang="en-US" sz="2800" u="sng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Neutralization of formaldehyde is done</a:t>
            </a:r>
            <a:endParaRPr lang="en-US" u="sng" dirty="0" smtClean="0"/>
          </a:p>
          <a:p>
            <a:pPr>
              <a:defRPr/>
            </a:pPr>
            <a:r>
              <a:rPr lang="en-US" dirty="0" smtClean="0"/>
              <a:t>Why? Suggest one reason.</a:t>
            </a:r>
          </a:p>
          <a:p>
            <a:pPr>
              <a:defRPr/>
            </a:pPr>
            <a:r>
              <a:rPr lang="en-US" dirty="0" smtClean="0"/>
              <a:t>How ?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2"/>
          <p:cNvSpPr>
            <a:spLocks noGrp="1"/>
          </p:cNvSpPr>
          <p:nvPr>
            <p:ph type="title"/>
          </p:nvPr>
        </p:nvSpPr>
        <p:spPr bwMode="auto">
          <a:xfrm>
            <a:off x="1606550" y="320675"/>
            <a:ext cx="4940300" cy="1143000"/>
          </a:xfrm>
        </p:spPr>
        <p:txBody>
          <a:bodyPr wrap="square" numCol="1" compatLnSpc="1">
            <a:prstTxWarp prst="textNoShape">
              <a:avLst/>
            </a:prstTxWarp>
          </a:bodyPr>
          <a:lstStyle/>
          <a:p>
            <a:endParaRPr lang="ar-JO" cap="none" smtClean="0">
              <a:ln>
                <a:noFill/>
              </a:ln>
              <a:solidFill>
                <a:schemeClr val="tx1"/>
              </a:solidFill>
            </a:endParaRPr>
          </a:p>
        </p:txBody>
      </p:sp>
      <p:sp>
        <p:nvSpPr>
          <p:cNvPr id="24578" name="Rectangle 3"/>
          <p:cNvSpPr>
            <a:spLocks noGrp="1"/>
          </p:cNvSpPr>
          <p:nvPr>
            <p:ph type="body" idx="1"/>
          </p:nvPr>
        </p:nvSpPr>
        <p:spPr>
          <a:xfrm>
            <a:off x="1547813" y="1557338"/>
            <a:ext cx="6681787" cy="4533900"/>
          </a:xfrm>
        </p:spPr>
        <p:txBody>
          <a:bodyPr/>
          <a:lstStyle/>
          <a:p>
            <a:endParaRPr lang="ar-JO" smtClean="0"/>
          </a:p>
        </p:txBody>
      </p:sp>
      <p:pic>
        <p:nvPicPr>
          <p:cNvPr id="2050" name="Picture 2" descr="http://3.bp.blogspot.com/-w-Ciuc_NA-Y/Vc2eIyd3sZI/AAAAAAAAAJQ/xiSxSjpvgZ0/s1600/Titration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8200" y="381000"/>
            <a:ext cx="6553200" cy="580072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mtClean="0"/>
              <a:t>Calculations:</a:t>
            </a:r>
            <a:endParaRPr lang="en-US" dirty="0"/>
          </a:p>
        </p:txBody>
      </p:sp>
      <p:sp>
        <p:nvSpPr>
          <p:cNvPr id="25602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 Note: each 1 ml of 1M sodium hydroxide is equivalent to 53.49 mg of NH4Cl.</a:t>
            </a:r>
          </a:p>
          <a:p>
            <a:pPr eaLnBrk="1" hangingPunct="1"/>
            <a:r>
              <a:rPr lang="en-US" smtClean="0"/>
              <a:t> Note: according to British Pharmacopeia, ammonium chloride sample should contain not less than 99% and not more than 100.5% of pure, dry NH</a:t>
            </a:r>
            <a:r>
              <a:rPr lang="en-US" baseline="-25000" smtClean="0"/>
              <a:t>4</a:t>
            </a:r>
            <a:r>
              <a:rPr lang="en-US" smtClean="0"/>
              <a:t>Cl (compare your result with this accepted range) </a:t>
            </a:r>
          </a:p>
          <a:p>
            <a:pPr eaLnBrk="1" hangingPunct="1"/>
            <a:endParaRPr lang="en-US" smtClean="0"/>
          </a:p>
          <a:p>
            <a:pPr eaLnBrk="1" hangingPunct="1"/>
            <a:endParaRPr lang="en-US" smtClean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Sources of errors</a:t>
            </a:r>
            <a:endParaRPr lang="ar-JO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Using dirty glass.</a:t>
            </a:r>
          </a:p>
          <a:p>
            <a:r>
              <a:rPr lang="en-US" dirty="0" smtClean="0"/>
              <a:t>Rinsing burette or pipette with wrong solution.</a:t>
            </a:r>
          </a:p>
          <a:p>
            <a:r>
              <a:rPr lang="en-US" dirty="0" smtClean="0"/>
              <a:t>Not filling burette properly.</a:t>
            </a:r>
          </a:p>
          <a:p>
            <a:r>
              <a:rPr lang="en-US" dirty="0" smtClean="0"/>
              <a:t>Not transferring all solid /liquid.</a:t>
            </a:r>
          </a:p>
          <a:p>
            <a:r>
              <a:rPr lang="en-US" dirty="0" smtClean="0"/>
              <a:t>Transferring excess volume of liquid.</a:t>
            </a:r>
          </a:p>
          <a:p>
            <a:r>
              <a:rPr lang="en-US" dirty="0" smtClean="0"/>
              <a:t>Using wrong reagent.</a:t>
            </a:r>
          </a:p>
          <a:p>
            <a:r>
              <a:rPr lang="en-US" dirty="0" smtClean="0"/>
              <a:t>Leaking titrant from burette.</a:t>
            </a:r>
          </a:p>
          <a:p>
            <a:r>
              <a:rPr lang="en-US" dirty="0" smtClean="0"/>
              <a:t>Note : </a:t>
            </a:r>
            <a:r>
              <a:rPr lang="en-US" dirty="0" err="1" smtClean="0"/>
              <a:t>NaOH</a:t>
            </a:r>
            <a:r>
              <a:rPr lang="en-US" dirty="0" smtClean="0"/>
              <a:t> may adsorb atmospheric CO2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      thiosulfate may decompose slowly </a:t>
            </a:r>
          </a:p>
          <a:p>
            <a:endParaRPr lang="ar-JO" dirty="0"/>
          </a:p>
        </p:txBody>
      </p:sp>
    </p:spTree>
    <p:extLst>
      <p:ext uri="{BB962C8B-B14F-4D97-AF65-F5344CB8AC3E}">
        <p14:creationId xmlns:p14="http://schemas.microsoft.com/office/powerpoint/2010/main" val="386212041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674"/>
            <a:ext cx="7239000" cy="1736725"/>
          </a:xfrm>
        </p:spPr>
        <p:txBody>
          <a:bodyPr/>
          <a:lstStyle/>
          <a:p>
            <a:r>
              <a:rPr lang="en-US" dirty="0" smtClean="0"/>
              <a:t>think</a:t>
            </a:r>
            <a:endParaRPr lang="ar-JO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314575"/>
            <a:ext cx="7239000" cy="4141787"/>
          </a:xfrm>
        </p:spPr>
        <p:txBody>
          <a:bodyPr/>
          <a:lstStyle/>
          <a:p>
            <a:r>
              <a:rPr lang="en-US" dirty="0" smtClean="0"/>
              <a:t>What is the difference between qualitative test &amp; quantitative test?</a:t>
            </a:r>
          </a:p>
          <a:p>
            <a:r>
              <a:rPr lang="en-US" dirty="0" smtClean="0"/>
              <a:t>Which point is happened first the end point or equivalence test?</a:t>
            </a:r>
            <a:endParaRPr lang="ar-JO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62600" y="304800"/>
            <a:ext cx="2276475" cy="2009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3200" y="4191000"/>
            <a:ext cx="2143125" cy="2143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365244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Thanks for listening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Any questions?</a:t>
            </a:r>
            <a:endParaRPr lang="en-US" dirty="0"/>
          </a:p>
        </p:txBody>
      </p:sp>
      <p:pic>
        <p:nvPicPr>
          <p:cNvPr id="26626" name="Picture 2" descr="http://www.chemistrydemos.co.uk/Images/ammoniumchlorid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2590800"/>
            <a:ext cx="7339584" cy="3810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/>
              <a:t>Introduction:</a:t>
            </a:r>
          </a:p>
        </p:txBody>
      </p:sp>
      <p:sp>
        <p:nvSpPr>
          <p:cNvPr id="14338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400" smtClean="0"/>
              <a:t>Ammonium chloride (NH</a:t>
            </a:r>
            <a:r>
              <a:rPr lang="en-US" sz="2400" baseline="-25000" smtClean="0"/>
              <a:t>4</a:t>
            </a:r>
            <a:r>
              <a:rPr lang="en-US" sz="2400" smtClean="0"/>
              <a:t>Cl) is a weak inorganic acid, exists as a white crystalline powder or fine crystals. As most inorganic salts, ammonium chloride is freely soluble in water.</a:t>
            </a:r>
          </a:p>
          <a:p>
            <a:pPr eaLnBrk="1" hangingPunct="1">
              <a:lnSpc>
                <a:spcPct val="90000"/>
              </a:lnSpc>
            </a:pPr>
            <a:endParaRPr lang="en-US" sz="2400" smtClean="0"/>
          </a:p>
          <a:p>
            <a:pPr eaLnBrk="1" hangingPunct="1">
              <a:lnSpc>
                <a:spcPct val="90000"/>
              </a:lnSpc>
            </a:pPr>
            <a:endParaRPr lang="en-US" sz="2400" smtClean="0"/>
          </a:p>
          <a:p>
            <a:pPr eaLnBrk="1" hangingPunct="1">
              <a:lnSpc>
                <a:spcPct val="90000"/>
              </a:lnSpc>
            </a:pPr>
            <a:endParaRPr lang="en-US" sz="2400" smtClean="0"/>
          </a:p>
        </p:txBody>
      </p:sp>
      <p:pic>
        <p:nvPicPr>
          <p:cNvPr id="14339" name="Picture 5" descr="ANd9GcQgBuU6_SAsVTe0I6YF_uz5MXPUSfxL1DS33Q-kL9h3ETKKDTFN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14400" y="3200400"/>
            <a:ext cx="2466975" cy="1847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40" name="Picture 7" descr="ANd9GcQZI_zf73vBtnyEThW8_3k3APx-5nET-85dCEXwolWn45dW3AjXrA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114800" y="3276600"/>
            <a:ext cx="2762250" cy="1657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320040"/>
            <a:ext cx="7239000" cy="11430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mtClean="0"/>
              <a:t>synthesis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pPr eaLnBrk="1" hangingPunct="1"/>
            <a:r>
              <a:rPr lang="en-US" smtClean="0"/>
              <a:t>NH</a:t>
            </a:r>
            <a:r>
              <a:rPr lang="en-US" baseline="-25000" smtClean="0"/>
              <a:t>3</a:t>
            </a:r>
            <a:r>
              <a:rPr lang="en-US" smtClean="0"/>
              <a:t> + HCl → NH</a:t>
            </a:r>
            <a:r>
              <a:rPr lang="en-US" baseline="-25000" smtClean="0"/>
              <a:t>4</a:t>
            </a:r>
            <a:r>
              <a:rPr lang="en-US" smtClean="0"/>
              <a:t>Cl</a:t>
            </a:r>
          </a:p>
          <a:p>
            <a:pPr eaLnBrk="1" hangingPunct="1"/>
            <a:endParaRPr lang="en-US" smtClean="0"/>
          </a:p>
        </p:txBody>
      </p:sp>
      <p:pic>
        <p:nvPicPr>
          <p:cNvPr id="11268" name="Picture 4" descr="http://www.prepchem.com/wp-content/uploads/2015/08/Preparation-of-ammonium-chloride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90600" y="2590800"/>
            <a:ext cx="5257800" cy="137160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2"/>
          <p:cNvSpPr>
            <a:spLocks noGrp="1"/>
          </p:cNvSpPr>
          <p:nvPr>
            <p:ph type="title" idx="4294967295"/>
          </p:nvPr>
        </p:nvSpPr>
        <p:spPr bwMode="auto">
          <a:noFill/>
        </p:spPr>
        <p:txBody>
          <a:bodyPr wrap="square" numCol="1" compatLnSpc="1">
            <a:prstTxWarp prst="textNoShape">
              <a:avLst/>
            </a:prstTxWarp>
          </a:bodyPr>
          <a:lstStyle/>
          <a:p>
            <a:r>
              <a:rPr lang="en-US" sz="3500" b="0" cap="none" smtClean="0">
                <a:ln>
                  <a:noFill/>
                </a:ln>
                <a:solidFill>
                  <a:srgbClr val="FF9900"/>
                </a:solidFill>
              </a:rPr>
              <a:t>Uses:</a:t>
            </a:r>
          </a:p>
        </p:txBody>
      </p:sp>
      <p:sp>
        <p:nvSpPr>
          <p:cNvPr id="16386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/>
            <a:r>
              <a:rPr lang="en-US" sz="2400" smtClean="0"/>
              <a:t>As nitrogen source, added to fertilizers and animal nutrients.</a:t>
            </a:r>
          </a:p>
          <a:p>
            <a:pPr eaLnBrk="1" hangingPunct="1"/>
            <a:r>
              <a:rPr lang="en-US" sz="2800" smtClean="0">
                <a:solidFill>
                  <a:srgbClr val="FF9900"/>
                </a:solidFill>
              </a:rPr>
              <a:t>Pharmacological uses:</a:t>
            </a:r>
          </a:p>
          <a:p>
            <a:pPr eaLnBrk="1" hangingPunct="1"/>
            <a:r>
              <a:rPr lang="en-US" sz="2400" smtClean="0"/>
              <a:t>As expectorant in cough preparations.</a:t>
            </a:r>
          </a:p>
          <a:p>
            <a:pPr eaLnBrk="1" hangingPunct="1"/>
            <a:r>
              <a:rPr lang="en-US" sz="2400" smtClean="0"/>
              <a:t>As acidifying agent to correct metabolic alkalosis.</a:t>
            </a:r>
          </a:p>
          <a:p>
            <a:endParaRPr lang="en-US" smtClean="0"/>
          </a:p>
        </p:txBody>
      </p:sp>
      <p:sp>
        <p:nvSpPr>
          <p:cNvPr id="10242" name="AutoShape 2" descr="http://dailymed.nlm.nih.gov/dailymed/fda/image.cfm?id=131034&amp;name=ammonium-chloride-inj-usp-figure-1-jRL-0386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244" name="AutoShape 4" descr="http://dailymed.nlm.nih.gov/dailymed/fda/image.cfm?id=131034&amp;name=ammonium-chloride-inj-usp-figure-1-jRL-0386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246" name="AutoShape 6" descr="http://dailymed.nlm.nih.gov/dailymed/fda/image.cfm?id=131034&amp;name=ammonium-chloride-inj-usp-figure-1-jRL-0386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248" name="AutoShape 8" descr="http://dailymed.nlm.nih.gov/dailymed/fda/image.cfm?id=131034&amp;name=ammonium-chloride-inj-usp-figure-1-jRL-0386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250" name="AutoShape 10" descr="http://dailymed.nlm.nih.gov/dailymed/fda/image.cfm?id=131034&amp;name=ammonium-chloride-inj-usp-figure-1-jRL-0386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0252" name="Picture 12" descr="http://www.hospira.com/en/images/AMMONIUM_CHLORIDE_tcm81-13046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62600" y="4343400"/>
            <a:ext cx="2343150" cy="2514600"/>
          </a:xfrm>
          <a:prstGeom prst="rect">
            <a:avLst/>
          </a:prstGeom>
          <a:noFill/>
        </p:spPr>
      </p:pic>
      <p:pic>
        <p:nvPicPr>
          <p:cNvPr id="10256" name="Picture 16" descr="http://www.bonaide.com/imageRepository/8db19a0c-1cfd-48ba-87b0-fa0c03f974b3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86000" y="3886200"/>
            <a:ext cx="2743200" cy="24384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2"/>
          <p:cNvSpPr>
            <a:spLocks noGrp="1"/>
          </p:cNvSpPr>
          <p:nvPr>
            <p:ph type="title"/>
          </p:nvPr>
        </p:nvSpPr>
        <p:spPr bwMode="auto"/>
        <p:txBody>
          <a:bodyPr wrap="square" numCol="1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sz="3500" b="0" cap="none" smtClean="0">
                <a:ln>
                  <a:noFill/>
                </a:ln>
                <a:solidFill>
                  <a:schemeClr val="tx1"/>
                </a:solidFill>
              </a:rPr>
              <a:t>Reactivity</a:t>
            </a:r>
          </a:p>
        </p:txBody>
      </p:sp>
      <p:sp>
        <p:nvSpPr>
          <p:cNvPr id="17410" name="Rectangle 3"/>
          <p:cNvSpPr>
            <a:spLocks noGrp="1"/>
          </p:cNvSpPr>
          <p:nvPr>
            <p:ph type="body" idx="1"/>
          </p:nvPr>
        </p:nvSpPr>
        <p:spPr>
          <a:xfrm>
            <a:off x="457200" y="2133600"/>
            <a:ext cx="7239000" cy="4322763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400" b="1" dirty="0" smtClean="0"/>
              <a:t> </a:t>
            </a:r>
            <a:r>
              <a:rPr lang="en-US" sz="2400" dirty="0" smtClean="0"/>
              <a:t>As a weak acid, it can react with strong base such as sodium hydroxide to give ammonia gas, sodium chloride and water. </a:t>
            </a:r>
          </a:p>
          <a:p>
            <a:pPr eaLnBrk="1" hangingPunct="1">
              <a:lnSpc>
                <a:spcPct val="90000"/>
              </a:lnSpc>
            </a:pPr>
            <a:endParaRPr lang="en-US" sz="2400" dirty="0" smtClean="0"/>
          </a:p>
          <a:p>
            <a:pPr eaLnBrk="1" hangingPunct="1">
              <a:lnSpc>
                <a:spcPct val="90000"/>
              </a:lnSpc>
            </a:pPr>
            <a:endParaRPr lang="en-US" sz="2400" dirty="0" smtClean="0"/>
          </a:p>
          <a:p>
            <a:pPr eaLnBrk="1" hangingPunct="1"/>
            <a:endParaRPr lang="en-US" dirty="0" smtClean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3657600"/>
            <a:ext cx="2466975" cy="2514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62400" y="3622964"/>
            <a:ext cx="3810000" cy="25492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82296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Identification test: </a:t>
            </a:r>
            <a:endParaRPr lang="en-US" dirty="0"/>
          </a:p>
        </p:txBody>
      </p:sp>
      <p:sp>
        <p:nvSpPr>
          <p:cNvPr id="18434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3521075" cy="685800"/>
          </a:xfrm>
        </p:spPr>
        <p:txBody>
          <a:bodyPr/>
          <a:lstStyle/>
          <a:p>
            <a:pPr eaLnBrk="1" hangingPunct="1"/>
            <a:r>
              <a:rPr lang="en-US" smtClean="0"/>
              <a:t>Acidity testing</a:t>
            </a:r>
          </a:p>
        </p:txBody>
      </p:sp>
      <p:sp>
        <p:nvSpPr>
          <p:cNvPr id="18435" name="Text Placeholder 4"/>
          <p:cNvSpPr>
            <a:spLocks noGrp="1"/>
          </p:cNvSpPr>
          <p:nvPr>
            <p:ph type="body" sz="half" idx="3"/>
          </p:nvPr>
        </p:nvSpPr>
        <p:spPr>
          <a:xfrm>
            <a:off x="4267200" y="1219200"/>
            <a:ext cx="3505200" cy="685800"/>
          </a:xfrm>
        </p:spPr>
        <p:txBody>
          <a:bodyPr/>
          <a:lstStyle/>
          <a:p>
            <a:pPr eaLnBrk="1" hangingPunct="1"/>
            <a:r>
              <a:rPr lang="en-US" dirty="0" smtClean="0"/>
              <a:t>Color of methyl red indicator according to change of pH</a:t>
            </a:r>
          </a:p>
        </p:txBody>
      </p:sp>
      <p:sp>
        <p:nvSpPr>
          <p:cNvPr id="18436" name="Content Placeholder 3"/>
          <p:cNvSpPr>
            <a:spLocks noGrp="1"/>
          </p:cNvSpPr>
          <p:nvPr>
            <p:ph sz="quarter" idx="2"/>
          </p:nvPr>
        </p:nvSpPr>
        <p:spPr>
          <a:xfrm>
            <a:off x="457200" y="2057401"/>
            <a:ext cx="3521075" cy="2819399"/>
          </a:xfrm>
        </p:spPr>
        <p:txBody>
          <a:bodyPr/>
          <a:lstStyle/>
          <a:p>
            <a:pPr eaLnBrk="1" hangingPunct="1"/>
            <a:r>
              <a:rPr lang="en-US" dirty="0" smtClean="0"/>
              <a:t>Dissolve 1.0 g of ammonium chloride in 10 ml distilled water.</a:t>
            </a:r>
          </a:p>
          <a:p>
            <a:pPr eaLnBrk="1" hangingPunct="1"/>
            <a:r>
              <a:rPr lang="en-US" dirty="0" smtClean="0"/>
              <a:t>Add few drops from methyl red indicator.</a:t>
            </a:r>
          </a:p>
          <a:p>
            <a:pPr eaLnBrk="1" hangingPunct="1"/>
            <a:r>
              <a:rPr lang="en-US" dirty="0" smtClean="0"/>
              <a:t>Observe the color change. </a:t>
            </a:r>
          </a:p>
        </p:txBody>
      </p:sp>
      <p:pic>
        <p:nvPicPr>
          <p:cNvPr id="18437" name="Picture 2"/>
          <p:cNvPicPr>
            <a:picLocks noGrp="1" noChangeAspect="1" noChangeArrowheads="1"/>
          </p:cNvPicPr>
          <p:nvPr>
            <p:ph sz="quarter" idx="4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5257800" y="2057400"/>
            <a:ext cx="2133600" cy="2143125"/>
          </a:xfrm>
        </p:spPr>
      </p:pic>
      <p:pic>
        <p:nvPicPr>
          <p:cNvPr id="8194" name="Picture 2" descr="http://www.chemguide.co.uk/organicprops/aniline/mocolours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419600" y="4419600"/>
            <a:ext cx="3838575" cy="1905000"/>
          </a:xfrm>
          <a:prstGeom prst="rect">
            <a:avLst/>
          </a:prstGeom>
          <a:noFill/>
        </p:spPr>
      </p:pic>
      <p:sp>
        <p:nvSpPr>
          <p:cNvPr id="8196" name="AutoShape 4" descr="Image result for methyl red change in color equation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198" name="AutoShape 6" descr="Image result for methyl red change in color equation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200" name="AutoShape 8" descr="Image result for methyl red change in color equation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8204" name="Picture 12" descr="http://www.chemistryland.com/CHM130S/LabHelp/Experiment12/MethylRed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4876800"/>
            <a:ext cx="3962399" cy="19812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7242048" cy="59436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Identification test: </a:t>
            </a:r>
            <a:endParaRPr lang="en-US" dirty="0"/>
          </a:p>
        </p:txBody>
      </p:sp>
      <p:sp>
        <p:nvSpPr>
          <p:cNvPr id="19458" name="Text Placeholder 2"/>
          <p:cNvSpPr>
            <a:spLocks noGrp="1"/>
          </p:cNvSpPr>
          <p:nvPr>
            <p:ph type="body" idx="1"/>
          </p:nvPr>
        </p:nvSpPr>
        <p:spPr>
          <a:xfrm>
            <a:off x="457200" y="1066800"/>
            <a:ext cx="3521075" cy="990600"/>
          </a:xfrm>
        </p:spPr>
        <p:txBody>
          <a:bodyPr/>
          <a:lstStyle/>
          <a:p>
            <a:pPr eaLnBrk="1" hangingPunct="1"/>
            <a:r>
              <a:rPr lang="en-US" smtClean="0"/>
              <a:t>Chemical identification testing:</a:t>
            </a:r>
          </a:p>
          <a:p>
            <a:pPr eaLnBrk="1" hangingPunct="1"/>
            <a:endParaRPr lang="en-US" smtClean="0"/>
          </a:p>
        </p:txBody>
      </p:sp>
      <p:sp>
        <p:nvSpPr>
          <p:cNvPr id="19459" name="Text Placeholder 4"/>
          <p:cNvSpPr>
            <a:spLocks noGrp="1"/>
          </p:cNvSpPr>
          <p:nvPr>
            <p:ph type="body" sz="half" idx="3"/>
          </p:nvPr>
        </p:nvSpPr>
        <p:spPr>
          <a:xfrm>
            <a:off x="4800600" y="4724400"/>
            <a:ext cx="3063875" cy="838200"/>
          </a:xfrm>
        </p:spPr>
        <p:txBody>
          <a:bodyPr/>
          <a:lstStyle/>
          <a:p>
            <a:pPr algn="l" eaLnBrk="1" hangingPunct="1">
              <a:lnSpc>
                <a:spcPct val="90000"/>
              </a:lnSpc>
              <a:buFont typeface="Wingdings 2" pitchFamily="18" charset="2"/>
              <a:buChar char=""/>
            </a:pPr>
            <a:r>
              <a:rPr lang="en-US" sz="2000" b="0" smtClean="0">
                <a:solidFill>
                  <a:schemeClr val="tx1"/>
                </a:solidFill>
              </a:rPr>
              <a:t>what is the chemical structure of this precipitate?</a:t>
            </a:r>
          </a:p>
        </p:txBody>
      </p:sp>
      <p:sp>
        <p:nvSpPr>
          <p:cNvPr id="19460" name="Content Placeholder 3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521075" cy="40386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000" smtClean="0"/>
              <a:t>Make a solution of 0.1 g of ammonium chloride in water (2 ml) in a test tube.</a:t>
            </a:r>
          </a:p>
          <a:p>
            <a:pPr eaLnBrk="1" hangingPunct="1">
              <a:lnSpc>
                <a:spcPct val="90000"/>
              </a:lnSpc>
            </a:pPr>
            <a:r>
              <a:rPr lang="en-US" sz="2000" smtClean="0"/>
              <a:t>Acidify with few drops 2M nitric acid.</a:t>
            </a:r>
          </a:p>
          <a:p>
            <a:pPr eaLnBrk="1" hangingPunct="1">
              <a:lnSpc>
                <a:spcPct val="90000"/>
              </a:lnSpc>
            </a:pPr>
            <a:r>
              <a:rPr lang="en-US" sz="2000" smtClean="0"/>
              <a:t>Add 0.4 ml silver nitrate (AgNO</a:t>
            </a:r>
            <a:r>
              <a:rPr lang="en-US" sz="2000" baseline="-25000" smtClean="0"/>
              <a:t>3</a:t>
            </a:r>
            <a:r>
              <a:rPr lang="en-US" sz="2000" smtClean="0"/>
              <a:t>) solution and shake very well.</a:t>
            </a:r>
          </a:p>
          <a:p>
            <a:pPr eaLnBrk="1" hangingPunct="1">
              <a:lnSpc>
                <a:spcPct val="90000"/>
              </a:lnSpc>
            </a:pPr>
            <a:r>
              <a:rPr lang="en-US" sz="2000" smtClean="0"/>
              <a:t> Observe the color.</a:t>
            </a:r>
          </a:p>
        </p:txBody>
      </p:sp>
      <p:sp>
        <p:nvSpPr>
          <p:cNvPr id="19461" name="Content Placeholder 5"/>
          <p:cNvSpPr>
            <a:spLocks noGrp="1"/>
          </p:cNvSpPr>
          <p:nvPr>
            <p:ph sz="quarter" idx="4"/>
          </p:nvPr>
        </p:nvSpPr>
        <p:spPr>
          <a:xfrm>
            <a:off x="5105400" y="2057400"/>
            <a:ext cx="2514600" cy="2057400"/>
          </a:xfrm>
        </p:spPr>
        <p:txBody>
          <a:bodyPr/>
          <a:lstStyle/>
          <a:p>
            <a:pPr eaLnBrk="1" hangingPunct="1"/>
            <a:endParaRPr lang="ar-JO" smtClean="0"/>
          </a:p>
        </p:txBody>
      </p:sp>
      <p:pic>
        <p:nvPicPr>
          <p:cNvPr id="19462" name="Picture 9" descr="ANd9GcTJFSUipJNYsndTqqUBbRZe4SniCRdsPMgvC85M4w2-BW-85pyw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105400" y="1524000"/>
            <a:ext cx="2428875" cy="2647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463" name="Rectangle 8"/>
          <p:cNvSpPr>
            <a:spLocks noChangeArrowheads="1"/>
          </p:cNvSpPr>
          <p:nvPr/>
        </p:nvSpPr>
        <p:spPr bwMode="auto">
          <a:xfrm>
            <a:off x="10760075" y="5772150"/>
            <a:ext cx="184150" cy="32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rtl="0">
              <a:lnSpc>
                <a:spcPct val="80000"/>
              </a:lnSpc>
              <a:spcBef>
                <a:spcPts val="600"/>
              </a:spcBef>
              <a:buClr>
                <a:schemeClr val="tx2"/>
              </a:buClr>
              <a:buSzPct val="73000"/>
              <a:buFont typeface="Wingdings 2" pitchFamily="18" charset="2"/>
              <a:buNone/>
            </a:pPr>
            <a:endParaRPr lang="ar-JO" sz="1900" b="1">
              <a:solidFill>
                <a:schemeClr val="tx2"/>
              </a:solidFill>
              <a:latin typeface="Trebuchet MS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2"/>
          <p:cNvSpPr>
            <a:spLocks noGrp="1"/>
          </p:cNvSpPr>
          <p:nvPr>
            <p:ph type="title" idx="4294967295"/>
          </p:nvPr>
        </p:nvSpPr>
        <p:spPr bwMode="auto"/>
        <p:txBody>
          <a:bodyPr wrap="square" numCol="1" compatLnSpc="1">
            <a:prstTxWarp prst="textNoShape">
              <a:avLst/>
            </a:prstTxWarp>
          </a:bodyPr>
          <a:lstStyle/>
          <a:p>
            <a:pPr>
              <a:defRPr/>
            </a:pPr>
            <a:r>
              <a:rPr lang="en-US" sz="3400" cap="none" dirty="0" err="1" smtClean="0">
                <a:ln>
                  <a:noFill/>
                </a:ln>
                <a:solidFill>
                  <a:schemeClr val="accent6">
                    <a:lumMod val="60000"/>
                    <a:lumOff val="40000"/>
                  </a:schemeClr>
                </a:solidFill>
              </a:rPr>
              <a:t>Informations</a:t>
            </a:r>
            <a:r>
              <a:rPr lang="en-US" sz="3400" cap="none" dirty="0" smtClean="0">
                <a:ln>
                  <a:noFill/>
                </a:ln>
                <a:solidFill>
                  <a:schemeClr val="accent6">
                    <a:lumMod val="60000"/>
                    <a:lumOff val="40000"/>
                  </a:schemeClr>
                </a:solidFill>
              </a:rPr>
              <a:t> about today titration</a:t>
            </a:r>
          </a:p>
        </p:txBody>
      </p:sp>
      <p:sp>
        <p:nvSpPr>
          <p:cNvPr id="20482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mtClean="0"/>
              <a:t>Titrant : 1M NaOH</a:t>
            </a:r>
          </a:p>
          <a:p>
            <a:pPr>
              <a:lnSpc>
                <a:spcPct val="90000"/>
              </a:lnSpc>
            </a:pPr>
            <a:r>
              <a:rPr lang="en-US" smtClean="0"/>
              <a:t>Titrand: ammonium chloride</a:t>
            </a:r>
          </a:p>
          <a:p>
            <a:pPr>
              <a:lnSpc>
                <a:spcPct val="90000"/>
              </a:lnSpc>
            </a:pPr>
            <a:r>
              <a:rPr lang="en-US" smtClean="0"/>
              <a:t>Indicator: phenolphthalein</a:t>
            </a:r>
          </a:p>
          <a:p>
            <a:pPr>
              <a:lnSpc>
                <a:spcPct val="90000"/>
              </a:lnSpc>
            </a:pPr>
            <a:r>
              <a:rPr lang="en-US" smtClean="0"/>
              <a:t>Type : acid base titration</a:t>
            </a:r>
          </a:p>
          <a:p>
            <a:pPr>
              <a:lnSpc>
                <a:spcPct val="90000"/>
              </a:lnSpc>
            </a:pPr>
            <a:r>
              <a:rPr lang="en-US" smtClean="0"/>
              <a:t>Note to have good titration:</a:t>
            </a:r>
          </a:p>
          <a:p>
            <a:pPr>
              <a:lnSpc>
                <a:spcPct val="90000"/>
              </a:lnSpc>
              <a:buFont typeface="Wingdings" pitchFamily="2" charset="2"/>
              <a:buChar char="Ø"/>
            </a:pPr>
            <a:r>
              <a:rPr lang="en-US" smtClean="0"/>
              <a:t>The rate of reaction is rapid ,the reaction is complete &amp; can be expressed by chemical equation in addition to using a standard solution which is sufficiently stable &amp; react rapidly &amp; completely with analyte &amp;undergo a selective reaction with the analyte that can be described by a balanced equation.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320040"/>
            <a:ext cx="7239000" cy="227076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Phenolphthalein indicator color changed  according to pH</a:t>
            </a:r>
            <a:endParaRPr lang="en-US" dirty="0"/>
          </a:p>
        </p:txBody>
      </p:sp>
      <p:pic>
        <p:nvPicPr>
          <p:cNvPr id="21506" name="Picture 2"/>
          <p:cNvPicPr>
            <a:picLocks noGrp="1" noChangeAspect="1" noChangeArrowheads="1"/>
          </p:cNvPicPr>
          <p:nvPr>
            <p:ph idx="4294967295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1447800" y="2960688"/>
            <a:ext cx="4876800" cy="2754312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pulent">
  <a:themeElements>
    <a:clrScheme name="Opulent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Opulent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pulent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pulent">
    <a:dk1>
      <a:sysClr val="windowText" lastClr="000000"/>
    </a:dk1>
    <a:lt1>
      <a:sysClr val="window" lastClr="FFFFFF"/>
    </a:lt1>
    <a:dk2>
      <a:srgbClr val="B13F9A"/>
    </a:dk2>
    <a:lt2>
      <a:srgbClr val="F4E7ED"/>
    </a:lt2>
    <a:accent1>
      <a:srgbClr val="B83D68"/>
    </a:accent1>
    <a:accent2>
      <a:srgbClr val="AC66BB"/>
    </a:accent2>
    <a:accent3>
      <a:srgbClr val="DE6C36"/>
    </a:accent3>
    <a:accent4>
      <a:srgbClr val="F9B639"/>
    </a:accent4>
    <a:accent5>
      <a:srgbClr val="CF6DA4"/>
    </a:accent5>
    <a:accent6>
      <a:srgbClr val="FA8D3D"/>
    </a:accent6>
    <a:hlink>
      <a:srgbClr val="FFDE66"/>
    </a:hlink>
    <a:folHlink>
      <a:srgbClr val="D490C5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1639</TotalTime>
  <Words>523</Words>
  <Application>Microsoft Office PowerPoint</Application>
  <PresentationFormat>On-screen Show (4:3)</PresentationFormat>
  <Paragraphs>69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Opulent</vt:lpstr>
      <vt:lpstr>Experiment two The identification and the assay of Ammonium Chloride </vt:lpstr>
      <vt:lpstr>Introduction:</vt:lpstr>
      <vt:lpstr>synthesis</vt:lpstr>
      <vt:lpstr>Uses:</vt:lpstr>
      <vt:lpstr>Reactivity</vt:lpstr>
      <vt:lpstr>Identification test: </vt:lpstr>
      <vt:lpstr>Identification test: </vt:lpstr>
      <vt:lpstr>Informations about today titration</vt:lpstr>
      <vt:lpstr>Phenolphthalein indicator color changed  according to pH</vt:lpstr>
      <vt:lpstr>Assay test: </vt:lpstr>
      <vt:lpstr>Formaldehyde was added.</vt:lpstr>
      <vt:lpstr>PowerPoint Presentation</vt:lpstr>
      <vt:lpstr>Calculations:</vt:lpstr>
      <vt:lpstr>Sources of errors</vt:lpstr>
      <vt:lpstr>think</vt:lpstr>
      <vt:lpstr>Thanks for listening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Experiment one The identification and the assay of Ammonium Chloride</dc:title>
  <dc:creator>User7</dc:creator>
  <cp:lastModifiedBy>DELL</cp:lastModifiedBy>
  <cp:revision>41</cp:revision>
  <dcterms:created xsi:type="dcterms:W3CDTF">2013-02-11T19:40:25Z</dcterms:created>
  <dcterms:modified xsi:type="dcterms:W3CDTF">2016-05-03T20:32:45Z</dcterms:modified>
</cp:coreProperties>
</file>