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8" r:id="rId1"/>
  </p:sldMasterIdLst>
  <p:notesMasterIdLst>
    <p:notesMasterId r:id="rId24"/>
  </p:notesMasterIdLst>
  <p:sldIdLst>
    <p:sldId id="289" r:id="rId2"/>
    <p:sldId id="291" r:id="rId3"/>
    <p:sldId id="266" r:id="rId4"/>
    <p:sldId id="267" r:id="rId5"/>
    <p:sldId id="258" r:id="rId6"/>
    <p:sldId id="294" r:id="rId7"/>
    <p:sldId id="286" r:id="rId8"/>
    <p:sldId id="288" r:id="rId9"/>
    <p:sldId id="268" r:id="rId10"/>
    <p:sldId id="259" r:id="rId11"/>
    <p:sldId id="276" r:id="rId12"/>
    <p:sldId id="292" r:id="rId13"/>
    <p:sldId id="281" r:id="rId14"/>
    <p:sldId id="260" r:id="rId15"/>
    <p:sldId id="263" r:id="rId16"/>
    <p:sldId id="293" r:id="rId17"/>
    <p:sldId id="282" r:id="rId18"/>
    <p:sldId id="274" r:id="rId19"/>
    <p:sldId id="275" r:id="rId20"/>
    <p:sldId id="273" r:id="rId21"/>
    <p:sldId id="270" r:id="rId22"/>
    <p:sldId id="264" r:id="rId23"/>
  </p:sldIdLst>
  <p:sldSz cx="9144000" cy="6858000" type="screen4x3"/>
  <p:notesSz cx="6858000" cy="9144000"/>
  <p:defaultTextStyle>
    <a:defPPr>
      <a:defRPr lang="en-US"/>
    </a:defPPr>
    <a:lvl1pPr algn="r" rtl="1" fontAlgn="base">
      <a:spcBef>
        <a:spcPct val="0"/>
      </a:spcBef>
      <a:spcAft>
        <a:spcPct val="0"/>
      </a:spcAft>
      <a:defRPr kern="1200">
        <a:solidFill>
          <a:schemeClr val="tx1"/>
        </a:solidFill>
        <a:latin typeface="Arial" charset="0"/>
        <a:ea typeface="+mn-ea"/>
        <a:cs typeface="Arial" charset="0"/>
      </a:defRPr>
    </a:lvl1pPr>
    <a:lvl2pPr marL="457200" algn="r" rtl="1" fontAlgn="base">
      <a:spcBef>
        <a:spcPct val="0"/>
      </a:spcBef>
      <a:spcAft>
        <a:spcPct val="0"/>
      </a:spcAft>
      <a:defRPr kern="1200">
        <a:solidFill>
          <a:schemeClr val="tx1"/>
        </a:solidFill>
        <a:latin typeface="Arial" charset="0"/>
        <a:ea typeface="+mn-ea"/>
        <a:cs typeface="Arial" charset="0"/>
      </a:defRPr>
    </a:lvl2pPr>
    <a:lvl3pPr marL="914400" algn="r" rtl="1" fontAlgn="base">
      <a:spcBef>
        <a:spcPct val="0"/>
      </a:spcBef>
      <a:spcAft>
        <a:spcPct val="0"/>
      </a:spcAft>
      <a:defRPr kern="1200">
        <a:solidFill>
          <a:schemeClr val="tx1"/>
        </a:solidFill>
        <a:latin typeface="Arial" charset="0"/>
        <a:ea typeface="+mn-ea"/>
        <a:cs typeface="Arial" charset="0"/>
      </a:defRPr>
    </a:lvl3pPr>
    <a:lvl4pPr marL="1371600" algn="r" rtl="1" fontAlgn="base">
      <a:spcBef>
        <a:spcPct val="0"/>
      </a:spcBef>
      <a:spcAft>
        <a:spcPct val="0"/>
      </a:spcAft>
      <a:defRPr kern="1200">
        <a:solidFill>
          <a:schemeClr val="tx1"/>
        </a:solidFill>
        <a:latin typeface="Arial" charset="0"/>
        <a:ea typeface="+mn-ea"/>
        <a:cs typeface="Arial" charset="0"/>
      </a:defRPr>
    </a:lvl4pPr>
    <a:lvl5pPr marL="1828800" algn="r" rtl="1" fontAlgn="base">
      <a:spcBef>
        <a:spcPct val="0"/>
      </a:spcBef>
      <a:spcAft>
        <a:spcPct val="0"/>
      </a:spcAft>
      <a:defRPr kern="1200">
        <a:solidFill>
          <a:schemeClr val="tx1"/>
        </a:solidFill>
        <a:latin typeface="Arial" charset="0"/>
        <a:ea typeface="+mn-ea"/>
        <a:cs typeface="Arial" charset="0"/>
      </a:defRPr>
    </a:lvl5pPr>
    <a:lvl6pPr marL="2286000" algn="r" defTabSz="914400" rtl="1" eaLnBrk="1" latinLnBrk="0" hangingPunct="1">
      <a:defRPr kern="1200">
        <a:solidFill>
          <a:schemeClr val="tx1"/>
        </a:solidFill>
        <a:latin typeface="Arial" charset="0"/>
        <a:ea typeface="+mn-ea"/>
        <a:cs typeface="Arial" charset="0"/>
      </a:defRPr>
    </a:lvl6pPr>
    <a:lvl7pPr marL="2743200" algn="r" defTabSz="914400" rtl="1" eaLnBrk="1" latinLnBrk="0" hangingPunct="1">
      <a:defRPr kern="1200">
        <a:solidFill>
          <a:schemeClr val="tx1"/>
        </a:solidFill>
        <a:latin typeface="Arial" charset="0"/>
        <a:ea typeface="+mn-ea"/>
        <a:cs typeface="Arial" charset="0"/>
      </a:defRPr>
    </a:lvl7pPr>
    <a:lvl8pPr marL="3200400" algn="r" defTabSz="914400" rtl="1" eaLnBrk="1" latinLnBrk="0" hangingPunct="1">
      <a:defRPr kern="1200">
        <a:solidFill>
          <a:schemeClr val="tx1"/>
        </a:solidFill>
        <a:latin typeface="Arial" charset="0"/>
        <a:ea typeface="+mn-ea"/>
        <a:cs typeface="Arial" charset="0"/>
      </a:defRPr>
    </a:lvl8pPr>
    <a:lvl9pPr marL="3657600" algn="r" defTabSz="914400" rtl="1"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6" autoAdjust="0"/>
    <p:restoredTop sz="94761" autoAdjust="0"/>
  </p:normalViewPr>
  <p:slideViewPr>
    <p:cSldViewPr>
      <p:cViewPr varScale="1">
        <p:scale>
          <a:sx n="66" d="100"/>
          <a:sy n="66" d="100"/>
        </p:scale>
        <p:origin x="-1416"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F5E6FF85-3ADF-4D84-B439-5DFBDC685072}" type="datetimeFigureOut">
              <a:rPr lang="en-US"/>
              <a:pPr>
                <a:defRPr/>
              </a:pPr>
              <a:t>5/13/2013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D90A49EB-E288-448A-9B2F-2C094D0E9FB7}" type="slidenum">
              <a:rPr lang="en-US"/>
              <a:pPr>
                <a:defRPr/>
              </a:pPr>
              <a:t>‹#›</a:t>
            </a:fld>
            <a:endParaRPr lang="en-US"/>
          </a:p>
        </p:txBody>
      </p:sp>
    </p:spTree>
    <p:extLst>
      <p:ext uri="{BB962C8B-B14F-4D97-AF65-F5344CB8AC3E}">
        <p14:creationId xmlns:p14="http://schemas.microsoft.com/office/powerpoint/2010/main" val="336588999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In pharmaceutical formulations that contain both iodine and iodide, the bactericidal effect can almost entirely be attributed to free molecular iodine.</a:t>
            </a:r>
            <a:r>
              <a:rPr lang="en-US" baseline="30000" smtClean="0"/>
              <a:t>3</a:t>
            </a:r>
            <a:r>
              <a:rPr lang="en-US" smtClean="0"/>
              <a:t> The microbiocidal action of PVP-Iodine, as discussed earlier, is related to the non-complexed, freely mobile elemental iodine, I2, the active form of which is polarized by water and hence can be considered to be H2OI+ in its final state. This activated iodine reacts in electrophilic reactions with enzymes of the respiratory chain as well as with amino acids from the cell membrane proteins both located in the cell wall. As a result, the well-balanced tertiary structure necessary for maintaining the respiratory chain is destroyed and the microorganism irreversibly damaged. Consequently, PVP-Iodine has a nonspecific mode of action. PVP-I at concentrations more than 0.5% has shown to be rapidly virucidal. Studies have shown that PVP-I 0.25% surgical scrub and solution inactivated HIV within seconds in-vitro, and if used in clinically achievable concentrations could serve as a surface disinfectant in hospital settings where HIV may be present. PVP-I was the most effective when compared with benzalkonium chloride and chlorhexidine digluconate, since it also yielded negative results in the HIV-specific plaque forming assay.</a:t>
            </a:r>
            <a:r>
              <a:rPr lang="en-US" baseline="30000" smtClean="0"/>
              <a:t>4</a:t>
            </a:r>
            <a:endParaRPr lang="en-US" smtClean="0"/>
          </a:p>
          <a:p>
            <a:pPr eaLnBrk="1" hangingPunct="1">
              <a:spcBef>
                <a:spcPct val="0"/>
              </a:spcBef>
            </a:pPr>
            <a:endParaRPr lang="en-US" smtClean="0"/>
          </a:p>
        </p:txBody>
      </p:sp>
      <p:sp>
        <p:nvSpPr>
          <p:cNvPr id="235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DBC78D2-2564-45AE-B932-192B0D5020D3}" type="slidenum">
              <a:rPr lang="ar-SA" smtClean="0"/>
              <a:pPr/>
              <a:t>11</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p:cNvSpPr>
          <p:nvPr>
            <p:ph type="sldImg"/>
          </p:nvPr>
        </p:nvSpPr>
        <p:spPr bwMode="auto">
          <a:noFill/>
          <a:ln>
            <a:solidFill>
              <a:srgbClr val="000000"/>
            </a:solidFill>
            <a:miter lim="800000"/>
            <a:headEnd/>
            <a:tailEnd/>
          </a:ln>
        </p:spPr>
      </p:sp>
      <p:sp>
        <p:nvSpPr>
          <p:cNvPr id="2867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In the PVP-Iodine complex, the iodine does not exist as a single species, and infact several forms of iodine have been characterized:</a:t>
            </a:r>
          </a:p>
          <a:p>
            <a:pPr eaLnBrk="1" hangingPunct="1">
              <a:spcBef>
                <a:spcPct val="0"/>
              </a:spcBef>
            </a:pPr>
            <a:r>
              <a:rPr lang="en-US" smtClean="0"/>
              <a:t>• Available iodine: Contains all the iodine species which can be titrated with sodium thiosulfate</a:t>
            </a:r>
          </a:p>
          <a:p>
            <a:pPr eaLnBrk="1" hangingPunct="1">
              <a:spcBef>
                <a:spcPct val="0"/>
              </a:spcBef>
            </a:pPr>
            <a:r>
              <a:rPr lang="en-US" smtClean="0"/>
              <a:t>• Iodide: Negatively charged ion; necessary for the complexation of iodine</a:t>
            </a:r>
          </a:p>
          <a:p>
            <a:pPr eaLnBrk="1" hangingPunct="1">
              <a:spcBef>
                <a:spcPct val="0"/>
              </a:spcBef>
            </a:pPr>
            <a:r>
              <a:rPr lang="en-US" smtClean="0"/>
              <a:t>• Total iodine: Given by the sum of available iodine and iodide.</a:t>
            </a:r>
          </a:p>
          <a:p>
            <a:pPr eaLnBrk="1" hangingPunct="1">
              <a:spcBef>
                <a:spcPct val="0"/>
              </a:spcBef>
            </a:pPr>
            <a:r>
              <a:rPr lang="en-US" smtClean="0"/>
              <a:t>• Free Iodine: The type of iodine which can be extracted from aqueous PVP-Iodine solution</a:t>
            </a:r>
          </a:p>
          <a:p>
            <a:pPr eaLnBrk="1" hangingPunct="1">
              <a:spcBef>
                <a:spcPct val="0"/>
              </a:spcBef>
            </a:pPr>
            <a:endParaRPr lang="en-US" smtClean="0"/>
          </a:p>
        </p:txBody>
      </p:sp>
      <p:sp>
        <p:nvSpPr>
          <p:cNvPr id="2867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CC8C15A-11AF-4BBC-A1DE-00EB94A004A4}" type="slidenum">
              <a:rPr lang="ar-SA" smtClean="0"/>
              <a:pPr/>
              <a:t>15</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4"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useBgFill="1">
        <p:nvSpPr>
          <p:cNvPr id="5" name="Rounded Rectangle 12"/>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a:p>
        </p:txBody>
      </p:sp>
      <p:sp>
        <p:nvSpPr>
          <p:cNvPr id="6" name="Rectangle 6"/>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Rectangle 9"/>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Rectangle 10"/>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smtClean="0"/>
              <a:t>Click to edit Master title style</a:t>
            </a:r>
            <a:endParaRPr lang="en-US"/>
          </a:p>
        </p:txBody>
      </p:sp>
      <p:sp>
        <p:nvSpPr>
          <p:cNvPr id="11" name="Date Placeholder 27"/>
          <p:cNvSpPr>
            <a:spLocks noGrp="1"/>
          </p:cNvSpPr>
          <p:nvPr>
            <p:ph type="dt" sz="half" idx="10"/>
          </p:nvPr>
        </p:nvSpPr>
        <p:spPr/>
        <p:txBody>
          <a:bodyPr/>
          <a:lstStyle>
            <a:lvl1pPr>
              <a:defRPr/>
            </a:lvl1pPr>
          </a:lstStyle>
          <a:p>
            <a:pPr>
              <a:defRPr/>
            </a:pPr>
            <a:fld id="{F85EAA27-3C0D-4DC0-A55D-CEC5244DA7B0}" type="datetimeFigureOut">
              <a:rPr lang="en-US"/>
              <a:pPr>
                <a:defRPr/>
              </a:pPr>
              <a:t>5/13/2013</a:t>
            </a:fld>
            <a:endParaRPr lang="en-US"/>
          </a:p>
        </p:txBody>
      </p:sp>
      <p:sp>
        <p:nvSpPr>
          <p:cNvPr id="12" name="Footer Placeholder 16"/>
          <p:cNvSpPr>
            <a:spLocks noGrp="1"/>
          </p:cNvSpPr>
          <p:nvPr>
            <p:ph type="ftr" sz="quarter" idx="11"/>
          </p:nvPr>
        </p:nvSpPr>
        <p:spPr/>
        <p:txBody>
          <a:bodyPr/>
          <a:lstStyle>
            <a:lvl1pPr>
              <a:defRPr/>
            </a:lvl1pPr>
          </a:lstStyle>
          <a:p>
            <a:pPr>
              <a:defRPr/>
            </a:pPr>
            <a:endParaRPr lang="en-US"/>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pPr>
              <a:defRPr/>
            </a:pPr>
            <a:fld id="{9DBC1517-2171-468D-8C40-5008F8AE2516}" type="slidenum">
              <a:rPr lang="ar-SA"/>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6C4A51F3-BE4E-4D03-95B0-22A161DD34BA}" type="datetimeFigureOut">
              <a:rPr lang="en-US"/>
              <a:pPr>
                <a:defRPr/>
              </a:pPr>
              <a:t>5/13/2013</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98A2FE0B-CACF-4502-8075-6F8B46544F8B}" type="slidenum">
              <a:rPr lang="ar-SA"/>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7A922246-A6F2-4A7C-9308-3AD3E672261B}" type="datetimeFigureOut">
              <a:rPr lang="en-US"/>
              <a:pPr>
                <a:defRPr/>
              </a:pPr>
              <a:t>5/13/2013</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1F79CA58-5624-4B89-BCA0-1B59AFB42692}" type="slidenum">
              <a:rPr lang="ar-SA"/>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914400" y="1447800"/>
            <a:ext cx="77724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BC7E2463-0F59-469C-BFFE-B119CCB4C84C}" type="datetimeFigureOut">
              <a:rPr lang="en-US"/>
              <a:pPr>
                <a:defRPr/>
              </a:pPr>
              <a:t>5/13/2013</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9FADDFEA-0319-4695-9300-ECCEFA09235D}" type="slidenum">
              <a:rPr lang="ar-SA"/>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4"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useBgFill="1">
        <p:nvSpPr>
          <p:cNvPr id="5"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a:defRPr/>
            </a:pPr>
            <a:endParaRPr lang="en-US"/>
          </a:p>
        </p:txBody>
      </p:sp>
      <p:sp>
        <p:nvSpPr>
          <p:cNvPr id="6" name="Rectangle 6"/>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Rectangle 7"/>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Rectangle 8"/>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9" name="Date Placeholder 3"/>
          <p:cNvSpPr>
            <a:spLocks noGrp="1"/>
          </p:cNvSpPr>
          <p:nvPr>
            <p:ph type="dt" sz="half" idx="10"/>
          </p:nvPr>
        </p:nvSpPr>
        <p:spPr/>
        <p:txBody>
          <a:bodyPr/>
          <a:lstStyle>
            <a:lvl1pPr>
              <a:defRPr/>
            </a:lvl1pPr>
          </a:lstStyle>
          <a:p>
            <a:pPr>
              <a:defRPr/>
            </a:pPr>
            <a:fld id="{5513B17C-49F9-41BE-981E-7371BB1B109B}" type="datetimeFigureOut">
              <a:rPr lang="en-US"/>
              <a:pPr>
                <a:defRPr/>
              </a:pPr>
              <a:t>5/13/2013</a:t>
            </a:fld>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pPr>
              <a:defRPr/>
            </a:pPr>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pPr>
              <a:defRPr/>
            </a:pPr>
            <a:fld id="{503FD4A9-FDDA-4827-971E-EB355C5497E6}" type="slidenum">
              <a:rPr lang="ar-SA"/>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914400" y="1447800"/>
            <a:ext cx="374904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933950" y="1447800"/>
            <a:ext cx="374904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C0FE6D52-441D-4E2D-A784-0A020FA1810F}" type="datetimeFigureOut">
              <a:rPr lang="en-US"/>
              <a:pPr>
                <a:defRPr/>
              </a:pPr>
              <a:t>5/13/2013</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A8B20DAD-891F-47B5-8051-5141AAEBAF7E}" type="slidenum">
              <a:rPr lang="ar-SA"/>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4"/>
          </p:nvPr>
        </p:nvSpPr>
        <p:spPr>
          <a:xfrm>
            <a:off x="4953000" y="2247900"/>
            <a:ext cx="37338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13"/>
          <p:cNvSpPr>
            <a:spLocks noGrp="1"/>
          </p:cNvSpPr>
          <p:nvPr>
            <p:ph type="dt" sz="half" idx="10"/>
          </p:nvPr>
        </p:nvSpPr>
        <p:spPr/>
        <p:txBody>
          <a:bodyPr/>
          <a:lstStyle>
            <a:lvl1pPr>
              <a:defRPr/>
            </a:lvl1pPr>
          </a:lstStyle>
          <a:p>
            <a:pPr>
              <a:defRPr/>
            </a:pPr>
            <a:fld id="{9DE36313-B1C9-42A8-B645-647352FA8543}" type="datetimeFigureOut">
              <a:rPr lang="en-US"/>
              <a:pPr>
                <a:defRPr/>
              </a:pPr>
              <a:t>5/13/2013</a:t>
            </a:fld>
            <a:endParaRPr lang="en-US"/>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pPr>
              <a:defRPr/>
            </a:pPr>
            <a:fld id="{1313B64B-716C-4D0B-8987-083FC3FACDC0}" type="slidenum">
              <a:rPr lang="ar-SA"/>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7DE1D9A3-8E1C-4FC1-9DC1-6705042CB9E3}" type="datetimeFigureOut">
              <a:rPr lang="en-US"/>
              <a:pPr>
                <a:defRPr/>
              </a:pPr>
              <a:t>5/13/2013</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pPr>
              <a:defRPr/>
            </a:pPr>
            <a:fld id="{1F3BBB62-5CBE-4190-941C-B07AF5E4218E}" type="slidenum">
              <a:rPr lang="ar-SA"/>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54B5A954-E689-4392-8AF2-11858AF1C8FC}" type="datetimeFigureOut">
              <a:rPr lang="en-US"/>
              <a:pPr>
                <a:defRPr/>
              </a:pPr>
              <a:t>5/13/2013</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pPr>
              <a:defRPr/>
            </a:pPr>
            <a:fld id="{07E70475-21C2-4464-8550-98069E989712}" type="slidenum">
              <a:rPr lang="ar-SA"/>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useBgFill="1">
        <p:nvSpPr>
          <p:cNvPr id="6" name="Rounded Rectangle 8"/>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smtClean="0"/>
              <a:t>Click to edit Master title style</a:t>
            </a:r>
            <a:endParaRPr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4"/>
          <p:cNvSpPr>
            <a:spLocks noGrp="1"/>
          </p:cNvSpPr>
          <p:nvPr>
            <p:ph type="dt" sz="half" idx="10"/>
          </p:nvPr>
        </p:nvSpPr>
        <p:spPr/>
        <p:txBody>
          <a:bodyPr/>
          <a:lstStyle>
            <a:lvl1pPr>
              <a:defRPr/>
            </a:lvl1pPr>
          </a:lstStyle>
          <a:p>
            <a:pPr>
              <a:defRPr/>
            </a:pPr>
            <a:fld id="{23393528-F5FA-4CAE-B5BE-9707F445E860}" type="datetimeFigureOut">
              <a:rPr lang="en-US"/>
              <a:pPr>
                <a:defRPr/>
              </a:pPr>
              <a:t>5/13/2013</a:t>
            </a:fld>
            <a:endParaRPr lang="en-US"/>
          </a:p>
        </p:txBody>
      </p:sp>
      <p:sp>
        <p:nvSpPr>
          <p:cNvPr id="8" name="Footer Placeholder 5"/>
          <p:cNvSpPr>
            <a:spLocks noGrp="1"/>
          </p:cNvSpPr>
          <p:nvPr>
            <p:ph type="ftr" sz="quarter" idx="11"/>
          </p:nvPr>
        </p:nvSpPr>
        <p:spPr/>
        <p:txBody>
          <a:bodyPr/>
          <a:lstStyle>
            <a:lvl1pPr>
              <a:defRPr/>
            </a:lvl1pPr>
          </a:lstStyle>
          <a:p>
            <a:pPr>
              <a:defRPr/>
            </a:pPr>
            <a:endParaRPr lang="en-US"/>
          </a:p>
        </p:txBody>
      </p:sp>
      <p:sp>
        <p:nvSpPr>
          <p:cNvPr id="9" name="Slide Number Placeholder 6"/>
          <p:cNvSpPr>
            <a:spLocks noGrp="1"/>
          </p:cNvSpPr>
          <p:nvPr>
            <p:ph type="sldNum" sz="quarter" idx="12"/>
          </p:nvPr>
        </p:nvSpPr>
        <p:spPr/>
        <p:txBody>
          <a:bodyPr/>
          <a:lstStyle>
            <a:lvl1pPr>
              <a:defRPr/>
            </a:lvl1pPr>
          </a:lstStyle>
          <a:p>
            <a:pPr>
              <a:defRPr/>
            </a:pPr>
            <a:fld id="{D453B3A4-CD81-441F-B206-634EB065CD84}" type="slidenum">
              <a:rPr lang="ar-SA"/>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10"/>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tangle 11"/>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Rectangle 12"/>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smtClean="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pPr>
              <a:defRPr/>
            </a:pPr>
            <a:fld id="{CF5928FF-F66B-4C1A-8230-156AF249618A}" type="datetimeFigureOut">
              <a:rPr lang="en-US"/>
              <a:pPr>
                <a:defRPr/>
              </a:pPr>
              <a:t>5/13/2013</a:t>
            </a:fld>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pPr>
              <a:defRPr/>
            </a:pPr>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pPr>
              <a:defRPr/>
            </a:pPr>
            <a:fld id="{C029989F-7F54-4B9C-B2E8-6082F214FD91}" type="slidenum">
              <a:rPr lang="ar-SA"/>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useBgFill="1">
        <p:nvSpPr>
          <p:cNvPr id="8" name="Rounded Rectangle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smtClean="0"/>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pPr>
              <a:defRPr/>
            </a:pPr>
            <a:fld id="{4E2FD0E2-FA37-45F4-B9CF-755800C12807}" type="datetimeFigureOut">
              <a:rPr lang="en-US"/>
              <a:pPr>
                <a:defRPr/>
              </a:pPr>
              <a:t>5/13/2013</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pPr>
              <a:defRPr/>
            </a:pPr>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pPr>
              <a:defRPr/>
            </a:pPr>
            <a:fld id="{A62AF1BA-2DBA-4E3A-8C99-26C0CEA687EB}" type="slidenum">
              <a:rPr lang="ar-SA"/>
              <a:pPr>
                <a:defRPr/>
              </a:pPr>
              <a:t>‹#›</a:t>
            </a:fld>
            <a:endParaRPr lang="en-US"/>
          </a:p>
        </p:txBody>
      </p:sp>
    </p:spTree>
  </p:cSld>
  <p:clrMap bg1="lt1" tx1="dk1" bg2="lt2" tx2="dk2" accent1="accent1" accent2="accent2" accent3="accent3" accent4="accent4" accent5="accent5" accent6="accent6" hlink="hlink" folHlink="folHlink"/>
  <p:sldLayoutIdLst>
    <p:sldLayoutId id="2147483700" r:id="rId1"/>
    <p:sldLayoutId id="2147483693" r:id="rId2"/>
    <p:sldLayoutId id="2147483701" r:id="rId3"/>
    <p:sldLayoutId id="2147483694" r:id="rId4"/>
    <p:sldLayoutId id="2147483695" r:id="rId5"/>
    <p:sldLayoutId id="2147483696" r:id="rId6"/>
    <p:sldLayoutId id="2147483697" r:id="rId7"/>
    <p:sldLayoutId id="2147483702" r:id="rId8"/>
    <p:sldLayoutId id="2147483703" r:id="rId9"/>
    <p:sldLayoutId id="2147483698" r:id="rId10"/>
    <p:sldLayoutId id="2147483699" r:id="rId11"/>
  </p:sldLayoutIdLst>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Franklin Gothic Book" pitchFamily="34" charset="0"/>
        </a:defRPr>
      </a:lvl2pPr>
      <a:lvl3pPr algn="l" rtl="0" eaLnBrk="0" fontAlgn="base" hangingPunct="0">
        <a:spcBef>
          <a:spcPct val="0"/>
        </a:spcBef>
        <a:spcAft>
          <a:spcPct val="0"/>
        </a:spcAft>
        <a:defRPr sz="4000">
          <a:solidFill>
            <a:schemeClr val="tx2"/>
          </a:solidFill>
          <a:latin typeface="Franklin Gothic Book" pitchFamily="34" charset="0"/>
        </a:defRPr>
      </a:lvl3pPr>
      <a:lvl4pPr algn="l" rtl="0" eaLnBrk="0" fontAlgn="base" hangingPunct="0">
        <a:spcBef>
          <a:spcPct val="0"/>
        </a:spcBef>
        <a:spcAft>
          <a:spcPct val="0"/>
        </a:spcAft>
        <a:defRPr sz="4000">
          <a:solidFill>
            <a:schemeClr val="tx2"/>
          </a:solidFill>
          <a:latin typeface="Franklin Gothic Book" pitchFamily="34" charset="0"/>
        </a:defRPr>
      </a:lvl4pPr>
      <a:lvl5pPr algn="l" rtl="0" eaLnBrk="0" fontAlgn="base" hangingPunct="0">
        <a:spcBef>
          <a:spcPct val="0"/>
        </a:spcBef>
        <a:spcAft>
          <a:spcPct val="0"/>
        </a:spcAft>
        <a:defRPr sz="4000">
          <a:solidFill>
            <a:schemeClr val="tx2"/>
          </a:solidFill>
          <a:latin typeface="Franklin Gothic Book" pitchFamily="34" charset="0"/>
        </a:defRPr>
      </a:lvl5pPr>
      <a:lvl6pPr marL="457200" algn="l" rtl="0" fontAlgn="base">
        <a:spcBef>
          <a:spcPct val="0"/>
        </a:spcBef>
        <a:spcAft>
          <a:spcPct val="0"/>
        </a:spcAft>
        <a:defRPr sz="4000">
          <a:solidFill>
            <a:schemeClr val="tx2"/>
          </a:solidFill>
          <a:latin typeface="Franklin Gothic Book" pitchFamily="34" charset="0"/>
        </a:defRPr>
      </a:lvl6pPr>
      <a:lvl7pPr marL="914400" algn="l" rtl="0" fontAlgn="base">
        <a:spcBef>
          <a:spcPct val="0"/>
        </a:spcBef>
        <a:spcAft>
          <a:spcPct val="0"/>
        </a:spcAft>
        <a:defRPr sz="4000">
          <a:solidFill>
            <a:schemeClr val="tx2"/>
          </a:solidFill>
          <a:latin typeface="Franklin Gothic Book" pitchFamily="34" charset="0"/>
        </a:defRPr>
      </a:lvl7pPr>
      <a:lvl8pPr marL="1371600" algn="l" rtl="0" fontAlgn="base">
        <a:spcBef>
          <a:spcPct val="0"/>
        </a:spcBef>
        <a:spcAft>
          <a:spcPct val="0"/>
        </a:spcAft>
        <a:defRPr sz="4000">
          <a:solidFill>
            <a:schemeClr val="tx2"/>
          </a:solidFill>
          <a:latin typeface="Franklin Gothic Book" pitchFamily="34" charset="0"/>
        </a:defRPr>
      </a:lvl8pPr>
      <a:lvl9pPr marL="1828800" algn="l" rtl="0" fontAlgn="base">
        <a:spcBef>
          <a:spcPct val="0"/>
        </a:spcBef>
        <a:spcAft>
          <a:spcPct val="0"/>
        </a:spcAft>
        <a:defRPr sz="4000">
          <a:solidFill>
            <a:schemeClr val="tx2"/>
          </a:solidFill>
          <a:latin typeface="Franklin Gothic Book" pitchFamily="34" charset="0"/>
        </a:defRPr>
      </a:lvl9pPr>
    </p:titleStyle>
    <p:bodyStyle>
      <a:lvl1pPr marL="273050" indent="-273050" algn="l" rtl="0" eaLnBrk="0" fontAlgn="base" hangingPunct="0">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0" fontAlgn="base" hangingPunct="0">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0" fontAlgn="base" hangingPunct="0">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0" fontAlgn="base" hangingPunct="0">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0" fontAlgn="base" hangingPunct="0">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hyperlink" Target="http://en.wikipedia.org/wiki/Protozoa" TargetMode="External"/><Relationship Id="rId3" Type="http://schemas.openxmlformats.org/officeDocument/2006/relationships/hyperlink" Target="http://en.wikipedia.org/wiki/Prokaryotic" TargetMode="External"/><Relationship Id="rId7" Type="http://schemas.openxmlformats.org/officeDocument/2006/relationships/hyperlink" Target="http://en.wikipedia.org/wiki/Fungi" TargetMode="External"/><Relationship Id="rId2" Type="http://schemas.openxmlformats.org/officeDocument/2006/relationships/hyperlink" Target="http://en.wikipedia.org/wiki/Eukaryotic" TargetMode="External"/><Relationship Id="rId1" Type="http://schemas.openxmlformats.org/officeDocument/2006/relationships/slideLayout" Target="../slideLayouts/slideLayout2.xml"/><Relationship Id="rId6" Type="http://schemas.openxmlformats.org/officeDocument/2006/relationships/hyperlink" Target="http://en.wikipedia.org/wiki/Bacteria" TargetMode="External"/><Relationship Id="rId5" Type="http://schemas.openxmlformats.org/officeDocument/2006/relationships/hyperlink" Target="http://en.wikipedia.org/wiki/Cytoplasmic" TargetMode="External"/><Relationship Id="rId4" Type="http://schemas.openxmlformats.org/officeDocument/2006/relationships/hyperlink" Target="http://en.wikipedia.org/wiki/Lipids" TargetMode="External"/><Relationship Id="rId9" Type="http://schemas.openxmlformats.org/officeDocument/2006/relationships/hyperlink" Target="http://en.wikipedia.org/wiki/Viruses" TargetMode="Externa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1.emf"/><Relationship Id="rId4" Type="http://schemas.openxmlformats.org/officeDocument/2006/relationships/package" Target="../embeddings/Microsoft_Word_Document1.docx"/></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chemistry.tutorvista.com/general-chemistry/reduction-reaction.html" TargetMode="External"/><Relationship Id="rId2" Type="http://schemas.openxmlformats.org/officeDocument/2006/relationships/hyperlink" Target="http://chemistry.tutorvista.com/physical-chemistry/redox-reactions.html" TargetMode="External"/><Relationship Id="rId1" Type="http://schemas.openxmlformats.org/officeDocument/2006/relationships/slideLayout" Target="../slideLayouts/slideLayout2.xml"/><Relationship Id="rId5" Type="http://schemas.openxmlformats.org/officeDocument/2006/relationships/hyperlink" Target="http://chemistry.tutorvista.com/analytical-chemistry/oxidizing-agent.html" TargetMode="External"/><Relationship Id="rId4" Type="http://schemas.openxmlformats.org/officeDocument/2006/relationships/hyperlink" Target="http://chemistry.tutorvista.com/analytical-chemistry/reducing-agent.html"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www.google.jo/url?sa=i&amp;rct=j&amp;q=redox+reaction&amp;source=images&amp;cd=&amp;cad=rja&amp;docid=YRACkwCWX0w9WM&amp;tbnid=kbeErVxT6eihoM:&amp;ved=0CAUQjRw&amp;url=http://www.emc.maricopa.edu/faculty/farabee/biobk/biobookenzym.html&amp;ei=OXI_UYKhI8GJ0AWi4YGIBw&amp;psig=AFQjCNGtnyXOH_WWBpZnX1VcF9_dAT_CKg&amp;ust=1363198678468444" TargetMode="External"/><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14.gif"/></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upload.wikimedia.org/wikipedia/commons/6/6c/Povidon-Iod.png" TargetMode="Externa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2" Type="http://schemas.openxmlformats.org/officeDocument/2006/relationships/hyperlink" Target="http://chemistry.tutorvista.com/inorganic-chemistry/complex-ion.html"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en.wikipedia.org/wiki/Polyvinylpyrrolidone" TargetMode="External"/><Relationship Id="rId7" Type="http://schemas.openxmlformats.org/officeDocument/2006/relationships/hyperlink" Target="//upload.wikimedia.org/wikipedia/commons/6/6c/Povidon-Iod.png" TargetMode="External"/><Relationship Id="rId2" Type="http://schemas.openxmlformats.org/officeDocument/2006/relationships/hyperlink" Target="http://en.wikipedia.org/wiki/Complex_(chemistry)" TargetMode="External"/><Relationship Id="rId1" Type="http://schemas.openxmlformats.org/officeDocument/2006/relationships/slideLayout" Target="../slideLayouts/slideLayout2.xml"/><Relationship Id="rId6" Type="http://schemas.openxmlformats.org/officeDocument/2006/relationships/hyperlink" Target="#cite_note-1"/><Relationship Id="rId5" Type="http://schemas.openxmlformats.org/officeDocument/2006/relationships/hyperlink" Target="http://en.wikipedia.org/wiki/Dry_basis" TargetMode="External"/><Relationship Id="rId4" Type="http://schemas.openxmlformats.org/officeDocument/2006/relationships/hyperlink" Target="http://en.wikipedia.org/wiki/Iodine"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en.wikipedia.org/wiki/Isopropyl_alcohol" TargetMode="External"/><Relationship Id="rId2" Type="http://schemas.openxmlformats.org/officeDocument/2006/relationships/hyperlink" Target="http://en.wikipedia.org/wiki/Ethyl_alcohol" TargetMode="External"/><Relationship Id="rId1" Type="http://schemas.openxmlformats.org/officeDocument/2006/relationships/slideLayout" Target="../slideLayouts/slideLayout2.xml"/><Relationship Id="rId6" Type="http://schemas.openxmlformats.org/officeDocument/2006/relationships/hyperlink" Target="http://en.wikipedia.org/wiki/Lugol's_solution" TargetMode="External"/><Relationship Id="rId5" Type="http://schemas.openxmlformats.org/officeDocument/2006/relationships/hyperlink" Target="http://en.wikipedia.org/wiki/Glycerol" TargetMode="External"/><Relationship Id="rId4" Type="http://schemas.openxmlformats.org/officeDocument/2006/relationships/hyperlink" Target="http://en.wikipedia.org/wiki/Polyethylene_glycol"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en.wikipedia.org/wiki/Surfactant" TargetMode="External"/><Relationship Id="rId7" Type="http://schemas.openxmlformats.org/officeDocument/2006/relationships/image" Target="../media/image5.png"/><Relationship Id="rId2" Type="http://schemas.openxmlformats.org/officeDocument/2006/relationships/hyperlink" Target="http://en.wikipedia.org/wiki/Iodine" TargetMode="External"/><Relationship Id="rId1" Type="http://schemas.openxmlformats.org/officeDocument/2006/relationships/slideLayout" Target="../slideLayouts/slideLayout2.xml"/><Relationship Id="rId6" Type="http://schemas.openxmlformats.org/officeDocument/2006/relationships/hyperlink" Target="http://en.wikipedia.org/wiki/File:Polyvinylpyrrolidon_synthese.svg" TargetMode="External"/><Relationship Id="rId5" Type="http://schemas.openxmlformats.org/officeDocument/2006/relationships/hyperlink" Target="http://en.wikipedia.org/wiki/Povidone-iodine" TargetMode="External"/><Relationship Id="rId4" Type="http://schemas.openxmlformats.org/officeDocument/2006/relationships/hyperlink" Target="http://en.wikipedia.org/wiki/Povidone"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p:cNvSpPr>
          <p:nvPr>
            <p:ph type="title" idx="4294967295"/>
          </p:nvPr>
        </p:nvSpPr>
        <p:spPr/>
        <p:txBody>
          <a:bodyPr/>
          <a:lstStyle/>
          <a:p>
            <a:endParaRPr lang="en-US" smtClean="0"/>
          </a:p>
        </p:txBody>
      </p:sp>
      <p:sp>
        <p:nvSpPr>
          <p:cNvPr id="45059" name="Rectangle 3"/>
          <p:cNvSpPr>
            <a:spLocks noGrp="1"/>
          </p:cNvSpPr>
          <p:nvPr>
            <p:ph type="body" idx="4294967295"/>
          </p:nvPr>
        </p:nvSpPr>
        <p:spPr/>
        <p:txBody>
          <a:bodyPr/>
          <a:lstStyle/>
          <a:p>
            <a:endParaRPr lang="en-US" smtClean="0"/>
          </a:p>
        </p:txBody>
      </p:sp>
      <p:pic>
        <p:nvPicPr>
          <p:cNvPr id="45061" name="Picture 5" descr="ANd9GcQdAwmoq-YtRC-YqgbdZvesuEDdJQ9z5q8cjxwNueHbh2xvP0IS"/>
          <p:cNvPicPr>
            <a:picLocks noChangeAspect="1" noChangeArrowheads="1"/>
          </p:cNvPicPr>
          <p:nvPr/>
        </p:nvPicPr>
        <p:blipFill>
          <a:blip r:embed="rId2"/>
          <a:srcRect/>
          <a:stretch>
            <a:fillRect/>
          </a:stretch>
        </p:blipFill>
        <p:spPr bwMode="auto">
          <a:xfrm>
            <a:off x="1447800" y="1905000"/>
            <a:ext cx="6705600" cy="37338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GB" b="1" u="sng" dirty="0"/>
              <a:t>Pharmacological uses:</a:t>
            </a:r>
            <a:r>
              <a:rPr lang="en-US" dirty="0"/>
              <a:t/>
            </a:r>
            <a:br>
              <a:rPr lang="en-US" dirty="0"/>
            </a:br>
            <a:endParaRPr lang="en-US" dirty="0"/>
          </a:p>
        </p:txBody>
      </p:sp>
      <p:sp>
        <p:nvSpPr>
          <p:cNvPr id="17410" name="Content Placeholder 2"/>
          <p:cNvSpPr>
            <a:spLocks noGrp="1"/>
          </p:cNvSpPr>
          <p:nvPr>
            <p:ph sz="quarter" idx="1"/>
          </p:nvPr>
        </p:nvSpPr>
        <p:spPr/>
        <p:txBody>
          <a:bodyPr/>
          <a:lstStyle/>
          <a:p>
            <a:pPr eaLnBrk="1" hangingPunct="1"/>
            <a:r>
              <a:rPr lang="en-GB" smtClean="0"/>
              <a:t>Has an antimicrobial action against bacteria, viruses, fungi and protozoa.</a:t>
            </a:r>
            <a:endParaRPr lang="en-US" smtClean="0"/>
          </a:p>
          <a:p>
            <a:pPr eaLnBrk="1" hangingPunct="1"/>
            <a:r>
              <a:rPr lang="en-GB" smtClean="0"/>
              <a:t>A key component of thyroid hormones.</a:t>
            </a:r>
            <a:endParaRPr lang="en-US" smtClean="0"/>
          </a:p>
          <a:p>
            <a:pPr eaLnBrk="1" hangingPunct="1"/>
            <a:r>
              <a:rPr lang="en-GB" smtClean="0"/>
              <a:t>Plays an important role in mental development.</a:t>
            </a:r>
            <a:endParaRPr lang="en-US" smtClean="0"/>
          </a:p>
          <a:p>
            <a:pPr eaLnBrk="1" hangingPunct="1"/>
            <a:r>
              <a:rPr lang="en-GB" smtClean="0"/>
              <a:t>Disinfectant.</a:t>
            </a:r>
            <a:endParaRPr lang="en-US" smtClean="0"/>
          </a:p>
          <a:p>
            <a:pPr eaLnBrk="1" hangingPunct="1"/>
            <a:r>
              <a:rPr lang="en-GB" smtClean="0"/>
              <a:t>Use as oxidizing agent...for example to measure ascorbic acid concentration in unknown sample.</a:t>
            </a:r>
            <a:endParaRPr lang="en-US" smtClean="0"/>
          </a:p>
          <a:p>
            <a:pPr eaLnBrk="1" hangingPunct="1"/>
            <a:r>
              <a:rPr lang="en-GB" b="1" smtClean="0"/>
              <a:t> </a:t>
            </a:r>
            <a:endParaRPr lang="en-US" smtClean="0"/>
          </a:p>
          <a:p>
            <a:pPr eaLnBrk="1" hangingPunct="1"/>
            <a:endParaRPr lang="en-US" smtClean="0"/>
          </a:p>
        </p:txBody>
      </p:sp>
      <p:pic>
        <p:nvPicPr>
          <p:cNvPr id="21507" name="Picture 2"/>
          <p:cNvPicPr>
            <a:picLocks noChangeAspect="1" noChangeArrowheads="1"/>
          </p:cNvPicPr>
          <p:nvPr/>
        </p:nvPicPr>
        <p:blipFill>
          <a:blip r:embed="rId2"/>
          <a:srcRect/>
          <a:stretch>
            <a:fillRect/>
          </a:stretch>
        </p:blipFill>
        <p:spPr bwMode="auto">
          <a:xfrm>
            <a:off x="609600" y="4573588"/>
            <a:ext cx="2390775" cy="1914525"/>
          </a:xfrm>
          <a:prstGeom prst="rect">
            <a:avLst/>
          </a:prstGeom>
          <a:noFill/>
          <a:ln w="9525">
            <a:noFill/>
            <a:miter lim="800000"/>
            <a:headEnd/>
            <a:tailEnd/>
          </a:ln>
        </p:spPr>
      </p:pic>
      <p:pic>
        <p:nvPicPr>
          <p:cNvPr id="21508" name="Picture 3"/>
          <p:cNvPicPr>
            <a:picLocks noChangeAspect="1" noChangeArrowheads="1"/>
          </p:cNvPicPr>
          <p:nvPr/>
        </p:nvPicPr>
        <p:blipFill>
          <a:blip r:embed="rId3"/>
          <a:srcRect/>
          <a:stretch>
            <a:fillRect/>
          </a:stretch>
        </p:blipFill>
        <p:spPr bwMode="auto">
          <a:xfrm>
            <a:off x="3276600" y="4678363"/>
            <a:ext cx="2533650" cy="1809750"/>
          </a:xfrm>
          <a:prstGeom prst="rect">
            <a:avLst/>
          </a:prstGeom>
          <a:noFill/>
          <a:ln w="9525">
            <a:noFill/>
            <a:miter lim="800000"/>
            <a:headEnd/>
            <a:tailEnd/>
          </a:ln>
        </p:spPr>
      </p:pic>
      <p:pic>
        <p:nvPicPr>
          <p:cNvPr id="21509" name="Picture 4"/>
          <p:cNvPicPr>
            <a:picLocks noChangeAspect="1" noChangeArrowheads="1"/>
          </p:cNvPicPr>
          <p:nvPr/>
        </p:nvPicPr>
        <p:blipFill>
          <a:blip r:embed="rId4"/>
          <a:srcRect/>
          <a:stretch>
            <a:fillRect/>
          </a:stretch>
        </p:blipFill>
        <p:spPr bwMode="auto">
          <a:xfrm>
            <a:off x="6096000" y="4678363"/>
            <a:ext cx="1524000" cy="1524000"/>
          </a:xfrm>
          <a:prstGeom prst="rect">
            <a:avLst/>
          </a:prstGeom>
          <a:noFill/>
          <a:ln w="9525">
            <a:noFill/>
            <a:miter lim="800000"/>
            <a:headEnd/>
            <a:tailEnd/>
          </a:ln>
        </p:spPr>
      </p:pic>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7410">
                                            <p:txEl>
                                              <p:pRg st="0" end="0"/>
                                            </p:txEl>
                                          </p:spTgt>
                                        </p:tgtEl>
                                        <p:attrNameLst>
                                          <p:attrName>style.visibility</p:attrName>
                                        </p:attrNameLst>
                                      </p:cBhvr>
                                      <p:to>
                                        <p:strVal val="visible"/>
                                      </p:to>
                                    </p:set>
                                    <p:animEffect transition="in" filter="circle(in)">
                                      <p:cBhvr>
                                        <p:cTn id="7" dur="2000"/>
                                        <p:tgtEl>
                                          <p:spTgt spid="174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17410">
                                            <p:txEl>
                                              <p:pRg st="1" end="1"/>
                                            </p:txEl>
                                          </p:spTgt>
                                        </p:tgtEl>
                                        <p:attrNameLst>
                                          <p:attrName>style.visibility</p:attrName>
                                        </p:attrNameLst>
                                      </p:cBhvr>
                                      <p:to>
                                        <p:strVal val="visible"/>
                                      </p:to>
                                    </p:set>
                                    <p:animEffect transition="in" filter="circle(in)">
                                      <p:cBhvr>
                                        <p:cTn id="12" dur="2000"/>
                                        <p:tgtEl>
                                          <p:spTgt spid="1741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17410">
                                            <p:txEl>
                                              <p:pRg st="2" end="2"/>
                                            </p:txEl>
                                          </p:spTgt>
                                        </p:tgtEl>
                                        <p:attrNameLst>
                                          <p:attrName>style.visibility</p:attrName>
                                        </p:attrNameLst>
                                      </p:cBhvr>
                                      <p:to>
                                        <p:strVal val="visible"/>
                                      </p:to>
                                    </p:set>
                                    <p:animEffect transition="in" filter="circle(in)">
                                      <p:cBhvr>
                                        <p:cTn id="17" dur="2000"/>
                                        <p:tgtEl>
                                          <p:spTgt spid="1741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17410">
                                            <p:txEl>
                                              <p:pRg st="3" end="3"/>
                                            </p:txEl>
                                          </p:spTgt>
                                        </p:tgtEl>
                                        <p:attrNameLst>
                                          <p:attrName>style.visibility</p:attrName>
                                        </p:attrNameLst>
                                      </p:cBhvr>
                                      <p:to>
                                        <p:strVal val="visible"/>
                                      </p:to>
                                    </p:set>
                                    <p:animEffect transition="in" filter="circle(in)">
                                      <p:cBhvr>
                                        <p:cTn id="22" dur="2000"/>
                                        <p:tgtEl>
                                          <p:spTgt spid="17410">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17410">
                                            <p:txEl>
                                              <p:pRg st="4" end="4"/>
                                            </p:txEl>
                                          </p:spTgt>
                                        </p:tgtEl>
                                        <p:attrNameLst>
                                          <p:attrName>style.visibility</p:attrName>
                                        </p:attrNameLst>
                                      </p:cBhvr>
                                      <p:to>
                                        <p:strVal val="visible"/>
                                      </p:to>
                                    </p:set>
                                    <p:animEffect transition="in" filter="circle(in)">
                                      <p:cBhvr>
                                        <p:cTn id="27" dur="2000"/>
                                        <p:tgtEl>
                                          <p:spTgt spid="1741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pPr eaLnBrk="1" hangingPunct="1"/>
            <a:r>
              <a:rPr lang="en-US" u="sng" smtClean="0"/>
              <a:t>Mechanism of action</a:t>
            </a:r>
          </a:p>
        </p:txBody>
      </p:sp>
      <p:sp>
        <p:nvSpPr>
          <p:cNvPr id="3" name="Content Placeholder 2"/>
          <p:cNvSpPr>
            <a:spLocks noGrp="1"/>
          </p:cNvSpPr>
          <p:nvPr>
            <p:ph sz="quarter" idx="1"/>
          </p:nvPr>
        </p:nvSpPr>
        <p:spPr>
          <a:xfrm>
            <a:off x="914400" y="1371600"/>
            <a:ext cx="7772400" cy="4648200"/>
          </a:xfrm>
        </p:spPr>
        <p:txBody>
          <a:bodyPr>
            <a:normAutofit fontScale="85000" lnSpcReduction="10000"/>
          </a:bodyPr>
          <a:lstStyle/>
          <a:p>
            <a:pPr marL="274320" indent="-274320" eaLnBrk="1" fontAlgn="auto" hangingPunct="1">
              <a:spcBef>
                <a:spcPts val="580"/>
              </a:spcBef>
              <a:spcAft>
                <a:spcPts val="0"/>
              </a:spcAft>
              <a:buFont typeface="Wingdings 2"/>
              <a:buChar char=""/>
              <a:defRPr/>
            </a:pPr>
            <a:r>
              <a:rPr lang="en-US" dirty="0"/>
              <a:t>The disinfecting characteristics of iodine arise from its ability to substitute for covalently bound hydrogens in compounds containing -OH, -NH, -SH, or CH functional groups</a:t>
            </a:r>
            <a:r>
              <a:rPr lang="en-US" dirty="0" smtClean="0"/>
              <a:t>.</a:t>
            </a:r>
          </a:p>
          <a:p>
            <a:pPr marL="274320" indent="-274320" eaLnBrk="1" fontAlgn="auto" hangingPunct="1">
              <a:spcBef>
                <a:spcPts val="580"/>
              </a:spcBef>
              <a:spcAft>
                <a:spcPts val="0"/>
              </a:spcAft>
              <a:buFont typeface="Wingdings 2"/>
              <a:buChar char=""/>
              <a:defRPr/>
            </a:pPr>
            <a:r>
              <a:rPr lang="en-US" dirty="0" smtClean="0"/>
              <a:t> </a:t>
            </a:r>
            <a:r>
              <a:rPr lang="en-US" dirty="0"/>
              <a:t>PVP-I being a polymeric iodophor, reacts with oxygen containing functional groups. The difference between a conventional iodine solution and an iodophor is that the latter carries practically all the iodine in a </a:t>
            </a:r>
            <a:r>
              <a:rPr lang="en-US" dirty="0" smtClean="0"/>
              <a:t>complexes </a:t>
            </a:r>
            <a:r>
              <a:rPr lang="en-US" dirty="0"/>
              <a:t>form, so that the concentration of the free iodine in the solution is always very low. This property has the effect of reducing the drawbacks associated with the presence of elemental iodine i.e. high toxicity, high level of irritation and staining power. </a:t>
            </a:r>
            <a:r>
              <a:rPr lang="en-US" baseline="30000" dirty="0" smtClean="0"/>
              <a:t>3</a:t>
            </a:r>
          </a:p>
          <a:p>
            <a:pPr marL="274320" indent="-274320" eaLnBrk="1" fontAlgn="auto" hangingPunct="1">
              <a:spcBef>
                <a:spcPts val="580"/>
              </a:spcBef>
              <a:spcAft>
                <a:spcPts val="0"/>
              </a:spcAft>
              <a:buFont typeface="Wingdings 2"/>
              <a:buChar char=""/>
              <a:defRPr/>
            </a:pPr>
            <a:r>
              <a:rPr lang="en-US" dirty="0" smtClean="0"/>
              <a:t> </a:t>
            </a:r>
            <a:r>
              <a:rPr lang="en-US" dirty="0"/>
              <a:t>Biocidal action: PVP-Iodine is used in both human and veterinary medicine to kill on contact a wide variety of bacteria, viruses, fungi, protozoa and yeasts. The determining factor of the bactericidal action of PVP-I remains the concentration of free iodine.</a:t>
            </a:r>
            <a:r>
              <a:rPr lang="en-US" baseline="30000" dirty="0"/>
              <a:t>3</a:t>
            </a:r>
            <a:r>
              <a:rPr lang="en-US" dirty="0"/>
              <a:t> </a:t>
            </a:r>
            <a:endParaRPr lang="en-US" dirty="0" smtClean="0"/>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ircle(in)">
                                      <p:cBhvr>
                                        <p:cTn id="10" dur="2000"/>
                                        <p:tgtEl>
                                          <p:spTgt spid="3">
                                            <p:txEl>
                                              <p:pRg st="1" end="1"/>
                                            </p:txEl>
                                          </p:spTgt>
                                        </p:tgtEl>
                                      </p:cBhvr>
                                    </p:animEffect>
                                  </p:childTnLst>
                                </p:cTn>
                              </p:par>
                              <p:par>
                                <p:cTn id="11" presetID="6" presetClass="entr" presetSubtype="16"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circle(in)">
                                      <p:cBhvr>
                                        <p:cTn id="13"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p:cNvSpPr>
          <p:nvPr>
            <p:ph type="title"/>
          </p:nvPr>
        </p:nvSpPr>
        <p:spPr/>
        <p:txBody>
          <a:bodyPr/>
          <a:lstStyle/>
          <a:p>
            <a:endParaRPr lang="en-US" smtClean="0"/>
          </a:p>
        </p:txBody>
      </p:sp>
      <p:sp>
        <p:nvSpPr>
          <p:cNvPr id="49155" name="Rectangle 3"/>
          <p:cNvSpPr>
            <a:spLocks noGrp="1"/>
          </p:cNvSpPr>
          <p:nvPr>
            <p:ph type="body" idx="1"/>
          </p:nvPr>
        </p:nvSpPr>
        <p:spPr/>
        <p:txBody>
          <a:bodyPr/>
          <a:lstStyle/>
          <a:p>
            <a:pPr eaLnBrk="1" hangingPunct="1"/>
            <a:r>
              <a:rPr lang="en-US" sz="2900" smtClean="0"/>
              <a:t>Free iodine, slowly liberated from the poviodine-iodine (PVP-I) complex in solution, kills </a:t>
            </a:r>
            <a:r>
              <a:rPr lang="en-US" sz="2900" smtClean="0">
                <a:hlinkClick r:id="rId2" action="ppaction://hlinkfile" tooltip="Eukaryotic"/>
              </a:rPr>
              <a:t>eukaryotic</a:t>
            </a:r>
            <a:r>
              <a:rPr lang="en-US" sz="2900" smtClean="0"/>
              <a:t> or </a:t>
            </a:r>
            <a:r>
              <a:rPr lang="en-US" sz="2900" smtClean="0">
                <a:hlinkClick r:id="rId3" action="ppaction://hlinkfile" tooltip="Prokaryotic"/>
              </a:rPr>
              <a:t>prokaryotic</a:t>
            </a:r>
            <a:r>
              <a:rPr lang="en-US" sz="2900" smtClean="0"/>
              <a:t> cells through iodination of </a:t>
            </a:r>
            <a:r>
              <a:rPr lang="en-US" sz="2900" smtClean="0">
                <a:hlinkClick r:id="rId4" action="ppaction://hlinkfile" tooltip="Lipids"/>
              </a:rPr>
              <a:t>lipids</a:t>
            </a:r>
            <a:r>
              <a:rPr lang="en-US" sz="2900" smtClean="0"/>
              <a:t> and oxidation of </a:t>
            </a:r>
            <a:r>
              <a:rPr lang="en-US" sz="2900" smtClean="0">
                <a:hlinkClick r:id="rId5" action="ppaction://hlinkfile" tooltip="Cytoplasmic"/>
              </a:rPr>
              <a:t>cytoplasmic</a:t>
            </a:r>
            <a:r>
              <a:rPr lang="en-US" sz="2900" smtClean="0"/>
              <a:t> and membrane compounds. This agent exhibits a broad range of microbicidal activity against </a:t>
            </a:r>
            <a:r>
              <a:rPr lang="en-US" sz="2900" smtClean="0">
                <a:hlinkClick r:id="rId6" action="ppaction://hlinkfile" tooltip="Bacteria"/>
              </a:rPr>
              <a:t>bacteria</a:t>
            </a:r>
            <a:r>
              <a:rPr lang="en-US" sz="2900" smtClean="0"/>
              <a:t>, </a:t>
            </a:r>
            <a:r>
              <a:rPr lang="en-US" sz="2900" smtClean="0">
                <a:hlinkClick r:id="rId7" action="ppaction://hlinkfile" tooltip="Fungi"/>
              </a:rPr>
              <a:t>fungi</a:t>
            </a:r>
            <a:r>
              <a:rPr lang="en-US" sz="2900" smtClean="0"/>
              <a:t>, </a:t>
            </a:r>
            <a:r>
              <a:rPr lang="en-US" sz="2900" smtClean="0">
                <a:hlinkClick r:id="rId8" action="ppaction://hlinkfile" tooltip="Protozoa"/>
              </a:rPr>
              <a:t>protozoa</a:t>
            </a:r>
            <a:r>
              <a:rPr lang="en-US" sz="2900" smtClean="0"/>
              <a:t>, and </a:t>
            </a:r>
            <a:r>
              <a:rPr lang="en-US" sz="2900" smtClean="0">
                <a:hlinkClick r:id="rId9" action="ppaction://hlinkfile" tooltip="Viruses"/>
              </a:rPr>
              <a:t>viruses</a:t>
            </a:r>
            <a:r>
              <a:rPr lang="en-US" sz="2900" smtClean="0"/>
              <a:t>. Slow release of iodine from the PVPI complex in solution minimizes iodine toxicity towards mammalian cells.</a:t>
            </a:r>
          </a:p>
          <a:p>
            <a:endParaRPr lang="en-US" sz="220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pPr eaLnBrk="1" hangingPunct="1"/>
            <a:endParaRPr lang="ar-JO" smtClean="0"/>
          </a:p>
        </p:txBody>
      </p:sp>
      <p:pic>
        <p:nvPicPr>
          <p:cNvPr id="24578" name="Picture 2"/>
          <p:cNvPicPr>
            <a:picLocks noGrp="1" noChangeAspect="1" noChangeArrowheads="1"/>
          </p:cNvPicPr>
          <p:nvPr>
            <p:ph sz="quarter" idx="1"/>
          </p:nvPr>
        </p:nvPicPr>
        <p:blipFill>
          <a:blip r:embed="rId2"/>
          <a:srcRect/>
          <a:stretch>
            <a:fillRect/>
          </a:stretch>
        </p:blipFill>
        <p:spPr>
          <a:xfrm>
            <a:off x="914400" y="1371600"/>
            <a:ext cx="6781800" cy="4800600"/>
          </a:xfrm>
        </p:spPr>
      </p:pic>
    </p:spTree>
  </p:cSld>
  <p:clrMapOvr>
    <a:masterClrMapping/>
  </p:clrMapOvr>
  <p:transition spd="slow">
    <p:wheel spokes="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GB" b="1" u="sng" dirty="0"/>
              <a:t>Assay Test (using </a:t>
            </a:r>
            <a:r>
              <a:rPr lang="en-GB" b="1" u="sng" dirty="0" err="1"/>
              <a:t>Iodometric</a:t>
            </a:r>
            <a:r>
              <a:rPr lang="en-GB" b="1" u="sng" dirty="0"/>
              <a:t> titration):</a:t>
            </a:r>
            <a:r>
              <a:rPr lang="en-US" dirty="0"/>
              <a:t/>
            </a:r>
            <a:br>
              <a:rPr lang="en-US" dirty="0"/>
            </a:br>
            <a:endParaRPr lang="en-US" dirty="0"/>
          </a:p>
        </p:txBody>
      </p:sp>
      <p:sp>
        <p:nvSpPr>
          <p:cNvPr id="19458" name="Content Placeholder 2"/>
          <p:cNvSpPr>
            <a:spLocks noGrp="1"/>
          </p:cNvSpPr>
          <p:nvPr>
            <p:ph sz="quarter" idx="1"/>
          </p:nvPr>
        </p:nvSpPr>
        <p:spPr/>
        <p:txBody>
          <a:bodyPr/>
          <a:lstStyle/>
          <a:p>
            <a:pPr eaLnBrk="1" hangingPunct="1"/>
            <a:r>
              <a:rPr lang="en-GB" smtClean="0"/>
              <a:t>Iodometric titration is an oxidation-reduction titration which involves Iodine as an oxidizing agent...the poor water solubility and the high volatility of iodine is the main issue in the iodometric titration.</a:t>
            </a:r>
            <a:endParaRPr lang="en-US" smtClean="0"/>
          </a:p>
          <a:p>
            <a:pPr eaLnBrk="1" hangingPunct="1"/>
            <a:endParaRPr lang="en-US" smtClean="0"/>
          </a:p>
        </p:txBody>
      </p:sp>
      <p:graphicFrame>
        <p:nvGraphicFramePr>
          <p:cNvPr id="3" name="Object 10"/>
          <p:cNvGraphicFramePr>
            <a:graphicFrameLocks noChangeAspect="1"/>
          </p:cNvGraphicFramePr>
          <p:nvPr/>
        </p:nvGraphicFramePr>
        <p:xfrm>
          <a:off x="1066800" y="3276600"/>
          <a:ext cx="7543800" cy="2486025"/>
        </p:xfrm>
        <a:graphic>
          <a:graphicData uri="http://schemas.openxmlformats.org/presentationml/2006/ole">
            <mc:AlternateContent xmlns:mc="http://schemas.openxmlformats.org/markup-compatibility/2006">
              <mc:Choice xmlns:v="urn:schemas-microsoft-com:vml" Requires="v">
                <p:oleObj spid="_x0000_s3087" name="Document" r:id="rId4" imgW="5532541" imgH="1723905" progId="">
                  <p:embed/>
                </p:oleObj>
              </mc:Choice>
              <mc:Fallback>
                <p:oleObj name="Document" r:id="rId4" imgW="5532541" imgH="1723905" progId="">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3276600"/>
                        <a:ext cx="7543800" cy="24860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9458">
                                            <p:txEl>
                                              <p:pRg st="0" end="0"/>
                                            </p:txEl>
                                          </p:spTgt>
                                        </p:tgtEl>
                                        <p:attrNameLst>
                                          <p:attrName>style.visibility</p:attrName>
                                        </p:attrNameLst>
                                      </p:cBhvr>
                                      <p:to>
                                        <p:strVal val="visible"/>
                                      </p:to>
                                    </p:set>
                                    <p:anim calcmode="lin" valueType="num">
                                      <p:cBhvr>
                                        <p:cTn id="7" dur="500" fill="hold"/>
                                        <p:tgtEl>
                                          <p:spTgt spid="19458">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9458">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19458">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p:cTn id="14" dur="500" fill="hold"/>
                                        <p:tgtEl>
                                          <p:spTgt spid="3"/>
                                        </p:tgtEl>
                                        <p:attrNameLst>
                                          <p:attrName>ppt_w</p:attrName>
                                        </p:attrNameLst>
                                      </p:cBhvr>
                                      <p:tavLst>
                                        <p:tav tm="0">
                                          <p:val>
                                            <p:fltVal val="0"/>
                                          </p:val>
                                        </p:tav>
                                        <p:tav tm="100000">
                                          <p:val>
                                            <p:strVal val="#ppt_w"/>
                                          </p:val>
                                        </p:tav>
                                      </p:tavLst>
                                    </p:anim>
                                    <p:anim calcmode="lin" valueType="num">
                                      <p:cBhvr>
                                        <p:cTn id="15" dur="500" fill="hold"/>
                                        <p:tgtEl>
                                          <p:spTgt spid="3"/>
                                        </p:tgtEl>
                                        <p:attrNameLst>
                                          <p:attrName>ppt_h</p:attrName>
                                        </p:attrNameLst>
                                      </p:cBhvr>
                                      <p:tavLst>
                                        <p:tav tm="0">
                                          <p:val>
                                            <p:fltVal val="0"/>
                                          </p:val>
                                        </p:tav>
                                        <p:tav tm="100000">
                                          <p:val>
                                            <p:strVal val="#ppt_h"/>
                                          </p:val>
                                        </p:tav>
                                      </p:tavLst>
                                    </p:anim>
                                    <p:animEffect transition="in" filter="fade">
                                      <p:cBhvr>
                                        <p:cTn id="16"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pPr eaLnBrk="1" hangingPunct="1"/>
            <a:r>
              <a:rPr lang="en-GB" u="sng" smtClean="0"/>
              <a:t>The procedure will be as follows:</a:t>
            </a:r>
            <a:endParaRPr lang="en-US" u="sng" smtClean="0"/>
          </a:p>
        </p:txBody>
      </p:sp>
      <p:sp>
        <p:nvSpPr>
          <p:cNvPr id="3" name="Content Placeholder 2"/>
          <p:cNvSpPr>
            <a:spLocks noGrp="1"/>
          </p:cNvSpPr>
          <p:nvPr>
            <p:ph sz="quarter" idx="1"/>
          </p:nvPr>
        </p:nvSpPr>
        <p:spPr/>
        <p:txBody>
          <a:bodyPr rtlCol="0">
            <a:normAutofit fontScale="92500" lnSpcReduction="10000"/>
          </a:bodyPr>
          <a:lstStyle/>
          <a:p>
            <a:pPr marL="182880" indent="-182880" eaLnBrk="1" fontAlgn="auto" hangingPunct="1">
              <a:spcBef>
                <a:spcPts val="580"/>
              </a:spcBef>
              <a:spcAft>
                <a:spcPts val="0"/>
              </a:spcAft>
              <a:buFont typeface="Arial" pitchFamily="34" charset="0"/>
              <a:buChar char="•"/>
              <a:defRPr/>
            </a:pPr>
            <a:r>
              <a:rPr lang="en-GB" dirty="0"/>
              <a:t>In a conical flask, add 5 ml of 1% </a:t>
            </a:r>
            <a:r>
              <a:rPr lang="en-GB" dirty="0" err="1"/>
              <a:t>Povidone</a:t>
            </a:r>
            <a:r>
              <a:rPr lang="en-GB" dirty="0"/>
              <a:t>-Iodine solution and 5 ml of 0.1 M </a:t>
            </a:r>
            <a:r>
              <a:rPr lang="en-GB" dirty="0" err="1"/>
              <a:t>HCl</a:t>
            </a:r>
            <a:r>
              <a:rPr lang="en-GB" dirty="0"/>
              <a:t>, then sufficient water to produce 75 ml solution.</a:t>
            </a:r>
            <a:endParaRPr lang="en-US" dirty="0"/>
          </a:p>
          <a:p>
            <a:pPr marL="182880" indent="-182880" eaLnBrk="1" fontAlgn="auto" hangingPunct="1">
              <a:spcBef>
                <a:spcPts val="580"/>
              </a:spcBef>
              <a:spcAft>
                <a:spcPts val="0"/>
              </a:spcAft>
              <a:buFont typeface="Arial" pitchFamily="34" charset="0"/>
              <a:buChar char="•"/>
              <a:defRPr/>
            </a:pPr>
            <a:r>
              <a:rPr lang="en-GB" dirty="0"/>
              <a:t>Titrate with 0.02 M sodium thiosulfate using 2 ml of starch as the indicator </a:t>
            </a:r>
            <a:endParaRPr lang="en-GB" dirty="0" smtClean="0"/>
          </a:p>
          <a:p>
            <a:pPr marL="182880" indent="-182880" eaLnBrk="1" fontAlgn="auto" hangingPunct="1">
              <a:spcBef>
                <a:spcPts val="580"/>
              </a:spcBef>
              <a:spcAft>
                <a:spcPts val="0"/>
              </a:spcAft>
              <a:buFont typeface="Arial" pitchFamily="34" charset="0"/>
              <a:buChar char="•"/>
              <a:defRPr/>
            </a:pPr>
            <a:endParaRPr lang="en-GB" dirty="0"/>
          </a:p>
          <a:p>
            <a:pPr marL="182880" indent="-182880" eaLnBrk="1" fontAlgn="auto" hangingPunct="1">
              <a:spcBef>
                <a:spcPts val="580"/>
              </a:spcBef>
              <a:spcAft>
                <a:spcPts val="0"/>
              </a:spcAft>
              <a:buFont typeface="Arial" pitchFamily="34" charset="0"/>
              <a:buChar char="•"/>
              <a:defRPr/>
            </a:pPr>
            <a:r>
              <a:rPr lang="en-GB" dirty="0" smtClean="0"/>
              <a:t>Note</a:t>
            </a:r>
            <a:r>
              <a:rPr lang="en-GB" dirty="0"/>
              <a:t>: Iodine can be used as self indicator, since there will be a clear change in colour from the dark orange of I</a:t>
            </a:r>
            <a:r>
              <a:rPr lang="en-GB" baseline="-25000" dirty="0"/>
              <a:t>2 </a:t>
            </a:r>
            <a:r>
              <a:rPr lang="en-GB" dirty="0"/>
              <a:t>to colourless I</a:t>
            </a:r>
            <a:r>
              <a:rPr lang="en-GB" baseline="30000" dirty="0"/>
              <a:t>- </a:t>
            </a:r>
            <a:r>
              <a:rPr lang="en-GB" dirty="0"/>
              <a:t>. To better observe the end point, starch will be added... Starch will form a dark-blue to black complex with </a:t>
            </a:r>
            <a:r>
              <a:rPr lang="en-GB" dirty="0" err="1"/>
              <a:t>triiodide</a:t>
            </a:r>
            <a:r>
              <a:rPr lang="en-GB" dirty="0"/>
              <a:t> ion (not with either I</a:t>
            </a:r>
            <a:r>
              <a:rPr lang="en-GB" baseline="-25000" dirty="0"/>
              <a:t>2</a:t>
            </a:r>
            <a:r>
              <a:rPr lang="en-GB" dirty="0"/>
              <a:t> or I</a:t>
            </a:r>
            <a:r>
              <a:rPr lang="en-GB" baseline="30000" dirty="0"/>
              <a:t>-</a:t>
            </a:r>
            <a:r>
              <a:rPr lang="en-GB" dirty="0"/>
              <a:t>).</a:t>
            </a:r>
            <a:endParaRPr lang="en-US" dirty="0"/>
          </a:p>
          <a:p>
            <a:pPr marL="0" indent="0" eaLnBrk="1" fontAlgn="auto" hangingPunct="1">
              <a:spcBef>
                <a:spcPts val="580"/>
              </a:spcBef>
              <a:spcAft>
                <a:spcPts val="0"/>
              </a:spcAft>
              <a:buFont typeface="Wingdings 2"/>
              <a:buNone/>
              <a:defRPr/>
            </a:pPr>
            <a:r>
              <a:rPr lang="en-GB" dirty="0"/>
              <a:t> </a:t>
            </a:r>
            <a:endParaRPr lang="en-US" dirty="0"/>
          </a:p>
          <a:p>
            <a:pPr marL="0" indent="0" eaLnBrk="1" fontAlgn="auto" hangingPunct="1">
              <a:spcBef>
                <a:spcPts val="580"/>
              </a:spcBef>
              <a:spcAft>
                <a:spcPts val="0"/>
              </a:spcAft>
              <a:buFont typeface="Wingdings 2"/>
              <a:buNone/>
              <a:defRPr/>
            </a:pPr>
            <a:r>
              <a:rPr lang="en-GB" dirty="0"/>
              <a:t> </a:t>
            </a:r>
            <a:endParaRPr lang="en-US" dirty="0"/>
          </a:p>
          <a:p>
            <a:pPr marL="182880" indent="-182880" eaLnBrk="1" fontAlgn="auto" hangingPunct="1">
              <a:spcBef>
                <a:spcPts val="580"/>
              </a:spcBef>
              <a:spcAft>
                <a:spcPts val="0"/>
              </a:spcAft>
              <a:buFont typeface="Arial" pitchFamily="34" charset="0"/>
              <a:buChar char="•"/>
              <a:defRPr/>
            </a:pPr>
            <a:endParaRPr lang="en-US" dirty="0"/>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p:cNvSpPr>
          <p:nvPr>
            <p:ph type="title"/>
          </p:nvPr>
        </p:nvSpPr>
        <p:spPr/>
        <p:txBody>
          <a:bodyPr/>
          <a:lstStyle/>
          <a:p>
            <a:r>
              <a:rPr lang="en-US" u="sng" dirty="0" smtClean="0"/>
              <a:t>Important notes</a:t>
            </a:r>
            <a:r>
              <a:rPr lang="en-US" dirty="0" smtClean="0"/>
              <a:t>:</a:t>
            </a:r>
          </a:p>
        </p:txBody>
      </p:sp>
      <p:sp>
        <p:nvSpPr>
          <p:cNvPr id="50179" name="Rectangle 3"/>
          <p:cNvSpPr>
            <a:spLocks noGrp="1"/>
          </p:cNvSpPr>
          <p:nvPr>
            <p:ph type="body" idx="1"/>
          </p:nvPr>
        </p:nvSpPr>
        <p:spPr/>
        <p:txBody>
          <a:bodyPr/>
          <a:lstStyle/>
          <a:p>
            <a:r>
              <a:rPr lang="en-US" dirty="0" smtClean="0"/>
              <a:t>Because the presence of water , hydration of sodium </a:t>
            </a:r>
            <a:r>
              <a:rPr lang="en-US" dirty="0" err="1" smtClean="0"/>
              <a:t>thiosulphate</a:t>
            </a:r>
            <a:r>
              <a:rPr lang="en-US" dirty="0" smtClean="0"/>
              <a:t> can not be used as primary standard.</a:t>
            </a:r>
          </a:p>
          <a:p>
            <a:r>
              <a:rPr lang="en-US" dirty="0" smtClean="0"/>
              <a:t>Reaction is taken place in acidic condition in presence of excess iodide</a:t>
            </a:r>
          </a:p>
          <a:p>
            <a:r>
              <a:rPr lang="en-US" dirty="0" smtClean="0"/>
              <a:t>IO</a:t>
            </a:r>
            <a:r>
              <a:rPr lang="en-US" baseline="-25000" dirty="0" smtClean="0"/>
              <a:t>3</a:t>
            </a:r>
            <a:r>
              <a:rPr lang="en-US" baseline="30000" dirty="0" smtClean="0"/>
              <a:t>- </a:t>
            </a:r>
            <a:r>
              <a:rPr lang="en-US" dirty="0" smtClean="0"/>
              <a:t>+ 5I</a:t>
            </a:r>
            <a:r>
              <a:rPr lang="en-US" baseline="30000" dirty="0" smtClean="0"/>
              <a:t>-</a:t>
            </a:r>
            <a:r>
              <a:rPr lang="en-US" dirty="0" smtClean="0"/>
              <a:t>  + 6  H </a:t>
            </a:r>
            <a:r>
              <a:rPr lang="en-US" baseline="30000" dirty="0" smtClean="0"/>
              <a:t>+                              </a:t>
            </a:r>
            <a:r>
              <a:rPr lang="en-US" dirty="0" smtClean="0"/>
              <a:t>    3 I</a:t>
            </a:r>
            <a:r>
              <a:rPr lang="en-US" baseline="-25000" dirty="0" smtClean="0"/>
              <a:t>2    </a:t>
            </a:r>
            <a:r>
              <a:rPr lang="en-US" dirty="0" smtClean="0"/>
              <a:t>+ 3 H</a:t>
            </a:r>
            <a:r>
              <a:rPr lang="en-US" baseline="-25000" dirty="0" smtClean="0"/>
              <a:t>2</a:t>
            </a:r>
            <a:r>
              <a:rPr lang="en-US" dirty="0" smtClean="0"/>
              <a:t>O</a:t>
            </a:r>
          </a:p>
          <a:p>
            <a:pPr marL="0" indent="0">
              <a:buNone/>
            </a:pPr>
            <a:r>
              <a:rPr lang="en-US" dirty="0" smtClean="0"/>
              <a:t>Iodate    iodide                              iodine</a:t>
            </a:r>
          </a:p>
          <a:p>
            <a:r>
              <a:rPr lang="en-US" dirty="0" smtClean="0"/>
              <a:t> starch solution have to be freshly prepared because it deteriorates quickly on standing.</a:t>
            </a:r>
          </a:p>
          <a:p>
            <a:r>
              <a:rPr lang="en-US" dirty="0" smtClean="0"/>
              <a:t>Starch make complex with tri-iodide ion.                             </a:t>
            </a:r>
          </a:p>
        </p:txBody>
      </p:sp>
      <p:cxnSp>
        <p:nvCxnSpPr>
          <p:cNvPr id="3" name="Straight Arrow Connector 2"/>
          <p:cNvCxnSpPr/>
          <p:nvPr/>
        </p:nvCxnSpPr>
        <p:spPr>
          <a:xfrm>
            <a:off x="3962400" y="3429000"/>
            <a:ext cx="10668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a:xfrm>
            <a:off x="914400" y="76200"/>
            <a:ext cx="7772400" cy="2895600"/>
          </a:xfrm>
        </p:spPr>
        <p:txBody>
          <a:bodyPr/>
          <a:lstStyle/>
          <a:p>
            <a:pPr eaLnBrk="1" hangingPunct="1"/>
            <a:r>
              <a:rPr lang="en-GB" u="sng" smtClean="0"/>
              <a:t>Starch should be added after adding few drops of thiosulfate from the burette (WHY?).</a:t>
            </a:r>
            <a:r>
              <a:rPr lang="en-US" smtClean="0"/>
              <a:t/>
            </a:r>
            <a:br>
              <a:rPr lang="en-US" smtClean="0"/>
            </a:br>
            <a:endParaRPr lang="en-US" smtClean="0"/>
          </a:p>
        </p:txBody>
      </p:sp>
      <p:sp>
        <p:nvSpPr>
          <p:cNvPr id="3" name="Content Placeholder 2"/>
          <p:cNvSpPr>
            <a:spLocks noGrp="1"/>
          </p:cNvSpPr>
          <p:nvPr>
            <p:ph sz="quarter" idx="1"/>
          </p:nvPr>
        </p:nvSpPr>
        <p:spPr>
          <a:xfrm>
            <a:off x="914400" y="2438400"/>
            <a:ext cx="7772400" cy="4267200"/>
          </a:xfrm>
        </p:spPr>
        <p:txBody>
          <a:bodyPr/>
          <a:lstStyle/>
          <a:p>
            <a:pPr eaLnBrk="1" hangingPunct="1"/>
            <a:r>
              <a:rPr lang="en-US" dirty="0" smtClean="0"/>
              <a:t>If it is added earlier, then some of the iodine tends to remain bound to the starch particles, even after the equivalence point is reached, thus introducing an unwanted error.</a:t>
            </a:r>
          </a:p>
          <a:p>
            <a:pPr eaLnBrk="1" hangingPunct="1"/>
            <a:endParaRPr lang="en-US" dirty="0"/>
          </a:p>
          <a:p>
            <a:pPr eaLnBrk="1" hangingPunct="1"/>
            <a:endParaRPr lang="en-US" dirty="0" smtClean="0"/>
          </a:p>
        </p:txBody>
      </p:sp>
      <p:pic>
        <p:nvPicPr>
          <p:cNvPr id="29699" name="Picture 2"/>
          <p:cNvPicPr>
            <a:picLocks noChangeAspect="1" noChangeArrowheads="1"/>
          </p:cNvPicPr>
          <p:nvPr/>
        </p:nvPicPr>
        <p:blipFill>
          <a:blip r:embed="rId2"/>
          <a:srcRect/>
          <a:stretch>
            <a:fillRect/>
          </a:stretch>
        </p:blipFill>
        <p:spPr bwMode="auto">
          <a:xfrm>
            <a:off x="2510971" y="3886200"/>
            <a:ext cx="3962400" cy="2009775"/>
          </a:xfrm>
          <a:prstGeom prst="rect">
            <a:avLst/>
          </a:prstGeom>
          <a:noFill/>
          <a:ln w="9525">
            <a:noFill/>
            <a:miter lim="800000"/>
            <a:headEnd/>
            <a:tailEnd/>
          </a:ln>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pPr eaLnBrk="1" hangingPunct="1"/>
            <a:r>
              <a:rPr lang="en-US" u="sng" smtClean="0"/>
              <a:t>Redox titration</a:t>
            </a:r>
          </a:p>
        </p:txBody>
      </p:sp>
      <p:sp>
        <p:nvSpPr>
          <p:cNvPr id="3" name="Content Placeholder 2"/>
          <p:cNvSpPr>
            <a:spLocks noGrp="1"/>
          </p:cNvSpPr>
          <p:nvPr>
            <p:ph sz="quarter" idx="1"/>
          </p:nvPr>
        </p:nvSpPr>
        <p:spPr/>
        <p:txBody>
          <a:bodyPr>
            <a:normAutofit lnSpcReduction="10000"/>
          </a:bodyPr>
          <a:lstStyle/>
          <a:p>
            <a:pPr marL="274320" indent="-274320" eaLnBrk="1" fontAlgn="auto" hangingPunct="1">
              <a:spcBef>
                <a:spcPts val="580"/>
              </a:spcBef>
              <a:spcAft>
                <a:spcPts val="0"/>
              </a:spcAft>
              <a:buFont typeface="Wingdings 2"/>
              <a:buChar char=""/>
              <a:defRPr/>
            </a:pPr>
            <a:r>
              <a:rPr lang="en-US" dirty="0"/>
              <a:t>Oxidation-reduction reactions or </a:t>
            </a:r>
            <a:r>
              <a:rPr lang="en-US" dirty="0">
                <a:hlinkClick r:id="rId2"/>
              </a:rPr>
              <a:t>Redox reactions</a:t>
            </a:r>
            <a:r>
              <a:rPr lang="en-US" dirty="0"/>
              <a:t> involves oxidation and </a:t>
            </a:r>
            <a:r>
              <a:rPr lang="en-US" dirty="0">
                <a:hlinkClick r:id="rId3"/>
              </a:rPr>
              <a:t>reduction reaction</a:t>
            </a:r>
            <a:r>
              <a:rPr lang="en-US" dirty="0"/>
              <a:t>. In other words; it involves the transfer of electrons between two chemical species. </a:t>
            </a:r>
            <a:br>
              <a:rPr lang="en-US" dirty="0"/>
            </a:br>
            <a:r>
              <a:rPr lang="en-US" dirty="0"/>
              <a:t/>
            </a:r>
            <a:br>
              <a:rPr lang="en-US" dirty="0"/>
            </a:br>
            <a:r>
              <a:rPr lang="en-US" dirty="0"/>
              <a:t>One compound in reaction loses an electron, this compound is said to be oxidized and at the same time another compound gains an electron and is said to be reduced.</a:t>
            </a:r>
            <a:br>
              <a:rPr lang="en-US" dirty="0"/>
            </a:br>
            <a:r>
              <a:rPr lang="en-US" dirty="0"/>
              <a:t/>
            </a:r>
            <a:br>
              <a:rPr lang="en-US" dirty="0"/>
            </a:br>
            <a:r>
              <a:rPr lang="en-US" dirty="0"/>
              <a:t>There are specific terms used to describe these chemical species. The compound that is oxidized is called as a </a:t>
            </a:r>
            <a:r>
              <a:rPr lang="en-US" b="1" dirty="0">
                <a:hlinkClick r:id="rId4"/>
              </a:rPr>
              <a:t>reducing agent</a:t>
            </a:r>
            <a:r>
              <a:rPr lang="en-US" dirty="0"/>
              <a:t>, while another compound that is reduced is called as the</a:t>
            </a:r>
            <a:r>
              <a:rPr lang="en-US" b="1" dirty="0"/>
              <a:t> </a:t>
            </a:r>
            <a:r>
              <a:rPr lang="en-US" b="1" dirty="0">
                <a:hlinkClick r:id="rId5"/>
              </a:rPr>
              <a:t>oxidizing agent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33400"/>
            <a:ext cx="7772400" cy="884238"/>
          </a:xfrm>
        </p:spPr>
        <p:txBody>
          <a:bodyPr>
            <a:normAutofit fontScale="90000"/>
          </a:bodyPr>
          <a:lstStyle/>
          <a:p>
            <a:pPr eaLnBrk="1" fontAlgn="auto" hangingPunct="1">
              <a:spcAft>
                <a:spcPts val="0"/>
              </a:spcAft>
              <a:defRPr/>
            </a:pPr>
            <a:r>
              <a:rPr lang="en-US" sz="2800" dirty="0">
                <a:solidFill>
                  <a:schemeClr val="tx1"/>
                </a:solidFill>
              </a:rPr>
              <a:t>It follows that Redox Chemistry can proceed by three types of redox reaction: </a:t>
            </a:r>
            <a:br>
              <a:rPr lang="en-US" sz="2800" dirty="0">
                <a:solidFill>
                  <a:schemeClr val="tx1"/>
                </a:solidFill>
              </a:rPr>
            </a:br>
            <a:endParaRPr lang="en-US" sz="2800" dirty="0">
              <a:solidFill>
                <a:schemeClr val="tx1"/>
              </a:solidFill>
            </a:endParaRPr>
          </a:p>
        </p:txBody>
      </p:sp>
      <p:pic>
        <p:nvPicPr>
          <p:cNvPr id="31746" name="Picture 2"/>
          <p:cNvPicPr>
            <a:picLocks noChangeAspect="1" noChangeArrowheads="1"/>
          </p:cNvPicPr>
          <p:nvPr/>
        </p:nvPicPr>
        <p:blipFill>
          <a:blip r:embed="rId2"/>
          <a:srcRect/>
          <a:stretch>
            <a:fillRect/>
          </a:stretch>
        </p:blipFill>
        <p:spPr bwMode="auto">
          <a:xfrm>
            <a:off x="1295400" y="1143000"/>
            <a:ext cx="6219825" cy="2686050"/>
          </a:xfrm>
          <a:prstGeom prst="rect">
            <a:avLst/>
          </a:prstGeom>
          <a:noFill/>
          <a:ln w="9525">
            <a:noFill/>
            <a:miter lim="800000"/>
            <a:headEnd/>
            <a:tailEnd/>
          </a:ln>
        </p:spPr>
      </p:pic>
      <p:pic>
        <p:nvPicPr>
          <p:cNvPr id="31747" name="Picture 4" descr="http://www.emc.maricopa.edu/faculty/farabee/biobk/redox.gif">
            <a:hlinkClick r:id="rId3"/>
          </p:cNvPr>
          <p:cNvPicPr>
            <a:picLocks noGrp="1" noChangeAspect="1" noChangeArrowheads="1"/>
          </p:cNvPicPr>
          <p:nvPr>
            <p:ph sz="quarter" idx="1"/>
          </p:nvPr>
        </p:nvPicPr>
        <p:blipFill>
          <a:blip r:embed="rId4"/>
          <a:srcRect/>
          <a:stretch>
            <a:fillRect/>
          </a:stretch>
        </p:blipFill>
        <p:spPr>
          <a:xfrm>
            <a:off x="2133600" y="4114800"/>
            <a:ext cx="5181600" cy="1733550"/>
          </a:xfrm>
        </p:spPr>
      </p:pic>
    </p:spTree>
  </p:cSld>
  <p:clrMapOvr>
    <a:masterClrMapping/>
  </p:clrMapOvr>
  <p:transition spd="slow">
    <p:pull/>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ubtitle 2"/>
          <p:cNvSpPr>
            <a:spLocks noGrp="1"/>
          </p:cNvSpPr>
          <p:nvPr>
            <p:ph type="subTitle" idx="4294967295"/>
          </p:nvPr>
        </p:nvSpPr>
        <p:spPr>
          <a:xfrm>
            <a:off x="1295400" y="3200400"/>
            <a:ext cx="6400800" cy="1600200"/>
          </a:xfrm>
        </p:spPr>
        <p:txBody>
          <a:bodyPr/>
          <a:lstStyle/>
          <a:p>
            <a:pPr marL="0" indent="0" algn="ctr" eaLnBrk="1" hangingPunct="1">
              <a:buFont typeface="Arial" charset="0"/>
              <a:buNone/>
            </a:pPr>
            <a:endParaRPr lang="ar-JO" smtClean="0">
              <a:solidFill>
                <a:schemeClr val="tx2"/>
              </a:solidFill>
            </a:endParaRPr>
          </a:p>
        </p:txBody>
      </p:sp>
      <p:sp>
        <p:nvSpPr>
          <p:cNvPr id="47107" name="Title 1"/>
          <p:cNvSpPr>
            <a:spLocks noGrp="1"/>
          </p:cNvSpPr>
          <p:nvPr>
            <p:ph type="ctrTitle" idx="4294967295"/>
          </p:nvPr>
        </p:nvSpPr>
        <p:spPr>
          <a:xfrm>
            <a:off x="685800" y="1371600"/>
            <a:ext cx="7848600" cy="3657600"/>
          </a:xfrm>
        </p:spPr>
        <p:txBody>
          <a:bodyPr anchor="ctr"/>
          <a:lstStyle/>
          <a:p>
            <a:pPr algn="ctr" eaLnBrk="1" hangingPunct="1"/>
            <a:r>
              <a:rPr lang="en-US" smtClean="0">
                <a:solidFill>
                  <a:srgbClr val="FFFFFF"/>
                </a:solidFill>
              </a:rPr>
              <a:t>Experiment three</a:t>
            </a:r>
            <a:br>
              <a:rPr lang="en-US" smtClean="0">
                <a:solidFill>
                  <a:srgbClr val="FFFFFF"/>
                </a:solidFill>
              </a:rPr>
            </a:br>
            <a:r>
              <a:rPr lang="en-US" b="1" smtClean="0">
                <a:solidFill>
                  <a:srgbClr val="FFFFFF"/>
                </a:solidFill>
              </a:rPr>
              <a:t>Assay test of Povidone Iodine solution</a:t>
            </a:r>
            <a:r>
              <a:rPr lang="en-US" smtClean="0">
                <a:solidFill>
                  <a:srgbClr val="FFFFFF"/>
                </a:solidFill>
              </a:rPr>
              <a:t/>
            </a:r>
            <a:br>
              <a:rPr lang="en-US" smtClean="0">
                <a:solidFill>
                  <a:srgbClr val="FFFFFF"/>
                </a:solidFill>
              </a:rPr>
            </a:br>
            <a:endParaRPr lang="en-US" smtClean="0">
              <a:solidFill>
                <a:srgbClr val="FFFFFF"/>
              </a:solidFill>
            </a:endParaRPr>
          </a:p>
        </p:txBody>
      </p:sp>
      <p:pic>
        <p:nvPicPr>
          <p:cNvPr id="47108" name="Picture 2" descr="File:Povidon-Iod.png">
            <a:hlinkClick r:id="rId2"/>
          </p:cNvPr>
          <p:cNvPicPr>
            <a:picLocks noChangeAspect="1" noChangeArrowheads="1"/>
          </p:cNvPicPr>
          <p:nvPr/>
        </p:nvPicPr>
        <p:blipFill>
          <a:blip r:embed="rId3"/>
          <a:srcRect/>
          <a:stretch>
            <a:fillRect/>
          </a:stretch>
        </p:blipFill>
        <p:spPr bwMode="auto">
          <a:xfrm>
            <a:off x="838200" y="3657600"/>
            <a:ext cx="4876800" cy="2733675"/>
          </a:xfrm>
          <a:prstGeom prst="rect">
            <a:avLst/>
          </a:prstGeom>
          <a:noFill/>
          <a:ln w="9525">
            <a:noFill/>
            <a:miter lim="800000"/>
            <a:headEnd/>
            <a:tailEnd/>
          </a:ln>
        </p:spPr>
      </p:pic>
      <p:pic>
        <p:nvPicPr>
          <p:cNvPr id="47109" name="Picture 3"/>
          <p:cNvPicPr>
            <a:picLocks noChangeAspect="1" noChangeArrowheads="1"/>
          </p:cNvPicPr>
          <p:nvPr/>
        </p:nvPicPr>
        <p:blipFill>
          <a:blip r:embed="rId4"/>
          <a:srcRect/>
          <a:stretch>
            <a:fillRect/>
          </a:stretch>
        </p:blipFill>
        <p:spPr bwMode="auto">
          <a:xfrm>
            <a:off x="6248400" y="4419600"/>
            <a:ext cx="2095500" cy="1790700"/>
          </a:xfrm>
          <a:prstGeom prst="rect">
            <a:avLst/>
          </a:prstGeom>
          <a:noFill/>
          <a:ln w="9525">
            <a:noFill/>
            <a:miter lim="800000"/>
            <a:headEnd/>
            <a:tailEnd/>
          </a:ln>
        </p:spPr>
      </p:pic>
    </p:spTree>
  </p:cSld>
  <p:clrMapOvr>
    <a:masterClrMapping/>
  </p:clrMapOvr>
  <p:transition spd="slow">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pPr eaLnBrk="1" hangingPunct="1"/>
            <a:endParaRPr lang="ar-JO" smtClean="0"/>
          </a:p>
        </p:txBody>
      </p:sp>
      <p:sp>
        <p:nvSpPr>
          <p:cNvPr id="3" name="Content Placeholder 2"/>
          <p:cNvSpPr>
            <a:spLocks noGrp="1"/>
          </p:cNvSpPr>
          <p:nvPr>
            <p:ph sz="quarter" idx="1"/>
          </p:nvPr>
        </p:nvSpPr>
        <p:spPr/>
        <p:txBody>
          <a:bodyPr>
            <a:normAutofit fontScale="92500" lnSpcReduction="20000"/>
          </a:bodyPr>
          <a:lstStyle/>
          <a:p>
            <a:pPr marL="274320" indent="-274320" eaLnBrk="1" fontAlgn="auto" hangingPunct="1">
              <a:spcBef>
                <a:spcPts val="580"/>
              </a:spcBef>
              <a:spcAft>
                <a:spcPts val="0"/>
              </a:spcAft>
              <a:buFont typeface="Wingdings 2"/>
              <a:buChar char=""/>
              <a:defRPr/>
            </a:pPr>
            <a:r>
              <a:rPr lang="en-US" dirty="0"/>
              <a:t>Some Redox titration involves iodine as an oxidizing agent. If standard iodine is used for the oxidation of a reducing agent (</a:t>
            </a:r>
            <a:r>
              <a:rPr lang="en-US" dirty="0" err="1"/>
              <a:t>analyte</a:t>
            </a:r>
            <a:r>
              <a:rPr lang="en-US" dirty="0"/>
              <a:t>), the method is termed as </a:t>
            </a:r>
            <a:r>
              <a:rPr lang="en-US" dirty="0" err="1"/>
              <a:t>iodimetry</a:t>
            </a:r>
            <a:r>
              <a:rPr lang="en-US" dirty="0"/>
              <a:t>. On the other hand, the indirect presence of iodine in titration in a Redox reaction is called </a:t>
            </a:r>
            <a:r>
              <a:rPr lang="en-US" dirty="0" err="1"/>
              <a:t>iodometry</a:t>
            </a:r>
            <a:r>
              <a:rPr lang="en-US" dirty="0"/>
              <a:t>.</a:t>
            </a:r>
            <a:br>
              <a:rPr lang="en-US" dirty="0"/>
            </a:br>
            <a:r>
              <a:rPr lang="en-US" dirty="0"/>
              <a:t/>
            </a:r>
            <a:br>
              <a:rPr lang="en-US" dirty="0"/>
            </a:br>
            <a:r>
              <a:rPr lang="en-US" dirty="0"/>
              <a:t>Iodine formed a </a:t>
            </a:r>
            <a:r>
              <a:rPr lang="en-US" dirty="0">
                <a:hlinkClick r:id="rId2"/>
              </a:rPr>
              <a:t>complex ion</a:t>
            </a:r>
            <a:r>
              <a:rPr lang="en-US" dirty="0"/>
              <a:t> (</a:t>
            </a:r>
            <a:r>
              <a:rPr lang="en-US" dirty="0" err="1"/>
              <a:t>triiodide</a:t>
            </a:r>
            <a:r>
              <a:rPr lang="en-US" dirty="0"/>
              <a:t> ion) with iodide ion solution.</a:t>
            </a:r>
            <a:br>
              <a:rPr lang="en-US" dirty="0"/>
            </a:br>
            <a:r>
              <a:rPr lang="en-US" dirty="0"/>
              <a:t/>
            </a:r>
            <a:br>
              <a:rPr lang="en-US" dirty="0"/>
            </a:br>
            <a:r>
              <a:rPr lang="en-US" dirty="0"/>
              <a:t>I</a:t>
            </a:r>
            <a:r>
              <a:rPr lang="en-US" baseline="-25000" dirty="0"/>
              <a:t>2</a:t>
            </a:r>
            <a:r>
              <a:rPr lang="en-US" dirty="0"/>
              <a:t> + I</a:t>
            </a:r>
            <a:r>
              <a:rPr lang="en-US" baseline="30000" dirty="0"/>
              <a:t>- </a:t>
            </a:r>
            <a:r>
              <a:rPr lang="en-US" dirty="0"/>
              <a:t>= I</a:t>
            </a:r>
            <a:r>
              <a:rPr lang="en-US" baseline="-25000" dirty="0"/>
              <a:t>3</a:t>
            </a:r>
            <a:r>
              <a:rPr lang="en-US" baseline="30000" dirty="0"/>
              <a:t>-</a:t>
            </a:r>
            <a:r>
              <a:rPr lang="en-US" dirty="0"/>
              <a:t/>
            </a:r>
            <a:br>
              <a:rPr lang="en-US" dirty="0"/>
            </a:br>
            <a:r>
              <a:rPr lang="en-US" dirty="0"/>
              <a:t/>
            </a:r>
            <a:br>
              <a:rPr lang="en-US" dirty="0"/>
            </a:br>
            <a:endParaRPr lang="en-US" dirty="0"/>
          </a:p>
          <a:p>
            <a:pPr marL="274320" indent="-274320" eaLnBrk="1" fontAlgn="auto" hangingPunct="1">
              <a:spcBef>
                <a:spcPts val="580"/>
              </a:spcBef>
              <a:spcAft>
                <a:spcPts val="0"/>
              </a:spcAft>
              <a:buFont typeface="Wingdings 2"/>
              <a:buChar char=""/>
              <a:defRPr/>
            </a:pPr>
            <a:r>
              <a:rPr lang="en-US" dirty="0"/>
              <a:t>Here this tri-iodide ion acts as an oxidizing agent and involved in both type of redox titration</a:t>
            </a:r>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1935162"/>
          </a:xfrm>
        </p:spPr>
        <p:txBody>
          <a:bodyPr>
            <a:normAutofit fontScale="90000"/>
          </a:bodyPr>
          <a:lstStyle/>
          <a:p>
            <a:pPr eaLnBrk="1" fontAlgn="auto" hangingPunct="1">
              <a:spcAft>
                <a:spcPts val="0"/>
              </a:spcAft>
              <a:defRPr/>
            </a:pPr>
            <a:r>
              <a:rPr lang="en-US" b="1" u="sng" dirty="0"/>
              <a:t>Reducing Agents Used in Titrations Involving Iodine</a:t>
            </a:r>
            <a:r>
              <a:rPr lang="en-US" b="1" dirty="0"/>
              <a:t/>
            </a:r>
            <a:br>
              <a:rPr lang="en-US" b="1" dirty="0"/>
            </a:br>
            <a:endParaRPr lang="en-US" dirty="0"/>
          </a:p>
        </p:txBody>
      </p:sp>
      <p:sp>
        <p:nvSpPr>
          <p:cNvPr id="3" name="Content Placeholder 2"/>
          <p:cNvSpPr>
            <a:spLocks noGrp="1"/>
          </p:cNvSpPr>
          <p:nvPr>
            <p:ph sz="quarter" idx="1"/>
          </p:nvPr>
        </p:nvSpPr>
        <p:spPr/>
        <p:txBody>
          <a:bodyPr>
            <a:normAutofit fontScale="92500" lnSpcReduction="20000"/>
          </a:bodyPr>
          <a:lstStyle/>
          <a:p>
            <a:pPr marL="0" indent="0" eaLnBrk="1" fontAlgn="auto" hangingPunct="1">
              <a:spcBef>
                <a:spcPts val="580"/>
              </a:spcBef>
              <a:spcAft>
                <a:spcPts val="0"/>
              </a:spcAft>
              <a:buFont typeface="Wingdings 2"/>
              <a:buNone/>
              <a:defRPr/>
            </a:pPr>
            <a:r>
              <a:rPr lang="en-US" dirty="0"/>
              <a:t/>
            </a:r>
            <a:br>
              <a:rPr lang="en-US" dirty="0"/>
            </a:br>
            <a:r>
              <a:rPr lang="en-US" dirty="0"/>
              <a:t>Usually Sodium thiosulfate (Na</a:t>
            </a:r>
            <a:r>
              <a:rPr lang="en-US" baseline="-25000" dirty="0"/>
              <a:t>2</a:t>
            </a:r>
            <a:r>
              <a:rPr lang="en-US" dirty="0"/>
              <a:t>S</a:t>
            </a:r>
            <a:r>
              <a:rPr lang="en-US" baseline="-25000" dirty="0"/>
              <a:t>2</a:t>
            </a:r>
            <a:r>
              <a:rPr lang="en-US" dirty="0"/>
              <a:t>O</a:t>
            </a:r>
            <a:r>
              <a:rPr lang="en-US" baseline="-25000" dirty="0"/>
              <a:t>3</a:t>
            </a:r>
            <a:r>
              <a:rPr lang="en-US" dirty="0"/>
              <a:t>) </a:t>
            </a:r>
            <a:r>
              <a:rPr lang="en-US" dirty="0" smtClean="0"/>
              <a:t> </a:t>
            </a:r>
            <a:r>
              <a:rPr lang="en-US" dirty="0"/>
              <a:t>is used as a reducing agent in redox titration involving iodine. </a:t>
            </a:r>
            <a:br>
              <a:rPr lang="en-US" dirty="0"/>
            </a:br>
            <a:r>
              <a:rPr lang="en-US" dirty="0"/>
              <a:t/>
            </a:r>
            <a:br>
              <a:rPr lang="en-US" dirty="0"/>
            </a:br>
            <a:r>
              <a:rPr lang="en-US" dirty="0"/>
              <a:t>The reaction between iodine and thiosulfate is as follows;</a:t>
            </a:r>
            <a:br>
              <a:rPr lang="en-US" dirty="0"/>
            </a:br>
            <a:r>
              <a:rPr lang="en-US" dirty="0"/>
              <a:t/>
            </a:r>
            <a:br>
              <a:rPr lang="en-US" dirty="0"/>
            </a:br>
            <a:r>
              <a:rPr lang="en-US" b="1" dirty="0"/>
              <a:t>I</a:t>
            </a:r>
            <a:r>
              <a:rPr lang="en-US" b="1" baseline="-25000" dirty="0"/>
              <a:t>2</a:t>
            </a:r>
            <a:r>
              <a:rPr lang="en-US" b="1" dirty="0"/>
              <a:t> + 2 S</a:t>
            </a:r>
            <a:r>
              <a:rPr lang="en-US" b="1" baseline="-25000" dirty="0"/>
              <a:t>2</a:t>
            </a:r>
            <a:r>
              <a:rPr lang="en-US" b="1" dirty="0"/>
              <a:t>O</a:t>
            </a:r>
            <a:r>
              <a:rPr lang="en-US" b="1" baseline="-25000" dirty="0"/>
              <a:t>3</a:t>
            </a:r>
            <a:r>
              <a:rPr lang="en-US" b="1" baseline="30000" dirty="0"/>
              <a:t>2-</a:t>
            </a:r>
            <a:r>
              <a:rPr lang="en-US" b="1" dirty="0"/>
              <a:t> </a:t>
            </a:r>
            <a:r>
              <a:rPr lang="en-US" b="1" dirty="0" smtClean="0"/>
              <a:t>                     2 </a:t>
            </a:r>
            <a:r>
              <a:rPr lang="en-US" b="1" dirty="0"/>
              <a:t>I</a:t>
            </a:r>
            <a:r>
              <a:rPr lang="en-US" b="1" baseline="30000" dirty="0"/>
              <a:t>-</a:t>
            </a:r>
            <a:r>
              <a:rPr lang="en-US" b="1" dirty="0"/>
              <a:t> + </a:t>
            </a:r>
            <a:r>
              <a:rPr lang="en-US" b="1" dirty="0" smtClean="0"/>
              <a:t>S</a:t>
            </a:r>
            <a:r>
              <a:rPr lang="en-US" b="1" baseline="-25000" dirty="0" smtClean="0"/>
              <a:t>4</a:t>
            </a:r>
            <a:r>
              <a:rPr lang="en-US" b="1" dirty="0" smtClean="0"/>
              <a:t>O</a:t>
            </a:r>
            <a:r>
              <a:rPr lang="en-US" b="1" baseline="-25000" dirty="0" smtClean="0"/>
              <a:t>6</a:t>
            </a:r>
            <a:r>
              <a:rPr lang="en-US" b="1" baseline="30000" dirty="0" smtClean="0"/>
              <a:t>2-</a:t>
            </a:r>
          </a:p>
          <a:p>
            <a:pPr marL="0" indent="0" eaLnBrk="1" fontAlgn="auto" hangingPunct="1">
              <a:spcBef>
                <a:spcPts val="580"/>
              </a:spcBef>
              <a:spcAft>
                <a:spcPts val="0"/>
              </a:spcAft>
              <a:buFont typeface="Wingdings 2"/>
              <a:buNone/>
              <a:defRPr/>
            </a:pPr>
            <a:r>
              <a:rPr lang="en-US" b="1" baseline="30000" dirty="0"/>
              <a:t> </a:t>
            </a:r>
            <a:r>
              <a:rPr lang="en-US" b="1" baseline="30000" dirty="0" smtClean="0"/>
              <a:t> </a:t>
            </a:r>
          </a:p>
          <a:p>
            <a:pPr marL="0" indent="0" eaLnBrk="1" fontAlgn="auto" hangingPunct="1">
              <a:spcBef>
                <a:spcPts val="580"/>
              </a:spcBef>
              <a:spcAft>
                <a:spcPts val="0"/>
              </a:spcAft>
              <a:buFont typeface="Wingdings 2"/>
              <a:buNone/>
              <a:defRPr/>
            </a:pPr>
            <a:r>
              <a:rPr lang="en-US" dirty="0" err="1" smtClean="0"/>
              <a:t>Iodine+thiosulphate</a:t>
            </a:r>
            <a:r>
              <a:rPr lang="en-US" dirty="0" smtClean="0"/>
              <a:t>                     </a:t>
            </a:r>
            <a:r>
              <a:rPr lang="en-US" dirty="0" err="1" smtClean="0"/>
              <a:t>iodide+tetra-thionate</a:t>
            </a:r>
            <a:r>
              <a:rPr lang="en-US" dirty="0"/>
              <a:t/>
            </a:r>
            <a:br>
              <a:rPr lang="en-US" dirty="0"/>
            </a:br>
            <a:r>
              <a:rPr lang="en-US" dirty="0"/>
              <a:t/>
            </a:r>
            <a:br>
              <a:rPr lang="en-US" dirty="0"/>
            </a:br>
            <a:r>
              <a:rPr lang="en-US" dirty="0"/>
              <a:t>Since I</a:t>
            </a:r>
            <a:r>
              <a:rPr lang="en-US" baseline="-25000" dirty="0"/>
              <a:t>2</a:t>
            </a:r>
            <a:r>
              <a:rPr lang="en-US" dirty="0"/>
              <a:t> is present as the tri-iodide in aqueous solutions containing iodide , hence reaction can </a:t>
            </a:r>
            <a:r>
              <a:rPr lang="en-US" dirty="0" smtClean="0"/>
              <a:t>be written </a:t>
            </a:r>
            <a:r>
              <a:rPr lang="en-US" dirty="0"/>
              <a:t>as ;</a:t>
            </a:r>
            <a:br>
              <a:rPr lang="en-US" dirty="0"/>
            </a:br>
            <a:r>
              <a:rPr lang="en-US" b="1" dirty="0"/>
              <a:t>I</a:t>
            </a:r>
            <a:r>
              <a:rPr lang="en-US" b="1" baseline="-25000" dirty="0"/>
              <a:t>3</a:t>
            </a:r>
            <a:r>
              <a:rPr lang="en-US" b="1" baseline="30000" dirty="0"/>
              <a:t>-</a:t>
            </a:r>
            <a:r>
              <a:rPr lang="en-US" b="1" dirty="0"/>
              <a:t> + 2 S</a:t>
            </a:r>
            <a:r>
              <a:rPr lang="en-US" b="1" baseline="-25000" dirty="0"/>
              <a:t>2</a:t>
            </a:r>
            <a:r>
              <a:rPr lang="en-US" b="1" dirty="0"/>
              <a:t>O</a:t>
            </a:r>
            <a:r>
              <a:rPr lang="en-US" b="1" baseline="-25000" dirty="0"/>
              <a:t>3</a:t>
            </a:r>
            <a:r>
              <a:rPr lang="en-US" b="1" baseline="30000" dirty="0"/>
              <a:t>2-</a:t>
            </a:r>
            <a:r>
              <a:rPr lang="en-US" b="1" dirty="0"/>
              <a:t> </a:t>
            </a:r>
            <a:r>
              <a:rPr lang="en-US" b="1" dirty="0" smtClean="0"/>
              <a:t>                   3 </a:t>
            </a:r>
            <a:r>
              <a:rPr lang="en-US" b="1" dirty="0"/>
              <a:t>I</a:t>
            </a:r>
            <a:r>
              <a:rPr lang="en-US" b="1" baseline="30000" dirty="0"/>
              <a:t>-</a:t>
            </a:r>
            <a:r>
              <a:rPr lang="en-US" b="1" dirty="0"/>
              <a:t> + S</a:t>
            </a:r>
            <a:r>
              <a:rPr lang="en-US" b="1" baseline="-25000" dirty="0"/>
              <a:t>4</a:t>
            </a:r>
            <a:r>
              <a:rPr lang="en-US" b="1" dirty="0"/>
              <a:t>O</a:t>
            </a:r>
            <a:r>
              <a:rPr lang="en-US" b="1" baseline="-25000" dirty="0"/>
              <a:t>6</a:t>
            </a:r>
            <a:r>
              <a:rPr lang="en-US" b="1" baseline="30000" dirty="0"/>
              <a:t>2-</a:t>
            </a:r>
            <a:r>
              <a:rPr lang="en-US" dirty="0"/>
              <a:t/>
            </a:r>
            <a:br>
              <a:rPr lang="en-US" dirty="0"/>
            </a:br>
            <a:r>
              <a:rPr lang="en-US" dirty="0"/>
              <a:t/>
            </a:r>
            <a:br>
              <a:rPr lang="en-US" dirty="0"/>
            </a:br>
            <a:r>
              <a:rPr lang="en-US" dirty="0" smtClean="0"/>
              <a:t>tri-iodide+ </a:t>
            </a:r>
            <a:r>
              <a:rPr lang="en-US" dirty="0" err="1" smtClean="0"/>
              <a:t>thiosulphate</a:t>
            </a:r>
            <a:r>
              <a:rPr lang="en-US" dirty="0" smtClean="0"/>
              <a:t>                       tri-iodide + tetra-</a:t>
            </a:r>
            <a:r>
              <a:rPr lang="en-US" dirty="0" err="1" smtClean="0"/>
              <a:t>thionate</a:t>
            </a:r>
            <a:endParaRPr lang="en-US" dirty="0"/>
          </a:p>
        </p:txBody>
      </p:sp>
      <p:cxnSp>
        <p:nvCxnSpPr>
          <p:cNvPr id="5" name="Straight Arrow Connector 4"/>
          <p:cNvCxnSpPr/>
          <p:nvPr/>
        </p:nvCxnSpPr>
        <p:spPr>
          <a:xfrm>
            <a:off x="2837543" y="3429000"/>
            <a:ext cx="9144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2801257" y="5181600"/>
            <a:ext cx="7620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3429000" y="4038600"/>
            <a:ext cx="8382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3848100" y="5791200"/>
            <a:ext cx="11049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p:txBody>
          <a:bodyPr/>
          <a:lstStyle/>
          <a:p>
            <a:pPr eaLnBrk="1" hangingPunct="1"/>
            <a:r>
              <a:rPr lang="en-US" u="sng" smtClean="0"/>
              <a:t>Calculations</a:t>
            </a:r>
          </a:p>
        </p:txBody>
      </p:sp>
      <p:sp>
        <p:nvSpPr>
          <p:cNvPr id="21506" name="Content Placeholder 2"/>
          <p:cNvSpPr>
            <a:spLocks noGrp="1"/>
          </p:cNvSpPr>
          <p:nvPr>
            <p:ph sz="quarter" idx="1"/>
          </p:nvPr>
        </p:nvSpPr>
        <p:spPr/>
        <p:txBody>
          <a:bodyPr>
            <a:normAutofit/>
          </a:bodyPr>
          <a:lstStyle/>
          <a:p>
            <a:pPr marL="274320" indent="-274320" eaLnBrk="1" fontAlgn="auto" hangingPunct="1">
              <a:spcBef>
                <a:spcPts val="580"/>
              </a:spcBef>
              <a:spcAft>
                <a:spcPts val="0"/>
              </a:spcAft>
              <a:buFont typeface="Wingdings 2"/>
              <a:buChar char=""/>
              <a:defRPr/>
            </a:pPr>
            <a:r>
              <a:rPr lang="en-GB" dirty="0" smtClean="0"/>
              <a:t>Each ml of 0.02M thiosulfate equivalent to 2.538 mg I</a:t>
            </a:r>
            <a:r>
              <a:rPr lang="en-GB" baseline="-25000" dirty="0" smtClean="0"/>
              <a:t>2</a:t>
            </a:r>
            <a:endParaRPr lang="en-US" dirty="0" smtClean="0"/>
          </a:p>
          <a:p>
            <a:pPr marL="274320" indent="-274320" eaLnBrk="1" fontAlgn="auto" hangingPunct="1">
              <a:spcBef>
                <a:spcPts val="580"/>
              </a:spcBef>
              <a:spcAft>
                <a:spcPts val="0"/>
              </a:spcAft>
              <a:buFont typeface="Wingdings 2"/>
              <a:buChar char=""/>
              <a:defRPr/>
            </a:pPr>
            <a:r>
              <a:rPr lang="en-GB" dirty="0" smtClean="0"/>
              <a:t> Note: </a:t>
            </a:r>
            <a:r>
              <a:rPr lang="en-GB" dirty="0" err="1" smtClean="0"/>
              <a:t>Povidone</a:t>
            </a:r>
            <a:r>
              <a:rPr lang="en-GB" dirty="0" smtClean="0"/>
              <a:t>-Iodine should contain not less than 9% and not more than 12% of available iodine.</a:t>
            </a:r>
            <a:endParaRPr lang="en-US" dirty="0" smtClean="0"/>
          </a:p>
          <a:p>
            <a:pPr marL="0" indent="0" eaLnBrk="1" fontAlgn="auto" hangingPunct="1">
              <a:spcBef>
                <a:spcPts val="580"/>
              </a:spcBef>
              <a:spcAft>
                <a:spcPts val="0"/>
              </a:spcAft>
              <a:buFont typeface="Wingdings 2"/>
              <a:buNone/>
              <a:defRPr/>
            </a:pPr>
            <a:r>
              <a:rPr lang="en-US" dirty="0" smtClean="0"/>
              <a:t> </a:t>
            </a:r>
          </a:p>
          <a:p>
            <a:pPr marL="274320" indent="-274320" eaLnBrk="1" fontAlgn="auto" hangingPunct="1">
              <a:spcBef>
                <a:spcPts val="580"/>
              </a:spcBef>
              <a:spcAft>
                <a:spcPts val="0"/>
              </a:spcAft>
              <a:buFont typeface="Wingdings 2"/>
              <a:buChar char=""/>
              <a:defRPr/>
            </a:pPr>
            <a:endParaRPr lang="en-US" dirty="0" smtClean="0"/>
          </a:p>
          <a:p>
            <a:pPr marL="0" indent="0" eaLnBrk="1" fontAlgn="auto" hangingPunct="1">
              <a:spcBef>
                <a:spcPts val="580"/>
              </a:spcBef>
              <a:spcAft>
                <a:spcPts val="0"/>
              </a:spcAft>
              <a:buFont typeface="Wingdings 2"/>
              <a:buNone/>
              <a:defRPr/>
            </a:pPr>
            <a:r>
              <a:rPr lang="en-GB" dirty="0" smtClean="0"/>
              <a:t> </a:t>
            </a:r>
            <a:endParaRPr lang="en-US" dirty="0" smtClean="0"/>
          </a:p>
          <a:p>
            <a:pPr marL="274320" indent="-274320" eaLnBrk="1" fontAlgn="auto" hangingPunct="1">
              <a:spcBef>
                <a:spcPts val="580"/>
              </a:spcBef>
              <a:spcAft>
                <a:spcPts val="0"/>
              </a:spcAft>
              <a:buFont typeface="Wingdings 2"/>
              <a:buChar char=""/>
              <a:defRPr/>
            </a:pPr>
            <a:endParaRPr lang="en-US" dirty="0" smtClean="0"/>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1506">
                                            <p:txEl>
                                              <p:pRg st="0" end="0"/>
                                            </p:txEl>
                                          </p:spTgt>
                                        </p:tgtEl>
                                        <p:attrNameLst>
                                          <p:attrName>style.visibility</p:attrName>
                                        </p:attrNameLst>
                                      </p:cBhvr>
                                      <p:to>
                                        <p:strVal val="visible"/>
                                      </p:to>
                                    </p:set>
                                    <p:animEffect transition="in" filter="fade">
                                      <p:cBhvr>
                                        <p:cTn id="7" dur="500"/>
                                        <p:tgtEl>
                                          <p:spTgt spid="21506">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1506">
                                            <p:txEl>
                                              <p:pRg st="1" end="1"/>
                                            </p:txEl>
                                          </p:spTgt>
                                        </p:tgtEl>
                                        <p:attrNameLst>
                                          <p:attrName>style.visibility</p:attrName>
                                        </p:attrNameLst>
                                      </p:cBhvr>
                                      <p:to>
                                        <p:strVal val="visible"/>
                                      </p:to>
                                    </p:set>
                                    <p:animEffect transition="in" filter="fade">
                                      <p:cBhvr>
                                        <p:cTn id="10" dur="500"/>
                                        <p:tgtEl>
                                          <p:spTgt spid="21506">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1506">
                                            <p:txEl>
                                              <p:pRg st="2" end="2"/>
                                            </p:txEl>
                                          </p:spTgt>
                                        </p:tgtEl>
                                        <p:attrNameLst>
                                          <p:attrName>style.visibility</p:attrName>
                                        </p:attrNameLst>
                                      </p:cBhvr>
                                      <p:to>
                                        <p:strVal val="visible"/>
                                      </p:to>
                                    </p:set>
                                    <p:animEffect transition="in" filter="fade">
                                      <p:cBhvr>
                                        <p:cTn id="13" dur="500"/>
                                        <p:tgtEl>
                                          <p:spTgt spid="2150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p:txBody>
          <a:bodyPr/>
          <a:lstStyle/>
          <a:p>
            <a:pPr eaLnBrk="1" hangingPunct="1"/>
            <a:r>
              <a:rPr lang="en-US" u="sng" smtClean="0"/>
              <a:t>Introduction:</a:t>
            </a:r>
          </a:p>
        </p:txBody>
      </p:sp>
      <p:sp>
        <p:nvSpPr>
          <p:cNvPr id="3" name="Content Placeholder 2"/>
          <p:cNvSpPr>
            <a:spLocks noGrp="1"/>
          </p:cNvSpPr>
          <p:nvPr>
            <p:ph sz="quarter" idx="1"/>
          </p:nvPr>
        </p:nvSpPr>
        <p:spPr>
          <a:xfrm>
            <a:off x="914400" y="2209800"/>
            <a:ext cx="7772400" cy="3810000"/>
          </a:xfrm>
        </p:spPr>
        <p:txBody>
          <a:bodyPr/>
          <a:lstStyle/>
          <a:p>
            <a:pPr eaLnBrk="1" hangingPunct="1"/>
            <a:r>
              <a:rPr lang="en-US" b="1" smtClean="0"/>
              <a:t>Povidone-iodine</a:t>
            </a:r>
            <a:r>
              <a:rPr lang="en-US" smtClean="0"/>
              <a:t> (</a:t>
            </a:r>
            <a:r>
              <a:rPr lang="en-US" b="1" smtClean="0"/>
              <a:t>PVP-I</a:t>
            </a:r>
            <a:r>
              <a:rPr lang="en-US" smtClean="0"/>
              <a:t>) is a stable chemical </a:t>
            </a:r>
            <a:r>
              <a:rPr lang="en-US" smtClean="0">
                <a:hlinkClick r:id="rId2" action="ppaction://hlinkfile" tooltip="Complex (chemistry)"/>
              </a:rPr>
              <a:t>complex</a:t>
            </a:r>
            <a:r>
              <a:rPr lang="en-US" smtClean="0"/>
              <a:t> of </a:t>
            </a:r>
            <a:r>
              <a:rPr lang="en-US" smtClean="0">
                <a:hlinkClick r:id="rId3" action="ppaction://hlinkfile" tooltip="Polyvinylpyrrolidone"/>
              </a:rPr>
              <a:t>polyvinylpyrrolidone</a:t>
            </a:r>
            <a:r>
              <a:rPr lang="en-US" smtClean="0"/>
              <a:t> (povidone, PVP) and elemental </a:t>
            </a:r>
            <a:r>
              <a:rPr lang="en-US" smtClean="0">
                <a:hlinkClick r:id="rId4" action="ppaction://hlinkfile" tooltip="Iodine"/>
              </a:rPr>
              <a:t>iodine</a:t>
            </a:r>
            <a:r>
              <a:rPr lang="en-US" smtClean="0"/>
              <a:t>. It contains from 9.0% to 12.0% available iodine, calculated on a </a:t>
            </a:r>
            <a:r>
              <a:rPr lang="en-US" smtClean="0">
                <a:hlinkClick r:id="rId5" action="ppaction://hlinkfile" tooltip="Dry basis"/>
              </a:rPr>
              <a:t>dry basis</a:t>
            </a:r>
            <a:r>
              <a:rPr lang="en-US" smtClean="0"/>
              <a:t>.</a:t>
            </a:r>
            <a:r>
              <a:rPr lang="en-US" baseline="30000" smtClean="0">
                <a:hlinkClick r:id="rId6" action="ppaction://hlinkfile"/>
              </a:rPr>
              <a:t>[1]</a:t>
            </a:r>
            <a:endParaRPr lang="en-US" smtClean="0"/>
          </a:p>
        </p:txBody>
      </p:sp>
      <p:pic>
        <p:nvPicPr>
          <p:cNvPr id="15363" name="Picture 2" descr="File:Povidon-Iod.png">
            <a:hlinkClick r:id="rId7"/>
          </p:cNvPr>
          <p:cNvPicPr>
            <a:picLocks noChangeAspect="1" noChangeArrowheads="1"/>
          </p:cNvPicPr>
          <p:nvPr/>
        </p:nvPicPr>
        <p:blipFill>
          <a:blip r:embed="rId8"/>
          <a:srcRect/>
          <a:stretch>
            <a:fillRect/>
          </a:stretch>
        </p:blipFill>
        <p:spPr bwMode="auto">
          <a:xfrm>
            <a:off x="381000" y="3514725"/>
            <a:ext cx="7620000" cy="2733675"/>
          </a:xfrm>
          <a:prstGeom prst="rect">
            <a:avLst/>
          </a:prstGeom>
          <a:noFill/>
          <a:ln w="9525">
            <a:noFill/>
            <a:miter lim="800000"/>
            <a:headEnd/>
            <a:tailEnd/>
          </a:ln>
        </p:spPr>
      </p:pic>
      <p:graphicFrame>
        <p:nvGraphicFramePr>
          <p:cNvPr id="4" name="Table 3"/>
          <p:cNvGraphicFramePr>
            <a:graphicFrameLocks noGrp="1"/>
          </p:cNvGraphicFramePr>
          <p:nvPr/>
        </p:nvGraphicFramePr>
        <p:xfrm>
          <a:off x="5257800" y="487363"/>
          <a:ext cx="2716161" cy="1335338"/>
        </p:xfrm>
        <a:graphic>
          <a:graphicData uri="http://schemas.openxmlformats.org/drawingml/2006/table">
            <a:tbl>
              <a:tblPr firstRow="1" firstCol="1" bandRow="1" bandCol="1">
                <a:tableStyleId>{5C22544A-7EE6-4342-B048-85BDC9FD1C3A}</a:tableStyleId>
              </a:tblPr>
              <a:tblGrid>
                <a:gridCol w="1981200"/>
                <a:gridCol w="734961"/>
              </a:tblGrid>
              <a:tr h="435234">
                <a:tc>
                  <a:txBody>
                    <a:bodyPr/>
                    <a:lstStyle/>
                    <a:p>
                      <a:pPr marL="0" marR="0" algn="ctr">
                        <a:lnSpc>
                          <a:spcPct val="150000"/>
                        </a:lnSpc>
                        <a:spcBef>
                          <a:spcPts val="0"/>
                        </a:spcBef>
                        <a:spcAft>
                          <a:spcPts val="0"/>
                        </a:spcAft>
                      </a:pPr>
                      <a:r>
                        <a:rPr lang="en-GB" sz="1100" dirty="0">
                          <a:effectLst/>
                        </a:rPr>
                        <a:t>Molecular formula of iodine</a:t>
                      </a:r>
                      <a:endParaRPr lang="en-US" sz="1100" dirty="0">
                        <a:effectLst/>
                        <a:latin typeface="Calibri"/>
                        <a:ea typeface="Calibri"/>
                        <a:cs typeface="Arial"/>
                      </a:endParaRPr>
                    </a:p>
                  </a:txBody>
                  <a:tcPr marL="68580" marR="68580" marT="0" marB="0"/>
                </a:tc>
                <a:tc>
                  <a:txBody>
                    <a:bodyPr/>
                    <a:lstStyle/>
                    <a:p>
                      <a:pPr marL="0" marR="0" algn="ctr">
                        <a:lnSpc>
                          <a:spcPct val="150000"/>
                        </a:lnSpc>
                        <a:spcBef>
                          <a:spcPts val="0"/>
                        </a:spcBef>
                        <a:spcAft>
                          <a:spcPts val="0"/>
                        </a:spcAft>
                      </a:pPr>
                      <a:r>
                        <a:rPr lang="en-GB" sz="1100" dirty="0">
                          <a:effectLst/>
                        </a:rPr>
                        <a:t>I</a:t>
                      </a:r>
                      <a:r>
                        <a:rPr lang="en-GB" sz="1100" baseline="-25000" dirty="0">
                          <a:effectLst/>
                        </a:rPr>
                        <a:t>2</a:t>
                      </a:r>
                      <a:endParaRPr lang="en-US" sz="1100" dirty="0">
                        <a:effectLst/>
                        <a:latin typeface="Calibri"/>
                        <a:ea typeface="Calibri"/>
                        <a:cs typeface="Arial"/>
                      </a:endParaRPr>
                    </a:p>
                  </a:txBody>
                  <a:tcPr marL="68580" marR="68580" marT="0" marB="0"/>
                </a:tc>
              </a:tr>
              <a:tr h="900104">
                <a:tc>
                  <a:txBody>
                    <a:bodyPr/>
                    <a:lstStyle/>
                    <a:p>
                      <a:pPr marL="0" marR="0" algn="ctr">
                        <a:lnSpc>
                          <a:spcPct val="150000"/>
                        </a:lnSpc>
                        <a:spcBef>
                          <a:spcPts val="0"/>
                        </a:spcBef>
                        <a:spcAft>
                          <a:spcPts val="0"/>
                        </a:spcAft>
                      </a:pPr>
                      <a:r>
                        <a:rPr lang="en-GB" sz="1100" dirty="0">
                          <a:effectLst/>
                        </a:rPr>
                        <a:t>Molecular weight</a:t>
                      </a:r>
                      <a:endParaRPr lang="en-US" sz="1100" dirty="0">
                        <a:effectLst/>
                        <a:latin typeface="Calibri"/>
                        <a:ea typeface="Calibri"/>
                        <a:cs typeface="Arial"/>
                      </a:endParaRPr>
                    </a:p>
                  </a:txBody>
                  <a:tcPr marL="68580" marR="68580" marT="0" marB="0"/>
                </a:tc>
                <a:tc>
                  <a:txBody>
                    <a:bodyPr/>
                    <a:lstStyle/>
                    <a:p>
                      <a:pPr marL="0" marR="0" algn="ctr">
                        <a:lnSpc>
                          <a:spcPct val="150000"/>
                        </a:lnSpc>
                        <a:spcBef>
                          <a:spcPts val="0"/>
                        </a:spcBef>
                        <a:spcAft>
                          <a:spcPts val="0"/>
                        </a:spcAft>
                      </a:pPr>
                      <a:r>
                        <a:rPr lang="en-GB" sz="1100" dirty="0">
                          <a:effectLst/>
                        </a:rPr>
                        <a:t>253.8</a:t>
                      </a:r>
                      <a:endParaRPr lang="en-US" sz="1100" dirty="0">
                        <a:effectLst/>
                      </a:endParaRPr>
                    </a:p>
                    <a:p>
                      <a:pPr marL="0" marR="0" algn="ctr">
                        <a:lnSpc>
                          <a:spcPct val="150000"/>
                        </a:lnSpc>
                        <a:spcBef>
                          <a:spcPts val="0"/>
                        </a:spcBef>
                        <a:spcAft>
                          <a:spcPts val="0"/>
                        </a:spcAft>
                      </a:pPr>
                      <a:r>
                        <a:rPr lang="en-GB" sz="1100" dirty="0">
                          <a:effectLst/>
                        </a:rPr>
                        <a:t>g/mole</a:t>
                      </a:r>
                      <a:endParaRPr lang="en-US" sz="1100" dirty="0">
                        <a:effectLst/>
                        <a:latin typeface="Calibri"/>
                        <a:ea typeface="Calibri"/>
                        <a:cs typeface="Arial"/>
                      </a:endParaRPr>
                    </a:p>
                  </a:txBody>
                  <a:tcPr marL="68580" marR="68580" marT="0" marB="0"/>
                </a:tc>
              </a:tr>
            </a:tbl>
          </a:graphicData>
        </a:graphic>
      </p:graphicFrame>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pPr eaLnBrk="1" hangingPunct="1"/>
            <a:endParaRPr lang="ar-JO" smtClean="0"/>
          </a:p>
        </p:txBody>
      </p:sp>
      <p:sp>
        <p:nvSpPr>
          <p:cNvPr id="3" name="Content Placeholder 2"/>
          <p:cNvSpPr>
            <a:spLocks noGrp="1"/>
          </p:cNvSpPr>
          <p:nvPr>
            <p:ph sz="quarter" idx="1"/>
          </p:nvPr>
        </p:nvSpPr>
        <p:spPr/>
        <p:txBody>
          <a:bodyPr/>
          <a:lstStyle/>
          <a:p>
            <a:pPr eaLnBrk="1" hangingPunct="1"/>
            <a:r>
              <a:rPr lang="en-US" dirty="0" smtClean="0"/>
              <a:t>Is a loose complex of elemental iodine with neutral, amphipathic organic compound </a:t>
            </a:r>
            <a:r>
              <a:rPr lang="en-US" dirty="0" smtClean="0">
                <a:solidFill>
                  <a:srgbClr val="FFC000"/>
                </a:solidFill>
              </a:rPr>
              <a:t>Polyvinyl </a:t>
            </a:r>
            <a:r>
              <a:rPr lang="en-US" dirty="0" err="1" smtClean="0">
                <a:solidFill>
                  <a:srgbClr val="FFC000"/>
                </a:solidFill>
              </a:rPr>
              <a:t>pyrolidone</a:t>
            </a:r>
            <a:r>
              <a:rPr lang="en-US" dirty="0" smtClean="0">
                <a:solidFill>
                  <a:srgbClr val="FFC000"/>
                </a:solidFill>
              </a:rPr>
              <a:t>  </a:t>
            </a:r>
            <a:r>
              <a:rPr lang="en-US" dirty="0" smtClean="0"/>
              <a:t>which serves as a </a:t>
            </a:r>
            <a:r>
              <a:rPr lang="en-US" dirty="0" err="1" smtClean="0"/>
              <a:t>sustaned</a:t>
            </a:r>
            <a:r>
              <a:rPr lang="en-US" dirty="0" smtClean="0"/>
              <a:t> release reservoir of iodine.</a:t>
            </a:r>
          </a:p>
          <a:p>
            <a:pPr eaLnBrk="1" hangingPunct="1"/>
            <a:endParaRPr lang="en-US" dirty="0" smtClean="0"/>
          </a:p>
          <a:p>
            <a:pPr eaLnBrk="1" hangingPunct="1"/>
            <a:endParaRPr lang="en-US" dirty="0" smtClean="0"/>
          </a:p>
          <a:p>
            <a:pPr eaLnBrk="1" hangingPunct="1"/>
            <a:endParaRPr lang="en-US" dirty="0" smtClean="0"/>
          </a:p>
          <a:p>
            <a:pPr eaLnBrk="1" hangingPunct="1"/>
            <a:r>
              <a:rPr lang="en-US" dirty="0" smtClean="0"/>
              <a:t>Note: </a:t>
            </a:r>
            <a:r>
              <a:rPr lang="en-US" dirty="0" smtClean="0">
                <a:solidFill>
                  <a:srgbClr val="FFC000"/>
                </a:solidFill>
              </a:rPr>
              <a:t>amphipathic</a:t>
            </a:r>
            <a:r>
              <a:rPr lang="en-US" dirty="0" smtClean="0"/>
              <a:t> is a molecule containing both polar </a:t>
            </a:r>
            <a:r>
              <a:rPr lang="en-US" dirty="0" err="1" smtClean="0"/>
              <a:t>hyrdophoilic</a:t>
            </a:r>
            <a:r>
              <a:rPr lang="en-US" dirty="0" smtClean="0"/>
              <a:t> (water soluble) &amp; non polar not water soluble hydrophobic.</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pPr eaLnBrk="1" hangingPunct="1"/>
            <a:r>
              <a:rPr lang="en-GB" b="1" u="sng" smtClean="0"/>
              <a:t>Physicochemical properties:</a:t>
            </a:r>
            <a:endParaRPr lang="en-US" smtClean="0"/>
          </a:p>
        </p:txBody>
      </p:sp>
      <p:sp>
        <p:nvSpPr>
          <p:cNvPr id="16386" name="Content Placeholder 2"/>
          <p:cNvSpPr>
            <a:spLocks noGrp="1"/>
          </p:cNvSpPr>
          <p:nvPr>
            <p:ph sz="quarter" idx="1"/>
          </p:nvPr>
        </p:nvSpPr>
        <p:spPr/>
        <p:txBody>
          <a:bodyPr/>
          <a:lstStyle/>
          <a:p>
            <a:pPr eaLnBrk="1" hangingPunct="1"/>
            <a:r>
              <a:rPr lang="en-US" smtClean="0"/>
              <a:t>PVP-I is completely soluble in cold and mild-warm water, </a:t>
            </a:r>
            <a:r>
              <a:rPr lang="en-US" smtClean="0">
                <a:hlinkClick r:id="rId2" action="ppaction://hlinkfile" tooltip="Ethyl alcohol"/>
              </a:rPr>
              <a:t>ethyl alcohol</a:t>
            </a:r>
            <a:r>
              <a:rPr lang="en-US" smtClean="0"/>
              <a:t>, </a:t>
            </a:r>
            <a:r>
              <a:rPr lang="en-US" smtClean="0">
                <a:hlinkClick r:id="rId3" action="ppaction://hlinkfile" tooltip="Isopropyl alcohol"/>
              </a:rPr>
              <a:t>isopropyl alcohol</a:t>
            </a:r>
            <a:r>
              <a:rPr lang="en-US" smtClean="0"/>
              <a:t>, </a:t>
            </a:r>
            <a:r>
              <a:rPr lang="en-US" smtClean="0">
                <a:hlinkClick r:id="rId4" action="ppaction://hlinkfile" tooltip="Polyethylene glycol"/>
              </a:rPr>
              <a:t>polyethylene glycol</a:t>
            </a:r>
            <a:r>
              <a:rPr lang="en-US" smtClean="0"/>
              <a:t>, and </a:t>
            </a:r>
            <a:r>
              <a:rPr lang="en-US" smtClean="0">
                <a:hlinkClick r:id="rId5" action="ppaction://hlinkfile" tooltip="Glycerol"/>
              </a:rPr>
              <a:t>glycerol</a:t>
            </a:r>
            <a:r>
              <a:rPr lang="en-US" smtClean="0"/>
              <a:t>. Its stability in solution is much greater than that of tincture of iodine or </a:t>
            </a:r>
            <a:r>
              <a:rPr lang="en-US" smtClean="0">
                <a:hlinkClick r:id="rId6" action="ppaction://hlinkfile" tooltip="Lugol's solution"/>
              </a:rPr>
              <a:t>Lugol's solution</a:t>
            </a:r>
            <a:endParaRPr lang="en-US" smtClean="0"/>
          </a:p>
          <a:p>
            <a:pPr eaLnBrk="1" hangingPunct="1"/>
            <a:r>
              <a:rPr lang="en-US" smtClean="0"/>
              <a:t>Iodine (I</a:t>
            </a:r>
            <a:r>
              <a:rPr lang="en-US" baseline="-25000" smtClean="0"/>
              <a:t>2</a:t>
            </a:r>
            <a:r>
              <a:rPr lang="en-US" smtClean="0"/>
              <a:t>): </a:t>
            </a:r>
          </a:p>
          <a:p>
            <a:pPr lvl="1" eaLnBrk="1" hangingPunct="1"/>
            <a:r>
              <a:rPr lang="en-US" smtClean="0"/>
              <a:t>Bluish-black crystals.</a:t>
            </a:r>
          </a:p>
          <a:p>
            <a:pPr lvl="1" eaLnBrk="1" hangingPunct="1"/>
            <a:r>
              <a:rPr lang="en-US" smtClean="0"/>
              <a:t>Easily sublimating at normal temperature to give violet-pink gas which is irritating to eye.</a:t>
            </a:r>
          </a:p>
          <a:p>
            <a:pPr lvl="1" eaLnBrk="1" hangingPunct="1"/>
            <a:r>
              <a:rPr lang="en-US" smtClean="0"/>
              <a:t>Sparingly soluble in water…solubility can be improved by the addition of KI.</a:t>
            </a:r>
          </a:p>
          <a:p>
            <a:pPr eaLnBrk="1" hangingPunct="1"/>
            <a:endParaRPr lang="en-US" smtClean="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6386">
                                            <p:txEl>
                                              <p:pRg st="0" end="0"/>
                                            </p:txEl>
                                          </p:spTgt>
                                        </p:tgtEl>
                                        <p:attrNameLst>
                                          <p:attrName>style.visibility</p:attrName>
                                        </p:attrNameLst>
                                      </p:cBhvr>
                                      <p:to>
                                        <p:strVal val="visible"/>
                                      </p:to>
                                    </p:set>
                                    <p:animEffect transition="in" filter="fade">
                                      <p:cBhvr>
                                        <p:cTn id="7" dur="1000"/>
                                        <p:tgtEl>
                                          <p:spTgt spid="16386">
                                            <p:txEl>
                                              <p:pRg st="0" end="0"/>
                                            </p:txEl>
                                          </p:spTgt>
                                        </p:tgtEl>
                                      </p:cBhvr>
                                    </p:animEffect>
                                    <p:anim calcmode="lin" valueType="num">
                                      <p:cBhvr>
                                        <p:cTn id="8" dur="1000" fill="hold"/>
                                        <p:tgtEl>
                                          <p:spTgt spid="1638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638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6386">
                                            <p:txEl>
                                              <p:pRg st="1" end="1"/>
                                            </p:txEl>
                                          </p:spTgt>
                                        </p:tgtEl>
                                        <p:attrNameLst>
                                          <p:attrName>style.visibility</p:attrName>
                                        </p:attrNameLst>
                                      </p:cBhvr>
                                      <p:to>
                                        <p:strVal val="visible"/>
                                      </p:to>
                                    </p:set>
                                    <p:animEffect transition="in" filter="fade">
                                      <p:cBhvr>
                                        <p:cTn id="14" dur="1000"/>
                                        <p:tgtEl>
                                          <p:spTgt spid="16386">
                                            <p:txEl>
                                              <p:pRg st="1" end="1"/>
                                            </p:txEl>
                                          </p:spTgt>
                                        </p:tgtEl>
                                      </p:cBhvr>
                                    </p:animEffect>
                                    <p:anim calcmode="lin" valueType="num">
                                      <p:cBhvr>
                                        <p:cTn id="15" dur="1000" fill="hold"/>
                                        <p:tgtEl>
                                          <p:spTgt spid="16386">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6386">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16386">
                                            <p:txEl>
                                              <p:pRg st="2" end="2"/>
                                            </p:txEl>
                                          </p:spTgt>
                                        </p:tgtEl>
                                        <p:attrNameLst>
                                          <p:attrName>style.visibility</p:attrName>
                                        </p:attrNameLst>
                                      </p:cBhvr>
                                      <p:to>
                                        <p:strVal val="visible"/>
                                      </p:to>
                                    </p:set>
                                    <p:animEffect transition="in" filter="fade">
                                      <p:cBhvr>
                                        <p:cTn id="19" dur="1000"/>
                                        <p:tgtEl>
                                          <p:spTgt spid="16386">
                                            <p:txEl>
                                              <p:pRg st="2" end="2"/>
                                            </p:txEl>
                                          </p:spTgt>
                                        </p:tgtEl>
                                      </p:cBhvr>
                                    </p:animEffect>
                                    <p:anim calcmode="lin" valueType="num">
                                      <p:cBhvr>
                                        <p:cTn id="20" dur="1000" fill="hold"/>
                                        <p:tgtEl>
                                          <p:spTgt spid="16386">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1638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16386">
                                            <p:txEl>
                                              <p:pRg st="3" end="3"/>
                                            </p:txEl>
                                          </p:spTgt>
                                        </p:tgtEl>
                                        <p:attrNameLst>
                                          <p:attrName>style.visibility</p:attrName>
                                        </p:attrNameLst>
                                      </p:cBhvr>
                                      <p:to>
                                        <p:strVal val="visible"/>
                                      </p:to>
                                    </p:set>
                                    <p:animEffect transition="in" filter="fade">
                                      <p:cBhvr>
                                        <p:cTn id="26" dur="1000"/>
                                        <p:tgtEl>
                                          <p:spTgt spid="16386">
                                            <p:txEl>
                                              <p:pRg st="3" end="3"/>
                                            </p:txEl>
                                          </p:spTgt>
                                        </p:tgtEl>
                                      </p:cBhvr>
                                    </p:animEffect>
                                    <p:anim calcmode="lin" valueType="num">
                                      <p:cBhvr>
                                        <p:cTn id="27" dur="1000" fill="hold"/>
                                        <p:tgtEl>
                                          <p:spTgt spid="16386">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1638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16386">
                                            <p:txEl>
                                              <p:pRg st="4" end="4"/>
                                            </p:txEl>
                                          </p:spTgt>
                                        </p:tgtEl>
                                        <p:attrNameLst>
                                          <p:attrName>style.visibility</p:attrName>
                                        </p:attrNameLst>
                                      </p:cBhvr>
                                      <p:to>
                                        <p:strVal val="visible"/>
                                      </p:to>
                                    </p:set>
                                    <p:animEffect transition="in" filter="fade">
                                      <p:cBhvr>
                                        <p:cTn id="33" dur="1000"/>
                                        <p:tgtEl>
                                          <p:spTgt spid="16386">
                                            <p:txEl>
                                              <p:pRg st="4" end="4"/>
                                            </p:txEl>
                                          </p:spTgt>
                                        </p:tgtEl>
                                      </p:cBhvr>
                                    </p:animEffect>
                                    <p:anim calcmode="lin" valueType="num">
                                      <p:cBhvr>
                                        <p:cTn id="34" dur="1000" fill="hold"/>
                                        <p:tgtEl>
                                          <p:spTgt spid="16386">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16386">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p:cNvSpPr>
          <p:nvPr>
            <p:ph type="title"/>
          </p:nvPr>
        </p:nvSpPr>
        <p:spPr>
          <a:xfrm>
            <a:off x="685800" y="304800"/>
            <a:ext cx="7772400" cy="2773363"/>
          </a:xfrm>
        </p:spPr>
        <p:txBody>
          <a:bodyPr/>
          <a:lstStyle/>
          <a:p>
            <a:r>
              <a:rPr lang="en-US" sz="2800" smtClean="0"/>
              <a:t>Povidone iodine is soluble in water, even more soluble than I</a:t>
            </a:r>
            <a:r>
              <a:rPr lang="en-US" sz="2800" baseline="-25000" smtClean="0"/>
              <a:t>2 </a:t>
            </a:r>
            <a:r>
              <a:rPr lang="en-US" sz="2800" smtClean="0"/>
              <a:t>itself (Why?).</a:t>
            </a:r>
            <a:br>
              <a:rPr lang="en-US" sz="2800" smtClean="0"/>
            </a:br>
            <a:endParaRPr lang="en-US" sz="2800" smtClean="0"/>
          </a:p>
        </p:txBody>
      </p:sp>
      <p:sp>
        <p:nvSpPr>
          <p:cNvPr id="51203" name="Rectangle 3"/>
          <p:cNvSpPr>
            <a:spLocks noGrp="1"/>
          </p:cNvSpPr>
          <p:nvPr>
            <p:ph type="body" idx="1"/>
          </p:nvPr>
        </p:nvSpPr>
        <p:spPr>
          <a:xfrm>
            <a:off x="914400" y="3657600"/>
            <a:ext cx="7772400" cy="2362200"/>
          </a:xfrm>
        </p:spPr>
        <p:txBody>
          <a:bodyPr/>
          <a:lstStyle/>
          <a:p>
            <a:endParaRPr lang="en-US"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pPr eaLnBrk="1" hangingPunct="1"/>
            <a:r>
              <a:rPr lang="en-US" u="sng" smtClean="0"/>
              <a:t>Synthesis</a:t>
            </a:r>
          </a:p>
        </p:txBody>
      </p:sp>
      <p:sp>
        <p:nvSpPr>
          <p:cNvPr id="3" name="Content Placeholder 2"/>
          <p:cNvSpPr>
            <a:spLocks noGrp="1"/>
          </p:cNvSpPr>
          <p:nvPr>
            <p:ph sz="quarter" idx="1"/>
          </p:nvPr>
        </p:nvSpPr>
        <p:spPr/>
        <p:txBody>
          <a:bodyPr/>
          <a:lstStyle/>
          <a:p>
            <a:pPr eaLnBrk="1" hangingPunct="1"/>
            <a:r>
              <a:rPr lang="en-US" smtClean="0"/>
              <a:t>An </a:t>
            </a:r>
            <a:r>
              <a:rPr lang="en-US" b="1" smtClean="0"/>
              <a:t>Iodophor</a:t>
            </a:r>
            <a:r>
              <a:rPr lang="en-US" smtClean="0"/>
              <a:t> is a preparation containing </a:t>
            </a:r>
            <a:r>
              <a:rPr lang="en-US" smtClean="0">
                <a:hlinkClick r:id="rId2" action="ppaction://hlinkfile" tooltip="Iodine"/>
              </a:rPr>
              <a:t>iodine</a:t>
            </a:r>
            <a:r>
              <a:rPr lang="en-US" smtClean="0"/>
              <a:t> complexed with a solubilizing agent, such as a </a:t>
            </a:r>
            <a:r>
              <a:rPr lang="en-US" smtClean="0">
                <a:hlinkClick r:id="rId3" action="ppaction://hlinkfile" tooltip="Surfactant"/>
              </a:rPr>
              <a:t>surfactant</a:t>
            </a:r>
            <a:r>
              <a:rPr lang="en-US" smtClean="0"/>
              <a:t> or </a:t>
            </a:r>
            <a:r>
              <a:rPr lang="en-US" smtClean="0">
                <a:hlinkClick r:id="rId4" action="ppaction://hlinkfile" tooltip="Povidone"/>
              </a:rPr>
              <a:t>povidone</a:t>
            </a:r>
            <a:r>
              <a:rPr lang="en-US" smtClean="0"/>
              <a:t> (forming </a:t>
            </a:r>
            <a:r>
              <a:rPr lang="en-US" smtClean="0">
                <a:hlinkClick r:id="rId5" action="ppaction://hlinkfile" tooltip="Povidone-iodine"/>
              </a:rPr>
              <a:t>povidone-iodine</a:t>
            </a:r>
            <a:r>
              <a:rPr lang="en-US" smtClean="0"/>
              <a:t>). The result is a water-soluble material that releases free iodine when in solution. Iodophors are prepared by mixing iodine with the solubilizing agent; heat can be used to speed up the reaction.</a:t>
            </a:r>
          </a:p>
        </p:txBody>
      </p:sp>
      <p:pic>
        <p:nvPicPr>
          <p:cNvPr id="18435" name="Picture 2" descr="Polyvinylpyrrolidon synthese.svg">
            <a:hlinkClick r:id="rId6"/>
          </p:cNvPr>
          <p:cNvPicPr>
            <a:picLocks noChangeAspect="1" noChangeArrowheads="1"/>
          </p:cNvPicPr>
          <p:nvPr/>
        </p:nvPicPr>
        <p:blipFill>
          <a:blip r:embed="rId7"/>
          <a:srcRect/>
          <a:stretch>
            <a:fillRect/>
          </a:stretch>
        </p:blipFill>
        <p:spPr bwMode="auto">
          <a:xfrm>
            <a:off x="2286000" y="4267200"/>
            <a:ext cx="4267200" cy="1447800"/>
          </a:xfrm>
          <a:prstGeom prst="rect">
            <a:avLst/>
          </a:prstGeom>
          <a:noFill/>
          <a:ln w="9525">
            <a:noFill/>
            <a:miter lim="800000"/>
            <a:headEnd/>
            <a:tailEnd/>
          </a:ln>
        </p:spPr>
      </p:pic>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a:xfrm>
            <a:off x="990600" y="304800"/>
            <a:ext cx="7772400" cy="1905000"/>
          </a:xfrm>
        </p:spPr>
        <p:txBody>
          <a:bodyPr/>
          <a:lstStyle/>
          <a:p>
            <a:pPr eaLnBrk="1" hangingPunct="1"/>
            <a:r>
              <a:rPr lang="en-US" b="1" smtClean="0"/>
              <a:t>Lugol's iodine solution</a:t>
            </a:r>
            <a:r>
              <a:rPr lang="en-US" smtClean="0"/>
              <a:t/>
            </a:r>
            <a:br>
              <a:rPr lang="en-US" smtClean="0"/>
            </a:br>
            <a:endParaRPr lang="en-US" smtClean="0"/>
          </a:p>
        </p:txBody>
      </p:sp>
      <p:graphicFrame>
        <p:nvGraphicFramePr>
          <p:cNvPr id="4" name="Content Placeholder 3"/>
          <p:cNvGraphicFramePr>
            <a:graphicFrameLocks noGrp="1"/>
          </p:cNvGraphicFramePr>
          <p:nvPr>
            <p:ph sz="quarter" idx="1"/>
          </p:nvPr>
        </p:nvGraphicFramePr>
        <p:xfrm>
          <a:off x="885825" y="1816100"/>
          <a:ext cx="8012740" cy="4310447"/>
        </p:xfrm>
        <a:graphic>
          <a:graphicData uri="http://schemas.openxmlformats.org/drawingml/2006/table">
            <a:tbl>
              <a:tblPr/>
              <a:tblGrid>
                <a:gridCol w="4650694"/>
                <a:gridCol w="3362046"/>
              </a:tblGrid>
              <a:tr h="281954">
                <a:tc>
                  <a:txBody>
                    <a:bodyPr/>
                    <a:lstStyle/>
                    <a:p>
                      <a:endParaRPr lang="en-US" sz="1600" dirty="0"/>
                    </a:p>
                  </a:txBody>
                  <a:tcPr marL="25599" marR="25599" marT="25599" marB="25599" anchor="ctr">
                    <a:lnL>
                      <a:noFill/>
                    </a:lnL>
                    <a:lnR>
                      <a:noFill/>
                    </a:lnR>
                    <a:lnT>
                      <a:noFill/>
                    </a:lnT>
                    <a:lnB>
                      <a:noFill/>
                    </a:lnB>
                    <a:solidFill>
                      <a:srgbClr val="AEC9DA"/>
                    </a:solidFill>
                  </a:tcPr>
                </a:tc>
                <a:tc>
                  <a:txBody>
                    <a:bodyPr/>
                    <a:lstStyle/>
                    <a:p>
                      <a:endParaRPr lang="en-US" sz="1600"/>
                    </a:p>
                  </a:txBody>
                  <a:tcPr marL="25599" marR="25599" marT="25599" marB="25599" anchor="ctr">
                    <a:lnL>
                      <a:noFill/>
                    </a:lnL>
                    <a:lnR>
                      <a:noFill/>
                    </a:lnR>
                    <a:lnT>
                      <a:noFill/>
                    </a:lnT>
                    <a:lnB>
                      <a:noFill/>
                    </a:lnB>
                    <a:solidFill>
                      <a:srgbClr val="FFFFFF"/>
                    </a:solidFill>
                  </a:tcPr>
                </a:tc>
              </a:tr>
              <a:tr h="4015409">
                <a:tc>
                  <a:txBody>
                    <a:bodyPr/>
                    <a:lstStyle/>
                    <a:p>
                      <a:r>
                        <a:rPr lang="en-US" sz="1600" b="1" dirty="0"/>
                        <a:t>Ingredients</a:t>
                      </a:r>
                      <a:r>
                        <a:rPr lang="en-US" sz="1600" dirty="0"/>
                        <a:t/>
                      </a:r>
                      <a:br>
                        <a:rPr lang="en-US" sz="1600" dirty="0"/>
                      </a:br>
                      <a:r>
                        <a:rPr lang="en-US" sz="1600" dirty="0"/>
                        <a:t>1. Potassium iodide: 10 g</a:t>
                      </a:r>
                      <a:br>
                        <a:rPr lang="en-US" sz="1600" dirty="0"/>
                      </a:br>
                      <a:r>
                        <a:rPr lang="en-US" sz="1600" dirty="0"/>
                        <a:t>2. Distilled water: 100 ml</a:t>
                      </a:r>
                      <a:br>
                        <a:rPr lang="en-US" sz="1600" dirty="0"/>
                      </a:br>
                      <a:r>
                        <a:rPr lang="en-US" sz="1600" dirty="0"/>
                        <a:t>3. Iodine crystals: 5 g </a:t>
                      </a:r>
                      <a:br>
                        <a:rPr lang="en-US" sz="1600" dirty="0"/>
                      </a:br>
                      <a:r>
                        <a:rPr lang="en-US" sz="1600" dirty="0"/>
                        <a:t/>
                      </a:r>
                      <a:br>
                        <a:rPr lang="en-US" sz="1600" dirty="0"/>
                      </a:br>
                      <a:r>
                        <a:rPr lang="en-US" sz="1600" b="1" dirty="0"/>
                        <a:t>Preparation</a:t>
                      </a:r>
                      <a:r>
                        <a:rPr lang="en-US" sz="1600" dirty="0"/>
                        <a:t/>
                      </a:r>
                      <a:br>
                        <a:rPr lang="en-US" sz="1600" dirty="0"/>
                      </a:br>
                      <a:r>
                        <a:rPr lang="en-US" sz="1600" dirty="0"/>
                        <a:t>A. Dissolve 10 g potassium iodide in 100 ml of distilled water.</a:t>
                      </a:r>
                      <a:br>
                        <a:rPr lang="en-US" sz="1600" dirty="0"/>
                      </a:br>
                      <a:r>
                        <a:rPr lang="en-US" sz="1600" dirty="0"/>
                        <a:t>B. Slowly add 5 g iodine crystals, while shaking.</a:t>
                      </a:r>
                      <a:br>
                        <a:rPr lang="en-US" sz="1600" dirty="0"/>
                      </a:br>
                      <a:r>
                        <a:rPr lang="en-US" sz="1600" dirty="0"/>
                        <a:t>C. Filter and store in a tightly stoppered brown bottle.</a:t>
                      </a:r>
                      <a:br>
                        <a:rPr lang="en-US" sz="1600" dirty="0"/>
                      </a:br>
                      <a:r>
                        <a:rPr lang="en-US" sz="1600" dirty="0"/>
                        <a:t/>
                      </a:r>
                      <a:br>
                        <a:rPr lang="en-US" sz="1600" dirty="0"/>
                      </a:br>
                      <a:r>
                        <a:rPr lang="en-US" sz="1600" b="1" dirty="0"/>
                        <a:t>Storage</a:t>
                      </a:r>
                      <a:r>
                        <a:rPr lang="en-US" sz="1600" dirty="0"/>
                        <a:t/>
                      </a:r>
                      <a:br>
                        <a:rPr lang="en-US" sz="1600" dirty="0"/>
                      </a:br>
                      <a:r>
                        <a:rPr lang="en-US" sz="1600" dirty="0"/>
                        <a:t>1 month</a:t>
                      </a:r>
                      <a:br>
                        <a:rPr lang="en-US" sz="1600" dirty="0"/>
                      </a:br>
                      <a:r>
                        <a:rPr lang="en-US" sz="1600" dirty="0"/>
                        <a:t/>
                      </a:r>
                      <a:br>
                        <a:rPr lang="en-US" sz="1600" dirty="0"/>
                      </a:br>
                      <a:r>
                        <a:rPr lang="en-US" sz="1600" b="1" dirty="0"/>
                        <a:t>Label</a:t>
                      </a:r>
                      <a:r>
                        <a:rPr lang="en-US" sz="1600" dirty="0"/>
                        <a:t/>
                      </a:r>
                      <a:br>
                        <a:rPr lang="en-US" sz="1600" dirty="0"/>
                      </a:br>
                      <a:r>
                        <a:rPr lang="en-US" sz="1600" dirty="0" err="1"/>
                        <a:t>Lugol's</a:t>
                      </a:r>
                      <a:r>
                        <a:rPr lang="en-US" sz="1600" dirty="0"/>
                        <a:t> iodine solution; Use by (date</a:t>
                      </a:r>
                    </a:p>
                  </a:txBody>
                  <a:tcPr marL="25599" marR="25599" marT="25599" marB="25599" anchor="ctr">
                    <a:lnL>
                      <a:noFill/>
                    </a:lnL>
                    <a:lnR>
                      <a:noFill/>
                    </a:lnR>
                    <a:lnT>
                      <a:noFill/>
                    </a:lnT>
                    <a:lnB>
                      <a:noFill/>
                    </a:lnB>
                    <a:solidFill>
                      <a:srgbClr val="FFFFFF"/>
                    </a:solidFill>
                  </a:tcPr>
                </a:tc>
                <a:tc>
                  <a:txBody>
                    <a:bodyPr/>
                    <a:lstStyle/>
                    <a:p>
                      <a:endParaRPr lang="en-US" sz="1600" dirty="0"/>
                    </a:p>
                  </a:txBody>
                  <a:tcPr marL="81918" marR="81918" marT="40959" marB="40959">
                    <a:lnL>
                      <a:noFill/>
                    </a:lnL>
                    <a:lnT>
                      <a:noFill/>
                    </a:lnT>
                  </a:tcPr>
                </a:tc>
              </a:tr>
            </a:tbl>
          </a:graphicData>
        </a:graphic>
      </p:graphicFrame>
      <p:pic>
        <p:nvPicPr>
          <p:cNvPr id="19465" name="Picture 10" descr="ANd9GcRIjanohhlYl6-iJjzKi7lngYQ8o67cJs6XPP3Tdfbms7Fiv13xeoV0OXQ"/>
          <p:cNvPicPr>
            <a:picLocks noChangeAspect="1" noChangeArrowheads="1"/>
          </p:cNvPicPr>
          <p:nvPr/>
        </p:nvPicPr>
        <p:blipFill>
          <a:blip r:embed="rId2"/>
          <a:srcRect/>
          <a:stretch>
            <a:fillRect/>
          </a:stretch>
        </p:blipFill>
        <p:spPr bwMode="auto">
          <a:xfrm>
            <a:off x="6629400" y="2057400"/>
            <a:ext cx="1085850" cy="1628775"/>
          </a:xfrm>
          <a:prstGeom prst="rect">
            <a:avLst/>
          </a:prstGeom>
          <a:noFill/>
          <a:ln w="9525">
            <a:noFill/>
            <a:miter lim="800000"/>
            <a:headEnd/>
            <a:tailEnd/>
          </a:ln>
        </p:spPr>
      </p:pic>
    </p:spTree>
  </p:cSld>
  <p:clrMapOvr>
    <a:masterClrMapping/>
  </p:clrMapOvr>
  <p:transition spd="med">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pPr eaLnBrk="1" hangingPunct="1"/>
            <a:r>
              <a:rPr lang="en-US" u="sng" smtClean="0"/>
              <a:t>Identification:</a:t>
            </a:r>
          </a:p>
        </p:txBody>
      </p:sp>
      <p:sp>
        <p:nvSpPr>
          <p:cNvPr id="3" name="Content Placeholder 2"/>
          <p:cNvSpPr>
            <a:spLocks noGrp="1"/>
          </p:cNvSpPr>
          <p:nvPr>
            <p:ph sz="quarter" idx="1"/>
          </p:nvPr>
        </p:nvSpPr>
        <p:spPr/>
        <p:txBody>
          <a:bodyPr>
            <a:normAutofit fontScale="62500" lnSpcReduction="20000"/>
          </a:bodyPr>
          <a:lstStyle/>
          <a:p>
            <a:pPr marL="274320" indent="-274320" eaLnBrk="1" fontAlgn="auto" hangingPunct="1">
              <a:spcBef>
                <a:spcPts val="580"/>
              </a:spcBef>
              <a:spcAft>
                <a:spcPts val="0"/>
              </a:spcAft>
              <a:buFont typeface="Wingdings 2"/>
              <a:buChar char=""/>
              <a:defRPr/>
            </a:pPr>
            <a:r>
              <a:rPr lang="en-US" sz="3400" dirty="0"/>
              <a:t>Description </a:t>
            </a:r>
            <a:r>
              <a:rPr lang="en-US" sz="3400" dirty="0" err="1"/>
              <a:t>Povidone</a:t>
            </a:r>
            <a:r>
              <a:rPr lang="en-US" sz="3400" dirty="0"/>
              <a:t>-Iodine occurs as a dark red-brown</a:t>
            </a:r>
          </a:p>
          <a:p>
            <a:pPr marL="274320" indent="-274320" eaLnBrk="1" fontAlgn="auto" hangingPunct="1">
              <a:spcBef>
                <a:spcPts val="580"/>
              </a:spcBef>
              <a:spcAft>
                <a:spcPts val="0"/>
              </a:spcAft>
              <a:buFont typeface="Wingdings 2"/>
              <a:buChar char=""/>
              <a:defRPr/>
            </a:pPr>
            <a:r>
              <a:rPr lang="en-US" sz="3400" dirty="0"/>
              <a:t>powder. It has a faint, characteristic odor.</a:t>
            </a:r>
          </a:p>
          <a:p>
            <a:pPr marL="274320" indent="-274320" eaLnBrk="1" fontAlgn="auto" hangingPunct="1">
              <a:spcBef>
                <a:spcPts val="580"/>
              </a:spcBef>
              <a:spcAft>
                <a:spcPts val="0"/>
              </a:spcAft>
              <a:buFont typeface="Wingdings 2"/>
              <a:buChar char=""/>
              <a:defRPr/>
            </a:pPr>
            <a:r>
              <a:rPr lang="en-US" sz="3400" dirty="0"/>
              <a:t>It is freely soluble in water and in ethanol (99.5).</a:t>
            </a:r>
          </a:p>
          <a:p>
            <a:pPr marL="274320" indent="-274320" eaLnBrk="1" fontAlgn="auto" hangingPunct="1">
              <a:spcBef>
                <a:spcPts val="580"/>
              </a:spcBef>
              <a:spcAft>
                <a:spcPts val="0"/>
              </a:spcAft>
              <a:buFont typeface="Wingdings 2"/>
              <a:buChar char=""/>
              <a:defRPr/>
            </a:pPr>
            <a:r>
              <a:rPr lang="en-US" sz="3400" dirty="0"/>
              <a:t>The pH of a solution obtained by dissolving 1.0 g of</a:t>
            </a:r>
          </a:p>
          <a:p>
            <a:pPr marL="274320" indent="-274320" eaLnBrk="1" fontAlgn="auto" hangingPunct="1">
              <a:spcBef>
                <a:spcPts val="580"/>
              </a:spcBef>
              <a:spcAft>
                <a:spcPts val="0"/>
              </a:spcAft>
              <a:buFont typeface="Wingdings 2"/>
              <a:buChar char=""/>
              <a:defRPr/>
            </a:pPr>
            <a:r>
              <a:rPr lang="en-US" sz="3400" dirty="0" err="1"/>
              <a:t>Povidone</a:t>
            </a:r>
            <a:r>
              <a:rPr lang="en-US" sz="3400" dirty="0"/>
              <a:t>-Iodine in 100 mL of water is between 1.5 and 3.5(1) To 10mL of diluted starch TS (1 in 10)</a:t>
            </a:r>
          </a:p>
          <a:p>
            <a:pPr marL="274320" indent="-274320" eaLnBrk="1" fontAlgn="auto" hangingPunct="1">
              <a:spcBef>
                <a:spcPts val="580"/>
              </a:spcBef>
              <a:spcAft>
                <a:spcPts val="0"/>
              </a:spcAft>
              <a:buFont typeface="Wingdings 2"/>
              <a:buChar char=""/>
              <a:defRPr/>
            </a:pPr>
            <a:r>
              <a:rPr lang="en-US" sz="3400" dirty="0" smtClean="0"/>
              <a:t>Add </a:t>
            </a:r>
            <a:r>
              <a:rPr lang="en-US" sz="3400" dirty="0"/>
              <a:t>1 drop of a solution of </a:t>
            </a:r>
            <a:r>
              <a:rPr lang="en-US" sz="3400" dirty="0" err="1"/>
              <a:t>Povidone</a:t>
            </a:r>
            <a:r>
              <a:rPr lang="en-US" sz="3400" dirty="0"/>
              <a:t>-Iodine (1 in 10): a deep</a:t>
            </a:r>
          </a:p>
          <a:p>
            <a:pPr marL="0" indent="0" eaLnBrk="1" fontAlgn="auto" hangingPunct="1">
              <a:spcBef>
                <a:spcPts val="580"/>
              </a:spcBef>
              <a:spcAft>
                <a:spcPts val="0"/>
              </a:spcAft>
              <a:buFont typeface="Wingdings 2"/>
              <a:buNone/>
              <a:defRPr/>
            </a:pPr>
            <a:r>
              <a:rPr lang="en-US" sz="3400" dirty="0"/>
              <a:t>blue color develops.</a:t>
            </a:r>
          </a:p>
          <a:p>
            <a:pPr marL="274320" indent="-274320" eaLnBrk="1" fontAlgn="auto" hangingPunct="1">
              <a:spcBef>
                <a:spcPts val="580"/>
              </a:spcBef>
              <a:spcAft>
                <a:spcPts val="0"/>
              </a:spcAft>
              <a:buFont typeface="Wingdings 2"/>
              <a:buChar char=""/>
              <a:defRPr/>
            </a:pPr>
            <a:r>
              <a:rPr lang="en-US" sz="3400" dirty="0" smtClean="0"/>
              <a:t> </a:t>
            </a:r>
            <a:r>
              <a:rPr lang="en-US" sz="3400" dirty="0"/>
              <a:t>To 1 mL of a solution of </a:t>
            </a:r>
            <a:r>
              <a:rPr lang="en-US" sz="3400" dirty="0" err="1"/>
              <a:t>Povidone</a:t>
            </a:r>
            <a:r>
              <a:rPr lang="en-US" sz="3400" dirty="0"/>
              <a:t>-Iodine (1 in 100</a:t>
            </a:r>
            <a:r>
              <a:rPr lang="en-US" sz="3400" dirty="0" smtClean="0"/>
              <a:t>) add </a:t>
            </a:r>
            <a:r>
              <a:rPr lang="en-US" sz="3400" dirty="0"/>
              <a:t>1 mL of sodium thiosulfate TS, and add 1 mL of ammonium, </a:t>
            </a:r>
            <a:r>
              <a:rPr lang="en-US" sz="3400" dirty="0" err="1"/>
              <a:t>thiocyanate</a:t>
            </a:r>
            <a:r>
              <a:rPr lang="en-US" sz="3400" dirty="0"/>
              <a:t>-cobaltous nitrate TS and 2 drops of 1 </a:t>
            </a:r>
            <a:r>
              <a:rPr lang="en-US" sz="3400" dirty="0" err="1" smtClean="0"/>
              <a:t>mol</a:t>
            </a:r>
            <a:r>
              <a:rPr lang="en-US" sz="3400" dirty="0" smtClean="0"/>
              <a:t> W,L </a:t>
            </a:r>
            <a:r>
              <a:rPr lang="en-US" sz="3400" dirty="0"/>
              <a:t>hydrochloric acid TS: a blue color develops, and a blue precipitate is gradually formed.</a:t>
            </a:r>
          </a:p>
          <a:p>
            <a:pPr marL="0" indent="0" eaLnBrk="1" fontAlgn="auto" hangingPunct="1">
              <a:spcBef>
                <a:spcPts val="580"/>
              </a:spcBef>
              <a:spcAft>
                <a:spcPts val="0"/>
              </a:spcAft>
              <a:buFont typeface="Wingdings 2"/>
              <a:buNone/>
              <a:defRPr/>
            </a:pPr>
            <a:endParaRPr lang="en-US" sz="3400" dirty="0" smtClean="0"/>
          </a:p>
          <a:p>
            <a:pPr marL="0" indent="0" eaLnBrk="1" fontAlgn="auto" hangingPunct="1">
              <a:spcBef>
                <a:spcPts val="580"/>
              </a:spcBef>
              <a:spcAft>
                <a:spcPts val="0"/>
              </a:spcAft>
              <a:buFont typeface="Wingdings 2"/>
              <a:buNone/>
              <a:defRPr/>
            </a:pPr>
            <a:r>
              <a:rPr lang="en-US" dirty="0" smtClean="0"/>
              <a:t>.</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714</TotalTime>
  <Words>1356</Words>
  <Application>Microsoft Office PowerPoint</Application>
  <PresentationFormat>On-screen Show (4:3)</PresentationFormat>
  <Paragraphs>88</Paragraphs>
  <Slides>22</Slides>
  <Notes>2</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24" baseType="lpstr">
      <vt:lpstr>Equity</vt:lpstr>
      <vt:lpstr>Document</vt:lpstr>
      <vt:lpstr>PowerPoint Presentation</vt:lpstr>
      <vt:lpstr>Experiment three Assay test of Povidone Iodine solution </vt:lpstr>
      <vt:lpstr>Introduction:</vt:lpstr>
      <vt:lpstr>PowerPoint Presentation</vt:lpstr>
      <vt:lpstr>Physicochemical properties:</vt:lpstr>
      <vt:lpstr>Povidone iodine is soluble in water, even more soluble than I2 itself (Why?). </vt:lpstr>
      <vt:lpstr>Synthesis</vt:lpstr>
      <vt:lpstr>Lugol's iodine solution </vt:lpstr>
      <vt:lpstr>Identification:</vt:lpstr>
      <vt:lpstr>Pharmacological uses: </vt:lpstr>
      <vt:lpstr>Mechanism of action</vt:lpstr>
      <vt:lpstr>PowerPoint Presentation</vt:lpstr>
      <vt:lpstr>PowerPoint Presentation</vt:lpstr>
      <vt:lpstr>Assay Test (using Iodometric titration): </vt:lpstr>
      <vt:lpstr>The procedure will be as follows:</vt:lpstr>
      <vt:lpstr>Important notes:</vt:lpstr>
      <vt:lpstr>Starch should be added after adding few drops of thiosulfate from the burette (WHY?). </vt:lpstr>
      <vt:lpstr>Redox titration</vt:lpstr>
      <vt:lpstr>It follows that Redox Chemistry can proceed by three types of redox reaction:  </vt:lpstr>
      <vt:lpstr>PowerPoint Presentation</vt:lpstr>
      <vt:lpstr>Reducing Agents Used in Titrations Involving Iodine </vt:lpstr>
      <vt:lpstr>Calculations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Experiment three Assay test of Povidone Iodine solution</dc:title>
  <dc:creator>User7</dc:creator>
  <cp:lastModifiedBy>User7</cp:lastModifiedBy>
  <cp:revision>42</cp:revision>
  <dcterms:created xsi:type="dcterms:W3CDTF">2013-02-12T19:52:12Z</dcterms:created>
  <dcterms:modified xsi:type="dcterms:W3CDTF">2013-05-13T07:35:47Z</dcterms:modified>
</cp:coreProperties>
</file>