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37" r:id="rId3"/>
    <p:sldId id="338" r:id="rId4"/>
    <p:sldId id="270" r:id="rId5"/>
    <p:sldId id="321" r:id="rId6"/>
    <p:sldId id="272" r:id="rId7"/>
    <p:sldId id="341" r:id="rId8"/>
    <p:sldId id="339" r:id="rId9"/>
    <p:sldId id="342" r:id="rId10"/>
    <p:sldId id="275" r:id="rId11"/>
    <p:sldId id="277" r:id="rId12"/>
    <p:sldId id="299" r:id="rId13"/>
    <p:sldId id="336" r:id="rId14"/>
    <p:sldId id="295" r:id="rId15"/>
    <p:sldId id="297" r:id="rId16"/>
    <p:sldId id="344" r:id="rId17"/>
    <p:sldId id="278" r:id="rId18"/>
    <p:sldId id="282" r:id="rId19"/>
    <p:sldId id="292" r:id="rId20"/>
    <p:sldId id="34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jGhSapS0STW2iwUCY5UGQ==" hashData="/vrBvOLcJwBodFs9riytUWUy/ft5ieRAvq+4kvsyOQlzp1sF9OvXx5E2qiuOvgK3MNDhrJAUWTIFipZY/mZGY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43942-528C-4F96-A257-081334EBD82E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EF721-0E3F-4C4C-BC00-9DD5C6A59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88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>
            <a:extLst>
              <a:ext uri="{FF2B5EF4-FFF2-40B4-BE49-F238E27FC236}">
                <a16:creationId xmlns:a16="http://schemas.microsoft.com/office/drawing/2014/main" id="{3C92A49C-95F5-4581-B6AE-9B1F8A4714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>
            <a:extLst>
              <a:ext uri="{FF2B5EF4-FFF2-40B4-BE49-F238E27FC236}">
                <a16:creationId xmlns:a16="http://schemas.microsoft.com/office/drawing/2014/main" id="{7F9F8AB7-F021-48AE-BA49-B6FF1DC23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9332" name="Slide Number Placeholder 3">
            <a:extLst>
              <a:ext uri="{FF2B5EF4-FFF2-40B4-BE49-F238E27FC236}">
                <a16:creationId xmlns:a16="http://schemas.microsoft.com/office/drawing/2014/main" id="{F9E38E81-511C-4E0D-8F20-C9FDDC205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4BB76FF1-3FBF-4594-AB2A-6445B0C9E26D}" type="slidenum">
              <a:rPr lang="ar-SA" altLang="en-US" sz="12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>
            <a:extLst>
              <a:ext uri="{FF2B5EF4-FFF2-40B4-BE49-F238E27FC236}">
                <a16:creationId xmlns:a16="http://schemas.microsoft.com/office/drawing/2014/main" id="{530DAC9E-A7CB-46A8-B92B-91E1F8BF64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>
            <a:extLst>
              <a:ext uri="{FF2B5EF4-FFF2-40B4-BE49-F238E27FC236}">
                <a16:creationId xmlns:a16="http://schemas.microsoft.com/office/drawing/2014/main" id="{5FF74321-A97E-4E7C-A436-2BCE805FF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6436" name="Slide Number Placeholder 3">
            <a:extLst>
              <a:ext uri="{FF2B5EF4-FFF2-40B4-BE49-F238E27FC236}">
                <a16:creationId xmlns:a16="http://schemas.microsoft.com/office/drawing/2014/main" id="{1FAB46E9-C965-483F-9746-8EF3942519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63BC121-9923-4B5E-A7A0-319FAD68B1DA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1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>
            <a:extLst>
              <a:ext uri="{FF2B5EF4-FFF2-40B4-BE49-F238E27FC236}">
                <a16:creationId xmlns:a16="http://schemas.microsoft.com/office/drawing/2014/main" id="{06F7317F-DC0A-4AE1-884E-DF2B1A98E7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>
            <a:extLst>
              <a:ext uri="{FF2B5EF4-FFF2-40B4-BE49-F238E27FC236}">
                <a16:creationId xmlns:a16="http://schemas.microsoft.com/office/drawing/2014/main" id="{C9BA0888-4B53-4D80-BED1-A1F07D86E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id="{2A8433CA-003E-442B-A028-488158481C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55F1C268-11ED-4E54-9B37-E19A61A9F8DB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>
            <a:extLst>
              <a:ext uri="{FF2B5EF4-FFF2-40B4-BE49-F238E27FC236}">
                <a16:creationId xmlns:a16="http://schemas.microsoft.com/office/drawing/2014/main" id="{59801F46-B5CF-4F13-9398-B3CF1B8126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>
            <a:extLst>
              <a:ext uri="{FF2B5EF4-FFF2-40B4-BE49-F238E27FC236}">
                <a16:creationId xmlns:a16="http://schemas.microsoft.com/office/drawing/2014/main" id="{3C342BEC-AD1D-4AED-AC96-458848CC0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8244" name="Slide Number Placeholder 3">
            <a:extLst>
              <a:ext uri="{FF2B5EF4-FFF2-40B4-BE49-F238E27FC236}">
                <a16:creationId xmlns:a16="http://schemas.microsoft.com/office/drawing/2014/main" id="{5B835D27-5FFB-4260-85B0-ED2572C5C4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FA42D28-9182-4917-A0DD-637AAEA026F2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>
            <a:extLst>
              <a:ext uri="{FF2B5EF4-FFF2-40B4-BE49-F238E27FC236}">
                <a16:creationId xmlns:a16="http://schemas.microsoft.com/office/drawing/2014/main" id="{BD929209-8C07-43D1-80F3-A746EA6B8E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>
            <a:extLst>
              <a:ext uri="{FF2B5EF4-FFF2-40B4-BE49-F238E27FC236}">
                <a16:creationId xmlns:a16="http://schemas.microsoft.com/office/drawing/2014/main" id="{57C1983C-FEA6-4435-9528-40155BB8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9572" name="Slide Number Placeholder 3">
            <a:extLst>
              <a:ext uri="{FF2B5EF4-FFF2-40B4-BE49-F238E27FC236}">
                <a16:creationId xmlns:a16="http://schemas.microsoft.com/office/drawing/2014/main" id="{EFB49073-83D5-4942-A756-F72677BEFF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71DD0B-8062-4EBB-86D4-98EC6F0E5AD9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180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>
            <a:extLst>
              <a:ext uri="{FF2B5EF4-FFF2-40B4-BE49-F238E27FC236}">
                <a16:creationId xmlns:a16="http://schemas.microsoft.com/office/drawing/2014/main" id="{B11B4B82-E5A2-465A-A6F1-F0C319E024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>
            <a:extLst>
              <a:ext uri="{FF2B5EF4-FFF2-40B4-BE49-F238E27FC236}">
                <a16:creationId xmlns:a16="http://schemas.microsoft.com/office/drawing/2014/main" id="{2B8ADFB9-10F9-4FF0-AB0C-D7A78FB3F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Slide Number Placeholder 3">
            <a:extLst>
              <a:ext uri="{FF2B5EF4-FFF2-40B4-BE49-F238E27FC236}">
                <a16:creationId xmlns:a16="http://schemas.microsoft.com/office/drawing/2014/main" id="{C073CACC-02B5-46BF-99CD-D2C6635F80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E3F158-A7AD-4F6D-820B-B1D2921044CE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91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>
            <a:extLst>
              <a:ext uri="{FF2B5EF4-FFF2-40B4-BE49-F238E27FC236}">
                <a16:creationId xmlns:a16="http://schemas.microsoft.com/office/drawing/2014/main" id="{6EB17235-5B78-4AFA-8B31-E84E31AA5F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>
            <a:extLst>
              <a:ext uri="{FF2B5EF4-FFF2-40B4-BE49-F238E27FC236}">
                <a16:creationId xmlns:a16="http://schemas.microsoft.com/office/drawing/2014/main" id="{9E32C7C4-4F03-42CC-A351-ED6D863F5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1076" name="Slide Number Placeholder 3">
            <a:extLst>
              <a:ext uri="{FF2B5EF4-FFF2-40B4-BE49-F238E27FC236}">
                <a16:creationId xmlns:a16="http://schemas.microsoft.com/office/drawing/2014/main" id="{A95A0020-4A83-4E84-A20D-422A932964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908E27-B906-4C41-AC3B-84DF324687C4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82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1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1D2FE710-42FF-44EF-A67B-9E9C835980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393B88B7-0926-4C44-8A53-6ED38910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68DB199C-89A0-4BD1-A267-5184C2B10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E60DF0-F94F-4905-9F09-5BF64345E9C1}" type="slidenum">
              <a:rPr lang="ar-SA" altLang="en-US" sz="12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262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>
            <a:extLst>
              <a:ext uri="{FF2B5EF4-FFF2-40B4-BE49-F238E27FC236}">
                <a16:creationId xmlns:a16="http://schemas.microsoft.com/office/drawing/2014/main" id="{1D2FE710-42FF-44EF-A67B-9E9C835980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>
            <a:extLst>
              <a:ext uri="{FF2B5EF4-FFF2-40B4-BE49-F238E27FC236}">
                <a16:creationId xmlns:a16="http://schemas.microsoft.com/office/drawing/2014/main" id="{393B88B7-0926-4C44-8A53-6ED38910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Slide Number Placeholder 3">
            <a:extLst>
              <a:ext uri="{FF2B5EF4-FFF2-40B4-BE49-F238E27FC236}">
                <a16:creationId xmlns:a16="http://schemas.microsoft.com/office/drawing/2014/main" id="{68DB199C-89A0-4BD1-A267-5184C2B10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3DE60DF0-F94F-4905-9F09-5BF64345E9C1}" type="slidenum">
              <a:rPr lang="ar-SA" altLang="en-US" sz="12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00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>
            <a:extLst>
              <a:ext uri="{FF2B5EF4-FFF2-40B4-BE49-F238E27FC236}">
                <a16:creationId xmlns:a16="http://schemas.microsoft.com/office/drawing/2014/main" id="{873C92C9-2154-4B89-8422-01E9A991E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>
            <a:extLst>
              <a:ext uri="{FF2B5EF4-FFF2-40B4-BE49-F238E27FC236}">
                <a16:creationId xmlns:a16="http://schemas.microsoft.com/office/drawing/2014/main" id="{9632B555-3556-4367-96A0-1AE060D0D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>
            <a:extLst>
              <a:ext uri="{FF2B5EF4-FFF2-40B4-BE49-F238E27FC236}">
                <a16:creationId xmlns:a16="http://schemas.microsoft.com/office/drawing/2014/main" id="{ED3A9FA3-7837-4327-9ACE-403C59E25C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9CAA07DE-FF0C-4EBE-9C36-83F56A20EC1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9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>
            <a:extLst>
              <a:ext uri="{FF2B5EF4-FFF2-40B4-BE49-F238E27FC236}">
                <a16:creationId xmlns:a16="http://schemas.microsoft.com/office/drawing/2014/main" id="{252D9335-BC0C-4315-B6CE-FAC6B4A3C1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>
            <a:extLst>
              <a:ext uri="{FF2B5EF4-FFF2-40B4-BE49-F238E27FC236}">
                <a16:creationId xmlns:a16="http://schemas.microsoft.com/office/drawing/2014/main" id="{0C99DB32-CE63-401C-9E81-94B6DBAA4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6" name="Slide Number Placeholder 3">
            <a:extLst>
              <a:ext uri="{FF2B5EF4-FFF2-40B4-BE49-F238E27FC236}">
                <a16:creationId xmlns:a16="http://schemas.microsoft.com/office/drawing/2014/main" id="{9D79CE33-E2D7-4CE7-A557-4E52048197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1474AB53-7D43-4645-BF86-71861DCFC33E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>
            <a:extLst>
              <a:ext uri="{FF2B5EF4-FFF2-40B4-BE49-F238E27FC236}">
                <a16:creationId xmlns:a16="http://schemas.microsoft.com/office/drawing/2014/main" id="{9A49BAEA-509C-4A5B-AD3B-F380DD108C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>
            <a:extLst>
              <a:ext uri="{FF2B5EF4-FFF2-40B4-BE49-F238E27FC236}">
                <a16:creationId xmlns:a16="http://schemas.microsoft.com/office/drawing/2014/main" id="{5FB2AAE9-2D8E-4E5B-B916-8655DDCF3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8548" name="Slide Number Placeholder 3">
            <a:extLst>
              <a:ext uri="{FF2B5EF4-FFF2-40B4-BE49-F238E27FC236}">
                <a16:creationId xmlns:a16="http://schemas.microsoft.com/office/drawing/2014/main" id="{C3BB4041-7EE6-4C71-8229-A8EA77EB4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72EA0B57-820E-427B-8103-34297FD703B6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>
            <a:extLst>
              <a:ext uri="{FF2B5EF4-FFF2-40B4-BE49-F238E27FC236}">
                <a16:creationId xmlns:a16="http://schemas.microsoft.com/office/drawing/2014/main" id="{B24F329A-016D-431B-A8F7-42AF6FDC57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>
            <a:extLst>
              <a:ext uri="{FF2B5EF4-FFF2-40B4-BE49-F238E27FC236}">
                <a16:creationId xmlns:a16="http://schemas.microsoft.com/office/drawing/2014/main" id="{D44DE39A-2E2A-4A70-9EA1-DE9335616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0292" name="Slide Number Placeholder 3">
            <a:extLst>
              <a:ext uri="{FF2B5EF4-FFF2-40B4-BE49-F238E27FC236}">
                <a16:creationId xmlns:a16="http://schemas.microsoft.com/office/drawing/2014/main" id="{49EEE6DD-B41E-41A1-95B4-5D49F4059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defTabSz="931863" eaLnBrk="0" hangingPunct="0"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defRPr sz="2600">
                <a:solidFill>
                  <a:srgbClr val="275AFF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043987A8-51B0-4D42-8643-5FEC29CC4324}" type="slidenum">
              <a:rPr lang="ar-SA" altLang="en-US" sz="12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9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AAF8B1-0CDD-44F1-B412-69D73917A042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4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18F6-7708-4F49-8FFC-C551079CD69A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3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A94457E-C0BC-488F-BDA9-1407000DCC77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BB5-0438-4D98-B308-FFAED0B72437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2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E4F1B8D-5F80-48E5-AF27-4510E42869D3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3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AF63-32CD-4146-A469-CB0594964D93}" type="datetime1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2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C072-CFB9-473B-A441-F91DAEE89F23}" type="datetime1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5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9E2C0-7455-4769-9730-A14B7EBA8E24}" type="datetime1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672E6-4FBA-4A5A-AA72-E4683FA21ADA}" type="datetime1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3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8D962D2-C042-42C2-8547-8D0DA6C92466}" type="datetime1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7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81E5-3CFF-49A1-AC15-FD039A028997}" type="datetime1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454BD27-0A32-4AD8-A607-75E6CD9D2E29}" type="datetime1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ADC4AA1-D880-4BDD-8A5F-E867C9F1A1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880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338A2-D137-4C4D-949E-C2733F89B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39EF476-2AF7-42D0-9BC9-7EFF6DE122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E4351-5140-4563-B53D-FD952587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5315" y="6448709"/>
            <a:ext cx="4202545" cy="365125"/>
          </a:xfrm>
        </p:spPr>
        <p:txBody>
          <a:bodyPr/>
          <a:lstStyle/>
          <a:p>
            <a:r>
              <a:rPr lang="en-US" dirty="0"/>
              <a:t>These slides are designed to be used in OOP course at Philadelphia University by Enas </a:t>
            </a:r>
            <a:r>
              <a:rPr lang="en-US" dirty="0" err="1"/>
              <a:t>Naffar</a:t>
            </a:r>
            <a:r>
              <a:rPr lang="en-US" dirty="0"/>
              <a:t>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77087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>
            <a:extLst>
              <a:ext uri="{FF2B5EF4-FFF2-40B4-BE49-F238E27FC236}">
                <a16:creationId xmlns:a16="http://schemas.microsoft.com/office/drawing/2014/main" id="{588EB83E-0DD1-454E-81BC-BB726F506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838" y="631733"/>
            <a:ext cx="10543308" cy="103105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Instantiating an Object of a Class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4FF353-E1B1-410F-B5C6-F42DE1D5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9728471-BF44-405D-8AF4-AB6C37D5E6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159330"/>
              </p:ext>
            </p:extLst>
          </p:nvPr>
        </p:nvGraphicFramePr>
        <p:xfrm>
          <a:off x="2008188" y="2136775"/>
          <a:ext cx="7553325" cy="38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Document" r:id="rId4" imgW="7064248" imgH="3586414" progId="Word.Document.8">
                  <p:embed/>
                </p:oleObj>
              </mc:Choice>
              <mc:Fallback>
                <p:oleObj name="Document" r:id="rId4" imgW="7064248" imgH="3586414" progId="Word.Document.8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1A1E0F1E-4CE1-481F-9E97-741945B015F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2136775"/>
                        <a:ext cx="7553325" cy="382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F1ED417F-5E14-4922-AEB4-550B30D25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3238" y="1118099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Main method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5BB8973-FFE9-4E16-A7C4-B5BF6F86EC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3238" y="2431929"/>
            <a:ext cx="9894456" cy="1351139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Any class that contains a </a:t>
            </a:r>
            <a:r>
              <a:rPr lang="en-US" altLang="en-US" sz="2400" dirty="0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Main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method can be used to execute an application.</a:t>
            </a:r>
          </a:p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altLang="en-US" sz="2400" dirty="0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static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method can be called without creating an object of the class.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923FA4-80FC-434C-AFA4-EF65112B5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>
            <a:extLst>
              <a:ext uri="{FF2B5EF4-FFF2-40B4-BE49-F238E27FC236}">
                <a16:creationId xmlns:a16="http://schemas.microsoft.com/office/drawing/2014/main" id="{EE5B24E7-19AD-471D-B814-9106ACE50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9025" y="1164510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 Constructors 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D23E9833-7FBF-4C34-AF2B-954B86CA1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546" y="2446447"/>
            <a:ext cx="9284856" cy="3247043"/>
          </a:xfr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Each class can provide a </a:t>
            </a:r>
            <a:r>
              <a:rPr lang="en-US" altLang="en-US" sz="20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constructor</a:t>
            </a:r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 to initialize an object of a class when the object is created.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The </a:t>
            </a:r>
            <a:r>
              <a:rPr lang="en-US" alt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new</a:t>
            </a:r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 operator calls the class’s constructor to perform the initialization.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The compiler provides a </a:t>
            </a:r>
            <a:r>
              <a:rPr lang="en-US" altLang="en-US" sz="2000" b="1" dirty="0">
                <a:solidFill>
                  <a:schemeClr val="accent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Helvetica" panose="020B0604020202020204" pitchFamily="34" charset="0"/>
              </a:rPr>
              <a:t>public</a:t>
            </a:r>
            <a:r>
              <a:rPr lang="en-US" alt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default constructor</a:t>
            </a:r>
            <a:r>
              <a:rPr lang="en-US" alt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with no parameters, so </a:t>
            </a:r>
            <a:r>
              <a:rPr lang="en-US" altLang="en-US" sz="2000" i="1" dirty="0">
                <a:ea typeface="Times New Roman" panose="02020603050405020304" pitchFamily="18" charset="0"/>
                <a:cs typeface="Helvetica" panose="020B0604020202020204" pitchFamily="34" charset="0"/>
              </a:rPr>
              <a:t>every</a:t>
            </a:r>
            <a:r>
              <a:rPr lang="en-US" altLang="en-US" sz="2000" dirty="0">
                <a:ea typeface="Times New Roman" panose="02020603050405020304" pitchFamily="18" charset="0"/>
                <a:cs typeface="Helvetica" panose="020B0604020202020204" pitchFamily="34" charset="0"/>
              </a:rPr>
              <a:t> class has a constructor.</a:t>
            </a:r>
          </a:p>
          <a:p>
            <a:pPr eaLnBrk="1" hangingPunct="1"/>
            <a:r>
              <a:rPr lang="en-US" altLang="en-US" sz="2000" dirty="0">
                <a:ea typeface="Times New Roman" panose="02020603050405020304" pitchFamily="18" charset="0"/>
                <a:cs typeface="Lucida Console" panose="020B0609040504020204" pitchFamily="49" charset="0"/>
              </a:rPr>
              <a:t>A constructor must have the same name as its class.</a:t>
            </a:r>
            <a:endParaRPr lang="en-US" altLang="en-US" sz="20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dirty="0">
                <a:ea typeface="Times New Roman" panose="02020603050405020304" pitchFamily="18" charset="0"/>
                <a:cs typeface="Lucida Console" panose="020B0609040504020204" pitchFamily="49" charset="0"/>
              </a:rPr>
              <a:t>Like a method, a constructor has a parameter list.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5AD9B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8D19ED-9646-4D43-A964-5451F86B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760292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D5448C1C-5A60-4E37-BB07-79917399E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854739"/>
              </p:ext>
            </p:extLst>
          </p:nvPr>
        </p:nvGraphicFramePr>
        <p:xfrm>
          <a:off x="1090386" y="1006764"/>
          <a:ext cx="6408016" cy="646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Document" r:id="rId4" imgW="6106372" imgH="6076139" progId="Word.Document.8">
                  <p:embed/>
                </p:oleObj>
              </mc:Choice>
              <mc:Fallback>
                <p:oleObj name="Document" r:id="rId4" imgW="6106372" imgH="6076139" progId="Word.Document.8">
                  <p:embed/>
                  <p:pic>
                    <p:nvPicPr>
                      <p:cNvPr id="16386" name="Object 2">
                        <a:extLst>
                          <a:ext uri="{FF2B5EF4-FFF2-40B4-BE49-F238E27FC236}">
                            <a16:creationId xmlns:a16="http://schemas.microsoft.com/office/drawing/2014/main" id="{D5448C1C-5A60-4E37-BB07-79917399E3A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386" y="1006764"/>
                        <a:ext cx="6408016" cy="6467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B4487E-009F-4108-B2D1-089A3B850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A4FE21-2F58-46D7-ABA7-23A54E3BEBED}"/>
              </a:ext>
            </a:extLst>
          </p:cNvPr>
          <p:cNvSpPr txBox="1">
            <a:spLocks noChangeArrowheads="1"/>
          </p:cNvSpPr>
          <p:nvPr/>
        </p:nvSpPr>
        <p:spPr>
          <a:xfrm>
            <a:off x="900549" y="665517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</p:spTree>
    <p:extLst>
      <p:ext uri="{BB962C8B-B14F-4D97-AF65-F5344CB8AC3E}">
        <p14:creationId xmlns:p14="http://schemas.microsoft.com/office/powerpoint/2010/main" val="180909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:a16="http://schemas.microsoft.com/office/drawing/2014/main" id="{800EE576-28B5-43D3-94C6-6E9262339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Value Types vs. Reference Types </a:t>
            </a:r>
          </a:p>
        </p:txBody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A3321FCC-625A-446B-9B0A-AB69B5B292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0864" y="1865299"/>
            <a:ext cx="8212137" cy="701731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A variable of a value type (such as </a:t>
            </a:r>
            <a:r>
              <a:rPr lang="en-US" altLang="en-US" sz="2200" dirty="0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int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) simply contains a value of that type.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D8E980-A7E3-4156-847E-EB51479D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pic>
        <p:nvPicPr>
          <p:cNvPr id="71685" name="Picture 4" descr="AAFNGXS0">
            <a:extLst>
              <a:ext uri="{FF2B5EF4-FFF2-40B4-BE49-F238E27FC236}">
                <a16:creationId xmlns:a16="http://schemas.microsoft.com/office/drawing/2014/main" id="{A997CC31-A593-4D8C-B826-D29120DB4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601913"/>
            <a:ext cx="7226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>
            <a:extLst>
              <a:ext uri="{FF2B5EF4-FFF2-40B4-BE49-F238E27FC236}">
                <a16:creationId xmlns:a16="http://schemas.microsoft.com/office/drawing/2014/main" id="{283EDB4F-29E3-416D-844D-6E82E5A2A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984" y="727650"/>
            <a:ext cx="8229600" cy="1020762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Value Types vs. Reference Types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602EF812-BB29-465F-8917-9A210EC97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95099" y="1863710"/>
            <a:ext cx="9491373" cy="1908215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A variable of a reference type contains the address of a location in memory where its data is stored.</a:t>
            </a:r>
          </a:p>
          <a:p>
            <a:pPr eaLnBrk="1" hangingPunct="1"/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Reference-type instance variables are initialized by default to the value </a:t>
            </a:r>
            <a:r>
              <a:rPr lang="en-US" altLang="en-US" sz="2000" b="1" dirty="0">
                <a:solidFill>
                  <a:schemeClr val="accent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null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A variable that refers to an object is used to </a:t>
            </a:r>
            <a:r>
              <a:rPr lang="en-US" altLang="en-US" sz="20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invoke</a:t>
            </a:r>
            <a:r>
              <a:rPr lang="en-US" altLang="en-US" sz="2000" dirty="0">
                <a:ea typeface="Times New Roman" panose="02020603050405020304" pitchFamily="18" charset="0"/>
                <a:cs typeface="Arial" panose="020B0604020202020204" pitchFamily="34" charset="0"/>
              </a:rPr>
              <a:t> (i.e., call) the object’s methods and access the object’s properties.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26286C-9560-483E-A5C2-F78D5EC8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pic>
        <p:nvPicPr>
          <p:cNvPr id="72709" name="Picture 4" descr="AAFNGXT0">
            <a:extLst>
              <a:ext uri="{FF2B5EF4-FFF2-40B4-BE49-F238E27FC236}">
                <a16:creationId xmlns:a16="http://schemas.microsoft.com/office/drawing/2014/main" id="{1A17E418-1138-4B42-AC80-C6D9D98FB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00" y="4040182"/>
            <a:ext cx="57816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1D4B1-7CB6-4532-BA33-4CA1ADD3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These slides are designed to be used in OOP course at Philadelphia University by Enas </a:t>
            </a:r>
            <a:r>
              <a:rPr lang="en-US" dirty="0" err="1"/>
              <a:t>Naffar</a:t>
            </a:r>
            <a:r>
              <a:rPr lang="en-US" dirty="0"/>
              <a:t>.  Some slides are taken from Pearson Education, and Marty Step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C9EFB-1E2A-4206-B723-E6C2C30803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62050" y="179388"/>
            <a:ext cx="11029950" cy="1012825"/>
          </a:xfrm>
        </p:spPr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Example:  Reading inputs from the user</a:t>
            </a:r>
            <a:r>
              <a:rPr lang="en-US" dirty="0"/>
              <a:t> input from the user 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F0A378D2-8D9A-4172-9662-17EBCA4EF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385200"/>
              </p:ext>
            </p:extLst>
          </p:nvPr>
        </p:nvGraphicFramePr>
        <p:xfrm>
          <a:off x="2008188" y="1548534"/>
          <a:ext cx="7761287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Document" r:id="rId3" imgW="6137677" imgH="3696372" progId="Word.Document.8">
                  <p:embed/>
                </p:oleObj>
              </mc:Choice>
              <mc:Fallback>
                <p:oleObj name="Document" r:id="rId3" imgW="6137677" imgH="3696372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D9728471-BF44-405D-8AF4-AB6C37D5E6D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188" y="1548534"/>
                        <a:ext cx="7761287" cy="465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6260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>
            <a:extLst>
              <a:ext uri="{FF2B5EF4-FFF2-40B4-BE49-F238E27FC236}">
                <a16:creationId xmlns:a16="http://schemas.microsoft.com/office/drawing/2014/main" id="{BF0A1779-D409-4FE7-8FA9-7C8062728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8836" y="1026095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UML class diagram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BD256F1-0324-455D-96CD-7014AD9EEC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15630" y="2002455"/>
            <a:ext cx="8921461" cy="2853089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The Figure below  presents a </a:t>
            </a:r>
            <a:r>
              <a:rPr lang="en-US" altLang="en-US" sz="22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UML class diagram</a:t>
            </a:r>
            <a:r>
              <a:rPr lang="en-US" altLang="en-US" sz="2200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for class </a:t>
            </a:r>
            <a:r>
              <a:rPr lang="en-US" altLang="en-US" sz="2200" dirty="0" err="1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GradeBook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Classes are modeled as a rectangle with three compartments.</a:t>
            </a:r>
          </a:p>
          <a:p>
            <a:pPr lvl="1" eaLnBrk="1" hangingPunct="1"/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The top compartment contains the name of the class.</a:t>
            </a:r>
          </a:p>
          <a:p>
            <a:pPr lvl="1" eaLnBrk="1" hangingPunct="1"/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The middle compartment contains the class’s attributes.</a:t>
            </a:r>
          </a:p>
          <a:p>
            <a:pPr lvl="1" eaLnBrk="1" hangingPunct="1"/>
            <a:r>
              <a:rPr lang="en-US" altLang="en-US" dirty="0">
                <a:ea typeface="Times New Roman" panose="02020603050405020304" pitchFamily="18" charset="0"/>
                <a:cs typeface="Arial" panose="020B0604020202020204" pitchFamily="34" charset="0"/>
              </a:rPr>
              <a:t>The bottom compartment contains the class’s operations.</a:t>
            </a:r>
          </a:p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The plus sign (</a:t>
            </a:r>
            <a:r>
              <a:rPr lang="en-US" altLang="en-US" sz="2200" dirty="0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+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) indicates that </a:t>
            </a:r>
            <a:r>
              <a:rPr lang="en-US" altLang="en-US" sz="2200" dirty="0" err="1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DisplayMessage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is a public operation.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BFE624-39EF-417C-BB9F-1352F8E0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pic>
        <p:nvPicPr>
          <p:cNvPr id="54277" name="Picture 5" descr="AAEMZJW0">
            <a:extLst>
              <a:ext uri="{FF2B5EF4-FFF2-40B4-BE49-F238E27FC236}">
                <a16:creationId xmlns:a16="http://schemas.microsoft.com/office/drawing/2014/main" id="{137D57AF-4058-4D28-8360-E38DA56B2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950" y="5119961"/>
            <a:ext cx="5118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97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50466221-27FB-40BF-AB20-59DE72F10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6702" y="536821"/>
            <a:ext cx="9146310" cy="1031051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UML class Diagram: Declaring a Method with a Parameter</a:t>
            </a:r>
          </a:p>
        </p:txBody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6D6BDAE2-53FD-4FF5-88CB-F478C9C840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3092" y="2004290"/>
            <a:ext cx="9146310" cy="1779588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The UML class diagram of Fig. the figure below models class </a:t>
            </a:r>
            <a:r>
              <a:rPr lang="en-US" altLang="en-US" dirty="0" err="1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GradeBook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dirty="0">
                <a:cs typeface="Times New Roman" panose="02020603050405020304" pitchFamily="18" charset="0"/>
              </a:rPr>
              <a:t>The UML models </a:t>
            </a:r>
            <a:r>
              <a:rPr lang="en-US" altLang="en-US" dirty="0" err="1">
                <a:latin typeface="Lucida Console" panose="020B0609040504020204" pitchFamily="49" charset="0"/>
                <a:cs typeface="Times New Roman" panose="02020603050405020304" pitchFamily="18" charset="0"/>
              </a:rPr>
              <a:t>DisplayMessage</a:t>
            </a:r>
            <a:r>
              <a:rPr lang="en-US" altLang="en-US" dirty="0" err="1">
                <a:cs typeface="Times New Roman" panose="02020603050405020304" pitchFamily="18" charset="0"/>
              </a:rPr>
              <a:t>’s</a:t>
            </a:r>
            <a:r>
              <a:rPr lang="en-US" altLang="en-US" dirty="0">
                <a:cs typeface="Times New Roman" panose="02020603050405020304" pitchFamily="18" charset="0"/>
              </a:rPr>
              <a:t> parameter by listing the parameter name and type.</a:t>
            </a:r>
            <a:r>
              <a:rPr lang="en-US" altLang="en-US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775E93-91C6-4CA3-B0E2-37B7A0D1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pic>
        <p:nvPicPr>
          <p:cNvPr id="58373" name="Picture 4" descr="AAEMZJX0">
            <a:extLst>
              <a:ext uri="{FF2B5EF4-FFF2-40B4-BE49-F238E27FC236}">
                <a16:creationId xmlns:a16="http://schemas.microsoft.com/office/drawing/2014/main" id="{B2B6BA44-9496-4D08-9D59-D2FC0627E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50" y="4209472"/>
            <a:ext cx="6565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48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>
            <a:extLst>
              <a:ext uri="{FF2B5EF4-FFF2-40B4-BE49-F238E27FC236}">
                <a16:creationId xmlns:a16="http://schemas.microsoft.com/office/drawing/2014/main" id="{FCC84EBA-5A6D-480F-9DD0-E28116676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 UML Class Diagram with a Property 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004E56F-021A-41E8-9487-FEBE32B6F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97000" y="1712038"/>
            <a:ext cx="8212138" cy="2751522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The figure below contains an updated UML class diagram for the version of class </a:t>
            </a:r>
            <a:r>
              <a:rPr lang="en-US" altLang="en-US" sz="2200" dirty="0" err="1">
                <a:latin typeface="Lucida Console" panose="020B0609040504020204" pitchFamily="49" charset="0"/>
                <a:ea typeface="Times New Roman" panose="02020603050405020304" pitchFamily="18" charset="0"/>
                <a:cs typeface="Lucida Console" panose="020B0609040504020204" pitchFamily="49" charset="0"/>
              </a:rPr>
              <a:t>GradeBook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We model properties in the UML as attributes preceded by the word “property” in </a:t>
            </a:r>
            <a:r>
              <a:rPr lang="en-US" altLang="en-US" sz="22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guillemets</a:t>
            </a:r>
            <a:r>
              <a:rPr lang="en-US" altLang="en-US" sz="2200" dirty="0"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altLang="en-US" sz="2200" dirty="0">
                <a:latin typeface="Lucida Console" panose="020B0609040504020204" pitchFamily="49" charset="0"/>
              </a:rPr>
              <a:t>« </a:t>
            </a:r>
            <a:r>
              <a:rPr lang="en-US" altLang="en-US" sz="2200" dirty="0">
                <a:cs typeface="Times New Roman" panose="02020603050405020304" pitchFamily="18" charset="0"/>
              </a:rPr>
              <a:t>and </a:t>
            </a:r>
            <a:r>
              <a:rPr lang="en-US" altLang="en-US" sz="2200" dirty="0">
                <a:latin typeface="Lucida Console" panose="020B0609040504020204" pitchFamily="49" charset="0"/>
              </a:rPr>
              <a:t>»</a:t>
            </a:r>
            <a:r>
              <a:rPr lang="en-US" altLang="en-US" sz="2200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z="2200" dirty="0">
                <a:cs typeface="Times New Roman" panose="02020603050405020304" pitchFamily="18" charset="0"/>
              </a:rPr>
              <a:t>To indicate that an attribute is </a:t>
            </a:r>
            <a:r>
              <a:rPr lang="en-US" altLang="en-US" sz="2200" dirty="0">
                <a:latin typeface="Lucida Console" panose="020B0609040504020204" pitchFamily="49" charset="0"/>
                <a:cs typeface="Times New Roman" panose="02020603050405020304" pitchFamily="18" charset="0"/>
              </a:rPr>
              <a:t>private</a:t>
            </a:r>
            <a:r>
              <a:rPr lang="en-US" altLang="en-US" sz="2200" dirty="0">
                <a:cs typeface="Times New Roman" panose="02020603050405020304" pitchFamily="18" charset="0"/>
              </a:rPr>
              <a:t>, a class diagram would list the </a:t>
            </a:r>
            <a:r>
              <a:rPr lang="en-US" altLang="en-US" sz="2200" b="1" dirty="0">
                <a:solidFill>
                  <a:schemeClr val="accent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private visibility symbol</a:t>
            </a:r>
            <a:r>
              <a:rPr lang="en-US" altLang="en-US" sz="2200" dirty="0">
                <a:cs typeface="Times New Roman" panose="02020603050405020304" pitchFamily="18" charset="0"/>
              </a:rPr>
              <a:t>—a minus sign (</a:t>
            </a:r>
            <a:r>
              <a:rPr lang="en-US" altLang="en-US" sz="2200" dirty="0">
                <a:latin typeface="Lucida Console" panose="020B0609040504020204" pitchFamily="49" charset="0"/>
                <a:cs typeface="Times New Roman" panose="02020603050405020304" pitchFamily="18" charset="0"/>
              </a:rPr>
              <a:t>–</a:t>
            </a:r>
            <a:r>
              <a:rPr lang="en-US" altLang="en-US" sz="2200" dirty="0">
                <a:cs typeface="Times New Roman" panose="02020603050405020304" pitchFamily="18" charset="0"/>
              </a:rPr>
              <a:t>)—before the attribute’s name.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89CD76A-A188-4E50-8083-2BFD6E1E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  <p:pic>
        <p:nvPicPr>
          <p:cNvPr id="68613" name="Picture 6" descr="AAEMZJY0">
            <a:extLst>
              <a:ext uri="{FF2B5EF4-FFF2-40B4-BE49-F238E27FC236}">
                <a16:creationId xmlns:a16="http://schemas.microsoft.com/office/drawing/2014/main" id="{644B6F8D-C2CA-45F6-BB78-331656B45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89" y="4484909"/>
            <a:ext cx="56610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42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70899"/>
            <a:ext cx="11029615" cy="3678303"/>
          </a:xfrm>
        </p:spPr>
        <p:txBody>
          <a:bodyPr>
            <a:normAutofit/>
          </a:bodyPr>
          <a:lstStyle/>
          <a:p>
            <a:r>
              <a:rPr lang="en-US" sz="2400" dirty="0"/>
              <a:t>What is OOP?</a:t>
            </a:r>
          </a:p>
          <a:p>
            <a:pPr lvl="1"/>
            <a:r>
              <a:rPr lang="en-US" altLang="en-US" sz="2000" dirty="0">
                <a:solidFill>
                  <a:srgbClr val="262626"/>
                </a:solidFill>
              </a:rPr>
              <a:t>A programming paradigm where a software system is represented as a collection of objects that interact with each other to solve the overall task.</a:t>
            </a:r>
          </a:p>
          <a:p>
            <a:endParaRPr lang="en-US" sz="2400" dirty="0"/>
          </a:p>
          <a:p>
            <a:r>
              <a:rPr lang="en-US" sz="2400" dirty="0"/>
              <a:t>OOP vs Structured Programming 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F701C-10F8-44F3-93FA-9F1E08C4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852191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50CA0-811E-4230-96DD-CDEF6D5B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full code example: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1A308-FA18-4AEC-B15E-FE786480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Files have been uploaded to MS teams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70F26-EA3C-4D16-A966-E08AD12B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2589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01CE-95FB-4CD8-9082-B7A85B44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is based on the following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9497-DD92-452A-B036-0B1AE90F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0280"/>
            <a:ext cx="11029615" cy="3678303"/>
          </a:xfrm>
        </p:spPr>
        <p:txBody>
          <a:bodyPr/>
          <a:lstStyle/>
          <a:p>
            <a:pPr lvl="1" algn="just"/>
            <a:r>
              <a:rPr lang="en-US" altLang="en-US" b="1" dirty="0">
                <a:solidFill>
                  <a:srgbClr val="404040"/>
                </a:solidFill>
              </a:rPr>
              <a:t>object/class</a:t>
            </a:r>
            <a:r>
              <a:rPr lang="en-US" altLang="en-US" dirty="0">
                <a:solidFill>
                  <a:srgbClr val="404040"/>
                </a:solidFill>
              </a:rPr>
              <a:t>: An object is an entity that combines data with behavior that acts on that data.  A class is a type or category of objects.</a:t>
            </a:r>
          </a:p>
          <a:p>
            <a:pPr lvl="1" algn="just"/>
            <a:r>
              <a:rPr lang="en-US" altLang="en-US" b="1" dirty="0">
                <a:solidFill>
                  <a:srgbClr val="404040"/>
                </a:solidFill>
              </a:rPr>
              <a:t>information hiding (encapsulation)</a:t>
            </a:r>
            <a:r>
              <a:rPr lang="en-US" altLang="en-US" dirty="0">
                <a:solidFill>
                  <a:srgbClr val="404040"/>
                </a:solidFill>
              </a:rPr>
              <a:t>: The ability to protect some components of the object from external entities ("private").</a:t>
            </a:r>
          </a:p>
          <a:p>
            <a:pPr lvl="1" algn="just"/>
            <a:r>
              <a:rPr lang="en-US" altLang="en-US" b="1" dirty="0">
                <a:solidFill>
                  <a:srgbClr val="404040"/>
                </a:solidFill>
              </a:rPr>
              <a:t>inheritance</a:t>
            </a:r>
            <a:r>
              <a:rPr lang="en-US" altLang="en-US" dirty="0">
                <a:solidFill>
                  <a:srgbClr val="404040"/>
                </a:solidFill>
              </a:rPr>
              <a:t>: The ability for a class ("subclass") to extend or override functionality of another class ("superclass").</a:t>
            </a:r>
          </a:p>
          <a:p>
            <a:pPr lvl="1" algn="just"/>
            <a:r>
              <a:rPr lang="en-US" altLang="en-US" b="1" dirty="0">
                <a:solidFill>
                  <a:srgbClr val="404040"/>
                </a:solidFill>
              </a:rPr>
              <a:t>polymorphism</a:t>
            </a:r>
            <a:r>
              <a:rPr lang="en-US" altLang="en-US" dirty="0">
                <a:solidFill>
                  <a:srgbClr val="404040"/>
                </a:solidFill>
              </a:rPr>
              <a:t>: The ability to replace an object with its sub-objects to achieve different behavior from the same piece of code.</a:t>
            </a:r>
          </a:p>
          <a:p>
            <a:pPr lvl="1" algn="just"/>
            <a:r>
              <a:rPr lang="en-US" altLang="en-US" b="1" dirty="0">
                <a:solidFill>
                  <a:srgbClr val="404040"/>
                </a:solidFill>
              </a:rPr>
              <a:t>interface</a:t>
            </a:r>
            <a:r>
              <a:rPr lang="en-US" altLang="en-US" dirty="0">
                <a:solidFill>
                  <a:srgbClr val="404040"/>
                </a:solidFill>
              </a:rPr>
              <a:t>: A specification of method signatures without supplying implementations, as a mechanism for enabling polymorphism.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D002-1AC0-4DBB-BBE3-B770B56F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407661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>
            <a:extLst>
              <a:ext uri="{FF2B5EF4-FFF2-40B4-BE49-F238E27FC236}">
                <a16:creationId xmlns:a16="http://schemas.microsoft.com/office/drawing/2014/main" id="{64521B64-FEA1-4177-B660-5C44BF16C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2150" y="683987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Classes and Objects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A325A10-B869-41E7-8EE3-AE34BD3C2C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8366" y="2093895"/>
            <a:ext cx="10113816" cy="2022092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 Class  is a template (blueprint) for creating a set of similar objects.</a:t>
            </a:r>
          </a:p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An Object is an instance of a class.</a:t>
            </a:r>
          </a:p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You send</a:t>
            </a:r>
            <a:r>
              <a:rPr lang="en-US" altLang="en-US" sz="2400" b="1" dirty="0">
                <a:solidFill>
                  <a:srgbClr val="4D99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messages</a:t>
            </a:r>
            <a:r>
              <a:rPr lang="en-US" altLang="en-US" sz="2400" b="1" dirty="0">
                <a:solidFill>
                  <a:srgbClr val="4D99FF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to an object by making </a:t>
            </a:r>
            <a:r>
              <a:rPr lang="en-US" altLang="en-US" sz="24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method call</a:t>
            </a:r>
            <a:r>
              <a:rPr lang="en-US" altLang="en-US" sz="2400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s. </a:t>
            </a:r>
          </a:p>
          <a:p>
            <a:pPr eaLnBrk="1" hangingPunct="1"/>
            <a:endParaRPr lang="en-US" altLang="en-US" sz="24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73431E-EEEF-451B-BF82-28DC55DA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330051"/>
              </p:ext>
            </p:extLst>
          </p:nvPr>
        </p:nvGraphicFramePr>
        <p:xfrm>
          <a:off x="1505527" y="1298285"/>
          <a:ext cx="9845964" cy="4271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Document" r:id="rId4" imgW="6137677" imgH="2753622" progId="Word.Document.8">
                  <p:embed/>
                </p:oleObj>
              </mc:Choice>
              <mc:Fallback>
                <p:oleObj name="Document" r:id="rId4" imgW="6137677" imgH="2753622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27" y="1298285"/>
                        <a:ext cx="9845964" cy="4271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519386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E4274F-FDA1-4AED-915F-B087BAF6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243473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AF26380-9A55-4E6A-9618-EE08E2A16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8328" y="591625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Instance Variables 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F04E089-1E0F-4231-B52A-42EE50F36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36783" y="2258435"/>
            <a:ext cx="10277762" cy="1874359"/>
          </a:xfrm>
          <a:noFill/>
        </p:spPr>
        <p:txBody>
          <a:bodyPr wrap="square">
            <a:spAutoFit/>
          </a:bodyPr>
          <a:lstStyle/>
          <a:p>
            <a:pPr>
              <a:buFont typeface="Tahoma" panose="020B0604030504040204" pitchFamily="34" charset="0"/>
              <a:buChar char="•"/>
            </a:pPr>
            <a:r>
              <a:rPr lang="en-US" altLang="en-US" sz="2400" dirty="0">
                <a:solidFill>
                  <a:srgbClr val="262626"/>
                </a:solidFill>
              </a:rPr>
              <a:t>Attribute: A variable inside an object that is part of its state.</a:t>
            </a:r>
          </a:p>
          <a:p>
            <a:pPr lvl="1">
              <a:buFont typeface="Tahoma" panose="020B0604030504040204" pitchFamily="34" charset="0"/>
              <a:buChar char="–"/>
            </a:pPr>
            <a:r>
              <a:rPr lang="en-US" altLang="en-US" sz="2000" dirty="0">
                <a:solidFill>
                  <a:srgbClr val="404040"/>
                </a:solidFill>
              </a:rPr>
              <a:t>Each object has </a:t>
            </a:r>
            <a:r>
              <a:rPr lang="en-US" altLang="en-US" sz="2000" i="1" dirty="0">
                <a:solidFill>
                  <a:srgbClr val="404040"/>
                </a:solidFill>
              </a:rPr>
              <a:t>its own copy </a:t>
            </a:r>
            <a:r>
              <a:rPr lang="en-US" altLang="en-US" sz="2000" dirty="0">
                <a:solidFill>
                  <a:srgbClr val="404040"/>
                </a:solidFill>
              </a:rPr>
              <a:t>of each field.</a:t>
            </a:r>
          </a:p>
          <a:p>
            <a:pPr lvl="1">
              <a:buFont typeface="Tahoma" panose="020B0604030504040204" pitchFamily="34" charset="0"/>
              <a:buChar char="–"/>
            </a:pPr>
            <a:endParaRPr lang="en-US" altLang="en-US" sz="2000" dirty="0">
              <a:solidFill>
                <a:srgbClr val="404040"/>
              </a:solidFill>
            </a:endParaRPr>
          </a:p>
          <a:p>
            <a:pPr eaLnBrk="1" hangingPunct="1"/>
            <a:r>
              <a:rPr lang="en-US" alt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Attributes are specified by the class’s </a:t>
            </a:r>
            <a:r>
              <a:rPr lang="en-US" altLang="en-US" sz="2400" b="1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instance variables</a:t>
            </a:r>
            <a:r>
              <a:rPr lang="en-US" altLang="en-US" sz="2400" dirty="0">
                <a:solidFill>
                  <a:schemeClr val="accent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F57FC7-26F8-47F6-9240-D3F0D6B6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886423"/>
              </p:ext>
            </p:extLst>
          </p:nvPr>
        </p:nvGraphicFramePr>
        <p:xfrm>
          <a:off x="1520825" y="1054678"/>
          <a:ext cx="9769475" cy="462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Document" r:id="rId4" imgW="6137677" imgH="2914052" progId="Word.Document.8">
                  <p:embed/>
                </p:oleObj>
              </mc:Choice>
              <mc:Fallback>
                <p:oleObj name="Document" r:id="rId4" imgW="6137677" imgH="2914052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1054678"/>
                        <a:ext cx="9769475" cy="462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519386" y="804061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224FDB-9B1D-4EB5-BC16-D8F3E35E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418458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>
            <a:extLst>
              <a:ext uri="{FF2B5EF4-FFF2-40B4-BE49-F238E27FC236}">
                <a16:creationId xmlns:a16="http://schemas.microsoft.com/office/drawing/2014/main" id="{6AF26380-9A55-4E6A-9618-EE08E2A16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6257" y="757881"/>
            <a:ext cx="8229600" cy="538609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Methods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F04E089-1E0F-4231-B52A-42EE50F367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2" y="2039765"/>
            <a:ext cx="9982198" cy="4191917"/>
          </a:xfrm>
          <a:noFill/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262626"/>
                </a:solidFill>
              </a:rPr>
              <a:t>accessor</a:t>
            </a:r>
            <a:r>
              <a:rPr lang="en-US" altLang="en-US" sz="2000" dirty="0">
                <a:solidFill>
                  <a:srgbClr val="262626"/>
                </a:solidFill>
              </a:rPr>
              <a:t>:	 A method that lets clients examine object state.</a:t>
            </a:r>
          </a:p>
          <a:p>
            <a:pPr lvl="1"/>
            <a:r>
              <a:rPr lang="en-US" altLang="en-US" sz="1800" dirty="0">
                <a:solidFill>
                  <a:srgbClr val="404040"/>
                </a:solidFill>
              </a:rPr>
              <a:t>Examples: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Distance</a:t>
            </a:r>
            <a:r>
              <a:rPr lang="en-US" altLang="en-US" sz="1800" dirty="0">
                <a:solidFill>
                  <a:srgbClr val="404040"/>
                </a:solidFill>
              </a:rPr>
              <a:t>,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distanceFromOrigin</a:t>
            </a:r>
            <a:endParaRPr lang="en-US" altLang="en-US" sz="1800" dirty="0">
              <a:solidFill>
                <a:srgbClr val="404040"/>
              </a:solidFill>
            </a:endParaRPr>
          </a:p>
          <a:p>
            <a:pPr lvl="1"/>
            <a:r>
              <a:rPr lang="en-US" altLang="en-US" sz="1800" dirty="0">
                <a:solidFill>
                  <a:srgbClr val="404040"/>
                </a:solidFill>
              </a:rPr>
              <a:t>often has a non-</a:t>
            </a:r>
            <a:r>
              <a:rPr lang="en-US" altLang="en-US" sz="1800" dirty="0">
                <a:solidFill>
                  <a:srgbClr val="404040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1800" dirty="0">
                <a:solidFill>
                  <a:srgbClr val="404040"/>
                </a:solidFill>
              </a:rPr>
              <a:t> return type</a:t>
            </a:r>
          </a:p>
          <a:p>
            <a:pPr lvl="1"/>
            <a:endParaRPr lang="en-US" altLang="en-US" sz="1800" dirty="0">
              <a:solidFill>
                <a:srgbClr val="404040"/>
              </a:solidFill>
            </a:endParaRPr>
          </a:p>
          <a:p>
            <a:r>
              <a:rPr lang="en-US" altLang="en-US" sz="2000" b="1" dirty="0">
                <a:solidFill>
                  <a:srgbClr val="262626"/>
                </a:solidFill>
              </a:rPr>
              <a:t>mutator</a:t>
            </a:r>
            <a:r>
              <a:rPr lang="en-US" altLang="en-US" sz="2000" dirty="0">
                <a:solidFill>
                  <a:srgbClr val="262626"/>
                </a:solidFill>
              </a:rPr>
              <a:t>:	 A method that modifies an object's state.</a:t>
            </a:r>
          </a:p>
          <a:p>
            <a:pPr lvl="1"/>
            <a:r>
              <a:rPr lang="en-US" altLang="en-US" sz="1800" dirty="0">
                <a:solidFill>
                  <a:srgbClr val="404040"/>
                </a:solidFill>
              </a:rPr>
              <a:t>Examples: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setLocation</a:t>
            </a:r>
            <a:r>
              <a:rPr lang="en-US" altLang="en-US" sz="1800" dirty="0">
                <a:solidFill>
                  <a:srgbClr val="404040"/>
                </a:solidFill>
              </a:rPr>
              <a:t>, </a:t>
            </a:r>
            <a:r>
              <a:rPr lang="en-US" altLang="en-US" sz="1800" dirty="0" err="1">
                <a:solidFill>
                  <a:srgbClr val="404040"/>
                </a:solidFill>
                <a:latin typeface="Courier New" panose="02070309020205020404" pitchFamily="49" charset="0"/>
              </a:rPr>
              <a:t>updateLanguage</a:t>
            </a:r>
            <a:endParaRPr lang="en-US" altLang="en-US" sz="1800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altLang="en-US" dirty="0">
              <a:solidFill>
                <a:srgbClr val="40404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000" dirty="0">
                <a:latin typeface="+mj-lt"/>
                <a:cs typeface="Times New Roman" panose="02020603050405020304" pitchFamily="18" charset="0"/>
              </a:rPr>
              <a:t>Methods declaration begin </a:t>
            </a:r>
            <a:r>
              <a:rPr lang="en-US" altLang="en-US" sz="2000" b="1" dirty="0">
                <a:latin typeface="+mj-lt"/>
                <a:cs typeface="Times New Roman" panose="02020603050405020304" pitchFamily="18" charset="0"/>
              </a:rPr>
              <a:t>usually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</a:rPr>
              <a:t> with </a:t>
            </a:r>
            <a:r>
              <a:rPr lang="en-US" altLang="en-US" sz="2000" dirty="0">
                <a:latin typeface="+mj-lt"/>
                <a:ea typeface="Times New Roman" panose="02020603050405020304" pitchFamily="18" charset="0"/>
                <a:cs typeface="Lucida Console" panose="020B0609040504020204" pitchFamily="49" charset="0"/>
              </a:rPr>
              <a:t>public </a:t>
            </a:r>
            <a:r>
              <a:rPr lang="en-US" altLang="en-US" sz="2400" b="1" dirty="0">
                <a:solidFill>
                  <a:schemeClr val="accent1">
                    <a:lumMod val="50000"/>
                    <a:lumOff val="50000"/>
                  </a:schemeClr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access modifier</a:t>
            </a:r>
            <a:r>
              <a:rPr lang="en-US" altLang="en-US" sz="2000" dirty="0">
                <a:solidFill>
                  <a:schemeClr val="accent1">
                    <a:lumMod val="50000"/>
                    <a:lumOff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</a:rPr>
              <a:t>to indicate that the method can be called from outside the class declaration’s body.</a:t>
            </a:r>
          </a:p>
          <a:p>
            <a:pPr marL="457200" lvl="1" indent="0">
              <a:buNone/>
            </a:pPr>
            <a:endParaRPr lang="en-US" altLang="en-US" dirty="0">
              <a:solidFill>
                <a:srgbClr val="40404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DC92EB-F907-4665-A23C-E00BD33E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137328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extLst>
              <a:ext uri="{FF2B5EF4-FFF2-40B4-BE49-F238E27FC236}">
                <a16:creationId xmlns:a16="http://schemas.microsoft.com/office/drawing/2014/main" id="{DB287554-6408-4F6E-87AD-218AF835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481542"/>
              </p:ext>
            </p:extLst>
          </p:nvPr>
        </p:nvGraphicFramePr>
        <p:xfrm>
          <a:off x="1481138" y="347663"/>
          <a:ext cx="9769475" cy="669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Document" r:id="rId4" imgW="6137677" imgH="4216236" progId="Word.Document.8">
                  <p:embed/>
                </p:oleObj>
              </mc:Choice>
              <mc:Fallback>
                <p:oleObj name="Document" r:id="rId4" imgW="6137677" imgH="4216236" progId="Word.Document.8">
                  <p:embed/>
                  <p:pic>
                    <p:nvPicPr>
                      <p:cNvPr id="1026" name="Object 2">
                        <a:extLst>
                          <a:ext uri="{FF2B5EF4-FFF2-40B4-BE49-F238E27FC236}">
                            <a16:creationId xmlns:a16="http://schemas.microsoft.com/office/drawing/2014/main" id="{DB287554-6408-4F6E-87AD-218AF83545E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347663"/>
                        <a:ext cx="9769475" cy="669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56AB4BF-F0A7-415B-8AFE-A6294E0A1401}"/>
              </a:ext>
            </a:extLst>
          </p:cNvPr>
          <p:cNvSpPr txBox="1">
            <a:spLocks noChangeArrowheads="1"/>
          </p:cNvSpPr>
          <p:nvPr/>
        </p:nvSpPr>
        <p:spPr>
          <a:xfrm>
            <a:off x="1233059" y="78358"/>
            <a:ext cx="8229600" cy="538609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buClrTx/>
            </a:pPr>
            <a:r>
              <a:rPr lang="en-US" altLang="en-US" kern="0" dirty="0"/>
              <a:t>An Example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91C9BE2-A810-46ED-8854-2705682D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These slides are designed to be used in OOP course at Philadelphia University by Enas Naffar.  Some slides are taken from Pearson Education, and Marty Step</a:t>
            </a:r>
          </a:p>
        </p:txBody>
      </p:sp>
    </p:spTree>
    <p:extLst>
      <p:ext uri="{BB962C8B-B14F-4D97-AF65-F5344CB8AC3E}">
        <p14:creationId xmlns:p14="http://schemas.microsoft.com/office/powerpoint/2010/main" val="27015636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19729</TotalTime>
  <Words>1271</Words>
  <Application>Microsoft Office PowerPoint</Application>
  <PresentationFormat>Widescreen</PresentationFormat>
  <Paragraphs>103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Courier New</vt:lpstr>
      <vt:lpstr>Gill Sans MT</vt:lpstr>
      <vt:lpstr>Lucida Console</vt:lpstr>
      <vt:lpstr>Tahoma</vt:lpstr>
      <vt:lpstr>Wingdings 2</vt:lpstr>
      <vt:lpstr>Dividend</vt:lpstr>
      <vt:lpstr>Microsoft Word 97 - 2003 Document</vt:lpstr>
      <vt:lpstr>Document</vt:lpstr>
      <vt:lpstr>Chapter 1</vt:lpstr>
      <vt:lpstr>Introduction</vt:lpstr>
      <vt:lpstr>OOP is based on the following concepts</vt:lpstr>
      <vt:lpstr>Classes and Objects</vt:lpstr>
      <vt:lpstr>PowerPoint Presentation</vt:lpstr>
      <vt:lpstr>Instance Variables </vt:lpstr>
      <vt:lpstr>PowerPoint Presentation</vt:lpstr>
      <vt:lpstr>Methods</vt:lpstr>
      <vt:lpstr>PowerPoint Presentation</vt:lpstr>
      <vt:lpstr>Instantiating an Object of a Class</vt:lpstr>
      <vt:lpstr>Main method</vt:lpstr>
      <vt:lpstr> Constructors </vt:lpstr>
      <vt:lpstr>PowerPoint Presentation</vt:lpstr>
      <vt:lpstr>Value Types vs. Reference Types </vt:lpstr>
      <vt:lpstr>Value Types vs. Reference Types</vt:lpstr>
      <vt:lpstr>Example:  Reading inputs from the user input from the user </vt:lpstr>
      <vt:lpstr>UML class diagram</vt:lpstr>
      <vt:lpstr>UML class Diagram: Declaring a Method with a Parameter</vt:lpstr>
      <vt:lpstr> UML Class Diagram with a Property </vt:lpstr>
      <vt:lpstr>A full code example: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Enas Tawfiq Al-Naffar</dc:creator>
  <cp:lastModifiedBy>Enas Tawfiq Al-Naffar</cp:lastModifiedBy>
  <cp:revision>23</cp:revision>
  <dcterms:created xsi:type="dcterms:W3CDTF">2021-02-25T10:01:48Z</dcterms:created>
  <dcterms:modified xsi:type="dcterms:W3CDTF">2021-04-17T15:09:46Z</dcterms:modified>
</cp:coreProperties>
</file>