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0" r:id="rId4"/>
  </p:sldMasterIdLst>
  <p:notesMasterIdLst>
    <p:notesMasterId r:id="rId49"/>
  </p:notesMasterIdLst>
  <p:handoutMasterIdLst>
    <p:handoutMasterId r:id="rId50"/>
  </p:handoutMasterIdLst>
  <p:sldIdLst>
    <p:sldId id="364" r:id="rId5"/>
    <p:sldId id="365" r:id="rId6"/>
    <p:sldId id="366" r:id="rId7"/>
    <p:sldId id="367" r:id="rId8"/>
    <p:sldId id="368" r:id="rId9"/>
    <p:sldId id="383" r:id="rId10"/>
    <p:sldId id="384" r:id="rId11"/>
    <p:sldId id="389" r:id="rId12"/>
    <p:sldId id="394" r:id="rId13"/>
    <p:sldId id="396" r:id="rId14"/>
    <p:sldId id="397" r:id="rId15"/>
    <p:sldId id="443" r:id="rId16"/>
    <p:sldId id="444" r:id="rId17"/>
    <p:sldId id="445" r:id="rId18"/>
    <p:sldId id="446" r:id="rId19"/>
    <p:sldId id="448" r:id="rId20"/>
    <p:sldId id="451" r:id="rId21"/>
    <p:sldId id="449" r:id="rId22"/>
    <p:sldId id="450" r:id="rId23"/>
    <p:sldId id="455" r:id="rId24"/>
    <p:sldId id="454" r:id="rId25"/>
    <p:sldId id="453" r:id="rId26"/>
    <p:sldId id="447" r:id="rId27"/>
    <p:sldId id="410" r:id="rId28"/>
    <p:sldId id="412" r:id="rId29"/>
    <p:sldId id="414" r:id="rId30"/>
    <p:sldId id="416" r:id="rId31"/>
    <p:sldId id="417" r:id="rId32"/>
    <p:sldId id="418" r:id="rId33"/>
    <p:sldId id="406" r:id="rId34"/>
    <p:sldId id="407" r:id="rId35"/>
    <p:sldId id="441" r:id="rId36"/>
    <p:sldId id="442" r:id="rId37"/>
    <p:sldId id="419" r:id="rId38"/>
    <p:sldId id="420" r:id="rId39"/>
    <p:sldId id="422" r:id="rId40"/>
    <p:sldId id="404" r:id="rId41"/>
    <p:sldId id="405" r:id="rId42"/>
    <p:sldId id="424" r:id="rId43"/>
    <p:sldId id="457" r:id="rId44"/>
    <p:sldId id="460" r:id="rId45"/>
    <p:sldId id="459" r:id="rId46"/>
    <p:sldId id="425" r:id="rId47"/>
    <p:sldId id="426" r:id="rId4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7035" autoAdjust="0"/>
  </p:normalViewPr>
  <p:slideViewPr>
    <p:cSldViewPr>
      <p:cViewPr varScale="1">
        <p:scale>
          <a:sx n="83" d="100"/>
          <a:sy n="83" d="100"/>
        </p:scale>
        <p:origin x="140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93CF90C-6B30-4AAC-A858-ECD25BC55B6F}"/>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267" name="Rectangle 3">
            <a:extLst>
              <a:ext uri="{FF2B5EF4-FFF2-40B4-BE49-F238E27FC236}">
                <a16:creationId xmlns:a16="http://schemas.microsoft.com/office/drawing/2014/main" id="{D3A52434-2A36-424C-81ED-D9BE2D5733D9}"/>
              </a:ext>
            </a:extLst>
          </p:cNvPr>
          <p:cNvSpPr>
            <a:spLocks noGrp="1" noChangeArrowheads="1"/>
          </p:cNvSpPr>
          <p:nvPr>
            <p:ph type="dt" sz="quarter"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11268" name="Rectangle 4">
            <a:extLst>
              <a:ext uri="{FF2B5EF4-FFF2-40B4-BE49-F238E27FC236}">
                <a16:creationId xmlns:a16="http://schemas.microsoft.com/office/drawing/2014/main" id="{780326BE-962F-47A1-8858-BB4F057DACF0}"/>
              </a:ext>
            </a:extLst>
          </p:cNvPr>
          <p:cNvSpPr>
            <a:spLocks noGrp="1" noChangeArrowheads="1"/>
          </p:cNvSpPr>
          <p:nvPr>
            <p:ph type="ftr" sz="quarter" idx="2"/>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269" name="Rectangle 5">
            <a:extLst>
              <a:ext uri="{FF2B5EF4-FFF2-40B4-BE49-F238E27FC236}">
                <a16:creationId xmlns:a16="http://schemas.microsoft.com/office/drawing/2014/main" id="{B1E45DC5-A8FE-4096-B0B8-17B7087CE614}"/>
              </a:ext>
            </a:extLst>
          </p:cNvPr>
          <p:cNvSpPr>
            <a:spLocks noGrp="1" noChangeArrowheads="1"/>
          </p:cNvSpPr>
          <p:nvPr>
            <p:ph type="sldNum" sz="quarter" idx="3"/>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92866E4B-7FC1-4517-876B-DDD7DCC1D231}" type="slidenum">
              <a:rPr lang="ar-SA"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7101ED01-A249-4418-9356-B4F385CB16B2}"/>
              </a:ext>
            </a:extLst>
          </p:cNvPr>
          <p:cNvSpPr>
            <a:spLocks noGrp="1" noChangeArrowheads="1"/>
          </p:cNvSpPr>
          <p:nvPr>
            <p:ph type="hdr" sz="quarte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9219" name="Rectangle 3">
            <a:extLst>
              <a:ext uri="{FF2B5EF4-FFF2-40B4-BE49-F238E27FC236}">
                <a16:creationId xmlns:a16="http://schemas.microsoft.com/office/drawing/2014/main" id="{A44A6EF9-67BF-4205-9B54-D3FCE4956D72}"/>
              </a:ext>
            </a:extLst>
          </p:cNvPr>
          <p:cNvSpPr>
            <a:spLocks noGrp="1" noChangeArrowheads="1"/>
          </p:cNvSpPr>
          <p:nvPr>
            <p:ph type="dt" idx="1"/>
          </p:nvPr>
        </p:nvSpPr>
        <p:spPr bwMode="auto">
          <a:xfrm>
            <a:off x="1588"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n-US"/>
          </a:p>
        </p:txBody>
      </p:sp>
      <p:sp>
        <p:nvSpPr>
          <p:cNvPr id="9220" name="Rectangle 4">
            <a:extLst>
              <a:ext uri="{FF2B5EF4-FFF2-40B4-BE49-F238E27FC236}">
                <a16:creationId xmlns:a16="http://schemas.microsoft.com/office/drawing/2014/main" id="{438565AC-2830-4488-BF6F-233460D36AC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a:extLst>
              <a:ext uri="{FF2B5EF4-FFF2-40B4-BE49-F238E27FC236}">
                <a16:creationId xmlns:a16="http://schemas.microsoft.com/office/drawing/2014/main" id="{CBFC2C4C-7B08-401A-8AF9-D6D249CF725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222" name="Rectangle 6">
            <a:extLst>
              <a:ext uri="{FF2B5EF4-FFF2-40B4-BE49-F238E27FC236}">
                <a16:creationId xmlns:a16="http://schemas.microsoft.com/office/drawing/2014/main" id="{E84762C7-CB2D-44EE-80D5-5BF5418793AC}"/>
              </a:ext>
            </a:extLst>
          </p:cNvPr>
          <p:cNvSpPr>
            <a:spLocks noGrp="1" noChangeArrowheads="1"/>
          </p:cNvSpPr>
          <p:nvPr>
            <p:ph type="ftr" sz="quarter" idx="4"/>
          </p:nvPr>
        </p:nvSpPr>
        <p:spPr bwMode="auto">
          <a:xfrm>
            <a:off x="388620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9223" name="Rectangle 7">
            <a:extLst>
              <a:ext uri="{FF2B5EF4-FFF2-40B4-BE49-F238E27FC236}">
                <a16:creationId xmlns:a16="http://schemas.microsoft.com/office/drawing/2014/main" id="{D16EAF71-1CC3-4F0E-9CCE-5335DD3E7327}"/>
              </a:ext>
            </a:extLst>
          </p:cNvPr>
          <p:cNvSpPr>
            <a:spLocks noGrp="1" noChangeArrowheads="1"/>
          </p:cNvSpPr>
          <p:nvPr>
            <p:ph type="sldNum" sz="quarter" idx="5"/>
          </p:nvPr>
        </p:nvSpPr>
        <p:spPr bwMode="auto">
          <a:xfrm>
            <a:off x="1588"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fld id="{92AB50EF-61AE-431B-811E-52AE6FB15546}"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20F6E65B-C426-4898-ACE4-B5F8B32299DF}"/>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2D6713B2-D4AA-4323-B934-CD771F0345E2}"/>
                </a:ext>
              </a:extLst>
            </p:cNvPr>
            <p:cNvSpPr>
              <a:spLocks/>
            </p:cNvSpPr>
            <p:nvPr/>
          </p:nvSpPr>
          <p:spPr bwMode="auto">
            <a:xfrm>
              <a:off x="641350" y="0"/>
              <a:ext cx="1365250" cy="3971925"/>
            </a:xfrm>
            <a:custGeom>
              <a:avLst/>
              <a:gdLst>
                <a:gd name="T0" fmla="*/ 0 w 860"/>
                <a:gd name="T1" fmla="*/ 2147483646 h 2502"/>
                <a:gd name="T2" fmla="*/ 574595625 w 860"/>
                <a:gd name="T3" fmla="*/ 2147483646 h 2502"/>
                <a:gd name="T4" fmla="*/ 2147483646 w 860"/>
                <a:gd name="T5" fmla="*/ 0 h 2502"/>
                <a:gd name="T6" fmla="*/ 1562496875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005C7D4D-FD0F-46F4-8158-9FF5EA050221}"/>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6B20BF00-C80A-450E-A8AC-EB3E3A162C86}"/>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A3AE0F67-958C-4F17-B3B3-B342A198D5E8}"/>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6AEBEC1A-22E4-4865-B760-0CDCD415A906}"/>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786267FC-3D3B-4233-B7C4-EE62B64555EE}"/>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9ECE78A7-6410-4F7C-B45A-C186B3FE2787}"/>
              </a:ext>
            </a:extLst>
          </p:cNvPr>
          <p:cNvSpPr>
            <a:spLocks/>
          </p:cNvSpPr>
          <p:nvPr/>
        </p:nvSpPr>
        <p:spPr bwMode="auto">
          <a:xfrm>
            <a:off x="203200" y="3771900"/>
            <a:ext cx="361950" cy="90488"/>
          </a:xfrm>
          <a:custGeom>
            <a:avLst/>
            <a:gdLst>
              <a:gd name="T0" fmla="*/ 574595625 w 228"/>
              <a:gd name="T1" fmla="*/ 143650494 h 57"/>
              <a:gd name="T2" fmla="*/ 0 w 228"/>
              <a:gd name="T3" fmla="*/ 0 h 57"/>
              <a:gd name="T4" fmla="*/ 559474688 w 228"/>
              <a:gd name="T5" fmla="*/ 136089189 h 57"/>
              <a:gd name="T6" fmla="*/ 574595625 w 228"/>
              <a:gd name="T7" fmla="*/ 143650494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a:extLst>
              <a:ext uri="{FF2B5EF4-FFF2-40B4-BE49-F238E27FC236}">
                <a16:creationId xmlns:a16="http://schemas.microsoft.com/office/drawing/2014/main" id="{DFE09074-9D1A-44FD-9192-7DFD5A187EE8}"/>
              </a:ext>
            </a:extLst>
          </p:cNvPr>
          <p:cNvSpPr>
            <a:spLocks/>
          </p:cNvSpPr>
          <p:nvPr/>
        </p:nvSpPr>
        <p:spPr bwMode="auto">
          <a:xfrm>
            <a:off x="560388" y="3867150"/>
            <a:ext cx="61912" cy="80963"/>
          </a:xfrm>
          <a:custGeom>
            <a:avLst/>
            <a:gdLst>
              <a:gd name="T0" fmla="*/ 0 w 39"/>
              <a:gd name="T1" fmla="*/ 0 h 51"/>
              <a:gd name="T2" fmla="*/ 98284506 w 39"/>
              <a:gd name="T3" fmla="*/ 128529556 h 51"/>
              <a:gd name="T4" fmla="*/ 7559614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3DDB3D20-B005-4A55-885F-6E1D18642B71}"/>
              </a:ext>
            </a:extLst>
          </p:cNvPr>
          <p:cNvSpPr>
            <a:spLocks noGrp="1"/>
          </p:cNvSpPr>
          <p:nvPr>
            <p:ph type="dt" sz="half" idx="10"/>
          </p:nvPr>
        </p:nvSpPr>
        <p:spPr>
          <a:xfrm>
            <a:off x="7326313" y="6116638"/>
            <a:ext cx="857250" cy="365125"/>
          </a:xfrm>
        </p:spPr>
        <p:txBody>
          <a:bodyPr/>
          <a:lstStyle>
            <a:lvl1pPr>
              <a:defRPr/>
            </a:lvl1pPr>
          </a:lstStyle>
          <a:p>
            <a:endParaRPr lang="en-US" altLang="en-US"/>
          </a:p>
        </p:txBody>
      </p:sp>
      <p:sp>
        <p:nvSpPr>
          <p:cNvPr id="14" name="Footer Placeholder 4">
            <a:extLst>
              <a:ext uri="{FF2B5EF4-FFF2-40B4-BE49-F238E27FC236}">
                <a16:creationId xmlns:a16="http://schemas.microsoft.com/office/drawing/2014/main" id="{5DF91A3B-52AF-4E3D-97F3-D61A23640496}"/>
              </a:ext>
            </a:extLst>
          </p:cNvPr>
          <p:cNvSpPr>
            <a:spLocks noGrp="1"/>
          </p:cNvSpPr>
          <p:nvPr>
            <p:ph type="ftr" sz="quarter" idx="11"/>
          </p:nvPr>
        </p:nvSpPr>
        <p:spPr>
          <a:xfrm>
            <a:off x="3624263" y="6116638"/>
            <a:ext cx="3608387" cy="365125"/>
          </a:xfrm>
        </p:spPr>
        <p:txBody>
          <a:bodyPr/>
          <a:lstStyle>
            <a:lvl1pPr>
              <a:defRPr/>
            </a:lvl1pPr>
          </a:lstStyle>
          <a:p>
            <a:endParaRPr lang="en-US" altLang="en-US"/>
          </a:p>
        </p:txBody>
      </p:sp>
      <p:sp>
        <p:nvSpPr>
          <p:cNvPr id="15" name="Slide Number Placeholder 5">
            <a:extLst>
              <a:ext uri="{FF2B5EF4-FFF2-40B4-BE49-F238E27FC236}">
                <a16:creationId xmlns:a16="http://schemas.microsoft.com/office/drawing/2014/main" id="{8C953D60-F467-4DFF-B5F6-2C82EF81C9C2}"/>
              </a:ext>
            </a:extLst>
          </p:cNvPr>
          <p:cNvSpPr>
            <a:spLocks noGrp="1"/>
          </p:cNvSpPr>
          <p:nvPr>
            <p:ph type="sldNum" sz="quarter" idx="12"/>
          </p:nvPr>
        </p:nvSpPr>
        <p:spPr>
          <a:xfrm>
            <a:off x="8275638" y="6116638"/>
            <a:ext cx="411162" cy="365125"/>
          </a:xfrm>
        </p:spPr>
        <p:txBody>
          <a:bodyPr/>
          <a:lstStyle>
            <a:lvl1pPr>
              <a:defRPr/>
            </a:lvl1pPr>
          </a:lstStyle>
          <a:p>
            <a:fld id="{53D45D1A-3D5F-4CBD-90AA-981D65F7CE6B}" type="slidenum">
              <a:rPr lang="ar-SA" altLang="en-US" smtClean="0"/>
              <a:pPr/>
              <a:t>‹#›</a:t>
            </a:fld>
            <a:endParaRPr lang="en-US" altLang="en-US"/>
          </a:p>
        </p:txBody>
      </p:sp>
    </p:spTree>
    <p:extLst>
      <p:ext uri="{BB962C8B-B14F-4D97-AF65-F5344CB8AC3E}">
        <p14:creationId xmlns:p14="http://schemas.microsoft.com/office/powerpoint/2010/main" val="203364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12E7E0F-6DC8-4D0A-9B46-2C5EF117B290}"/>
              </a:ext>
            </a:extLst>
          </p:cNvPr>
          <p:cNvSpPr>
            <a:spLocks noGrp="1"/>
          </p:cNvSpPr>
          <p:nvPr>
            <p:ph type="dt" sz="half" idx="10"/>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180E4637-F25E-49A9-918A-D0AF4B9FE3D0}"/>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B13B1340-BA80-4E11-8153-094C1EF2C232}"/>
              </a:ext>
            </a:extLst>
          </p:cNvPr>
          <p:cNvSpPr>
            <a:spLocks noGrp="1"/>
          </p:cNvSpPr>
          <p:nvPr>
            <p:ph type="sldNum" sz="quarter" idx="12"/>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1222988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81DCE8-3E6B-4BF7-B645-C41DD5D1570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ED54E71-29FA-4AD8-A82B-4B1CB201A94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99B51D6-9AA9-44F2-A124-B2A0D5043CBE}"/>
              </a:ext>
            </a:extLst>
          </p:cNvPr>
          <p:cNvSpPr>
            <a:spLocks noGrp="1"/>
          </p:cNvSpPr>
          <p:nvPr>
            <p:ph type="sldNum" sz="quarter" idx="12"/>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63874353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2A51595-816D-4E7F-939F-13F9F8EA43FE}"/>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91AC7C74-07FE-4B29-9A54-D5B3A26C764E}"/>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548FE3CC-1E3D-4557-B708-2F39F4A018C9}"/>
              </a:ext>
            </a:extLst>
          </p:cNvPr>
          <p:cNvSpPr>
            <a:spLocks noGrp="1"/>
          </p:cNvSpPr>
          <p:nvPr>
            <p:ph type="dt" sz="half" idx="14"/>
          </p:nvPr>
        </p:nvSpPr>
        <p:spPr/>
        <p:txBody>
          <a:bodyPr/>
          <a:lstStyle>
            <a:lvl1pPr>
              <a:defRPr/>
            </a:lvl1pPr>
          </a:lstStyle>
          <a:p>
            <a:endParaRPr lang="en-US" altLang="en-US"/>
          </a:p>
        </p:txBody>
      </p:sp>
      <p:sp>
        <p:nvSpPr>
          <p:cNvPr id="8" name="Footer Placeholder 4">
            <a:extLst>
              <a:ext uri="{FF2B5EF4-FFF2-40B4-BE49-F238E27FC236}">
                <a16:creationId xmlns:a16="http://schemas.microsoft.com/office/drawing/2014/main" id="{42721301-2288-43B9-826C-F5424E90A34F}"/>
              </a:ext>
            </a:extLst>
          </p:cNvPr>
          <p:cNvSpPr>
            <a:spLocks noGrp="1"/>
          </p:cNvSpPr>
          <p:nvPr>
            <p:ph type="ftr" sz="quarter" idx="15"/>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FD329651-A000-4DA6-A5AB-98AD3CFBF8EB}"/>
              </a:ext>
            </a:extLst>
          </p:cNvPr>
          <p:cNvSpPr>
            <a:spLocks noGrp="1"/>
          </p:cNvSpPr>
          <p:nvPr>
            <p:ph type="sldNum" sz="quarter" idx="16"/>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14339579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7ECCC-0CEA-4EA9-8F42-8EC8ABA7AAE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9CD4674-F55B-43FE-98EF-1D9979D9FAE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78509C8-153C-4236-97C3-183944B204CF}"/>
              </a:ext>
            </a:extLst>
          </p:cNvPr>
          <p:cNvSpPr>
            <a:spLocks noGrp="1"/>
          </p:cNvSpPr>
          <p:nvPr>
            <p:ph type="sldNum" sz="quarter" idx="12"/>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272231081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A308FC6-D079-42BA-8669-243D419F9A02}"/>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6" name="TextBox 5">
            <a:extLst>
              <a:ext uri="{FF2B5EF4-FFF2-40B4-BE49-F238E27FC236}">
                <a16:creationId xmlns:a16="http://schemas.microsoft.com/office/drawing/2014/main" id="{9F5AD56D-FE5E-4B21-8D58-DE9DC2A6AA3B}"/>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66C9273-0527-4586-8745-7BAEC675A349}"/>
              </a:ext>
            </a:extLst>
          </p:cNvPr>
          <p:cNvSpPr>
            <a:spLocks noGrp="1"/>
          </p:cNvSpPr>
          <p:nvPr>
            <p:ph type="dt" sz="half" idx="14"/>
          </p:nvPr>
        </p:nvSpPr>
        <p:spPr/>
        <p:txBody>
          <a:bodyPr/>
          <a:lstStyle>
            <a:lvl1pPr>
              <a:defRPr/>
            </a:lvl1pPr>
          </a:lstStyle>
          <a:p>
            <a:endParaRPr lang="en-US" altLang="en-US"/>
          </a:p>
        </p:txBody>
      </p:sp>
      <p:sp>
        <p:nvSpPr>
          <p:cNvPr id="8" name="Footer Placeholder 4">
            <a:extLst>
              <a:ext uri="{FF2B5EF4-FFF2-40B4-BE49-F238E27FC236}">
                <a16:creationId xmlns:a16="http://schemas.microsoft.com/office/drawing/2014/main" id="{E4B0FB89-2B0B-47E1-A6DD-860A27C74D5B}"/>
              </a:ext>
            </a:extLst>
          </p:cNvPr>
          <p:cNvSpPr>
            <a:spLocks noGrp="1"/>
          </p:cNvSpPr>
          <p:nvPr>
            <p:ph type="ftr" sz="quarter" idx="15"/>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00D302BC-6D89-4BE4-8281-8E763241518E}"/>
              </a:ext>
            </a:extLst>
          </p:cNvPr>
          <p:cNvSpPr>
            <a:spLocks noGrp="1"/>
          </p:cNvSpPr>
          <p:nvPr>
            <p:ph type="sldNum" sz="quarter" idx="16"/>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100868603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966FDF6-5F16-4B02-B722-11AC805B2A3E}"/>
              </a:ext>
            </a:extLst>
          </p:cNvPr>
          <p:cNvSpPr>
            <a:spLocks noGrp="1"/>
          </p:cNvSpPr>
          <p:nvPr>
            <p:ph type="dt" sz="half" idx="14"/>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BBECD968-C418-4F8F-8B54-74D1E75922F3}"/>
              </a:ext>
            </a:extLst>
          </p:cNvPr>
          <p:cNvSpPr>
            <a:spLocks noGrp="1"/>
          </p:cNvSpPr>
          <p:nvPr>
            <p:ph type="ftr" sz="quarter" idx="15"/>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2DACD555-8D8C-438D-80D7-CF4A698D54B6}"/>
              </a:ext>
            </a:extLst>
          </p:cNvPr>
          <p:cNvSpPr>
            <a:spLocks noGrp="1"/>
          </p:cNvSpPr>
          <p:nvPr>
            <p:ph type="sldNum" sz="quarter" idx="16"/>
          </p:nvPr>
        </p:nvSpPr>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289799159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C424B0-CF82-4544-BC91-1EFEB84C273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A143E54-D61D-4415-AE0A-E5569646B4F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97AF5EA-3010-43E2-B39B-B0B0BADB5CEC}"/>
              </a:ext>
            </a:extLst>
          </p:cNvPr>
          <p:cNvSpPr>
            <a:spLocks noGrp="1"/>
          </p:cNvSpPr>
          <p:nvPr>
            <p:ph type="sldNum" sz="quarter" idx="12"/>
          </p:nvPr>
        </p:nvSpPr>
        <p:spPr/>
        <p:txBody>
          <a:bodyPr/>
          <a:lstStyle>
            <a:lvl1pPr>
              <a:defRPr/>
            </a:lvl1pPr>
          </a:lstStyle>
          <a:p>
            <a:fld id="{25BDFF3A-FFA5-4B58-A263-5A23CCA6A5BC}" type="slidenum">
              <a:rPr lang="ar-SA" altLang="en-US" smtClean="0"/>
              <a:pPr/>
              <a:t>‹#›</a:t>
            </a:fld>
            <a:endParaRPr lang="en-US" altLang="en-US"/>
          </a:p>
        </p:txBody>
      </p:sp>
    </p:spTree>
    <p:extLst>
      <p:ext uri="{BB962C8B-B14F-4D97-AF65-F5344CB8AC3E}">
        <p14:creationId xmlns:p14="http://schemas.microsoft.com/office/powerpoint/2010/main" val="1322843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DB605FE-3222-437F-8518-9EE4243B9E6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FF4AF5A-7DB7-4869-ADD7-A2433D1A70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2C0188-769A-4851-AF9C-4B665C45D0BC}"/>
              </a:ext>
            </a:extLst>
          </p:cNvPr>
          <p:cNvSpPr>
            <a:spLocks noGrp="1"/>
          </p:cNvSpPr>
          <p:nvPr>
            <p:ph type="sldNum" sz="quarter" idx="12"/>
          </p:nvPr>
        </p:nvSpPr>
        <p:spPr/>
        <p:txBody>
          <a:bodyPr/>
          <a:lstStyle>
            <a:lvl1pPr>
              <a:defRPr/>
            </a:lvl1pPr>
          </a:lstStyle>
          <a:p>
            <a:fld id="{0644CC3B-05A2-4422-99E9-1BB08875687C}" type="slidenum">
              <a:rPr lang="ar-SA" altLang="en-US" smtClean="0"/>
              <a:pPr/>
              <a:t>‹#›</a:t>
            </a:fld>
            <a:endParaRPr lang="en-US" altLang="en-US"/>
          </a:p>
        </p:txBody>
      </p:sp>
    </p:spTree>
    <p:extLst>
      <p:ext uri="{BB962C8B-B14F-4D97-AF65-F5344CB8AC3E}">
        <p14:creationId xmlns:p14="http://schemas.microsoft.com/office/powerpoint/2010/main" val="1587939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86E83B-AA1D-44B7-9733-8B4C600BC6F1}"/>
              </a:ext>
            </a:extLst>
          </p:cNvPr>
          <p:cNvSpPr>
            <a:spLocks noGrp="1"/>
          </p:cNvSpPr>
          <p:nvPr>
            <p:ph type="dt" sz="half" idx="10"/>
          </p:nvPr>
        </p:nvSpPr>
        <p:spPr>
          <a:xfrm>
            <a:off x="6553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8A3B9D9-3BF0-4320-AED3-2D7154DCBA0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2018B48-D907-4F14-908D-D1A2EF5755EF}"/>
              </a:ext>
            </a:extLst>
          </p:cNvPr>
          <p:cNvSpPr>
            <a:spLocks noGrp="1"/>
          </p:cNvSpPr>
          <p:nvPr>
            <p:ph type="sldNum" sz="quarter" idx="12"/>
          </p:nvPr>
        </p:nvSpPr>
        <p:spPr>
          <a:xfrm>
            <a:off x="457200" y="6245225"/>
            <a:ext cx="2133600" cy="476250"/>
          </a:xfrm>
        </p:spPr>
        <p:txBody>
          <a:bodyPr/>
          <a:lstStyle>
            <a:lvl1pPr>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388640725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2EEC66C-D206-4C4A-930C-292940FE300A}"/>
              </a:ext>
            </a:extLst>
          </p:cNvPr>
          <p:cNvSpPr>
            <a:spLocks noGrp="1"/>
          </p:cNvSpPr>
          <p:nvPr>
            <p:ph type="dt" sz="half" idx="10"/>
          </p:nvPr>
        </p:nvSpPr>
        <p:spPr>
          <a:xfrm>
            <a:off x="7343775" y="6108700"/>
            <a:ext cx="857250" cy="365125"/>
          </a:xfrm>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1C1C861-7224-4FCD-8713-B70F6FD431DC}"/>
              </a:ext>
            </a:extLst>
          </p:cNvPr>
          <p:cNvSpPr>
            <a:spLocks noGrp="1"/>
          </p:cNvSpPr>
          <p:nvPr>
            <p:ph type="ftr" sz="quarter" idx="11"/>
          </p:nvPr>
        </p:nvSpPr>
        <p:spPr>
          <a:xfrm>
            <a:off x="1973263" y="6108700"/>
            <a:ext cx="5313362" cy="365125"/>
          </a:xfrm>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B7E11F3-4F0F-4864-A5C6-C58DDA46366F}"/>
              </a:ext>
            </a:extLst>
          </p:cNvPr>
          <p:cNvSpPr>
            <a:spLocks noGrp="1"/>
          </p:cNvSpPr>
          <p:nvPr>
            <p:ph type="sldNum" sz="quarter" idx="12"/>
          </p:nvPr>
        </p:nvSpPr>
        <p:spPr>
          <a:xfrm>
            <a:off x="8258175" y="6108700"/>
            <a:ext cx="428625" cy="365125"/>
          </a:xfrm>
        </p:spPr>
        <p:txBody>
          <a:bodyPr/>
          <a:lstStyle>
            <a:lvl1pPr>
              <a:defRPr/>
            </a:lvl1pPr>
          </a:lstStyle>
          <a:p>
            <a:fld id="{8CECED11-46E6-4F12-B14C-0A1790243495}" type="slidenum">
              <a:rPr lang="ar-SA" altLang="en-US" smtClean="0"/>
              <a:pPr/>
              <a:t>‹#›</a:t>
            </a:fld>
            <a:endParaRPr lang="en-US" altLang="en-US"/>
          </a:p>
        </p:txBody>
      </p:sp>
    </p:spTree>
    <p:extLst>
      <p:ext uri="{BB962C8B-B14F-4D97-AF65-F5344CB8AC3E}">
        <p14:creationId xmlns:p14="http://schemas.microsoft.com/office/powerpoint/2010/main" val="132678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5E781D-E1E9-4167-93EE-5FC3A381EAC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49BB760-28D5-4DCC-A99E-047B54274A1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D4ABF40-D22C-49E3-9A75-95EC7950A6D7}"/>
              </a:ext>
            </a:extLst>
          </p:cNvPr>
          <p:cNvSpPr>
            <a:spLocks noGrp="1"/>
          </p:cNvSpPr>
          <p:nvPr>
            <p:ph type="sldNum" sz="quarter" idx="12"/>
          </p:nvPr>
        </p:nvSpPr>
        <p:spPr/>
        <p:txBody>
          <a:bodyPr/>
          <a:lstStyle>
            <a:lvl1pPr>
              <a:defRPr/>
            </a:lvl1pPr>
          </a:lstStyle>
          <a:p>
            <a:fld id="{8036FF51-D4B1-4EB7-A865-3A1DCD1B9FC1}" type="slidenum">
              <a:rPr lang="ar-SA" altLang="en-US" smtClean="0"/>
              <a:pPr/>
              <a:t>‹#›</a:t>
            </a:fld>
            <a:endParaRPr lang="en-US" altLang="en-US"/>
          </a:p>
        </p:txBody>
      </p:sp>
    </p:spTree>
    <p:extLst>
      <p:ext uri="{BB962C8B-B14F-4D97-AF65-F5344CB8AC3E}">
        <p14:creationId xmlns:p14="http://schemas.microsoft.com/office/powerpoint/2010/main" val="3860162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72B0FC21-6A39-4A8B-A7D6-5A4C668962CB}"/>
              </a:ext>
            </a:extLst>
          </p:cNvPr>
          <p:cNvSpPr>
            <a:spLocks noGrp="1"/>
          </p:cNvSpPr>
          <p:nvPr>
            <p:ph type="dt" sz="half" idx="10"/>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B62C7F4F-1137-402D-BCEB-EDF506AF5013}"/>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67E93BEF-3AA1-477B-B487-55787BFA0E2F}"/>
              </a:ext>
            </a:extLst>
          </p:cNvPr>
          <p:cNvSpPr>
            <a:spLocks noGrp="1"/>
          </p:cNvSpPr>
          <p:nvPr>
            <p:ph type="sldNum" sz="quarter" idx="12"/>
          </p:nvPr>
        </p:nvSpPr>
        <p:spPr/>
        <p:txBody>
          <a:bodyPr/>
          <a:lstStyle>
            <a:lvl1pPr>
              <a:defRPr/>
            </a:lvl1pPr>
          </a:lstStyle>
          <a:p>
            <a:fld id="{ECFF992C-55AC-4573-9465-0EB2C96D013B}" type="slidenum">
              <a:rPr lang="ar-SA" altLang="en-US" smtClean="0"/>
              <a:pPr/>
              <a:t>‹#›</a:t>
            </a:fld>
            <a:endParaRPr lang="en-US" altLang="en-US"/>
          </a:p>
        </p:txBody>
      </p:sp>
    </p:spTree>
    <p:extLst>
      <p:ext uri="{BB962C8B-B14F-4D97-AF65-F5344CB8AC3E}">
        <p14:creationId xmlns:p14="http://schemas.microsoft.com/office/powerpoint/2010/main" val="4097421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3DA767D-2DC5-4D9C-B42E-CAA1BE4B9E65}"/>
              </a:ext>
            </a:extLst>
          </p:cNvPr>
          <p:cNvSpPr>
            <a:spLocks noGrp="1"/>
          </p:cNvSpPr>
          <p:nvPr>
            <p:ph type="dt" sz="half" idx="10"/>
          </p:nvPr>
        </p:nvSpPr>
        <p:spPr/>
        <p:txBody>
          <a:bodyPr/>
          <a:lstStyle>
            <a:lvl1pPr>
              <a:defRPr/>
            </a:lvl1pPr>
          </a:lstStyle>
          <a:p>
            <a:endParaRPr lang="en-US" altLang="en-US"/>
          </a:p>
        </p:txBody>
      </p:sp>
      <p:sp>
        <p:nvSpPr>
          <p:cNvPr id="8" name="Footer Placeholder 4">
            <a:extLst>
              <a:ext uri="{FF2B5EF4-FFF2-40B4-BE49-F238E27FC236}">
                <a16:creationId xmlns:a16="http://schemas.microsoft.com/office/drawing/2014/main" id="{791E97D2-744F-47E1-ADA4-6623DC48913B}"/>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157AFD52-D8E7-4226-B725-692769A7B802}"/>
              </a:ext>
            </a:extLst>
          </p:cNvPr>
          <p:cNvSpPr>
            <a:spLocks noGrp="1"/>
          </p:cNvSpPr>
          <p:nvPr>
            <p:ph type="sldNum" sz="quarter" idx="12"/>
          </p:nvPr>
        </p:nvSpPr>
        <p:spPr/>
        <p:txBody>
          <a:bodyPr/>
          <a:lstStyle>
            <a:lvl1pPr>
              <a:defRPr/>
            </a:lvl1pPr>
          </a:lstStyle>
          <a:p>
            <a:fld id="{3E03AFC3-FB97-46C3-8168-FA85806DD517}" type="slidenum">
              <a:rPr lang="ar-SA" altLang="en-US" smtClean="0"/>
              <a:pPr/>
              <a:t>‹#›</a:t>
            </a:fld>
            <a:endParaRPr lang="en-US" altLang="en-US"/>
          </a:p>
        </p:txBody>
      </p:sp>
    </p:spTree>
    <p:extLst>
      <p:ext uri="{BB962C8B-B14F-4D97-AF65-F5344CB8AC3E}">
        <p14:creationId xmlns:p14="http://schemas.microsoft.com/office/powerpoint/2010/main" val="2483159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7E51207-9451-4945-B901-6C8FBE73EC5E}"/>
              </a:ext>
            </a:extLst>
          </p:cNvPr>
          <p:cNvSpPr>
            <a:spLocks noGrp="1"/>
          </p:cNvSpPr>
          <p:nvPr>
            <p:ph type="dt" sz="half" idx="10"/>
          </p:nvPr>
        </p:nvSpPr>
        <p:spPr/>
        <p:txBody>
          <a:bodyPr/>
          <a:lstStyle>
            <a:lvl1pPr>
              <a:defRPr/>
            </a:lvl1pPr>
          </a:lstStyle>
          <a:p>
            <a:endParaRPr lang="en-US" altLang="en-US"/>
          </a:p>
        </p:txBody>
      </p:sp>
      <p:sp>
        <p:nvSpPr>
          <p:cNvPr id="4" name="Footer Placeholder 4">
            <a:extLst>
              <a:ext uri="{FF2B5EF4-FFF2-40B4-BE49-F238E27FC236}">
                <a16:creationId xmlns:a16="http://schemas.microsoft.com/office/drawing/2014/main" id="{6FB714D1-E162-49F9-8E63-23CE7AFBC719}"/>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D3BCD711-EC01-46B9-8D97-C684618F6495}"/>
              </a:ext>
            </a:extLst>
          </p:cNvPr>
          <p:cNvSpPr>
            <a:spLocks noGrp="1"/>
          </p:cNvSpPr>
          <p:nvPr>
            <p:ph type="sldNum" sz="quarter" idx="12"/>
          </p:nvPr>
        </p:nvSpPr>
        <p:spPr/>
        <p:txBody>
          <a:bodyPr/>
          <a:lstStyle>
            <a:lvl1pPr>
              <a:defRPr/>
            </a:lvl1pPr>
          </a:lstStyle>
          <a:p>
            <a:fld id="{1D9A9AF8-1205-4581-A991-9A4A0DD8C223}" type="slidenum">
              <a:rPr lang="ar-SA" altLang="en-US" smtClean="0"/>
              <a:pPr/>
              <a:t>‹#›</a:t>
            </a:fld>
            <a:endParaRPr lang="en-US" altLang="en-US"/>
          </a:p>
        </p:txBody>
      </p:sp>
    </p:spTree>
    <p:extLst>
      <p:ext uri="{BB962C8B-B14F-4D97-AF65-F5344CB8AC3E}">
        <p14:creationId xmlns:p14="http://schemas.microsoft.com/office/powerpoint/2010/main" val="284791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1FF8447-1305-4B12-AE2D-4DB1BEDCE37C}"/>
              </a:ext>
            </a:extLst>
          </p:cNvPr>
          <p:cNvSpPr>
            <a:spLocks noGrp="1"/>
          </p:cNvSpPr>
          <p:nvPr>
            <p:ph type="dt" sz="half" idx="10"/>
          </p:nvPr>
        </p:nvSpPr>
        <p:spPr/>
        <p:txBody>
          <a:bodyPr/>
          <a:lstStyle>
            <a:lvl1pPr>
              <a:defRPr/>
            </a:lvl1pPr>
          </a:lstStyle>
          <a:p>
            <a:endParaRPr lang="en-US" altLang="en-US"/>
          </a:p>
        </p:txBody>
      </p:sp>
      <p:sp>
        <p:nvSpPr>
          <p:cNvPr id="3" name="Footer Placeholder 4">
            <a:extLst>
              <a:ext uri="{FF2B5EF4-FFF2-40B4-BE49-F238E27FC236}">
                <a16:creationId xmlns:a16="http://schemas.microsoft.com/office/drawing/2014/main" id="{22B95961-958A-4E26-BCCE-1890E20D8A6F}"/>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6C31A823-C0F9-4A68-B3DF-61902C077384}"/>
              </a:ext>
            </a:extLst>
          </p:cNvPr>
          <p:cNvSpPr>
            <a:spLocks noGrp="1"/>
          </p:cNvSpPr>
          <p:nvPr>
            <p:ph type="sldNum" sz="quarter" idx="12"/>
          </p:nvPr>
        </p:nvSpPr>
        <p:spPr/>
        <p:txBody>
          <a:bodyPr/>
          <a:lstStyle>
            <a:lvl1pPr>
              <a:defRPr/>
            </a:lvl1pPr>
          </a:lstStyle>
          <a:p>
            <a:fld id="{E05B8E1C-92A3-42C7-B046-401D743C9E67}" type="slidenum">
              <a:rPr lang="ar-SA" altLang="en-US" smtClean="0"/>
              <a:pPr/>
              <a:t>‹#›</a:t>
            </a:fld>
            <a:endParaRPr lang="en-US" altLang="en-US"/>
          </a:p>
        </p:txBody>
      </p:sp>
    </p:spTree>
    <p:extLst>
      <p:ext uri="{BB962C8B-B14F-4D97-AF65-F5344CB8AC3E}">
        <p14:creationId xmlns:p14="http://schemas.microsoft.com/office/powerpoint/2010/main" val="346932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6807474-1D98-4F2B-A7CE-118CB9894000}"/>
              </a:ext>
            </a:extLst>
          </p:cNvPr>
          <p:cNvSpPr>
            <a:spLocks noGrp="1"/>
          </p:cNvSpPr>
          <p:nvPr>
            <p:ph type="dt" sz="half" idx="10"/>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840EFE1A-EE85-4279-9035-E9B6881BE74E}"/>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93BEC14B-400D-4D4A-A822-330DF264C897}"/>
              </a:ext>
            </a:extLst>
          </p:cNvPr>
          <p:cNvSpPr>
            <a:spLocks noGrp="1"/>
          </p:cNvSpPr>
          <p:nvPr>
            <p:ph type="sldNum" sz="quarter" idx="12"/>
          </p:nvPr>
        </p:nvSpPr>
        <p:spPr/>
        <p:txBody>
          <a:bodyPr/>
          <a:lstStyle>
            <a:lvl1pPr>
              <a:defRPr/>
            </a:lvl1pPr>
          </a:lstStyle>
          <a:p>
            <a:fld id="{5B5C254B-B827-4CAB-A6E7-A9D5E024727F}" type="slidenum">
              <a:rPr lang="ar-SA" altLang="en-US" smtClean="0"/>
              <a:pPr/>
              <a:t>‹#›</a:t>
            </a:fld>
            <a:endParaRPr lang="en-US" altLang="en-US"/>
          </a:p>
        </p:txBody>
      </p:sp>
    </p:spTree>
    <p:extLst>
      <p:ext uri="{BB962C8B-B14F-4D97-AF65-F5344CB8AC3E}">
        <p14:creationId xmlns:p14="http://schemas.microsoft.com/office/powerpoint/2010/main" val="206608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29AC99C-F0FC-4A6C-B83C-8681B0039038}"/>
              </a:ext>
            </a:extLst>
          </p:cNvPr>
          <p:cNvSpPr>
            <a:spLocks noGrp="1"/>
          </p:cNvSpPr>
          <p:nvPr>
            <p:ph type="dt" sz="half" idx="10"/>
          </p:nvPr>
        </p:nvSpPr>
        <p:spPr/>
        <p:txBody>
          <a:bodyPr/>
          <a:lstStyle>
            <a:lvl1pPr>
              <a:defRPr/>
            </a:lvl1pPr>
          </a:lstStyle>
          <a:p>
            <a:endParaRPr lang="en-US" altLang="en-US"/>
          </a:p>
        </p:txBody>
      </p:sp>
      <p:sp>
        <p:nvSpPr>
          <p:cNvPr id="6" name="Footer Placeholder 4">
            <a:extLst>
              <a:ext uri="{FF2B5EF4-FFF2-40B4-BE49-F238E27FC236}">
                <a16:creationId xmlns:a16="http://schemas.microsoft.com/office/drawing/2014/main" id="{07D7E361-CB0E-40E1-A66D-1E67F39D69FE}"/>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BD36EF41-41BA-4C02-BC10-780880A70130}"/>
              </a:ext>
            </a:extLst>
          </p:cNvPr>
          <p:cNvSpPr>
            <a:spLocks noGrp="1"/>
          </p:cNvSpPr>
          <p:nvPr>
            <p:ph type="sldNum" sz="quarter" idx="12"/>
          </p:nvPr>
        </p:nvSpPr>
        <p:spPr/>
        <p:txBody>
          <a:bodyPr/>
          <a:lstStyle>
            <a:lvl1pPr>
              <a:defRPr/>
            </a:lvl1pPr>
          </a:lstStyle>
          <a:p>
            <a:fld id="{75C21D39-DF7C-4FF8-866B-E85D5CE84BBD}" type="slidenum">
              <a:rPr lang="ar-SA" altLang="en-US" smtClean="0"/>
              <a:pPr/>
              <a:t>‹#›</a:t>
            </a:fld>
            <a:endParaRPr lang="en-US" altLang="en-US"/>
          </a:p>
        </p:txBody>
      </p:sp>
    </p:spTree>
    <p:extLst>
      <p:ext uri="{BB962C8B-B14F-4D97-AF65-F5344CB8AC3E}">
        <p14:creationId xmlns:p14="http://schemas.microsoft.com/office/powerpoint/2010/main" val="309170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73248BA1-835A-433B-AC29-566C96821B31}"/>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FF8DD252-75DC-4429-83F0-03AB22214B36}"/>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317539688 w 676"/>
                <a:gd name="T5" fmla="*/ 2147483646 h 3333"/>
                <a:gd name="T6" fmla="*/ 1703625625 w 676"/>
                <a:gd name="T7" fmla="*/ 0 h 3333"/>
                <a:gd name="T8" fmla="*/ 1295360313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5F4B2A4F-E735-4BD1-8F1C-D0FC409C80C9}"/>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B735009E-A5B1-458B-A34E-433DCFFE10A5}"/>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19FE4787-B004-41BD-A434-41BEA2E6EBD5}"/>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5BF96394-F312-4ACD-8662-B288F9885B72}"/>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7C8084F6-08D5-4E9F-946A-AB311E6F8FBA}"/>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7A59BA8D-E09A-462E-8281-65C3AF59D2EB}"/>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C2285AB-F09C-4E49-B836-529B4CF6F64B}"/>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7FE0D1A-1C1E-45A2-B7A1-E448ED083217}"/>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endParaRPr lang="en-US" altLang="en-US"/>
          </a:p>
        </p:txBody>
      </p:sp>
      <p:sp>
        <p:nvSpPr>
          <p:cNvPr id="5" name="Footer Placeholder 4">
            <a:extLst>
              <a:ext uri="{FF2B5EF4-FFF2-40B4-BE49-F238E27FC236}">
                <a16:creationId xmlns:a16="http://schemas.microsoft.com/office/drawing/2014/main" id="{8761667A-074D-4824-8C39-E21972B2E422}"/>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endParaRPr lang="en-US" altLang="en-US"/>
          </a:p>
        </p:txBody>
      </p:sp>
      <p:sp>
        <p:nvSpPr>
          <p:cNvPr id="6" name="Slide Number Placeholder 5">
            <a:extLst>
              <a:ext uri="{FF2B5EF4-FFF2-40B4-BE49-F238E27FC236}">
                <a16:creationId xmlns:a16="http://schemas.microsoft.com/office/drawing/2014/main" id="{2E57FD6E-C0EB-4842-9732-66A6F9D39480}"/>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fld id="{6F2017F5-BD37-4362-AC33-CCD00202834B}" type="slidenum">
              <a:rPr lang="ar-SA" altLang="en-US" smtClean="0"/>
              <a:pPr/>
              <a:t>‹#›</a:t>
            </a:fld>
            <a:endParaRPr lang="en-US" altLang="en-US"/>
          </a:p>
        </p:txBody>
      </p:sp>
    </p:spTree>
    <p:extLst>
      <p:ext uri="{BB962C8B-B14F-4D97-AF65-F5344CB8AC3E}">
        <p14:creationId xmlns:p14="http://schemas.microsoft.com/office/powerpoint/2010/main" val="124555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ftr="0" dt="0"/>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j-ea"/>
          <a:cs typeface="+mj-cs"/>
        </a:defRPr>
      </a:lvl1pPr>
      <a:lvl2pPr algn="ctr" defTabSz="457200" rtl="0" eaLnBrk="1" fontAlgn="base" hangingPunct="1">
        <a:spcBef>
          <a:spcPct val="0"/>
        </a:spcBef>
        <a:spcAft>
          <a:spcPct val="0"/>
        </a:spcAft>
        <a:defRPr sz="4000">
          <a:solidFill>
            <a:schemeClr val="tx1"/>
          </a:solidFill>
          <a:latin typeface="Corbel" panose="020B0503020204020204" pitchFamily="34" charset="0"/>
        </a:defRPr>
      </a:lvl2pPr>
      <a:lvl3pPr algn="ctr" defTabSz="457200" rtl="0" eaLnBrk="1" fontAlgn="base" hangingPunct="1">
        <a:spcBef>
          <a:spcPct val="0"/>
        </a:spcBef>
        <a:spcAft>
          <a:spcPct val="0"/>
        </a:spcAft>
        <a:defRPr sz="4000">
          <a:solidFill>
            <a:schemeClr val="tx1"/>
          </a:solidFill>
          <a:latin typeface="Corbel" panose="020B0503020204020204" pitchFamily="34" charset="0"/>
        </a:defRPr>
      </a:lvl3pPr>
      <a:lvl4pPr algn="ctr" defTabSz="457200" rtl="0" eaLnBrk="1" fontAlgn="base" hangingPunct="1">
        <a:spcBef>
          <a:spcPct val="0"/>
        </a:spcBef>
        <a:spcAft>
          <a:spcPct val="0"/>
        </a:spcAft>
        <a:defRPr sz="4000">
          <a:solidFill>
            <a:schemeClr val="tx1"/>
          </a:solidFill>
          <a:latin typeface="Corbel" panose="020B0503020204020204" pitchFamily="34" charset="0"/>
        </a:defRPr>
      </a:lvl4pPr>
      <a:lvl5pPr algn="ctr" defTabSz="457200" rtl="0" eaLnBrk="1" fontAlgn="base" hangingPunct="1">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B4186E"/>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ts val="600"/>
        </a:spcAft>
        <a:buClr>
          <a:srgbClr val="B4186E"/>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1" fontAlgn="base" hangingPunct="1">
        <a:spcBef>
          <a:spcPct val="20000"/>
        </a:spcBef>
        <a:spcAft>
          <a:spcPts val="600"/>
        </a:spcAft>
        <a:buClr>
          <a:srgbClr val="B4186E"/>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1" fontAlgn="base" hangingPunct="1">
        <a:spcBef>
          <a:spcPct val="20000"/>
        </a:spcBef>
        <a:spcAft>
          <a:spcPts val="600"/>
        </a:spcAft>
        <a:buClr>
          <a:srgbClr val="B4186E"/>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1" fontAlgn="base" hangingPunct="1">
        <a:spcBef>
          <a:spcPct val="20000"/>
        </a:spcBef>
        <a:spcAft>
          <a:spcPts val="600"/>
        </a:spcAft>
        <a:buClr>
          <a:srgbClr val="B4186E"/>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3.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a:extLst>
              <a:ext uri="{FF2B5EF4-FFF2-40B4-BE49-F238E27FC236}">
                <a16:creationId xmlns:a16="http://schemas.microsoft.com/office/drawing/2014/main" id="{87953368-CC49-4757-8C77-38C617CDA96A}"/>
              </a:ext>
            </a:extLst>
          </p:cNvPr>
          <p:cNvSpPr>
            <a:spLocks noGrp="1" noChangeArrowheads="1"/>
          </p:cNvSpPr>
          <p:nvPr>
            <p:ph type="subTitle" idx="1"/>
          </p:nvPr>
        </p:nvSpPr>
        <p:spPr>
          <a:xfrm>
            <a:off x="2667000" y="4441048"/>
            <a:ext cx="5762625" cy="1365250"/>
          </a:xfrm>
        </p:spPr>
        <p:txBody>
          <a:bodyPr/>
          <a:lstStyle/>
          <a:p>
            <a:pPr rtl="1" eaLnBrk="1" hangingPunct="1"/>
            <a:r>
              <a:rPr lang="en-US" altLang="en-US" sz="2400" b="1"/>
              <a:t>Software Analysis and Design</a:t>
            </a:r>
          </a:p>
          <a:p>
            <a:pPr rtl="1" eaLnBrk="1" hangingPunct="1"/>
            <a:r>
              <a:rPr lang="en-US" altLang="en-US" sz="2400" b="1"/>
              <a:t>0721322</a:t>
            </a:r>
          </a:p>
          <a:p>
            <a:pPr eaLnBrk="1" hangingPunct="1"/>
            <a:endParaRPr lang="en-US" altLang="en-US" sz="2400" b="1"/>
          </a:p>
        </p:txBody>
      </p:sp>
      <p:sp>
        <p:nvSpPr>
          <p:cNvPr id="9219" name="Slide Number Placeholder 3">
            <a:extLst>
              <a:ext uri="{FF2B5EF4-FFF2-40B4-BE49-F238E27FC236}">
                <a16:creationId xmlns:a16="http://schemas.microsoft.com/office/drawing/2014/main" id="{00C74A2C-66C0-4EAB-A149-47894864683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pPr fontAlgn="base">
              <a:spcBef>
                <a:spcPct val="0"/>
              </a:spcBef>
              <a:spcAft>
                <a:spcPct val="0"/>
              </a:spcAft>
            </a:pPr>
            <a:fld id="{950A2267-BA93-42B7-B596-51B14AA766F1}" type="slidenum">
              <a:rPr lang="ar-SA" altLang="en-US" smtClean="0"/>
              <a:pPr fontAlgn="base">
                <a:spcBef>
                  <a:spcPct val="0"/>
                </a:spcBef>
                <a:spcAft>
                  <a:spcPct val="0"/>
                </a:spcAft>
              </a:pPr>
              <a:t>1</a:t>
            </a:fld>
            <a:endParaRPr lang="en-US" altLang="en-US"/>
          </a:p>
        </p:txBody>
      </p:sp>
      <p:sp>
        <p:nvSpPr>
          <p:cNvPr id="7" name="Title 1">
            <a:extLst>
              <a:ext uri="{FF2B5EF4-FFF2-40B4-BE49-F238E27FC236}">
                <a16:creationId xmlns:a16="http://schemas.microsoft.com/office/drawing/2014/main" id="{F04B61FF-A754-4E8A-90C8-BAB3B7FDE26E}"/>
              </a:ext>
            </a:extLst>
          </p:cNvPr>
          <p:cNvSpPr txBox="1">
            <a:spLocks/>
          </p:cNvSpPr>
          <p:nvPr/>
        </p:nvSpPr>
        <p:spPr bwMode="auto">
          <a:xfrm>
            <a:off x="1514475" y="263525"/>
            <a:ext cx="9144000" cy="2387600"/>
          </a:xfrm>
          <a:prstGeom prst="rect">
            <a:avLst/>
          </a:prstGeom>
          <a:noFill/>
          <a:ln>
            <a:noFill/>
          </a:ln>
        </p:spPr>
        <p:txBody>
          <a:bodyPr anchor="ctr"/>
          <a:lstStyle>
            <a:lvl1pPr algn="ctr" defTabSz="457200" rtl="0" fontAlgn="base">
              <a:spcBef>
                <a:spcPct val="0"/>
              </a:spcBef>
              <a:spcAft>
                <a:spcPct val="0"/>
              </a:spcAft>
              <a:defRPr sz="4000" kern="1200">
                <a:ln w="3175" cmpd="sng">
                  <a:noFill/>
                </a:ln>
                <a:solidFill>
                  <a:schemeClr val="tx1"/>
                </a:solidFill>
                <a:latin typeface="+mj-lt"/>
                <a:ea typeface="+mj-ea"/>
                <a:cs typeface="+mj-cs"/>
              </a:defRPr>
            </a:lvl1pPr>
            <a:lvl2pPr algn="ctr" defTabSz="457200" rtl="0" fontAlgn="base">
              <a:spcBef>
                <a:spcPct val="0"/>
              </a:spcBef>
              <a:spcAft>
                <a:spcPct val="0"/>
              </a:spcAft>
              <a:defRPr sz="4000">
                <a:solidFill>
                  <a:schemeClr val="tx1"/>
                </a:solidFill>
                <a:latin typeface="Corbel" panose="020B0503020204020204" pitchFamily="34" charset="0"/>
              </a:defRPr>
            </a:lvl2pPr>
            <a:lvl3pPr algn="ctr" defTabSz="457200" rtl="0" fontAlgn="base">
              <a:spcBef>
                <a:spcPct val="0"/>
              </a:spcBef>
              <a:spcAft>
                <a:spcPct val="0"/>
              </a:spcAft>
              <a:defRPr sz="4000">
                <a:solidFill>
                  <a:schemeClr val="tx1"/>
                </a:solidFill>
                <a:latin typeface="Corbel" panose="020B0503020204020204" pitchFamily="34" charset="0"/>
              </a:defRPr>
            </a:lvl3pPr>
            <a:lvl4pPr algn="ctr" defTabSz="457200" rtl="0" fontAlgn="base">
              <a:spcBef>
                <a:spcPct val="0"/>
              </a:spcBef>
              <a:spcAft>
                <a:spcPct val="0"/>
              </a:spcAft>
              <a:defRPr sz="4000">
                <a:solidFill>
                  <a:schemeClr val="tx1"/>
                </a:solidFill>
                <a:latin typeface="Corbel" panose="020B0503020204020204" pitchFamily="34" charset="0"/>
              </a:defRPr>
            </a:lvl4pPr>
            <a:lvl5pPr algn="ctr" defTabSz="457200" rtl="0" fontAlgn="base">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eaLnBrk="1" hangingPunct="1">
              <a:lnSpc>
                <a:spcPct val="250000"/>
              </a:lnSpc>
              <a:defRPr/>
            </a:pPr>
            <a:r>
              <a:rPr lang="en-US" sz="6600" b="1">
                <a:solidFill>
                  <a:schemeClr val="accent1">
                    <a:lumMod val="75000"/>
                  </a:schemeClr>
                </a:solidFill>
                <a:effectLst>
                  <a:outerShdw blurRad="38100" dist="38100" dir="2700000" algn="tl">
                    <a:srgbClr val="000000">
                      <a:alpha val="43137"/>
                    </a:srgbClr>
                  </a:outerShdw>
                </a:effectLst>
              </a:rPr>
              <a:t>Chapter 3</a:t>
            </a:r>
            <a:endParaRPr lang="en-US" sz="2800" b="1" dirty="0">
              <a:solidFill>
                <a:schemeClr val="accent1">
                  <a:lumMod val="75000"/>
                </a:schemeClr>
              </a:solidFill>
              <a:effectLst>
                <a:outerShdw blurRad="38100" dist="38100" dir="2700000" algn="tl">
                  <a:srgbClr val="000000">
                    <a:alpha val="43137"/>
                  </a:srgbClr>
                </a:outerShdw>
              </a:effectLst>
            </a:endParaRPr>
          </a:p>
          <a:p>
            <a:pPr marL="341313" indent="287338" rtl="1" eaLnBrk="1" hangingPunct="1">
              <a:defRPr/>
            </a:pPr>
            <a:r>
              <a:rPr lang="en-US" sz="3600" b="1" dirty="0">
                <a:solidFill>
                  <a:schemeClr val="accent1">
                    <a:lumMod val="75000"/>
                  </a:schemeClr>
                </a:solidFill>
                <a:effectLst>
                  <a:outerShdw blurRad="38100" dist="38100" dir="2700000" algn="tl">
                    <a:srgbClr val="000000">
                      <a:alpha val="43137"/>
                    </a:srgbClr>
                  </a:outerShdw>
                </a:effectLst>
              </a:rPr>
              <a:t>Structured Analysis</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EC2C6DB-E462-48F2-BB7C-254317759985}"/>
              </a:ext>
            </a:extLst>
          </p:cNvPr>
          <p:cNvSpPr>
            <a:spLocks noGrp="1"/>
          </p:cNvSpPr>
          <p:nvPr>
            <p:ph type="sldNum" sz="quarter" idx="12"/>
          </p:nvPr>
        </p:nvSpPr>
        <p:spPr/>
        <p:txBody>
          <a:bodyPr/>
          <a:lstStyle/>
          <a:p>
            <a:fld id="{88A302F0-A02A-4B6B-A3DA-5EBAB664AEC1}" type="slidenum">
              <a:rPr lang="ar-SA" altLang="en-US"/>
              <a:pPr/>
              <a:t>10</a:t>
            </a:fld>
            <a:endParaRPr lang="en-US" altLang="en-US"/>
          </a:p>
        </p:txBody>
      </p:sp>
      <p:sp>
        <p:nvSpPr>
          <p:cNvPr id="1015810" name="Rectangle 2">
            <a:extLst>
              <a:ext uri="{FF2B5EF4-FFF2-40B4-BE49-F238E27FC236}">
                <a16:creationId xmlns:a16="http://schemas.microsoft.com/office/drawing/2014/main" id="{CDEDE22D-251C-48EB-ADF9-D4F4717D6D53}"/>
              </a:ext>
            </a:extLst>
          </p:cNvPr>
          <p:cNvSpPr>
            <a:spLocks noGrp="1" noChangeArrowheads="1"/>
          </p:cNvSpPr>
          <p:nvPr>
            <p:ph type="title"/>
          </p:nvPr>
        </p:nvSpPr>
        <p:spPr/>
        <p:txBody>
          <a:bodyPr/>
          <a:lstStyle/>
          <a:p>
            <a:r>
              <a:rPr lang="en-US" altLang="en-US"/>
              <a:t> </a:t>
            </a:r>
          </a:p>
        </p:txBody>
      </p:sp>
      <p:sp>
        <p:nvSpPr>
          <p:cNvPr id="1015811" name="Rectangle 3">
            <a:extLst>
              <a:ext uri="{FF2B5EF4-FFF2-40B4-BE49-F238E27FC236}">
                <a16:creationId xmlns:a16="http://schemas.microsoft.com/office/drawing/2014/main" id="{C0DAC218-24E0-4321-AB7F-593AF9A09D9F}"/>
              </a:ext>
            </a:extLst>
          </p:cNvPr>
          <p:cNvSpPr>
            <a:spLocks noGrp="1" noChangeArrowheads="1"/>
          </p:cNvSpPr>
          <p:nvPr>
            <p:ph type="body" idx="1"/>
          </p:nvPr>
        </p:nvSpPr>
        <p:spPr/>
        <p:txBody>
          <a:bodyPr/>
          <a:lstStyle/>
          <a:p>
            <a:pPr>
              <a:buFontTx/>
              <a:buNone/>
            </a:pPr>
            <a:r>
              <a:rPr lang="en-US" altLang="en-US"/>
              <a:t>  </a:t>
            </a:r>
          </a:p>
        </p:txBody>
      </p:sp>
      <p:pic>
        <p:nvPicPr>
          <p:cNvPr id="1015812" name="Picture 4">
            <a:extLst>
              <a:ext uri="{FF2B5EF4-FFF2-40B4-BE49-F238E27FC236}">
                <a16:creationId xmlns:a16="http://schemas.microsoft.com/office/drawing/2014/main" id="{F2843320-900C-417B-89BB-0C1CECF94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90614"/>
            <a:ext cx="7924800" cy="4452937"/>
          </a:xfrm>
          <a:prstGeom prst="rect">
            <a:avLst/>
          </a:prstGeom>
          <a:noFill/>
          <a:extLst>
            <a:ext uri="{909E8E84-426E-40DD-AFC4-6F175D3DCCD1}">
              <a14:hiddenFill xmlns:a14="http://schemas.microsoft.com/office/drawing/2010/main">
                <a:solidFill>
                  <a:srgbClr val="FFFFFF"/>
                </a:solidFill>
              </a14:hiddenFill>
            </a:ext>
          </a:extLst>
        </p:spPr>
      </p:pic>
      <p:sp>
        <p:nvSpPr>
          <p:cNvPr id="1015813" name="Text Box 5">
            <a:extLst>
              <a:ext uri="{FF2B5EF4-FFF2-40B4-BE49-F238E27FC236}">
                <a16:creationId xmlns:a16="http://schemas.microsoft.com/office/drawing/2014/main" id="{D8518237-5581-4558-BC34-25E5123B5A2B}"/>
              </a:ext>
            </a:extLst>
          </p:cNvPr>
          <p:cNvSpPr txBox="1">
            <a:spLocks noChangeArrowheads="1"/>
          </p:cNvSpPr>
          <p:nvPr/>
        </p:nvSpPr>
        <p:spPr bwMode="auto">
          <a:xfrm>
            <a:off x="857250" y="5715001"/>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Context diagram of Hoosier Burger’s food ordering system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446CF8-894C-4952-A8DE-B85EF9165E9A}"/>
              </a:ext>
            </a:extLst>
          </p:cNvPr>
          <p:cNvSpPr>
            <a:spLocks noGrp="1"/>
          </p:cNvSpPr>
          <p:nvPr>
            <p:ph type="sldNum" sz="quarter" idx="12"/>
          </p:nvPr>
        </p:nvSpPr>
        <p:spPr/>
        <p:txBody>
          <a:bodyPr/>
          <a:lstStyle/>
          <a:p>
            <a:fld id="{40725E21-9F56-463D-B9D1-509BA7BB8DFA}" type="slidenum">
              <a:rPr lang="ar-SA" altLang="en-US"/>
              <a:pPr/>
              <a:t>11</a:t>
            </a:fld>
            <a:endParaRPr lang="en-US" altLang="en-US"/>
          </a:p>
        </p:txBody>
      </p:sp>
      <p:sp>
        <p:nvSpPr>
          <p:cNvPr id="1016834" name="Rectangle 2">
            <a:extLst>
              <a:ext uri="{FF2B5EF4-FFF2-40B4-BE49-F238E27FC236}">
                <a16:creationId xmlns:a16="http://schemas.microsoft.com/office/drawing/2014/main" id="{39E2CE69-4714-49DD-80AA-5FB6B08C351A}"/>
              </a:ext>
            </a:extLst>
          </p:cNvPr>
          <p:cNvSpPr>
            <a:spLocks noGrp="1" noChangeArrowheads="1"/>
          </p:cNvSpPr>
          <p:nvPr>
            <p:ph type="title"/>
          </p:nvPr>
        </p:nvSpPr>
        <p:spPr/>
        <p:txBody>
          <a:bodyPr/>
          <a:lstStyle/>
          <a:p>
            <a:r>
              <a:rPr lang="en-US" altLang="en-US"/>
              <a:t> </a:t>
            </a:r>
          </a:p>
        </p:txBody>
      </p:sp>
      <p:sp>
        <p:nvSpPr>
          <p:cNvPr id="1016835" name="Rectangle 3">
            <a:extLst>
              <a:ext uri="{FF2B5EF4-FFF2-40B4-BE49-F238E27FC236}">
                <a16:creationId xmlns:a16="http://schemas.microsoft.com/office/drawing/2014/main" id="{566EC5F0-9F0F-41F8-8211-599BB17AC1B4}"/>
              </a:ext>
            </a:extLst>
          </p:cNvPr>
          <p:cNvSpPr>
            <a:spLocks noGrp="1" noChangeArrowheads="1"/>
          </p:cNvSpPr>
          <p:nvPr>
            <p:ph type="body" idx="1"/>
          </p:nvPr>
        </p:nvSpPr>
        <p:spPr/>
        <p:txBody>
          <a:bodyPr/>
          <a:lstStyle/>
          <a:p>
            <a:pPr>
              <a:buFontTx/>
              <a:buNone/>
            </a:pPr>
            <a:r>
              <a:rPr lang="en-US" altLang="en-US"/>
              <a:t>  </a:t>
            </a:r>
          </a:p>
        </p:txBody>
      </p:sp>
      <p:pic>
        <p:nvPicPr>
          <p:cNvPr id="1016836" name="Picture 4">
            <a:extLst>
              <a:ext uri="{FF2B5EF4-FFF2-40B4-BE49-F238E27FC236}">
                <a16:creationId xmlns:a16="http://schemas.microsoft.com/office/drawing/2014/main" id="{A059F883-62E5-47BF-BF66-DDFDD4AFE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81000"/>
            <a:ext cx="7920038" cy="5149850"/>
          </a:xfrm>
          <a:prstGeom prst="rect">
            <a:avLst/>
          </a:prstGeom>
          <a:noFill/>
          <a:extLst>
            <a:ext uri="{909E8E84-426E-40DD-AFC4-6F175D3DCCD1}">
              <a14:hiddenFill xmlns:a14="http://schemas.microsoft.com/office/drawing/2010/main">
                <a:solidFill>
                  <a:srgbClr val="FFFFFF"/>
                </a:solidFill>
              </a14:hiddenFill>
            </a:ext>
          </a:extLst>
        </p:spPr>
      </p:pic>
      <p:sp>
        <p:nvSpPr>
          <p:cNvPr id="1016837" name="Text Box 5">
            <a:extLst>
              <a:ext uri="{FF2B5EF4-FFF2-40B4-BE49-F238E27FC236}">
                <a16:creationId xmlns:a16="http://schemas.microsoft.com/office/drawing/2014/main" id="{25D7252A-3DB0-4562-A96F-86802749CDD3}"/>
              </a:ext>
            </a:extLst>
          </p:cNvPr>
          <p:cNvSpPr txBox="1">
            <a:spLocks noChangeArrowheads="1"/>
          </p:cNvSpPr>
          <p:nvPr/>
        </p:nvSpPr>
        <p:spPr bwMode="auto">
          <a:xfrm>
            <a:off x="1504950" y="5715001"/>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t>Level-0 DFD of  food ordering system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0DC626A-10FE-4773-9347-B40F1FB343BC}"/>
              </a:ext>
            </a:extLst>
          </p:cNvPr>
          <p:cNvSpPr>
            <a:spLocks noGrp="1"/>
          </p:cNvSpPr>
          <p:nvPr>
            <p:ph type="sldNum" sz="quarter" idx="12"/>
          </p:nvPr>
        </p:nvSpPr>
        <p:spPr/>
        <p:txBody>
          <a:bodyPr/>
          <a:lstStyle/>
          <a:p>
            <a:fld id="{D18E4767-060F-4139-B473-2CFA33269225}" type="slidenum">
              <a:rPr lang="ar-SA" altLang="en-US"/>
              <a:pPr/>
              <a:t>12</a:t>
            </a:fld>
            <a:endParaRPr lang="en-US" altLang="en-US"/>
          </a:p>
        </p:txBody>
      </p:sp>
      <p:sp>
        <p:nvSpPr>
          <p:cNvPr id="1067010" name="Rectangle 2">
            <a:extLst>
              <a:ext uri="{FF2B5EF4-FFF2-40B4-BE49-F238E27FC236}">
                <a16:creationId xmlns:a16="http://schemas.microsoft.com/office/drawing/2014/main" id="{03C9446A-76C5-4977-82DC-FDA692B824D1}"/>
              </a:ext>
            </a:extLst>
          </p:cNvPr>
          <p:cNvSpPr>
            <a:spLocks noGrp="1" noChangeArrowheads="1"/>
          </p:cNvSpPr>
          <p:nvPr>
            <p:ph type="title"/>
          </p:nvPr>
        </p:nvSpPr>
        <p:spPr/>
        <p:txBody>
          <a:bodyPr/>
          <a:lstStyle/>
          <a:p>
            <a:r>
              <a:rPr lang="ar-IQ" altLang="en-US"/>
              <a:t> </a:t>
            </a:r>
            <a:endParaRPr lang="en-US" altLang="en-US"/>
          </a:p>
        </p:txBody>
      </p:sp>
      <p:sp>
        <p:nvSpPr>
          <p:cNvPr id="1067011" name="Rectangle 3">
            <a:extLst>
              <a:ext uri="{FF2B5EF4-FFF2-40B4-BE49-F238E27FC236}">
                <a16:creationId xmlns:a16="http://schemas.microsoft.com/office/drawing/2014/main" id="{63178CA6-FD51-4C7F-82C9-8D8F0C41462E}"/>
              </a:ext>
            </a:extLst>
          </p:cNvPr>
          <p:cNvSpPr>
            <a:spLocks noGrp="1" noChangeArrowheads="1"/>
          </p:cNvSpPr>
          <p:nvPr>
            <p:ph type="body" idx="1"/>
          </p:nvPr>
        </p:nvSpPr>
        <p:spPr/>
        <p:txBody>
          <a:bodyPr/>
          <a:lstStyle/>
          <a:p>
            <a:pPr>
              <a:buFontTx/>
              <a:buNone/>
            </a:pPr>
            <a:r>
              <a:rPr lang="ar-IQ" altLang="en-US" dirty="0"/>
              <a:t> </a:t>
            </a:r>
            <a:endParaRPr lang="en-US" altLang="en-US" dirty="0"/>
          </a:p>
        </p:txBody>
      </p:sp>
      <p:sp>
        <p:nvSpPr>
          <p:cNvPr id="1067012" name="Rectangle 4">
            <a:extLst>
              <a:ext uri="{FF2B5EF4-FFF2-40B4-BE49-F238E27FC236}">
                <a16:creationId xmlns:a16="http://schemas.microsoft.com/office/drawing/2014/main" id="{92E97AB7-0CD7-4FF2-8A42-854FE2FC7F16}"/>
              </a:ext>
            </a:extLst>
          </p:cNvPr>
          <p:cNvSpPr>
            <a:spLocks noChangeArrowheads="1"/>
          </p:cNvSpPr>
          <p:nvPr/>
        </p:nvSpPr>
        <p:spPr bwMode="auto">
          <a:xfrm>
            <a:off x="971550" y="133350"/>
            <a:ext cx="7162800" cy="857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Process Specifications</a:t>
            </a:r>
          </a:p>
        </p:txBody>
      </p:sp>
      <p:sp>
        <p:nvSpPr>
          <p:cNvPr id="1067013" name="Rectangle 5">
            <a:extLst>
              <a:ext uri="{FF2B5EF4-FFF2-40B4-BE49-F238E27FC236}">
                <a16:creationId xmlns:a16="http://schemas.microsoft.com/office/drawing/2014/main" id="{DDF21D97-ED1B-4E64-B195-A884D610AD87}"/>
              </a:ext>
            </a:extLst>
          </p:cNvPr>
          <p:cNvSpPr>
            <a:spLocks noChangeArrowheads="1"/>
          </p:cNvSpPr>
          <p:nvPr/>
        </p:nvSpPr>
        <p:spPr bwMode="auto">
          <a:xfrm>
            <a:off x="914400" y="1200150"/>
            <a:ext cx="7848600" cy="5276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ar-IQ" altLang="en-US" sz="2000" dirty="0">
                <a:latin typeface="+mj-lt"/>
              </a:rPr>
              <a:t> </a:t>
            </a:r>
            <a:r>
              <a:rPr lang="en-US" altLang="en-US" sz="2000" dirty="0">
                <a:solidFill>
                  <a:srgbClr val="080912"/>
                </a:solidFill>
                <a:latin typeface="+mj-lt"/>
                <a:cs typeface="Times New Roman" panose="02020603050405020304" pitchFamily="18" charset="0"/>
              </a:rPr>
              <a:t>Data flow diagrams do not show the logic inside the processes</a:t>
            </a:r>
            <a:endParaRPr lang="ar-IQ" altLang="en-US" sz="2000" dirty="0">
              <a:solidFill>
                <a:srgbClr val="080912"/>
              </a:solidFill>
              <a:latin typeface="+mj-lt"/>
              <a:cs typeface="Times New Roman" panose="02020603050405020304" pitchFamily="18" charset="0"/>
            </a:endParaRPr>
          </a:p>
          <a:p>
            <a:pPr algn="just">
              <a:lnSpc>
                <a:spcPct val="90000"/>
              </a:lnSpc>
            </a:pPr>
            <a:r>
              <a:rPr lang="ar-IQ" altLang="en-US" sz="2000" dirty="0">
                <a:solidFill>
                  <a:srgbClr val="080912"/>
                </a:solidFill>
                <a:latin typeface="+mj-lt"/>
                <a:cs typeface="Times New Roman" panose="02020603050405020304" pitchFamily="18" charset="0"/>
              </a:rPr>
              <a:t> </a:t>
            </a:r>
            <a:r>
              <a:rPr lang="en-US" altLang="en-US" sz="2000" dirty="0">
                <a:solidFill>
                  <a:srgbClr val="080912"/>
                </a:solidFill>
                <a:latin typeface="+mj-lt"/>
                <a:cs typeface="Times New Roman" panose="02020603050405020304" pitchFamily="18" charset="0"/>
              </a:rPr>
              <a:t>Logic modeling involves representing internal structure and functionality of processes depicted on a DFD</a:t>
            </a:r>
            <a:endParaRPr lang="ar-IQ" altLang="en-US" sz="2000" dirty="0">
              <a:latin typeface="+mj-lt"/>
            </a:endParaRPr>
          </a:p>
          <a:p>
            <a:pPr algn="just">
              <a:lnSpc>
                <a:spcPct val="90000"/>
              </a:lnSpc>
            </a:pPr>
            <a:r>
              <a:rPr lang="en-AU" altLang="en-US" sz="2000" dirty="0">
                <a:latin typeface="+mj-lt"/>
              </a:rPr>
              <a:t>All bottom level processes are specified</a:t>
            </a:r>
          </a:p>
          <a:p>
            <a:pPr algn="just">
              <a:lnSpc>
                <a:spcPct val="90000"/>
              </a:lnSpc>
            </a:pPr>
            <a:r>
              <a:rPr lang="en-AU" altLang="en-US" sz="2000" dirty="0">
                <a:latin typeface="+mj-lt"/>
              </a:rPr>
              <a:t>The specifications may be </a:t>
            </a:r>
          </a:p>
          <a:p>
            <a:pPr lvl="1" algn="just">
              <a:lnSpc>
                <a:spcPct val="90000"/>
              </a:lnSpc>
              <a:buClr>
                <a:schemeClr val="accent1"/>
              </a:buClr>
              <a:buSzPct val="75000"/>
              <a:buFont typeface="Courier New" panose="02070309020205020404" pitchFamily="49" charset="0"/>
              <a:buChar char="o"/>
            </a:pPr>
            <a:r>
              <a:rPr lang="en-AU" altLang="en-US" sz="2000" dirty="0">
                <a:solidFill>
                  <a:schemeClr val="accent1">
                    <a:lumMod val="75000"/>
                  </a:schemeClr>
                </a:solidFill>
                <a:latin typeface="+mj-lt"/>
              </a:rPr>
              <a:t>Structured English</a:t>
            </a:r>
          </a:p>
          <a:p>
            <a:pPr lvl="1" algn="just">
              <a:lnSpc>
                <a:spcPct val="90000"/>
              </a:lnSpc>
              <a:buClr>
                <a:schemeClr val="accent1"/>
              </a:buClr>
              <a:buSzPct val="75000"/>
              <a:buFont typeface="Courier New" panose="02070309020205020404" pitchFamily="49" charset="0"/>
              <a:buChar char="o"/>
            </a:pPr>
            <a:r>
              <a:rPr lang="en-AU" altLang="en-US" sz="2000" dirty="0">
                <a:solidFill>
                  <a:schemeClr val="accent1">
                    <a:lumMod val="75000"/>
                  </a:schemeClr>
                </a:solidFill>
                <a:latin typeface="+mj-lt"/>
              </a:rPr>
              <a:t>Pre/Post Conditions</a:t>
            </a:r>
          </a:p>
          <a:p>
            <a:pPr lvl="1" algn="just">
              <a:lnSpc>
                <a:spcPct val="90000"/>
              </a:lnSpc>
              <a:buClr>
                <a:schemeClr val="accent1"/>
              </a:buClr>
              <a:buSzPct val="75000"/>
              <a:buFont typeface="Courier New" panose="02070309020205020404" pitchFamily="49" charset="0"/>
              <a:buChar char="o"/>
            </a:pPr>
            <a:r>
              <a:rPr lang="en-AU" altLang="en-US" sz="2000" dirty="0">
                <a:solidFill>
                  <a:schemeClr val="accent1">
                    <a:lumMod val="75000"/>
                  </a:schemeClr>
                </a:solidFill>
                <a:latin typeface="+mj-lt"/>
              </a:rPr>
              <a:t>Decision Tables</a:t>
            </a:r>
          </a:p>
          <a:p>
            <a:pPr algn="just">
              <a:lnSpc>
                <a:spcPct val="90000"/>
              </a:lnSpc>
            </a:pPr>
            <a:r>
              <a:rPr lang="en-AU" altLang="en-US" sz="2000" dirty="0">
                <a:latin typeface="+mj-lt"/>
              </a:rPr>
              <a:t>Need to be more formal and specific than normal English</a:t>
            </a:r>
          </a:p>
          <a:p>
            <a:pPr algn="just">
              <a:lnSpc>
                <a:spcPct val="90000"/>
              </a:lnSpc>
            </a:pPr>
            <a:r>
              <a:rPr lang="en-AU" altLang="en-US" sz="2000" dirty="0">
                <a:latin typeface="+mj-lt"/>
              </a:rPr>
              <a:t>Need to be easily understandable by the user</a:t>
            </a:r>
          </a:p>
          <a:p>
            <a:pPr algn="just">
              <a:lnSpc>
                <a:spcPct val="90000"/>
              </a:lnSpc>
            </a:pPr>
            <a:r>
              <a:rPr lang="en-AU" altLang="en-US" sz="2000" dirty="0">
                <a:latin typeface="+mj-lt"/>
              </a:rPr>
              <a:t>Should not impose arbitrary design or implementation</a:t>
            </a:r>
            <a:r>
              <a:rPr lang="en-AU" altLang="en-US" sz="2400" dirty="0">
                <a:latin typeface="+mj-lt"/>
              </a:rPr>
              <a:t> </a:t>
            </a:r>
            <a:r>
              <a:rPr lang="en-AU" altLang="en-US" sz="2000" dirty="0">
                <a:latin typeface="+mj-lt"/>
              </a:rPr>
              <a:t>decisions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lide Number Placeholder 5">
            <a:extLst>
              <a:ext uri="{FF2B5EF4-FFF2-40B4-BE49-F238E27FC236}">
                <a16:creationId xmlns:a16="http://schemas.microsoft.com/office/drawing/2014/main" id="{81025985-8C60-4D94-AAD5-1A1C3DB37197}"/>
              </a:ext>
            </a:extLst>
          </p:cNvPr>
          <p:cNvSpPr>
            <a:spLocks noGrp="1"/>
          </p:cNvSpPr>
          <p:nvPr>
            <p:ph type="sldNum" sz="quarter" idx="12"/>
          </p:nvPr>
        </p:nvSpPr>
        <p:spPr/>
        <p:txBody>
          <a:bodyPr/>
          <a:lstStyle/>
          <a:p>
            <a:fld id="{C83E2FE2-B01C-44E4-BADB-C4B3CC4B9EC6}" type="slidenum">
              <a:rPr lang="ar-SA" altLang="en-US"/>
              <a:pPr/>
              <a:t>13</a:t>
            </a:fld>
            <a:endParaRPr lang="en-US" altLang="en-US"/>
          </a:p>
        </p:txBody>
      </p:sp>
      <p:sp>
        <p:nvSpPr>
          <p:cNvPr id="1068034" name="Rectangle 2">
            <a:extLst>
              <a:ext uri="{FF2B5EF4-FFF2-40B4-BE49-F238E27FC236}">
                <a16:creationId xmlns:a16="http://schemas.microsoft.com/office/drawing/2014/main" id="{ED73186E-7BF9-402A-A987-FB1925432559}"/>
              </a:ext>
            </a:extLst>
          </p:cNvPr>
          <p:cNvSpPr>
            <a:spLocks noGrp="1" noChangeArrowheads="1"/>
          </p:cNvSpPr>
          <p:nvPr>
            <p:ph type="title"/>
          </p:nvPr>
        </p:nvSpPr>
        <p:spPr/>
        <p:txBody>
          <a:bodyPr/>
          <a:lstStyle/>
          <a:p>
            <a:r>
              <a:rPr lang="ar-IQ" altLang="en-US"/>
              <a:t> </a:t>
            </a:r>
            <a:endParaRPr lang="en-US" altLang="en-US"/>
          </a:p>
        </p:txBody>
      </p:sp>
      <p:sp>
        <p:nvSpPr>
          <p:cNvPr id="1068035" name="Rectangle 3">
            <a:extLst>
              <a:ext uri="{FF2B5EF4-FFF2-40B4-BE49-F238E27FC236}">
                <a16:creationId xmlns:a16="http://schemas.microsoft.com/office/drawing/2014/main" id="{A5418DB6-D07A-467C-8BB4-7BA28B3613D6}"/>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68036" name="Rectangle 4">
            <a:extLst>
              <a:ext uri="{FF2B5EF4-FFF2-40B4-BE49-F238E27FC236}">
                <a16:creationId xmlns:a16="http://schemas.microsoft.com/office/drawing/2014/main" id="{BF4AE5B2-D982-4DD3-BC1C-337139F15228}"/>
              </a:ext>
            </a:extLst>
          </p:cNvPr>
          <p:cNvSpPr>
            <a:spLocks noChangeArrowheads="1"/>
          </p:cNvSpPr>
          <p:nvPr/>
        </p:nvSpPr>
        <p:spPr bwMode="auto">
          <a:xfrm>
            <a:off x="990600" y="381000"/>
            <a:ext cx="7162800" cy="381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Process Specifications and DFDs</a:t>
            </a:r>
          </a:p>
        </p:txBody>
      </p:sp>
      <p:grpSp>
        <p:nvGrpSpPr>
          <p:cNvPr id="1068037" name="Group 5">
            <a:extLst>
              <a:ext uri="{FF2B5EF4-FFF2-40B4-BE49-F238E27FC236}">
                <a16:creationId xmlns:a16="http://schemas.microsoft.com/office/drawing/2014/main" id="{F281A234-37C9-4DB0-BD6A-52B89202ED96}"/>
              </a:ext>
            </a:extLst>
          </p:cNvPr>
          <p:cNvGrpSpPr>
            <a:grpSpLocks/>
          </p:cNvGrpSpPr>
          <p:nvPr/>
        </p:nvGrpSpPr>
        <p:grpSpPr bwMode="auto">
          <a:xfrm>
            <a:off x="571500" y="1600200"/>
            <a:ext cx="1600200" cy="1447800"/>
            <a:chOff x="672" y="1056"/>
            <a:chExt cx="1008" cy="960"/>
          </a:xfrm>
        </p:grpSpPr>
        <p:sp>
          <p:nvSpPr>
            <p:cNvPr id="1068038" name="Rectangle 6">
              <a:extLst>
                <a:ext uri="{FF2B5EF4-FFF2-40B4-BE49-F238E27FC236}">
                  <a16:creationId xmlns:a16="http://schemas.microsoft.com/office/drawing/2014/main" id="{3C145B0F-7476-4C7D-9431-23C56D43C633}"/>
                </a:ext>
              </a:extLst>
            </p:cNvPr>
            <p:cNvSpPr>
              <a:spLocks noChangeArrowheads="1"/>
            </p:cNvSpPr>
            <p:nvPr/>
          </p:nvSpPr>
          <p:spPr bwMode="auto">
            <a:xfrm>
              <a:off x="672" y="1056"/>
              <a:ext cx="1008" cy="96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39" name="Oval 7">
              <a:extLst>
                <a:ext uri="{FF2B5EF4-FFF2-40B4-BE49-F238E27FC236}">
                  <a16:creationId xmlns:a16="http://schemas.microsoft.com/office/drawing/2014/main" id="{9A8FA33E-67D0-4F16-82D2-564FBC048329}"/>
                </a:ext>
              </a:extLst>
            </p:cNvPr>
            <p:cNvSpPr>
              <a:spLocks noChangeArrowheads="1"/>
            </p:cNvSpPr>
            <p:nvPr/>
          </p:nvSpPr>
          <p:spPr bwMode="auto">
            <a:xfrm>
              <a:off x="1104" y="1392"/>
              <a:ext cx="288" cy="288"/>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0" name="Line 8">
              <a:extLst>
                <a:ext uri="{FF2B5EF4-FFF2-40B4-BE49-F238E27FC236}">
                  <a16:creationId xmlns:a16="http://schemas.microsoft.com/office/drawing/2014/main" id="{2500A336-231D-418D-8EA1-50F335F0C280}"/>
                </a:ext>
              </a:extLst>
            </p:cNvPr>
            <p:cNvSpPr>
              <a:spLocks noChangeShapeType="1"/>
            </p:cNvSpPr>
            <p:nvPr/>
          </p:nvSpPr>
          <p:spPr bwMode="auto">
            <a:xfrm>
              <a:off x="965" y="1397"/>
              <a:ext cx="183" cy="3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1" name="Rectangle 9">
              <a:extLst>
                <a:ext uri="{FF2B5EF4-FFF2-40B4-BE49-F238E27FC236}">
                  <a16:creationId xmlns:a16="http://schemas.microsoft.com/office/drawing/2014/main" id="{F4D691CE-9568-43FD-9AE8-DE066CE6803B}"/>
                </a:ext>
              </a:extLst>
            </p:cNvPr>
            <p:cNvSpPr>
              <a:spLocks noChangeArrowheads="1"/>
            </p:cNvSpPr>
            <p:nvPr/>
          </p:nvSpPr>
          <p:spPr bwMode="auto">
            <a:xfrm>
              <a:off x="768" y="1248"/>
              <a:ext cx="240"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2" name="Rectangle 10">
              <a:extLst>
                <a:ext uri="{FF2B5EF4-FFF2-40B4-BE49-F238E27FC236}">
                  <a16:creationId xmlns:a16="http://schemas.microsoft.com/office/drawing/2014/main" id="{E2CBA6B1-2B8E-46B0-A34E-61E2EB8D8E6C}"/>
                </a:ext>
              </a:extLst>
            </p:cNvPr>
            <p:cNvSpPr>
              <a:spLocks noChangeArrowheads="1"/>
            </p:cNvSpPr>
            <p:nvPr/>
          </p:nvSpPr>
          <p:spPr bwMode="auto">
            <a:xfrm>
              <a:off x="1296" y="1152"/>
              <a:ext cx="240"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3" name="Rectangle 11">
              <a:extLst>
                <a:ext uri="{FF2B5EF4-FFF2-40B4-BE49-F238E27FC236}">
                  <a16:creationId xmlns:a16="http://schemas.microsoft.com/office/drawing/2014/main" id="{31F83B8E-701E-4997-AB03-4DDB183603C9}"/>
                </a:ext>
              </a:extLst>
            </p:cNvPr>
            <p:cNvSpPr>
              <a:spLocks noChangeArrowheads="1"/>
            </p:cNvSpPr>
            <p:nvPr/>
          </p:nvSpPr>
          <p:spPr bwMode="auto">
            <a:xfrm>
              <a:off x="816" y="1776"/>
              <a:ext cx="288" cy="19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4" name="Line 12">
              <a:extLst>
                <a:ext uri="{FF2B5EF4-FFF2-40B4-BE49-F238E27FC236}">
                  <a16:creationId xmlns:a16="http://schemas.microsoft.com/office/drawing/2014/main" id="{0DB61411-25BF-41F0-B0EA-E29D74B036C3}"/>
                </a:ext>
              </a:extLst>
            </p:cNvPr>
            <p:cNvSpPr>
              <a:spLocks noChangeShapeType="1"/>
            </p:cNvSpPr>
            <p:nvPr/>
          </p:nvSpPr>
          <p:spPr bwMode="auto">
            <a:xfrm flipH="1">
              <a:off x="1005" y="1637"/>
              <a:ext cx="151"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45" name="Line 13">
              <a:extLst>
                <a:ext uri="{FF2B5EF4-FFF2-40B4-BE49-F238E27FC236}">
                  <a16:creationId xmlns:a16="http://schemas.microsoft.com/office/drawing/2014/main" id="{5588EE2D-BBC0-43BE-82F5-7D4EC0596CE7}"/>
                </a:ext>
              </a:extLst>
            </p:cNvPr>
            <p:cNvSpPr>
              <a:spLocks noChangeShapeType="1"/>
            </p:cNvSpPr>
            <p:nvPr/>
          </p:nvSpPr>
          <p:spPr bwMode="auto">
            <a:xfrm flipH="1">
              <a:off x="1341" y="1349"/>
              <a:ext cx="103" cy="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8046" name="Rectangle 14">
            <a:extLst>
              <a:ext uri="{FF2B5EF4-FFF2-40B4-BE49-F238E27FC236}">
                <a16:creationId xmlns:a16="http://schemas.microsoft.com/office/drawing/2014/main" id="{181458FE-2DDA-430C-A518-4F559B745489}"/>
              </a:ext>
            </a:extLst>
          </p:cNvPr>
          <p:cNvSpPr>
            <a:spLocks noChangeArrowheads="1"/>
          </p:cNvSpPr>
          <p:nvPr/>
        </p:nvSpPr>
        <p:spPr bwMode="auto">
          <a:xfrm>
            <a:off x="247651" y="1085850"/>
            <a:ext cx="2261197"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CONTEXT DIAGRAM</a:t>
            </a:r>
          </a:p>
        </p:txBody>
      </p:sp>
      <p:sp>
        <p:nvSpPr>
          <p:cNvPr id="1068047" name="Line 15">
            <a:extLst>
              <a:ext uri="{FF2B5EF4-FFF2-40B4-BE49-F238E27FC236}">
                <a16:creationId xmlns:a16="http://schemas.microsoft.com/office/drawing/2014/main" id="{B968D11F-04E4-406F-9A62-0BE0E5EA0103}"/>
              </a:ext>
            </a:extLst>
          </p:cNvPr>
          <p:cNvSpPr>
            <a:spLocks noChangeShapeType="1"/>
          </p:cNvSpPr>
          <p:nvPr/>
        </p:nvSpPr>
        <p:spPr bwMode="auto">
          <a:xfrm>
            <a:off x="1562100" y="2419350"/>
            <a:ext cx="984250" cy="1593850"/>
          </a:xfrm>
          <a:prstGeom prst="line">
            <a:avLst/>
          </a:prstGeom>
          <a:noFill/>
          <a:ln w="38100">
            <a:solidFill>
              <a:srgbClr val="3366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68048" name="Group 16">
            <a:extLst>
              <a:ext uri="{FF2B5EF4-FFF2-40B4-BE49-F238E27FC236}">
                <a16:creationId xmlns:a16="http://schemas.microsoft.com/office/drawing/2014/main" id="{98AE74F1-6D74-457D-A206-19498D24448F}"/>
              </a:ext>
            </a:extLst>
          </p:cNvPr>
          <p:cNvGrpSpPr>
            <a:grpSpLocks/>
          </p:cNvGrpSpPr>
          <p:nvPr/>
        </p:nvGrpSpPr>
        <p:grpSpPr bwMode="auto">
          <a:xfrm>
            <a:off x="1885950" y="4038600"/>
            <a:ext cx="1905000" cy="1606550"/>
            <a:chOff x="1296" y="2880"/>
            <a:chExt cx="1200" cy="1012"/>
          </a:xfrm>
        </p:grpSpPr>
        <p:sp>
          <p:nvSpPr>
            <p:cNvPr id="1068049" name="Rectangle 17">
              <a:extLst>
                <a:ext uri="{FF2B5EF4-FFF2-40B4-BE49-F238E27FC236}">
                  <a16:creationId xmlns:a16="http://schemas.microsoft.com/office/drawing/2014/main" id="{22F1FDA1-B360-441C-B6C9-80E1601F399F}"/>
                </a:ext>
              </a:extLst>
            </p:cNvPr>
            <p:cNvSpPr>
              <a:spLocks noChangeArrowheads="1"/>
            </p:cNvSpPr>
            <p:nvPr/>
          </p:nvSpPr>
          <p:spPr bwMode="auto">
            <a:xfrm>
              <a:off x="1296" y="2880"/>
              <a:ext cx="1200" cy="100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0" name="Oval 18">
              <a:extLst>
                <a:ext uri="{FF2B5EF4-FFF2-40B4-BE49-F238E27FC236}">
                  <a16:creationId xmlns:a16="http://schemas.microsoft.com/office/drawing/2014/main" id="{AB5A5B08-DBF2-4920-B294-5C0AF31E5AA9}"/>
                </a:ext>
              </a:extLst>
            </p:cNvPr>
            <p:cNvSpPr>
              <a:spLocks noChangeArrowheads="1"/>
            </p:cNvSpPr>
            <p:nvPr/>
          </p:nvSpPr>
          <p:spPr bwMode="auto">
            <a:xfrm>
              <a:off x="1440" y="3024"/>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1</a:t>
              </a:r>
            </a:p>
          </p:txBody>
        </p:sp>
        <p:sp>
          <p:nvSpPr>
            <p:cNvPr id="1068051" name="Oval 19">
              <a:extLst>
                <a:ext uri="{FF2B5EF4-FFF2-40B4-BE49-F238E27FC236}">
                  <a16:creationId xmlns:a16="http://schemas.microsoft.com/office/drawing/2014/main" id="{A045C709-0423-439B-A4C6-E876C109C6BD}"/>
                </a:ext>
              </a:extLst>
            </p:cNvPr>
            <p:cNvSpPr>
              <a:spLocks noChangeArrowheads="1"/>
            </p:cNvSpPr>
            <p:nvPr/>
          </p:nvSpPr>
          <p:spPr bwMode="auto">
            <a:xfrm>
              <a:off x="2064" y="3024"/>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2</a:t>
              </a:r>
            </a:p>
          </p:txBody>
        </p:sp>
        <p:sp>
          <p:nvSpPr>
            <p:cNvPr id="1068052" name="Oval 20">
              <a:extLst>
                <a:ext uri="{FF2B5EF4-FFF2-40B4-BE49-F238E27FC236}">
                  <a16:creationId xmlns:a16="http://schemas.microsoft.com/office/drawing/2014/main" id="{EC677CFA-9107-43A5-B31B-B1289868E9F8}"/>
                </a:ext>
              </a:extLst>
            </p:cNvPr>
            <p:cNvSpPr>
              <a:spLocks noChangeArrowheads="1"/>
            </p:cNvSpPr>
            <p:nvPr/>
          </p:nvSpPr>
          <p:spPr bwMode="auto">
            <a:xfrm>
              <a:off x="2064" y="3456"/>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4</a:t>
              </a:r>
            </a:p>
          </p:txBody>
        </p:sp>
        <p:sp>
          <p:nvSpPr>
            <p:cNvPr id="1068053" name="Oval 21">
              <a:extLst>
                <a:ext uri="{FF2B5EF4-FFF2-40B4-BE49-F238E27FC236}">
                  <a16:creationId xmlns:a16="http://schemas.microsoft.com/office/drawing/2014/main" id="{03F27A60-48A2-4FE2-8E95-3AFA52EDA3DB}"/>
                </a:ext>
              </a:extLst>
            </p:cNvPr>
            <p:cNvSpPr>
              <a:spLocks noChangeArrowheads="1"/>
            </p:cNvSpPr>
            <p:nvPr/>
          </p:nvSpPr>
          <p:spPr bwMode="auto">
            <a:xfrm>
              <a:off x="1440" y="3456"/>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3</a:t>
              </a:r>
            </a:p>
          </p:txBody>
        </p:sp>
        <p:sp>
          <p:nvSpPr>
            <p:cNvPr id="1068054" name="Line 22">
              <a:extLst>
                <a:ext uri="{FF2B5EF4-FFF2-40B4-BE49-F238E27FC236}">
                  <a16:creationId xmlns:a16="http://schemas.microsoft.com/office/drawing/2014/main" id="{2B316107-AA50-420A-B619-242D10029A47}"/>
                </a:ext>
              </a:extLst>
            </p:cNvPr>
            <p:cNvSpPr>
              <a:spLocks noChangeShapeType="1"/>
            </p:cNvSpPr>
            <p:nvPr/>
          </p:nvSpPr>
          <p:spPr bwMode="auto">
            <a:xfrm>
              <a:off x="1349" y="2885"/>
              <a:ext cx="231"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5" name="Line 23">
              <a:extLst>
                <a:ext uri="{FF2B5EF4-FFF2-40B4-BE49-F238E27FC236}">
                  <a16:creationId xmlns:a16="http://schemas.microsoft.com/office/drawing/2014/main" id="{C8CDF3AD-72C1-46B6-93B7-332A94E53630}"/>
                </a:ext>
              </a:extLst>
            </p:cNvPr>
            <p:cNvSpPr>
              <a:spLocks noChangeShapeType="1"/>
            </p:cNvSpPr>
            <p:nvPr/>
          </p:nvSpPr>
          <p:spPr bwMode="auto">
            <a:xfrm>
              <a:off x="1781" y="3216"/>
              <a:ext cx="27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6" name="Line 24">
              <a:extLst>
                <a:ext uri="{FF2B5EF4-FFF2-40B4-BE49-F238E27FC236}">
                  <a16:creationId xmlns:a16="http://schemas.microsoft.com/office/drawing/2014/main" id="{4262C6D1-D7C8-4992-8A69-ED68F8CF2871}"/>
                </a:ext>
              </a:extLst>
            </p:cNvPr>
            <p:cNvSpPr>
              <a:spLocks noChangeShapeType="1"/>
            </p:cNvSpPr>
            <p:nvPr/>
          </p:nvSpPr>
          <p:spPr bwMode="auto">
            <a:xfrm>
              <a:off x="2405" y="3221"/>
              <a:ext cx="87"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7" name="Line 25">
              <a:extLst>
                <a:ext uri="{FF2B5EF4-FFF2-40B4-BE49-F238E27FC236}">
                  <a16:creationId xmlns:a16="http://schemas.microsoft.com/office/drawing/2014/main" id="{E40DB1D3-5F30-412B-8055-2167C03D6B74}"/>
                </a:ext>
              </a:extLst>
            </p:cNvPr>
            <p:cNvSpPr>
              <a:spLocks noChangeShapeType="1"/>
            </p:cNvSpPr>
            <p:nvPr/>
          </p:nvSpPr>
          <p:spPr bwMode="auto">
            <a:xfrm>
              <a:off x="2208" y="3365"/>
              <a:ext cx="0" cy="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8" name="Line 26">
              <a:extLst>
                <a:ext uri="{FF2B5EF4-FFF2-40B4-BE49-F238E27FC236}">
                  <a16:creationId xmlns:a16="http://schemas.microsoft.com/office/drawing/2014/main" id="{CCB37DBF-CEAD-457B-BB7B-02DEA31AD3DC}"/>
                </a:ext>
              </a:extLst>
            </p:cNvPr>
            <p:cNvSpPr>
              <a:spLocks noChangeShapeType="1"/>
            </p:cNvSpPr>
            <p:nvPr/>
          </p:nvSpPr>
          <p:spPr bwMode="auto">
            <a:xfrm flipV="1">
              <a:off x="1733" y="3309"/>
              <a:ext cx="375" cy="199"/>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59" name="Line 27">
              <a:extLst>
                <a:ext uri="{FF2B5EF4-FFF2-40B4-BE49-F238E27FC236}">
                  <a16:creationId xmlns:a16="http://schemas.microsoft.com/office/drawing/2014/main" id="{559F5F2F-A47F-4709-A042-AD7A6DB9B88E}"/>
                </a:ext>
              </a:extLst>
            </p:cNvPr>
            <p:cNvSpPr>
              <a:spLocks noChangeShapeType="1"/>
            </p:cNvSpPr>
            <p:nvPr/>
          </p:nvSpPr>
          <p:spPr bwMode="auto">
            <a:xfrm flipH="1">
              <a:off x="1773" y="3600"/>
              <a:ext cx="295"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60" name="Line 28">
              <a:extLst>
                <a:ext uri="{FF2B5EF4-FFF2-40B4-BE49-F238E27FC236}">
                  <a16:creationId xmlns:a16="http://schemas.microsoft.com/office/drawing/2014/main" id="{B0B8CADA-DB5A-4263-B136-4966CB98DC85}"/>
                </a:ext>
              </a:extLst>
            </p:cNvPr>
            <p:cNvSpPr>
              <a:spLocks noChangeShapeType="1"/>
            </p:cNvSpPr>
            <p:nvPr/>
          </p:nvSpPr>
          <p:spPr bwMode="auto">
            <a:xfrm>
              <a:off x="1584" y="3365"/>
              <a:ext cx="0" cy="87"/>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61" name="Line 29">
              <a:extLst>
                <a:ext uri="{FF2B5EF4-FFF2-40B4-BE49-F238E27FC236}">
                  <a16:creationId xmlns:a16="http://schemas.microsoft.com/office/drawing/2014/main" id="{7C051DB2-55EF-4A33-84FE-1297CD2D10FA}"/>
                </a:ext>
              </a:extLst>
            </p:cNvPr>
            <p:cNvSpPr>
              <a:spLocks noChangeShapeType="1"/>
            </p:cNvSpPr>
            <p:nvPr/>
          </p:nvSpPr>
          <p:spPr bwMode="auto">
            <a:xfrm flipV="1">
              <a:off x="1973" y="3741"/>
              <a:ext cx="135" cy="15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8062" name="Rectangle 30">
            <a:extLst>
              <a:ext uri="{FF2B5EF4-FFF2-40B4-BE49-F238E27FC236}">
                <a16:creationId xmlns:a16="http://schemas.microsoft.com/office/drawing/2014/main" id="{4E5A9CE6-A790-4DD4-8099-5E4D1ABA0670}"/>
              </a:ext>
            </a:extLst>
          </p:cNvPr>
          <p:cNvSpPr>
            <a:spLocks noChangeArrowheads="1"/>
          </p:cNvSpPr>
          <p:nvPr/>
        </p:nvSpPr>
        <p:spPr bwMode="auto">
          <a:xfrm>
            <a:off x="965235" y="5068889"/>
            <a:ext cx="977833"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AU" altLang="en-US" b="1"/>
              <a:t>Figure 0</a:t>
            </a:r>
          </a:p>
          <a:p>
            <a:pPr algn="ctr" eaLnBrk="0" hangingPunct="0"/>
            <a:r>
              <a:rPr lang="en-AU" altLang="en-US" b="1"/>
              <a:t>DFD</a:t>
            </a:r>
          </a:p>
        </p:txBody>
      </p:sp>
      <p:grpSp>
        <p:nvGrpSpPr>
          <p:cNvPr id="1068063" name="Group 31">
            <a:extLst>
              <a:ext uri="{FF2B5EF4-FFF2-40B4-BE49-F238E27FC236}">
                <a16:creationId xmlns:a16="http://schemas.microsoft.com/office/drawing/2014/main" id="{B571ECA0-3F2B-42D6-AC63-1FE70BEA2B42}"/>
              </a:ext>
            </a:extLst>
          </p:cNvPr>
          <p:cNvGrpSpPr>
            <a:grpSpLocks/>
          </p:cNvGrpSpPr>
          <p:nvPr/>
        </p:nvGrpSpPr>
        <p:grpSpPr bwMode="auto">
          <a:xfrm>
            <a:off x="4438651" y="1409700"/>
            <a:ext cx="1916113" cy="1828800"/>
            <a:chOff x="2589" y="1488"/>
            <a:chExt cx="1207" cy="1152"/>
          </a:xfrm>
        </p:grpSpPr>
        <p:sp>
          <p:nvSpPr>
            <p:cNvPr id="1068064" name="Rectangle 32">
              <a:extLst>
                <a:ext uri="{FF2B5EF4-FFF2-40B4-BE49-F238E27FC236}">
                  <a16:creationId xmlns:a16="http://schemas.microsoft.com/office/drawing/2014/main" id="{D0895589-0CDA-402F-AC5C-34F8BC5ACB30}"/>
                </a:ext>
              </a:extLst>
            </p:cNvPr>
            <p:cNvSpPr>
              <a:spLocks noChangeArrowheads="1"/>
            </p:cNvSpPr>
            <p:nvPr/>
          </p:nvSpPr>
          <p:spPr bwMode="auto">
            <a:xfrm>
              <a:off x="2592" y="1488"/>
              <a:ext cx="1200" cy="115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65" name="Oval 33">
              <a:extLst>
                <a:ext uri="{FF2B5EF4-FFF2-40B4-BE49-F238E27FC236}">
                  <a16:creationId xmlns:a16="http://schemas.microsoft.com/office/drawing/2014/main" id="{1850EC90-A179-423C-92A1-ABE2BCB0A139}"/>
                </a:ext>
              </a:extLst>
            </p:cNvPr>
            <p:cNvSpPr>
              <a:spLocks noChangeArrowheads="1"/>
            </p:cNvSpPr>
            <p:nvPr/>
          </p:nvSpPr>
          <p:spPr bwMode="auto">
            <a:xfrm>
              <a:off x="2736" y="1632"/>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2.1</a:t>
              </a:r>
            </a:p>
          </p:txBody>
        </p:sp>
        <p:sp>
          <p:nvSpPr>
            <p:cNvPr id="1068066" name="Oval 34">
              <a:extLst>
                <a:ext uri="{FF2B5EF4-FFF2-40B4-BE49-F238E27FC236}">
                  <a16:creationId xmlns:a16="http://schemas.microsoft.com/office/drawing/2014/main" id="{E0F44D0A-90D2-4EB0-9B5A-F3611B4E5A25}"/>
                </a:ext>
              </a:extLst>
            </p:cNvPr>
            <p:cNvSpPr>
              <a:spLocks noChangeArrowheads="1"/>
            </p:cNvSpPr>
            <p:nvPr/>
          </p:nvSpPr>
          <p:spPr bwMode="auto">
            <a:xfrm>
              <a:off x="3168" y="2064"/>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2.3</a:t>
              </a:r>
            </a:p>
          </p:txBody>
        </p:sp>
        <p:sp>
          <p:nvSpPr>
            <p:cNvPr id="1068067" name="Oval 35">
              <a:extLst>
                <a:ext uri="{FF2B5EF4-FFF2-40B4-BE49-F238E27FC236}">
                  <a16:creationId xmlns:a16="http://schemas.microsoft.com/office/drawing/2014/main" id="{14F4AD40-58D2-45E7-B26D-FE044FDEFE5D}"/>
                </a:ext>
              </a:extLst>
            </p:cNvPr>
            <p:cNvSpPr>
              <a:spLocks noChangeArrowheads="1"/>
            </p:cNvSpPr>
            <p:nvPr/>
          </p:nvSpPr>
          <p:spPr bwMode="auto">
            <a:xfrm>
              <a:off x="3264" y="1488"/>
              <a:ext cx="336" cy="33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2.2</a:t>
              </a:r>
            </a:p>
          </p:txBody>
        </p:sp>
        <p:sp>
          <p:nvSpPr>
            <p:cNvPr id="1068068" name="Line 36">
              <a:extLst>
                <a:ext uri="{FF2B5EF4-FFF2-40B4-BE49-F238E27FC236}">
                  <a16:creationId xmlns:a16="http://schemas.microsoft.com/office/drawing/2014/main" id="{5B2E81E1-B31A-4082-9B2D-EC0F4766C789}"/>
                </a:ext>
              </a:extLst>
            </p:cNvPr>
            <p:cNvSpPr>
              <a:spLocks noChangeShapeType="1"/>
            </p:cNvSpPr>
            <p:nvPr/>
          </p:nvSpPr>
          <p:spPr bwMode="auto">
            <a:xfrm>
              <a:off x="2880" y="1493"/>
              <a:ext cx="0" cy="13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69" name="Line 37">
              <a:extLst>
                <a:ext uri="{FF2B5EF4-FFF2-40B4-BE49-F238E27FC236}">
                  <a16:creationId xmlns:a16="http://schemas.microsoft.com/office/drawing/2014/main" id="{0E412581-82A3-4305-980C-28F5BAA46905}"/>
                </a:ext>
              </a:extLst>
            </p:cNvPr>
            <p:cNvSpPr>
              <a:spLocks noChangeShapeType="1"/>
            </p:cNvSpPr>
            <p:nvPr/>
          </p:nvSpPr>
          <p:spPr bwMode="auto">
            <a:xfrm flipV="1">
              <a:off x="3077" y="1677"/>
              <a:ext cx="183" cy="10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0" name="Line 38">
              <a:extLst>
                <a:ext uri="{FF2B5EF4-FFF2-40B4-BE49-F238E27FC236}">
                  <a16:creationId xmlns:a16="http://schemas.microsoft.com/office/drawing/2014/main" id="{06B1505D-558F-487D-BB3C-3ACD65A92B4F}"/>
                </a:ext>
              </a:extLst>
            </p:cNvPr>
            <p:cNvSpPr>
              <a:spLocks noChangeShapeType="1"/>
            </p:cNvSpPr>
            <p:nvPr/>
          </p:nvSpPr>
          <p:spPr bwMode="auto">
            <a:xfrm>
              <a:off x="3029" y="1925"/>
              <a:ext cx="183" cy="18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1" name="Line 39">
              <a:extLst>
                <a:ext uri="{FF2B5EF4-FFF2-40B4-BE49-F238E27FC236}">
                  <a16:creationId xmlns:a16="http://schemas.microsoft.com/office/drawing/2014/main" id="{C48D1147-7D63-45CC-BC1A-6009504E40D7}"/>
                </a:ext>
              </a:extLst>
            </p:cNvPr>
            <p:cNvSpPr>
              <a:spLocks noChangeShapeType="1"/>
            </p:cNvSpPr>
            <p:nvPr/>
          </p:nvSpPr>
          <p:spPr bwMode="auto">
            <a:xfrm flipH="1">
              <a:off x="3309" y="1829"/>
              <a:ext cx="103" cy="231"/>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2" name="Line 40">
              <a:extLst>
                <a:ext uri="{FF2B5EF4-FFF2-40B4-BE49-F238E27FC236}">
                  <a16:creationId xmlns:a16="http://schemas.microsoft.com/office/drawing/2014/main" id="{538DBCD8-8EFB-4A8B-9C47-41D061B31EC7}"/>
                </a:ext>
              </a:extLst>
            </p:cNvPr>
            <p:cNvSpPr>
              <a:spLocks noChangeShapeType="1"/>
            </p:cNvSpPr>
            <p:nvPr/>
          </p:nvSpPr>
          <p:spPr bwMode="auto">
            <a:xfrm flipH="1">
              <a:off x="3597" y="1632"/>
              <a:ext cx="199"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3" name="Line 41">
              <a:extLst>
                <a:ext uri="{FF2B5EF4-FFF2-40B4-BE49-F238E27FC236}">
                  <a16:creationId xmlns:a16="http://schemas.microsoft.com/office/drawing/2014/main" id="{6CABBA8A-B397-4963-BED5-28070520EB15}"/>
                </a:ext>
              </a:extLst>
            </p:cNvPr>
            <p:cNvSpPr>
              <a:spLocks noChangeShapeType="1"/>
            </p:cNvSpPr>
            <p:nvPr/>
          </p:nvSpPr>
          <p:spPr bwMode="auto">
            <a:xfrm>
              <a:off x="3509" y="2261"/>
              <a:ext cx="87" cy="3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4" name="Line 42">
              <a:extLst>
                <a:ext uri="{FF2B5EF4-FFF2-40B4-BE49-F238E27FC236}">
                  <a16:creationId xmlns:a16="http://schemas.microsoft.com/office/drawing/2014/main" id="{256BBBC4-D909-4BD6-A042-A9130292B642}"/>
                </a:ext>
              </a:extLst>
            </p:cNvPr>
            <p:cNvSpPr>
              <a:spLocks noChangeShapeType="1"/>
            </p:cNvSpPr>
            <p:nvPr/>
          </p:nvSpPr>
          <p:spPr bwMode="auto">
            <a:xfrm flipH="1">
              <a:off x="2589" y="2256"/>
              <a:ext cx="58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68075" name="Rectangle 43">
            <a:extLst>
              <a:ext uri="{FF2B5EF4-FFF2-40B4-BE49-F238E27FC236}">
                <a16:creationId xmlns:a16="http://schemas.microsoft.com/office/drawing/2014/main" id="{F75824AE-613B-49D8-B0A2-E00098C4271B}"/>
              </a:ext>
            </a:extLst>
          </p:cNvPr>
          <p:cNvSpPr>
            <a:spLocks noChangeArrowheads="1"/>
          </p:cNvSpPr>
          <p:nvPr/>
        </p:nvSpPr>
        <p:spPr bwMode="auto">
          <a:xfrm>
            <a:off x="4457701" y="971550"/>
            <a:ext cx="1460337"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Figure 2 DFD</a:t>
            </a:r>
          </a:p>
        </p:txBody>
      </p:sp>
      <p:sp>
        <p:nvSpPr>
          <p:cNvPr id="1068076" name="Line 44">
            <a:extLst>
              <a:ext uri="{FF2B5EF4-FFF2-40B4-BE49-F238E27FC236}">
                <a16:creationId xmlns:a16="http://schemas.microsoft.com/office/drawing/2014/main" id="{642F2314-791B-4A68-B545-3205B5D0E34B}"/>
              </a:ext>
            </a:extLst>
          </p:cNvPr>
          <p:cNvSpPr>
            <a:spLocks noChangeShapeType="1"/>
          </p:cNvSpPr>
          <p:nvPr/>
        </p:nvSpPr>
        <p:spPr bwMode="auto">
          <a:xfrm>
            <a:off x="5772150" y="2838450"/>
            <a:ext cx="755650" cy="908050"/>
          </a:xfrm>
          <a:prstGeom prst="line">
            <a:avLst/>
          </a:prstGeom>
          <a:noFill/>
          <a:ln w="38100">
            <a:solidFill>
              <a:srgbClr val="3366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7" name="Rectangle 45">
            <a:extLst>
              <a:ext uri="{FF2B5EF4-FFF2-40B4-BE49-F238E27FC236}">
                <a16:creationId xmlns:a16="http://schemas.microsoft.com/office/drawing/2014/main" id="{5A8932A8-4788-4146-B2CC-91E26DA97F3C}"/>
              </a:ext>
            </a:extLst>
          </p:cNvPr>
          <p:cNvSpPr>
            <a:spLocks noChangeArrowheads="1"/>
          </p:cNvSpPr>
          <p:nvPr/>
        </p:nvSpPr>
        <p:spPr bwMode="auto">
          <a:xfrm>
            <a:off x="6705600" y="2990850"/>
            <a:ext cx="1981200" cy="25146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078" name="Rectangle 46">
            <a:extLst>
              <a:ext uri="{FF2B5EF4-FFF2-40B4-BE49-F238E27FC236}">
                <a16:creationId xmlns:a16="http://schemas.microsoft.com/office/drawing/2014/main" id="{6C789939-D0F8-4BCC-B24B-40B7A5CB17E5}"/>
              </a:ext>
            </a:extLst>
          </p:cNvPr>
          <p:cNvSpPr>
            <a:spLocks noChangeArrowheads="1"/>
          </p:cNvSpPr>
          <p:nvPr/>
        </p:nvSpPr>
        <p:spPr bwMode="auto">
          <a:xfrm>
            <a:off x="4648201" y="5029201"/>
            <a:ext cx="1619034" cy="9207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Process </a:t>
            </a:r>
          </a:p>
          <a:p>
            <a:pPr eaLnBrk="0" hangingPunct="0"/>
            <a:r>
              <a:rPr lang="en-AU" altLang="en-US" b="1"/>
              <a:t>Specification</a:t>
            </a:r>
          </a:p>
          <a:p>
            <a:pPr eaLnBrk="0" hangingPunct="0"/>
            <a:r>
              <a:rPr lang="en-AU" altLang="en-US" b="1"/>
              <a:t>for </a:t>
            </a:r>
            <a:r>
              <a:rPr lang="en-US" altLang="en-US" b="1"/>
              <a:t>Process</a:t>
            </a:r>
            <a:r>
              <a:rPr lang="en-AU" altLang="en-US" b="1"/>
              <a:t> 2.3</a:t>
            </a:r>
          </a:p>
        </p:txBody>
      </p:sp>
      <p:sp>
        <p:nvSpPr>
          <p:cNvPr id="1068079" name="Rectangle 47">
            <a:extLst>
              <a:ext uri="{FF2B5EF4-FFF2-40B4-BE49-F238E27FC236}">
                <a16:creationId xmlns:a16="http://schemas.microsoft.com/office/drawing/2014/main" id="{96B1AA96-9BAE-46AC-8CA4-56E7E6254A62}"/>
              </a:ext>
            </a:extLst>
          </p:cNvPr>
          <p:cNvSpPr>
            <a:spLocks noChangeArrowheads="1"/>
          </p:cNvSpPr>
          <p:nvPr/>
        </p:nvSpPr>
        <p:spPr bwMode="auto">
          <a:xfrm>
            <a:off x="6742113" y="3070226"/>
            <a:ext cx="1847850" cy="1800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r>
              <a:rPr lang="en-AU" altLang="en-US" sz="800" b="1"/>
              <a:t>Process Spec for Level 2.3</a:t>
            </a:r>
          </a:p>
          <a:p>
            <a:pPr eaLnBrk="0" hangingPunct="0"/>
            <a:endParaRPr lang="en-AU" altLang="en-US" sz="800" b="1"/>
          </a:p>
          <a:p>
            <a:pPr eaLnBrk="0" hangingPunct="0"/>
            <a:r>
              <a:rPr lang="en-AU" altLang="en-US" sz="800" b="1"/>
              <a:t>kahgdkljhckldsajcaljscaljljakdclnh</a:t>
            </a:r>
          </a:p>
          <a:p>
            <a:pPr eaLnBrk="0" hangingPunct="0"/>
            <a:r>
              <a:rPr lang="en-AU" altLang="en-US" sz="800" b="1"/>
              <a:t>kljclkjcl;kjcl;asjca;sjcjc;kkdj;jsa;k</a:t>
            </a:r>
          </a:p>
          <a:p>
            <a:pPr eaLnBrk="0" hangingPunct="0"/>
            <a:r>
              <a:rPr lang="en-AU" altLang="en-US" sz="800" b="1"/>
              <a:t>ckjal;kjcalkjcal;jcaljcal;kjckljcakj</a:t>
            </a:r>
          </a:p>
          <a:p>
            <a:pPr eaLnBrk="0" hangingPunct="0"/>
            <a:endParaRPr lang="en-AU" altLang="en-US" sz="800" b="1"/>
          </a:p>
          <a:p>
            <a:pPr eaLnBrk="0" hangingPunct="0"/>
            <a:r>
              <a:rPr lang="en-AU" altLang="en-US" sz="800" b="1"/>
              <a:t>if kjc = mjclakj</a:t>
            </a:r>
          </a:p>
          <a:p>
            <a:pPr eaLnBrk="0" hangingPunct="0"/>
            <a:r>
              <a:rPr lang="en-AU" altLang="en-US" sz="800" b="1"/>
              <a:t>then</a:t>
            </a:r>
          </a:p>
          <a:p>
            <a:pPr eaLnBrk="0" hangingPunct="0"/>
            <a:r>
              <a:rPr lang="en-AU" altLang="en-US" sz="800" b="1"/>
              <a:t>    do</a:t>
            </a:r>
          </a:p>
          <a:p>
            <a:pPr eaLnBrk="0" hangingPunct="0"/>
            <a:r>
              <a:rPr lang="en-AU" altLang="en-US" sz="800" b="1"/>
              <a:t>        ldclscknlskld</a:t>
            </a:r>
          </a:p>
          <a:p>
            <a:pPr eaLnBrk="0" hangingPunct="0"/>
            <a:r>
              <a:rPr lang="en-AU" altLang="en-US" sz="800" b="1"/>
              <a:t>else</a:t>
            </a:r>
          </a:p>
          <a:p>
            <a:pPr eaLnBrk="0" hangingPunct="0"/>
            <a:r>
              <a:rPr lang="en-AU" altLang="en-US" sz="800" b="1"/>
              <a:t>         jhalkscjl</a:t>
            </a:r>
          </a:p>
          <a:p>
            <a:pPr eaLnBrk="0" hangingPunct="0"/>
            <a:r>
              <a:rPr lang="en-AU" altLang="en-US" sz="800" b="1"/>
              <a:t>         lnhclsncdslnc</a:t>
            </a:r>
          </a:p>
          <a:p>
            <a:pPr eaLnBrk="0" hangingPunct="0"/>
            <a:r>
              <a:rPr lang="en-AU" altLang="en-US" sz="800" b="1"/>
              <a:t>end - specification</a:t>
            </a:r>
          </a:p>
        </p:txBody>
      </p:sp>
      <p:sp>
        <p:nvSpPr>
          <p:cNvPr id="1068080" name="AutoShape 48">
            <a:extLst>
              <a:ext uri="{FF2B5EF4-FFF2-40B4-BE49-F238E27FC236}">
                <a16:creationId xmlns:a16="http://schemas.microsoft.com/office/drawing/2014/main" id="{24AFC30A-C506-4E9C-B3BF-2F8DAC7C3B09}"/>
              </a:ext>
            </a:extLst>
          </p:cNvPr>
          <p:cNvSpPr>
            <a:spLocks noChangeArrowheads="1"/>
          </p:cNvSpPr>
          <p:nvPr/>
        </p:nvSpPr>
        <p:spPr bwMode="auto">
          <a:xfrm>
            <a:off x="6838950" y="1009650"/>
            <a:ext cx="1200150" cy="1676400"/>
          </a:xfrm>
          <a:prstGeom prst="foldedCorner">
            <a:avLst>
              <a:gd name="adj" fmla="val 12500"/>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000"/>
              <a:t>Note:</a:t>
            </a:r>
            <a:br>
              <a:rPr lang="en-US" altLang="en-US" sz="1000"/>
            </a:br>
            <a:r>
              <a:rPr lang="en-US" altLang="en-US" sz="1000"/>
              <a:t>Process 2.3 is a lowest-level process</a:t>
            </a:r>
          </a:p>
        </p:txBody>
      </p:sp>
      <p:sp>
        <p:nvSpPr>
          <p:cNvPr id="1068081" name="AutoShape 49">
            <a:extLst>
              <a:ext uri="{FF2B5EF4-FFF2-40B4-BE49-F238E27FC236}">
                <a16:creationId xmlns:a16="http://schemas.microsoft.com/office/drawing/2014/main" id="{89285770-2ABD-4309-AC40-C790914CD134}"/>
              </a:ext>
            </a:extLst>
          </p:cNvPr>
          <p:cNvSpPr>
            <a:spLocks noChangeArrowheads="1"/>
          </p:cNvSpPr>
          <p:nvPr/>
        </p:nvSpPr>
        <p:spPr bwMode="auto">
          <a:xfrm>
            <a:off x="2438400" y="1314450"/>
            <a:ext cx="1428750" cy="2190750"/>
          </a:xfrm>
          <a:prstGeom prst="foldedCorner">
            <a:avLst>
              <a:gd name="adj" fmla="val 12500"/>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000"/>
              <a:t>Note:</a:t>
            </a:r>
            <a:br>
              <a:rPr lang="en-US" altLang="en-US" sz="1000"/>
            </a:br>
            <a:r>
              <a:rPr lang="en-US" altLang="en-US" sz="1000"/>
              <a:t>Observe that Figures 0 and 2 are balanced w.r.t. incoming and outgoing dataflows</a:t>
            </a:r>
          </a:p>
        </p:txBody>
      </p:sp>
      <p:sp>
        <p:nvSpPr>
          <p:cNvPr id="1068082" name="Line 50">
            <a:extLst>
              <a:ext uri="{FF2B5EF4-FFF2-40B4-BE49-F238E27FC236}">
                <a16:creationId xmlns:a16="http://schemas.microsoft.com/office/drawing/2014/main" id="{DBC329CD-0B91-46BD-A559-421377065AE1}"/>
              </a:ext>
            </a:extLst>
          </p:cNvPr>
          <p:cNvSpPr>
            <a:spLocks noChangeShapeType="1"/>
          </p:cNvSpPr>
          <p:nvPr/>
        </p:nvSpPr>
        <p:spPr bwMode="auto">
          <a:xfrm flipV="1">
            <a:off x="3570288" y="3219450"/>
            <a:ext cx="1058862" cy="1149350"/>
          </a:xfrm>
          <a:prstGeom prst="line">
            <a:avLst/>
          </a:prstGeom>
          <a:noFill/>
          <a:ln w="38100">
            <a:solidFill>
              <a:srgbClr val="3366FF"/>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680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680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808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680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068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8080" grpId="0" animBg="1" autoUpdateAnimBg="0"/>
      <p:bldP spid="1068081"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FC4BCE3-7204-4E5D-A94D-F5C6F4245B24}"/>
              </a:ext>
            </a:extLst>
          </p:cNvPr>
          <p:cNvSpPr>
            <a:spLocks noGrp="1"/>
          </p:cNvSpPr>
          <p:nvPr>
            <p:ph type="sldNum" sz="quarter" idx="12"/>
          </p:nvPr>
        </p:nvSpPr>
        <p:spPr/>
        <p:txBody>
          <a:bodyPr/>
          <a:lstStyle/>
          <a:p>
            <a:fld id="{96C94669-3898-4107-8A45-EF6029A9C2CF}" type="slidenum">
              <a:rPr lang="ar-SA" altLang="en-US"/>
              <a:pPr/>
              <a:t>14</a:t>
            </a:fld>
            <a:endParaRPr lang="en-US" altLang="en-US"/>
          </a:p>
        </p:txBody>
      </p:sp>
      <p:sp>
        <p:nvSpPr>
          <p:cNvPr id="1069058" name="Rectangle 2">
            <a:extLst>
              <a:ext uri="{FF2B5EF4-FFF2-40B4-BE49-F238E27FC236}">
                <a16:creationId xmlns:a16="http://schemas.microsoft.com/office/drawing/2014/main" id="{717DA731-5EF4-43FE-9DD0-8D4A6A11B43E}"/>
              </a:ext>
            </a:extLst>
          </p:cNvPr>
          <p:cNvSpPr>
            <a:spLocks noGrp="1" noChangeArrowheads="1"/>
          </p:cNvSpPr>
          <p:nvPr>
            <p:ph type="title"/>
          </p:nvPr>
        </p:nvSpPr>
        <p:spPr/>
        <p:txBody>
          <a:bodyPr/>
          <a:lstStyle/>
          <a:p>
            <a:r>
              <a:rPr lang="ar-IQ" altLang="en-US"/>
              <a:t> </a:t>
            </a:r>
            <a:endParaRPr lang="en-US" altLang="en-US"/>
          </a:p>
        </p:txBody>
      </p:sp>
      <p:sp>
        <p:nvSpPr>
          <p:cNvPr id="1069059" name="Rectangle 3">
            <a:extLst>
              <a:ext uri="{FF2B5EF4-FFF2-40B4-BE49-F238E27FC236}">
                <a16:creationId xmlns:a16="http://schemas.microsoft.com/office/drawing/2014/main" id="{264F665B-7E8A-45C4-850F-C1B29439819F}"/>
              </a:ext>
            </a:extLst>
          </p:cNvPr>
          <p:cNvSpPr>
            <a:spLocks noGrp="1" noChangeArrowheads="1"/>
          </p:cNvSpPr>
          <p:nvPr>
            <p:ph type="body" idx="1"/>
          </p:nvPr>
        </p:nvSpPr>
        <p:spPr>
          <a:xfrm>
            <a:off x="457200" y="1492250"/>
            <a:ext cx="8229600" cy="4613275"/>
          </a:xfrm>
        </p:spPr>
        <p:txBody>
          <a:bodyPr/>
          <a:lstStyle/>
          <a:p>
            <a:pPr>
              <a:buFontTx/>
              <a:buNone/>
            </a:pPr>
            <a:r>
              <a:rPr lang="ar-IQ" altLang="en-US" dirty="0"/>
              <a:t> </a:t>
            </a:r>
            <a:endParaRPr lang="en-US" altLang="en-US" dirty="0"/>
          </a:p>
        </p:txBody>
      </p:sp>
      <p:sp>
        <p:nvSpPr>
          <p:cNvPr id="1069060" name="Rectangle 4">
            <a:extLst>
              <a:ext uri="{FF2B5EF4-FFF2-40B4-BE49-F238E27FC236}">
                <a16:creationId xmlns:a16="http://schemas.microsoft.com/office/drawing/2014/main" id="{E2D288CE-2192-4BCC-8F2F-6CEC5CCCCB80}"/>
              </a:ext>
            </a:extLst>
          </p:cNvPr>
          <p:cNvSpPr>
            <a:spLocks noChangeArrowheads="1"/>
          </p:cNvSpPr>
          <p:nvPr/>
        </p:nvSpPr>
        <p:spPr bwMode="auto">
          <a:xfrm>
            <a:off x="990600" y="304800"/>
            <a:ext cx="7162800" cy="628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Structured English</a:t>
            </a:r>
          </a:p>
        </p:txBody>
      </p:sp>
      <p:sp>
        <p:nvSpPr>
          <p:cNvPr id="1069061" name="Rectangle 5">
            <a:extLst>
              <a:ext uri="{FF2B5EF4-FFF2-40B4-BE49-F238E27FC236}">
                <a16:creationId xmlns:a16="http://schemas.microsoft.com/office/drawing/2014/main" id="{E14BF16C-2B43-4CF2-A9A3-EF4954CDC7DF}"/>
              </a:ext>
            </a:extLst>
          </p:cNvPr>
          <p:cNvSpPr>
            <a:spLocks noChangeArrowheads="1"/>
          </p:cNvSpPr>
          <p:nvPr/>
        </p:nvSpPr>
        <p:spPr bwMode="auto">
          <a:xfrm>
            <a:off x="895350" y="1314450"/>
            <a:ext cx="8020050" cy="5162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543050" indent="-171450">
              <a:spcBef>
                <a:spcPct val="20000"/>
              </a:spcBef>
              <a:buChar char="–"/>
              <a:defRPr sz="2000">
                <a:solidFill>
                  <a:schemeClr val="tx1"/>
                </a:solidFill>
                <a:latin typeface="Arial" panose="020B0604020202020204" pitchFamily="34" charset="0"/>
                <a:cs typeface="Arial" panose="020B0604020202020204" pitchFamily="34" charset="0"/>
              </a:defRPr>
            </a:lvl4pPr>
            <a:lvl5pPr marL="2000250" indent="-171450">
              <a:spcBef>
                <a:spcPct val="20000"/>
              </a:spcBef>
              <a:buChar char="»"/>
              <a:defRPr sz="2000">
                <a:solidFill>
                  <a:schemeClr val="tx1"/>
                </a:solidFill>
                <a:latin typeface="Arial" panose="020B0604020202020204" pitchFamily="34" charset="0"/>
                <a:cs typeface="Arial" panose="020B0604020202020204" pitchFamily="34" charset="0"/>
              </a:defRPr>
            </a:lvl5pPr>
            <a:lvl6pPr marL="24574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146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3718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290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AU" altLang="en-US" sz="2000" dirty="0">
                <a:latin typeface="+mj-lt"/>
              </a:rPr>
              <a:t>Subset of English with restrictions on usage</a:t>
            </a:r>
          </a:p>
          <a:p>
            <a:pPr>
              <a:lnSpc>
                <a:spcPct val="90000"/>
              </a:lnSpc>
            </a:pPr>
            <a:r>
              <a:rPr lang="en-AU" altLang="en-US" sz="2000" dirty="0">
                <a:latin typeface="+mj-lt"/>
              </a:rPr>
              <a:t>Each sentence must be as follows:</a:t>
            </a:r>
          </a:p>
          <a:p>
            <a:pPr lvl="1">
              <a:lnSpc>
                <a:spcPct val="90000"/>
              </a:lnSpc>
              <a:buSzPct val="75000"/>
            </a:pPr>
            <a:r>
              <a:rPr lang="en-AU" altLang="en-US" sz="2000" dirty="0">
                <a:latin typeface="+mj-lt"/>
              </a:rPr>
              <a:t>an algebraic equation e.g. X = (Y*(Z+2))/Q+14</a:t>
            </a:r>
          </a:p>
          <a:p>
            <a:pPr lvl="1">
              <a:lnSpc>
                <a:spcPct val="90000"/>
              </a:lnSpc>
              <a:buSzPct val="75000"/>
            </a:pPr>
            <a:r>
              <a:rPr lang="en-AU" altLang="en-US" sz="2000" dirty="0">
                <a:latin typeface="+mj-lt"/>
              </a:rPr>
              <a:t>or consist of a simple imperative sentence with a verb and an object</a:t>
            </a:r>
          </a:p>
          <a:p>
            <a:pPr lvl="2">
              <a:lnSpc>
                <a:spcPct val="90000"/>
              </a:lnSpc>
              <a:buSzPct val="75000"/>
            </a:pPr>
            <a:r>
              <a:rPr lang="en-AU" altLang="en-US" sz="2000" dirty="0">
                <a:latin typeface="+mj-lt"/>
              </a:rPr>
              <a:t>e.g. </a:t>
            </a:r>
            <a:r>
              <a:rPr lang="en-US" altLang="en-US" sz="2000" dirty="0">
                <a:latin typeface="+mj-lt"/>
              </a:rPr>
              <a:t>READ</a:t>
            </a:r>
            <a:r>
              <a:rPr lang="en-AU" altLang="en-US" sz="2000" dirty="0">
                <a:latin typeface="+mj-lt"/>
              </a:rPr>
              <a:t> next Order</a:t>
            </a:r>
          </a:p>
          <a:p>
            <a:pPr lvl="2">
              <a:lnSpc>
                <a:spcPct val="90000"/>
              </a:lnSpc>
              <a:buSzPct val="75000"/>
            </a:pPr>
            <a:r>
              <a:rPr lang="en-AU" altLang="en-US" sz="2000" dirty="0">
                <a:latin typeface="+mj-lt"/>
              </a:rPr>
              <a:t>e.g. </a:t>
            </a:r>
            <a:r>
              <a:rPr lang="en-US" altLang="en-US" sz="2000" dirty="0">
                <a:latin typeface="+mj-lt"/>
              </a:rPr>
              <a:t>DISPLAY</a:t>
            </a:r>
            <a:r>
              <a:rPr lang="en-AU" altLang="en-US" sz="2000" dirty="0">
                <a:latin typeface="+mj-lt"/>
              </a:rPr>
              <a:t> Result to Screen</a:t>
            </a:r>
            <a:endParaRPr lang="en-US" altLang="en-US" sz="2000" dirty="0">
              <a:latin typeface="+mj-lt"/>
            </a:endParaRPr>
          </a:p>
          <a:p>
            <a:pPr lvl="1">
              <a:lnSpc>
                <a:spcPct val="90000"/>
              </a:lnSpc>
              <a:buSzPct val="75000"/>
            </a:pPr>
            <a:r>
              <a:rPr lang="en-AU" altLang="en-US" sz="2000" dirty="0">
                <a:latin typeface="+mj-lt"/>
              </a:rPr>
              <a:t>Can use IF … THEN … ELSE construction</a:t>
            </a:r>
          </a:p>
          <a:p>
            <a:pPr lvl="1">
              <a:lnSpc>
                <a:spcPct val="90000"/>
              </a:lnSpc>
              <a:buSzPct val="75000"/>
            </a:pPr>
            <a:r>
              <a:rPr lang="en-AU" altLang="en-US" sz="2000" dirty="0">
                <a:latin typeface="+mj-lt"/>
              </a:rPr>
              <a:t>Can use CASE construction</a:t>
            </a:r>
          </a:p>
          <a:p>
            <a:pPr lvl="1">
              <a:lnSpc>
                <a:spcPct val="90000"/>
              </a:lnSpc>
              <a:buSzPct val="75000"/>
            </a:pPr>
            <a:r>
              <a:rPr lang="en-AU" altLang="en-US" sz="2000" dirty="0">
                <a:latin typeface="+mj-lt"/>
              </a:rPr>
              <a:t>can use LOOP construction</a:t>
            </a:r>
          </a:p>
          <a:p>
            <a:pPr lvl="1">
              <a:lnSpc>
                <a:spcPct val="90000"/>
              </a:lnSpc>
              <a:buSzPct val="75000"/>
            </a:pPr>
            <a:r>
              <a:rPr lang="en-AU" altLang="en-US" sz="2000" dirty="0">
                <a:latin typeface="+mj-lt"/>
              </a:rPr>
              <a:t>Object must be defined in the analysis (i.e. in Data Dictionary) or must be a local term defined for that process only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F9998F-2764-4AAD-B40A-AD99D4436275}"/>
              </a:ext>
            </a:extLst>
          </p:cNvPr>
          <p:cNvSpPr>
            <a:spLocks noGrp="1"/>
          </p:cNvSpPr>
          <p:nvPr>
            <p:ph type="sldNum" sz="quarter" idx="12"/>
          </p:nvPr>
        </p:nvSpPr>
        <p:spPr/>
        <p:txBody>
          <a:bodyPr/>
          <a:lstStyle/>
          <a:p>
            <a:fld id="{36C804FB-53A0-4594-A238-DE2EB3240AA3}" type="slidenum">
              <a:rPr lang="ar-SA" altLang="en-US"/>
              <a:pPr/>
              <a:t>15</a:t>
            </a:fld>
            <a:endParaRPr lang="en-US" altLang="en-US"/>
          </a:p>
        </p:txBody>
      </p:sp>
      <p:sp>
        <p:nvSpPr>
          <p:cNvPr id="1070082" name="Rectangle 2">
            <a:extLst>
              <a:ext uri="{FF2B5EF4-FFF2-40B4-BE49-F238E27FC236}">
                <a16:creationId xmlns:a16="http://schemas.microsoft.com/office/drawing/2014/main" id="{6B7F4732-7AD3-4CDC-B1D2-7BE72C1FC44C}"/>
              </a:ext>
            </a:extLst>
          </p:cNvPr>
          <p:cNvSpPr>
            <a:spLocks noGrp="1" noChangeArrowheads="1"/>
          </p:cNvSpPr>
          <p:nvPr>
            <p:ph type="title"/>
          </p:nvPr>
        </p:nvSpPr>
        <p:spPr/>
        <p:txBody>
          <a:bodyPr/>
          <a:lstStyle/>
          <a:p>
            <a:r>
              <a:rPr lang="ar-IQ" altLang="en-US" dirty="0"/>
              <a:t> </a:t>
            </a:r>
            <a:endParaRPr lang="en-US" altLang="en-US" dirty="0"/>
          </a:p>
        </p:txBody>
      </p:sp>
      <p:sp>
        <p:nvSpPr>
          <p:cNvPr id="1070083" name="Rectangle 3">
            <a:extLst>
              <a:ext uri="{FF2B5EF4-FFF2-40B4-BE49-F238E27FC236}">
                <a16:creationId xmlns:a16="http://schemas.microsoft.com/office/drawing/2014/main" id="{1F739EA6-87B0-4E3F-9058-0776E881D802}"/>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70084" name="Rectangle 4">
            <a:extLst>
              <a:ext uri="{FF2B5EF4-FFF2-40B4-BE49-F238E27FC236}">
                <a16:creationId xmlns:a16="http://schemas.microsoft.com/office/drawing/2014/main" id="{23F63DA9-61A9-4F04-992E-F31C608C8D64}"/>
              </a:ext>
            </a:extLst>
          </p:cNvPr>
          <p:cNvSpPr>
            <a:spLocks noChangeArrowheads="1"/>
          </p:cNvSpPr>
          <p:nvPr/>
        </p:nvSpPr>
        <p:spPr bwMode="auto">
          <a:xfrm>
            <a:off x="914400" y="228600"/>
            <a:ext cx="716280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An example</a:t>
            </a:r>
          </a:p>
        </p:txBody>
      </p:sp>
      <p:sp>
        <p:nvSpPr>
          <p:cNvPr id="1070085" name="Rectangle 5">
            <a:extLst>
              <a:ext uri="{FF2B5EF4-FFF2-40B4-BE49-F238E27FC236}">
                <a16:creationId xmlns:a16="http://schemas.microsoft.com/office/drawing/2014/main" id="{613D7541-4AEC-4DA1-BBAB-DAF738F6795D}"/>
              </a:ext>
            </a:extLst>
          </p:cNvPr>
          <p:cNvSpPr>
            <a:spLocks noChangeArrowheads="1"/>
          </p:cNvSpPr>
          <p:nvPr/>
        </p:nvSpPr>
        <p:spPr bwMode="auto">
          <a:xfrm>
            <a:off x="985839" y="1004889"/>
            <a:ext cx="7400925" cy="63068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spcBef>
                <a:spcPct val="50000"/>
              </a:spcBef>
            </a:pPr>
            <a:r>
              <a:rPr lang="en-AU" altLang="en-US" sz="2000" b="1" dirty="0"/>
              <a:t>Calculate Tax Rate - Process Specification in Structured English</a:t>
            </a:r>
          </a:p>
          <a:p>
            <a:pPr eaLnBrk="0" hangingPunct="0">
              <a:spcBef>
                <a:spcPct val="50000"/>
              </a:spcBef>
            </a:pPr>
            <a:r>
              <a:rPr lang="en-AU" altLang="en-US" sz="1600" b="1" dirty="0"/>
              <a:t>IF</a:t>
            </a:r>
            <a:r>
              <a:rPr lang="en-AU" altLang="en-US" sz="1600" dirty="0"/>
              <a:t> </a:t>
            </a:r>
            <a:r>
              <a:rPr lang="en-AU" altLang="en-US" sz="1600" b="1" dirty="0"/>
              <a:t>goods</a:t>
            </a:r>
            <a:r>
              <a:rPr lang="en-AU" altLang="en-US" sz="1600" dirty="0"/>
              <a:t> are Taxable </a:t>
            </a:r>
          </a:p>
          <a:p>
            <a:pPr eaLnBrk="0" hangingPunct="0">
              <a:spcBef>
                <a:spcPct val="50000"/>
              </a:spcBef>
            </a:pPr>
            <a:r>
              <a:rPr lang="en-AU" altLang="en-US" sz="1600" dirty="0"/>
              <a:t>	</a:t>
            </a:r>
            <a:r>
              <a:rPr lang="en-AU" altLang="en-US" sz="1600" b="1" dirty="0"/>
              <a:t>DO CASE</a:t>
            </a:r>
            <a:endParaRPr lang="en-AU" altLang="en-US" sz="1600" dirty="0"/>
          </a:p>
          <a:p>
            <a:pPr eaLnBrk="0" hangingPunct="0">
              <a:spcBef>
                <a:spcPct val="50000"/>
              </a:spcBef>
            </a:pPr>
            <a:r>
              <a:rPr lang="en-AU" altLang="en-US" sz="1600" dirty="0"/>
              <a:t>		</a:t>
            </a:r>
            <a:r>
              <a:rPr lang="en-AU" altLang="en-US" sz="1600" b="1" dirty="0"/>
              <a:t>CASE</a:t>
            </a:r>
            <a:r>
              <a:rPr lang="en-AU" altLang="en-US" sz="1600" dirty="0"/>
              <a:t> </a:t>
            </a:r>
            <a:r>
              <a:rPr lang="en-AU" altLang="en-US" sz="1600" b="1" dirty="0"/>
              <a:t>goods-type</a:t>
            </a:r>
            <a:r>
              <a:rPr lang="en-AU" altLang="en-US" sz="1600" dirty="0"/>
              <a:t>  = “Food”</a:t>
            </a:r>
          </a:p>
          <a:p>
            <a:pPr eaLnBrk="0" hangingPunct="0">
              <a:spcBef>
                <a:spcPct val="50000"/>
              </a:spcBef>
            </a:pPr>
            <a:r>
              <a:rPr lang="en-AU" altLang="en-US" sz="1600" dirty="0"/>
              <a:t>			</a:t>
            </a:r>
            <a:r>
              <a:rPr lang="en-US" altLang="en-US" sz="1600" dirty="0"/>
              <a:t>SET</a:t>
            </a:r>
            <a:r>
              <a:rPr lang="en-AU" altLang="en-US" sz="1600" dirty="0"/>
              <a:t> </a:t>
            </a:r>
            <a:r>
              <a:rPr lang="en-AU" altLang="en-US" sz="1600" b="1" dirty="0"/>
              <a:t>tax-rate</a:t>
            </a:r>
            <a:r>
              <a:rPr lang="en-AU" altLang="en-US" sz="1600" dirty="0"/>
              <a:t> to 0</a:t>
            </a:r>
          </a:p>
          <a:p>
            <a:pPr eaLnBrk="0" hangingPunct="0">
              <a:spcBef>
                <a:spcPct val="50000"/>
              </a:spcBef>
            </a:pPr>
            <a:r>
              <a:rPr lang="en-AU" altLang="en-US" sz="1600" dirty="0"/>
              <a:t>		</a:t>
            </a:r>
            <a:r>
              <a:rPr lang="en-AU" altLang="en-US" sz="1600" b="1" dirty="0"/>
              <a:t>CASE</a:t>
            </a:r>
            <a:r>
              <a:rPr lang="en-AU" altLang="en-US" sz="1600" dirty="0"/>
              <a:t> </a:t>
            </a:r>
            <a:r>
              <a:rPr lang="en-AU" altLang="en-US" sz="1600" b="1" dirty="0"/>
              <a:t>goods</a:t>
            </a:r>
            <a:r>
              <a:rPr lang="en-AU" altLang="en-US" sz="1600" dirty="0"/>
              <a:t>-type = “Vehicle” </a:t>
            </a:r>
          </a:p>
          <a:p>
            <a:pPr eaLnBrk="0" hangingPunct="0">
              <a:spcBef>
                <a:spcPct val="50000"/>
              </a:spcBef>
            </a:pPr>
            <a:r>
              <a:rPr lang="en-AU" altLang="en-US" sz="1600" dirty="0"/>
              <a:t>			</a:t>
            </a:r>
            <a:r>
              <a:rPr lang="en-US" altLang="en-US" sz="1600" dirty="0"/>
              <a:t>SET</a:t>
            </a:r>
            <a:r>
              <a:rPr lang="en-AU" altLang="en-US" sz="1600" dirty="0"/>
              <a:t> </a:t>
            </a:r>
            <a:r>
              <a:rPr lang="en-AU" altLang="en-US" sz="1600" b="1" dirty="0"/>
              <a:t>tax-rate</a:t>
            </a:r>
            <a:r>
              <a:rPr lang="en-AU" altLang="en-US" sz="1600" dirty="0"/>
              <a:t> to 20</a:t>
            </a:r>
          </a:p>
          <a:p>
            <a:pPr eaLnBrk="0" hangingPunct="0">
              <a:spcBef>
                <a:spcPct val="50000"/>
              </a:spcBef>
            </a:pPr>
            <a:r>
              <a:rPr lang="en-AU" altLang="en-US" sz="1600" dirty="0"/>
              <a:t>		</a:t>
            </a:r>
            <a:r>
              <a:rPr lang="en-AU" altLang="en-US" sz="1600" b="1" dirty="0"/>
              <a:t>CASE</a:t>
            </a:r>
            <a:r>
              <a:rPr lang="en-AU" altLang="en-US" sz="1600" dirty="0"/>
              <a:t> goods-type = “Clothes”</a:t>
            </a:r>
          </a:p>
          <a:p>
            <a:pPr eaLnBrk="0" hangingPunct="0">
              <a:spcBef>
                <a:spcPct val="50000"/>
              </a:spcBef>
            </a:pPr>
            <a:r>
              <a:rPr lang="en-AU" altLang="en-US" sz="1600" dirty="0"/>
              <a:t>			</a:t>
            </a:r>
            <a:r>
              <a:rPr lang="en-US" altLang="en-US" sz="1600" dirty="0"/>
              <a:t>SET</a:t>
            </a:r>
            <a:r>
              <a:rPr lang="en-AU" altLang="en-US" sz="1600" dirty="0"/>
              <a:t> </a:t>
            </a:r>
            <a:r>
              <a:rPr lang="en-AU" altLang="en-US" sz="1600" b="1" dirty="0"/>
              <a:t>tax-rate</a:t>
            </a:r>
            <a:r>
              <a:rPr lang="en-AU" altLang="en-US" sz="1600" dirty="0"/>
              <a:t> to 40</a:t>
            </a:r>
          </a:p>
          <a:p>
            <a:pPr eaLnBrk="0" hangingPunct="0">
              <a:spcBef>
                <a:spcPct val="50000"/>
              </a:spcBef>
            </a:pPr>
            <a:r>
              <a:rPr lang="en-AU" altLang="en-US" sz="1600" dirty="0"/>
              <a:t>		</a:t>
            </a:r>
            <a:r>
              <a:rPr lang="en-AU" altLang="en-US" sz="1600" b="1" dirty="0"/>
              <a:t>OTHERWISE</a:t>
            </a:r>
            <a:endParaRPr lang="en-AU" altLang="en-US" sz="1600" dirty="0"/>
          </a:p>
          <a:p>
            <a:pPr eaLnBrk="0" hangingPunct="0">
              <a:spcBef>
                <a:spcPct val="50000"/>
              </a:spcBef>
            </a:pPr>
            <a:r>
              <a:rPr lang="en-AU" altLang="en-US" sz="1600" dirty="0"/>
              <a:t>			</a:t>
            </a:r>
            <a:r>
              <a:rPr lang="en-US" altLang="en-US" sz="1600" dirty="0"/>
              <a:t>SET</a:t>
            </a:r>
            <a:r>
              <a:rPr lang="en-AU" altLang="en-US" sz="1600" dirty="0"/>
              <a:t> </a:t>
            </a:r>
            <a:r>
              <a:rPr lang="en-AU" altLang="en-US" sz="1600" b="1" dirty="0"/>
              <a:t>tax-rate</a:t>
            </a:r>
            <a:r>
              <a:rPr lang="en-AU" altLang="en-US" sz="1600" dirty="0"/>
              <a:t> to 15</a:t>
            </a:r>
          </a:p>
          <a:p>
            <a:pPr eaLnBrk="0" hangingPunct="0">
              <a:spcBef>
                <a:spcPct val="50000"/>
              </a:spcBef>
            </a:pPr>
            <a:r>
              <a:rPr lang="en-AU" altLang="en-US" sz="1600" dirty="0"/>
              <a:t>		</a:t>
            </a:r>
            <a:r>
              <a:rPr lang="en-AU" altLang="en-US" sz="1600" b="1" dirty="0"/>
              <a:t>ENDCASE</a:t>
            </a:r>
            <a:endParaRPr lang="en-AU" altLang="en-US" sz="1600" dirty="0"/>
          </a:p>
          <a:p>
            <a:pPr eaLnBrk="0" hangingPunct="0">
              <a:spcBef>
                <a:spcPct val="50000"/>
              </a:spcBef>
            </a:pPr>
            <a:r>
              <a:rPr lang="en-AU" altLang="en-US" sz="1600" b="1" dirty="0"/>
              <a:t>ELSE</a:t>
            </a:r>
            <a:endParaRPr lang="en-AU" altLang="en-US" sz="1600" dirty="0"/>
          </a:p>
          <a:p>
            <a:pPr eaLnBrk="0" hangingPunct="0">
              <a:spcBef>
                <a:spcPct val="50000"/>
              </a:spcBef>
            </a:pPr>
            <a:r>
              <a:rPr lang="en-AU" altLang="en-US" sz="1600" dirty="0"/>
              <a:t>	</a:t>
            </a:r>
            <a:r>
              <a:rPr lang="en-US" altLang="en-US" sz="1600" dirty="0"/>
              <a:t>WRITE</a:t>
            </a:r>
            <a:r>
              <a:rPr lang="en-AU" altLang="en-US" sz="1600" dirty="0"/>
              <a:t> Tax not applicable to </a:t>
            </a:r>
            <a:r>
              <a:rPr lang="en-AU" altLang="en-US" sz="1600" b="1" dirty="0"/>
              <a:t>Results</a:t>
            </a:r>
            <a:r>
              <a:rPr lang="en-AU" altLang="en-US" sz="1600" dirty="0"/>
              <a:t> data store</a:t>
            </a:r>
          </a:p>
          <a:p>
            <a:pPr eaLnBrk="0" hangingPunct="0">
              <a:spcBef>
                <a:spcPct val="50000"/>
              </a:spcBef>
            </a:pPr>
            <a:r>
              <a:rPr lang="en-AU" altLang="en-US" sz="1600" b="1" dirty="0"/>
              <a:t>ENDIF</a:t>
            </a:r>
            <a:endParaRPr lang="en-AU" altLang="en-US" sz="1600" dirty="0"/>
          </a:p>
          <a:p>
            <a:pPr eaLnBrk="0" hangingPunct="0">
              <a:spcBef>
                <a:spcPct val="50000"/>
              </a:spcBef>
            </a:pPr>
            <a:r>
              <a:rPr lang="en-AU" altLang="en-US" sz="1600" dirty="0"/>
              <a:t>			</a:t>
            </a:r>
          </a:p>
          <a:p>
            <a:pPr eaLnBrk="0" hangingPunct="0">
              <a:spcBef>
                <a:spcPct val="50000"/>
              </a:spcBef>
            </a:pPr>
            <a:r>
              <a:rPr lang="en-AU" altLang="en-US" sz="1600"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C5563E2-A6FD-4954-AEEA-7425BF69AF74}"/>
              </a:ext>
            </a:extLst>
          </p:cNvPr>
          <p:cNvSpPr>
            <a:spLocks noGrp="1"/>
          </p:cNvSpPr>
          <p:nvPr>
            <p:ph type="sldNum" sz="quarter" idx="12"/>
          </p:nvPr>
        </p:nvSpPr>
        <p:spPr/>
        <p:txBody>
          <a:bodyPr/>
          <a:lstStyle/>
          <a:p>
            <a:fld id="{236E9460-77BC-4953-90D6-3CCECAA6DE83}" type="slidenum">
              <a:rPr lang="ar-SA" altLang="en-US"/>
              <a:pPr/>
              <a:t>16</a:t>
            </a:fld>
            <a:endParaRPr lang="en-US" altLang="en-US"/>
          </a:p>
        </p:txBody>
      </p:sp>
      <p:sp>
        <p:nvSpPr>
          <p:cNvPr id="1072130" name="Rectangle 2">
            <a:extLst>
              <a:ext uri="{FF2B5EF4-FFF2-40B4-BE49-F238E27FC236}">
                <a16:creationId xmlns:a16="http://schemas.microsoft.com/office/drawing/2014/main" id="{0171D027-4AD0-4333-83F3-C07BE7F92DA8}"/>
              </a:ext>
            </a:extLst>
          </p:cNvPr>
          <p:cNvSpPr>
            <a:spLocks noGrp="1" noChangeArrowheads="1"/>
          </p:cNvSpPr>
          <p:nvPr>
            <p:ph type="title"/>
          </p:nvPr>
        </p:nvSpPr>
        <p:spPr/>
        <p:txBody>
          <a:bodyPr/>
          <a:lstStyle/>
          <a:p>
            <a:r>
              <a:rPr lang="ar-IQ" altLang="en-US"/>
              <a:t> </a:t>
            </a:r>
            <a:endParaRPr lang="en-US" altLang="en-US"/>
          </a:p>
        </p:txBody>
      </p:sp>
      <p:sp>
        <p:nvSpPr>
          <p:cNvPr id="1072131" name="Rectangle 3">
            <a:extLst>
              <a:ext uri="{FF2B5EF4-FFF2-40B4-BE49-F238E27FC236}">
                <a16:creationId xmlns:a16="http://schemas.microsoft.com/office/drawing/2014/main" id="{2F313DA9-890C-4A96-8647-3B7E9B531299}"/>
              </a:ext>
            </a:extLst>
          </p:cNvPr>
          <p:cNvSpPr>
            <a:spLocks noGrp="1" noChangeArrowheads="1"/>
          </p:cNvSpPr>
          <p:nvPr>
            <p:ph type="body" idx="1"/>
          </p:nvPr>
        </p:nvSpPr>
        <p:spPr>
          <a:xfrm>
            <a:off x="1190625" y="803275"/>
            <a:ext cx="7267575" cy="5445125"/>
          </a:xfrm>
        </p:spPr>
        <p:txBody>
          <a:bodyPr/>
          <a:lstStyle/>
          <a:p>
            <a:pPr>
              <a:lnSpc>
                <a:spcPct val="80000"/>
              </a:lnSpc>
              <a:buFontTx/>
              <a:buNone/>
            </a:pPr>
            <a:endParaRPr lang="ar-IQ" altLang="en-US" sz="2000" b="1" u="sng" dirty="0">
              <a:solidFill>
                <a:srgbClr val="080912"/>
              </a:solidFill>
              <a:latin typeface="+mj-lt"/>
              <a:cs typeface="Times New Roman" panose="02020603050405020304" pitchFamily="18" charset="0"/>
            </a:endParaRPr>
          </a:p>
          <a:p>
            <a:pPr>
              <a:lnSpc>
                <a:spcPct val="80000"/>
              </a:lnSpc>
              <a:buFontTx/>
              <a:buNone/>
            </a:pPr>
            <a:r>
              <a:rPr lang="en-US" altLang="en-US" sz="2000" u="sng" dirty="0">
                <a:solidFill>
                  <a:srgbClr val="080912"/>
                </a:solidFill>
                <a:latin typeface="+mj-lt"/>
                <a:cs typeface="Times New Roman" panose="02020603050405020304" pitchFamily="18" charset="0"/>
              </a:rPr>
              <a:t>Process 1.0:</a:t>
            </a:r>
            <a:r>
              <a:rPr lang="en-US" altLang="en-US" sz="2000" dirty="0">
                <a:solidFill>
                  <a:srgbClr val="080912"/>
                </a:solidFill>
                <a:latin typeface="+mj-lt"/>
                <a:cs typeface="Times New Roman" panose="02020603050405020304" pitchFamily="18" charset="0"/>
              </a:rPr>
              <a:t> Update Inventory Added</a:t>
            </a:r>
          </a:p>
          <a:p>
            <a:pPr>
              <a:lnSpc>
                <a:spcPct val="80000"/>
              </a:lnSpc>
              <a:buFontTx/>
              <a:buNone/>
            </a:pPr>
            <a:r>
              <a:rPr lang="en-US" altLang="en-US" sz="2000" dirty="0">
                <a:solidFill>
                  <a:srgbClr val="080912"/>
                </a:solidFill>
                <a:latin typeface="+mj-lt"/>
                <a:cs typeface="Times New Roman" panose="02020603050405020304" pitchFamily="18" charset="0"/>
              </a:rPr>
              <a:t>Do</a:t>
            </a:r>
          </a:p>
          <a:p>
            <a:pPr>
              <a:lnSpc>
                <a:spcPct val="80000"/>
              </a:lnSpc>
              <a:buFontTx/>
              <a:buNone/>
            </a:pPr>
            <a:r>
              <a:rPr lang="en-US" altLang="en-US" sz="2000" dirty="0">
                <a:solidFill>
                  <a:srgbClr val="080912"/>
                </a:solidFill>
                <a:latin typeface="+mj-lt"/>
                <a:cs typeface="Times New Roman" panose="02020603050405020304" pitchFamily="18" charset="0"/>
              </a:rPr>
              <a:t>     READ next Invoice-item-record</a:t>
            </a:r>
          </a:p>
          <a:p>
            <a:pPr>
              <a:lnSpc>
                <a:spcPct val="80000"/>
              </a:lnSpc>
              <a:buFontTx/>
              <a:buNone/>
            </a:pPr>
            <a:r>
              <a:rPr lang="en-US" altLang="en-US" sz="2000" dirty="0">
                <a:solidFill>
                  <a:srgbClr val="080912"/>
                </a:solidFill>
                <a:latin typeface="+mj-lt"/>
                <a:cs typeface="Times New Roman" panose="02020603050405020304" pitchFamily="18" charset="0"/>
              </a:rPr>
              <a:t>     FIND matching Inventory-record</a:t>
            </a:r>
          </a:p>
          <a:p>
            <a:pPr>
              <a:lnSpc>
                <a:spcPct val="80000"/>
              </a:lnSpc>
              <a:buFontTx/>
              <a:buNone/>
            </a:pPr>
            <a:r>
              <a:rPr lang="en-US" altLang="en-US" sz="2000" dirty="0">
                <a:solidFill>
                  <a:srgbClr val="080912"/>
                </a:solidFill>
                <a:latin typeface="+mj-lt"/>
                <a:cs typeface="Times New Roman" panose="02020603050405020304" pitchFamily="18" charset="0"/>
              </a:rPr>
              <a:t>     ADD Quantity-added from Invoice-item-record to Quantity-in-stock on inventory-record</a:t>
            </a:r>
          </a:p>
          <a:p>
            <a:pPr>
              <a:lnSpc>
                <a:spcPct val="80000"/>
              </a:lnSpc>
              <a:buFontTx/>
              <a:buNone/>
            </a:pPr>
            <a:r>
              <a:rPr lang="en-US" altLang="en-US" sz="2000" dirty="0">
                <a:solidFill>
                  <a:srgbClr val="080912"/>
                </a:solidFill>
                <a:latin typeface="+mj-lt"/>
                <a:cs typeface="Times New Roman" panose="02020603050405020304" pitchFamily="18" charset="0"/>
              </a:rPr>
              <a:t>UNTIL End-of-file</a:t>
            </a:r>
          </a:p>
          <a:p>
            <a:pPr>
              <a:lnSpc>
                <a:spcPct val="80000"/>
              </a:lnSpc>
              <a:buFontTx/>
              <a:buNone/>
            </a:pPr>
            <a:r>
              <a:rPr lang="en-US" altLang="en-US" sz="2000" u="sng" dirty="0">
                <a:solidFill>
                  <a:srgbClr val="080912"/>
                </a:solidFill>
                <a:latin typeface="+mj-lt"/>
                <a:cs typeface="Times New Roman" panose="02020603050405020304" pitchFamily="18" charset="0"/>
              </a:rPr>
              <a:t>Process 2.0:</a:t>
            </a:r>
            <a:r>
              <a:rPr lang="en-US" altLang="en-US" sz="2000" dirty="0">
                <a:solidFill>
                  <a:srgbClr val="080912"/>
                </a:solidFill>
                <a:latin typeface="+mj-lt"/>
                <a:cs typeface="Times New Roman" panose="02020603050405020304" pitchFamily="18" charset="0"/>
              </a:rPr>
              <a:t> Update Inventory Used</a:t>
            </a:r>
          </a:p>
          <a:p>
            <a:pPr>
              <a:lnSpc>
                <a:spcPct val="80000"/>
              </a:lnSpc>
              <a:buFontTx/>
              <a:buNone/>
            </a:pPr>
            <a:r>
              <a:rPr lang="en-US" altLang="en-US" sz="2000" dirty="0">
                <a:solidFill>
                  <a:srgbClr val="080912"/>
                </a:solidFill>
                <a:latin typeface="+mj-lt"/>
                <a:cs typeface="Times New Roman" panose="02020603050405020304" pitchFamily="18" charset="0"/>
              </a:rPr>
              <a:t>Do</a:t>
            </a:r>
          </a:p>
          <a:p>
            <a:pPr>
              <a:lnSpc>
                <a:spcPct val="80000"/>
              </a:lnSpc>
              <a:buFontTx/>
              <a:buNone/>
            </a:pPr>
            <a:r>
              <a:rPr lang="en-US" altLang="en-US" sz="2000" dirty="0">
                <a:solidFill>
                  <a:srgbClr val="080912"/>
                </a:solidFill>
                <a:latin typeface="+mj-lt"/>
                <a:cs typeface="Times New Roman" panose="02020603050405020304" pitchFamily="18" charset="0"/>
              </a:rPr>
              <a:t>     READ next Stock-item-record</a:t>
            </a:r>
          </a:p>
          <a:p>
            <a:pPr>
              <a:lnSpc>
                <a:spcPct val="80000"/>
              </a:lnSpc>
              <a:buFontTx/>
              <a:buNone/>
            </a:pPr>
            <a:r>
              <a:rPr lang="en-US" altLang="en-US" sz="2000" dirty="0">
                <a:solidFill>
                  <a:srgbClr val="080912"/>
                </a:solidFill>
                <a:latin typeface="+mj-lt"/>
                <a:cs typeface="Times New Roman" panose="02020603050405020304" pitchFamily="18" charset="0"/>
              </a:rPr>
              <a:t>     FIND matching Inventory-record</a:t>
            </a:r>
          </a:p>
          <a:p>
            <a:pPr>
              <a:lnSpc>
                <a:spcPct val="80000"/>
              </a:lnSpc>
              <a:buFontTx/>
              <a:buNone/>
            </a:pPr>
            <a:r>
              <a:rPr lang="en-US" altLang="en-US" sz="2000" dirty="0">
                <a:solidFill>
                  <a:srgbClr val="080912"/>
                </a:solidFill>
                <a:latin typeface="+mj-lt"/>
                <a:cs typeface="Times New Roman" panose="02020603050405020304" pitchFamily="18" charset="0"/>
              </a:rPr>
              <a:t>     SUBTRACT Quantity-used on Stock-item-record from Quantity-in-stock on inventory-record</a:t>
            </a:r>
          </a:p>
          <a:p>
            <a:pPr>
              <a:lnSpc>
                <a:spcPct val="80000"/>
              </a:lnSpc>
              <a:buFontTx/>
              <a:buNone/>
            </a:pPr>
            <a:r>
              <a:rPr lang="en-US" altLang="en-US" sz="2000" dirty="0">
                <a:solidFill>
                  <a:srgbClr val="080912"/>
                </a:solidFill>
                <a:latin typeface="+mj-lt"/>
                <a:cs typeface="Times New Roman" panose="02020603050405020304" pitchFamily="18" charset="0"/>
              </a:rPr>
              <a:t>UNTIL End-of-file</a:t>
            </a:r>
          </a:p>
        </p:txBody>
      </p:sp>
      <p:sp>
        <p:nvSpPr>
          <p:cNvPr id="5" name="Rectangle 4">
            <a:extLst>
              <a:ext uri="{FF2B5EF4-FFF2-40B4-BE49-F238E27FC236}">
                <a16:creationId xmlns:a16="http://schemas.microsoft.com/office/drawing/2014/main" id="{20BE4963-0905-4E42-B009-9FDCC1E87ACF}"/>
              </a:ext>
            </a:extLst>
          </p:cNvPr>
          <p:cNvSpPr>
            <a:spLocks noChangeArrowheads="1"/>
          </p:cNvSpPr>
          <p:nvPr/>
        </p:nvSpPr>
        <p:spPr bwMode="auto">
          <a:xfrm>
            <a:off x="914400" y="228600"/>
            <a:ext cx="716280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An example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F10F182-9C35-4C6D-8741-242C9FE32525}"/>
              </a:ext>
            </a:extLst>
          </p:cNvPr>
          <p:cNvSpPr>
            <a:spLocks noGrp="1"/>
          </p:cNvSpPr>
          <p:nvPr>
            <p:ph type="sldNum" sz="quarter" idx="12"/>
          </p:nvPr>
        </p:nvSpPr>
        <p:spPr/>
        <p:txBody>
          <a:bodyPr/>
          <a:lstStyle/>
          <a:p>
            <a:fld id="{29A98AEE-09CC-4C1C-BA80-06FF02AF56D8}" type="slidenum">
              <a:rPr lang="ar-SA" altLang="en-US"/>
              <a:pPr/>
              <a:t>17</a:t>
            </a:fld>
            <a:endParaRPr lang="en-US" altLang="en-US"/>
          </a:p>
        </p:txBody>
      </p:sp>
      <p:sp>
        <p:nvSpPr>
          <p:cNvPr id="1075202" name="Rectangle 2">
            <a:extLst>
              <a:ext uri="{FF2B5EF4-FFF2-40B4-BE49-F238E27FC236}">
                <a16:creationId xmlns:a16="http://schemas.microsoft.com/office/drawing/2014/main" id="{45179D25-2EEE-483B-9028-0C404CA36AC6}"/>
              </a:ext>
            </a:extLst>
          </p:cNvPr>
          <p:cNvSpPr>
            <a:spLocks noGrp="1" noChangeArrowheads="1"/>
          </p:cNvSpPr>
          <p:nvPr>
            <p:ph type="title"/>
          </p:nvPr>
        </p:nvSpPr>
        <p:spPr/>
        <p:txBody>
          <a:bodyPr/>
          <a:lstStyle/>
          <a:p>
            <a:r>
              <a:rPr lang="en-US" altLang="en-US"/>
              <a:t> </a:t>
            </a:r>
          </a:p>
        </p:txBody>
      </p:sp>
      <p:sp>
        <p:nvSpPr>
          <p:cNvPr id="1075203" name="Rectangle 3">
            <a:extLst>
              <a:ext uri="{FF2B5EF4-FFF2-40B4-BE49-F238E27FC236}">
                <a16:creationId xmlns:a16="http://schemas.microsoft.com/office/drawing/2014/main" id="{999F21DF-FEDB-499A-AA5E-3F9422E4A32E}"/>
              </a:ext>
            </a:extLst>
          </p:cNvPr>
          <p:cNvSpPr>
            <a:spLocks noGrp="1" noChangeArrowheads="1"/>
          </p:cNvSpPr>
          <p:nvPr>
            <p:ph type="body" idx="1"/>
          </p:nvPr>
        </p:nvSpPr>
        <p:spPr/>
        <p:txBody>
          <a:bodyPr/>
          <a:lstStyle/>
          <a:p>
            <a:pPr>
              <a:buFontTx/>
              <a:buNone/>
            </a:pPr>
            <a:r>
              <a:rPr lang="en-US" altLang="en-US"/>
              <a:t> </a:t>
            </a:r>
          </a:p>
        </p:txBody>
      </p:sp>
      <p:sp>
        <p:nvSpPr>
          <p:cNvPr id="1075204" name="Rectangle 4">
            <a:extLst>
              <a:ext uri="{FF2B5EF4-FFF2-40B4-BE49-F238E27FC236}">
                <a16:creationId xmlns:a16="http://schemas.microsoft.com/office/drawing/2014/main" id="{57467F97-0FE3-437D-BF2E-900F765CF119}"/>
              </a:ext>
            </a:extLst>
          </p:cNvPr>
          <p:cNvSpPr>
            <a:spLocks noChangeArrowheads="1"/>
          </p:cNvSpPr>
          <p:nvPr/>
        </p:nvSpPr>
        <p:spPr bwMode="auto">
          <a:xfrm>
            <a:off x="990600" y="228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600" dirty="0">
                <a:solidFill>
                  <a:schemeClr val="tx1"/>
                </a:solidFill>
                <a:latin typeface="+mj-lt"/>
              </a:rPr>
              <a:t>Pre and Post Conditions</a:t>
            </a:r>
          </a:p>
        </p:txBody>
      </p:sp>
      <p:sp>
        <p:nvSpPr>
          <p:cNvPr id="1075205" name="Rectangle 5">
            <a:extLst>
              <a:ext uri="{FF2B5EF4-FFF2-40B4-BE49-F238E27FC236}">
                <a16:creationId xmlns:a16="http://schemas.microsoft.com/office/drawing/2014/main" id="{77ED30F4-D352-4914-AE29-1A353641A933}"/>
              </a:ext>
            </a:extLst>
          </p:cNvPr>
          <p:cNvSpPr>
            <a:spLocks noChangeArrowheads="1"/>
          </p:cNvSpPr>
          <p:nvPr/>
        </p:nvSpPr>
        <p:spPr bwMode="auto">
          <a:xfrm>
            <a:off x="971550" y="1543050"/>
            <a:ext cx="741045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AU" altLang="en-US" sz="2400" dirty="0">
                <a:latin typeface="+mj-lt"/>
              </a:rPr>
              <a:t>Describe the process without specifying the algorithm</a:t>
            </a:r>
          </a:p>
          <a:p>
            <a:pPr>
              <a:lnSpc>
                <a:spcPct val="90000"/>
              </a:lnSpc>
            </a:pPr>
            <a:r>
              <a:rPr lang="en-AU" altLang="en-US" sz="2400" dirty="0">
                <a:latin typeface="+mj-lt"/>
              </a:rPr>
              <a:t>Useful approach when</a:t>
            </a:r>
          </a:p>
          <a:p>
            <a:pPr lvl="1">
              <a:lnSpc>
                <a:spcPct val="90000"/>
              </a:lnSpc>
              <a:buSzPct val="75000"/>
            </a:pPr>
            <a:r>
              <a:rPr lang="en-AU" altLang="en-US" sz="2000" dirty="0">
                <a:latin typeface="+mj-lt"/>
              </a:rPr>
              <a:t>need to get away from existing method of performing the task</a:t>
            </a:r>
          </a:p>
          <a:p>
            <a:pPr lvl="1">
              <a:lnSpc>
                <a:spcPct val="90000"/>
              </a:lnSpc>
              <a:buSzPct val="75000"/>
            </a:pPr>
            <a:r>
              <a:rPr lang="en-AU" altLang="en-US" sz="2000" dirty="0">
                <a:latin typeface="+mj-lt"/>
              </a:rPr>
              <a:t>there may be many possible algorithms to use</a:t>
            </a:r>
          </a:p>
          <a:p>
            <a:pPr lvl="1">
              <a:lnSpc>
                <a:spcPct val="90000"/>
              </a:lnSpc>
              <a:buSzPct val="75000"/>
            </a:pPr>
            <a:r>
              <a:rPr lang="en-AU" altLang="en-US" sz="2000" dirty="0">
                <a:latin typeface="+mj-lt"/>
              </a:rPr>
              <a:t>want to let the implementer explore the values of various algorithms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C335B9-E838-4656-8007-ACCE4642DB3B}"/>
              </a:ext>
            </a:extLst>
          </p:cNvPr>
          <p:cNvSpPr>
            <a:spLocks noGrp="1"/>
          </p:cNvSpPr>
          <p:nvPr>
            <p:ph type="sldNum" sz="quarter" idx="12"/>
          </p:nvPr>
        </p:nvSpPr>
        <p:spPr/>
        <p:txBody>
          <a:bodyPr/>
          <a:lstStyle/>
          <a:p>
            <a:fld id="{9089D6A6-F207-48CF-94C4-0E62182B5C31}" type="slidenum">
              <a:rPr lang="ar-SA" altLang="en-US"/>
              <a:pPr/>
              <a:t>18</a:t>
            </a:fld>
            <a:endParaRPr lang="en-US" altLang="en-US"/>
          </a:p>
        </p:txBody>
      </p:sp>
      <p:sp>
        <p:nvSpPr>
          <p:cNvPr id="1073154" name="Rectangle 2">
            <a:extLst>
              <a:ext uri="{FF2B5EF4-FFF2-40B4-BE49-F238E27FC236}">
                <a16:creationId xmlns:a16="http://schemas.microsoft.com/office/drawing/2014/main" id="{1EF308A3-CAFD-46F5-8D4C-3C69DB3735D1}"/>
              </a:ext>
            </a:extLst>
          </p:cNvPr>
          <p:cNvSpPr>
            <a:spLocks noGrp="1" noChangeArrowheads="1"/>
          </p:cNvSpPr>
          <p:nvPr>
            <p:ph type="title"/>
          </p:nvPr>
        </p:nvSpPr>
        <p:spPr/>
        <p:txBody>
          <a:bodyPr/>
          <a:lstStyle/>
          <a:p>
            <a:r>
              <a:rPr lang="en-US" altLang="en-US"/>
              <a:t> </a:t>
            </a:r>
          </a:p>
        </p:txBody>
      </p:sp>
      <p:sp>
        <p:nvSpPr>
          <p:cNvPr id="1073155" name="Rectangle 3">
            <a:extLst>
              <a:ext uri="{FF2B5EF4-FFF2-40B4-BE49-F238E27FC236}">
                <a16:creationId xmlns:a16="http://schemas.microsoft.com/office/drawing/2014/main" id="{62EA57AD-F167-41C6-80CF-33E6CE372914}"/>
              </a:ext>
            </a:extLst>
          </p:cNvPr>
          <p:cNvSpPr>
            <a:spLocks noGrp="1" noChangeArrowheads="1"/>
          </p:cNvSpPr>
          <p:nvPr>
            <p:ph type="body" idx="1"/>
          </p:nvPr>
        </p:nvSpPr>
        <p:spPr/>
        <p:txBody>
          <a:bodyPr/>
          <a:lstStyle/>
          <a:p>
            <a:pPr>
              <a:buFontTx/>
              <a:buNone/>
            </a:pPr>
            <a:r>
              <a:rPr lang="en-US" altLang="en-US"/>
              <a:t> </a:t>
            </a:r>
          </a:p>
        </p:txBody>
      </p:sp>
      <p:sp>
        <p:nvSpPr>
          <p:cNvPr id="1073156" name="Rectangle 4">
            <a:extLst>
              <a:ext uri="{FF2B5EF4-FFF2-40B4-BE49-F238E27FC236}">
                <a16:creationId xmlns:a16="http://schemas.microsoft.com/office/drawing/2014/main" id="{5B2BDC18-4A1E-4AE1-AA45-1B3A2857EDC8}"/>
              </a:ext>
            </a:extLst>
          </p:cNvPr>
          <p:cNvSpPr>
            <a:spLocks noChangeArrowheads="1"/>
          </p:cNvSpPr>
          <p:nvPr/>
        </p:nvSpPr>
        <p:spPr bwMode="auto">
          <a:xfrm>
            <a:off x="990600" y="2286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Pre Conditions</a:t>
            </a:r>
          </a:p>
        </p:txBody>
      </p:sp>
      <p:sp>
        <p:nvSpPr>
          <p:cNvPr id="1073157" name="Rectangle 5">
            <a:extLst>
              <a:ext uri="{FF2B5EF4-FFF2-40B4-BE49-F238E27FC236}">
                <a16:creationId xmlns:a16="http://schemas.microsoft.com/office/drawing/2014/main" id="{7AAF5E7F-F6B0-4B3F-9517-0F167F957304}"/>
              </a:ext>
            </a:extLst>
          </p:cNvPr>
          <p:cNvSpPr>
            <a:spLocks noChangeArrowheads="1"/>
          </p:cNvSpPr>
          <p:nvPr/>
        </p:nvSpPr>
        <p:spPr bwMode="auto">
          <a:xfrm>
            <a:off x="952500" y="1123950"/>
            <a:ext cx="7505700" cy="5505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000" dirty="0">
                <a:latin typeface="+mj-lt"/>
              </a:rPr>
              <a:t>Describe what must be true before the process begins operating:</a:t>
            </a:r>
          </a:p>
          <a:p>
            <a:pPr lvl="1" algn="just">
              <a:lnSpc>
                <a:spcPct val="90000"/>
              </a:lnSpc>
            </a:pPr>
            <a:r>
              <a:rPr lang="en-AU" altLang="en-US" sz="2000" dirty="0">
                <a:latin typeface="+mj-lt"/>
              </a:rPr>
              <a:t>What inputs must be available</a:t>
            </a:r>
          </a:p>
          <a:p>
            <a:pPr lvl="2" algn="just">
              <a:lnSpc>
                <a:spcPct val="90000"/>
              </a:lnSpc>
            </a:pPr>
            <a:r>
              <a:rPr lang="en-AU" altLang="en-US" sz="2000" dirty="0">
                <a:latin typeface="+mj-lt"/>
              </a:rPr>
              <a:t>e.g. Account Number exists</a:t>
            </a:r>
          </a:p>
          <a:p>
            <a:pPr lvl="1" algn="just">
              <a:lnSpc>
                <a:spcPct val="90000"/>
              </a:lnSpc>
            </a:pPr>
            <a:r>
              <a:rPr lang="en-AU" altLang="en-US" sz="2000" dirty="0">
                <a:latin typeface="+mj-lt"/>
              </a:rPr>
              <a:t>What relationships exist between inputs or within inputs</a:t>
            </a:r>
          </a:p>
          <a:p>
            <a:pPr lvl="2" algn="just">
              <a:lnSpc>
                <a:spcPct val="90000"/>
              </a:lnSpc>
              <a:buSzPct val="75000"/>
            </a:pPr>
            <a:r>
              <a:rPr lang="en-AU" altLang="en-US" sz="2000" dirty="0">
                <a:latin typeface="+mj-lt"/>
              </a:rPr>
              <a:t>e.g. Purchase Order account number is the same as the Customer account number</a:t>
            </a:r>
          </a:p>
          <a:p>
            <a:pPr lvl="1" algn="just">
              <a:lnSpc>
                <a:spcPct val="90000"/>
              </a:lnSpc>
              <a:buSzPct val="75000"/>
            </a:pPr>
            <a:r>
              <a:rPr lang="en-AU" altLang="en-US" sz="2000" dirty="0">
                <a:latin typeface="+mj-lt"/>
              </a:rPr>
              <a:t>What relationships exist between inputs and data stores</a:t>
            </a:r>
          </a:p>
          <a:p>
            <a:pPr lvl="2" algn="just">
              <a:lnSpc>
                <a:spcPct val="90000"/>
              </a:lnSpc>
              <a:buSzPct val="75000"/>
            </a:pPr>
            <a:r>
              <a:rPr lang="en-AU" altLang="en-US" sz="2000" dirty="0">
                <a:latin typeface="+mj-lt"/>
              </a:rPr>
              <a:t>e.g. There is a Customer with that account number in the Customer data store</a:t>
            </a:r>
          </a:p>
          <a:p>
            <a:pPr lvl="1" algn="just">
              <a:lnSpc>
                <a:spcPct val="90000"/>
              </a:lnSpc>
              <a:buSzPct val="75000"/>
            </a:pPr>
            <a:r>
              <a:rPr lang="en-AU" altLang="en-US" sz="2000" dirty="0">
                <a:latin typeface="+mj-lt"/>
              </a:rPr>
              <a:t>What relationships exists between different stores or within a single store</a:t>
            </a:r>
          </a:p>
          <a:p>
            <a:pPr lvl="2" algn="just">
              <a:lnSpc>
                <a:spcPct val="90000"/>
              </a:lnSpc>
              <a:buSzPct val="75000"/>
            </a:pPr>
            <a:r>
              <a:rPr lang="en-AU" altLang="en-US" sz="2000" dirty="0">
                <a:latin typeface="+mj-lt"/>
              </a:rPr>
              <a:t>e.g. there is a purchase order in the Purchase Order data store with the current date</a:t>
            </a:r>
          </a:p>
          <a:p>
            <a:pPr lvl="1" algn="just">
              <a:lnSpc>
                <a:spcPct val="90000"/>
              </a:lnSpc>
              <a:buSzPct val="75000"/>
            </a:pPr>
            <a:endParaRPr lang="en-AU" altLang="en-US" sz="2000" dirty="0">
              <a:latin typeface="+mj-lt"/>
            </a:endParaRPr>
          </a:p>
          <a:p>
            <a:pPr algn="just">
              <a:lnSpc>
                <a:spcPct val="90000"/>
              </a:lnSpc>
              <a:buFont typeface="Monotype Sorts" pitchFamily="2" charset="2"/>
              <a:buChar char="v"/>
            </a:pPr>
            <a:endParaRPr lang="en-AU" altLang="en-US" sz="2000" dirty="0">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1C183E-DFBD-49FE-A020-3D3A791417CD}"/>
              </a:ext>
            </a:extLst>
          </p:cNvPr>
          <p:cNvSpPr>
            <a:spLocks noGrp="1"/>
          </p:cNvSpPr>
          <p:nvPr>
            <p:ph type="sldNum" sz="quarter" idx="12"/>
          </p:nvPr>
        </p:nvSpPr>
        <p:spPr/>
        <p:txBody>
          <a:bodyPr/>
          <a:lstStyle/>
          <a:p>
            <a:fld id="{BD9A3C61-2BB1-4B20-AC89-102A30E03604}" type="slidenum">
              <a:rPr lang="ar-SA" altLang="en-US"/>
              <a:pPr/>
              <a:t>19</a:t>
            </a:fld>
            <a:endParaRPr lang="en-US" altLang="en-US"/>
          </a:p>
        </p:txBody>
      </p:sp>
      <p:sp>
        <p:nvSpPr>
          <p:cNvPr id="1074178" name="Rectangle 2">
            <a:extLst>
              <a:ext uri="{FF2B5EF4-FFF2-40B4-BE49-F238E27FC236}">
                <a16:creationId xmlns:a16="http://schemas.microsoft.com/office/drawing/2014/main" id="{49A7AD69-279E-46A8-93CF-0A82BE448FA5}"/>
              </a:ext>
            </a:extLst>
          </p:cNvPr>
          <p:cNvSpPr>
            <a:spLocks noGrp="1" noChangeArrowheads="1"/>
          </p:cNvSpPr>
          <p:nvPr>
            <p:ph type="title"/>
          </p:nvPr>
        </p:nvSpPr>
        <p:spPr/>
        <p:txBody>
          <a:bodyPr/>
          <a:lstStyle/>
          <a:p>
            <a:r>
              <a:rPr lang="en-US" altLang="en-US"/>
              <a:t> </a:t>
            </a:r>
          </a:p>
        </p:txBody>
      </p:sp>
      <p:sp>
        <p:nvSpPr>
          <p:cNvPr id="1074179" name="Rectangle 3">
            <a:extLst>
              <a:ext uri="{FF2B5EF4-FFF2-40B4-BE49-F238E27FC236}">
                <a16:creationId xmlns:a16="http://schemas.microsoft.com/office/drawing/2014/main" id="{968E1AF9-F479-4619-8F0F-07A7B9FA1B15}"/>
              </a:ext>
            </a:extLst>
          </p:cNvPr>
          <p:cNvSpPr>
            <a:spLocks noGrp="1" noChangeArrowheads="1"/>
          </p:cNvSpPr>
          <p:nvPr>
            <p:ph type="body" idx="1"/>
          </p:nvPr>
        </p:nvSpPr>
        <p:spPr/>
        <p:txBody>
          <a:bodyPr/>
          <a:lstStyle/>
          <a:p>
            <a:pPr>
              <a:buFontTx/>
              <a:buNone/>
            </a:pPr>
            <a:r>
              <a:rPr lang="en-US" altLang="en-US"/>
              <a:t> </a:t>
            </a:r>
          </a:p>
        </p:txBody>
      </p:sp>
      <p:sp>
        <p:nvSpPr>
          <p:cNvPr id="1074180" name="Rectangle 4">
            <a:extLst>
              <a:ext uri="{FF2B5EF4-FFF2-40B4-BE49-F238E27FC236}">
                <a16:creationId xmlns:a16="http://schemas.microsoft.com/office/drawing/2014/main" id="{9E889930-1CB1-4DA7-849E-051B751A79D2}"/>
              </a:ext>
            </a:extLst>
          </p:cNvPr>
          <p:cNvSpPr>
            <a:spLocks noChangeArrowheads="1"/>
          </p:cNvSpPr>
          <p:nvPr/>
        </p:nvSpPr>
        <p:spPr bwMode="auto">
          <a:xfrm>
            <a:off x="990600" y="228600"/>
            <a:ext cx="7162800" cy="41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Post Conditions</a:t>
            </a:r>
          </a:p>
        </p:txBody>
      </p:sp>
      <p:sp>
        <p:nvSpPr>
          <p:cNvPr id="1074181" name="Rectangle 5">
            <a:extLst>
              <a:ext uri="{FF2B5EF4-FFF2-40B4-BE49-F238E27FC236}">
                <a16:creationId xmlns:a16="http://schemas.microsoft.com/office/drawing/2014/main" id="{DA95D4AF-5A4B-4ADA-8748-750965AF9037}"/>
              </a:ext>
            </a:extLst>
          </p:cNvPr>
          <p:cNvSpPr>
            <a:spLocks noChangeArrowheads="1"/>
          </p:cNvSpPr>
          <p:nvPr/>
        </p:nvSpPr>
        <p:spPr bwMode="auto">
          <a:xfrm>
            <a:off x="1066800" y="1123950"/>
            <a:ext cx="7315200" cy="5429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685800" indent="-2286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543050" indent="-171450">
              <a:spcBef>
                <a:spcPct val="20000"/>
              </a:spcBef>
              <a:buChar char="–"/>
              <a:defRPr sz="2000">
                <a:solidFill>
                  <a:schemeClr val="tx1"/>
                </a:solidFill>
                <a:latin typeface="Arial" panose="020B0604020202020204" pitchFamily="34" charset="0"/>
                <a:cs typeface="Arial" panose="020B0604020202020204" pitchFamily="34" charset="0"/>
              </a:defRPr>
            </a:lvl4pPr>
            <a:lvl5pPr marL="2000250" indent="-171450">
              <a:spcBef>
                <a:spcPct val="20000"/>
              </a:spcBef>
              <a:buChar char="»"/>
              <a:defRPr sz="2000">
                <a:solidFill>
                  <a:schemeClr val="tx1"/>
                </a:solidFill>
                <a:latin typeface="Arial" panose="020B0604020202020204" pitchFamily="34" charset="0"/>
                <a:cs typeface="Arial" panose="020B0604020202020204" pitchFamily="34" charset="0"/>
              </a:defRPr>
            </a:lvl5pPr>
            <a:lvl6pPr marL="24574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146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3718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29050" indent="-17145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000" dirty="0">
                <a:latin typeface="+mj-lt"/>
              </a:rPr>
              <a:t>Describe what must be true when the process is completed:</a:t>
            </a:r>
          </a:p>
          <a:p>
            <a:pPr lvl="1" algn="just">
              <a:lnSpc>
                <a:spcPct val="90000"/>
              </a:lnSpc>
              <a:buSzPct val="75000"/>
            </a:pPr>
            <a:r>
              <a:rPr lang="en-AU" altLang="en-US" sz="2000" dirty="0">
                <a:latin typeface="+mj-lt"/>
              </a:rPr>
              <a:t>The outputs that will be generated by the process</a:t>
            </a:r>
          </a:p>
          <a:p>
            <a:pPr lvl="2" algn="just">
              <a:lnSpc>
                <a:spcPct val="90000"/>
              </a:lnSpc>
              <a:buSzPct val="75000"/>
            </a:pPr>
            <a:r>
              <a:rPr lang="en-AU" altLang="en-US" sz="2000" dirty="0">
                <a:latin typeface="+mj-lt"/>
              </a:rPr>
              <a:t>e.g. An invoice will be generated</a:t>
            </a:r>
          </a:p>
          <a:p>
            <a:pPr lvl="1" algn="just">
              <a:lnSpc>
                <a:spcPct val="90000"/>
              </a:lnSpc>
              <a:buSzPct val="75000"/>
            </a:pPr>
            <a:r>
              <a:rPr lang="en-AU" altLang="en-US" sz="2000" dirty="0">
                <a:latin typeface="+mj-lt"/>
              </a:rPr>
              <a:t>The relationship between the output and the original input values</a:t>
            </a:r>
          </a:p>
          <a:p>
            <a:pPr lvl="2" algn="just">
              <a:lnSpc>
                <a:spcPct val="90000"/>
              </a:lnSpc>
              <a:buSzPct val="75000"/>
            </a:pPr>
            <a:r>
              <a:rPr lang="en-AU" altLang="en-US" sz="2000" dirty="0">
                <a:latin typeface="+mj-lt"/>
              </a:rPr>
              <a:t>e.g. invoice-total will equal the sum of the unit prices multiplied by number ordered plus shipping-costs</a:t>
            </a:r>
          </a:p>
          <a:p>
            <a:pPr lvl="1" algn="just">
              <a:lnSpc>
                <a:spcPct val="90000"/>
              </a:lnSpc>
              <a:buSzPct val="75000"/>
            </a:pPr>
            <a:r>
              <a:rPr lang="en-AU" altLang="en-US" sz="2000" dirty="0">
                <a:latin typeface="+mj-lt"/>
              </a:rPr>
              <a:t>Relationships between output values and values in one or more stores</a:t>
            </a:r>
          </a:p>
          <a:p>
            <a:pPr lvl="2" algn="just">
              <a:lnSpc>
                <a:spcPct val="90000"/>
              </a:lnSpc>
              <a:buSzPct val="75000"/>
            </a:pPr>
            <a:r>
              <a:rPr lang="en-AU" altLang="en-US" sz="2000" dirty="0">
                <a:latin typeface="+mj-lt"/>
              </a:rPr>
              <a:t>e.g. The number-remaining for each item in the Inventory data store will be reduced by the amount-ordered for each item</a:t>
            </a:r>
          </a:p>
          <a:p>
            <a:pPr lvl="1" algn="just">
              <a:lnSpc>
                <a:spcPct val="90000"/>
              </a:lnSpc>
              <a:buSzPct val="75000"/>
            </a:pPr>
            <a:r>
              <a:rPr lang="en-AU" altLang="en-US" sz="2000" dirty="0">
                <a:latin typeface="+mj-lt"/>
              </a:rPr>
              <a:t>The changes that will have been made to stores</a:t>
            </a:r>
          </a:p>
          <a:p>
            <a:pPr lvl="2" algn="just">
              <a:lnSpc>
                <a:spcPct val="90000"/>
              </a:lnSpc>
              <a:buSzPct val="75000"/>
            </a:pPr>
            <a:r>
              <a:rPr lang="en-AU" altLang="en-US" sz="2000" dirty="0">
                <a:latin typeface="+mj-lt"/>
              </a:rPr>
              <a:t>e.g. A new record will be appended to the Invoice data store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0611-6A7D-4FC5-92FD-E5FB09E6BCFB}"/>
              </a:ext>
            </a:extLst>
          </p:cNvPr>
          <p:cNvSpPr>
            <a:spLocks noGrp="1"/>
          </p:cNvSpPr>
          <p:nvPr>
            <p:ph type="title"/>
          </p:nvPr>
        </p:nvSpPr>
        <p:spPr>
          <a:xfrm>
            <a:off x="982133" y="304800"/>
            <a:ext cx="7704667" cy="1066799"/>
          </a:xfrm>
        </p:spPr>
        <p:txBody>
          <a:bodyPr/>
          <a:lstStyle/>
          <a:p>
            <a:r>
              <a:rPr lang="en-US" b="1" dirty="0"/>
              <a:t>Introduction</a:t>
            </a:r>
          </a:p>
        </p:txBody>
      </p:sp>
      <p:sp>
        <p:nvSpPr>
          <p:cNvPr id="3" name="Content Placeholder 2">
            <a:extLst>
              <a:ext uri="{FF2B5EF4-FFF2-40B4-BE49-F238E27FC236}">
                <a16:creationId xmlns:a16="http://schemas.microsoft.com/office/drawing/2014/main" id="{297EDB46-2FAB-4427-823E-3388C953DC2C}"/>
              </a:ext>
            </a:extLst>
          </p:cNvPr>
          <p:cNvSpPr>
            <a:spLocks noGrp="1"/>
          </p:cNvSpPr>
          <p:nvPr>
            <p:ph idx="1"/>
          </p:nvPr>
        </p:nvSpPr>
        <p:spPr>
          <a:xfrm>
            <a:off x="982133" y="1524000"/>
            <a:ext cx="5723467" cy="4475816"/>
          </a:xfrm>
        </p:spPr>
        <p:txBody>
          <a:bodyPr/>
          <a:lstStyle/>
          <a:p>
            <a:pPr algn="just"/>
            <a:r>
              <a:rPr lang="en-US" altLang="en-US" sz="2000" dirty="0"/>
              <a:t>The analysis model must achieve three primary objectives :</a:t>
            </a:r>
          </a:p>
          <a:p>
            <a:pPr algn="just">
              <a:buFontTx/>
              <a:buNone/>
            </a:pPr>
            <a:r>
              <a:rPr lang="en-US" altLang="en-US" sz="2000" dirty="0"/>
              <a:t> 1. to describe what the customer requires</a:t>
            </a:r>
          </a:p>
          <a:p>
            <a:pPr algn="just">
              <a:buFontTx/>
              <a:buNone/>
            </a:pPr>
            <a:r>
              <a:rPr lang="en-US" altLang="en-US" sz="2000" dirty="0"/>
              <a:t> 2. to establish a basis for the creation of a software design</a:t>
            </a:r>
          </a:p>
          <a:p>
            <a:pPr algn="just">
              <a:buFontTx/>
              <a:buNone/>
            </a:pPr>
            <a:r>
              <a:rPr lang="en-US" altLang="en-US" sz="2000" dirty="0"/>
              <a:t> 3. to define a set of requirements that can be validated once the software is built.</a:t>
            </a:r>
          </a:p>
          <a:p>
            <a:pPr algn="just"/>
            <a:r>
              <a:rPr lang="en-US" altLang="en-US" sz="2000" dirty="0"/>
              <a:t> The analysis model bridges the gap between system-level description that describes overall system functionality and system design.</a:t>
            </a:r>
          </a:p>
          <a:p>
            <a:pPr algn="just"/>
            <a:endParaRPr lang="en-US" sz="2000" dirty="0"/>
          </a:p>
        </p:txBody>
      </p:sp>
      <p:sp>
        <p:nvSpPr>
          <p:cNvPr id="4" name="Slide Number Placeholder 3">
            <a:extLst>
              <a:ext uri="{FF2B5EF4-FFF2-40B4-BE49-F238E27FC236}">
                <a16:creationId xmlns:a16="http://schemas.microsoft.com/office/drawing/2014/main" id="{C8A2E895-A24F-47DE-96FC-DE5EF8F35435}"/>
              </a:ext>
            </a:extLst>
          </p:cNvPr>
          <p:cNvSpPr>
            <a:spLocks noGrp="1"/>
          </p:cNvSpPr>
          <p:nvPr>
            <p:ph type="sldNum" sz="quarter" idx="12"/>
          </p:nvPr>
        </p:nvSpPr>
        <p:spPr/>
        <p:txBody>
          <a:bodyPr/>
          <a:lstStyle/>
          <a:p>
            <a:fld id="{8CECED11-46E6-4F12-B14C-0A1790243495}" type="slidenum">
              <a:rPr lang="ar-SA" altLang="en-US" smtClean="0"/>
              <a:pPr/>
              <a:t>2</a:t>
            </a:fld>
            <a:endParaRPr lang="en-US" altLang="en-US"/>
          </a:p>
        </p:txBody>
      </p:sp>
      <p:pic>
        <p:nvPicPr>
          <p:cNvPr id="6" name="Picture 5">
            <a:extLst>
              <a:ext uri="{FF2B5EF4-FFF2-40B4-BE49-F238E27FC236}">
                <a16:creationId xmlns:a16="http://schemas.microsoft.com/office/drawing/2014/main" id="{77DDA884-734D-4AFD-995F-65159AE2F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9365" y="2047365"/>
            <a:ext cx="2062235" cy="3058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C0203D-97BB-4A4B-83A9-88A95DB21D8E}"/>
              </a:ext>
            </a:extLst>
          </p:cNvPr>
          <p:cNvSpPr>
            <a:spLocks noGrp="1"/>
          </p:cNvSpPr>
          <p:nvPr>
            <p:ph type="sldNum" sz="quarter" idx="12"/>
          </p:nvPr>
        </p:nvSpPr>
        <p:spPr/>
        <p:txBody>
          <a:bodyPr/>
          <a:lstStyle/>
          <a:p>
            <a:fld id="{0C8A8173-C7AA-4C28-9BD0-E4CBF3945596}" type="slidenum">
              <a:rPr lang="ar-SA" altLang="en-US"/>
              <a:pPr/>
              <a:t>20</a:t>
            </a:fld>
            <a:endParaRPr lang="en-US" altLang="en-US"/>
          </a:p>
        </p:txBody>
      </p:sp>
      <p:sp>
        <p:nvSpPr>
          <p:cNvPr id="1079298" name="Rectangle 2">
            <a:extLst>
              <a:ext uri="{FF2B5EF4-FFF2-40B4-BE49-F238E27FC236}">
                <a16:creationId xmlns:a16="http://schemas.microsoft.com/office/drawing/2014/main" id="{AD1C4580-5A6A-48C8-B1B6-D6CC5018CD55}"/>
              </a:ext>
            </a:extLst>
          </p:cNvPr>
          <p:cNvSpPr>
            <a:spLocks noGrp="1" noChangeArrowheads="1"/>
          </p:cNvSpPr>
          <p:nvPr>
            <p:ph type="title"/>
          </p:nvPr>
        </p:nvSpPr>
        <p:spPr/>
        <p:txBody>
          <a:bodyPr/>
          <a:lstStyle/>
          <a:p>
            <a:r>
              <a:rPr lang="en-US" altLang="en-US"/>
              <a:t> </a:t>
            </a:r>
          </a:p>
        </p:txBody>
      </p:sp>
      <p:sp>
        <p:nvSpPr>
          <p:cNvPr id="1079299" name="Rectangle 3">
            <a:extLst>
              <a:ext uri="{FF2B5EF4-FFF2-40B4-BE49-F238E27FC236}">
                <a16:creationId xmlns:a16="http://schemas.microsoft.com/office/drawing/2014/main" id="{1F032EA4-70D7-4786-8164-DBEC3E534F10}"/>
              </a:ext>
            </a:extLst>
          </p:cNvPr>
          <p:cNvSpPr>
            <a:spLocks noGrp="1" noChangeArrowheads="1"/>
          </p:cNvSpPr>
          <p:nvPr>
            <p:ph type="body" idx="1"/>
          </p:nvPr>
        </p:nvSpPr>
        <p:spPr/>
        <p:txBody>
          <a:bodyPr/>
          <a:lstStyle/>
          <a:p>
            <a:pPr>
              <a:buFontTx/>
              <a:buNone/>
            </a:pPr>
            <a:r>
              <a:rPr lang="en-US" altLang="en-US"/>
              <a:t> </a:t>
            </a:r>
          </a:p>
        </p:txBody>
      </p:sp>
      <p:sp>
        <p:nvSpPr>
          <p:cNvPr id="1079301" name="Rectangle 5">
            <a:extLst>
              <a:ext uri="{FF2B5EF4-FFF2-40B4-BE49-F238E27FC236}">
                <a16:creationId xmlns:a16="http://schemas.microsoft.com/office/drawing/2014/main" id="{81177219-8966-4C6E-B0C9-26718345C58B}"/>
              </a:ext>
            </a:extLst>
          </p:cNvPr>
          <p:cNvSpPr>
            <a:spLocks noChangeArrowheads="1"/>
          </p:cNvSpPr>
          <p:nvPr/>
        </p:nvSpPr>
        <p:spPr bwMode="auto">
          <a:xfrm>
            <a:off x="762000" y="152400"/>
            <a:ext cx="7772400" cy="52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800" dirty="0">
                <a:solidFill>
                  <a:srgbClr val="080912"/>
                </a:solidFill>
                <a:latin typeface="+mj-lt"/>
                <a:cs typeface="Times New Roman" panose="02020603050405020304" pitchFamily="18" charset="0"/>
              </a:rPr>
              <a:t>Modeling Logic with Decision Tables</a:t>
            </a:r>
          </a:p>
        </p:txBody>
      </p:sp>
      <p:sp>
        <p:nvSpPr>
          <p:cNvPr id="1079302" name="Rectangle 6" descr="Rectangle: Click to edit Master text styles&#10;Second level&#10;Third level&#10;Fourth level&#10;Fifth level">
            <a:extLst>
              <a:ext uri="{FF2B5EF4-FFF2-40B4-BE49-F238E27FC236}">
                <a16:creationId xmlns:a16="http://schemas.microsoft.com/office/drawing/2014/main" id="{A26E1F61-E1A7-443A-9F0D-35FCC4E5276A}"/>
              </a:ext>
            </a:extLst>
          </p:cNvPr>
          <p:cNvSpPr>
            <a:spLocks noChangeArrowheads="1"/>
          </p:cNvSpPr>
          <p:nvPr/>
        </p:nvSpPr>
        <p:spPr bwMode="auto">
          <a:xfrm>
            <a:off x="838200" y="1287464"/>
            <a:ext cx="7772400"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altLang="en-US" sz="1800" dirty="0">
                <a:solidFill>
                  <a:srgbClr val="080912"/>
                </a:solidFill>
                <a:latin typeface="+mj-lt"/>
                <a:cs typeface="Times New Roman" panose="02020603050405020304" pitchFamily="18" charset="0"/>
              </a:rPr>
              <a:t>A matrix representation of the logic of a decision</a:t>
            </a:r>
          </a:p>
          <a:p>
            <a:r>
              <a:rPr lang="en-AU" altLang="en-US" sz="1800" dirty="0">
                <a:latin typeface="+mj-lt"/>
              </a:rPr>
              <a:t>Used when the process result is based around several different variables and the logic gets too complex for other methods</a:t>
            </a:r>
            <a:endParaRPr lang="en-US" altLang="en-US" sz="1800" dirty="0">
              <a:solidFill>
                <a:srgbClr val="080912"/>
              </a:solidFill>
              <a:latin typeface="+mj-lt"/>
              <a:cs typeface="Times New Roman" panose="02020603050405020304" pitchFamily="18" charset="0"/>
            </a:endParaRPr>
          </a:p>
          <a:p>
            <a:r>
              <a:rPr lang="en-US" altLang="en-US" sz="1800" dirty="0">
                <a:solidFill>
                  <a:srgbClr val="080912"/>
                </a:solidFill>
                <a:latin typeface="+mj-lt"/>
                <a:cs typeface="Times New Roman" panose="02020603050405020304" pitchFamily="18" charset="0"/>
              </a:rPr>
              <a:t>Specifies the possible conditions and the resulting actions</a:t>
            </a:r>
          </a:p>
          <a:p>
            <a:r>
              <a:rPr lang="en-US" altLang="en-US" sz="1800" dirty="0">
                <a:solidFill>
                  <a:srgbClr val="080912"/>
                </a:solidFill>
                <a:latin typeface="+mj-lt"/>
                <a:cs typeface="Times New Roman" panose="02020603050405020304" pitchFamily="18" charset="0"/>
              </a:rPr>
              <a:t>Best used for complicated decision logic</a:t>
            </a:r>
          </a:p>
          <a:p>
            <a:r>
              <a:rPr lang="en-US" altLang="en-US" sz="1800" dirty="0">
                <a:solidFill>
                  <a:srgbClr val="080912"/>
                </a:solidFill>
                <a:latin typeface="+mj-lt"/>
                <a:cs typeface="Times New Roman" panose="02020603050405020304" pitchFamily="18" charset="0"/>
              </a:rPr>
              <a:t>Consists of three parts</a:t>
            </a:r>
          </a:p>
          <a:p>
            <a:pPr lvl="1"/>
            <a:r>
              <a:rPr lang="en-US" altLang="en-US" sz="1800" dirty="0">
                <a:solidFill>
                  <a:srgbClr val="080912"/>
                </a:solidFill>
                <a:latin typeface="+mj-lt"/>
                <a:cs typeface="Times New Roman" panose="02020603050405020304" pitchFamily="18" charset="0"/>
              </a:rPr>
              <a:t>Conditions</a:t>
            </a:r>
          </a:p>
          <a:p>
            <a:pPr lvl="2"/>
            <a:r>
              <a:rPr lang="en-US" altLang="en-US" sz="1800" dirty="0">
                <a:solidFill>
                  <a:srgbClr val="080912"/>
                </a:solidFill>
                <a:latin typeface="+mj-lt"/>
                <a:cs typeface="Times New Roman" panose="02020603050405020304" pitchFamily="18" charset="0"/>
              </a:rPr>
              <a:t>Lists condition relevant to decision</a:t>
            </a:r>
          </a:p>
          <a:p>
            <a:pPr lvl="1"/>
            <a:r>
              <a:rPr lang="en-US" altLang="en-US" sz="1800" dirty="0">
                <a:solidFill>
                  <a:srgbClr val="080912"/>
                </a:solidFill>
                <a:latin typeface="+mj-lt"/>
                <a:cs typeface="Times New Roman" panose="02020603050405020304" pitchFamily="18" charset="0"/>
              </a:rPr>
              <a:t>Actions</a:t>
            </a:r>
          </a:p>
          <a:p>
            <a:pPr lvl="2"/>
            <a:r>
              <a:rPr lang="en-US" altLang="en-US" sz="1800" dirty="0">
                <a:solidFill>
                  <a:srgbClr val="080912"/>
                </a:solidFill>
                <a:latin typeface="+mj-lt"/>
                <a:cs typeface="Times New Roman" panose="02020603050405020304" pitchFamily="18" charset="0"/>
              </a:rPr>
              <a:t>Actions that result from a given set of conditions</a:t>
            </a:r>
          </a:p>
          <a:p>
            <a:pPr lvl="1"/>
            <a:r>
              <a:rPr lang="en-US" altLang="en-US" sz="1800" dirty="0">
                <a:solidFill>
                  <a:srgbClr val="080912"/>
                </a:solidFill>
                <a:latin typeface="+mj-lt"/>
                <a:cs typeface="Times New Roman" panose="02020603050405020304" pitchFamily="18" charset="0"/>
              </a:rPr>
              <a:t>Rules</a:t>
            </a:r>
          </a:p>
          <a:p>
            <a:pPr lvl="2"/>
            <a:r>
              <a:rPr lang="en-US" altLang="en-US" sz="1800" dirty="0">
                <a:solidFill>
                  <a:srgbClr val="080912"/>
                </a:solidFill>
                <a:latin typeface="+mj-lt"/>
                <a:cs typeface="Times New Roman" panose="02020603050405020304" pitchFamily="18" charset="0"/>
              </a:rPr>
              <a:t>Specify which actions are to be followed for a given set of conditions</a:t>
            </a:r>
          </a:p>
          <a:p>
            <a:endParaRPr lang="en-US" altLang="en-US" sz="1800" dirty="0">
              <a:solidFill>
                <a:srgbClr val="080912"/>
              </a:solidFill>
              <a:latin typeface="+mj-lt"/>
              <a:cs typeface="Times New Roman" panose="02020603050405020304" pitchFamily="18" charset="0"/>
            </a:endParaRPr>
          </a:p>
          <a:p>
            <a:pPr>
              <a:buFontTx/>
              <a:buNone/>
            </a:pPr>
            <a:endParaRPr lang="en-US" altLang="en-US" sz="1800" dirty="0">
              <a:solidFill>
                <a:srgbClr val="080912"/>
              </a:solidFill>
              <a:latin typeface="+mj-lt"/>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F111F4-1C42-49A6-9445-971F24A80F14}"/>
              </a:ext>
            </a:extLst>
          </p:cNvPr>
          <p:cNvSpPr>
            <a:spLocks noGrp="1"/>
          </p:cNvSpPr>
          <p:nvPr>
            <p:ph type="sldNum" sz="quarter" idx="12"/>
          </p:nvPr>
        </p:nvSpPr>
        <p:spPr/>
        <p:txBody>
          <a:bodyPr/>
          <a:lstStyle/>
          <a:p>
            <a:fld id="{99D5DB24-11CF-4142-91D8-9428223CB078}" type="slidenum">
              <a:rPr lang="ar-SA" altLang="en-US"/>
              <a:pPr/>
              <a:t>21</a:t>
            </a:fld>
            <a:endParaRPr lang="en-US" altLang="en-US"/>
          </a:p>
        </p:txBody>
      </p:sp>
      <p:sp>
        <p:nvSpPr>
          <p:cNvPr id="1078274" name="Rectangle 2">
            <a:extLst>
              <a:ext uri="{FF2B5EF4-FFF2-40B4-BE49-F238E27FC236}">
                <a16:creationId xmlns:a16="http://schemas.microsoft.com/office/drawing/2014/main" id="{7015B74E-70BF-4455-B48B-92A451C258B7}"/>
              </a:ext>
            </a:extLst>
          </p:cNvPr>
          <p:cNvSpPr>
            <a:spLocks noGrp="1" noChangeArrowheads="1"/>
          </p:cNvSpPr>
          <p:nvPr>
            <p:ph type="title"/>
          </p:nvPr>
        </p:nvSpPr>
        <p:spPr/>
        <p:txBody>
          <a:bodyPr/>
          <a:lstStyle/>
          <a:p>
            <a:r>
              <a:rPr lang="en-US" altLang="en-US"/>
              <a:t> </a:t>
            </a:r>
          </a:p>
        </p:txBody>
      </p:sp>
      <p:sp>
        <p:nvSpPr>
          <p:cNvPr id="1078275" name="Rectangle 3">
            <a:extLst>
              <a:ext uri="{FF2B5EF4-FFF2-40B4-BE49-F238E27FC236}">
                <a16:creationId xmlns:a16="http://schemas.microsoft.com/office/drawing/2014/main" id="{D3708599-C5EE-44CF-B9FF-131DA1C6FD8E}"/>
              </a:ext>
            </a:extLst>
          </p:cNvPr>
          <p:cNvSpPr>
            <a:spLocks noGrp="1" noChangeArrowheads="1"/>
          </p:cNvSpPr>
          <p:nvPr>
            <p:ph type="body" idx="1"/>
          </p:nvPr>
        </p:nvSpPr>
        <p:spPr/>
        <p:txBody>
          <a:bodyPr/>
          <a:lstStyle/>
          <a:p>
            <a:pPr>
              <a:buFontTx/>
              <a:buNone/>
            </a:pPr>
            <a:r>
              <a:rPr lang="en-US" altLang="en-US"/>
              <a:t> </a:t>
            </a:r>
          </a:p>
        </p:txBody>
      </p:sp>
      <p:sp>
        <p:nvSpPr>
          <p:cNvPr id="1078276" name="Rectangle 4">
            <a:extLst>
              <a:ext uri="{FF2B5EF4-FFF2-40B4-BE49-F238E27FC236}">
                <a16:creationId xmlns:a16="http://schemas.microsoft.com/office/drawing/2014/main" id="{94DF6306-4A9D-48C6-A8C4-488DC54DB1CA}"/>
              </a:ext>
            </a:extLst>
          </p:cNvPr>
          <p:cNvSpPr>
            <a:spLocks noChangeArrowheads="1"/>
          </p:cNvSpPr>
          <p:nvPr/>
        </p:nvSpPr>
        <p:spPr bwMode="auto">
          <a:xfrm>
            <a:off x="609600" y="352426"/>
            <a:ext cx="7772400"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sz="2400" dirty="0">
                <a:solidFill>
                  <a:srgbClr val="080912"/>
                </a:solidFill>
                <a:latin typeface="+mj-lt"/>
                <a:cs typeface="Times New Roman" panose="02020603050405020304" pitchFamily="18" charset="0"/>
              </a:rPr>
              <a:t>Complete decision table for payroll system example</a:t>
            </a:r>
            <a:endParaRPr lang="en-US" altLang="en-US" sz="1200" dirty="0">
              <a:solidFill>
                <a:srgbClr val="080912"/>
              </a:solidFill>
              <a:latin typeface="+mj-lt"/>
              <a:cs typeface="Times New Roman" panose="02020603050405020304" pitchFamily="18" charset="0"/>
            </a:endParaRPr>
          </a:p>
        </p:txBody>
      </p:sp>
      <p:pic>
        <p:nvPicPr>
          <p:cNvPr id="1078277" name="Picture 5">
            <a:extLst>
              <a:ext uri="{FF2B5EF4-FFF2-40B4-BE49-F238E27FC236}">
                <a16:creationId xmlns:a16="http://schemas.microsoft.com/office/drawing/2014/main" id="{C8C629D0-EA60-44A8-87FE-0156E177C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88" y="1530350"/>
            <a:ext cx="7694612" cy="4641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209749-4553-4778-B84F-DFB492516201}"/>
              </a:ext>
            </a:extLst>
          </p:cNvPr>
          <p:cNvSpPr>
            <a:spLocks noGrp="1"/>
          </p:cNvSpPr>
          <p:nvPr>
            <p:ph type="sldNum" sz="quarter" idx="12"/>
          </p:nvPr>
        </p:nvSpPr>
        <p:spPr/>
        <p:txBody>
          <a:bodyPr/>
          <a:lstStyle/>
          <a:p>
            <a:fld id="{39E37F6E-3393-458C-BB31-CC602AD196B0}" type="slidenum">
              <a:rPr lang="ar-SA" altLang="en-US"/>
              <a:pPr/>
              <a:t>22</a:t>
            </a:fld>
            <a:endParaRPr lang="en-US" altLang="en-US"/>
          </a:p>
        </p:txBody>
      </p:sp>
      <p:sp>
        <p:nvSpPr>
          <p:cNvPr id="1077250" name="Rectangle 2">
            <a:extLst>
              <a:ext uri="{FF2B5EF4-FFF2-40B4-BE49-F238E27FC236}">
                <a16:creationId xmlns:a16="http://schemas.microsoft.com/office/drawing/2014/main" id="{24424B3B-9D49-4A1D-A4B0-C19E3BD21AC8}"/>
              </a:ext>
            </a:extLst>
          </p:cNvPr>
          <p:cNvSpPr>
            <a:spLocks noGrp="1" noChangeArrowheads="1"/>
          </p:cNvSpPr>
          <p:nvPr>
            <p:ph type="title"/>
          </p:nvPr>
        </p:nvSpPr>
        <p:spPr/>
        <p:txBody>
          <a:bodyPr/>
          <a:lstStyle/>
          <a:p>
            <a:r>
              <a:rPr lang="en-US" altLang="en-US"/>
              <a:t> </a:t>
            </a:r>
          </a:p>
        </p:txBody>
      </p:sp>
      <p:sp>
        <p:nvSpPr>
          <p:cNvPr id="1077251" name="Rectangle 3">
            <a:extLst>
              <a:ext uri="{FF2B5EF4-FFF2-40B4-BE49-F238E27FC236}">
                <a16:creationId xmlns:a16="http://schemas.microsoft.com/office/drawing/2014/main" id="{B620E2E0-AD3B-488B-9D5D-23149AC5A056}"/>
              </a:ext>
            </a:extLst>
          </p:cNvPr>
          <p:cNvSpPr>
            <a:spLocks noGrp="1" noChangeArrowheads="1"/>
          </p:cNvSpPr>
          <p:nvPr>
            <p:ph type="body" idx="1"/>
          </p:nvPr>
        </p:nvSpPr>
        <p:spPr/>
        <p:txBody>
          <a:bodyPr/>
          <a:lstStyle/>
          <a:p>
            <a:pPr>
              <a:buFontTx/>
              <a:buNone/>
            </a:pPr>
            <a:r>
              <a:rPr lang="en-US" altLang="en-US"/>
              <a:t> </a:t>
            </a:r>
          </a:p>
        </p:txBody>
      </p:sp>
      <p:sp>
        <p:nvSpPr>
          <p:cNvPr id="1077252" name="Rectangle 4">
            <a:extLst>
              <a:ext uri="{FF2B5EF4-FFF2-40B4-BE49-F238E27FC236}">
                <a16:creationId xmlns:a16="http://schemas.microsoft.com/office/drawing/2014/main" id="{6E9A0BCB-00BD-4247-BD78-9509E3592B23}"/>
              </a:ext>
            </a:extLst>
          </p:cNvPr>
          <p:cNvSpPr>
            <a:spLocks noChangeArrowheads="1"/>
          </p:cNvSpPr>
          <p:nvPr/>
        </p:nvSpPr>
        <p:spPr bwMode="auto">
          <a:xfrm>
            <a:off x="952500" y="381000"/>
            <a:ext cx="7162800" cy="628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2800" b="1"/>
              <a:t>Example</a:t>
            </a:r>
          </a:p>
        </p:txBody>
      </p:sp>
      <p:graphicFrame>
        <p:nvGraphicFramePr>
          <p:cNvPr id="1077253" name="Object 5">
            <a:hlinkClick r:id="" action="ppaction://ole?verb=0"/>
            <a:extLst>
              <a:ext uri="{FF2B5EF4-FFF2-40B4-BE49-F238E27FC236}">
                <a16:creationId xmlns:a16="http://schemas.microsoft.com/office/drawing/2014/main" id="{5479B91B-0484-4C90-9107-E8D8CD32CF4D}"/>
              </a:ext>
            </a:extLst>
          </p:cNvPr>
          <p:cNvGraphicFramePr>
            <a:graphicFrameLocks/>
          </p:cNvGraphicFramePr>
          <p:nvPr/>
        </p:nvGraphicFramePr>
        <p:xfrm>
          <a:off x="803275" y="1250951"/>
          <a:ext cx="7772400" cy="4945063"/>
        </p:xfrm>
        <a:graphic>
          <a:graphicData uri="http://schemas.openxmlformats.org/presentationml/2006/ole">
            <mc:AlternateContent xmlns:mc="http://schemas.openxmlformats.org/markup-compatibility/2006">
              <mc:Choice xmlns:v="urn:schemas-microsoft-com:vml" Requires="v">
                <p:oleObj spid="_x0000_s69651" name="Document" r:id="rId3" imgW="6209640" imgH="3839400" progId="Word.Document.8">
                  <p:embed/>
                </p:oleObj>
              </mc:Choice>
              <mc:Fallback>
                <p:oleObj name="Document" r:id="rId3" imgW="6209640" imgH="3839400" progId="Word.Document.8">
                  <p:embed/>
                  <p:pic>
                    <p:nvPicPr>
                      <p:cNvPr id="1077253" name="Object 5">
                        <a:hlinkClick r:id="" action="ppaction://ole?verb=0"/>
                        <a:extLst>
                          <a:ext uri="{FF2B5EF4-FFF2-40B4-BE49-F238E27FC236}">
                            <a16:creationId xmlns:a16="http://schemas.microsoft.com/office/drawing/2014/main" id="{5479B91B-0484-4C90-9107-E8D8CD32CF4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75" y="1250951"/>
                        <a:ext cx="7772400" cy="4945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21DB31D7-ADE3-4DAB-B019-35C62C3800C9}"/>
              </a:ext>
            </a:extLst>
          </p:cNvPr>
          <p:cNvSpPr>
            <a:spLocks noGrp="1"/>
          </p:cNvSpPr>
          <p:nvPr>
            <p:ph type="sldNum" sz="quarter" idx="12"/>
          </p:nvPr>
        </p:nvSpPr>
        <p:spPr/>
        <p:txBody>
          <a:bodyPr/>
          <a:lstStyle/>
          <a:p>
            <a:fld id="{F70DF65B-CAB3-4F93-88C3-1D17F7A94892}" type="slidenum">
              <a:rPr lang="ar-SA" altLang="en-US"/>
              <a:pPr/>
              <a:t>23</a:t>
            </a:fld>
            <a:endParaRPr lang="en-US" altLang="en-US"/>
          </a:p>
        </p:txBody>
      </p:sp>
      <p:sp>
        <p:nvSpPr>
          <p:cNvPr id="1071106" name="Rectangle 2">
            <a:extLst>
              <a:ext uri="{FF2B5EF4-FFF2-40B4-BE49-F238E27FC236}">
                <a16:creationId xmlns:a16="http://schemas.microsoft.com/office/drawing/2014/main" id="{72733A17-8B86-42FD-B843-DCFD3ED28C53}"/>
              </a:ext>
            </a:extLst>
          </p:cNvPr>
          <p:cNvSpPr>
            <a:spLocks noGrp="1" noChangeArrowheads="1"/>
          </p:cNvSpPr>
          <p:nvPr>
            <p:ph type="title"/>
          </p:nvPr>
        </p:nvSpPr>
        <p:spPr/>
        <p:txBody>
          <a:bodyPr/>
          <a:lstStyle/>
          <a:p>
            <a:r>
              <a:rPr lang="ar-IQ" altLang="en-US"/>
              <a:t> </a:t>
            </a:r>
            <a:endParaRPr lang="en-US" altLang="en-US"/>
          </a:p>
        </p:txBody>
      </p:sp>
      <p:sp>
        <p:nvSpPr>
          <p:cNvPr id="1071107" name="Rectangle 3">
            <a:extLst>
              <a:ext uri="{FF2B5EF4-FFF2-40B4-BE49-F238E27FC236}">
                <a16:creationId xmlns:a16="http://schemas.microsoft.com/office/drawing/2014/main" id="{EB02867C-659D-4D76-B6D7-AC04C547964C}"/>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71108" name="Rectangle 4">
            <a:extLst>
              <a:ext uri="{FF2B5EF4-FFF2-40B4-BE49-F238E27FC236}">
                <a16:creationId xmlns:a16="http://schemas.microsoft.com/office/drawing/2014/main" id="{E962A4AB-BA1F-4C18-94F4-C2648FC5DB38}"/>
              </a:ext>
            </a:extLst>
          </p:cNvPr>
          <p:cNvSpPr>
            <a:spLocks noChangeArrowheads="1"/>
          </p:cNvSpPr>
          <p:nvPr/>
        </p:nvSpPr>
        <p:spPr bwMode="auto">
          <a:xfrm>
            <a:off x="457200" y="625475"/>
            <a:ext cx="822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 </a:t>
            </a:r>
          </a:p>
        </p:txBody>
      </p:sp>
      <p:sp>
        <p:nvSpPr>
          <p:cNvPr id="1071109" name="Rectangle 5">
            <a:extLst>
              <a:ext uri="{FF2B5EF4-FFF2-40B4-BE49-F238E27FC236}">
                <a16:creationId xmlns:a16="http://schemas.microsoft.com/office/drawing/2014/main" id="{6139485F-8744-4888-947A-3FBB05B7C25F}"/>
              </a:ext>
            </a:extLst>
          </p:cNvPr>
          <p:cNvSpPr>
            <a:spLocks noChangeArrowheads="1"/>
          </p:cNvSpPr>
          <p:nvPr/>
        </p:nvSpPr>
        <p:spPr bwMode="auto">
          <a:xfrm>
            <a:off x="457200" y="1803401"/>
            <a:ext cx="822960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t> </a:t>
            </a:r>
          </a:p>
        </p:txBody>
      </p:sp>
      <p:sp>
        <p:nvSpPr>
          <p:cNvPr id="1071110" name="Rectangle 6">
            <a:extLst>
              <a:ext uri="{FF2B5EF4-FFF2-40B4-BE49-F238E27FC236}">
                <a16:creationId xmlns:a16="http://schemas.microsoft.com/office/drawing/2014/main" id="{DC453016-D4FE-4929-89E7-82E98C635202}"/>
              </a:ext>
            </a:extLst>
          </p:cNvPr>
          <p:cNvSpPr>
            <a:spLocks noChangeArrowheads="1"/>
          </p:cNvSpPr>
          <p:nvPr/>
        </p:nvSpPr>
        <p:spPr bwMode="auto">
          <a:xfrm>
            <a:off x="895350" y="228600"/>
            <a:ext cx="7162800" cy="47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Entity-Relationship Diagrams</a:t>
            </a:r>
          </a:p>
        </p:txBody>
      </p:sp>
      <p:sp>
        <p:nvSpPr>
          <p:cNvPr id="1071111" name="Rectangle 7">
            <a:extLst>
              <a:ext uri="{FF2B5EF4-FFF2-40B4-BE49-F238E27FC236}">
                <a16:creationId xmlns:a16="http://schemas.microsoft.com/office/drawing/2014/main" id="{8DD2B267-45D8-4429-8EC7-CBE958019D70}"/>
              </a:ext>
            </a:extLst>
          </p:cNvPr>
          <p:cNvSpPr>
            <a:spLocks noChangeArrowheads="1"/>
          </p:cNvSpPr>
          <p:nvPr/>
        </p:nvSpPr>
        <p:spPr bwMode="auto">
          <a:xfrm>
            <a:off x="1123950" y="1085850"/>
            <a:ext cx="7715250" cy="46291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r>
              <a:rPr lang="en-AU" altLang="en-US" sz="2000" b="1" dirty="0">
                <a:latin typeface="+mj-lt"/>
              </a:rPr>
              <a:t>Model the relationships between </a:t>
            </a:r>
            <a:r>
              <a:rPr lang="en-AU" altLang="en-US" sz="2000" b="1" i="1" dirty="0">
                <a:latin typeface="+mj-lt"/>
              </a:rPr>
              <a:t>data</a:t>
            </a:r>
            <a:r>
              <a:rPr lang="en-AU" altLang="en-US" sz="2000" b="1" dirty="0">
                <a:latin typeface="+mj-lt"/>
              </a:rPr>
              <a:t> in the system</a:t>
            </a:r>
            <a:endParaRPr lang="en-AU" altLang="en-US" sz="2400" b="1" dirty="0">
              <a:latin typeface="+mj-lt"/>
            </a:endParaRPr>
          </a:p>
          <a:p>
            <a:pPr algn="just"/>
            <a:r>
              <a:rPr lang="en-AU" altLang="en-US" sz="2000" b="1" dirty="0">
                <a:latin typeface="+mj-lt"/>
              </a:rPr>
              <a:t>Highlight the relationships between data stores directly</a:t>
            </a:r>
            <a:endParaRPr lang="en-US" altLang="en-US" sz="2000" b="1" dirty="0">
              <a:latin typeface="+mj-lt"/>
            </a:endParaRPr>
          </a:p>
          <a:p>
            <a:pPr lvl="1" algn="just"/>
            <a:r>
              <a:rPr lang="en-US" altLang="en-US" sz="2000" dirty="0">
                <a:latin typeface="+mj-lt"/>
              </a:rPr>
              <a:t>When using ERD for data modeling, only relationships that are represented in the data stores (e.g. via a foreign key) should be shown</a:t>
            </a:r>
            <a:r>
              <a:rPr lang="en-AU" altLang="en-US" sz="2000" dirty="0">
                <a:latin typeface="+mj-lt"/>
              </a:rPr>
              <a:t> </a:t>
            </a:r>
          </a:p>
          <a:p>
            <a:pPr algn="just"/>
            <a:r>
              <a:rPr lang="en-AU" altLang="en-US" sz="2000" b="1" dirty="0">
                <a:latin typeface="+mj-lt"/>
              </a:rPr>
              <a:t>Very useful in relational database systems</a:t>
            </a:r>
          </a:p>
          <a:p>
            <a:pPr algn="just"/>
            <a:r>
              <a:rPr lang="en-AU" altLang="en-US" sz="2000" b="1" dirty="0">
                <a:latin typeface="+mj-lt"/>
              </a:rPr>
              <a:t>Often more central to your system than DFDs</a:t>
            </a:r>
          </a:p>
          <a:p>
            <a:pPr algn="just"/>
            <a:r>
              <a:rPr lang="en-AU" altLang="en-US" sz="2000" b="1" dirty="0">
                <a:latin typeface="+mj-lt"/>
              </a:rPr>
              <a:t>4 Components</a:t>
            </a:r>
          </a:p>
          <a:p>
            <a:pPr lvl="1" algn="just">
              <a:buSzPct val="75000"/>
            </a:pPr>
            <a:r>
              <a:rPr lang="en-AU" altLang="en-US" sz="2000" dirty="0">
                <a:latin typeface="+mj-lt"/>
              </a:rPr>
              <a:t>Entity types</a:t>
            </a:r>
          </a:p>
          <a:p>
            <a:pPr lvl="1" algn="just">
              <a:buSzPct val="75000"/>
            </a:pPr>
            <a:r>
              <a:rPr lang="en-AU" altLang="en-US" sz="2000" dirty="0">
                <a:latin typeface="+mj-lt"/>
              </a:rPr>
              <a:t>Relationships</a:t>
            </a:r>
          </a:p>
          <a:p>
            <a:pPr lvl="1" algn="just">
              <a:buSzPct val="75000"/>
            </a:pPr>
            <a:r>
              <a:rPr lang="en-AU" altLang="en-US" sz="2000" dirty="0">
                <a:latin typeface="+mj-lt"/>
              </a:rPr>
              <a:t>Associative entity types</a:t>
            </a:r>
          </a:p>
          <a:p>
            <a:pPr lvl="1" algn="just">
              <a:buSzPct val="75000"/>
            </a:pPr>
            <a:r>
              <a:rPr lang="en-AU" altLang="en-US" sz="2000" dirty="0">
                <a:latin typeface="+mj-lt"/>
              </a:rPr>
              <a:t>Supertype/subtype indicators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03E6698E-3E52-4496-A435-092E2FBE4143}"/>
              </a:ext>
            </a:extLst>
          </p:cNvPr>
          <p:cNvSpPr>
            <a:spLocks noGrp="1"/>
          </p:cNvSpPr>
          <p:nvPr>
            <p:ph type="sldNum" sz="quarter" idx="12"/>
          </p:nvPr>
        </p:nvSpPr>
        <p:spPr/>
        <p:txBody>
          <a:bodyPr/>
          <a:lstStyle/>
          <a:p>
            <a:fld id="{19EF212F-E628-4B99-A671-E2B2B238282F}" type="slidenum">
              <a:rPr lang="ar-SA" altLang="en-US"/>
              <a:pPr/>
              <a:t>24</a:t>
            </a:fld>
            <a:endParaRPr lang="en-US" altLang="en-US"/>
          </a:p>
        </p:txBody>
      </p:sp>
      <p:sp>
        <p:nvSpPr>
          <p:cNvPr id="1030146" name="Rectangle 2">
            <a:extLst>
              <a:ext uri="{FF2B5EF4-FFF2-40B4-BE49-F238E27FC236}">
                <a16:creationId xmlns:a16="http://schemas.microsoft.com/office/drawing/2014/main" id="{83DBEB9C-272F-4E25-84B1-146164C5D515}"/>
              </a:ext>
            </a:extLst>
          </p:cNvPr>
          <p:cNvSpPr>
            <a:spLocks noGrp="1" noChangeArrowheads="1"/>
          </p:cNvSpPr>
          <p:nvPr>
            <p:ph type="title"/>
          </p:nvPr>
        </p:nvSpPr>
        <p:spPr/>
        <p:txBody>
          <a:bodyPr/>
          <a:lstStyle/>
          <a:p>
            <a:r>
              <a:rPr lang="en-US" altLang="en-US"/>
              <a:t> </a:t>
            </a:r>
          </a:p>
        </p:txBody>
      </p:sp>
      <p:sp>
        <p:nvSpPr>
          <p:cNvPr id="1030147" name="Rectangle 3">
            <a:extLst>
              <a:ext uri="{FF2B5EF4-FFF2-40B4-BE49-F238E27FC236}">
                <a16:creationId xmlns:a16="http://schemas.microsoft.com/office/drawing/2014/main" id="{320D6C0D-17C4-443B-82FD-AC3BD85D8029}"/>
              </a:ext>
            </a:extLst>
          </p:cNvPr>
          <p:cNvSpPr>
            <a:spLocks noGrp="1" noChangeArrowheads="1"/>
          </p:cNvSpPr>
          <p:nvPr>
            <p:ph type="body" idx="1"/>
          </p:nvPr>
        </p:nvSpPr>
        <p:spPr/>
        <p:txBody>
          <a:bodyPr/>
          <a:lstStyle/>
          <a:p>
            <a:pPr>
              <a:buFontTx/>
              <a:buNone/>
            </a:pPr>
            <a:r>
              <a:rPr lang="en-US" altLang="en-US"/>
              <a:t>  </a:t>
            </a:r>
          </a:p>
        </p:txBody>
      </p:sp>
      <p:sp>
        <p:nvSpPr>
          <p:cNvPr id="1030148" name="Rectangle 4">
            <a:extLst>
              <a:ext uri="{FF2B5EF4-FFF2-40B4-BE49-F238E27FC236}">
                <a16:creationId xmlns:a16="http://schemas.microsoft.com/office/drawing/2014/main" id="{A56DC2E9-B98D-497E-BED9-EBA7FB9C9F2A}"/>
              </a:ext>
            </a:extLst>
          </p:cNvPr>
          <p:cNvSpPr>
            <a:spLocks noChangeArrowheads="1"/>
          </p:cNvSpPr>
          <p:nvPr/>
        </p:nvSpPr>
        <p:spPr bwMode="auto">
          <a:xfrm>
            <a:off x="914400" y="228600"/>
            <a:ext cx="71628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a:latin typeface="+mj-lt"/>
              </a:rPr>
              <a:t>Entity Types</a:t>
            </a:r>
          </a:p>
        </p:txBody>
      </p:sp>
      <p:sp>
        <p:nvSpPr>
          <p:cNvPr id="1030149" name="Rectangle 5">
            <a:extLst>
              <a:ext uri="{FF2B5EF4-FFF2-40B4-BE49-F238E27FC236}">
                <a16:creationId xmlns:a16="http://schemas.microsoft.com/office/drawing/2014/main" id="{DA32566A-D230-4D05-B1C3-82A9FA92C925}"/>
              </a:ext>
            </a:extLst>
          </p:cNvPr>
          <p:cNvSpPr>
            <a:spLocks noChangeArrowheads="1"/>
          </p:cNvSpPr>
          <p:nvPr/>
        </p:nvSpPr>
        <p:spPr bwMode="auto">
          <a:xfrm>
            <a:off x="514350" y="1200150"/>
            <a:ext cx="8020050" cy="2857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AU" altLang="en-US" sz="2400" dirty="0">
                <a:latin typeface="+mj-lt"/>
              </a:rPr>
              <a:t>A collection of entities whose individual members have the following characteristics:</a:t>
            </a:r>
          </a:p>
          <a:p>
            <a:pPr lvl="1">
              <a:lnSpc>
                <a:spcPct val="90000"/>
              </a:lnSpc>
              <a:buSzPct val="75000"/>
            </a:pPr>
            <a:r>
              <a:rPr lang="en-AU" altLang="en-US" sz="2400" dirty="0">
                <a:latin typeface="+mj-lt"/>
              </a:rPr>
              <a:t>Each can be uniquely identified in some manner</a:t>
            </a:r>
          </a:p>
          <a:p>
            <a:pPr lvl="1">
              <a:lnSpc>
                <a:spcPct val="90000"/>
              </a:lnSpc>
              <a:buSzPct val="75000"/>
            </a:pPr>
            <a:r>
              <a:rPr lang="en-AU" altLang="en-US" sz="2400" dirty="0">
                <a:latin typeface="+mj-lt"/>
              </a:rPr>
              <a:t>Each plays a necessary role in the system we are building</a:t>
            </a:r>
          </a:p>
          <a:p>
            <a:pPr lvl="1">
              <a:lnSpc>
                <a:spcPct val="90000"/>
              </a:lnSpc>
              <a:buSzPct val="75000"/>
            </a:pPr>
            <a:r>
              <a:rPr lang="en-AU" altLang="en-US" sz="2400" dirty="0">
                <a:latin typeface="+mj-lt"/>
              </a:rPr>
              <a:t>Each can be described by one or more data elements</a:t>
            </a:r>
          </a:p>
        </p:txBody>
      </p:sp>
      <p:sp>
        <p:nvSpPr>
          <p:cNvPr id="1030150" name="Rectangle 6">
            <a:extLst>
              <a:ext uri="{FF2B5EF4-FFF2-40B4-BE49-F238E27FC236}">
                <a16:creationId xmlns:a16="http://schemas.microsoft.com/office/drawing/2014/main" id="{FCDC4868-3761-4496-AB3F-8AB0D890FA08}"/>
              </a:ext>
            </a:extLst>
          </p:cNvPr>
          <p:cNvSpPr>
            <a:spLocks noChangeArrowheads="1"/>
          </p:cNvSpPr>
          <p:nvPr/>
        </p:nvSpPr>
        <p:spPr bwMode="auto">
          <a:xfrm>
            <a:off x="1066800" y="4267200"/>
            <a:ext cx="2819400" cy="1447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Customer</a:t>
            </a:r>
          </a:p>
        </p:txBody>
      </p:sp>
      <p:sp>
        <p:nvSpPr>
          <p:cNvPr id="1030151" name="Rectangle 7">
            <a:extLst>
              <a:ext uri="{FF2B5EF4-FFF2-40B4-BE49-F238E27FC236}">
                <a16:creationId xmlns:a16="http://schemas.microsoft.com/office/drawing/2014/main" id="{B62549A6-E186-418D-9364-E06BD8848034}"/>
              </a:ext>
            </a:extLst>
          </p:cNvPr>
          <p:cNvSpPr>
            <a:spLocks noChangeArrowheads="1"/>
          </p:cNvSpPr>
          <p:nvPr/>
        </p:nvSpPr>
        <p:spPr bwMode="auto">
          <a:xfrm>
            <a:off x="3962400" y="4191001"/>
            <a:ext cx="4419600" cy="20113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marL="188913" indent="-188913" eaLnBrk="0" hangingPunct="0">
              <a:defRPr sz="2400">
                <a:solidFill>
                  <a:schemeClr val="tx1"/>
                </a:solidFill>
                <a:latin typeface="Times" panose="02020603050405020304" pitchFamily="18" charset="0"/>
              </a:defRPr>
            </a:lvl1pPr>
            <a:lvl2pPr eaLnBrk="0" hangingPunct="0">
              <a:defRPr sz="2400">
                <a:solidFill>
                  <a:schemeClr val="tx1"/>
                </a:solidFill>
                <a:latin typeface="Times" panose="02020603050405020304" pitchFamily="18" charset="0"/>
              </a:defRPr>
            </a:lvl2pPr>
            <a:lvl3pPr eaLnBrk="0" hangingPunct="0">
              <a:defRPr sz="2400">
                <a:solidFill>
                  <a:schemeClr val="tx1"/>
                </a:solidFill>
                <a:latin typeface="Times" panose="02020603050405020304" pitchFamily="18" charset="0"/>
              </a:defRPr>
            </a:lvl3pPr>
            <a:lvl4pPr eaLnBrk="0" hangingPunct="0">
              <a:defRPr sz="2400">
                <a:solidFill>
                  <a:schemeClr val="tx1"/>
                </a:solidFill>
                <a:latin typeface="Times" panose="02020603050405020304" pitchFamily="18" charset="0"/>
              </a:defRPr>
            </a:lvl4pPr>
            <a:lvl5pPr eaLnBrk="0" hangingPunct="0">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r>
              <a:rPr lang="en-AU" altLang="en-US" sz="1800" b="1" dirty="0">
                <a:latin typeface="+mj-lt"/>
              </a:rPr>
              <a:t>CHARACTERISTICS</a:t>
            </a:r>
          </a:p>
          <a:p>
            <a:endParaRPr lang="en-AU" altLang="en-US" sz="1800" b="1" dirty="0">
              <a:latin typeface="+mj-lt"/>
            </a:endParaRPr>
          </a:p>
          <a:p>
            <a:pPr>
              <a:buFontTx/>
              <a:buChar char="•"/>
            </a:pPr>
            <a:r>
              <a:rPr lang="en-AU" altLang="en-US" sz="1800" b="1" dirty="0">
                <a:latin typeface="+mj-lt"/>
              </a:rPr>
              <a:t>Has a Customer Number</a:t>
            </a:r>
          </a:p>
          <a:p>
            <a:pPr>
              <a:buFontTx/>
              <a:buChar char="•"/>
            </a:pPr>
            <a:r>
              <a:rPr lang="en-AU" altLang="en-US" sz="1800" b="1" dirty="0">
                <a:latin typeface="+mj-lt"/>
              </a:rPr>
              <a:t>Is necessary for a sales system</a:t>
            </a:r>
          </a:p>
          <a:p>
            <a:pPr>
              <a:buFontTx/>
              <a:buChar char="•"/>
            </a:pPr>
            <a:r>
              <a:rPr lang="en-AU" altLang="en-US" sz="1800" b="1" dirty="0">
                <a:latin typeface="+mj-lt"/>
              </a:rPr>
              <a:t>Described by elements such as name, address, customer number, phone, number, credit rating etc.</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5">
            <a:extLst>
              <a:ext uri="{FF2B5EF4-FFF2-40B4-BE49-F238E27FC236}">
                <a16:creationId xmlns:a16="http://schemas.microsoft.com/office/drawing/2014/main" id="{C6DEB044-3B5E-45C0-A729-949D94CFDFA4}"/>
              </a:ext>
            </a:extLst>
          </p:cNvPr>
          <p:cNvSpPr>
            <a:spLocks noGrp="1"/>
          </p:cNvSpPr>
          <p:nvPr>
            <p:ph type="sldNum" sz="quarter" idx="12"/>
          </p:nvPr>
        </p:nvSpPr>
        <p:spPr/>
        <p:txBody>
          <a:bodyPr/>
          <a:lstStyle/>
          <a:p>
            <a:fld id="{3BA096EF-8E28-40A0-BD19-3DA50E1838E4}" type="slidenum">
              <a:rPr lang="ar-SA" altLang="en-US"/>
              <a:pPr/>
              <a:t>25</a:t>
            </a:fld>
            <a:endParaRPr lang="en-US" altLang="en-US"/>
          </a:p>
        </p:txBody>
      </p:sp>
      <p:sp>
        <p:nvSpPr>
          <p:cNvPr id="1032194" name="Rectangle 2">
            <a:extLst>
              <a:ext uri="{FF2B5EF4-FFF2-40B4-BE49-F238E27FC236}">
                <a16:creationId xmlns:a16="http://schemas.microsoft.com/office/drawing/2014/main" id="{66E788F8-2898-44CE-9B1D-A40CB7D73A4A}"/>
              </a:ext>
            </a:extLst>
          </p:cNvPr>
          <p:cNvSpPr>
            <a:spLocks noGrp="1" noChangeArrowheads="1"/>
          </p:cNvSpPr>
          <p:nvPr>
            <p:ph type="title"/>
          </p:nvPr>
        </p:nvSpPr>
        <p:spPr/>
        <p:txBody>
          <a:bodyPr/>
          <a:lstStyle/>
          <a:p>
            <a:r>
              <a:rPr lang="en-US" altLang="en-US" sz="1800"/>
              <a:t> </a:t>
            </a:r>
          </a:p>
        </p:txBody>
      </p:sp>
      <p:sp>
        <p:nvSpPr>
          <p:cNvPr id="1032195" name="Rectangle 3">
            <a:extLst>
              <a:ext uri="{FF2B5EF4-FFF2-40B4-BE49-F238E27FC236}">
                <a16:creationId xmlns:a16="http://schemas.microsoft.com/office/drawing/2014/main" id="{5DB331A3-F998-4F7B-8B5B-43BAE43AD7AF}"/>
              </a:ext>
            </a:extLst>
          </p:cNvPr>
          <p:cNvSpPr>
            <a:spLocks noGrp="1" noChangeArrowheads="1"/>
          </p:cNvSpPr>
          <p:nvPr>
            <p:ph type="body" idx="1"/>
          </p:nvPr>
        </p:nvSpPr>
        <p:spPr/>
        <p:txBody>
          <a:bodyPr/>
          <a:lstStyle/>
          <a:p>
            <a:pPr>
              <a:buFontTx/>
              <a:buNone/>
            </a:pPr>
            <a:r>
              <a:rPr lang="en-US" altLang="en-US" sz="1800"/>
              <a:t>  </a:t>
            </a:r>
          </a:p>
        </p:txBody>
      </p:sp>
      <p:sp>
        <p:nvSpPr>
          <p:cNvPr id="1032196" name="Rectangle 4">
            <a:extLst>
              <a:ext uri="{FF2B5EF4-FFF2-40B4-BE49-F238E27FC236}">
                <a16:creationId xmlns:a16="http://schemas.microsoft.com/office/drawing/2014/main" id="{B057D902-8C0A-4E88-A16B-2ED41338B217}"/>
              </a:ext>
            </a:extLst>
          </p:cNvPr>
          <p:cNvSpPr>
            <a:spLocks noChangeArrowheads="1"/>
          </p:cNvSpPr>
          <p:nvPr/>
        </p:nvSpPr>
        <p:spPr bwMode="auto">
          <a:xfrm>
            <a:off x="990600" y="152400"/>
            <a:ext cx="7162800" cy="533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solidFill>
                  <a:schemeClr val="tx1"/>
                </a:solidFill>
                <a:latin typeface="+mj-lt"/>
              </a:rPr>
              <a:t>Relationships</a:t>
            </a:r>
          </a:p>
        </p:txBody>
      </p:sp>
      <p:sp>
        <p:nvSpPr>
          <p:cNvPr id="1032197" name="Rectangle 5">
            <a:extLst>
              <a:ext uri="{FF2B5EF4-FFF2-40B4-BE49-F238E27FC236}">
                <a16:creationId xmlns:a16="http://schemas.microsoft.com/office/drawing/2014/main" id="{B382117B-8D18-4325-8D13-AD27315E1405}"/>
              </a:ext>
            </a:extLst>
          </p:cNvPr>
          <p:cNvSpPr>
            <a:spLocks noChangeArrowheads="1"/>
          </p:cNvSpPr>
          <p:nvPr/>
        </p:nvSpPr>
        <p:spPr bwMode="auto">
          <a:xfrm>
            <a:off x="1428750" y="15621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COUNTRY</a:t>
            </a:r>
          </a:p>
        </p:txBody>
      </p:sp>
      <p:sp>
        <p:nvSpPr>
          <p:cNvPr id="1032198" name="Rectangle 6">
            <a:extLst>
              <a:ext uri="{FF2B5EF4-FFF2-40B4-BE49-F238E27FC236}">
                <a16:creationId xmlns:a16="http://schemas.microsoft.com/office/drawing/2014/main" id="{BD370C84-3529-44DA-BA2D-49506DEA855C}"/>
              </a:ext>
            </a:extLst>
          </p:cNvPr>
          <p:cNvSpPr>
            <a:spLocks noChangeArrowheads="1"/>
          </p:cNvSpPr>
          <p:nvPr/>
        </p:nvSpPr>
        <p:spPr bwMode="auto">
          <a:xfrm>
            <a:off x="5791200" y="154305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CAPITAL</a:t>
            </a:r>
          </a:p>
        </p:txBody>
      </p:sp>
      <p:sp>
        <p:nvSpPr>
          <p:cNvPr id="1032199" name="Rectangle 7">
            <a:extLst>
              <a:ext uri="{FF2B5EF4-FFF2-40B4-BE49-F238E27FC236}">
                <a16:creationId xmlns:a16="http://schemas.microsoft.com/office/drawing/2014/main" id="{5DFF4E0A-465D-4D13-A6E5-7854C9EA7747}"/>
              </a:ext>
            </a:extLst>
          </p:cNvPr>
          <p:cNvSpPr>
            <a:spLocks noChangeArrowheads="1"/>
          </p:cNvSpPr>
          <p:nvPr/>
        </p:nvSpPr>
        <p:spPr bwMode="auto">
          <a:xfrm>
            <a:off x="2871789" y="2336800"/>
            <a:ext cx="261699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One to One Relationship</a:t>
            </a:r>
          </a:p>
        </p:txBody>
      </p:sp>
      <p:sp>
        <p:nvSpPr>
          <p:cNvPr id="1032200" name="Rectangle 8">
            <a:extLst>
              <a:ext uri="{FF2B5EF4-FFF2-40B4-BE49-F238E27FC236}">
                <a16:creationId xmlns:a16="http://schemas.microsoft.com/office/drawing/2014/main" id="{D7C68767-1A0C-482A-90BD-0F307C83A05C}"/>
              </a:ext>
            </a:extLst>
          </p:cNvPr>
          <p:cNvSpPr>
            <a:spLocks noChangeArrowheads="1"/>
          </p:cNvSpPr>
          <p:nvPr/>
        </p:nvSpPr>
        <p:spPr bwMode="auto">
          <a:xfrm>
            <a:off x="1371600" y="29337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CUSTOMER</a:t>
            </a:r>
          </a:p>
        </p:txBody>
      </p:sp>
      <p:sp>
        <p:nvSpPr>
          <p:cNvPr id="1032201" name="Rectangle 9">
            <a:extLst>
              <a:ext uri="{FF2B5EF4-FFF2-40B4-BE49-F238E27FC236}">
                <a16:creationId xmlns:a16="http://schemas.microsoft.com/office/drawing/2014/main" id="{6214D9D8-8157-4CD9-BE88-65AC65B35C0A}"/>
              </a:ext>
            </a:extLst>
          </p:cNvPr>
          <p:cNvSpPr>
            <a:spLocks noChangeArrowheads="1"/>
          </p:cNvSpPr>
          <p:nvPr/>
        </p:nvSpPr>
        <p:spPr bwMode="auto">
          <a:xfrm>
            <a:off x="5791200" y="291465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ITEM</a:t>
            </a:r>
          </a:p>
        </p:txBody>
      </p:sp>
      <p:sp>
        <p:nvSpPr>
          <p:cNvPr id="1032202" name="Rectangle 10">
            <a:extLst>
              <a:ext uri="{FF2B5EF4-FFF2-40B4-BE49-F238E27FC236}">
                <a16:creationId xmlns:a16="http://schemas.microsoft.com/office/drawing/2014/main" id="{EFAB26EA-2743-4FE1-AAF3-5C866C50655E}"/>
              </a:ext>
            </a:extLst>
          </p:cNvPr>
          <p:cNvSpPr>
            <a:spLocks noChangeArrowheads="1"/>
          </p:cNvSpPr>
          <p:nvPr/>
        </p:nvSpPr>
        <p:spPr bwMode="auto">
          <a:xfrm>
            <a:off x="1428750" y="44196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COMPANY</a:t>
            </a:r>
          </a:p>
        </p:txBody>
      </p:sp>
      <p:sp>
        <p:nvSpPr>
          <p:cNvPr id="1032203" name="Rectangle 11">
            <a:extLst>
              <a:ext uri="{FF2B5EF4-FFF2-40B4-BE49-F238E27FC236}">
                <a16:creationId xmlns:a16="http://schemas.microsoft.com/office/drawing/2014/main" id="{1054A008-B5F7-4C86-9309-86BB15973375}"/>
              </a:ext>
            </a:extLst>
          </p:cNvPr>
          <p:cNvSpPr>
            <a:spLocks noChangeArrowheads="1"/>
          </p:cNvSpPr>
          <p:nvPr/>
        </p:nvSpPr>
        <p:spPr bwMode="auto">
          <a:xfrm>
            <a:off x="5905500" y="43434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SUPPLIER</a:t>
            </a:r>
          </a:p>
        </p:txBody>
      </p:sp>
      <p:sp>
        <p:nvSpPr>
          <p:cNvPr id="1032204" name="Rectangle 12">
            <a:extLst>
              <a:ext uri="{FF2B5EF4-FFF2-40B4-BE49-F238E27FC236}">
                <a16:creationId xmlns:a16="http://schemas.microsoft.com/office/drawing/2014/main" id="{165800F1-0C9B-4477-8003-26E405DE8859}"/>
              </a:ext>
            </a:extLst>
          </p:cNvPr>
          <p:cNvSpPr>
            <a:spLocks noChangeArrowheads="1"/>
          </p:cNvSpPr>
          <p:nvPr/>
        </p:nvSpPr>
        <p:spPr bwMode="auto">
          <a:xfrm>
            <a:off x="2878139" y="3862389"/>
            <a:ext cx="276550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One to Many Relationship</a:t>
            </a:r>
          </a:p>
        </p:txBody>
      </p:sp>
      <p:sp>
        <p:nvSpPr>
          <p:cNvPr id="1032205" name="Rectangle 13">
            <a:extLst>
              <a:ext uri="{FF2B5EF4-FFF2-40B4-BE49-F238E27FC236}">
                <a16:creationId xmlns:a16="http://schemas.microsoft.com/office/drawing/2014/main" id="{9A514CE9-4C1B-4C63-8F9A-4FA2587F6133}"/>
              </a:ext>
            </a:extLst>
          </p:cNvPr>
          <p:cNvSpPr>
            <a:spLocks noChangeArrowheads="1"/>
          </p:cNvSpPr>
          <p:nvPr/>
        </p:nvSpPr>
        <p:spPr bwMode="auto">
          <a:xfrm>
            <a:off x="2935289" y="5176839"/>
            <a:ext cx="2904963"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t>Many to Many Relationship</a:t>
            </a:r>
          </a:p>
        </p:txBody>
      </p:sp>
      <p:grpSp>
        <p:nvGrpSpPr>
          <p:cNvPr id="1032206" name="Group 14">
            <a:extLst>
              <a:ext uri="{FF2B5EF4-FFF2-40B4-BE49-F238E27FC236}">
                <a16:creationId xmlns:a16="http://schemas.microsoft.com/office/drawing/2014/main" id="{64B6F125-DF53-493B-94D1-ADCA2C278E26}"/>
              </a:ext>
            </a:extLst>
          </p:cNvPr>
          <p:cNvGrpSpPr>
            <a:grpSpLocks/>
          </p:cNvGrpSpPr>
          <p:nvPr/>
        </p:nvGrpSpPr>
        <p:grpSpPr bwMode="auto">
          <a:xfrm>
            <a:off x="3771900" y="2895600"/>
            <a:ext cx="1068388" cy="763588"/>
            <a:chOff x="2400" y="2400"/>
            <a:chExt cx="673" cy="481"/>
          </a:xfrm>
        </p:grpSpPr>
        <p:sp>
          <p:nvSpPr>
            <p:cNvPr id="1032207" name="Freeform 15">
              <a:extLst>
                <a:ext uri="{FF2B5EF4-FFF2-40B4-BE49-F238E27FC236}">
                  <a16:creationId xmlns:a16="http://schemas.microsoft.com/office/drawing/2014/main" id="{E58686AA-1608-413C-AF65-8C1F06D4AA3A}"/>
                </a:ext>
              </a:extLst>
            </p:cNvPr>
            <p:cNvSpPr>
              <a:spLocks/>
            </p:cNvSpPr>
            <p:nvPr/>
          </p:nvSpPr>
          <p:spPr bwMode="auto">
            <a:xfrm>
              <a:off x="2400" y="2400"/>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208" name="Rectangle 16">
              <a:extLst>
                <a:ext uri="{FF2B5EF4-FFF2-40B4-BE49-F238E27FC236}">
                  <a16:creationId xmlns:a16="http://schemas.microsoft.com/office/drawing/2014/main" id="{D94386B1-2C4B-42AD-BE94-1D6546A921EC}"/>
                </a:ext>
              </a:extLst>
            </p:cNvPr>
            <p:cNvSpPr>
              <a:spLocks noChangeArrowheads="1"/>
            </p:cNvSpPr>
            <p:nvPr/>
          </p:nvSpPr>
          <p:spPr bwMode="auto">
            <a:xfrm>
              <a:off x="2599" y="2537"/>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purchases</a:t>
              </a:r>
            </a:p>
          </p:txBody>
        </p:sp>
      </p:grpSp>
      <p:grpSp>
        <p:nvGrpSpPr>
          <p:cNvPr id="1032209" name="Group 17">
            <a:extLst>
              <a:ext uri="{FF2B5EF4-FFF2-40B4-BE49-F238E27FC236}">
                <a16:creationId xmlns:a16="http://schemas.microsoft.com/office/drawing/2014/main" id="{C7FB41B0-F497-4A7E-B68E-F655411429FC}"/>
              </a:ext>
            </a:extLst>
          </p:cNvPr>
          <p:cNvGrpSpPr>
            <a:grpSpLocks/>
          </p:cNvGrpSpPr>
          <p:nvPr/>
        </p:nvGrpSpPr>
        <p:grpSpPr bwMode="auto">
          <a:xfrm>
            <a:off x="3810000" y="4362450"/>
            <a:ext cx="1068388" cy="763588"/>
            <a:chOff x="2400" y="3408"/>
            <a:chExt cx="673" cy="481"/>
          </a:xfrm>
        </p:grpSpPr>
        <p:sp>
          <p:nvSpPr>
            <p:cNvPr id="1032210" name="Freeform 18">
              <a:extLst>
                <a:ext uri="{FF2B5EF4-FFF2-40B4-BE49-F238E27FC236}">
                  <a16:creationId xmlns:a16="http://schemas.microsoft.com/office/drawing/2014/main" id="{0626B067-9458-484F-94E6-E1C4DF557D71}"/>
                </a:ext>
              </a:extLst>
            </p:cNvPr>
            <p:cNvSpPr>
              <a:spLocks/>
            </p:cNvSpPr>
            <p:nvPr/>
          </p:nvSpPr>
          <p:spPr bwMode="auto">
            <a:xfrm>
              <a:off x="2400" y="3408"/>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211" name="Rectangle 19">
              <a:extLst>
                <a:ext uri="{FF2B5EF4-FFF2-40B4-BE49-F238E27FC236}">
                  <a16:creationId xmlns:a16="http://schemas.microsoft.com/office/drawing/2014/main" id="{E058ABEC-C0E1-4C6E-9BDA-954F1648DA58}"/>
                </a:ext>
              </a:extLst>
            </p:cNvPr>
            <p:cNvSpPr>
              <a:spLocks noChangeArrowheads="1"/>
            </p:cNvSpPr>
            <p:nvPr/>
          </p:nvSpPr>
          <p:spPr bwMode="auto">
            <a:xfrm>
              <a:off x="2599" y="3545"/>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supplies</a:t>
              </a:r>
            </a:p>
          </p:txBody>
        </p:sp>
      </p:grpSp>
      <p:grpSp>
        <p:nvGrpSpPr>
          <p:cNvPr id="1032212" name="Group 20">
            <a:extLst>
              <a:ext uri="{FF2B5EF4-FFF2-40B4-BE49-F238E27FC236}">
                <a16:creationId xmlns:a16="http://schemas.microsoft.com/office/drawing/2014/main" id="{111A60DA-1821-44D5-BABB-37FA957C1B51}"/>
              </a:ext>
            </a:extLst>
          </p:cNvPr>
          <p:cNvGrpSpPr>
            <a:grpSpLocks/>
          </p:cNvGrpSpPr>
          <p:nvPr/>
        </p:nvGrpSpPr>
        <p:grpSpPr bwMode="auto">
          <a:xfrm>
            <a:off x="3810000" y="1543050"/>
            <a:ext cx="1068388" cy="763588"/>
            <a:chOff x="2400" y="1296"/>
            <a:chExt cx="673" cy="481"/>
          </a:xfrm>
        </p:grpSpPr>
        <p:sp>
          <p:nvSpPr>
            <p:cNvPr id="1032213" name="Freeform 21">
              <a:extLst>
                <a:ext uri="{FF2B5EF4-FFF2-40B4-BE49-F238E27FC236}">
                  <a16:creationId xmlns:a16="http://schemas.microsoft.com/office/drawing/2014/main" id="{89A4582C-9D22-4F4A-86EF-6A20B96930C9}"/>
                </a:ext>
              </a:extLst>
            </p:cNvPr>
            <p:cNvSpPr>
              <a:spLocks/>
            </p:cNvSpPr>
            <p:nvPr/>
          </p:nvSpPr>
          <p:spPr bwMode="auto">
            <a:xfrm>
              <a:off x="2400" y="1296"/>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214" name="Rectangle 22">
              <a:extLst>
                <a:ext uri="{FF2B5EF4-FFF2-40B4-BE49-F238E27FC236}">
                  <a16:creationId xmlns:a16="http://schemas.microsoft.com/office/drawing/2014/main" id="{71BE3114-F62B-4811-8D7B-81DE1800568F}"/>
                </a:ext>
              </a:extLst>
            </p:cNvPr>
            <p:cNvSpPr>
              <a:spLocks noChangeArrowheads="1"/>
            </p:cNvSpPr>
            <p:nvPr/>
          </p:nvSpPr>
          <p:spPr bwMode="auto">
            <a:xfrm>
              <a:off x="2599" y="1433"/>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has</a:t>
              </a:r>
            </a:p>
          </p:txBody>
        </p:sp>
      </p:grpSp>
      <p:sp>
        <p:nvSpPr>
          <p:cNvPr id="1032215" name="Line 23">
            <a:extLst>
              <a:ext uri="{FF2B5EF4-FFF2-40B4-BE49-F238E27FC236}">
                <a16:creationId xmlns:a16="http://schemas.microsoft.com/office/drawing/2014/main" id="{B10AD7FA-3DC9-41C9-8227-89CAABA9066F}"/>
              </a:ext>
            </a:extLst>
          </p:cNvPr>
          <p:cNvSpPr>
            <a:spLocks noChangeShapeType="1"/>
          </p:cNvSpPr>
          <p:nvPr/>
        </p:nvSpPr>
        <p:spPr bwMode="auto">
          <a:xfrm flipH="1">
            <a:off x="4872038" y="1943100"/>
            <a:ext cx="925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16" name="Line 24">
            <a:extLst>
              <a:ext uri="{FF2B5EF4-FFF2-40B4-BE49-F238E27FC236}">
                <a16:creationId xmlns:a16="http://schemas.microsoft.com/office/drawing/2014/main" id="{381B1A02-BB60-435E-BA75-85C0201F2BB2}"/>
              </a:ext>
            </a:extLst>
          </p:cNvPr>
          <p:cNvSpPr>
            <a:spLocks noChangeShapeType="1"/>
          </p:cNvSpPr>
          <p:nvPr/>
        </p:nvSpPr>
        <p:spPr bwMode="auto">
          <a:xfrm flipH="1">
            <a:off x="2890838" y="1885950"/>
            <a:ext cx="925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17" name="Line 25">
            <a:extLst>
              <a:ext uri="{FF2B5EF4-FFF2-40B4-BE49-F238E27FC236}">
                <a16:creationId xmlns:a16="http://schemas.microsoft.com/office/drawing/2014/main" id="{D7DE857B-1F66-4BB6-B111-AE8FE18D28B9}"/>
              </a:ext>
            </a:extLst>
          </p:cNvPr>
          <p:cNvSpPr>
            <a:spLocks noChangeShapeType="1"/>
          </p:cNvSpPr>
          <p:nvPr/>
        </p:nvSpPr>
        <p:spPr bwMode="auto">
          <a:xfrm>
            <a:off x="2960688" y="4781550"/>
            <a:ext cx="900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18" name="Line 26">
            <a:extLst>
              <a:ext uri="{FF2B5EF4-FFF2-40B4-BE49-F238E27FC236}">
                <a16:creationId xmlns:a16="http://schemas.microsoft.com/office/drawing/2014/main" id="{E0A7D62E-72A6-45AC-8C1D-CA4372BD7363}"/>
              </a:ext>
            </a:extLst>
          </p:cNvPr>
          <p:cNvSpPr>
            <a:spLocks noChangeShapeType="1"/>
          </p:cNvSpPr>
          <p:nvPr/>
        </p:nvSpPr>
        <p:spPr bwMode="auto">
          <a:xfrm flipH="1">
            <a:off x="4929188" y="4724400"/>
            <a:ext cx="925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19" name="Line 27">
            <a:extLst>
              <a:ext uri="{FF2B5EF4-FFF2-40B4-BE49-F238E27FC236}">
                <a16:creationId xmlns:a16="http://schemas.microsoft.com/office/drawing/2014/main" id="{F3CA52CD-A7FC-4867-A215-4B1EC9CB0554}"/>
              </a:ext>
            </a:extLst>
          </p:cNvPr>
          <p:cNvSpPr>
            <a:spLocks noChangeShapeType="1"/>
          </p:cNvSpPr>
          <p:nvPr/>
        </p:nvSpPr>
        <p:spPr bwMode="auto">
          <a:xfrm>
            <a:off x="4884738" y="3295650"/>
            <a:ext cx="900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0" name="Line 28">
            <a:extLst>
              <a:ext uri="{FF2B5EF4-FFF2-40B4-BE49-F238E27FC236}">
                <a16:creationId xmlns:a16="http://schemas.microsoft.com/office/drawing/2014/main" id="{25B86E31-2AB6-44BE-8828-77E7CF822587}"/>
              </a:ext>
            </a:extLst>
          </p:cNvPr>
          <p:cNvSpPr>
            <a:spLocks noChangeShapeType="1"/>
          </p:cNvSpPr>
          <p:nvPr/>
        </p:nvSpPr>
        <p:spPr bwMode="auto">
          <a:xfrm flipH="1">
            <a:off x="2852738" y="3276600"/>
            <a:ext cx="925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1" name="Line 29">
            <a:extLst>
              <a:ext uri="{FF2B5EF4-FFF2-40B4-BE49-F238E27FC236}">
                <a16:creationId xmlns:a16="http://schemas.microsoft.com/office/drawing/2014/main" id="{8F0DD029-0C27-4237-BBD7-26152254C017}"/>
              </a:ext>
            </a:extLst>
          </p:cNvPr>
          <p:cNvSpPr>
            <a:spLocks noChangeShapeType="1"/>
          </p:cNvSpPr>
          <p:nvPr/>
        </p:nvSpPr>
        <p:spPr bwMode="auto">
          <a:xfrm flipH="1">
            <a:off x="5538788" y="3094038"/>
            <a:ext cx="239712" cy="214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2" name="Line 30">
            <a:extLst>
              <a:ext uri="{FF2B5EF4-FFF2-40B4-BE49-F238E27FC236}">
                <a16:creationId xmlns:a16="http://schemas.microsoft.com/office/drawing/2014/main" id="{10C5BFDF-74E8-460E-A1E3-B5A866D63880}"/>
              </a:ext>
            </a:extLst>
          </p:cNvPr>
          <p:cNvSpPr>
            <a:spLocks noChangeShapeType="1"/>
          </p:cNvSpPr>
          <p:nvPr/>
        </p:nvSpPr>
        <p:spPr bwMode="auto">
          <a:xfrm>
            <a:off x="5570538" y="3303588"/>
            <a:ext cx="214312" cy="214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3" name="Line 31">
            <a:extLst>
              <a:ext uri="{FF2B5EF4-FFF2-40B4-BE49-F238E27FC236}">
                <a16:creationId xmlns:a16="http://schemas.microsoft.com/office/drawing/2014/main" id="{BF35D9A2-A3E2-472B-87E4-93B61C923F79}"/>
              </a:ext>
            </a:extLst>
          </p:cNvPr>
          <p:cNvSpPr>
            <a:spLocks noChangeShapeType="1"/>
          </p:cNvSpPr>
          <p:nvPr/>
        </p:nvSpPr>
        <p:spPr bwMode="auto">
          <a:xfrm flipH="1">
            <a:off x="5634038" y="4541838"/>
            <a:ext cx="239712" cy="214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4" name="Line 32">
            <a:extLst>
              <a:ext uri="{FF2B5EF4-FFF2-40B4-BE49-F238E27FC236}">
                <a16:creationId xmlns:a16="http://schemas.microsoft.com/office/drawing/2014/main" id="{A6CA68A0-2D5D-4BD5-8CE7-89312D8E30CE}"/>
              </a:ext>
            </a:extLst>
          </p:cNvPr>
          <p:cNvSpPr>
            <a:spLocks noChangeShapeType="1"/>
          </p:cNvSpPr>
          <p:nvPr/>
        </p:nvSpPr>
        <p:spPr bwMode="auto">
          <a:xfrm>
            <a:off x="5684838" y="4751388"/>
            <a:ext cx="214312"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5" name="Line 33">
            <a:extLst>
              <a:ext uri="{FF2B5EF4-FFF2-40B4-BE49-F238E27FC236}">
                <a16:creationId xmlns:a16="http://schemas.microsoft.com/office/drawing/2014/main" id="{3E9E3DBB-E5A5-4367-BC8E-DC2165F9CF0C}"/>
              </a:ext>
            </a:extLst>
          </p:cNvPr>
          <p:cNvSpPr>
            <a:spLocks noChangeShapeType="1"/>
          </p:cNvSpPr>
          <p:nvPr/>
        </p:nvSpPr>
        <p:spPr bwMode="auto">
          <a:xfrm>
            <a:off x="2884488" y="4541838"/>
            <a:ext cx="214312" cy="214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2226" name="Line 34">
            <a:extLst>
              <a:ext uri="{FF2B5EF4-FFF2-40B4-BE49-F238E27FC236}">
                <a16:creationId xmlns:a16="http://schemas.microsoft.com/office/drawing/2014/main" id="{3064E6D9-1190-49F4-B841-C3112D7748D6}"/>
              </a:ext>
            </a:extLst>
          </p:cNvPr>
          <p:cNvSpPr>
            <a:spLocks noChangeShapeType="1"/>
          </p:cNvSpPr>
          <p:nvPr/>
        </p:nvSpPr>
        <p:spPr bwMode="auto">
          <a:xfrm flipH="1">
            <a:off x="2871788" y="4789488"/>
            <a:ext cx="239712"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a:extLst>
              <a:ext uri="{FF2B5EF4-FFF2-40B4-BE49-F238E27FC236}">
                <a16:creationId xmlns:a16="http://schemas.microsoft.com/office/drawing/2014/main" id="{FF819AF4-B641-4031-817A-388BAF701BE7}"/>
              </a:ext>
            </a:extLst>
          </p:cNvPr>
          <p:cNvSpPr>
            <a:spLocks noGrp="1"/>
          </p:cNvSpPr>
          <p:nvPr>
            <p:ph type="sldNum" sz="quarter" idx="12"/>
          </p:nvPr>
        </p:nvSpPr>
        <p:spPr>
          <a:xfrm>
            <a:off x="8562975" y="6489700"/>
            <a:ext cx="428625" cy="365125"/>
          </a:xfrm>
        </p:spPr>
        <p:txBody>
          <a:bodyPr/>
          <a:lstStyle/>
          <a:p>
            <a:fld id="{EC97D7F4-C882-42EF-A188-C753AC9529F1}" type="slidenum">
              <a:rPr lang="ar-SA" altLang="en-US"/>
              <a:pPr/>
              <a:t>26</a:t>
            </a:fld>
            <a:endParaRPr lang="en-US" altLang="en-US"/>
          </a:p>
        </p:txBody>
      </p:sp>
      <p:sp>
        <p:nvSpPr>
          <p:cNvPr id="1034242" name="Rectangle 2">
            <a:extLst>
              <a:ext uri="{FF2B5EF4-FFF2-40B4-BE49-F238E27FC236}">
                <a16:creationId xmlns:a16="http://schemas.microsoft.com/office/drawing/2014/main" id="{6D0E60CC-B550-44B3-BE51-26411D73F253}"/>
              </a:ext>
            </a:extLst>
          </p:cNvPr>
          <p:cNvSpPr>
            <a:spLocks noGrp="1" noChangeArrowheads="1"/>
          </p:cNvSpPr>
          <p:nvPr>
            <p:ph type="title"/>
          </p:nvPr>
        </p:nvSpPr>
        <p:spPr/>
        <p:txBody>
          <a:bodyPr/>
          <a:lstStyle/>
          <a:p>
            <a:r>
              <a:rPr lang="en-US" altLang="en-US"/>
              <a:t> </a:t>
            </a:r>
          </a:p>
        </p:txBody>
      </p:sp>
      <p:sp>
        <p:nvSpPr>
          <p:cNvPr id="1034243" name="Rectangle 3">
            <a:extLst>
              <a:ext uri="{FF2B5EF4-FFF2-40B4-BE49-F238E27FC236}">
                <a16:creationId xmlns:a16="http://schemas.microsoft.com/office/drawing/2014/main" id="{67BAEF8D-0046-4BED-AB86-20999FAB7F7A}"/>
              </a:ext>
            </a:extLst>
          </p:cNvPr>
          <p:cNvSpPr>
            <a:spLocks noGrp="1" noChangeArrowheads="1"/>
          </p:cNvSpPr>
          <p:nvPr>
            <p:ph type="body" idx="1"/>
          </p:nvPr>
        </p:nvSpPr>
        <p:spPr/>
        <p:txBody>
          <a:bodyPr/>
          <a:lstStyle/>
          <a:p>
            <a:pPr>
              <a:buFontTx/>
              <a:buNone/>
            </a:pPr>
            <a:r>
              <a:rPr lang="en-US" altLang="en-US" dirty="0"/>
              <a:t> </a:t>
            </a:r>
          </a:p>
        </p:txBody>
      </p:sp>
      <p:sp>
        <p:nvSpPr>
          <p:cNvPr id="1034244" name="Rectangle 4">
            <a:extLst>
              <a:ext uri="{FF2B5EF4-FFF2-40B4-BE49-F238E27FC236}">
                <a16:creationId xmlns:a16="http://schemas.microsoft.com/office/drawing/2014/main" id="{9767F799-0175-46D4-92A9-090B10FB5BAB}"/>
              </a:ext>
            </a:extLst>
          </p:cNvPr>
          <p:cNvSpPr>
            <a:spLocks noChangeArrowheads="1"/>
          </p:cNvSpPr>
          <p:nvPr/>
        </p:nvSpPr>
        <p:spPr bwMode="auto">
          <a:xfrm>
            <a:off x="1041977" y="182699"/>
            <a:ext cx="7162800"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600" dirty="0">
                <a:solidFill>
                  <a:schemeClr val="tx1"/>
                </a:solidFill>
                <a:latin typeface="+mj-lt"/>
              </a:rPr>
              <a:t>Associative</a:t>
            </a:r>
            <a:r>
              <a:rPr lang="en-AU" altLang="en-US" sz="3200" dirty="0">
                <a:solidFill>
                  <a:schemeClr val="tx1"/>
                </a:solidFill>
                <a:latin typeface="+mj-lt"/>
              </a:rPr>
              <a:t> Entities</a:t>
            </a:r>
          </a:p>
        </p:txBody>
      </p:sp>
      <p:sp>
        <p:nvSpPr>
          <p:cNvPr id="1034245" name="Rectangle 5">
            <a:extLst>
              <a:ext uri="{FF2B5EF4-FFF2-40B4-BE49-F238E27FC236}">
                <a16:creationId xmlns:a16="http://schemas.microsoft.com/office/drawing/2014/main" id="{DA9F39DF-83AB-4AA4-847E-AC5AC2E92AAE}"/>
              </a:ext>
            </a:extLst>
          </p:cNvPr>
          <p:cNvSpPr>
            <a:spLocks noChangeArrowheads="1"/>
          </p:cNvSpPr>
          <p:nvPr/>
        </p:nvSpPr>
        <p:spPr bwMode="auto">
          <a:xfrm>
            <a:off x="1008303" y="1143000"/>
            <a:ext cx="7162800" cy="1752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1800" dirty="0">
                <a:latin typeface="+mj-lt"/>
              </a:rPr>
              <a:t>Sometimes it is necessary to store data about a relationship</a:t>
            </a:r>
          </a:p>
          <a:p>
            <a:pPr algn="just">
              <a:lnSpc>
                <a:spcPct val="90000"/>
              </a:lnSpc>
            </a:pPr>
            <a:r>
              <a:rPr lang="en-AU" altLang="en-US" sz="1800" dirty="0">
                <a:latin typeface="+mj-lt"/>
              </a:rPr>
              <a:t>We then need to turn the relationship into an entity</a:t>
            </a:r>
          </a:p>
          <a:p>
            <a:pPr algn="just">
              <a:lnSpc>
                <a:spcPct val="90000"/>
              </a:lnSpc>
              <a:buFontTx/>
              <a:buNone/>
            </a:pPr>
            <a:endParaRPr lang="en-AU" altLang="en-US" sz="2000" dirty="0">
              <a:latin typeface="+mj-lt"/>
            </a:endParaRPr>
          </a:p>
          <a:p>
            <a:pPr algn="just">
              <a:lnSpc>
                <a:spcPct val="90000"/>
              </a:lnSpc>
            </a:pPr>
            <a:endParaRPr lang="en-AU" altLang="en-US" sz="2000" dirty="0">
              <a:latin typeface="+mj-lt"/>
            </a:endParaRPr>
          </a:p>
          <a:p>
            <a:pPr algn="just">
              <a:lnSpc>
                <a:spcPct val="90000"/>
              </a:lnSpc>
            </a:pPr>
            <a:endParaRPr lang="en-AU" altLang="en-US" sz="2400" dirty="0">
              <a:latin typeface="+mj-lt"/>
            </a:endParaRPr>
          </a:p>
          <a:p>
            <a:pPr algn="just">
              <a:lnSpc>
                <a:spcPct val="90000"/>
              </a:lnSpc>
            </a:pPr>
            <a:r>
              <a:rPr lang="en-AU" altLang="en-US" sz="1800" dirty="0">
                <a:latin typeface="+mj-lt"/>
              </a:rPr>
              <a:t>We might want to keep track of date of purchase, method of purchase, location of purchase, none of which fit into the Customer or Item entity</a:t>
            </a:r>
          </a:p>
          <a:p>
            <a:pPr algn="just">
              <a:lnSpc>
                <a:spcPct val="90000"/>
              </a:lnSpc>
            </a:pPr>
            <a:r>
              <a:rPr lang="en-AU" altLang="en-US" sz="1800" dirty="0">
                <a:latin typeface="+mj-lt"/>
              </a:rPr>
              <a:t>So we create a Purchase entity</a:t>
            </a:r>
          </a:p>
          <a:p>
            <a:pPr algn="just">
              <a:lnSpc>
                <a:spcPct val="90000"/>
              </a:lnSpc>
            </a:pPr>
            <a:r>
              <a:rPr lang="en-AU" altLang="en-US" sz="1800" dirty="0">
                <a:latin typeface="+mj-lt"/>
              </a:rPr>
              <a:t>Note that Customer and Item exist regardless of any Purchase</a:t>
            </a:r>
          </a:p>
          <a:p>
            <a:pPr algn="just">
              <a:lnSpc>
                <a:spcPct val="90000"/>
              </a:lnSpc>
            </a:pPr>
            <a:r>
              <a:rPr lang="en-AU" altLang="en-US" sz="1800" dirty="0">
                <a:latin typeface="+mj-lt"/>
              </a:rPr>
              <a:t>Purchase only exists as a result of the relationship between the other two</a:t>
            </a:r>
          </a:p>
          <a:p>
            <a:pPr algn="just">
              <a:lnSpc>
                <a:spcPct val="90000"/>
              </a:lnSpc>
            </a:pPr>
            <a:endParaRPr lang="en-AU" altLang="en-US" sz="1800" dirty="0">
              <a:latin typeface="+mj-lt"/>
            </a:endParaRPr>
          </a:p>
          <a:p>
            <a:pPr algn="just">
              <a:lnSpc>
                <a:spcPct val="90000"/>
              </a:lnSpc>
            </a:pPr>
            <a:endParaRPr lang="en-AU" altLang="en-US" sz="1800" dirty="0">
              <a:latin typeface="+mj-lt"/>
            </a:endParaRPr>
          </a:p>
        </p:txBody>
      </p:sp>
      <p:sp>
        <p:nvSpPr>
          <p:cNvPr id="1034246" name="Rectangle 6">
            <a:extLst>
              <a:ext uri="{FF2B5EF4-FFF2-40B4-BE49-F238E27FC236}">
                <a16:creationId xmlns:a16="http://schemas.microsoft.com/office/drawing/2014/main" id="{FCC5D78F-3F7F-4653-A777-AA666923BCC9}"/>
              </a:ext>
            </a:extLst>
          </p:cNvPr>
          <p:cNvSpPr>
            <a:spLocks noChangeArrowheads="1"/>
          </p:cNvSpPr>
          <p:nvPr/>
        </p:nvSpPr>
        <p:spPr bwMode="auto">
          <a:xfrm>
            <a:off x="1638300" y="19050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dirty="0"/>
              <a:t>CUSTOMER</a:t>
            </a:r>
          </a:p>
        </p:txBody>
      </p:sp>
      <p:sp>
        <p:nvSpPr>
          <p:cNvPr id="1034247" name="Rectangle 7">
            <a:extLst>
              <a:ext uri="{FF2B5EF4-FFF2-40B4-BE49-F238E27FC236}">
                <a16:creationId xmlns:a16="http://schemas.microsoft.com/office/drawing/2014/main" id="{E29B1743-FCF4-4614-BC77-5E02EC05842E}"/>
              </a:ext>
            </a:extLst>
          </p:cNvPr>
          <p:cNvSpPr>
            <a:spLocks noChangeArrowheads="1"/>
          </p:cNvSpPr>
          <p:nvPr/>
        </p:nvSpPr>
        <p:spPr bwMode="auto">
          <a:xfrm>
            <a:off x="6019800" y="1905000"/>
            <a:ext cx="14478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ITEM</a:t>
            </a:r>
          </a:p>
        </p:txBody>
      </p:sp>
      <p:sp>
        <p:nvSpPr>
          <p:cNvPr id="1034248" name="Line 8">
            <a:extLst>
              <a:ext uri="{FF2B5EF4-FFF2-40B4-BE49-F238E27FC236}">
                <a16:creationId xmlns:a16="http://schemas.microsoft.com/office/drawing/2014/main" id="{A8E9434C-78F8-47D2-AABA-55526E5557FC}"/>
              </a:ext>
            </a:extLst>
          </p:cNvPr>
          <p:cNvSpPr>
            <a:spLocks noChangeShapeType="1"/>
          </p:cNvSpPr>
          <p:nvPr/>
        </p:nvSpPr>
        <p:spPr bwMode="auto">
          <a:xfrm>
            <a:off x="3113088" y="2266950"/>
            <a:ext cx="28813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49" name="Line 9">
            <a:extLst>
              <a:ext uri="{FF2B5EF4-FFF2-40B4-BE49-F238E27FC236}">
                <a16:creationId xmlns:a16="http://schemas.microsoft.com/office/drawing/2014/main" id="{D0151F1F-A2D8-48CB-B0D3-BD74411D1F73}"/>
              </a:ext>
            </a:extLst>
          </p:cNvPr>
          <p:cNvSpPr>
            <a:spLocks noChangeShapeType="1"/>
          </p:cNvSpPr>
          <p:nvPr/>
        </p:nvSpPr>
        <p:spPr bwMode="auto">
          <a:xfrm flipH="1">
            <a:off x="5843588" y="2141538"/>
            <a:ext cx="163512"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250" name="Line 10">
            <a:extLst>
              <a:ext uri="{FF2B5EF4-FFF2-40B4-BE49-F238E27FC236}">
                <a16:creationId xmlns:a16="http://schemas.microsoft.com/office/drawing/2014/main" id="{EA10D90A-28CE-4B17-B261-6B371EB25F77}"/>
              </a:ext>
            </a:extLst>
          </p:cNvPr>
          <p:cNvSpPr>
            <a:spLocks noChangeShapeType="1"/>
          </p:cNvSpPr>
          <p:nvPr/>
        </p:nvSpPr>
        <p:spPr bwMode="auto">
          <a:xfrm>
            <a:off x="5875338" y="2293938"/>
            <a:ext cx="138112" cy="1381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34251" name="Group 11">
            <a:extLst>
              <a:ext uri="{FF2B5EF4-FFF2-40B4-BE49-F238E27FC236}">
                <a16:creationId xmlns:a16="http://schemas.microsoft.com/office/drawing/2014/main" id="{E3603975-A45C-49A9-B465-EED72DEE5091}"/>
              </a:ext>
            </a:extLst>
          </p:cNvPr>
          <p:cNvGrpSpPr>
            <a:grpSpLocks/>
          </p:cNvGrpSpPr>
          <p:nvPr/>
        </p:nvGrpSpPr>
        <p:grpSpPr bwMode="auto">
          <a:xfrm>
            <a:off x="4060825" y="1847850"/>
            <a:ext cx="1120775" cy="895350"/>
            <a:chOff x="2540" y="1920"/>
            <a:chExt cx="673" cy="481"/>
          </a:xfrm>
        </p:grpSpPr>
        <p:sp>
          <p:nvSpPr>
            <p:cNvPr id="1034252" name="Freeform 12">
              <a:extLst>
                <a:ext uri="{FF2B5EF4-FFF2-40B4-BE49-F238E27FC236}">
                  <a16:creationId xmlns:a16="http://schemas.microsoft.com/office/drawing/2014/main" id="{8A33A1EE-9740-4BF4-95E2-18DD3317061C}"/>
                </a:ext>
              </a:extLst>
            </p:cNvPr>
            <p:cNvSpPr>
              <a:spLocks/>
            </p:cNvSpPr>
            <p:nvPr/>
          </p:nvSpPr>
          <p:spPr bwMode="auto">
            <a:xfrm>
              <a:off x="2540" y="1920"/>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253" name="Rectangle 13">
              <a:extLst>
                <a:ext uri="{FF2B5EF4-FFF2-40B4-BE49-F238E27FC236}">
                  <a16:creationId xmlns:a16="http://schemas.microsoft.com/office/drawing/2014/main" id="{9D7D9B12-0BFF-468D-B0E1-33419F2D6EAC}"/>
                </a:ext>
              </a:extLst>
            </p:cNvPr>
            <p:cNvSpPr>
              <a:spLocks noChangeArrowheads="1"/>
            </p:cNvSpPr>
            <p:nvPr/>
          </p:nvSpPr>
          <p:spPr bwMode="auto">
            <a:xfrm>
              <a:off x="2739" y="2057"/>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US" altLang="en-US" sz="1400" b="1"/>
                <a:t>purchases</a:t>
              </a:r>
              <a:endParaRPr lang="en-AU" altLang="en-US" sz="1400" b="1"/>
            </a:p>
          </p:txBody>
        </p:sp>
      </p:grpSp>
      <p:sp>
        <p:nvSpPr>
          <p:cNvPr id="24" name="Rectangle 6">
            <a:extLst>
              <a:ext uri="{FF2B5EF4-FFF2-40B4-BE49-F238E27FC236}">
                <a16:creationId xmlns:a16="http://schemas.microsoft.com/office/drawing/2014/main" id="{EEF13DC6-1DEF-4E95-96D9-15E6C63DB855}"/>
              </a:ext>
            </a:extLst>
          </p:cNvPr>
          <p:cNvSpPr>
            <a:spLocks noChangeArrowheads="1"/>
          </p:cNvSpPr>
          <p:nvPr/>
        </p:nvSpPr>
        <p:spPr bwMode="auto">
          <a:xfrm>
            <a:off x="1876425" y="4724400"/>
            <a:ext cx="1095375" cy="87904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Customer</a:t>
            </a:r>
          </a:p>
        </p:txBody>
      </p:sp>
      <p:sp>
        <p:nvSpPr>
          <p:cNvPr id="25" name="Rectangle 7">
            <a:extLst>
              <a:ext uri="{FF2B5EF4-FFF2-40B4-BE49-F238E27FC236}">
                <a16:creationId xmlns:a16="http://schemas.microsoft.com/office/drawing/2014/main" id="{42520EAF-4F2C-4C62-954F-B24E1AE02CD3}"/>
              </a:ext>
            </a:extLst>
          </p:cNvPr>
          <p:cNvSpPr>
            <a:spLocks noChangeArrowheads="1"/>
          </p:cNvSpPr>
          <p:nvPr/>
        </p:nvSpPr>
        <p:spPr bwMode="auto">
          <a:xfrm>
            <a:off x="4467225" y="5867400"/>
            <a:ext cx="1095375" cy="87904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Purchase</a:t>
            </a:r>
          </a:p>
        </p:txBody>
      </p:sp>
      <p:sp>
        <p:nvSpPr>
          <p:cNvPr id="26" name="Rectangle 8">
            <a:extLst>
              <a:ext uri="{FF2B5EF4-FFF2-40B4-BE49-F238E27FC236}">
                <a16:creationId xmlns:a16="http://schemas.microsoft.com/office/drawing/2014/main" id="{4376DD70-F85C-43AE-8008-E5C1C68DF052}"/>
              </a:ext>
            </a:extLst>
          </p:cNvPr>
          <p:cNvSpPr>
            <a:spLocks noChangeArrowheads="1"/>
          </p:cNvSpPr>
          <p:nvPr/>
        </p:nvSpPr>
        <p:spPr bwMode="auto">
          <a:xfrm>
            <a:off x="7286625" y="4724400"/>
            <a:ext cx="1095375" cy="879043"/>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dirty="0"/>
              <a:t>Item</a:t>
            </a:r>
          </a:p>
        </p:txBody>
      </p:sp>
      <p:grpSp>
        <p:nvGrpSpPr>
          <p:cNvPr id="27" name="Group 9">
            <a:extLst>
              <a:ext uri="{FF2B5EF4-FFF2-40B4-BE49-F238E27FC236}">
                <a16:creationId xmlns:a16="http://schemas.microsoft.com/office/drawing/2014/main" id="{0922D881-7E90-49DB-B4CA-58489583842E}"/>
              </a:ext>
            </a:extLst>
          </p:cNvPr>
          <p:cNvGrpSpPr>
            <a:grpSpLocks/>
          </p:cNvGrpSpPr>
          <p:nvPr/>
        </p:nvGrpSpPr>
        <p:grpSpPr bwMode="auto">
          <a:xfrm>
            <a:off x="4651412" y="4727876"/>
            <a:ext cx="808320" cy="677596"/>
            <a:chOff x="2400" y="2256"/>
            <a:chExt cx="673" cy="481"/>
          </a:xfrm>
        </p:grpSpPr>
        <p:sp>
          <p:nvSpPr>
            <p:cNvPr id="28" name="Freeform 10">
              <a:extLst>
                <a:ext uri="{FF2B5EF4-FFF2-40B4-BE49-F238E27FC236}">
                  <a16:creationId xmlns:a16="http://schemas.microsoft.com/office/drawing/2014/main" id="{F1D8193E-205B-472D-A4EE-3C7A1F9D6420}"/>
                </a:ext>
              </a:extLst>
            </p:cNvPr>
            <p:cNvSpPr>
              <a:spLocks/>
            </p:cNvSpPr>
            <p:nvPr/>
          </p:nvSpPr>
          <p:spPr bwMode="auto">
            <a:xfrm>
              <a:off x="2400" y="2256"/>
              <a:ext cx="673" cy="481"/>
            </a:xfrm>
            <a:custGeom>
              <a:avLst/>
              <a:gdLst>
                <a:gd name="T0" fmla="*/ 336 w 673"/>
                <a:gd name="T1" fmla="*/ 0 h 481"/>
                <a:gd name="T2" fmla="*/ 0 w 673"/>
                <a:gd name="T3" fmla="*/ 240 h 481"/>
                <a:gd name="T4" fmla="*/ 336 w 673"/>
                <a:gd name="T5" fmla="*/ 480 h 481"/>
                <a:gd name="T6" fmla="*/ 672 w 673"/>
                <a:gd name="T7" fmla="*/ 240 h 481"/>
                <a:gd name="T8" fmla="*/ 336 w 673"/>
                <a:gd name="T9" fmla="*/ 0 h 481"/>
              </a:gdLst>
              <a:ahLst/>
              <a:cxnLst>
                <a:cxn ang="0">
                  <a:pos x="T0" y="T1"/>
                </a:cxn>
                <a:cxn ang="0">
                  <a:pos x="T2" y="T3"/>
                </a:cxn>
                <a:cxn ang="0">
                  <a:pos x="T4" y="T5"/>
                </a:cxn>
                <a:cxn ang="0">
                  <a:pos x="T6" y="T7"/>
                </a:cxn>
                <a:cxn ang="0">
                  <a:pos x="T8" y="T9"/>
                </a:cxn>
              </a:cxnLst>
              <a:rect l="0" t="0" r="r" b="b"/>
              <a:pathLst>
                <a:path w="673" h="481">
                  <a:moveTo>
                    <a:pt x="336" y="0"/>
                  </a:moveTo>
                  <a:lnTo>
                    <a:pt x="0" y="240"/>
                  </a:lnTo>
                  <a:lnTo>
                    <a:pt x="336" y="480"/>
                  </a:lnTo>
                  <a:lnTo>
                    <a:pt x="672" y="240"/>
                  </a:lnTo>
                  <a:lnTo>
                    <a:pt x="336"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Rectangle 11">
              <a:extLst>
                <a:ext uri="{FF2B5EF4-FFF2-40B4-BE49-F238E27FC236}">
                  <a16:creationId xmlns:a16="http://schemas.microsoft.com/office/drawing/2014/main" id="{00D43CF9-CEBF-483A-8C06-410E29DB7D7E}"/>
                </a:ext>
              </a:extLst>
            </p:cNvPr>
            <p:cNvSpPr>
              <a:spLocks noChangeArrowheads="1"/>
            </p:cNvSpPr>
            <p:nvPr/>
          </p:nvSpPr>
          <p:spPr bwMode="auto">
            <a:xfrm>
              <a:off x="2599" y="2393"/>
              <a:ext cx="274" cy="20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 name="Line 12">
            <a:extLst>
              <a:ext uri="{FF2B5EF4-FFF2-40B4-BE49-F238E27FC236}">
                <a16:creationId xmlns:a16="http://schemas.microsoft.com/office/drawing/2014/main" id="{819BE3B7-F0C1-4B0F-B60E-B9B486000E7E}"/>
              </a:ext>
            </a:extLst>
          </p:cNvPr>
          <p:cNvSpPr>
            <a:spLocks noChangeShapeType="1"/>
          </p:cNvSpPr>
          <p:nvPr/>
        </p:nvSpPr>
        <p:spPr bwMode="auto">
          <a:xfrm flipH="1" flipV="1">
            <a:off x="2971799" y="5105706"/>
            <a:ext cx="1678411" cy="14856"/>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13">
            <a:extLst>
              <a:ext uri="{FF2B5EF4-FFF2-40B4-BE49-F238E27FC236}">
                <a16:creationId xmlns:a16="http://schemas.microsoft.com/office/drawing/2014/main" id="{E7182C60-84C3-4DF0-85D1-9C7E7BACCBB9}"/>
              </a:ext>
            </a:extLst>
          </p:cNvPr>
          <p:cNvSpPr>
            <a:spLocks noChangeShapeType="1"/>
          </p:cNvSpPr>
          <p:nvPr/>
        </p:nvSpPr>
        <p:spPr bwMode="auto">
          <a:xfrm>
            <a:off x="5458531" y="5120562"/>
            <a:ext cx="183761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Line 14">
            <a:extLst>
              <a:ext uri="{FF2B5EF4-FFF2-40B4-BE49-F238E27FC236}">
                <a16:creationId xmlns:a16="http://schemas.microsoft.com/office/drawing/2014/main" id="{B99E22E1-0A71-4C86-9801-117875E98C84}"/>
              </a:ext>
            </a:extLst>
          </p:cNvPr>
          <p:cNvSpPr>
            <a:spLocks noChangeShapeType="1"/>
          </p:cNvSpPr>
          <p:nvPr/>
        </p:nvSpPr>
        <p:spPr bwMode="auto">
          <a:xfrm>
            <a:off x="5059747" y="5503887"/>
            <a:ext cx="0" cy="325415"/>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AF9D5297-0C63-486F-A28D-5B61F7274D55}"/>
              </a:ext>
            </a:extLst>
          </p:cNvPr>
          <p:cNvSpPr>
            <a:spLocks noGrp="1"/>
          </p:cNvSpPr>
          <p:nvPr>
            <p:ph type="sldNum" sz="quarter" idx="12"/>
          </p:nvPr>
        </p:nvSpPr>
        <p:spPr/>
        <p:txBody>
          <a:bodyPr/>
          <a:lstStyle/>
          <a:p>
            <a:fld id="{1C31A205-3871-45F7-BCE4-4D2737330187}" type="slidenum">
              <a:rPr lang="ar-SA" altLang="en-US"/>
              <a:pPr/>
              <a:t>27</a:t>
            </a:fld>
            <a:endParaRPr lang="en-US" altLang="en-US"/>
          </a:p>
        </p:txBody>
      </p:sp>
      <p:sp>
        <p:nvSpPr>
          <p:cNvPr id="1036290" name="Rectangle 2">
            <a:extLst>
              <a:ext uri="{FF2B5EF4-FFF2-40B4-BE49-F238E27FC236}">
                <a16:creationId xmlns:a16="http://schemas.microsoft.com/office/drawing/2014/main" id="{0C7DB080-3E8D-4FCF-B99E-5AC14DC02A1D}"/>
              </a:ext>
            </a:extLst>
          </p:cNvPr>
          <p:cNvSpPr>
            <a:spLocks noGrp="1" noChangeArrowheads="1"/>
          </p:cNvSpPr>
          <p:nvPr>
            <p:ph type="title"/>
          </p:nvPr>
        </p:nvSpPr>
        <p:spPr/>
        <p:txBody>
          <a:bodyPr/>
          <a:lstStyle/>
          <a:p>
            <a:r>
              <a:rPr lang="en-US" altLang="en-US"/>
              <a:t> </a:t>
            </a:r>
          </a:p>
        </p:txBody>
      </p:sp>
      <p:sp>
        <p:nvSpPr>
          <p:cNvPr id="1036291" name="Rectangle 3">
            <a:extLst>
              <a:ext uri="{FF2B5EF4-FFF2-40B4-BE49-F238E27FC236}">
                <a16:creationId xmlns:a16="http://schemas.microsoft.com/office/drawing/2014/main" id="{41AF4399-9835-4F21-B8D6-ABFBF216EF08}"/>
              </a:ext>
            </a:extLst>
          </p:cNvPr>
          <p:cNvSpPr>
            <a:spLocks noGrp="1" noChangeArrowheads="1"/>
          </p:cNvSpPr>
          <p:nvPr>
            <p:ph type="body" idx="1"/>
          </p:nvPr>
        </p:nvSpPr>
        <p:spPr/>
        <p:txBody>
          <a:bodyPr/>
          <a:lstStyle/>
          <a:p>
            <a:pPr>
              <a:buFontTx/>
              <a:buNone/>
            </a:pPr>
            <a:r>
              <a:rPr lang="en-US" altLang="en-US"/>
              <a:t>  </a:t>
            </a:r>
          </a:p>
        </p:txBody>
      </p:sp>
      <p:sp>
        <p:nvSpPr>
          <p:cNvPr id="1036292" name="Rectangle 4">
            <a:extLst>
              <a:ext uri="{FF2B5EF4-FFF2-40B4-BE49-F238E27FC236}">
                <a16:creationId xmlns:a16="http://schemas.microsoft.com/office/drawing/2014/main" id="{6C48A885-F16B-4D98-8C6F-F0F3D20E223F}"/>
              </a:ext>
            </a:extLst>
          </p:cNvPr>
          <p:cNvSpPr>
            <a:spLocks noChangeArrowheads="1"/>
          </p:cNvSpPr>
          <p:nvPr/>
        </p:nvSpPr>
        <p:spPr bwMode="auto">
          <a:xfrm>
            <a:off x="1123950" y="228600"/>
            <a:ext cx="716280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Supertypes/Subtypes</a:t>
            </a:r>
          </a:p>
        </p:txBody>
      </p:sp>
      <p:sp>
        <p:nvSpPr>
          <p:cNvPr id="1036293" name="Rectangle 5">
            <a:extLst>
              <a:ext uri="{FF2B5EF4-FFF2-40B4-BE49-F238E27FC236}">
                <a16:creationId xmlns:a16="http://schemas.microsoft.com/office/drawing/2014/main" id="{BA13C45D-0911-432E-B053-D34A58A11825}"/>
              </a:ext>
            </a:extLst>
          </p:cNvPr>
          <p:cNvSpPr>
            <a:spLocks noChangeArrowheads="1"/>
          </p:cNvSpPr>
          <p:nvPr/>
        </p:nvSpPr>
        <p:spPr bwMode="auto">
          <a:xfrm>
            <a:off x="1143000" y="1085850"/>
            <a:ext cx="7162800" cy="1847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000" dirty="0">
                <a:latin typeface="+mj-lt"/>
              </a:rPr>
              <a:t>Often there are different types of a basic entity</a:t>
            </a:r>
          </a:p>
          <a:p>
            <a:pPr algn="just">
              <a:lnSpc>
                <a:spcPct val="90000"/>
              </a:lnSpc>
            </a:pPr>
            <a:r>
              <a:rPr lang="en-AU" altLang="en-US" sz="2000" dirty="0">
                <a:latin typeface="+mj-lt"/>
              </a:rPr>
              <a:t>For example if we have a CUSTOMER entity, but we keep different information on customers using cash and customers using credit we could specify it as follows:</a:t>
            </a:r>
            <a:r>
              <a:rPr lang="en-AU" altLang="en-US" sz="2800" dirty="0">
                <a:latin typeface="+mj-lt"/>
              </a:rPr>
              <a:t> </a:t>
            </a:r>
          </a:p>
        </p:txBody>
      </p:sp>
      <p:sp>
        <p:nvSpPr>
          <p:cNvPr id="1036294" name="Rectangle 6">
            <a:extLst>
              <a:ext uri="{FF2B5EF4-FFF2-40B4-BE49-F238E27FC236}">
                <a16:creationId xmlns:a16="http://schemas.microsoft.com/office/drawing/2014/main" id="{75C1FD70-41AE-49A5-89D1-EB4AA5316DD9}"/>
              </a:ext>
            </a:extLst>
          </p:cNvPr>
          <p:cNvSpPr>
            <a:spLocks noChangeArrowheads="1"/>
          </p:cNvSpPr>
          <p:nvPr/>
        </p:nvSpPr>
        <p:spPr bwMode="auto">
          <a:xfrm>
            <a:off x="3810000" y="2952750"/>
            <a:ext cx="137160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Customer</a:t>
            </a:r>
          </a:p>
        </p:txBody>
      </p:sp>
      <p:sp>
        <p:nvSpPr>
          <p:cNvPr id="1036295" name="Rectangle 7">
            <a:extLst>
              <a:ext uri="{FF2B5EF4-FFF2-40B4-BE49-F238E27FC236}">
                <a16:creationId xmlns:a16="http://schemas.microsoft.com/office/drawing/2014/main" id="{A2C8E5A7-2256-4B04-9779-DA5D9CC35AA8}"/>
              </a:ext>
            </a:extLst>
          </p:cNvPr>
          <p:cNvSpPr>
            <a:spLocks noChangeArrowheads="1"/>
          </p:cNvSpPr>
          <p:nvPr/>
        </p:nvSpPr>
        <p:spPr bwMode="auto">
          <a:xfrm>
            <a:off x="1600200" y="4876800"/>
            <a:ext cx="137160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Cash</a:t>
            </a:r>
          </a:p>
          <a:p>
            <a:pPr algn="ctr" eaLnBrk="0" hangingPunct="0"/>
            <a:r>
              <a:rPr lang="en-AU" altLang="en-US" b="1"/>
              <a:t>Customer</a:t>
            </a:r>
          </a:p>
        </p:txBody>
      </p:sp>
      <p:sp>
        <p:nvSpPr>
          <p:cNvPr id="1036296" name="Rectangle 8">
            <a:extLst>
              <a:ext uri="{FF2B5EF4-FFF2-40B4-BE49-F238E27FC236}">
                <a16:creationId xmlns:a16="http://schemas.microsoft.com/office/drawing/2014/main" id="{BCF57E7F-86C7-4120-AB13-C40A3AEF526B}"/>
              </a:ext>
            </a:extLst>
          </p:cNvPr>
          <p:cNvSpPr>
            <a:spLocks noChangeArrowheads="1"/>
          </p:cNvSpPr>
          <p:nvPr/>
        </p:nvSpPr>
        <p:spPr bwMode="auto">
          <a:xfrm>
            <a:off x="5981700" y="4800600"/>
            <a:ext cx="1371600" cy="6858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Credit</a:t>
            </a:r>
          </a:p>
          <a:p>
            <a:pPr algn="ctr" eaLnBrk="0" hangingPunct="0"/>
            <a:r>
              <a:rPr lang="en-AU" altLang="en-US" b="1"/>
              <a:t>Customer</a:t>
            </a:r>
          </a:p>
        </p:txBody>
      </p:sp>
      <p:sp>
        <p:nvSpPr>
          <p:cNvPr id="1036297" name="Freeform 9">
            <a:extLst>
              <a:ext uri="{FF2B5EF4-FFF2-40B4-BE49-F238E27FC236}">
                <a16:creationId xmlns:a16="http://schemas.microsoft.com/office/drawing/2014/main" id="{E1F66A83-FB75-4245-8104-7021888307D1}"/>
              </a:ext>
            </a:extLst>
          </p:cNvPr>
          <p:cNvSpPr>
            <a:spLocks/>
          </p:cNvSpPr>
          <p:nvPr/>
        </p:nvSpPr>
        <p:spPr bwMode="auto">
          <a:xfrm>
            <a:off x="4057650" y="4057650"/>
            <a:ext cx="915988" cy="611188"/>
          </a:xfrm>
          <a:custGeom>
            <a:avLst/>
            <a:gdLst>
              <a:gd name="T0" fmla="*/ 288 w 577"/>
              <a:gd name="T1" fmla="*/ 0 h 385"/>
              <a:gd name="T2" fmla="*/ 0 w 577"/>
              <a:gd name="T3" fmla="*/ 192 h 385"/>
              <a:gd name="T4" fmla="*/ 288 w 577"/>
              <a:gd name="T5" fmla="*/ 384 h 385"/>
              <a:gd name="T6" fmla="*/ 576 w 577"/>
              <a:gd name="T7" fmla="*/ 192 h 385"/>
              <a:gd name="T8" fmla="*/ 288 w 577"/>
              <a:gd name="T9" fmla="*/ 0 h 385"/>
            </a:gdLst>
            <a:ahLst/>
            <a:cxnLst>
              <a:cxn ang="0">
                <a:pos x="T0" y="T1"/>
              </a:cxn>
              <a:cxn ang="0">
                <a:pos x="T2" y="T3"/>
              </a:cxn>
              <a:cxn ang="0">
                <a:pos x="T4" y="T5"/>
              </a:cxn>
              <a:cxn ang="0">
                <a:pos x="T6" y="T7"/>
              </a:cxn>
              <a:cxn ang="0">
                <a:pos x="T8" y="T9"/>
              </a:cxn>
            </a:cxnLst>
            <a:rect l="0" t="0" r="r" b="b"/>
            <a:pathLst>
              <a:path w="577" h="385">
                <a:moveTo>
                  <a:pt x="288" y="0"/>
                </a:moveTo>
                <a:lnTo>
                  <a:pt x="0" y="192"/>
                </a:lnTo>
                <a:lnTo>
                  <a:pt x="288" y="384"/>
                </a:lnTo>
                <a:lnTo>
                  <a:pt x="576" y="192"/>
                </a:lnTo>
                <a:lnTo>
                  <a:pt x="288" y="0"/>
                </a:lnTo>
              </a:path>
            </a:pathLst>
          </a:custGeom>
          <a:solidFill>
            <a:schemeClr val="bg1"/>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6298" name="Line 10">
            <a:extLst>
              <a:ext uri="{FF2B5EF4-FFF2-40B4-BE49-F238E27FC236}">
                <a16:creationId xmlns:a16="http://schemas.microsoft.com/office/drawing/2014/main" id="{9EF8B021-5E05-4681-939E-62D808B18741}"/>
              </a:ext>
            </a:extLst>
          </p:cNvPr>
          <p:cNvSpPr>
            <a:spLocks noChangeShapeType="1"/>
          </p:cNvSpPr>
          <p:nvPr/>
        </p:nvSpPr>
        <p:spPr bwMode="auto">
          <a:xfrm flipV="1">
            <a:off x="4495800" y="3595688"/>
            <a:ext cx="0" cy="468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299" name="Line 11">
            <a:extLst>
              <a:ext uri="{FF2B5EF4-FFF2-40B4-BE49-F238E27FC236}">
                <a16:creationId xmlns:a16="http://schemas.microsoft.com/office/drawing/2014/main" id="{834E5E65-06BC-42DA-9EFD-51784D0E2FEB}"/>
              </a:ext>
            </a:extLst>
          </p:cNvPr>
          <p:cNvSpPr>
            <a:spLocks noChangeShapeType="1"/>
          </p:cNvSpPr>
          <p:nvPr/>
        </p:nvSpPr>
        <p:spPr bwMode="auto">
          <a:xfrm flipH="1">
            <a:off x="2376488" y="4343400"/>
            <a:ext cx="1687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00" name="Line 12">
            <a:extLst>
              <a:ext uri="{FF2B5EF4-FFF2-40B4-BE49-F238E27FC236}">
                <a16:creationId xmlns:a16="http://schemas.microsoft.com/office/drawing/2014/main" id="{3B97EF19-F9BA-4495-8163-9A801F669967}"/>
              </a:ext>
            </a:extLst>
          </p:cNvPr>
          <p:cNvSpPr>
            <a:spLocks noChangeShapeType="1"/>
          </p:cNvSpPr>
          <p:nvPr/>
        </p:nvSpPr>
        <p:spPr bwMode="auto">
          <a:xfrm>
            <a:off x="4999038" y="4343400"/>
            <a:ext cx="1585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01" name="Line 13">
            <a:extLst>
              <a:ext uri="{FF2B5EF4-FFF2-40B4-BE49-F238E27FC236}">
                <a16:creationId xmlns:a16="http://schemas.microsoft.com/office/drawing/2014/main" id="{E7546869-5241-4089-BFA0-13AB645E8A4F}"/>
              </a:ext>
            </a:extLst>
          </p:cNvPr>
          <p:cNvSpPr>
            <a:spLocks noChangeShapeType="1"/>
          </p:cNvSpPr>
          <p:nvPr/>
        </p:nvSpPr>
        <p:spPr bwMode="auto">
          <a:xfrm>
            <a:off x="6610350" y="4332288"/>
            <a:ext cx="0" cy="442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02" name="Line 14">
            <a:extLst>
              <a:ext uri="{FF2B5EF4-FFF2-40B4-BE49-F238E27FC236}">
                <a16:creationId xmlns:a16="http://schemas.microsoft.com/office/drawing/2014/main" id="{9E9BA816-05A5-45A4-AF4A-D59FB59C9B36}"/>
              </a:ext>
            </a:extLst>
          </p:cNvPr>
          <p:cNvSpPr>
            <a:spLocks noChangeShapeType="1"/>
          </p:cNvSpPr>
          <p:nvPr/>
        </p:nvSpPr>
        <p:spPr bwMode="auto">
          <a:xfrm>
            <a:off x="2343150" y="4389438"/>
            <a:ext cx="0" cy="442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303" name="Line 15">
            <a:extLst>
              <a:ext uri="{FF2B5EF4-FFF2-40B4-BE49-F238E27FC236}">
                <a16:creationId xmlns:a16="http://schemas.microsoft.com/office/drawing/2014/main" id="{04F782E1-49DB-47AD-8E23-E6746B619D74}"/>
              </a:ext>
            </a:extLst>
          </p:cNvPr>
          <p:cNvSpPr>
            <a:spLocks noChangeShapeType="1"/>
          </p:cNvSpPr>
          <p:nvPr/>
        </p:nvSpPr>
        <p:spPr bwMode="auto">
          <a:xfrm>
            <a:off x="4256088" y="3848100"/>
            <a:ext cx="442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908659-2774-408D-AF78-C76BEE8FCD13}"/>
              </a:ext>
            </a:extLst>
          </p:cNvPr>
          <p:cNvSpPr>
            <a:spLocks noGrp="1"/>
          </p:cNvSpPr>
          <p:nvPr>
            <p:ph type="sldNum" sz="quarter" idx="12"/>
          </p:nvPr>
        </p:nvSpPr>
        <p:spPr/>
        <p:txBody>
          <a:bodyPr/>
          <a:lstStyle/>
          <a:p>
            <a:fld id="{030C44BE-7CD4-4A0E-9413-04F90643369C}" type="slidenum">
              <a:rPr lang="ar-SA" altLang="en-US"/>
              <a:pPr/>
              <a:t>28</a:t>
            </a:fld>
            <a:endParaRPr lang="en-US" altLang="en-US"/>
          </a:p>
        </p:txBody>
      </p:sp>
      <p:sp>
        <p:nvSpPr>
          <p:cNvPr id="1037314" name="Rectangle 2">
            <a:extLst>
              <a:ext uri="{FF2B5EF4-FFF2-40B4-BE49-F238E27FC236}">
                <a16:creationId xmlns:a16="http://schemas.microsoft.com/office/drawing/2014/main" id="{21B4F9A4-CE76-442E-A902-B2BF3AC8FC8C}"/>
              </a:ext>
            </a:extLst>
          </p:cNvPr>
          <p:cNvSpPr>
            <a:spLocks noGrp="1" noChangeArrowheads="1"/>
          </p:cNvSpPr>
          <p:nvPr>
            <p:ph type="title"/>
          </p:nvPr>
        </p:nvSpPr>
        <p:spPr/>
        <p:txBody>
          <a:bodyPr/>
          <a:lstStyle/>
          <a:p>
            <a:r>
              <a:rPr lang="en-US" altLang="en-US"/>
              <a:t> </a:t>
            </a:r>
          </a:p>
        </p:txBody>
      </p:sp>
      <p:sp>
        <p:nvSpPr>
          <p:cNvPr id="1037315" name="Rectangle 3">
            <a:extLst>
              <a:ext uri="{FF2B5EF4-FFF2-40B4-BE49-F238E27FC236}">
                <a16:creationId xmlns:a16="http://schemas.microsoft.com/office/drawing/2014/main" id="{DE136E33-8713-43FD-9AE5-5323F306C004}"/>
              </a:ext>
            </a:extLst>
          </p:cNvPr>
          <p:cNvSpPr>
            <a:spLocks noGrp="1" noChangeArrowheads="1"/>
          </p:cNvSpPr>
          <p:nvPr>
            <p:ph type="body" idx="1"/>
          </p:nvPr>
        </p:nvSpPr>
        <p:spPr/>
        <p:txBody>
          <a:bodyPr/>
          <a:lstStyle/>
          <a:p>
            <a:pPr>
              <a:buFontTx/>
              <a:buNone/>
            </a:pPr>
            <a:r>
              <a:rPr lang="en-US" altLang="en-US"/>
              <a:t> </a:t>
            </a:r>
          </a:p>
        </p:txBody>
      </p:sp>
      <p:sp>
        <p:nvSpPr>
          <p:cNvPr id="1037316" name="Rectangle 4">
            <a:extLst>
              <a:ext uri="{FF2B5EF4-FFF2-40B4-BE49-F238E27FC236}">
                <a16:creationId xmlns:a16="http://schemas.microsoft.com/office/drawing/2014/main" id="{55E0FAFE-0A88-4D2A-8E68-393E2DF60BCD}"/>
              </a:ext>
            </a:extLst>
          </p:cNvPr>
          <p:cNvSpPr>
            <a:spLocks noChangeArrowheads="1"/>
          </p:cNvSpPr>
          <p:nvPr/>
        </p:nvSpPr>
        <p:spPr bwMode="auto">
          <a:xfrm>
            <a:off x="990600" y="152400"/>
            <a:ext cx="7162800" cy="609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E-R Diagram Guidelines</a:t>
            </a:r>
          </a:p>
        </p:txBody>
      </p:sp>
      <p:sp>
        <p:nvSpPr>
          <p:cNvPr id="1037317" name="Rectangle 5">
            <a:extLst>
              <a:ext uri="{FF2B5EF4-FFF2-40B4-BE49-F238E27FC236}">
                <a16:creationId xmlns:a16="http://schemas.microsoft.com/office/drawing/2014/main" id="{296CE06E-5D17-49A6-AAEE-70328FECA54A}"/>
              </a:ext>
            </a:extLst>
          </p:cNvPr>
          <p:cNvSpPr>
            <a:spLocks noChangeArrowheads="1"/>
          </p:cNvSpPr>
          <p:nvPr/>
        </p:nvSpPr>
        <p:spPr bwMode="auto">
          <a:xfrm>
            <a:off x="982133" y="1200150"/>
            <a:ext cx="7276041" cy="5276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000" dirty="0">
                <a:latin typeface="+mj-lt"/>
              </a:rPr>
              <a:t>If all data elements in an entity don’t apply to all instances, think about creating subtypes</a:t>
            </a:r>
          </a:p>
          <a:p>
            <a:pPr algn="just">
              <a:lnSpc>
                <a:spcPct val="90000"/>
              </a:lnSpc>
            </a:pPr>
            <a:r>
              <a:rPr lang="en-AU" altLang="en-US" sz="2000" dirty="0">
                <a:latin typeface="+mj-lt"/>
              </a:rPr>
              <a:t>Carefully examine to see if associative entities are needed</a:t>
            </a:r>
          </a:p>
          <a:p>
            <a:pPr algn="just">
              <a:lnSpc>
                <a:spcPct val="90000"/>
              </a:lnSpc>
            </a:pPr>
            <a:r>
              <a:rPr lang="en-AU" altLang="en-US" sz="2000" dirty="0">
                <a:latin typeface="+mj-lt"/>
              </a:rPr>
              <a:t>Modify the diagram when:</a:t>
            </a:r>
          </a:p>
          <a:p>
            <a:pPr lvl="1" algn="just">
              <a:lnSpc>
                <a:spcPct val="90000"/>
              </a:lnSpc>
              <a:buSzPct val="75000"/>
            </a:pPr>
            <a:r>
              <a:rPr lang="en-AU" altLang="en-US" sz="2000" dirty="0">
                <a:latin typeface="+mj-lt"/>
              </a:rPr>
              <a:t>Consist only of an identifier and have no data elements</a:t>
            </a:r>
          </a:p>
          <a:p>
            <a:pPr lvl="1" algn="just">
              <a:lnSpc>
                <a:spcPct val="90000"/>
              </a:lnSpc>
              <a:buSzPct val="75000"/>
            </a:pPr>
            <a:r>
              <a:rPr lang="en-AU" altLang="en-US" sz="2000" dirty="0">
                <a:latin typeface="+mj-lt"/>
              </a:rPr>
              <a:t>Have only one instance in the system</a:t>
            </a:r>
          </a:p>
          <a:p>
            <a:pPr lvl="1" algn="just">
              <a:lnSpc>
                <a:spcPct val="90000"/>
              </a:lnSpc>
              <a:buSzPct val="75000"/>
            </a:pPr>
            <a:r>
              <a:rPr lang="en-AU" altLang="en-US" sz="2000" dirty="0">
                <a:latin typeface="+mj-lt"/>
              </a:rPr>
              <a:t>Can derive the information and thus the relationship is unnecessary</a:t>
            </a:r>
          </a:p>
          <a:p>
            <a:pPr algn="just">
              <a:lnSpc>
                <a:spcPct val="90000"/>
              </a:lnSpc>
            </a:pPr>
            <a:r>
              <a:rPr lang="en-AU" altLang="en-US" sz="2000" dirty="0">
                <a:latin typeface="+mj-lt"/>
              </a:rPr>
              <a:t>Remember that ER-Diagrams are for modelling data </a:t>
            </a:r>
            <a:r>
              <a:rPr lang="en-AU" altLang="en-US" sz="2000" i="1" dirty="0">
                <a:latin typeface="+mj-lt"/>
              </a:rPr>
              <a:t>stored</a:t>
            </a:r>
            <a:r>
              <a:rPr lang="en-AU" altLang="en-US" sz="2000" dirty="0">
                <a:latin typeface="+mj-lt"/>
              </a:rPr>
              <a:t> in the system</a:t>
            </a:r>
          </a:p>
          <a:p>
            <a:pPr lvl="1" algn="just">
              <a:lnSpc>
                <a:spcPct val="90000"/>
              </a:lnSpc>
              <a:buSzPct val="75000"/>
            </a:pPr>
            <a:r>
              <a:rPr lang="en-AU" altLang="en-US" sz="2000" dirty="0">
                <a:latin typeface="+mj-lt"/>
              </a:rPr>
              <a:t>There is no need to show external entities about which no data is stored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4F46B95E-E311-4E5D-8716-A69935D796F3}"/>
              </a:ext>
            </a:extLst>
          </p:cNvPr>
          <p:cNvSpPr>
            <a:spLocks noGrp="1"/>
          </p:cNvSpPr>
          <p:nvPr>
            <p:ph type="sldNum" sz="quarter" idx="12"/>
          </p:nvPr>
        </p:nvSpPr>
        <p:spPr/>
        <p:txBody>
          <a:bodyPr/>
          <a:lstStyle/>
          <a:p>
            <a:fld id="{109DFB44-FE2F-4DC6-A340-32619131C7A0}" type="slidenum">
              <a:rPr lang="ar-SA" altLang="en-US"/>
              <a:pPr/>
              <a:t>29</a:t>
            </a:fld>
            <a:endParaRPr lang="en-US" altLang="en-US"/>
          </a:p>
        </p:txBody>
      </p:sp>
      <p:sp>
        <p:nvSpPr>
          <p:cNvPr id="1038338" name="Rectangle 2">
            <a:extLst>
              <a:ext uri="{FF2B5EF4-FFF2-40B4-BE49-F238E27FC236}">
                <a16:creationId xmlns:a16="http://schemas.microsoft.com/office/drawing/2014/main" id="{8ED4E4C9-0AE7-4BF7-AC11-2DE6C8ACAE60}"/>
              </a:ext>
            </a:extLst>
          </p:cNvPr>
          <p:cNvSpPr>
            <a:spLocks noGrp="1" noChangeArrowheads="1"/>
          </p:cNvSpPr>
          <p:nvPr>
            <p:ph type="title"/>
          </p:nvPr>
        </p:nvSpPr>
        <p:spPr/>
        <p:txBody>
          <a:bodyPr/>
          <a:lstStyle/>
          <a:p>
            <a:r>
              <a:rPr lang="en-US" altLang="en-US"/>
              <a:t>  </a:t>
            </a:r>
          </a:p>
        </p:txBody>
      </p:sp>
      <p:sp>
        <p:nvSpPr>
          <p:cNvPr id="1038339" name="Rectangle 3">
            <a:extLst>
              <a:ext uri="{FF2B5EF4-FFF2-40B4-BE49-F238E27FC236}">
                <a16:creationId xmlns:a16="http://schemas.microsoft.com/office/drawing/2014/main" id="{F1CCBF44-2E06-4D21-8880-21D6321EE86D}"/>
              </a:ext>
            </a:extLst>
          </p:cNvPr>
          <p:cNvSpPr>
            <a:spLocks noGrp="1" noChangeArrowheads="1"/>
          </p:cNvSpPr>
          <p:nvPr>
            <p:ph type="body" idx="1"/>
          </p:nvPr>
        </p:nvSpPr>
        <p:spPr/>
        <p:txBody>
          <a:bodyPr/>
          <a:lstStyle/>
          <a:p>
            <a:pPr>
              <a:buFontTx/>
              <a:buNone/>
            </a:pPr>
            <a:r>
              <a:rPr lang="en-US" altLang="en-US"/>
              <a:t>  </a:t>
            </a:r>
          </a:p>
        </p:txBody>
      </p:sp>
      <p:pic>
        <p:nvPicPr>
          <p:cNvPr id="1038340" name="Picture 4">
            <a:extLst>
              <a:ext uri="{FF2B5EF4-FFF2-40B4-BE49-F238E27FC236}">
                <a16:creationId xmlns:a16="http://schemas.microsoft.com/office/drawing/2014/main" id="{ECEC0311-C743-453F-A90A-CD384F03C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0" y="269875"/>
            <a:ext cx="7797800" cy="628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B0611-6A7D-4FC5-92FD-E5FB09E6BCFB}"/>
              </a:ext>
            </a:extLst>
          </p:cNvPr>
          <p:cNvSpPr>
            <a:spLocks noGrp="1"/>
          </p:cNvSpPr>
          <p:nvPr>
            <p:ph type="title"/>
          </p:nvPr>
        </p:nvSpPr>
        <p:spPr>
          <a:xfrm>
            <a:off x="982133" y="304800"/>
            <a:ext cx="7704667" cy="1066799"/>
          </a:xfrm>
        </p:spPr>
        <p:txBody>
          <a:bodyPr/>
          <a:lstStyle/>
          <a:p>
            <a:r>
              <a:rPr lang="en-US" b="1" dirty="0"/>
              <a:t>Introduction</a:t>
            </a:r>
          </a:p>
        </p:txBody>
      </p:sp>
      <p:sp>
        <p:nvSpPr>
          <p:cNvPr id="3" name="Content Placeholder 2">
            <a:extLst>
              <a:ext uri="{FF2B5EF4-FFF2-40B4-BE49-F238E27FC236}">
                <a16:creationId xmlns:a16="http://schemas.microsoft.com/office/drawing/2014/main" id="{297EDB46-2FAB-4427-823E-3388C953DC2C}"/>
              </a:ext>
            </a:extLst>
          </p:cNvPr>
          <p:cNvSpPr>
            <a:spLocks noGrp="1"/>
          </p:cNvSpPr>
          <p:nvPr>
            <p:ph idx="1"/>
          </p:nvPr>
        </p:nvSpPr>
        <p:spPr>
          <a:xfrm>
            <a:off x="982133" y="1524000"/>
            <a:ext cx="7704667" cy="4475816"/>
          </a:xfrm>
        </p:spPr>
        <p:txBody>
          <a:bodyPr/>
          <a:lstStyle/>
          <a:p>
            <a:pPr algn="just">
              <a:lnSpc>
                <a:spcPct val="80000"/>
              </a:lnSpc>
            </a:pPr>
            <a:r>
              <a:rPr lang="en-US" altLang="en-US" sz="2000" dirty="0"/>
              <a:t>Two different modeling philosophies can be applied:</a:t>
            </a:r>
          </a:p>
          <a:p>
            <a:pPr algn="just">
              <a:lnSpc>
                <a:spcPct val="80000"/>
              </a:lnSpc>
              <a:buFontTx/>
              <a:buNone/>
            </a:pPr>
            <a:r>
              <a:rPr lang="en-US" altLang="en-US" sz="2000" dirty="0"/>
              <a:t> </a:t>
            </a:r>
          </a:p>
          <a:p>
            <a:pPr algn="just">
              <a:lnSpc>
                <a:spcPct val="80000"/>
              </a:lnSpc>
              <a:buFontTx/>
              <a:buNone/>
            </a:pPr>
            <a:r>
              <a:rPr lang="en-US" altLang="en-US" sz="2000" dirty="0"/>
              <a:t>     - </a:t>
            </a:r>
            <a:r>
              <a:rPr lang="en-US" altLang="en-US" sz="2000" i="1" dirty="0"/>
              <a:t>Structured analysis :</a:t>
            </a:r>
            <a:r>
              <a:rPr lang="en-US" altLang="en-US" sz="2000" dirty="0"/>
              <a:t>  </a:t>
            </a:r>
          </a:p>
          <a:p>
            <a:pPr lvl="1" algn="just">
              <a:lnSpc>
                <a:spcPct val="80000"/>
              </a:lnSpc>
              <a:buFont typeface="Wingdings" panose="05000000000000000000" pitchFamily="2" charset="2"/>
              <a:buChar char="ü"/>
            </a:pPr>
            <a:r>
              <a:rPr lang="en-US" altLang="en-US" sz="1600" dirty="0"/>
              <a:t> </a:t>
            </a:r>
            <a:r>
              <a:rPr lang="en-US" altLang="en-US" sz="1800" dirty="0"/>
              <a:t>Considers data and the process that transform the data as separate entities.  </a:t>
            </a:r>
          </a:p>
          <a:p>
            <a:pPr lvl="1" algn="just">
              <a:lnSpc>
                <a:spcPct val="80000"/>
              </a:lnSpc>
              <a:buFont typeface="Wingdings" panose="05000000000000000000" pitchFamily="2" charset="2"/>
              <a:buChar char="ü"/>
            </a:pPr>
            <a:r>
              <a:rPr lang="en-US" altLang="en-US" sz="1800" dirty="0"/>
              <a:t> Views software as an information transformer. </a:t>
            </a:r>
          </a:p>
          <a:p>
            <a:pPr lvl="1" algn="just">
              <a:lnSpc>
                <a:spcPct val="80000"/>
              </a:lnSpc>
              <a:buFont typeface="Wingdings" panose="05000000000000000000" pitchFamily="2" charset="2"/>
              <a:buChar char="ü"/>
            </a:pPr>
            <a:r>
              <a:rPr lang="en-US" altLang="en-US" sz="1800" dirty="0"/>
              <a:t>Assists the software engineer in identifying data objects, their relationships,  and the  manner in which those data  objects are  transformed. </a:t>
            </a:r>
          </a:p>
          <a:p>
            <a:pPr algn="just">
              <a:lnSpc>
                <a:spcPct val="80000"/>
              </a:lnSpc>
              <a:buFontTx/>
              <a:buNone/>
            </a:pPr>
            <a:endParaRPr lang="en-US" altLang="en-US" sz="2000" dirty="0"/>
          </a:p>
          <a:p>
            <a:pPr algn="just">
              <a:lnSpc>
                <a:spcPct val="80000"/>
              </a:lnSpc>
              <a:buFontTx/>
              <a:buNone/>
            </a:pPr>
            <a:r>
              <a:rPr lang="en-US" altLang="en-US" sz="2000" dirty="0"/>
              <a:t>     - </a:t>
            </a:r>
            <a:r>
              <a:rPr lang="en-US" altLang="en-US" sz="2000" i="1" dirty="0"/>
              <a:t>Object-oriented analysis :</a:t>
            </a:r>
          </a:p>
          <a:p>
            <a:pPr lvl="1" algn="just">
              <a:lnSpc>
                <a:spcPct val="80000"/>
              </a:lnSpc>
              <a:buFont typeface="Wingdings" panose="05000000000000000000" pitchFamily="2" charset="2"/>
              <a:buChar char="ü"/>
            </a:pPr>
            <a:r>
              <a:rPr lang="en-US" altLang="en-US" sz="1800" dirty="0"/>
              <a:t> Focuses on the definition of classes and the manner in which they collaborate with one another to affect customer requirements.</a:t>
            </a:r>
          </a:p>
          <a:p>
            <a:pPr algn="just">
              <a:lnSpc>
                <a:spcPct val="80000"/>
              </a:lnSpc>
              <a:buFontTx/>
              <a:buNone/>
            </a:pPr>
            <a:r>
              <a:rPr lang="en-US" altLang="en-US" sz="1800" dirty="0"/>
              <a:t> </a:t>
            </a:r>
          </a:p>
        </p:txBody>
      </p:sp>
      <p:sp>
        <p:nvSpPr>
          <p:cNvPr id="4" name="Slide Number Placeholder 3">
            <a:extLst>
              <a:ext uri="{FF2B5EF4-FFF2-40B4-BE49-F238E27FC236}">
                <a16:creationId xmlns:a16="http://schemas.microsoft.com/office/drawing/2014/main" id="{C8A2E895-A24F-47DE-96FC-DE5EF8F35435}"/>
              </a:ext>
            </a:extLst>
          </p:cNvPr>
          <p:cNvSpPr>
            <a:spLocks noGrp="1"/>
          </p:cNvSpPr>
          <p:nvPr>
            <p:ph type="sldNum" sz="quarter" idx="12"/>
          </p:nvPr>
        </p:nvSpPr>
        <p:spPr/>
        <p:txBody>
          <a:bodyPr/>
          <a:lstStyle/>
          <a:p>
            <a:fld id="{8CECED11-46E6-4F12-B14C-0A1790243495}" type="slidenum">
              <a:rPr lang="ar-SA" altLang="en-US" smtClean="0"/>
              <a:pPr/>
              <a:t>3</a:t>
            </a:fld>
            <a:endParaRPr lang="en-US" altLang="en-US"/>
          </a:p>
        </p:txBody>
      </p:sp>
    </p:spTree>
    <p:extLst>
      <p:ext uri="{BB962C8B-B14F-4D97-AF65-F5344CB8AC3E}">
        <p14:creationId xmlns:p14="http://schemas.microsoft.com/office/powerpoint/2010/main" val="20804075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10D0ACE3-271F-4784-9D37-353518E2DDD0}"/>
              </a:ext>
            </a:extLst>
          </p:cNvPr>
          <p:cNvSpPr>
            <a:spLocks noGrp="1"/>
          </p:cNvSpPr>
          <p:nvPr>
            <p:ph type="sldNum" sz="quarter" idx="12"/>
          </p:nvPr>
        </p:nvSpPr>
        <p:spPr/>
        <p:txBody>
          <a:bodyPr/>
          <a:lstStyle/>
          <a:p>
            <a:fld id="{EFADC93F-0323-4975-B0A8-4F6F0D59749D}" type="slidenum">
              <a:rPr lang="ar-SA" altLang="en-US"/>
              <a:pPr/>
              <a:t>30</a:t>
            </a:fld>
            <a:endParaRPr lang="en-US" altLang="en-US"/>
          </a:p>
        </p:txBody>
      </p:sp>
      <p:sp>
        <p:nvSpPr>
          <p:cNvPr id="1026050" name="Rectangle 2">
            <a:extLst>
              <a:ext uri="{FF2B5EF4-FFF2-40B4-BE49-F238E27FC236}">
                <a16:creationId xmlns:a16="http://schemas.microsoft.com/office/drawing/2014/main" id="{4F45AABE-6294-4E6C-850C-143DF0FDD6C9}"/>
              </a:ext>
            </a:extLst>
          </p:cNvPr>
          <p:cNvSpPr>
            <a:spLocks noGrp="1" noChangeArrowheads="1"/>
          </p:cNvSpPr>
          <p:nvPr>
            <p:ph type="title"/>
          </p:nvPr>
        </p:nvSpPr>
        <p:spPr/>
        <p:txBody>
          <a:bodyPr/>
          <a:lstStyle/>
          <a:p>
            <a:r>
              <a:rPr lang="en-US" altLang="en-US"/>
              <a:t> </a:t>
            </a:r>
          </a:p>
        </p:txBody>
      </p:sp>
      <p:sp>
        <p:nvSpPr>
          <p:cNvPr id="1026051" name="Rectangle 3">
            <a:extLst>
              <a:ext uri="{FF2B5EF4-FFF2-40B4-BE49-F238E27FC236}">
                <a16:creationId xmlns:a16="http://schemas.microsoft.com/office/drawing/2014/main" id="{45F69EFC-FBA6-46B2-9216-1FA6685BCAAA}"/>
              </a:ext>
            </a:extLst>
          </p:cNvPr>
          <p:cNvSpPr>
            <a:spLocks noGrp="1" noChangeArrowheads="1"/>
          </p:cNvSpPr>
          <p:nvPr>
            <p:ph type="body" idx="1"/>
          </p:nvPr>
        </p:nvSpPr>
        <p:spPr>
          <a:xfrm>
            <a:off x="457200" y="831851"/>
            <a:ext cx="8229600" cy="4994275"/>
          </a:xfrm>
        </p:spPr>
        <p:txBody>
          <a:bodyPr/>
          <a:lstStyle/>
          <a:p>
            <a:pPr>
              <a:buFontTx/>
              <a:buNone/>
            </a:pPr>
            <a:r>
              <a:rPr lang="en-US" altLang="en-US"/>
              <a:t> </a:t>
            </a:r>
          </a:p>
        </p:txBody>
      </p:sp>
      <p:sp>
        <p:nvSpPr>
          <p:cNvPr id="1026052" name="Rectangle 4">
            <a:extLst>
              <a:ext uri="{FF2B5EF4-FFF2-40B4-BE49-F238E27FC236}">
                <a16:creationId xmlns:a16="http://schemas.microsoft.com/office/drawing/2014/main" id="{AEF7E0C7-4402-40F2-BE93-27FAB0674D4B}"/>
              </a:ext>
            </a:extLst>
          </p:cNvPr>
          <p:cNvSpPr>
            <a:spLocks noChangeArrowheads="1"/>
          </p:cNvSpPr>
          <p:nvPr/>
        </p:nvSpPr>
        <p:spPr bwMode="auto">
          <a:xfrm>
            <a:off x="476250" y="381000"/>
            <a:ext cx="822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 </a:t>
            </a:r>
          </a:p>
        </p:txBody>
      </p:sp>
      <p:sp>
        <p:nvSpPr>
          <p:cNvPr id="1026053" name="Rectangle 5">
            <a:extLst>
              <a:ext uri="{FF2B5EF4-FFF2-40B4-BE49-F238E27FC236}">
                <a16:creationId xmlns:a16="http://schemas.microsoft.com/office/drawing/2014/main" id="{48DC3A91-9B9E-43A9-9CD2-00D2A47D23F3}"/>
              </a:ext>
            </a:extLst>
          </p:cNvPr>
          <p:cNvSpPr>
            <a:spLocks noChangeArrowheads="1"/>
          </p:cNvSpPr>
          <p:nvPr/>
        </p:nvSpPr>
        <p:spPr bwMode="auto">
          <a:xfrm>
            <a:off x="457200" y="1803401"/>
            <a:ext cx="822960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t> </a:t>
            </a:r>
          </a:p>
        </p:txBody>
      </p:sp>
      <p:sp>
        <p:nvSpPr>
          <p:cNvPr id="1026054" name="Rectangle 6">
            <a:extLst>
              <a:ext uri="{FF2B5EF4-FFF2-40B4-BE49-F238E27FC236}">
                <a16:creationId xmlns:a16="http://schemas.microsoft.com/office/drawing/2014/main" id="{0926A5ED-2693-47C9-8105-BD6326AF2823}"/>
              </a:ext>
            </a:extLst>
          </p:cNvPr>
          <p:cNvSpPr>
            <a:spLocks noChangeArrowheads="1"/>
          </p:cNvSpPr>
          <p:nvPr/>
        </p:nvSpPr>
        <p:spPr bwMode="auto">
          <a:xfrm>
            <a:off x="385764" y="2479675"/>
            <a:ext cx="806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914400" algn="l"/>
              </a:tabLst>
              <a:defRPr sz="2400">
                <a:solidFill>
                  <a:schemeClr val="tx1"/>
                </a:solidFill>
                <a:latin typeface="Times" panose="02020603050405020304" pitchFamily="18" charset="0"/>
              </a:defRPr>
            </a:lvl1pPr>
            <a:lvl2pPr eaLnBrk="0" hangingPunct="0">
              <a:tabLst>
                <a:tab pos="914400" algn="l"/>
              </a:tabLst>
              <a:defRPr sz="2400">
                <a:solidFill>
                  <a:schemeClr val="tx1"/>
                </a:solidFill>
                <a:latin typeface="Times" panose="02020603050405020304" pitchFamily="18" charset="0"/>
              </a:defRPr>
            </a:lvl2pPr>
            <a:lvl3pPr eaLnBrk="0" hangingPunct="0">
              <a:tabLst>
                <a:tab pos="914400" algn="l"/>
              </a:tabLst>
              <a:defRPr sz="2400">
                <a:solidFill>
                  <a:schemeClr val="tx1"/>
                </a:solidFill>
                <a:latin typeface="Times" panose="02020603050405020304" pitchFamily="18" charset="0"/>
              </a:defRPr>
            </a:lvl3pPr>
            <a:lvl4pPr eaLnBrk="0" hangingPunct="0">
              <a:tabLst>
                <a:tab pos="914400" algn="l"/>
              </a:tabLst>
              <a:defRPr sz="2400">
                <a:solidFill>
                  <a:schemeClr val="tx1"/>
                </a:solidFill>
                <a:latin typeface="Times" panose="02020603050405020304" pitchFamily="18" charset="0"/>
              </a:defRPr>
            </a:lvl4pPr>
            <a:lvl5pPr eaLnBrk="0" hangingPunct="0">
              <a:tabLst>
                <a:tab pos="914400" algn="l"/>
              </a:tabLst>
              <a:defRPr sz="2400">
                <a:solidFill>
                  <a:schemeClr val="tx1"/>
                </a:solidFill>
                <a:latin typeface="Times" panose="02020603050405020304" pitchFamily="18" charset="0"/>
              </a:defRPr>
            </a:lvl5pPr>
            <a:lvl6pPr eaLnBrk="0" fontAlgn="base" hangingPunct="0">
              <a:spcBef>
                <a:spcPct val="0"/>
              </a:spcBef>
              <a:spcAft>
                <a:spcPct val="0"/>
              </a:spcAft>
              <a:tabLst>
                <a:tab pos="914400" algn="l"/>
              </a:tabLst>
              <a:defRPr sz="2400">
                <a:solidFill>
                  <a:schemeClr val="tx1"/>
                </a:solidFill>
                <a:latin typeface="Times" panose="02020603050405020304" pitchFamily="18" charset="0"/>
              </a:defRPr>
            </a:lvl6pPr>
            <a:lvl7pPr eaLnBrk="0" fontAlgn="base" hangingPunct="0">
              <a:spcBef>
                <a:spcPct val="0"/>
              </a:spcBef>
              <a:spcAft>
                <a:spcPct val="0"/>
              </a:spcAft>
              <a:tabLst>
                <a:tab pos="914400" algn="l"/>
              </a:tabLst>
              <a:defRPr sz="2400">
                <a:solidFill>
                  <a:schemeClr val="tx1"/>
                </a:solidFill>
                <a:latin typeface="Times" panose="02020603050405020304" pitchFamily="18" charset="0"/>
              </a:defRPr>
            </a:lvl7pPr>
            <a:lvl8pPr eaLnBrk="0" fontAlgn="base" hangingPunct="0">
              <a:spcBef>
                <a:spcPct val="0"/>
              </a:spcBef>
              <a:spcAft>
                <a:spcPct val="0"/>
              </a:spcAft>
              <a:tabLst>
                <a:tab pos="914400" algn="l"/>
              </a:tabLst>
              <a:defRPr sz="2400">
                <a:solidFill>
                  <a:schemeClr val="tx1"/>
                </a:solidFill>
                <a:latin typeface="Times" panose="02020603050405020304" pitchFamily="18" charset="0"/>
              </a:defRPr>
            </a:lvl8pPr>
            <a:lvl9pPr eaLnBrk="0" fontAlgn="base" hangingPunct="0">
              <a:spcBef>
                <a:spcPct val="0"/>
              </a:spcBef>
              <a:spcAft>
                <a:spcPct val="0"/>
              </a:spcAft>
              <a:tabLst>
                <a:tab pos="914400" algn="l"/>
              </a:tabLst>
              <a:defRPr sz="2400">
                <a:solidFill>
                  <a:schemeClr val="tx1"/>
                </a:solidFill>
                <a:latin typeface="Times" panose="02020603050405020304" pitchFamily="18" charset="0"/>
              </a:defRPr>
            </a:lvl9pPr>
          </a:lstStyle>
          <a:p>
            <a:pPr eaLnBrk="1" hangingPunct="1"/>
            <a:r>
              <a:rPr lang="en-US" altLang="en-US" b="1">
                <a:latin typeface="Arial" panose="020B0604020202020204" pitchFamily="34" charset="0"/>
              </a:rPr>
              <a:t> </a:t>
            </a:r>
            <a:endParaRPr lang="en-US" altLang="en-US">
              <a:latin typeface="Arial" panose="020B0604020202020204" pitchFamily="34" charset="0"/>
            </a:endParaRPr>
          </a:p>
        </p:txBody>
      </p:sp>
      <p:sp>
        <p:nvSpPr>
          <p:cNvPr id="1026055" name="Rectangle 7">
            <a:extLst>
              <a:ext uri="{FF2B5EF4-FFF2-40B4-BE49-F238E27FC236}">
                <a16:creationId xmlns:a16="http://schemas.microsoft.com/office/drawing/2014/main" id="{AC640346-2B82-4539-8FC7-52C6F1D72384}"/>
              </a:ext>
            </a:extLst>
          </p:cNvPr>
          <p:cNvSpPr>
            <a:spLocks noChangeArrowheads="1"/>
          </p:cNvSpPr>
          <p:nvPr/>
        </p:nvSpPr>
        <p:spPr bwMode="auto">
          <a:xfrm>
            <a:off x="457200" y="254000"/>
            <a:ext cx="7772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3200" dirty="0">
                <a:latin typeface="+mj-lt"/>
              </a:rPr>
              <a:t>Data dictionaries</a:t>
            </a:r>
          </a:p>
        </p:txBody>
      </p:sp>
      <p:sp>
        <p:nvSpPr>
          <p:cNvPr id="1026056" name="Rectangle 8">
            <a:extLst>
              <a:ext uri="{FF2B5EF4-FFF2-40B4-BE49-F238E27FC236}">
                <a16:creationId xmlns:a16="http://schemas.microsoft.com/office/drawing/2014/main" id="{41D77F3E-097E-4DFA-92FC-626388EAFE41}"/>
              </a:ext>
            </a:extLst>
          </p:cNvPr>
          <p:cNvSpPr>
            <a:spLocks noChangeArrowheads="1"/>
          </p:cNvSpPr>
          <p:nvPr/>
        </p:nvSpPr>
        <p:spPr bwMode="auto">
          <a:xfrm>
            <a:off x="952500" y="104775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GB" altLang="en-US" sz="2400" dirty="0">
                <a:latin typeface="+mj-lt"/>
              </a:rPr>
              <a:t>Data dictionaries are lists of all of the names used in the system models. Descriptions of the entities, relationships and attributes are also included</a:t>
            </a:r>
          </a:p>
          <a:p>
            <a:r>
              <a:rPr lang="en-GB" altLang="en-US" sz="2400" dirty="0">
                <a:latin typeface="+mj-lt"/>
              </a:rPr>
              <a:t>Advantages</a:t>
            </a:r>
          </a:p>
          <a:p>
            <a:pPr lvl="1"/>
            <a:r>
              <a:rPr lang="en-GB" altLang="en-US" sz="2400" dirty="0">
                <a:latin typeface="+mj-lt"/>
              </a:rPr>
              <a:t>Support name management and avoid duplication</a:t>
            </a:r>
          </a:p>
          <a:p>
            <a:pPr lvl="1"/>
            <a:r>
              <a:rPr lang="en-GB" altLang="en-US" sz="2400" dirty="0">
                <a:latin typeface="+mj-lt"/>
              </a:rPr>
              <a:t>Store of organisational knowledge linking analysis, design and implementation</a:t>
            </a:r>
          </a:p>
          <a:p>
            <a:pPr>
              <a:buFontTx/>
              <a:buNone/>
            </a:pPr>
            <a:endParaRPr lang="en-GB" altLang="en-US" sz="2400" dirty="0">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F9782C6-EDCC-40F3-9EE0-99F0805567FC}"/>
              </a:ext>
            </a:extLst>
          </p:cNvPr>
          <p:cNvSpPr>
            <a:spLocks noGrp="1"/>
          </p:cNvSpPr>
          <p:nvPr>
            <p:ph type="sldNum" sz="quarter" idx="12"/>
          </p:nvPr>
        </p:nvSpPr>
        <p:spPr/>
        <p:txBody>
          <a:bodyPr/>
          <a:lstStyle/>
          <a:p>
            <a:fld id="{827522CA-6982-4E36-B514-2E262B6004CE}" type="slidenum">
              <a:rPr lang="ar-SA" altLang="en-US"/>
              <a:pPr/>
              <a:t>31</a:t>
            </a:fld>
            <a:endParaRPr lang="en-US" altLang="en-US"/>
          </a:p>
        </p:txBody>
      </p:sp>
      <p:sp>
        <p:nvSpPr>
          <p:cNvPr id="1027074" name="Rectangle 2">
            <a:extLst>
              <a:ext uri="{FF2B5EF4-FFF2-40B4-BE49-F238E27FC236}">
                <a16:creationId xmlns:a16="http://schemas.microsoft.com/office/drawing/2014/main" id="{6E91FFE8-BF5B-4AFC-9D9C-D31D7453CA93}"/>
              </a:ext>
            </a:extLst>
          </p:cNvPr>
          <p:cNvSpPr>
            <a:spLocks noGrp="1" noChangeArrowheads="1"/>
          </p:cNvSpPr>
          <p:nvPr>
            <p:ph type="title"/>
          </p:nvPr>
        </p:nvSpPr>
        <p:spPr/>
        <p:txBody>
          <a:bodyPr/>
          <a:lstStyle/>
          <a:p>
            <a:r>
              <a:rPr lang="en-US" altLang="en-US" dirty="0"/>
              <a:t> </a:t>
            </a:r>
          </a:p>
        </p:txBody>
      </p:sp>
      <p:sp>
        <p:nvSpPr>
          <p:cNvPr id="1027075" name="Rectangle 3">
            <a:extLst>
              <a:ext uri="{FF2B5EF4-FFF2-40B4-BE49-F238E27FC236}">
                <a16:creationId xmlns:a16="http://schemas.microsoft.com/office/drawing/2014/main" id="{2406A389-B69F-4B26-8F16-38F89A11B299}"/>
              </a:ext>
            </a:extLst>
          </p:cNvPr>
          <p:cNvSpPr>
            <a:spLocks noGrp="1" noChangeArrowheads="1"/>
          </p:cNvSpPr>
          <p:nvPr>
            <p:ph type="body" idx="1"/>
          </p:nvPr>
        </p:nvSpPr>
        <p:spPr>
          <a:xfrm>
            <a:off x="457200" y="1117601"/>
            <a:ext cx="8229600" cy="4708525"/>
          </a:xfrm>
        </p:spPr>
        <p:txBody>
          <a:bodyPr/>
          <a:lstStyle/>
          <a:p>
            <a:pPr>
              <a:buFontTx/>
              <a:buNone/>
            </a:pPr>
            <a:r>
              <a:rPr lang="en-US" altLang="en-US" dirty="0"/>
              <a:t> </a:t>
            </a:r>
          </a:p>
        </p:txBody>
      </p:sp>
      <p:sp>
        <p:nvSpPr>
          <p:cNvPr id="1027076" name="Rectangle 4">
            <a:extLst>
              <a:ext uri="{FF2B5EF4-FFF2-40B4-BE49-F238E27FC236}">
                <a16:creationId xmlns:a16="http://schemas.microsoft.com/office/drawing/2014/main" id="{0BA5463E-85F8-4EB4-9F58-3D441D8A0F58}"/>
              </a:ext>
            </a:extLst>
          </p:cNvPr>
          <p:cNvSpPr>
            <a:spLocks noChangeArrowheads="1"/>
          </p:cNvSpPr>
          <p:nvPr/>
        </p:nvSpPr>
        <p:spPr bwMode="auto">
          <a:xfrm>
            <a:off x="457200" y="625475"/>
            <a:ext cx="82296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US" altLang="en-US"/>
              <a:t>  </a:t>
            </a:r>
          </a:p>
        </p:txBody>
      </p:sp>
      <p:sp>
        <p:nvSpPr>
          <p:cNvPr id="1027077" name="Rectangle 5">
            <a:extLst>
              <a:ext uri="{FF2B5EF4-FFF2-40B4-BE49-F238E27FC236}">
                <a16:creationId xmlns:a16="http://schemas.microsoft.com/office/drawing/2014/main" id="{41BD4865-D9C0-48C3-88E7-F172B60CEEFD}"/>
              </a:ext>
            </a:extLst>
          </p:cNvPr>
          <p:cNvSpPr>
            <a:spLocks noChangeArrowheads="1"/>
          </p:cNvSpPr>
          <p:nvPr/>
        </p:nvSpPr>
        <p:spPr bwMode="auto">
          <a:xfrm>
            <a:off x="457200" y="1803401"/>
            <a:ext cx="8229600" cy="402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t>  </a:t>
            </a:r>
          </a:p>
        </p:txBody>
      </p:sp>
      <p:sp>
        <p:nvSpPr>
          <p:cNvPr id="1027078" name="Rectangle 6">
            <a:extLst>
              <a:ext uri="{FF2B5EF4-FFF2-40B4-BE49-F238E27FC236}">
                <a16:creationId xmlns:a16="http://schemas.microsoft.com/office/drawing/2014/main" id="{07BF077A-722D-4C6B-A7F0-2670313483C4}"/>
              </a:ext>
            </a:extLst>
          </p:cNvPr>
          <p:cNvSpPr>
            <a:spLocks noChangeArrowheads="1"/>
          </p:cNvSpPr>
          <p:nvPr/>
        </p:nvSpPr>
        <p:spPr bwMode="auto">
          <a:xfrm>
            <a:off x="1066800" y="1052929"/>
            <a:ext cx="7628467"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sz="2400" u="sng" dirty="0"/>
              <a:t>Name</a:t>
            </a:r>
            <a:r>
              <a:rPr lang="en-US" altLang="en-US" sz="2400" dirty="0"/>
              <a:t> - </a:t>
            </a:r>
            <a:r>
              <a:rPr lang="en-US" altLang="en-US" sz="2000" dirty="0"/>
              <a:t>primary name for each data or control item, data store, or external entity</a:t>
            </a:r>
            <a:r>
              <a:rPr lang="en-US" altLang="en-US" sz="2400" dirty="0"/>
              <a:t> </a:t>
            </a:r>
          </a:p>
          <a:p>
            <a:pPr algn="just"/>
            <a:endParaRPr lang="en-US" altLang="en-US" sz="2400" dirty="0"/>
          </a:p>
          <a:p>
            <a:pPr algn="just"/>
            <a:r>
              <a:rPr lang="en-US" altLang="en-US" sz="2400" u="sng" dirty="0"/>
              <a:t>Alias</a:t>
            </a:r>
            <a:r>
              <a:rPr lang="en-US" altLang="en-US" sz="2400" dirty="0"/>
              <a:t> - </a:t>
            </a:r>
            <a:r>
              <a:rPr lang="en-US" altLang="en-US" sz="2000" dirty="0"/>
              <a:t>alternate names for each data object</a:t>
            </a:r>
            <a:r>
              <a:rPr lang="en-US" altLang="en-US" sz="2400" dirty="0"/>
              <a:t> </a:t>
            </a:r>
          </a:p>
          <a:p>
            <a:pPr algn="just"/>
            <a:endParaRPr lang="en-US" altLang="en-US" sz="2400" dirty="0"/>
          </a:p>
          <a:p>
            <a:pPr algn="just"/>
            <a:r>
              <a:rPr lang="en-US" altLang="en-US" sz="2400" u="sng" dirty="0"/>
              <a:t>Where-used/how-used</a:t>
            </a:r>
            <a:r>
              <a:rPr lang="en-US" altLang="en-US" sz="2400" dirty="0"/>
              <a:t> - </a:t>
            </a:r>
            <a:r>
              <a:rPr lang="en-US" altLang="en-US" sz="2000" dirty="0"/>
              <a:t>a listing of processes that use the data or control item and how it is used (e.g., input to process, output from process, as a store, as an external entity) </a:t>
            </a:r>
          </a:p>
          <a:p>
            <a:pPr algn="just"/>
            <a:endParaRPr lang="en-US" altLang="en-US" sz="2000" dirty="0"/>
          </a:p>
          <a:p>
            <a:pPr algn="just"/>
            <a:r>
              <a:rPr lang="en-US" altLang="en-US" sz="2400" u="sng" dirty="0"/>
              <a:t>Content description</a:t>
            </a:r>
            <a:r>
              <a:rPr lang="en-US" altLang="en-US" sz="2400" dirty="0"/>
              <a:t> - </a:t>
            </a:r>
            <a:r>
              <a:rPr lang="en-US" altLang="en-US" sz="2000" dirty="0"/>
              <a:t>notation for representing content</a:t>
            </a:r>
          </a:p>
          <a:p>
            <a:pPr algn="just"/>
            <a:r>
              <a:rPr lang="en-US" altLang="en-US" sz="2000" dirty="0"/>
              <a:t> </a:t>
            </a:r>
          </a:p>
          <a:p>
            <a:pPr algn="just"/>
            <a:r>
              <a:rPr lang="en-US" altLang="en-US" sz="2400" dirty="0"/>
              <a:t>Supplementary information - </a:t>
            </a:r>
            <a:r>
              <a:rPr lang="en-US" altLang="en-US" sz="2000" dirty="0"/>
              <a:t>other data type information, preset values, restrictions, limitations, etc. </a:t>
            </a:r>
          </a:p>
        </p:txBody>
      </p:sp>
      <p:sp>
        <p:nvSpPr>
          <p:cNvPr id="1027079" name="Rectangle 7">
            <a:extLst>
              <a:ext uri="{FF2B5EF4-FFF2-40B4-BE49-F238E27FC236}">
                <a16:creationId xmlns:a16="http://schemas.microsoft.com/office/drawing/2014/main" id="{027C9097-75A2-4126-9A57-BFFD1DADBD20}"/>
              </a:ext>
            </a:extLst>
          </p:cNvPr>
          <p:cNvSpPr>
            <a:spLocks noChangeArrowheads="1"/>
          </p:cNvSpPr>
          <p:nvPr/>
        </p:nvSpPr>
        <p:spPr bwMode="auto">
          <a:xfrm>
            <a:off x="2362200" y="228600"/>
            <a:ext cx="44598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dirty="0"/>
              <a:t>Data Dictionary Contents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CDF4C3-9011-4BB3-9365-89EBDBEF93F3}"/>
              </a:ext>
            </a:extLst>
          </p:cNvPr>
          <p:cNvSpPr>
            <a:spLocks noGrp="1"/>
          </p:cNvSpPr>
          <p:nvPr>
            <p:ph type="sldNum" sz="quarter" idx="12"/>
          </p:nvPr>
        </p:nvSpPr>
        <p:spPr/>
        <p:txBody>
          <a:bodyPr/>
          <a:lstStyle/>
          <a:p>
            <a:fld id="{D515A0C5-E269-4497-8BDA-B08A26FED18A}" type="slidenum">
              <a:rPr lang="ar-SA" altLang="en-US"/>
              <a:pPr/>
              <a:t>32</a:t>
            </a:fld>
            <a:endParaRPr lang="en-US" altLang="en-US"/>
          </a:p>
        </p:txBody>
      </p:sp>
      <p:sp>
        <p:nvSpPr>
          <p:cNvPr id="1064962" name="Rectangle 2">
            <a:extLst>
              <a:ext uri="{FF2B5EF4-FFF2-40B4-BE49-F238E27FC236}">
                <a16:creationId xmlns:a16="http://schemas.microsoft.com/office/drawing/2014/main" id="{CE31E59B-D209-4794-B4DC-A3F91667B654}"/>
              </a:ext>
            </a:extLst>
          </p:cNvPr>
          <p:cNvSpPr>
            <a:spLocks noGrp="1" noChangeArrowheads="1"/>
          </p:cNvSpPr>
          <p:nvPr>
            <p:ph type="title"/>
          </p:nvPr>
        </p:nvSpPr>
        <p:spPr>
          <a:xfrm>
            <a:off x="457200" y="381001"/>
            <a:ext cx="8229600" cy="1260475"/>
          </a:xfrm>
        </p:spPr>
        <p:txBody>
          <a:bodyPr/>
          <a:lstStyle/>
          <a:p>
            <a:r>
              <a:rPr lang="ar-IQ" altLang="en-US"/>
              <a:t> </a:t>
            </a:r>
            <a:endParaRPr lang="en-US" altLang="en-US"/>
          </a:p>
        </p:txBody>
      </p:sp>
      <p:sp>
        <p:nvSpPr>
          <p:cNvPr id="1064963" name="Rectangle 3">
            <a:extLst>
              <a:ext uri="{FF2B5EF4-FFF2-40B4-BE49-F238E27FC236}">
                <a16:creationId xmlns:a16="http://schemas.microsoft.com/office/drawing/2014/main" id="{18E09B5B-CAE1-4507-8F90-A72357EB2A41}"/>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64964" name="Rectangle 4">
            <a:extLst>
              <a:ext uri="{FF2B5EF4-FFF2-40B4-BE49-F238E27FC236}">
                <a16:creationId xmlns:a16="http://schemas.microsoft.com/office/drawing/2014/main" id="{C427DEDA-143F-48BB-9019-D78FDAD8E022}"/>
              </a:ext>
            </a:extLst>
          </p:cNvPr>
          <p:cNvSpPr>
            <a:spLocks noChangeArrowheads="1"/>
          </p:cNvSpPr>
          <p:nvPr/>
        </p:nvSpPr>
        <p:spPr bwMode="auto">
          <a:xfrm>
            <a:off x="990600" y="152400"/>
            <a:ext cx="7162800" cy="838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Data Dictionary Notation</a:t>
            </a:r>
          </a:p>
        </p:txBody>
      </p:sp>
      <p:sp>
        <p:nvSpPr>
          <p:cNvPr id="1064965" name="Rectangle 5">
            <a:extLst>
              <a:ext uri="{FF2B5EF4-FFF2-40B4-BE49-F238E27FC236}">
                <a16:creationId xmlns:a16="http://schemas.microsoft.com/office/drawing/2014/main" id="{F5DEF879-FF21-4FA3-AEBE-80711E019ED1}"/>
              </a:ext>
            </a:extLst>
          </p:cNvPr>
          <p:cNvSpPr>
            <a:spLocks noChangeArrowheads="1"/>
          </p:cNvSpPr>
          <p:nvPr/>
        </p:nvSpPr>
        <p:spPr bwMode="auto">
          <a:xfrm>
            <a:off x="1084263" y="1279525"/>
            <a:ext cx="7154862" cy="42545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eaLnBrk="0" hangingPunct="0"/>
            <a:r>
              <a:rPr lang="en-AU" altLang="en-US" sz="2000" b="1" dirty="0"/>
              <a:t>=	</a:t>
            </a:r>
            <a:r>
              <a:rPr lang="en-AU" altLang="en-US" sz="2400" b="1" dirty="0"/>
              <a:t>is composed of</a:t>
            </a:r>
          </a:p>
          <a:p>
            <a:pPr eaLnBrk="0" hangingPunct="0"/>
            <a:r>
              <a:rPr lang="en-AU" altLang="en-US" sz="2400" b="1" dirty="0"/>
              <a:t>+	and</a:t>
            </a:r>
          </a:p>
          <a:p>
            <a:pPr eaLnBrk="0" hangingPunct="0"/>
            <a:r>
              <a:rPr lang="en-AU" altLang="en-US" sz="2400" b="1" dirty="0"/>
              <a:t>( )	optional ( may be present or absent)</a:t>
            </a:r>
          </a:p>
          <a:p>
            <a:pPr eaLnBrk="0" hangingPunct="0"/>
            <a:r>
              <a:rPr lang="en-AU" altLang="en-US" sz="2400" b="1" dirty="0"/>
              <a:t>{ }	iteration</a:t>
            </a:r>
          </a:p>
          <a:p>
            <a:pPr eaLnBrk="0" hangingPunct="0"/>
            <a:r>
              <a:rPr lang="en-AU" altLang="en-US" sz="2400" b="1" dirty="0"/>
              <a:t>[ ]	select one of several alternatives</a:t>
            </a:r>
          </a:p>
          <a:p>
            <a:pPr eaLnBrk="0" hangingPunct="0"/>
            <a:r>
              <a:rPr lang="en-AU" altLang="en-US" sz="2400" b="1" dirty="0"/>
              <a:t>**	comment</a:t>
            </a:r>
          </a:p>
          <a:p>
            <a:pPr eaLnBrk="0" hangingPunct="0"/>
            <a:r>
              <a:rPr lang="en-AU" altLang="en-US" sz="2400" b="1" dirty="0"/>
              <a:t>@	identifier (key field) for </a:t>
            </a:r>
            <a:r>
              <a:rPr lang="en-US" altLang="en-US" sz="2400" b="1" dirty="0"/>
              <a:t>a data</a:t>
            </a:r>
            <a:r>
              <a:rPr lang="en-AU" altLang="en-US" sz="2400" b="1" dirty="0"/>
              <a:t>store</a:t>
            </a:r>
          </a:p>
          <a:p>
            <a:pPr eaLnBrk="0" hangingPunct="0"/>
            <a:r>
              <a:rPr lang="en-AU" altLang="en-US" sz="2400" b="1" dirty="0"/>
              <a:t>|	separates alternative choices in the [ ] construct</a:t>
            </a:r>
          </a:p>
          <a:p>
            <a:pPr eaLnBrk="0" hangingPunct="0"/>
            <a:endParaRPr lang="en-AU" altLang="en-US" sz="24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F46729-B80E-4339-B4AD-3C11909CF00E}"/>
              </a:ext>
            </a:extLst>
          </p:cNvPr>
          <p:cNvSpPr>
            <a:spLocks noGrp="1"/>
          </p:cNvSpPr>
          <p:nvPr>
            <p:ph type="sldNum" sz="quarter" idx="12"/>
          </p:nvPr>
        </p:nvSpPr>
        <p:spPr/>
        <p:txBody>
          <a:bodyPr/>
          <a:lstStyle/>
          <a:p>
            <a:fld id="{00549AF9-5D47-45E2-A8F3-187E382907CC}" type="slidenum">
              <a:rPr lang="ar-SA" altLang="en-US"/>
              <a:pPr/>
              <a:t>33</a:t>
            </a:fld>
            <a:endParaRPr lang="en-US" altLang="en-US"/>
          </a:p>
        </p:txBody>
      </p:sp>
      <p:sp>
        <p:nvSpPr>
          <p:cNvPr id="1065986" name="Rectangle 2">
            <a:extLst>
              <a:ext uri="{FF2B5EF4-FFF2-40B4-BE49-F238E27FC236}">
                <a16:creationId xmlns:a16="http://schemas.microsoft.com/office/drawing/2014/main" id="{BD46E2B6-52C5-4459-9904-36DDC35B2473}"/>
              </a:ext>
            </a:extLst>
          </p:cNvPr>
          <p:cNvSpPr>
            <a:spLocks noGrp="1" noChangeArrowheads="1"/>
          </p:cNvSpPr>
          <p:nvPr>
            <p:ph type="title"/>
          </p:nvPr>
        </p:nvSpPr>
        <p:spPr/>
        <p:txBody>
          <a:bodyPr/>
          <a:lstStyle/>
          <a:p>
            <a:r>
              <a:rPr lang="ar-IQ" altLang="en-US" dirty="0"/>
              <a:t> </a:t>
            </a:r>
            <a:endParaRPr lang="en-US" altLang="en-US" dirty="0"/>
          </a:p>
        </p:txBody>
      </p:sp>
      <p:sp>
        <p:nvSpPr>
          <p:cNvPr id="1065987" name="Rectangle 3">
            <a:extLst>
              <a:ext uri="{FF2B5EF4-FFF2-40B4-BE49-F238E27FC236}">
                <a16:creationId xmlns:a16="http://schemas.microsoft.com/office/drawing/2014/main" id="{84849C3E-ABE5-4274-8D06-7590EAA7B08C}"/>
              </a:ext>
            </a:extLst>
          </p:cNvPr>
          <p:cNvSpPr>
            <a:spLocks noGrp="1" noChangeArrowheads="1"/>
          </p:cNvSpPr>
          <p:nvPr>
            <p:ph type="body" idx="1"/>
          </p:nvPr>
        </p:nvSpPr>
        <p:spPr/>
        <p:txBody>
          <a:bodyPr/>
          <a:lstStyle/>
          <a:p>
            <a:pPr>
              <a:buFontTx/>
              <a:buNone/>
            </a:pPr>
            <a:r>
              <a:rPr lang="ar-IQ" altLang="en-US"/>
              <a:t>  </a:t>
            </a:r>
            <a:endParaRPr lang="en-US" altLang="en-US"/>
          </a:p>
        </p:txBody>
      </p:sp>
      <p:sp>
        <p:nvSpPr>
          <p:cNvPr id="1065988" name="Rectangle 4">
            <a:extLst>
              <a:ext uri="{FF2B5EF4-FFF2-40B4-BE49-F238E27FC236}">
                <a16:creationId xmlns:a16="http://schemas.microsoft.com/office/drawing/2014/main" id="{23734FC1-7920-478C-A34E-09DE5957C0D4}"/>
              </a:ext>
            </a:extLst>
          </p:cNvPr>
          <p:cNvSpPr>
            <a:spLocks noChangeArrowheads="1"/>
          </p:cNvSpPr>
          <p:nvPr/>
        </p:nvSpPr>
        <p:spPr bwMode="auto">
          <a:xfrm>
            <a:off x="1009650" y="152400"/>
            <a:ext cx="7162800" cy="736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Data Dictionary examples</a:t>
            </a:r>
          </a:p>
        </p:txBody>
      </p:sp>
      <p:sp>
        <p:nvSpPr>
          <p:cNvPr id="1065989" name="Text Box 5">
            <a:extLst>
              <a:ext uri="{FF2B5EF4-FFF2-40B4-BE49-F238E27FC236}">
                <a16:creationId xmlns:a16="http://schemas.microsoft.com/office/drawing/2014/main" id="{4FAB7750-E54B-4F66-9B23-859C34378845}"/>
              </a:ext>
            </a:extLst>
          </p:cNvPr>
          <p:cNvSpPr txBox="1">
            <a:spLocks noChangeArrowheads="1"/>
          </p:cNvSpPr>
          <p:nvPr/>
        </p:nvSpPr>
        <p:spPr bwMode="auto">
          <a:xfrm>
            <a:off x="1306513" y="1245275"/>
            <a:ext cx="6618287" cy="1815882"/>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400" b="1" dirty="0"/>
              <a:t>order = @order-id + customer-name + shipping-address + 1{item}10</a:t>
            </a:r>
          </a:p>
          <a:p>
            <a:pPr eaLnBrk="0" hangingPunct="0"/>
            <a:r>
              <a:rPr lang="en-US" altLang="en-US" sz="1400" b="1" dirty="0"/>
              <a:t>orders = {order}</a:t>
            </a:r>
          </a:p>
          <a:p>
            <a:pPr eaLnBrk="0" hangingPunct="0"/>
            <a:r>
              <a:rPr lang="en-US" altLang="en-US" sz="1400" b="1" dirty="0"/>
              <a:t>customer-</a:t>
            </a:r>
            <a:r>
              <a:rPr lang="en-AU" altLang="en-US" sz="1400" b="1" dirty="0"/>
              <a:t>name = </a:t>
            </a:r>
            <a:r>
              <a:rPr lang="en-US" altLang="en-US" sz="1400" b="1" dirty="0"/>
              <a:t>c</a:t>
            </a:r>
            <a:r>
              <a:rPr lang="en-AU" altLang="en-US" sz="1400" b="1" dirty="0" err="1"/>
              <a:t>ourtesy</a:t>
            </a:r>
            <a:r>
              <a:rPr lang="en-AU" altLang="en-US" sz="1400" b="1" dirty="0"/>
              <a:t>-title + first-name + (middle-name)+ last-name</a:t>
            </a:r>
          </a:p>
          <a:p>
            <a:pPr eaLnBrk="0" hangingPunct="0"/>
            <a:r>
              <a:rPr lang="en-AU" altLang="en-US" sz="1400" b="1" dirty="0"/>
              <a:t>courtesy-title = 	[Mr. | Miss | Mrs. | Ms. | Dr. | Professor]</a:t>
            </a:r>
          </a:p>
          <a:p>
            <a:pPr eaLnBrk="0" hangingPunct="0"/>
            <a:r>
              <a:rPr lang="en-AU" altLang="en-US" sz="1400" b="1" dirty="0"/>
              <a:t>first-name = 	{legal-character}</a:t>
            </a:r>
          </a:p>
          <a:p>
            <a:pPr eaLnBrk="0" hangingPunct="0"/>
            <a:r>
              <a:rPr lang="en-AU" altLang="en-US" sz="1400" b="1" dirty="0"/>
              <a:t>middle-name =	{legal-character}</a:t>
            </a:r>
          </a:p>
          <a:p>
            <a:pPr eaLnBrk="0" hangingPunct="0"/>
            <a:r>
              <a:rPr lang="en-AU" altLang="en-US" sz="1400" b="1" dirty="0"/>
              <a:t>last-name = 	{legal-character}</a:t>
            </a:r>
          </a:p>
          <a:p>
            <a:pPr eaLnBrk="0" hangingPunct="0"/>
            <a:r>
              <a:rPr lang="en-AU" altLang="en-US" sz="1400" b="1" dirty="0"/>
              <a:t>legal-character =</a:t>
            </a:r>
            <a:r>
              <a:rPr lang="en-US" altLang="en-US" sz="1400" b="1" dirty="0"/>
              <a:t>	</a:t>
            </a:r>
            <a:r>
              <a:rPr lang="en-AU" altLang="en-US" sz="1400" b="1" dirty="0"/>
              <a:t>[A-Z|a-z|0-9|’|-| |]</a:t>
            </a:r>
            <a:endParaRPr lang="en-US" altLang="en-US" sz="1400" b="1" dirty="0"/>
          </a:p>
        </p:txBody>
      </p:sp>
      <p:sp>
        <p:nvSpPr>
          <p:cNvPr id="1065990" name="Rectangle 6">
            <a:extLst>
              <a:ext uri="{FF2B5EF4-FFF2-40B4-BE49-F238E27FC236}">
                <a16:creationId xmlns:a16="http://schemas.microsoft.com/office/drawing/2014/main" id="{78CB10CC-933C-4E75-BED7-F0846A5EBAB0}"/>
              </a:ext>
            </a:extLst>
          </p:cNvPr>
          <p:cNvSpPr>
            <a:spLocks noChangeArrowheads="1"/>
          </p:cNvSpPr>
          <p:nvPr/>
        </p:nvSpPr>
        <p:spPr bwMode="auto">
          <a:xfrm>
            <a:off x="990600" y="2362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eaLnBrk="0" hangingPunct="0">
              <a:defRPr sz="2400">
                <a:solidFill>
                  <a:schemeClr val="tx1"/>
                </a:solidFill>
                <a:latin typeface="Times" panose="02020603050405020304" pitchFamily="18" charset="0"/>
              </a:defRPr>
            </a:lvl1pPr>
            <a:lvl2pPr marL="685800" indent="-22860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543050" indent="-171450" eaLnBrk="0" hangingPunct="0">
              <a:defRPr sz="2400">
                <a:solidFill>
                  <a:schemeClr val="tx1"/>
                </a:solidFill>
                <a:latin typeface="Times" panose="02020603050405020304" pitchFamily="18" charset="0"/>
              </a:defRPr>
            </a:lvl4pPr>
            <a:lvl5pPr marL="2000250" indent="-171450" eaLnBrk="0" hangingPunct="0">
              <a:defRPr sz="2400">
                <a:solidFill>
                  <a:schemeClr val="tx1"/>
                </a:solidFill>
                <a:latin typeface="Times" panose="02020603050405020304" pitchFamily="18" charset="0"/>
              </a:defRPr>
            </a:lvl5pPr>
            <a:lvl6pPr marL="2457450" indent="-171450" eaLnBrk="0" fontAlgn="base" hangingPunct="0">
              <a:spcBef>
                <a:spcPct val="0"/>
              </a:spcBef>
              <a:spcAft>
                <a:spcPct val="0"/>
              </a:spcAft>
              <a:defRPr sz="2400">
                <a:solidFill>
                  <a:schemeClr val="tx1"/>
                </a:solidFill>
                <a:latin typeface="Times" panose="02020603050405020304" pitchFamily="18" charset="0"/>
              </a:defRPr>
            </a:lvl6pPr>
            <a:lvl7pPr marL="2914650" indent="-171450" eaLnBrk="0" fontAlgn="base" hangingPunct="0">
              <a:spcBef>
                <a:spcPct val="0"/>
              </a:spcBef>
              <a:spcAft>
                <a:spcPct val="0"/>
              </a:spcAft>
              <a:defRPr sz="2400">
                <a:solidFill>
                  <a:schemeClr val="tx1"/>
                </a:solidFill>
                <a:latin typeface="Times" panose="02020603050405020304" pitchFamily="18" charset="0"/>
              </a:defRPr>
            </a:lvl7pPr>
            <a:lvl8pPr marL="3371850" indent="-171450" eaLnBrk="0" fontAlgn="base" hangingPunct="0">
              <a:spcBef>
                <a:spcPct val="0"/>
              </a:spcBef>
              <a:spcAft>
                <a:spcPct val="0"/>
              </a:spcAft>
              <a:defRPr sz="2400">
                <a:solidFill>
                  <a:schemeClr val="tx1"/>
                </a:solidFill>
                <a:latin typeface="Times" panose="02020603050405020304" pitchFamily="18" charset="0"/>
              </a:defRPr>
            </a:lvl8pPr>
            <a:lvl9pPr marL="3829050" indent="-171450" eaLnBrk="0" fontAlgn="base" hangingPunct="0">
              <a:spcBef>
                <a:spcPct val="0"/>
              </a:spcBef>
              <a:spcAft>
                <a:spcPct val="0"/>
              </a:spcAft>
              <a:defRPr sz="2400">
                <a:solidFill>
                  <a:schemeClr val="tx1"/>
                </a:solidFill>
                <a:latin typeface="Times" panose="02020603050405020304" pitchFamily="18" charset="0"/>
              </a:defRPr>
            </a:lvl9pPr>
          </a:lstStyle>
          <a:p>
            <a:pPr>
              <a:lnSpc>
                <a:spcPct val="90000"/>
              </a:lnSpc>
              <a:spcBef>
                <a:spcPct val="30000"/>
              </a:spcBef>
              <a:buSzPct val="75000"/>
              <a:buFont typeface="Monotype Sorts" pitchFamily="2" charset="2"/>
              <a:buChar char="u"/>
            </a:pPr>
            <a:endParaRPr lang="en-US" altLang="en-US" sz="1800" b="1">
              <a:latin typeface="Arial" panose="020B0604020202020204" pitchFamily="34" charset="0"/>
            </a:endParaRPr>
          </a:p>
        </p:txBody>
      </p:sp>
      <p:sp>
        <p:nvSpPr>
          <p:cNvPr id="1065991" name="Rectangle 7">
            <a:extLst>
              <a:ext uri="{FF2B5EF4-FFF2-40B4-BE49-F238E27FC236}">
                <a16:creationId xmlns:a16="http://schemas.microsoft.com/office/drawing/2014/main" id="{782003AD-53E7-4574-856E-1E7CBFACEB9C}"/>
              </a:ext>
            </a:extLst>
          </p:cNvPr>
          <p:cNvSpPr>
            <a:spLocks noChangeArrowheads="1"/>
          </p:cNvSpPr>
          <p:nvPr/>
        </p:nvSpPr>
        <p:spPr bwMode="auto">
          <a:xfrm>
            <a:off x="817563" y="3573464"/>
            <a:ext cx="7467600" cy="26431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5750" indent="-285750" eaLnBrk="0" hangingPunct="0">
              <a:defRPr sz="2400">
                <a:solidFill>
                  <a:schemeClr val="tx1"/>
                </a:solidFill>
                <a:latin typeface="Times" panose="02020603050405020304" pitchFamily="18" charset="0"/>
              </a:defRPr>
            </a:lvl1pPr>
            <a:lvl2pPr marL="685800" indent="-228600" eaLnBrk="0" hangingPunct="0">
              <a:defRPr sz="2400">
                <a:solidFill>
                  <a:schemeClr val="tx1"/>
                </a:solidFill>
                <a:latin typeface="Times" panose="02020603050405020304" pitchFamily="18" charset="0"/>
              </a:defRPr>
            </a:lvl2pPr>
            <a:lvl3pPr marL="1143000" indent="-228600" eaLnBrk="0" hangingPunct="0">
              <a:defRPr sz="2400">
                <a:solidFill>
                  <a:schemeClr val="tx1"/>
                </a:solidFill>
                <a:latin typeface="Times" panose="02020603050405020304" pitchFamily="18" charset="0"/>
              </a:defRPr>
            </a:lvl3pPr>
            <a:lvl4pPr marL="1543050" indent="-171450" eaLnBrk="0" hangingPunct="0">
              <a:defRPr sz="2400">
                <a:solidFill>
                  <a:schemeClr val="tx1"/>
                </a:solidFill>
                <a:latin typeface="Times" panose="02020603050405020304" pitchFamily="18" charset="0"/>
              </a:defRPr>
            </a:lvl4pPr>
            <a:lvl5pPr marL="2000250" indent="-171450" eaLnBrk="0" hangingPunct="0">
              <a:defRPr sz="2400">
                <a:solidFill>
                  <a:schemeClr val="tx1"/>
                </a:solidFill>
                <a:latin typeface="Times" panose="02020603050405020304" pitchFamily="18" charset="0"/>
              </a:defRPr>
            </a:lvl5pPr>
            <a:lvl6pPr marL="2457450" indent="-171450" eaLnBrk="0" fontAlgn="base" hangingPunct="0">
              <a:spcBef>
                <a:spcPct val="0"/>
              </a:spcBef>
              <a:spcAft>
                <a:spcPct val="0"/>
              </a:spcAft>
              <a:defRPr sz="2400">
                <a:solidFill>
                  <a:schemeClr val="tx1"/>
                </a:solidFill>
                <a:latin typeface="Times" panose="02020603050405020304" pitchFamily="18" charset="0"/>
              </a:defRPr>
            </a:lvl6pPr>
            <a:lvl7pPr marL="2914650" indent="-171450" eaLnBrk="0" fontAlgn="base" hangingPunct="0">
              <a:spcBef>
                <a:spcPct val="0"/>
              </a:spcBef>
              <a:spcAft>
                <a:spcPct val="0"/>
              </a:spcAft>
              <a:defRPr sz="2400">
                <a:solidFill>
                  <a:schemeClr val="tx1"/>
                </a:solidFill>
                <a:latin typeface="Times" panose="02020603050405020304" pitchFamily="18" charset="0"/>
              </a:defRPr>
            </a:lvl7pPr>
            <a:lvl8pPr marL="3371850" indent="-171450" eaLnBrk="0" fontAlgn="base" hangingPunct="0">
              <a:spcBef>
                <a:spcPct val="0"/>
              </a:spcBef>
              <a:spcAft>
                <a:spcPct val="0"/>
              </a:spcAft>
              <a:defRPr sz="2400">
                <a:solidFill>
                  <a:schemeClr val="tx1"/>
                </a:solidFill>
                <a:latin typeface="Times" panose="02020603050405020304" pitchFamily="18" charset="0"/>
              </a:defRPr>
            </a:lvl8pPr>
            <a:lvl9pPr marL="3829050" indent="-171450" eaLnBrk="0" fontAlgn="base" hangingPunct="0">
              <a:spcBef>
                <a:spcPct val="0"/>
              </a:spcBef>
              <a:spcAft>
                <a:spcPct val="0"/>
              </a:spcAft>
              <a:defRPr sz="2400">
                <a:solidFill>
                  <a:schemeClr val="tx1"/>
                </a:solidFill>
                <a:latin typeface="Times" panose="02020603050405020304" pitchFamily="18" charset="0"/>
              </a:defRPr>
            </a:lvl9pPr>
          </a:lstStyle>
          <a:p>
            <a:pPr algn="just">
              <a:lnSpc>
                <a:spcPct val="90000"/>
              </a:lnSpc>
              <a:spcBef>
                <a:spcPct val="30000"/>
              </a:spcBef>
              <a:buSzPct val="75000"/>
              <a:buFont typeface="Monotype Sorts" pitchFamily="2" charset="2"/>
              <a:buChar char="u"/>
            </a:pPr>
            <a:r>
              <a:rPr lang="en-AU" altLang="en-US" sz="1800" b="1" dirty="0">
                <a:latin typeface="Arial" panose="020B0604020202020204" pitchFamily="34" charset="0"/>
              </a:rPr>
              <a:t>an </a:t>
            </a:r>
            <a:r>
              <a:rPr lang="en-AU" altLang="en-US" sz="1800" dirty="0">
                <a:latin typeface="Arial" panose="020B0604020202020204" pitchFamily="34" charset="0"/>
              </a:rPr>
              <a:t>order</a:t>
            </a:r>
            <a:r>
              <a:rPr lang="en-AU" altLang="en-US" sz="1800" b="1" dirty="0">
                <a:latin typeface="Arial" panose="020B0604020202020204" pitchFamily="34" charset="0"/>
              </a:rPr>
              <a:t> always has an </a:t>
            </a:r>
            <a:r>
              <a:rPr lang="en-AU" altLang="en-US" sz="1800" dirty="0">
                <a:latin typeface="Arial" panose="020B0604020202020204" pitchFamily="34" charset="0"/>
              </a:rPr>
              <a:t>order-id</a:t>
            </a:r>
            <a:r>
              <a:rPr lang="en-AU" altLang="en-US" sz="1800" b="1" dirty="0">
                <a:latin typeface="Arial" panose="020B0604020202020204" pitchFamily="34" charset="0"/>
              </a:rPr>
              <a:t> (which is the key field), a </a:t>
            </a:r>
            <a:r>
              <a:rPr lang="en-AU" altLang="en-US" sz="1800" dirty="0">
                <a:latin typeface="Arial" panose="020B0604020202020204" pitchFamily="34" charset="0"/>
              </a:rPr>
              <a:t>customer</a:t>
            </a:r>
            <a:r>
              <a:rPr lang="en-US" altLang="en-US" sz="1800" dirty="0">
                <a:latin typeface="Arial" panose="020B0604020202020204" pitchFamily="34" charset="0"/>
              </a:rPr>
              <a:t>-</a:t>
            </a:r>
            <a:r>
              <a:rPr lang="en-AU" altLang="en-US" sz="1800" dirty="0">
                <a:latin typeface="Arial" panose="020B0604020202020204" pitchFamily="34" charset="0"/>
              </a:rPr>
              <a:t>name</a:t>
            </a:r>
            <a:r>
              <a:rPr lang="en-AU" altLang="en-US" sz="1800" b="1" dirty="0">
                <a:latin typeface="Arial" panose="020B0604020202020204" pitchFamily="34" charset="0"/>
              </a:rPr>
              <a:t> and a </a:t>
            </a:r>
            <a:r>
              <a:rPr lang="en-AU" altLang="en-US" sz="1800" dirty="0">
                <a:latin typeface="Arial" panose="020B0604020202020204" pitchFamily="34" charset="0"/>
              </a:rPr>
              <a:t>shipping</a:t>
            </a:r>
            <a:r>
              <a:rPr lang="en-US" altLang="en-US" sz="1800" dirty="0">
                <a:latin typeface="Arial" panose="020B0604020202020204" pitchFamily="34" charset="0"/>
              </a:rPr>
              <a:t>-</a:t>
            </a:r>
            <a:r>
              <a:rPr lang="en-AU" altLang="en-US" sz="1800" dirty="0">
                <a:latin typeface="Arial" panose="020B0604020202020204" pitchFamily="34" charset="0"/>
              </a:rPr>
              <a:t>address</a:t>
            </a:r>
            <a:r>
              <a:rPr lang="en-AU" altLang="en-US" sz="1800" b="1" dirty="0">
                <a:latin typeface="Arial" panose="020B0604020202020204" pitchFamily="34" charset="0"/>
              </a:rPr>
              <a:t>, and has between 1 and 10 </a:t>
            </a:r>
            <a:r>
              <a:rPr lang="en-AU" altLang="en-US" sz="1800" dirty="0">
                <a:latin typeface="Arial" panose="020B0604020202020204" pitchFamily="34" charset="0"/>
              </a:rPr>
              <a:t>item</a:t>
            </a:r>
            <a:r>
              <a:rPr lang="en-AU" altLang="en-US" sz="1800" b="1" dirty="0">
                <a:latin typeface="Arial" panose="020B0604020202020204" pitchFamily="34" charset="0"/>
              </a:rPr>
              <a:t>s.</a:t>
            </a:r>
            <a:endParaRPr lang="en-US" altLang="en-US" sz="1800" b="1" dirty="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C65838D-AD05-4822-B955-EB81B26105B6}"/>
              </a:ext>
            </a:extLst>
          </p:cNvPr>
          <p:cNvSpPr>
            <a:spLocks noGrp="1"/>
          </p:cNvSpPr>
          <p:nvPr>
            <p:ph type="sldNum" sz="quarter" idx="12"/>
          </p:nvPr>
        </p:nvSpPr>
        <p:spPr/>
        <p:txBody>
          <a:bodyPr/>
          <a:lstStyle/>
          <a:p>
            <a:fld id="{DF1B8276-6BB3-44D4-BD46-7F58EE541669}" type="slidenum">
              <a:rPr lang="ar-SA" altLang="en-US"/>
              <a:pPr/>
              <a:t>34</a:t>
            </a:fld>
            <a:endParaRPr lang="en-US" altLang="en-US"/>
          </a:p>
        </p:txBody>
      </p:sp>
      <p:sp>
        <p:nvSpPr>
          <p:cNvPr id="1039362" name="Rectangle 2">
            <a:extLst>
              <a:ext uri="{FF2B5EF4-FFF2-40B4-BE49-F238E27FC236}">
                <a16:creationId xmlns:a16="http://schemas.microsoft.com/office/drawing/2014/main" id="{C91F5D25-5B6E-42CB-B623-4FC9EEAB9E2B}"/>
              </a:ext>
            </a:extLst>
          </p:cNvPr>
          <p:cNvSpPr>
            <a:spLocks noGrp="1" noChangeArrowheads="1"/>
          </p:cNvSpPr>
          <p:nvPr>
            <p:ph type="title"/>
          </p:nvPr>
        </p:nvSpPr>
        <p:spPr/>
        <p:txBody>
          <a:bodyPr/>
          <a:lstStyle/>
          <a:p>
            <a:r>
              <a:rPr lang="en-US" altLang="en-US" dirty="0"/>
              <a:t> </a:t>
            </a:r>
          </a:p>
        </p:txBody>
      </p:sp>
      <p:sp>
        <p:nvSpPr>
          <p:cNvPr id="1039363" name="Rectangle 3">
            <a:extLst>
              <a:ext uri="{FF2B5EF4-FFF2-40B4-BE49-F238E27FC236}">
                <a16:creationId xmlns:a16="http://schemas.microsoft.com/office/drawing/2014/main" id="{EF7C5536-718D-415B-864A-EFD6545D14DC}"/>
              </a:ext>
            </a:extLst>
          </p:cNvPr>
          <p:cNvSpPr>
            <a:spLocks noGrp="1" noChangeArrowheads="1"/>
          </p:cNvSpPr>
          <p:nvPr>
            <p:ph type="body" idx="1"/>
          </p:nvPr>
        </p:nvSpPr>
        <p:spPr/>
        <p:txBody>
          <a:bodyPr/>
          <a:lstStyle/>
          <a:p>
            <a:pPr>
              <a:buFontTx/>
              <a:buNone/>
            </a:pPr>
            <a:r>
              <a:rPr lang="en-US" altLang="en-US"/>
              <a:t>  </a:t>
            </a:r>
          </a:p>
        </p:txBody>
      </p:sp>
      <p:sp>
        <p:nvSpPr>
          <p:cNvPr id="1039364" name="Rectangle 4">
            <a:extLst>
              <a:ext uri="{FF2B5EF4-FFF2-40B4-BE49-F238E27FC236}">
                <a16:creationId xmlns:a16="http://schemas.microsoft.com/office/drawing/2014/main" id="{C6C6E2B3-5A72-4106-9F41-FF294E42B43D}"/>
              </a:ext>
            </a:extLst>
          </p:cNvPr>
          <p:cNvSpPr>
            <a:spLocks noChangeArrowheads="1"/>
          </p:cNvSpPr>
          <p:nvPr/>
        </p:nvSpPr>
        <p:spPr bwMode="auto">
          <a:xfrm>
            <a:off x="990600" y="228600"/>
            <a:ext cx="7162800" cy="342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State-Transition Diagrams</a:t>
            </a:r>
          </a:p>
        </p:txBody>
      </p:sp>
      <p:sp>
        <p:nvSpPr>
          <p:cNvPr id="1039365" name="Rectangle 5">
            <a:extLst>
              <a:ext uri="{FF2B5EF4-FFF2-40B4-BE49-F238E27FC236}">
                <a16:creationId xmlns:a16="http://schemas.microsoft.com/office/drawing/2014/main" id="{6C39D670-BA39-4DEE-BBFD-453823445B04}"/>
              </a:ext>
            </a:extLst>
          </p:cNvPr>
          <p:cNvSpPr>
            <a:spLocks noChangeArrowheads="1"/>
          </p:cNvSpPr>
          <p:nvPr/>
        </p:nvSpPr>
        <p:spPr bwMode="auto">
          <a:xfrm>
            <a:off x="933450" y="1047750"/>
            <a:ext cx="7600950" cy="4972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1800" dirty="0">
                <a:latin typeface="+mj-lt"/>
              </a:rPr>
              <a:t> State-Transition Diagrams (STD) model time-dependent </a:t>
            </a:r>
            <a:r>
              <a:rPr lang="en-AU" altLang="en-US" sz="1800" dirty="0" err="1">
                <a:latin typeface="+mj-lt"/>
              </a:rPr>
              <a:t>behavior</a:t>
            </a:r>
            <a:r>
              <a:rPr lang="en-AU" altLang="en-US" sz="1800" dirty="0">
                <a:latin typeface="+mj-lt"/>
              </a:rPr>
              <a:t>. Many complex systems have time-dependent behaviour, that is, the sequence in which data will be accessed and functions will be performed </a:t>
            </a:r>
          </a:p>
          <a:p>
            <a:pPr algn="just">
              <a:lnSpc>
                <a:spcPct val="90000"/>
              </a:lnSpc>
            </a:pPr>
            <a:r>
              <a:rPr lang="en-AU" altLang="en-US" sz="1800" dirty="0">
                <a:latin typeface="+mj-lt"/>
              </a:rPr>
              <a:t>Have 4 components</a:t>
            </a:r>
          </a:p>
          <a:p>
            <a:pPr lvl="1" algn="just">
              <a:lnSpc>
                <a:spcPct val="90000"/>
              </a:lnSpc>
              <a:buSzPct val="75000"/>
            </a:pPr>
            <a:r>
              <a:rPr lang="en-AU" altLang="en-US" sz="1800" b="1" dirty="0">
                <a:latin typeface="+mj-lt"/>
              </a:rPr>
              <a:t>States</a:t>
            </a:r>
            <a:r>
              <a:rPr lang="en-AU" altLang="en-US" sz="1800" dirty="0">
                <a:latin typeface="+mj-lt"/>
              </a:rPr>
              <a:t> : A state is usually denoted either with a rectangle or an oval. The state is </a:t>
            </a:r>
            <a:r>
              <a:rPr lang="en-AU" altLang="en-US" sz="1800" dirty="0" err="1">
                <a:latin typeface="+mj-lt"/>
              </a:rPr>
              <a:t>labeled</a:t>
            </a:r>
            <a:r>
              <a:rPr lang="en-AU" altLang="en-US" sz="1800" dirty="0">
                <a:latin typeface="+mj-lt"/>
              </a:rPr>
              <a:t> with a noun. </a:t>
            </a:r>
          </a:p>
          <a:p>
            <a:pPr lvl="1" algn="just">
              <a:lnSpc>
                <a:spcPct val="90000"/>
              </a:lnSpc>
              <a:buSzPct val="75000"/>
            </a:pPr>
            <a:r>
              <a:rPr lang="en-AU" altLang="en-US" sz="1800" b="1" dirty="0">
                <a:latin typeface="+mj-lt"/>
              </a:rPr>
              <a:t>Transitions</a:t>
            </a:r>
            <a:r>
              <a:rPr lang="en-AU" altLang="en-US" sz="1800" dirty="0">
                <a:latin typeface="+mj-lt"/>
              </a:rPr>
              <a:t> : A transition is denoted by an arrow line connecting one state to another, with the arrow indicating the transition direction. The transition is </a:t>
            </a:r>
            <a:r>
              <a:rPr lang="en-AU" altLang="en-US" sz="1800" dirty="0" err="1">
                <a:latin typeface="+mj-lt"/>
              </a:rPr>
              <a:t>labeled</a:t>
            </a:r>
            <a:r>
              <a:rPr lang="en-AU" altLang="en-US" sz="1800" dirty="0">
                <a:latin typeface="+mj-lt"/>
              </a:rPr>
              <a:t>  with a condition, and optionally a corresponding action. A condition is usually a noun phrase, while an action is most often a verb phrase.</a:t>
            </a:r>
          </a:p>
          <a:p>
            <a:pPr lvl="1">
              <a:lnSpc>
                <a:spcPct val="90000"/>
              </a:lnSpc>
              <a:buSzPct val="75000"/>
            </a:pPr>
            <a:r>
              <a:rPr lang="en-AU" altLang="en-US" sz="1800" b="1" dirty="0">
                <a:latin typeface="+mj-lt"/>
              </a:rPr>
              <a:t>Conditions</a:t>
            </a:r>
            <a:r>
              <a:rPr lang="en-AU" altLang="en-US" sz="1800" dirty="0">
                <a:latin typeface="+mj-lt"/>
              </a:rPr>
              <a:t> : A condition is an event in the external environment which triggers a transition to a new state</a:t>
            </a:r>
          </a:p>
          <a:p>
            <a:pPr lvl="1">
              <a:lnSpc>
                <a:spcPct val="90000"/>
              </a:lnSpc>
              <a:buSzPct val="75000"/>
            </a:pPr>
            <a:r>
              <a:rPr lang="en-AU" altLang="en-US" sz="1800" b="1" dirty="0">
                <a:latin typeface="+mj-lt"/>
              </a:rPr>
              <a:t>Actions</a:t>
            </a:r>
            <a:r>
              <a:rPr lang="en-AU" altLang="en-US" sz="1800" dirty="0">
                <a:latin typeface="+mj-lt"/>
              </a:rPr>
              <a:t> : An action is a response sent back to the external environment or a calculation whose result is stored by the system that occurs when the transition takes place</a:t>
            </a:r>
          </a:p>
          <a:p>
            <a:pPr>
              <a:lnSpc>
                <a:spcPct val="90000"/>
              </a:lnSpc>
            </a:pPr>
            <a:r>
              <a:rPr lang="en-AU" altLang="en-US" sz="1800" dirty="0">
                <a:latin typeface="+mj-lt"/>
              </a:rPr>
              <a:t>Can be levelled like DFDs</a:t>
            </a:r>
          </a:p>
          <a:p>
            <a:pPr>
              <a:lnSpc>
                <a:spcPct val="90000"/>
              </a:lnSpc>
            </a:pPr>
            <a:r>
              <a:rPr lang="en-AU" altLang="en-US" sz="1800" dirty="0">
                <a:latin typeface="+mj-lt"/>
              </a:rPr>
              <a:t>Must have one initial state and may have multiple final states</a:t>
            </a:r>
          </a:p>
          <a:p>
            <a:pPr marL="0" indent="0">
              <a:buNone/>
            </a:pPr>
            <a:endParaRPr lang="en-US" altLang="en-US" sz="1800" dirty="0">
              <a:latin typeface="+mj-lt"/>
            </a:endParaRPr>
          </a:p>
          <a:p>
            <a:pPr lvl="1" algn="just">
              <a:lnSpc>
                <a:spcPct val="90000"/>
              </a:lnSpc>
              <a:buSzPct val="75000"/>
            </a:pPr>
            <a:r>
              <a:rPr lang="en-AU" altLang="en-US" sz="1800" dirty="0">
                <a:latin typeface="+mj-lt"/>
              </a:rPr>
              <a:t>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a:extLst>
              <a:ext uri="{FF2B5EF4-FFF2-40B4-BE49-F238E27FC236}">
                <a16:creationId xmlns:a16="http://schemas.microsoft.com/office/drawing/2014/main" id="{1AE43B2B-96DD-4A67-A787-DCD13014A0C1}"/>
              </a:ext>
            </a:extLst>
          </p:cNvPr>
          <p:cNvSpPr>
            <a:spLocks noGrp="1"/>
          </p:cNvSpPr>
          <p:nvPr>
            <p:ph type="sldNum" sz="quarter" idx="12"/>
          </p:nvPr>
        </p:nvSpPr>
        <p:spPr/>
        <p:txBody>
          <a:bodyPr/>
          <a:lstStyle/>
          <a:p>
            <a:fld id="{162E807F-F3B0-45CD-B89A-623884AB4056}" type="slidenum">
              <a:rPr lang="ar-SA" altLang="en-US"/>
              <a:pPr/>
              <a:t>35</a:t>
            </a:fld>
            <a:endParaRPr lang="en-US" altLang="en-US"/>
          </a:p>
        </p:txBody>
      </p:sp>
      <p:sp>
        <p:nvSpPr>
          <p:cNvPr id="1040386" name="Rectangle 2">
            <a:extLst>
              <a:ext uri="{FF2B5EF4-FFF2-40B4-BE49-F238E27FC236}">
                <a16:creationId xmlns:a16="http://schemas.microsoft.com/office/drawing/2014/main" id="{C7040C99-1CC8-4975-9A1A-568ED0852966}"/>
              </a:ext>
            </a:extLst>
          </p:cNvPr>
          <p:cNvSpPr>
            <a:spLocks noGrp="1" noChangeArrowheads="1"/>
          </p:cNvSpPr>
          <p:nvPr>
            <p:ph type="title"/>
          </p:nvPr>
        </p:nvSpPr>
        <p:spPr/>
        <p:txBody>
          <a:bodyPr/>
          <a:lstStyle/>
          <a:p>
            <a:r>
              <a:rPr lang="en-US" altLang="en-US" dirty="0"/>
              <a:t> </a:t>
            </a:r>
          </a:p>
        </p:txBody>
      </p:sp>
      <p:sp>
        <p:nvSpPr>
          <p:cNvPr id="1040387" name="Rectangle 3">
            <a:extLst>
              <a:ext uri="{FF2B5EF4-FFF2-40B4-BE49-F238E27FC236}">
                <a16:creationId xmlns:a16="http://schemas.microsoft.com/office/drawing/2014/main" id="{EE1266ED-C6EE-416A-941D-9B0A4A644749}"/>
              </a:ext>
            </a:extLst>
          </p:cNvPr>
          <p:cNvSpPr>
            <a:spLocks noGrp="1" noChangeArrowheads="1"/>
          </p:cNvSpPr>
          <p:nvPr>
            <p:ph type="body" idx="1"/>
          </p:nvPr>
        </p:nvSpPr>
        <p:spPr/>
        <p:txBody>
          <a:bodyPr/>
          <a:lstStyle/>
          <a:p>
            <a:pPr>
              <a:buFontTx/>
              <a:buNone/>
            </a:pPr>
            <a:r>
              <a:rPr lang="en-US" altLang="en-US"/>
              <a:t>  </a:t>
            </a:r>
          </a:p>
        </p:txBody>
      </p:sp>
      <p:sp>
        <p:nvSpPr>
          <p:cNvPr id="1040388" name="Rectangle 4">
            <a:extLst>
              <a:ext uri="{FF2B5EF4-FFF2-40B4-BE49-F238E27FC236}">
                <a16:creationId xmlns:a16="http://schemas.microsoft.com/office/drawing/2014/main" id="{9C3C2975-173E-45C6-8FE7-9A1AF66C800A}"/>
              </a:ext>
            </a:extLst>
          </p:cNvPr>
          <p:cNvSpPr>
            <a:spLocks noChangeArrowheads="1"/>
          </p:cNvSpPr>
          <p:nvPr/>
        </p:nvSpPr>
        <p:spPr bwMode="auto">
          <a:xfrm>
            <a:off x="990600" y="381000"/>
            <a:ext cx="7162800" cy="914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2800" dirty="0">
                <a:latin typeface="+mj-lt"/>
              </a:rPr>
              <a:t>Answering Machine Example: states and transitions</a:t>
            </a:r>
          </a:p>
        </p:txBody>
      </p:sp>
      <p:sp>
        <p:nvSpPr>
          <p:cNvPr id="1040389" name="Rectangle 5">
            <a:extLst>
              <a:ext uri="{FF2B5EF4-FFF2-40B4-BE49-F238E27FC236}">
                <a16:creationId xmlns:a16="http://schemas.microsoft.com/office/drawing/2014/main" id="{6EBAB308-0C74-4FCA-95DF-DB805452819E}"/>
              </a:ext>
            </a:extLst>
          </p:cNvPr>
          <p:cNvSpPr>
            <a:spLocks noChangeArrowheads="1"/>
          </p:cNvSpPr>
          <p:nvPr/>
        </p:nvSpPr>
        <p:spPr bwMode="auto">
          <a:xfrm>
            <a:off x="3733800" y="2389909"/>
            <a:ext cx="11430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Idle</a:t>
            </a:r>
          </a:p>
        </p:txBody>
      </p:sp>
      <p:sp>
        <p:nvSpPr>
          <p:cNvPr id="1040390" name="Rectangle 6">
            <a:extLst>
              <a:ext uri="{FF2B5EF4-FFF2-40B4-BE49-F238E27FC236}">
                <a16:creationId xmlns:a16="http://schemas.microsoft.com/office/drawing/2014/main" id="{C998AFB7-0B9E-46B7-80FD-B54EAE1A3EFD}"/>
              </a:ext>
            </a:extLst>
          </p:cNvPr>
          <p:cNvSpPr>
            <a:spLocks noChangeArrowheads="1"/>
          </p:cNvSpPr>
          <p:nvPr/>
        </p:nvSpPr>
        <p:spPr bwMode="auto">
          <a:xfrm>
            <a:off x="6934200" y="4191000"/>
            <a:ext cx="11430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Playing</a:t>
            </a:r>
          </a:p>
          <a:p>
            <a:pPr algn="ctr" eaLnBrk="0" hangingPunct="0"/>
            <a:r>
              <a:rPr lang="en-AU" altLang="en-US" b="1"/>
              <a:t>Messages</a:t>
            </a:r>
          </a:p>
        </p:txBody>
      </p:sp>
      <p:sp>
        <p:nvSpPr>
          <p:cNvPr id="1040391" name="Rectangle 7">
            <a:extLst>
              <a:ext uri="{FF2B5EF4-FFF2-40B4-BE49-F238E27FC236}">
                <a16:creationId xmlns:a16="http://schemas.microsoft.com/office/drawing/2014/main" id="{0B8A2189-FF48-4750-AD71-002A226F0561}"/>
              </a:ext>
            </a:extLst>
          </p:cNvPr>
          <p:cNvSpPr>
            <a:spLocks noChangeArrowheads="1"/>
          </p:cNvSpPr>
          <p:nvPr/>
        </p:nvSpPr>
        <p:spPr bwMode="auto">
          <a:xfrm>
            <a:off x="4572000" y="4191000"/>
            <a:ext cx="12954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Rewinding</a:t>
            </a:r>
          </a:p>
        </p:txBody>
      </p:sp>
      <p:sp>
        <p:nvSpPr>
          <p:cNvPr id="1040392" name="Rectangle 8">
            <a:extLst>
              <a:ext uri="{FF2B5EF4-FFF2-40B4-BE49-F238E27FC236}">
                <a16:creationId xmlns:a16="http://schemas.microsoft.com/office/drawing/2014/main" id="{93F74EFC-C49C-4D18-9088-545346BA32FE}"/>
              </a:ext>
            </a:extLst>
          </p:cNvPr>
          <p:cNvSpPr>
            <a:spLocks noChangeArrowheads="1"/>
          </p:cNvSpPr>
          <p:nvPr/>
        </p:nvSpPr>
        <p:spPr bwMode="auto">
          <a:xfrm>
            <a:off x="2895600" y="4191000"/>
            <a:ext cx="12954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Recording</a:t>
            </a:r>
          </a:p>
          <a:p>
            <a:pPr algn="ctr" eaLnBrk="0" hangingPunct="0"/>
            <a:r>
              <a:rPr lang="en-AU" altLang="en-US" b="1"/>
              <a:t>Message</a:t>
            </a:r>
          </a:p>
        </p:txBody>
      </p:sp>
      <p:sp>
        <p:nvSpPr>
          <p:cNvPr id="1040393" name="Rectangle 9">
            <a:extLst>
              <a:ext uri="{FF2B5EF4-FFF2-40B4-BE49-F238E27FC236}">
                <a16:creationId xmlns:a16="http://schemas.microsoft.com/office/drawing/2014/main" id="{0CE56C61-0A73-46AF-8212-0DF4B159D141}"/>
              </a:ext>
            </a:extLst>
          </p:cNvPr>
          <p:cNvSpPr>
            <a:spLocks noChangeArrowheads="1"/>
          </p:cNvSpPr>
          <p:nvPr/>
        </p:nvSpPr>
        <p:spPr bwMode="auto">
          <a:xfrm>
            <a:off x="914400" y="4191000"/>
            <a:ext cx="11430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Waiting</a:t>
            </a:r>
          </a:p>
          <a:p>
            <a:pPr algn="ctr" eaLnBrk="0" hangingPunct="0"/>
            <a:r>
              <a:rPr lang="en-AU" altLang="en-US" b="1"/>
              <a:t>for call</a:t>
            </a:r>
          </a:p>
        </p:txBody>
      </p:sp>
      <p:sp>
        <p:nvSpPr>
          <p:cNvPr id="1040394" name="Rectangle 10">
            <a:extLst>
              <a:ext uri="{FF2B5EF4-FFF2-40B4-BE49-F238E27FC236}">
                <a16:creationId xmlns:a16="http://schemas.microsoft.com/office/drawing/2014/main" id="{438B86DE-8D16-4476-A3BB-CC392B059B5E}"/>
              </a:ext>
            </a:extLst>
          </p:cNvPr>
          <p:cNvSpPr>
            <a:spLocks noChangeArrowheads="1"/>
          </p:cNvSpPr>
          <p:nvPr/>
        </p:nvSpPr>
        <p:spPr bwMode="auto">
          <a:xfrm>
            <a:off x="762000" y="5372100"/>
            <a:ext cx="1295400" cy="7620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Answering </a:t>
            </a:r>
          </a:p>
          <a:p>
            <a:pPr algn="ctr" eaLnBrk="0" hangingPunct="0"/>
            <a:r>
              <a:rPr lang="en-AU" altLang="en-US" b="1"/>
              <a:t>Call</a:t>
            </a:r>
          </a:p>
        </p:txBody>
      </p:sp>
      <p:sp>
        <p:nvSpPr>
          <p:cNvPr id="1040395" name="Line 11">
            <a:extLst>
              <a:ext uri="{FF2B5EF4-FFF2-40B4-BE49-F238E27FC236}">
                <a16:creationId xmlns:a16="http://schemas.microsoft.com/office/drawing/2014/main" id="{5A9FE66E-A707-47C0-A349-DB7D7B50AD05}"/>
              </a:ext>
            </a:extLst>
          </p:cNvPr>
          <p:cNvSpPr>
            <a:spLocks noChangeShapeType="1"/>
          </p:cNvSpPr>
          <p:nvPr/>
        </p:nvSpPr>
        <p:spPr bwMode="auto">
          <a:xfrm>
            <a:off x="3276600" y="2979738"/>
            <a:ext cx="0" cy="1204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396" name="Line 12">
            <a:extLst>
              <a:ext uri="{FF2B5EF4-FFF2-40B4-BE49-F238E27FC236}">
                <a16:creationId xmlns:a16="http://schemas.microsoft.com/office/drawing/2014/main" id="{8A359632-BDD2-4789-8109-F3CEA0911CDB}"/>
              </a:ext>
            </a:extLst>
          </p:cNvPr>
          <p:cNvSpPr>
            <a:spLocks noChangeShapeType="1"/>
          </p:cNvSpPr>
          <p:nvPr/>
        </p:nvSpPr>
        <p:spPr bwMode="auto">
          <a:xfrm>
            <a:off x="1447800" y="2598738"/>
            <a:ext cx="0" cy="1585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397" name="Line 13">
            <a:extLst>
              <a:ext uri="{FF2B5EF4-FFF2-40B4-BE49-F238E27FC236}">
                <a16:creationId xmlns:a16="http://schemas.microsoft.com/office/drawing/2014/main" id="{09A8F37F-D5F9-4655-88E5-CA4BCB0539EB}"/>
              </a:ext>
            </a:extLst>
          </p:cNvPr>
          <p:cNvSpPr>
            <a:spLocks noChangeShapeType="1"/>
          </p:cNvSpPr>
          <p:nvPr/>
        </p:nvSpPr>
        <p:spPr bwMode="auto">
          <a:xfrm>
            <a:off x="1455738" y="2590800"/>
            <a:ext cx="22717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398" name="Line 14">
            <a:extLst>
              <a:ext uri="{FF2B5EF4-FFF2-40B4-BE49-F238E27FC236}">
                <a16:creationId xmlns:a16="http://schemas.microsoft.com/office/drawing/2014/main" id="{5135740E-A4B1-40A5-8A39-7547DB24DFB7}"/>
              </a:ext>
            </a:extLst>
          </p:cNvPr>
          <p:cNvSpPr>
            <a:spLocks noChangeShapeType="1"/>
          </p:cNvSpPr>
          <p:nvPr/>
        </p:nvSpPr>
        <p:spPr bwMode="auto">
          <a:xfrm>
            <a:off x="3284538" y="2971800"/>
            <a:ext cx="442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399" name="Line 15">
            <a:extLst>
              <a:ext uri="{FF2B5EF4-FFF2-40B4-BE49-F238E27FC236}">
                <a16:creationId xmlns:a16="http://schemas.microsoft.com/office/drawing/2014/main" id="{F4B974DB-D049-4E40-9FED-36411793ECD5}"/>
              </a:ext>
            </a:extLst>
          </p:cNvPr>
          <p:cNvSpPr>
            <a:spLocks noChangeShapeType="1"/>
          </p:cNvSpPr>
          <p:nvPr/>
        </p:nvSpPr>
        <p:spPr bwMode="auto">
          <a:xfrm>
            <a:off x="3962400" y="3132138"/>
            <a:ext cx="0" cy="1052512"/>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0" name="Line 16">
            <a:extLst>
              <a:ext uri="{FF2B5EF4-FFF2-40B4-BE49-F238E27FC236}">
                <a16:creationId xmlns:a16="http://schemas.microsoft.com/office/drawing/2014/main" id="{2DEA6205-17CA-4793-9C41-CE8544DACCBD}"/>
              </a:ext>
            </a:extLst>
          </p:cNvPr>
          <p:cNvSpPr>
            <a:spLocks noChangeShapeType="1"/>
          </p:cNvSpPr>
          <p:nvPr/>
        </p:nvSpPr>
        <p:spPr bwMode="auto">
          <a:xfrm flipV="1">
            <a:off x="4724400" y="3119438"/>
            <a:ext cx="0" cy="1077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1" name="Line 17">
            <a:extLst>
              <a:ext uri="{FF2B5EF4-FFF2-40B4-BE49-F238E27FC236}">
                <a16:creationId xmlns:a16="http://schemas.microsoft.com/office/drawing/2014/main" id="{D7781FF2-7977-4B26-9657-9E5B1443E542}"/>
              </a:ext>
            </a:extLst>
          </p:cNvPr>
          <p:cNvSpPr>
            <a:spLocks noChangeShapeType="1"/>
          </p:cNvSpPr>
          <p:nvPr/>
        </p:nvSpPr>
        <p:spPr bwMode="auto">
          <a:xfrm>
            <a:off x="4884738" y="2590800"/>
            <a:ext cx="29575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2" name="Line 18">
            <a:extLst>
              <a:ext uri="{FF2B5EF4-FFF2-40B4-BE49-F238E27FC236}">
                <a16:creationId xmlns:a16="http://schemas.microsoft.com/office/drawing/2014/main" id="{A24A0E4D-7B17-42E5-BA6D-766523AA20F5}"/>
              </a:ext>
            </a:extLst>
          </p:cNvPr>
          <p:cNvSpPr>
            <a:spLocks noChangeShapeType="1"/>
          </p:cNvSpPr>
          <p:nvPr/>
        </p:nvSpPr>
        <p:spPr bwMode="auto">
          <a:xfrm>
            <a:off x="7848600" y="2598738"/>
            <a:ext cx="0" cy="15859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3" name="Line 19">
            <a:extLst>
              <a:ext uri="{FF2B5EF4-FFF2-40B4-BE49-F238E27FC236}">
                <a16:creationId xmlns:a16="http://schemas.microsoft.com/office/drawing/2014/main" id="{3565C3E0-A4FC-495B-B274-0358DD9CD4D8}"/>
              </a:ext>
            </a:extLst>
          </p:cNvPr>
          <p:cNvSpPr>
            <a:spLocks noChangeShapeType="1"/>
          </p:cNvSpPr>
          <p:nvPr/>
        </p:nvSpPr>
        <p:spPr bwMode="auto">
          <a:xfrm flipH="1">
            <a:off x="4872038" y="2819400"/>
            <a:ext cx="23733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4" name="Line 20">
            <a:extLst>
              <a:ext uri="{FF2B5EF4-FFF2-40B4-BE49-F238E27FC236}">
                <a16:creationId xmlns:a16="http://schemas.microsoft.com/office/drawing/2014/main" id="{8403B52E-FBCB-4AA5-BF66-4AB431FA6A12}"/>
              </a:ext>
            </a:extLst>
          </p:cNvPr>
          <p:cNvSpPr>
            <a:spLocks noChangeShapeType="1"/>
          </p:cNvSpPr>
          <p:nvPr/>
        </p:nvSpPr>
        <p:spPr bwMode="auto">
          <a:xfrm>
            <a:off x="7239000" y="2827338"/>
            <a:ext cx="0" cy="13573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5" name="Line 21">
            <a:extLst>
              <a:ext uri="{FF2B5EF4-FFF2-40B4-BE49-F238E27FC236}">
                <a16:creationId xmlns:a16="http://schemas.microsoft.com/office/drawing/2014/main" id="{515FF85F-656F-42DD-B764-D9DD58BC5F98}"/>
              </a:ext>
            </a:extLst>
          </p:cNvPr>
          <p:cNvSpPr>
            <a:spLocks noChangeShapeType="1"/>
          </p:cNvSpPr>
          <p:nvPr/>
        </p:nvSpPr>
        <p:spPr bwMode="auto">
          <a:xfrm>
            <a:off x="4884738" y="2971800"/>
            <a:ext cx="519112" cy="0"/>
          </a:xfrm>
          <a:prstGeom prst="line">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6" name="Line 22">
            <a:extLst>
              <a:ext uri="{FF2B5EF4-FFF2-40B4-BE49-F238E27FC236}">
                <a16:creationId xmlns:a16="http://schemas.microsoft.com/office/drawing/2014/main" id="{1603D7F8-4D5A-4812-AA61-E6CF595CF9E2}"/>
              </a:ext>
            </a:extLst>
          </p:cNvPr>
          <p:cNvSpPr>
            <a:spLocks noChangeShapeType="1"/>
          </p:cNvSpPr>
          <p:nvPr/>
        </p:nvSpPr>
        <p:spPr bwMode="auto">
          <a:xfrm>
            <a:off x="5410200" y="2979738"/>
            <a:ext cx="0" cy="12049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7" name="Line 23">
            <a:extLst>
              <a:ext uri="{FF2B5EF4-FFF2-40B4-BE49-F238E27FC236}">
                <a16:creationId xmlns:a16="http://schemas.microsoft.com/office/drawing/2014/main" id="{B963CBA1-64E0-4BBD-A8BF-C729ADBBEA7C}"/>
              </a:ext>
            </a:extLst>
          </p:cNvPr>
          <p:cNvSpPr>
            <a:spLocks noChangeShapeType="1"/>
          </p:cNvSpPr>
          <p:nvPr/>
        </p:nvSpPr>
        <p:spPr bwMode="auto">
          <a:xfrm>
            <a:off x="1247775" y="4960938"/>
            <a:ext cx="0" cy="3095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8" name="Line 24">
            <a:extLst>
              <a:ext uri="{FF2B5EF4-FFF2-40B4-BE49-F238E27FC236}">
                <a16:creationId xmlns:a16="http://schemas.microsoft.com/office/drawing/2014/main" id="{8DA04DA2-BCF4-4E64-8731-8CFED6E2932B}"/>
              </a:ext>
            </a:extLst>
          </p:cNvPr>
          <p:cNvSpPr>
            <a:spLocks noChangeShapeType="1"/>
          </p:cNvSpPr>
          <p:nvPr/>
        </p:nvSpPr>
        <p:spPr bwMode="auto">
          <a:xfrm>
            <a:off x="4343400" y="2065338"/>
            <a:ext cx="0" cy="2905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409" name="AutoShape 25">
            <a:extLst>
              <a:ext uri="{FF2B5EF4-FFF2-40B4-BE49-F238E27FC236}">
                <a16:creationId xmlns:a16="http://schemas.microsoft.com/office/drawing/2014/main" id="{79FFB858-1DD7-422F-BB72-81469388C1CB}"/>
              </a:ext>
            </a:extLst>
          </p:cNvPr>
          <p:cNvSpPr>
            <a:spLocks noChangeArrowheads="1"/>
          </p:cNvSpPr>
          <p:nvPr/>
        </p:nvSpPr>
        <p:spPr bwMode="auto">
          <a:xfrm>
            <a:off x="6324600" y="5334000"/>
            <a:ext cx="1447800" cy="1066800"/>
          </a:xfrm>
          <a:prstGeom prst="foldedCorner">
            <a:avLst>
              <a:gd name="adj" fmla="val 12500"/>
            </a:avLst>
          </a:prstGeom>
          <a:solidFill>
            <a:srgbClr val="FFFF99"/>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eaLnBrk="0" hangingPunct="0"/>
            <a:r>
              <a:rPr lang="en-US" altLang="en-US" sz="1000"/>
              <a:t>Note: this STD is incomplete: conditions and actions are not shown</a:t>
            </a:r>
          </a:p>
        </p:txBody>
      </p:sp>
      <p:sp>
        <p:nvSpPr>
          <p:cNvPr id="1040410" name="Line 26">
            <a:extLst>
              <a:ext uri="{FF2B5EF4-FFF2-40B4-BE49-F238E27FC236}">
                <a16:creationId xmlns:a16="http://schemas.microsoft.com/office/drawing/2014/main" id="{8D269347-05D7-48AE-92D8-E77EEDFA42AB}"/>
              </a:ext>
            </a:extLst>
          </p:cNvPr>
          <p:cNvSpPr>
            <a:spLocks noChangeShapeType="1"/>
          </p:cNvSpPr>
          <p:nvPr/>
        </p:nvSpPr>
        <p:spPr bwMode="auto">
          <a:xfrm flipV="1">
            <a:off x="1666875" y="4953000"/>
            <a:ext cx="0" cy="4191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411" name="Freeform 27">
            <a:extLst>
              <a:ext uri="{FF2B5EF4-FFF2-40B4-BE49-F238E27FC236}">
                <a16:creationId xmlns:a16="http://schemas.microsoft.com/office/drawing/2014/main" id="{1DB9026D-B984-4C00-A437-CA6F9FF27CFE}"/>
              </a:ext>
            </a:extLst>
          </p:cNvPr>
          <p:cNvSpPr>
            <a:spLocks/>
          </p:cNvSpPr>
          <p:nvPr/>
        </p:nvSpPr>
        <p:spPr bwMode="auto">
          <a:xfrm>
            <a:off x="1676401" y="2847976"/>
            <a:ext cx="2047875" cy="1343025"/>
          </a:xfrm>
          <a:custGeom>
            <a:avLst/>
            <a:gdLst>
              <a:gd name="T0" fmla="*/ 0 w 1290"/>
              <a:gd name="T1" fmla="*/ 846 h 846"/>
              <a:gd name="T2" fmla="*/ 0 w 1290"/>
              <a:gd name="T3" fmla="*/ 0 h 846"/>
              <a:gd name="T4" fmla="*/ 1290 w 1290"/>
              <a:gd name="T5" fmla="*/ 0 h 846"/>
            </a:gdLst>
            <a:ahLst/>
            <a:cxnLst>
              <a:cxn ang="0">
                <a:pos x="T0" y="T1"/>
              </a:cxn>
              <a:cxn ang="0">
                <a:pos x="T2" y="T3"/>
              </a:cxn>
              <a:cxn ang="0">
                <a:pos x="T4" y="T5"/>
              </a:cxn>
            </a:cxnLst>
            <a:rect l="0" t="0" r="r" b="b"/>
            <a:pathLst>
              <a:path w="1290" h="846">
                <a:moveTo>
                  <a:pt x="0" y="846"/>
                </a:moveTo>
                <a:lnTo>
                  <a:pt x="0" y="0"/>
                </a:lnTo>
                <a:lnTo>
                  <a:pt x="1290" y="0"/>
                </a:lnTo>
              </a:path>
            </a:pathLst>
          </a:custGeom>
          <a:noFill/>
          <a:ln w="127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5">
            <a:extLst>
              <a:ext uri="{FF2B5EF4-FFF2-40B4-BE49-F238E27FC236}">
                <a16:creationId xmlns:a16="http://schemas.microsoft.com/office/drawing/2014/main" id="{61F89BF3-2976-45DF-9448-2E2D91D9A09A}"/>
              </a:ext>
            </a:extLst>
          </p:cNvPr>
          <p:cNvSpPr>
            <a:spLocks noGrp="1"/>
          </p:cNvSpPr>
          <p:nvPr>
            <p:ph type="sldNum" sz="quarter" idx="12"/>
          </p:nvPr>
        </p:nvSpPr>
        <p:spPr/>
        <p:txBody>
          <a:bodyPr/>
          <a:lstStyle/>
          <a:p>
            <a:fld id="{FF64E813-694E-436D-A9AF-494D72729EE1}" type="slidenum">
              <a:rPr lang="ar-SA" altLang="en-US"/>
              <a:pPr/>
              <a:t>36</a:t>
            </a:fld>
            <a:endParaRPr lang="en-US" altLang="en-US"/>
          </a:p>
        </p:txBody>
      </p:sp>
      <p:sp>
        <p:nvSpPr>
          <p:cNvPr id="1042434" name="Rectangle 2">
            <a:extLst>
              <a:ext uri="{FF2B5EF4-FFF2-40B4-BE49-F238E27FC236}">
                <a16:creationId xmlns:a16="http://schemas.microsoft.com/office/drawing/2014/main" id="{2EDFCB5B-6486-4399-B646-9AD66D2C8C92}"/>
              </a:ext>
            </a:extLst>
          </p:cNvPr>
          <p:cNvSpPr>
            <a:spLocks noGrp="1" noChangeArrowheads="1"/>
          </p:cNvSpPr>
          <p:nvPr>
            <p:ph type="title"/>
          </p:nvPr>
        </p:nvSpPr>
        <p:spPr/>
        <p:txBody>
          <a:bodyPr/>
          <a:lstStyle/>
          <a:p>
            <a:r>
              <a:rPr lang="en-US" altLang="en-US"/>
              <a:t> </a:t>
            </a:r>
          </a:p>
        </p:txBody>
      </p:sp>
      <p:sp>
        <p:nvSpPr>
          <p:cNvPr id="1042435" name="Rectangle 3">
            <a:extLst>
              <a:ext uri="{FF2B5EF4-FFF2-40B4-BE49-F238E27FC236}">
                <a16:creationId xmlns:a16="http://schemas.microsoft.com/office/drawing/2014/main" id="{153024CF-C52D-40EC-BC70-9A2FE32F627D}"/>
              </a:ext>
            </a:extLst>
          </p:cNvPr>
          <p:cNvSpPr>
            <a:spLocks noGrp="1" noChangeArrowheads="1"/>
          </p:cNvSpPr>
          <p:nvPr>
            <p:ph type="body" idx="1"/>
          </p:nvPr>
        </p:nvSpPr>
        <p:spPr/>
        <p:txBody>
          <a:bodyPr/>
          <a:lstStyle/>
          <a:p>
            <a:pPr>
              <a:buFontTx/>
              <a:buNone/>
            </a:pPr>
            <a:r>
              <a:rPr lang="en-US" altLang="en-US"/>
              <a:t> </a:t>
            </a:r>
          </a:p>
        </p:txBody>
      </p:sp>
      <p:sp>
        <p:nvSpPr>
          <p:cNvPr id="1042436" name="Rectangle 4">
            <a:extLst>
              <a:ext uri="{FF2B5EF4-FFF2-40B4-BE49-F238E27FC236}">
                <a16:creationId xmlns:a16="http://schemas.microsoft.com/office/drawing/2014/main" id="{7E47B582-D1E4-40CF-998F-54CA615FF03A}"/>
              </a:ext>
            </a:extLst>
          </p:cNvPr>
          <p:cNvSpPr>
            <a:spLocks noChangeArrowheads="1"/>
          </p:cNvSpPr>
          <p:nvPr/>
        </p:nvSpPr>
        <p:spPr bwMode="auto">
          <a:xfrm>
            <a:off x="1009650" y="762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Example of conditions/actions</a:t>
            </a:r>
          </a:p>
        </p:txBody>
      </p:sp>
      <p:sp>
        <p:nvSpPr>
          <p:cNvPr id="1042437" name="Rectangle 5">
            <a:extLst>
              <a:ext uri="{FF2B5EF4-FFF2-40B4-BE49-F238E27FC236}">
                <a16:creationId xmlns:a16="http://schemas.microsoft.com/office/drawing/2014/main" id="{DD520D5B-4CAE-4CB3-B766-6D2396699B6D}"/>
              </a:ext>
            </a:extLst>
          </p:cNvPr>
          <p:cNvSpPr>
            <a:spLocks noChangeArrowheads="1"/>
          </p:cNvSpPr>
          <p:nvPr/>
        </p:nvSpPr>
        <p:spPr bwMode="auto">
          <a:xfrm>
            <a:off x="3505200" y="1981200"/>
            <a:ext cx="1676400"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Idle</a:t>
            </a:r>
          </a:p>
        </p:txBody>
      </p:sp>
      <p:sp>
        <p:nvSpPr>
          <p:cNvPr id="1042438" name="Rectangle 6">
            <a:extLst>
              <a:ext uri="{FF2B5EF4-FFF2-40B4-BE49-F238E27FC236}">
                <a16:creationId xmlns:a16="http://schemas.microsoft.com/office/drawing/2014/main" id="{4EA1BFD3-229C-4461-A4D4-86FFD56B3257}"/>
              </a:ext>
            </a:extLst>
          </p:cNvPr>
          <p:cNvSpPr>
            <a:spLocks noChangeArrowheads="1"/>
          </p:cNvSpPr>
          <p:nvPr/>
        </p:nvSpPr>
        <p:spPr bwMode="auto">
          <a:xfrm>
            <a:off x="3505200" y="3810000"/>
            <a:ext cx="1676400"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Waiting for </a:t>
            </a:r>
          </a:p>
          <a:p>
            <a:pPr algn="ctr" eaLnBrk="0" hangingPunct="0"/>
            <a:r>
              <a:rPr lang="en-AU" altLang="en-US" b="1"/>
              <a:t>Call</a:t>
            </a:r>
          </a:p>
        </p:txBody>
      </p:sp>
      <p:sp>
        <p:nvSpPr>
          <p:cNvPr id="1042439" name="Rectangle 7">
            <a:extLst>
              <a:ext uri="{FF2B5EF4-FFF2-40B4-BE49-F238E27FC236}">
                <a16:creationId xmlns:a16="http://schemas.microsoft.com/office/drawing/2014/main" id="{3D0A0C67-A99A-4FCC-8C91-C953939DF74C}"/>
              </a:ext>
            </a:extLst>
          </p:cNvPr>
          <p:cNvSpPr>
            <a:spLocks noChangeArrowheads="1"/>
          </p:cNvSpPr>
          <p:nvPr/>
        </p:nvSpPr>
        <p:spPr bwMode="auto">
          <a:xfrm>
            <a:off x="3371850" y="5314950"/>
            <a:ext cx="1676400" cy="9144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hangingPunct="0"/>
            <a:r>
              <a:rPr lang="en-AU" altLang="en-US" b="1"/>
              <a:t>Answering </a:t>
            </a:r>
          </a:p>
          <a:p>
            <a:pPr algn="ctr" eaLnBrk="0" hangingPunct="0"/>
            <a:r>
              <a:rPr lang="en-AU" altLang="en-US" b="1"/>
              <a:t>Call</a:t>
            </a:r>
          </a:p>
        </p:txBody>
      </p:sp>
      <p:sp>
        <p:nvSpPr>
          <p:cNvPr id="1042440" name="Line 8">
            <a:extLst>
              <a:ext uri="{FF2B5EF4-FFF2-40B4-BE49-F238E27FC236}">
                <a16:creationId xmlns:a16="http://schemas.microsoft.com/office/drawing/2014/main" id="{55ECFCFC-13ED-4B82-A803-4B2BD718A288}"/>
              </a:ext>
            </a:extLst>
          </p:cNvPr>
          <p:cNvSpPr>
            <a:spLocks noChangeShapeType="1"/>
          </p:cNvSpPr>
          <p:nvPr/>
        </p:nvSpPr>
        <p:spPr bwMode="auto">
          <a:xfrm>
            <a:off x="3733800" y="2903538"/>
            <a:ext cx="0" cy="9001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1" name="Line 9">
            <a:extLst>
              <a:ext uri="{FF2B5EF4-FFF2-40B4-BE49-F238E27FC236}">
                <a16:creationId xmlns:a16="http://schemas.microsoft.com/office/drawing/2014/main" id="{9FA64381-6BE1-4E8F-926D-CAB0F286D4CB}"/>
              </a:ext>
            </a:extLst>
          </p:cNvPr>
          <p:cNvSpPr>
            <a:spLocks noChangeShapeType="1"/>
          </p:cNvSpPr>
          <p:nvPr/>
        </p:nvSpPr>
        <p:spPr bwMode="auto">
          <a:xfrm flipV="1">
            <a:off x="4800600" y="2890838"/>
            <a:ext cx="0" cy="9255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2" name="Line 10">
            <a:extLst>
              <a:ext uri="{FF2B5EF4-FFF2-40B4-BE49-F238E27FC236}">
                <a16:creationId xmlns:a16="http://schemas.microsoft.com/office/drawing/2014/main" id="{5100FF57-EAC6-4DCF-8278-85A14BA699D0}"/>
              </a:ext>
            </a:extLst>
          </p:cNvPr>
          <p:cNvSpPr>
            <a:spLocks noChangeShapeType="1"/>
          </p:cNvSpPr>
          <p:nvPr/>
        </p:nvSpPr>
        <p:spPr bwMode="auto">
          <a:xfrm>
            <a:off x="3733800" y="4732338"/>
            <a:ext cx="19050" cy="5000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3" name="Line 11">
            <a:extLst>
              <a:ext uri="{FF2B5EF4-FFF2-40B4-BE49-F238E27FC236}">
                <a16:creationId xmlns:a16="http://schemas.microsoft.com/office/drawing/2014/main" id="{B1A7A41D-D6AF-4BB5-944F-7E33324C4851}"/>
              </a:ext>
            </a:extLst>
          </p:cNvPr>
          <p:cNvSpPr>
            <a:spLocks noChangeShapeType="1"/>
          </p:cNvSpPr>
          <p:nvPr/>
        </p:nvSpPr>
        <p:spPr bwMode="auto">
          <a:xfrm flipV="1">
            <a:off x="4762500" y="4719638"/>
            <a:ext cx="38100" cy="60166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4" name="Line 12">
            <a:extLst>
              <a:ext uri="{FF2B5EF4-FFF2-40B4-BE49-F238E27FC236}">
                <a16:creationId xmlns:a16="http://schemas.microsoft.com/office/drawing/2014/main" id="{80CB7D96-297E-42D2-A250-9B356AF129F2}"/>
              </a:ext>
            </a:extLst>
          </p:cNvPr>
          <p:cNvSpPr>
            <a:spLocks noChangeShapeType="1"/>
          </p:cNvSpPr>
          <p:nvPr/>
        </p:nvSpPr>
        <p:spPr bwMode="auto">
          <a:xfrm flipH="1">
            <a:off x="1543050" y="3352800"/>
            <a:ext cx="19685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5" name="Rectangle 13">
            <a:extLst>
              <a:ext uri="{FF2B5EF4-FFF2-40B4-BE49-F238E27FC236}">
                <a16:creationId xmlns:a16="http://schemas.microsoft.com/office/drawing/2014/main" id="{C4091314-99E8-4E91-9117-B7375EFBDAEC}"/>
              </a:ext>
            </a:extLst>
          </p:cNvPr>
          <p:cNvSpPr>
            <a:spLocks noChangeArrowheads="1"/>
          </p:cNvSpPr>
          <p:nvPr/>
        </p:nvSpPr>
        <p:spPr bwMode="auto">
          <a:xfrm>
            <a:off x="1543050" y="3043238"/>
            <a:ext cx="1773050"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Press Answer button</a:t>
            </a:r>
          </a:p>
        </p:txBody>
      </p:sp>
      <p:sp>
        <p:nvSpPr>
          <p:cNvPr id="1042446" name="Rectangle 14">
            <a:extLst>
              <a:ext uri="{FF2B5EF4-FFF2-40B4-BE49-F238E27FC236}">
                <a16:creationId xmlns:a16="http://schemas.microsoft.com/office/drawing/2014/main" id="{BC817563-2434-45B1-9298-E2ABA338F366}"/>
              </a:ext>
            </a:extLst>
          </p:cNvPr>
          <p:cNvSpPr>
            <a:spLocks noChangeArrowheads="1"/>
          </p:cNvSpPr>
          <p:nvPr/>
        </p:nvSpPr>
        <p:spPr bwMode="auto">
          <a:xfrm>
            <a:off x="1450976" y="3359151"/>
            <a:ext cx="1851149"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Ready to receive light</a:t>
            </a:r>
          </a:p>
          <a:p>
            <a:pPr eaLnBrk="0" hangingPunct="0"/>
            <a:r>
              <a:rPr lang="en-AU" altLang="en-US" sz="1400" b="1"/>
              <a:t>goes on</a:t>
            </a:r>
          </a:p>
        </p:txBody>
      </p:sp>
      <p:sp>
        <p:nvSpPr>
          <p:cNvPr id="1042447" name="Line 15">
            <a:extLst>
              <a:ext uri="{FF2B5EF4-FFF2-40B4-BE49-F238E27FC236}">
                <a16:creationId xmlns:a16="http://schemas.microsoft.com/office/drawing/2014/main" id="{995CD758-1CF9-4400-8BCD-50869D353302}"/>
              </a:ext>
            </a:extLst>
          </p:cNvPr>
          <p:cNvSpPr>
            <a:spLocks noChangeShapeType="1"/>
          </p:cNvSpPr>
          <p:nvPr/>
        </p:nvSpPr>
        <p:spPr bwMode="auto">
          <a:xfrm>
            <a:off x="1463676" y="2522538"/>
            <a:ext cx="358775" cy="519112"/>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8" name="Line 16">
            <a:extLst>
              <a:ext uri="{FF2B5EF4-FFF2-40B4-BE49-F238E27FC236}">
                <a16:creationId xmlns:a16="http://schemas.microsoft.com/office/drawing/2014/main" id="{3CD03A27-5288-40A7-91CD-F5DC451966C9}"/>
              </a:ext>
            </a:extLst>
          </p:cNvPr>
          <p:cNvSpPr>
            <a:spLocks noChangeShapeType="1"/>
          </p:cNvSpPr>
          <p:nvPr/>
        </p:nvSpPr>
        <p:spPr bwMode="auto">
          <a:xfrm flipV="1">
            <a:off x="1227138" y="3875089"/>
            <a:ext cx="595312" cy="320675"/>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49" name="Rectangle 17">
            <a:extLst>
              <a:ext uri="{FF2B5EF4-FFF2-40B4-BE49-F238E27FC236}">
                <a16:creationId xmlns:a16="http://schemas.microsoft.com/office/drawing/2014/main" id="{92F56608-CD29-4B36-8AF3-474247D0B5FD}"/>
              </a:ext>
            </a:extLst>
          </p:cNvPr>
          <p:cNvSpPr>
            <a:spLocks noChangeArrowheads="1"/>
          </p:cNvSpPr>
          <p:nvPr/>
        </p:nvSpPr>
        <p:spPr bwMode="auto">
          <a:xfrm>
            <a:off x="588964" y="4146550"/>
            <a:ext cx="83837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Action</a:t>
            </a:r>
          </a:p>
        </p:txBody>
      </p:sp>
      <p:sp>
        <p:nvSpPr>
          <p:cNvPr id="1042450" name="Rectangle 18">
            <a:extLst>
              <a:ext uri="{FF2B5EF4-FFF2-40B4-BE49-F238E27FC236}">
                <a16:creationId xmlns:a16="http://schemas.microsoft.com/office/drawing/2014/main" id="{2AFADE56-752A-4E70-A8FC-964C606258EE}"/>
              </a:ext>
            </a:extLst>
          </p:cNvPr>
          <p:cNvSpPr>
            <a:spLocks noChangeArrowheads="1"/>
          </p:cNvSpPr>
          <p:nvPr/>
        </p:nvSpPr>
        <p:spPr bwMode="auto">
          <a:xfrm>
            <a:off x="893764" y="2241550"/>
            <a:ext cx="116217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Condition</a:t>
            </a:r>
          </a:p>
        </p:txBody>
      </p:sp>
      <p:sp>
        <p:nvSpPr>
          <p:cNvPr id="1042451" name="Line 19">
            <a:extLst>
              <a:ext uri="{FF2B5EF4-FFF2-40B4-BE49-F238E27FC236}">
                <a16:creationId xmlns:a16="http://schemas.microsoft.com/office/drawing/2014/main" id="{BC216F53-C245-4915-82B5-307488C9A472}"/>
              </a:ext>
            </a:extLst>
          </p:cNvPr>
          <p:cNvSpPr>
            <a:spLocks noChangeShapeType="1"/>
          </p:cNvSpPr>
          <p:nvPr/>
        </p:nvSpPr>
        <p:spPr bwMode="auto">
          <a:xfrm flipH="1">
            <a:off x="1824038" y="5181600"/>
            <a:ext cx="14589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52" name="Rectangle 20">
            <a:extLst>
              <a:ext uri="{FF2B5EF4-FFF2-40B4-BE49-F238E27FC236}">
                <a16:creationId xmlns:a16="http://schemas.microsoft.com/office/drawing/2014/main" id="{5FC789F3-5810-4EED-98EB-774F84EAF7F0}"/>
              </a:ext>
            </a:extLst>
          </p:cNvPr>
          <p:cNvSpPr>
            <a:spLocks noChangeArrowheads="1"/>
          </p:cNvSpPr>
          <p:nvPr/>
        </p:nvSpPr>
        <p:spPr bwMode="auto">
          <a:xfrm>
            <a:off x="1636714" y="4872038"/>
            <a:ext cx="1926811"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Incoming call detected</a:t>
            </a:r>
          </a:p>
        </p:txBody>
      </p:sp>
      <p:sp>
        <p:nvSpPr>
          <p:cNvPr id="1042453" name="Line 21">
            <a:extLst>
              <a:ext uri="{FF2B5EF4-FFF2-40B4-BE49-F238E27FC236}">
                <a16:creationId xmlns:a16="http://schemas.microsoft.com/office/drawing/2014/main" id="{8D9B12DC-138D-4DDA-84E6-805CE71B2978}"/>
              </a:ext>
            </a:extLst>
          </p:cNvPr>
          <p:cNvSpPr>
            <a:spLocks noChangeShapeType="1"/>
          </p:cNvSpPr>
          <p:nvPr/>
        </p:nvSpPr>
        <p:spPr bwMode="auto">
          <a:xfrm flipV="1">
            <a:off x="1219201" y="5022850"/>
            <a:ext cx="415925" cy="46355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54" name="Rectangle 22">
            <a:extLst>
              <a:ext uri="{FF2B5EF4-FFF2-40B4-BE49-F238E27FC236}">
                <a16:creationId xmlns:a16="http://schemas.microsoft.com/office/drawing/2014/main" id="{530F00B7-09ED-4B87-9392-23F00632E271}"/>
              </a:ext>
            </a:extLst>
          </p:cNvPr>
          <p:cNvSpPr>
            <a:spLocks noChangeArrowheads="1"/>
          </p:cNvSpPr>
          <p:nvPr/>
        </p:nvSpPr>
        <p:spPr bwMode="auto">
          <a:xfrm>
            <a:off x="685801" y="5486400"/>
            <a:ext cx="116217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Condition</a:t>
            </a:r>
          </a:p>
        </p:txBody>
      </p:sp>
      <p:sp>
        <p:nvSpPr>
          <p:cNvPr id="1042455" name="Line 23">
            <a:extLst>
              <a:ext uri="{FF2B5EF4-FFF2-40B4-BE49-F238E27FC236}">
                <a16:creationId xmlns:a16="http://schemas.microsoft.com/office/drawing/2014/main" id="{59C0DBA9-D3B1-4A24-ABD1-5CCE8E9C393F}"/>
              </a:ext>
            </a:extLst>
          </p:cNvPr>
          <p:cNvSpPr>
            <a:spLocks noChangeShapeType="1"/>
          </p:cNvSpPr>
          <p:nvPr/>
        </p:nvSpPr>
        <p:spPr bwMode="auto">
          <a:xfrm>
            <a:off x="5189538" y="5181600"/>
            <a:ext cx="2400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56" name="Rectangle 24">
            <a:extLst>
              <a:ext uri="{FF2B5EF4-FFF2-40B4-BE49-F238E27FC236}">
                <a16:creationId xmlns:a16="http://schemas.microsoft.com/office/drawing/2014/main" id="{FB2A4200-1B98-437A-AF6E-5BDC82B240D0}"/>
              </a:ext>
            </a:extLst>
          </p:cNvPr>
          <p:cNvSpPr>
            <a:spLocks noChangeArrowheads="1"/>
          </p:cNvSpPr>
          <p:nvPr/>
        </p:nvSpPr>
        <p:spPr bwMode="auto">
          <a:xfrm>
            <a:off x="5084764" y="4806950"/>
            <a:ext cx="2256453"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End of Call or tape runs out</a:t>
            </a:r>
          </a:p>
        </p:txBody>
      </p:sp>
      <p:sp>
        <p:nvSpPr>
          <p:cNvPr id="1042457" name="Line 25">
            <a:extLst>
              <a:ext uri="{FF2B5EF4-FFF2-40B4-BE49-F238E27FC236}">
                <a16:creationId xmlns:a16="http://schemas.microsoft.com/office/drawing/2014/main" id="{981D0F60-B704-413B-AE2A-E5EB26D12C33}"/>
              </a:ext>
            </a:extLst>
          </p:cNvPr>
          <p:cNvSpPr>
            <a:spLocks noChangeShapeType="1"/>
          </p:cNvSpPr>
          <p:nvPr/>
        </p:nvSpPr>
        <p:spPr bwMode="auto">
          <a:xfrm>
            <a:off x="5189538" y="3363913"/>
            <a:ext cx="20431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58" name="Rectangle 26">
            <a:extLst>
              <a:ext uri="{FF2B5EF4-FFF2-40B4-BE49-F238E27FC236}">
                <a16:creationId xmlns:a16="http://schemas.microsoft.com/office/drawing/2014/main" id="{2385CCFB-A17A-4349-AD8E-2556A1756244}"/>
              </a:ext>
            </a:extLst>
          </p:cNvPr>
          <p:cNvSpPr>
            <a:spLocks noChangeArrowheads="1"/>
          </p:cNvSpPr>
          <p:nvPr/>
        </p:nvSpPr>
        <p:spPr bwMode="auto">
          <a:xfrm>
            <a:off x="5084763" y="2978150"/>
            <a:ext cx="1703416" cy="305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Press Cancel button</a:t>
            </a:r>
          </a:p>
        </p:txBody>
      </p:sp>
      <p:sp>
        <p:nvSpPr>
          <p:cNvPr id="1042459" name="Rectangle 27">
            <a:extLst>
              <a:ext uri="{FF2B5EF4-FFF2-40B4-BE49-F238E27FC236}">
                <a16:creationId xmlns:a16="http://schemas.microsoft.com/office/drawing/2014/main" id="{3088DDC1-F3AD-45BC-ADA4-7C22B7428359}"/>
              </a:ext>
            </a:extLst>
          </p:cNvPr>
          <p:cNvSpPr>
            <a:spLocks noChangeArrowheads="1"/>
          </p:cNvSpPr>
          <p:nvPr/>
        </p:nvSpPr>
        <p:spPr bwMode="auto">
          <a:xfrm>
            <a:off x="5176839" y="3359151"/>
            <a:ext cx="2061143" cy="52065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sz="1400" b="1"/>
              <a:t>Ready to receive button </a:t>
            </a:r>
          </a:p>
          <a:p>
            <a:pPr eaLnBrk="0" hangingPunct="0"/>
            <a:r>
              <a:rPr lang="en-AU" altLang="en-US" sz="1400" b="1"/>
              <a:t>goes out</a:t>
            </a:r>
          </a:p>
        </p:txBody>
      </p:sp>
      <p:sp>
        <p:nvSpPr>
          <p:cNvPr id="1042460" name="Rectangle 28">
            <a:extLst>
              <a:ext uri="{FF2B5EF4-FFF2-40B4-BE49-F238E27FC236}">
                <a16:creationId xmlns:a16="http://schemas.microsoft.com/office/drawing/2014/main" id="{B6441AD7-300D-4673-9AD1-A797E97C92A4}"/>
              </a:ext>
            </a:extLst>
          </p:cNvPr>
          <p:cNvSpPr>
            <a:spLocks noChangeArrowheads="1"/>
          </p:cNvSpPr>
          <p:nvPr/>
        </p:nvSpPr>
        <p:spPr bwMode="auto">
          <a:xfrm>
            <a:off x="6897689" y="2241550"/>
            <a:ext cx="116217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Condition</a:t>
            </a:r>
          </a:p>
        </p:txBody>
      </p:sp>
      <p:sp>
        <p:nvSpPr>
          <p:cNvPr id="1042461" name="Rectangle 29">
            <a:extLst>
              <a:ext uri="{FF2B5EF4-FFF2-40B4-BE49-F238E27FC236}">
                <a16:creationId xmlns:a16="http://schemas.microsoft.com/office/drawing/2014/main" id="{62AECC8E-E0EE-4F07-94FA-E4F71B7C4297}"/>
              </a:ext>
            </a:extLst>
          </p:cNvPr>
          <p:cNvSpPr>
            <a:spLocks noChangeArrowheads="1"/>
          </p:cNvSpPr>
          <p:nvPr/>
        </p:nvSpPr>
        <p:spPr bwMode="auto">
          <a:xfrm>
            <a:off x="7162801" y="5638800"/>
            <a:ext cx="1162179"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Condition</a:t>
            </a:r>
          </a:p>
        </p:txBody>
      </p:sp>
      <p:sp>
        <p:nvSpPr>
          <p:cNvPr id="1042462" name="Rectangle 30">
            <a:extLst>
              <a:ext uri="{FF2B5EF4-FFF2-40B4-BE49-F238E27FC236}">
                <a16:creationId xmlns:a16="http://schemas.microsoft.com/office/drawing/2014/main" id="{EF55FB2A-FD43-4439-AC62-9023047BBC62}"/>
              </a:ext>
            </a:extLst>
          </p:cNvPr>
          <p:cNvSpPr>
            <a:spLocks noChangeArrowheads="1"/>
          </p:cNvSpPr>
          <p:nvPr/>
        </p:nvSpPr>
        <p:spPr bwMode="auto">
          <a:xfrm>
            <a:off x="7253289" y="4146550"/>
            <a:ext cx="838372" cy="36676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a:solidFill>
                  <a:schemeClr val="hlink"/>
                </a:solidFill>
              </a:rPr>
              <a:t>Action</a:t>
            </a:r>
          </a:p>
        </p:txBody>
      </p:sp>
      <p:sp>
        <p:nvSpPr>
          <p:cNvPr id="1042463" name="Line 31">
            <a:extLst>
              <a:ext uri="{FF2B5EF4-FFF2-40B4-BE49-F238E27FC236}">
                <a16:creationId xmlns:a16="http://schemas.microsoft.com/office/drawing/2014/main" id="{CF7CD1DE-BF78-4917-AAB7-ED46F911136E}"/>
              </a:ext>
            </a:extLst>
          </p:cNvPr>
          <p:cNvSpPr>
            <a:spLocks noChangeShapeType="1"/>
          </p:cNvSpPr>
          <p:nvPr/>
        </p:nvSpPr>
        <p:spPr bwMode="auto">
          <a:xfrm flipH="1" flipV="1">
            <a:off x="6470650" y="3651251"/>
            <a:ext cx="1130300" cy="504825"/>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64" name="Line 32">
            <a:extLst>
              <a:ext uri="{FF2B5EF4-FFF2-40B4-BE49-F238E27FC236}">
                <a16:creationId xmlns:a16="http://schemas.microsoft.com/office/drawing/2014/main" id="{0114F888-F76C-408E-B6CC-C62CA4EFF626}"/>
              </a:ext>
            </a:extLst>
          </p:cNvPr>
          <p:cNvSpPr>
            <a:spLocks noChangeShapeType="1"/>
          </p:cNvSpPr>
          <p:nvPr/>
        </p:nvSpPr>
        <p:spPr bwMode="auto">
          <a:xfrm flipH="1">
            <a:off x="6091238" y="2620963"/>
            <a:ext cx="1154112" cy="355600"/>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465" name="Line 33">
            <a:extLst>
              <a:ext uri="{FF2B5EF4-FFF2-40B4-BE49-F238E27FC236}">
                <a16:creationId xmlns:a16="http://schemas.microsoft.com/office/drawing/2014/main" id="{2E629313-8BA4-41AC-84A9-9E91402A91A3}"/>
              </a:ext>
            </a:extLst>
          </p:cNvPr>
          <p:cNvSpPr>
            <a:spLocks noChangeShapeType="1"/>
          </p:cNvSpPr>
          <p:nvPr/>
        </p:nvSpPr>
        <p:spPr bwMode="auto">
          <a:xfrm flipH="1" flipV="1">
            <a:off x="7415213" y="5176838"/>
            <a:ext cx="438150" cy="468312"/>
          </a:xfrm>
          <a:prstGeom prst="line">
            <a:avLst/>
          </a:prstGeom>
          <a:noFill/>
          <a:ln w="127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AFB8015-1295-4B26-988F-04BF62872559}"/>
              </a:ext>
            </a:extLst>
          </p:cNvPr>
          <p:cNvSpPr>
            <a:spLocks noGrp="1"/>
          </p:cNvSpPr>
          <p:nvPr>
            <p:ph type="sldNum" sz="quarter" idx="12"/>
          </p:nvPr>
        </p:nvSpPr>
        <p:spPr/>
        <p:txBody>
          <a:bodyPr/>
          <a:lstStyle/>
          <a:p>
            <a:fld id="{C396D7DE-0BBD-4F15-A997-9A85D537D1E3}" type="slidenum">
              <a:rPr lang="ar-SA" altLang="en-US"/>
              <a:pPr/>
              <a:t>37</a:t>
            </a:fld>
            <a:endParaRPr lang="en-US" altLang="en-US"/>
          </a:p>
        </p:txBody>
      </p:sp>
      <p:sp>
        <p:nvSpPr>
          <p:cNvPr id="1024002" name="Rectangle 2">
            <a:extLst>
              <a:ext uri="{FF2B5EF4-FFF2-40B4-BE49-F238E27FC236}">
                <a16:creationId xmlns:a16="http://schemas.microsoft.com/office/drawing/2014/main" id="{4ADE60B3-632B-46C6-83FE-C4000B4CD0CA}"/>
              </a:ext>
            </a:extLst>
          </p:cNvPr>
          <p:cNvSpPr>
            <a:spLocks noGrp="1" noChangeArrowheads="1"/>
          </p:cNvSpPr>
          <p:nvPr>
            <p:ph type="title"/>
          </p:nvPr>
        </p:nvSpPr>
        <p:spPr/>
        <p:txBody>
          <a:bodyPr/>
          <a:lstStyle/>
          <a:p>
            <a:r>
              <a:rPr lang="en-US" altLang="en-US"/>
              <a:t> </a:t>
            </a:r>
          </a:p>
        </p:txBody>
      </p:sp>
      <p:sp>
        <p:nvSpPr>
          <p:cNvPr id="1024003" name="Rectangle 3">
            <a:extLst>
              <a:ext uri="{FF2B5EF4-FFF2-40B4-BE49-F238E27FC236}">
                <a16:creationId xmlns:a16="http://schemas.microsoft.com/office/drawing/2014/main" id="{5851691A-5877-4B33-BFB4-E0AE9B9CAFB7}"/>
              </a:ext>
            </a:extLst>
          </p:cNvPr>
          <p:cNvSpPr>
            <a:spLocks noGrp="1" noChangeArrowheads="1"/>
          </p:cNvSpPr>
          <p:nvPr>
            <p:ph type="body" idx="1"/>
          </p:nvPr>
        </p:nvSpPr>
        <p:spPr/>
        <p:txBody>
          <a:bodyPr/>
          <a:lstStyle/>
          <a:p>
            <a:pPr>
              <a:buFontTx/>
              <a:buNone/>
            </a:pPr>
            <a:r>
              <a:rPr lang="en-US" altLang="en-US"/>
              <a:t> </a:t>
            </a:r>
          </a:p>
        </p:txBody>
      </p:sp>
      <p:sp>
        <p:nvSpPr>
          <p:cNvPr id="1024004" name="Rectangle 4">
            <a:extLst>
              <a:ext uri="{FF2B5EF4-FFF2-40B4-BE49-F238E27FC236}">
                <a16:creationId xmlns:a16="http://schemas.microsoft.com/office/drawing/2014/main" id="{FB5C6843-471D-4590-97E8-854D5E8290DA}"/>
              </a:ext>
            </a:extLst>
          </p:cNvPr>
          <p:cNvSpPr>
            <a:spLocks noChangeArrowheads="1"/>
          </p:cNvSpPr>
          <p:nvPr/>
        </p:nvSpPr>
        <p:spPr bwMode="auto">
          <a:xfrm>
            <a:off x="381000" y="381000"/>
            <a:ext cx="77724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2800" dirty="0">
                <a:latin typeface="+mj-lt"/>
              </a:rPr>
              <a:t>Microwave oven model</a:t>
            </a:r>
          </a:p>
        </p:txBody>
      </p:sp>
      <p:pic>
        <p:nvPicPr>
          <p:cNvPr id="1024005" name="Picture 5">
            <a:extLst>
              <a:ext uri="{FF2B5EF4-FFF2-40B4-BE49-F238E27FC236}">
                <a16:creationId xmlns:a16="http://schemas.microsoft.com/office/drawing/2014/main" id="{FB5A0570-3013-4A8C-B911-AB4890AF5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2050"/>
            <a:ext cx="8915400" cy="4808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FD959C7-A257-4E01-9E3D-5D57574FD3A3}"/>
              </a:ext>
            </a:extLst>
          </p:cNvPr>
          <p:cNvSpPr>
            <a:spLocks noGrp="1"/>
          </p:cNvSpPr>
          <p:nvPr>
            <p:ph type="sldNum" sz="quarter" idx="12"/>
          </p:nvPr>
        </p:nvSpPr>
        <p:spPr/>
        <p:txBody>
          <a:bodyPr/>
          <a:lstStyle/>
          <a:p>
            <a:fld id="{1275CEFF-DABB-41A7-8289-CFE147BC6998}" type="slidenum">
              <a:rPr lang="ar-SA" altLang="en-US"/>
              <a:pPr/>
              <a:t>38</a:t>
            </a:fld>
            <a:endParaRPr lang="en-US" altLang="en-US"/>
          </a:p>
        </p:txBody>
      </p:sp>
      <p:sp>
        <p:nvSpPr>
          <p:cNvPr id="1025026" name="Rectangle 2">
            <a:extLst>
              <a:ext uri="{FF2B5EF4-FFF2-40B4-BE49-F238E27FC236}">
                <a16:creationId xmlns:a16="http://schemas.microsoft.com/office/drawing/2014/main" id="{418E8F97-693A-4D74-8038-4F3B1FBBD18E}"/>
              </a:ext>
            </a:extLst>
          </p:cNvPr>
          <p:cNvSpPr>
            <a:spLocks noGrp="1" noChangeArrowheads="1"/>
          </p:cNvSpPr>
          <p:nvPr>
            <p:ph type="title"/>
          </p:nvPr>
        </p:nvSpPr>
        <p:spPr/>
        <p:txBody>
          <a:bodyPr/>
          <a:lstStyle/>
          <a:p>
            <a:r>
              <a:rPr lang="en-US" altLang="en-US"/>
              <a:t> </a:t>
            </a:r>
          </a:p>
        </p:txBody>
      </p:sp>
      <p:sp>
        <p:nvSpPr>
          <p:cNvPr id="1025027" name="Rectangle 3">
            <a:extLst>
              <a:ext uri="{FF2B5EF4-FFF2-40B4-BE49-F238E27FC236}">
                <a16:creationId xmlns:a16="http://schemas.microsoft.com/office/drawing/2014/main" id="{97705542-6FBA-45DA-912D-071ABDC24D63}"/>
              </a:ext>
            </a:extLst>
          </p:cNvPr>
          <p:cNvSpPr>
            <a:spLocks noGrp="1" noChangeArrowheads="1"/>
          </p:cNvSpPr>
          <p:nvPr>
            <p:ph type="body" idx="1"/>
          </p:nvPr>
        </p:nvSpPr>
        <p:spPr/>
        <p:txBody>
          <a:bodyPr/>
          <a:lstStyle/>
          <a:p>
            <a:pPr>
              <a:buFontTx/>
              <a:buNone/>
            </a:pPr>
            <a:r>
              <a:rPr lang="en-US" altLang="en-US"/>
              <a:t> </a:t>
            </a:r>
          </a:p>
        </p:txBody>
      </p:sp>
      <p:sp>
        <p:nvSpPr>
          <p:cNvPr id="1025028" name="Rectangle 4">
            <a:extLst>
              <a:ext uri="{FF2B5EF4-FFF2-40B4-BE49-F238E27FC236}">
                <a16:creationId xmlns:a16="http://schemas.microsoft.com/office/drawing/2014/main" id="{85713EBF-57CF-4DF1-B9C4-5113F0C49AB0}"/>
              </a:ext>
            </a:extLst>
          </p:cNvPr>
          <p:cNvSpPr>
            <a:spLocks noChangeArrowheads="1"/>
          </p:cNvSpPr>
          <p:nvPr/>
        </p:nvSpPr>
        <p:spPr bwMode="auto">
          <a:xfrm>
            <a:off x="609600" y="152400"/>
            <a:ext cx="7772400" cy="69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en-GB" altLang="en-US" sz="3200">
                <a:latin typeface="+mj-lt"/>
              </a:rPr>
              <a:t>Microwave oven state description</a:t>
            </a:r>
          </a:p>
        </p:txBody>
      </p:sp>
      <p:graphicFrame>
        <p:nvGraphicFramePr>
          <p:cNvPr id="1025029" name="Object 5">
            <a:extLst>
              <a:ext uri="{FF2B5EF4-FFF2-40B4-BE49-F238E27FC236}">
                <a16:creationId xmlns:a16="http://schemas.microsoft.com/office/drawing/2014/main" id="{ED614C40-3939-4C6B-84E6-7AE822CFECDF}"/>
              </a:ext>
            </a:extLst>
          </p:cNvPr>
          <p:cNvGraphicFramePr>
            <a:graphicFrameLocks noChangeAspect="1"/>
          </p:cNvGraphicFramePr>
          <p:nvPr/>
        </p:nvGraphicFramePr>
        <p:xfrm>
          <a:off x="304800" y="1238250"/>
          <a:ext cx="8229600" cy="5151438"/>
        </p:xfrm>
        <a:graphic>
          <a:graphicData uri="http://schemas.openxmlformats.org/presentationml/2006/ole">
            <mc:AlternateContent xmlns:mc="http://schemas.openxmlformats.org/markup-compatibility/2006">
              <mc:Choice xmlns:v="urn:schemas-microsoft-com:vml" Requires="v">
                <p:oleObj spid="_x0000_s70668" name="Document" r:id="rId3" imgW="5486400" imgH="2670048" progId="Word.Document.8">
                  <p:embed/>
                </p:oleObj>
              </mc:Choice>
              <mc:Fallback>
                <p:oleObj name="Document" r:id="rId3" imgW="5486400" imgH="2670048" progId="Word.Document.8">
                  <p:embed/>
                  <p:pic>
                    <p:nvPicPr>
                      <p:cNvPr id="1025029" name="Object 5">
                        <a:extLst>
                          <a:ext uri="{FF2B5EF4-FFF2-40B4-BE49-F238E27FC236}">
                            <a16:creationId xmlns:a16="http://schemas.microsoft.com/office/drawing/2014/main" id="{ED614C40-3939-4C6B-84E6-7AE822CFE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7547"/>
                      <a:stretch>
                        <a:fillRect/>
                      </a:stretch>
                    </p:blipFill>
                    <p:spPr bwMode="auto">
                      <a:xfrm>
                        <a:off x="304800" y="1238250"/>
                        <a:ext cx="82296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B294C39-9DCD-4A4F-8365-08C4F523A9A7}"/>
              </a:ext>
            </a:extLst>
          </p:cNvPr>
          <p:cNvSpPr>
            <a:spLocks noGrp="1"/>
          </p:cNvSpPr>
          <p:nvPr>
            <p:ph type="sldNum" sz="quarter" idx="12"/>
          </p:nvPr>
        </p:nvSpPr>
        <p:spPr/>
        <p:txBody>
          <a:bodyPr/>
          <a:lstStyle/>
          <a:p>
            <a:fld id="{BE49A19D-7CEF-45D7-A320-8F8BFF0B529F}" type="slidenum">
              <a:rPr lang="ar-SA" altLang="en-US"/>
              <a:pPr/>
              <a:t>39</a:t>
            </a:fld>
            <a:endParaRPr lang="en-US" altLang="en-US"/>
          </a:p>
        </p:txBody>
      </p:sp>
      <p:sp>
        <p:nvSpPr>
          <p:cNvPr id="1044482" name="Rectangle 2">
            <a:extLst>
              <a:ext uri="{FF2B5EF4-FFF2-40B4-BE49-F238E27FC236}">
                <a16:creationId xmlns:a16="http://schemas.microsoft.com/office/drawing/2014/main" id="{72FB4BA4-2F81-4E76-8986-B8F2C6EA7C9F}"/>
              </a:ext>
            </a:extLst>
          </p:cNvPr>
          <p:cNvSpPr>
            <a:spLocks noGrp="1" noChangeArrowheads="1"/>
          </p:cNvSpPr>
          <p:nvPr>
            <p:ph type="title"/>
          </p:nvPr>
        </p:nvSpPr>
        <p:spPr/>
        <p:txBody>
          <a:bodyPr/>
          <a:lstStyle/>
          <a:p>
            <a:r>
              <a:rPr lang="en-US" altLang="en-US"/>
              <a:t> </a:t>
            </a:r>
          </a:p>
        </p:txBody>
      </p:sp>
      <p:sp>
        <p:nvSpPr>
          <p:cNvPr id="1044483" name="Rectangle 3">
            <a:extLst>
              <a:ext uri="{FF2B5EF4-FFF2-40B4-BE49-F238E27FC236}">
                <a16:creationId xmlns:a16="http://schemas.microsoft.com/office/drawing/2014/main" id="{8814A972-88A0-40ED-B242-D80C5C7AD7BE}"/>
              </a:ext>
            </a:extLst>
          </p:cNvPr>
          <p:cNvSpPr>
            <a:spLocks noGrp="1" noChangeArrowheads="1"/>
          </p:cNvSpPr>
          <p:nvPr>
            <p:ph type="body" idx="1"/>
          </p:nvPr>
        </p:nvSpPr>
        <p:spPr/>
        <p:txBody>
          <a:bodyPr/>
          <a:lstStyle/>
          <a:p>
            <a:pPr>
              <a:buFontTx/>
              <a:buNone/>
            </a:pPr>
            <a:r>
              <a:rPr lang="en-US" altLang="en-US"/>
              <a:t>  </a:t>
            </a:r>
          </a:p>
        </p:txBody>
      </p:sp>
      <p:sp>
        <p:nvSpPr>
          <p:cNvPr id="1044484" name="Rectangle 4">
            <a:extLst>
              <a:ext uri="{FF2B5EF4-FFF2-40B4-BE49-F238E27FC236}">
                <a16:creationId xmlns:a16="http://schemas.microsoft.com/office/drawing/2014/main" id="{B3EFACC4-5051-4A29-8134-6B99F73B2967}"/>
              </a:ext>
            </a:extLst>
          </p:cNvPr>
          <p:cNvSpPr>
            <a:spLocks noChangeArrowheads="1"/>
          </p:cNvSpPr>
          <p:nvPr/>
        </p:nvSpPr>
        <p:spPr bwMode="auto">
          <a:xfrm>
            <a:off x="1009650" y="495300"/>
            <a:ext cx="7162800" cy="419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Integrating the Models</a:t>
            </a:r>
          </a:p>
        </p:txBody>
      </p:sp>
      <p:sp>
        <p:nvSpPr>
          <p:cNvPr id="1044485" name="Rectangle 5">
            <a:extLst>
              <a:ext uri="{FF2B5EF4-FFF2-40B4-BE49-F238E27FC236}">
                <a16:creationId xmlns:a16="http://schemas.microsoft.com/office/drawing/2014/main" id="{72CE4B8E-57DB-4516-9734-0AB914D770B3}"/>
              </a:ext>
            </a:extLst>
          </p:cNvPr>
          <p:cNvSpPr>
            <a:spLocks noChangeArrowheads="1"/>
          </p:cNvSpPr>
          <p:nvPr/>
        </p:nvSpPr>
        <p:spPr bwMode="auto">
          <a:xfrm>
            <a:off x="1371600" y="1504950"/>
            <a:ext cx="7162800" cy="5353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400" dirty="0">
                <a:latin typeface="+mj-lt"/>
              </a:rPr>
              <a:t>Structured Analysis consists of many different models</a:t>
            </a:r>
          </a:p>
          <a:p>
            <a:pPr algn="just">
              <a:lnSpc>
                <a:spcPct val="90000"/>
              </a:lnSpc>
            </a:pPr>
            <a:r>
              <a:rPr lang="en-AU" altLang="en-US" sz="2400" dirty="0">
                <a:latin typeface="+mj-lt"/>
              </a:rPr>
              <a:t>Each model focuses on one aspect of the system</a:t>
            </a:r>
          </a:p>
          <a:p>
            <a:pPr algn="just">
              <a:lnSpc>
                <a:spcPct val="90000"/>
              </a:lnSpc>
            </a:pPr>
            <a:r>
              <a:rPr lang="en-AU" altLang="en-US" sz="2400" dirty="0">
                <a:latin typeface="+mj-lt"/>
              </a:rPr>
              <a:t>Often hard to see the connections between the different models, resulting in inconsistencies</a:t>
            </a:r>
          </a:p>
          <a:p>
            <a:pPr algn="just">
              <a:lnSpc>
                <a:spcPct val="90000"/>
              </a:lnSpc>
            </a:pPr>
            <a:r>
              <a:rPr lang="en-AU" altLang="en-US" sz="2400" i="1" dirty="0">
                <a:latin typeface="+mj-lt"/>
              </a:rPr>
              <a:t>Need an approach to check each model against the other models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6F69-972A-47F2-BFD6-74D3A74B5029}"/>
              </a:ext>
            </a:extLst>
          </p:cNvPr>
          <p:cNvSpPr>
            <a:spLocks noGrp="1"/>
          </p:cNvSpPr>
          <p:nvPr>
            <p:ph type="title"/>
          </p:nvPr>
        </p:nvSpPr>
        <p:spPr>
          <a:xfrm>
            <a:off x="982133" y="0"/>
            <a:ext cx="7704667" cy="1981200"/>
          </a:xfrm>
        </p:spPr>
        <p:txBody>
          <a:bodyPr/>
          <a:lstStyle/>
          <a:p>
            <a:r>
              <a:rPr lang="en-US" altLang="en-US" b="1" dirty="0"/>
              <a:t> </a:t>
            </a:r>
            <a:r>
              <a:rPr lang="en-US" altLang="en-US" sz="3200" b="1" dirty="0"/>
              <a:t>Structured Analysis Model Elements </a:t>
            </a:r>
            <a:br>
              <a:rPr lang="en-US" altLang="en-US" sz="3200" b="1" dirty="0"/>
            </a:br>
            <a:endParaRPr lang="en-US" sz="3200" b="1" dirty="0"/>
          </a:p>
        </p:txBody>
      </p:sp>
      <p:sp>
        <p:nvSpPr>
          <p:cNvPr id="3" name="Content Placeholder 2">
            <a:extLst>
              <a:ext uri="{FF2B5EF4-FFF2-40B4-BE49-F238E27FC236}">
                <a16:creationId xmlns:a16="http://schemas.microsoft.com/office/drawing/2014/main" id="{C1BD5959-D0EC-4A6A-A9C5-BFC417DF0C3A}"/>
              </a:ext>
            </a:extLst>
          </p:cNvPr>
          <p:cNvSpPr>
            <a:spLocks noGrp="1"/>
          </p:cNvSpPr>
          <p:nvPr>
            <p:ph idx="1"/>
          </p:nvPr>
        </p:nvSpPr>
        <p:spPr>
          <a:xfrm>
            <a:off x="1058333" y="1772584"/>
            <a:ext cx="7704667" cy="4552016"/>
          </a:xfrm>
        </p:spPr>
        <p:txBody>
          <a:bodyPr/>
          <a:lstStyle/>
          <a:p>
            <a:pPr algn="just">
              <a:lnSpc>
                <a:spcPct val="80000"/>
              </a:lnSpc>
            </a:pPr>
            <a:r>
              <a:rPr lang="en-US" altLang="en-US" sz="2000" b="1" i="1" dirty="0"/>
              <a:t> Data flow diagram (DFD)</a:t>
            </a:r>
            <a:r>
              <a:rPr lang="en-US" altLang="en-US" sz="2000" dirty="0"/>
              <a:t> - provides an indication of how data are transformed as they move through the system; also depicts functions that transform the data flow. </a:t>
            </a:r>
          </a:p>
          <a:p>
            <a:pPr algn="just">
              <a:lnSpc>
                <a:spcPct val="80000"/>
              </a:lnSpc>
            </a:pPr>
            <a:r>
              <a:rPr lang="en-US" altLang="en-US" sz="2000" b="1" i="1" dirty="0"/>
              <a:t>Entity relationship diagram (ERD)</a:t>
            </a:r>
            <a:r>
              <a:rPr lang="en-US" altLang="en-US" sz="2000" dirty="0"/>
              <a:t> - depicts relationships between data objects </a:t>
            </a:r>
          </a:p>
          <a:p>
            <a:pPr algn="just">
              <a:lnSpc>
                <a:spcPct val="80000"/>
              </a:lnSpc>
            </a:pPr>
            <a:endParaRPr lang="en-US" altLang="en-US" sz="2000" b="1" i="1" dirty="0"/>
          </a:p>
          <a:p>
            <a:pPr algn="just">
              <a:lnSpc>
                <a:spcPct val="80000"/>
              </a:lnSpc>
            </a:pPr>
            <a:r>
              <a:rPr lang="en-US" altLang="en-US" sz="2000" b="1" i="1" dirty="0"/>
              <a:t>Data dictionary</a:t>
            </a:r>
            <a:r>
              <a:rPr lang="en-US" altLang="en-US" sz="2000" dirty="0"/>
              <a:t> - contains the descriptions of all data objects consumed or produced by the software </a:t>
            </a:r>
          </a:p>
          <a:p>
            <a:pPr algn="just">
              <a:lnSpc>
                <a:spcPct val="80000"/>
              </a:lnSpc>
              <a:buFontTx/>
              <a:buNone/>
            </a:pPr>
            <a:endParaRPr lang="en-US" altLang="en-US" sz="2000" dirty="0"/>
          </a:p>
          <a:p>
            <a:pPr algn="just">
              <a:lnSpc>
                <a:spcPct val="80000"/>
              </a:lnSpc>
            </a:pPr>
            <a:r>
              <a:rPr lang="en-US" altLang="en-US" sz="2000" b="1" i="1" dirty="0"/>
              <a:t>State diagram (SD)</a:t>
            </a:r>
            <a:r>
              <a:rPr lang="en-US" altLang="en-US" sz="2000" dirty="0"/>
              <a:t> - indicates how the system behaves as a consequence of external events, states are used to represent behavior modes. Arcs are labeled with the events triggering the transitions from one state to another (control information is contained in control specification or CSPEC)</a:t>
            </a:r>
          </a:p>
          <a:p>
            <a:pPr algn="just">
              <a:lnSpc>
                <a:spcPct val="80000"/>
              </a:lnSpc>
              <a:spcBef>
                <a:spcPts val="500"/>
              </a:spcBef>
              <a:spcAft>
                <a:spcPts val="500"/>
              </a:spcAft>
            </a:pPr>
            <a:endParaRPr lang="en-US" altLang="en-US" sz="2000" dirty="0"/>
          </a:p>
          <a:p>
            <a:pPr algn="just"/>
            <a:endParaRPr lang="en-US" sz="2000" dirty="0"/>
          </a:p>
        </p:txBody>
      </p:sp>
      <p:sp>
        <p:nvSpPr>
          <p:cNvPr id="4" name="Slide Number Placeholder 3">
            <a:extLst>
              <a:ext uri="{FF2B5EF4-FFF2-40B4-BE49-F238E27FC236}">
                <a16:creationId xmlns:a16="http://schemas.microsoft.com/office/drawing/2014/main" id="{083AC671-4D7E-4C90-B12C-ADA6701D922D}"/>
              </a:ext>
            </a:extLst>
          </p:cNvPr>
          <p:cNvSpPr>
            <a:spLocks noGrp="1"/>
          </p:cNvSpPr>
          <p:nvPr>
            <p:ph type="sldNum" sz="quarter" idx="12"/>
          </p:nvPr>
        </p:nvSpPr>
        <p:spPr/>
        <p:txBody>
          <a:bodyPr/>
          <a:lstStyle/>
          <a:p>
            <a:fld id="{8CECED11-46E6-4F12-B14C-0A1790243495}" type="slidenum">
              <a:rPr lang="ar-SA" altLang="en-US" smtClean="0"/>
              <a:pPr/>
              <a:t>4</a:t>
            </a:fld>
            <a:endParaRPr lang="en-US" altLang="en-US"/>
          </a:p>
        </p:txBody>
      </p:sp>
    </p:spTree>
    <p:extLst>
      <p:ext uri="{BB962C8B-B14F-4D97-AF65-F5344CB8AC3E}">
        <p14:creationId xmlns:p14="http://schemas.microsoft.com/office/powerpoint/2010/main" val="2122087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64FD4092-E5B5-4F19-9B49-F20B319EA621}"/>
              </a:ext>
            </a:extLst>
          </p:cNvPr>
          <p:cNvSpPr>
            <a:spLocks noGrp="1"/>
          </p:cNvSpPr>
          <p:nvPr>
            <p:ph type="sldNum" sz="quarter" idx="12"/>
          </p:nvPr>
        </p:nvSpPr>
        <p:spPr/>
        <p:txBody>
          <a:bodyPr/>
          <a:lstStyle/>
          <a:p>
            <a:fld id="{2E908D3A-052F-4813-B48A-A495ABAF0DF2}" type="slidenum">
              <a:rPr lang="ar-SA" altLang="en-US"/>
              <a:pPr/>
              <a:t>40</a:t>
            </a:fld>
            <a:endParaRPr lang="en-US" altLang="en-US"/>
          </a:p>
        </p:txBody>
      </p:sp>
      <p:sp>
        <p:nvSpPr>
          <p:cNvPr id="1082370" name="Rectangle 2">
            <a:extLst>
              <a:ext uri="{FF2B5EF4-FFF2-40B4-BE49-F238E27FC236}">
                <a16:creationId xmlns:a16="http://schemas.microsoft.com/office/drawing/2014/main" id="{E9285460-0624-4107-8A1E-03C7F03F4B50}"/>
              </a:ext>
            </a:extLst>
          </p:cNvPr>
          <p:cNvSpPr>
            <a:spLocks noGrp="1" noChangeArrowheads="1"/>
          </p:cNvSpPr>
          <p:nvPr>
            <p:ph type="title"/>
          </p:nvPr>
        </p:nvSpPr>
        <p:spPr/>
        <p:txBody>
          <a:bodyPr/>
          <a:lstStyle/>
          <a:p>
            <a:r>
              <a:rPr lang="en-US" altLang="en-US"/>
              <a:t> </a:t>
            </a:r>
          </a:p>
        </p:txBody>
      </p:sp>
      <p:sp>
        <p:nvSpPr>
          <p:cNvPr id="1082371" name="Rectangle 3">
            <a:extLst>
              <a:ext uri="{FF2B5EF4-FFF2-40B4-BE49-F238E27FC236}">
                <a16:creationId xmlns:a16="http://schemas.microsoft.com/office/drawing/2014/main" id="{F60E5B02-09D6-44A6-9EB7-8097C080845F}"/>
              </a:ext>
            </a:extLst>
          </p:cNvPr>
          <p:cNvSpPr>
            <a:spLocks noGrp="1" noChangeArrowheads="1"/>
          </p:cNvSpPr>
          <p:nvPr>
            <p:ph type="body" sz="half" idx="1"/>
          </p:nvPr>
        </p:nvSpPr>
        <p:spPr/>
        <p:txBody>
          <a:bodyPr/>
          <a:lstStyle/>
          <a:p>
            <a:pPr>
              <a:buFontTx/>
              <a:buNone/>
            </a:pPr>
            <a:r>
              <a:rPr lang="en-US" altLang="en-US" sz="2800"/>
              <a:t> </a:t>
            </a:r>
          </a:p>
        </p:txBody>
      </p:sp>
      <p:pic>
        <p:nvPicPr>
          <p:cNvPr id="1082372" name="Picture 4">
            <a:extLst>
              <a:ext uri="{FF2B5EF4-FFF2-40B4-BE49-F238E27FC236}">
                <a16:creationId xmlns:a16="http://schemas.microsoft.com/office/drawing/2014/main" id="{17669292-970B-4F3E-85BA-DAEFD0D4855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047875" y="933451"/>
            <a:ext cx="3895725" cy="366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82374" name="Rectangle 6">
            <a:extLst>
              <a:ext uri="{FF2B5EF4-FFF2-40B4-BE49-F238E27FC236}">
                <a16:creationId xmlns:a16="http://schemas.microsoft.com/office/drawing/2014/main" id="{07685E76-A0BD-46F8-932E-840CD6DAB33C}"/>
              </a:ext>
            </a:extLst>
          </p:cNvPr>
          <p:cNvSpPr>
            <a:spLocks noChangeArrowheads="1"/>
          </p:cNvSpPr>
          <p:nvPr/>
        </p:nvSpPr>
        <p:spPr bwMode="auto">
          <a:xfrm>
            <a:off x="2539733" y="4953000"/>
            <a:ext cx="325146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altLang="en-US" dirty="0"/>
              <a:t> - The structured analysis model.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957D6F3-52B1-4BC7-B6D6-40FDB56A6EB0}"/>
              </a:ext>
            </a:extLst>
          </p:cNvPr>
          <p:cNvSpPr>
            <a:spLocks noGrp="1"/>
          </p:cNvSpPr>
          <p:nvPr>
            <p:ph idx="1"/>
          </p:nvPr>
        </p:nvSpPr>
        <p:spPr>
          <a:xfrm>
            <a:off x="982133" y="1143000"/>
            <a:ext cx="7704667" cy="3332816"/>
          </a:xfrm>
        </p:spPr>
        <p:txBody>
          <a:bodyPr/>
          <a:lstStyle/>
          <a:p>
            <a:pPr marL="0" indent="0" algn="ctr">
              <a:buNone/>
            </a:pPr>
            <a:r>
              <a:rPr lang="en-US" sz="3600" b="1" dirty="0"/>
              <a:t>Extra remarks </a:t>
            </a:r>
          </a:p>
        </p:txBody>
      </p:sp>
      <p:sp>
        <p:nvSpPr>
          <p:cNvPr id="5" name="Slide Number Placeholder 4">
            <a:extLst>
              <a:ext uri="{FF2B5EF4-FFF2-40B4-BE49-F238E27FC236}">
                <a16:creationId xmlns:a16="http://schemas.microsoft.com/office/drawing/2014/main" id="{37CE13DB-1CE4-411D-B614-C05304AD4FFC}"/>
              </a:ext>
            </a:extLst>
          </p:cNvPr>
          <p:cNvSpPr>
            <a:spLocks noGrp="1"/>
          </p:cNvSpPr>
          <p:nvPr>
            <p:ph type="sldNum" sz="quarter" idx="12"/>
          </p:nvPr>
        </p:nvSpPr>
        <p:spPr/>
        <p:txBody>
          <a:bodyPr/>
          <a:lstStyle/>
          <a:p>
            <a:fld id="{6F2017F5-BD37-4362-AC33-CCD00202834B}" type="slidenum">
              <a:rPr lang="ar-SA" altLang="en-US" smtClean="0"/>
              <a:pPr/>
              <a:t>41</a:t>
            </a:fld>
            <a:endParaRPr lang="en-US" altLang="en-US"/>
          </a:p>
        </p:txBody>
      </p:sp>
    </p:spTree>
    <p:extLst>
      <p:ext uri="{BB962C8B-B14F-4D97-AF65-F5344CB8AC3E}">
        <p14:creationId xmlns:p14="http://schemas.microsoft.com/office/powerpoint/2010/main" val="838184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3D81F3B8-F333-400D-9FD0-B19727E1A2DD}"/>
              </a:ext>
            </a:extLst>
          </p:cNvPr>
          <p:cNvSpPr>
            <a:spLocks noGrp="1"/>
          </p:cNvSpPr>
          <p:nvPr>
            <p:ph type="sldNum" sz="quarter" idx="12"/>
          </p:nvPr>
        </p:nvSpPr>
        <p:spPr/>
        <p:txBody>
          <a:bodyPr/>
          <a:lstStyle/>
          <a:p>
            <a:fld id="{ECAACADB-F717-423B-A74D-7C3AFF11EBBD}" type="slidenum">
              <a:rPr lang="ar-SA" altLang="en-US"/>
              <a:pPr/>
              <a:t>42</a:t>
            </a:fld>
            <a:endParaRPr lang="en-US" altLang="en-US"/>
          </a:p>
        </p:txBody>
      </p:sp>
      <p:sp>
        <p:nvSpPr>
          <p:cNvPr id="1085442" name="Rectangle 2">
            <a:extLst>
              <a:ext uri="{FF2B5EF4-FFF2-40B4-BE49-F238E27FC236}">
                <a16:creationId xmlns:a16="http://schemas.microsoft.com/office/drawing/2014/main" id="{5A105C74-EE7F-47AD-BD46-5AA83387B5A4}"/>
              </a:ext>
            </a:extLst>
          </p:cNvPr>
          <p:cNvSpPr>
            <a:spLocks noGrp="1" noChangeArrowheads="1"/>
          </p:cNvSpPr>
          <p:nvPr>
            <p:ph type="title"/>
          </p:nvPr>
        </p:nvSpPr>
        <p:spPr/>
        <p:txBody>
          <a:bodyPr/>
          <a:lstStyle/>
          <a:p>
            <a:r>
              <a:rPr lang="en-US" altLang="en-US"/>
              <a:t> </a:t>
            </a:r>
          </a:p>
        </p:txBody>
      </p:sp>
      <p:sp>
        <p:nvSpPr>
          <p:cNvPr id="1085443" name="Rectangle 3">
            <a:extLst>
              <a:ext uri="{FF2B5EF4-FFF2-40B4-BE49-F238E27FC236}">
                <a16:creationId xmlns:a16="http://schemas.microsoft.com/office/drawing/2014/main" id="{2A414E5C-B479-45AC-9F1E-C55985CE52EF}"/>
              </a:ext>
            </a:extLst>
          </p:cNvPr>
          <p:cNvSpPr>
            <a:spLocks noGrp="1" noChangeArrowheads="1"/>
          </p:cNvSpPr>
          <p:nvPr>
            <p:ph type="body" idx="1"/>
          </p:nvPr>
        </p:nvSpPr>
        <p:spPr>
          <a:xfrm>
            <a:off x="457200" y="1206501"/>
            <a:ext cx="8229600" cy="4619625"/>
          </a:xfrm>
        </p:spPr>
        <p:txBody>
          <a:bodyPr/>
          <a:lstStyle/>
          <a:p>
            <a:pPr>
              <a:lnSpc>
                <a:spcPct val="80000"/>
              </a:lnSpc>
            </a:pPr>
            <a:r>
              <a:rPr lang="en-US" altLang="en-US" sz="1800" dirty="0"/>
              <a:t>Structured analysis and structured design (SASD) may be approached in the following manner:</a:t>
            </a:r>
          </a:p>
          <a:p>
            <a:pPr>
              <a:lnSpc>
                <a:spcPct val="80000"/>
              </a:lnSpc>
            </a:pPr>
            <a:r>
              <a:rPr lang="en-US" altLang="en-US" sz="1800" b="1" dirty="0"/>
              <a:t>Environmental modeling: defines the boundary between the system and the rest of the world (external objects) and consists of three different activities:</a:t>
            </a:r>
            <a:r>
              <a:rPr lang="en-US" altLang="en-US" sz="1800" dirty="0"/>
              <a:t>  </a:t>
            </a:r>
          </a:p>
          <a:p>
            <a:pPr lvl="1">
              <a:lnSpc>
                <a:spcPct val="80000"/>
              </a:lnSpc>
            </a:pPr>
            <a:r>
              <a:rPr lang="en-US" altLang="en-US" sz="1800" dirty="0"/>
              <a:t>context diagram </a:t>
            </a:r>
          </a:p>
          <a:p>
            <a:pPr lvl="1">
              <a:lnSpc>
                <a:spcPct val="80000"/>
              </a:lnSpc>
            </a:pPr>
            <a:r>
              <a:rPr lang="en-US" altLang="en-US" sz="1800" dirty="0"/>
              <a:t>event list </a:t>
            </a:r>
          </a:p>
          <a:p>
            <a:pPr>
              <a:lnSpc>
                <a:spcPct val="80000"/>
              </a:lnSpc>
            </a:pPr>
            <a:r>
              <a:rPr lang="en-US" altLang="en-US" sz="1800" b="1" dirty="0"/>
              <a:t>Functional/Behavioral modeling: The functional and behavioral model describes the required behavior of the insides of the system necessary to interact successfully with the environment</a:t>
            </a:r>
            <a:r>
              <a:rPr lang="en-US" altLang="en-US" sz="1800" dirty="0"/>
              <a:t> </a:t>
            </a:r>
          </a:p>
          <a:p>
            <a:pPr lvl="1">
              <a:lnSpc>
                <a:spcPct val="80000"/>
              </a:lnSpc>
            </a:pPr>
            <a:r>
              <a:rPr lang="en-US" altLang="en-US" sz="1800" dirty="0"/>
              <a:t>data flow diagram </a:t>
            </a:r>
          </a:p>
          <a:p>
            <a:pPr lvl="1">
              <a:lnSpc>
                <a:spcPct val="80000"/>
              </a:lnSpc>
            </a:pPr>
            <a:r>
              <a:rPr lang="en-US" altLang="en-US" sz="1800" dirty="0"/>
              <a:t>process specification </a:t>
            </a:r>
          </a:p>
          <a:p>
            <a:pPr lvl="1">
              <a:lnSpc>
                <a:spcPct val="80000"/>
              </a:lnSpc>
            </a:pPr>
            <a:r>
              <a:rPr lang="en-US" altLang="en-US" sz="1800" dirty="0"/>
              <a:t>data dictionary </a:t>
            </a:r>
          </a:p>
          <a:p>
            <a:pPr lvl="1">
              <a:lnSpc>
                <a:spcPct val="80000"/>
              </a:lnSpc>
            </a:pPr>
            <a:r>
              <a:rPr lang="en-US" altLang="en-US" sz="1800" dirty="0"/>
              <a:t>entity relationship diagram </a:t>
            </a:r>
          </a:p>
          <a:p>
            <a:pPr lvl="1">
              <a:lnSpc>
                <a:spcPct val="80000"/>
              </a:lnSpc>
            </a:pPr>
            <a:r>
              <a:rPr lang="en-US" altLang="en-US" sz="1800" dirty="0"/>
              <a:t>state transition diagram </a:t>
            </a:r>
          </a:p>
          <a:p>
            <a:pPr>
              <a:lnSpc>
                <a:spcPct val="80000"/>
              </a:lnSpc>
            </a:pPr>
            <a:r>
              <a:rPr lang="en-US" altLang="en-US" sz="1800" b="1" dirty="0"/>
              <a:t>Implementation Modeling : The </a:t>
            </a:r>
            <a:r>
              <a:rPr lang="en-US" altLang="en-US" sz="1800" b="1" i="1" dirty="0"/>
              <a:t>implementation model </a:t>
            </a:r>
            <a:r>
              <a:rPr lang="en-US" altLang="en-US" sz="1800" b="1" dirty="0"/>
              <a:t>comprises the design portion  of SASD</a:t>
            </a:r>
            <a:r>
              <a:rPr lang="en-US" altLang="en-US" sz="1800" dirty="0"/>
              <a:t> </a:t>
            </a:r>
          </a:p>
          <a:p>
            <a:pPr lvl="1">
              <a:lnSpc>
                <a:spcPct val="80000"/>
              </a:lnSpc>
            </a:pPr>
            <a:r>
              <a:rPr lang="en-US" altLang="en-US" sz="1800" dirty="0"/>
              <a:t>structure charts </a:t>
            </a:r>
          </a:p>
          <a:p>
            <a:pPr lvl="1">
              <a:lnSpc>
                <a:spcPct val="80000"/>
              </a:lnSpc>
            </a:pPr>
            <a:r>
              <a:rPr lang="en-US" altLang="en-US" sz="1800" dirty="0"/>
              <a:t>considerations for modules </a:t>
            </a:r>
          </a:p>
          <a:p>
            <a:pPr>
              <a:lnSpc>
                <a:spcPct val="80000"/>
              </a:lnSpc>
            </a:pPr>
            <a:r>
              <a:rPr lang="en-US" altLang="en-US" sz="1800" dirty="0"/>
              <a:t> </a:t>
            </a:r>
            <a:r>
              <a:rPr lang="en-US" altLang="en-US" sz="1800" i="1" dirty="0"/>
              <a:t>structured design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C028314-1D70-47A1-A39D-1B6BAFE40D40}"/>
              </a:ext>
            </a:extLst>
          </p:cNvPr>
          <p:cNvSpPr>
            <a:spLocks noGrp="1"/>
          </p:cNvSpPr>
          <p:nvPr>
            <p:ph type="sldNum" sz="quarter" idx="12"/>
          </p:nvPr>
        </p:nvSpPr>
        <p:spPr/>
        <p:txBody>
          <a:bodyPr/>
          <a:lstStyle/>
          <a:p>
            <a:fld id="{8585EE6A-F997-4662-A74F-04A77A9101B7}" type="slidenum">
              <a:rPr lang="ar-SA" altLang="en-US"/>
              <a:pPr/>
              <a:t>43</a:t>
            </a:fld>
            <a:endParaRPr lang="en-US" altLang="en-US"/>
          </a:p>
        </p:txBody>
      </p:sp>
      <p:sp>
        <p:nvSpPr>
          <p:cNvPr id="1045506" name="Rectangle 2">
            <a:extLst>
              <a:ext uri="{FF2B5EF4-FFF2-40B4-BE49-F238E27FC236}">
                <a16:creationId xmlns:a16="http://schemas.microsoft.com/office/drawing/2014/main" id="{840062EC-C67C-44D0-B969-227CFB0D07D9}"/>
              </a:ext>
            </a:extLst>
          </p:cNvPr>
          <p:cNvSpPr>
            <a:spLocks noGrp="1" noChangeArrowheads="1"/>
          </p:cNvSpPr>
          <p:nvPr>
            <p:ph type="title"/>
          </p:nvPr>
        </p:nvSpPr>
        <p:spPr/>
        <p:txBody>
          <a:bodyPr/>
          <a:lstStyle/>
          <a:p>
            <a:r>
              <a:rPr lang="en-US" altLang="en-US"/>
              <a:t> </a:t>
            </a:r>
          </a:p>
        </p:txBody>
      </p:sp>
      <p:sp>
        <p:nvSpPr>
          <p:cNvPr id="1045507" name="Rectangle 3">
            <a:extLst>
              <a:ext uri="{FF2B5EF4-FFF2-40B4-BE49-F238E27FC236}">
                <a16:creationId xmlns:a16="http://schemas.microsoft.com/office/drawing/2014/main" id="{8D46A9D1-D150-45A9-92F1-541805495716}"/>
              </a:ext>
            </a:extLst>
          </p:cNvPr>
          <p:cNvSpPr>
            <a:spLocks noGrp="1" noChangeArrowheads="1"/>
          </p:cNvSpPr>
          <p:nvPr>
            <p:ph type="body" idx="1"/>
          </p:nvPr>
        </p:nvSpPr>
        <p:spPr/>
        <p:txBody>
          <a:bodyPr/>
          <a:lstStyle/>
          <a:p>
            <a:pPr>
              <a:buFontTx/>
              <a:buNone/>
            </a:pPr>
            <a:r>
              <a:rPr lang="en-US" altLang="en-US"/>
              <a:t> </a:t>
            </a:r>
          </a:p>
        </p:txBody>
      </p:sp>
      <p:sp>
        <p:nvSpPr>
          <p:cNvPr id="1045508" name="Rectangle 4">
            <a:extLst>
              <a:ext uri="{FF2B5EF4-FFF2-40B4-BE49-F238E27FC236}">
                <a16:creationId xmlns:a16="http://schemas.microsoft.com/office/drawing/2014/main" id="{B11C75F2-EF0D-41D9-915A-261F7B2DA84A}"/>
              </a:ext>
            </a:extLst>
          </p:cNvPr>
          <p:cNvSpPr>
            <a:spLocks noChangeArrowheads="1"/>
          </p:cNvSpPr>
          <p:nvPr/>
        </p:nvSpPr>
        <p:spPr bwMode="auto">
          <a:xfrm>
            <a:off x="990600" y="3810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DFDs and the Data Dictionary</a:t>
            </a:r>
          </a:p>
        </p:txBody>
      </p:sp>
      <p:sp>
        <p:nvSpPr>
          <p:cNvPr id="1045509" name="Rectangle 5">
            <a:extLst>
              <a:ext uri="{FF2B5EF4-FFF2-40B4-BE49-F238E27FC236}">
                <a16:creationId xmlns:a16="http://schemas.microsoft.com/office/drawing/2014/main" id="{01CF89D8-7F14-4DF9-A4D8-5FCB739AEF2F}"/>
              </a:ext>
            </a:extLst>
          </p:cNvPr>
          <p:cNvSpPr>
            <a:spLocks noChangeArrowheads="1"/>
          </p:cNvSpPr>
          <p:nvPr/>
        </p:nvSpPr>
        <p:spPr bwMode="auto">
          <a:xfrm>
            <a:off x="990600" y="1485900"/>
            <a:ext cx="7162800" cy="39243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90000"/>
              </a:lnSpc>
            </a:pPr>
            <a:r>
              <a:rPr lang="en-AU" altLang="en-US" sz="2400" dirty="0">
                <a:latin typeface="+mj-lt"/>
              </a:rPr>
              <a:t>Every data flow (arrow on a DFD) and every data store </a:t>
            </a:r>
            <a:r>
              <a:rPr lang="en-AU" altLang="en-US" sz="2400" i="1" dirty="0">
                <a:solidFill>
                  <a:srgbClr val="FF0000"/>
                </a:solidFill>
                <a:latin typeface="+mj-lt"/>
              </a:rPr>
              <a:t>must</a:t>
            </a:r>
            <a:r>
              <a:rPr lang="en-AU" altLang="en-US" sz="2400" dirty="0">
                <a:latin typeface="+mj-lt"/>
              </a:rPr>
              <a:t> be defined in the data dictionary</a:t>
            </a:r>
          </a:p>
          <a:p>
            <a:pPr algn="just">
              <a:lnSpc>
                <a:spcPct val="90000"/>
              </a:lnSpc>
            </a:pPr>
            <a:r>
              <a:rPr lang="en-AU" altLang="en-US" sz="2400" dirty="0">
                <a:latin typeface="+mj-lt"/>
              </a:rPr>
              <a:t>Every data element and every data store </a:t>
            </a:r>
            <a:r>
              <a:rPr lang="en-AU" altLang="en-US" sz="2400" i="1" dirty="0">
                <a:solidFill>
                  <a:srgbClr val="FF0000"/>
                </a:solidFill>
                <a:latin typeface="+mj-lt"/>
              </a:rPr>
              <a:t>must</a:t>
            </a:r>
            <a:r>
              <a:rPr lang="en-AU" altLang="en-US" sz="2400" dirty="0">
                <a:latin typeface="+mj-lt"/>
              </a:rPr>
              <a:t> appear on a data flow diagram somewhere in the system</a:t>
            </a:r>
          </a:p>
          <a:p>
            <a:pPr algn="just">
              <a:lnSpc>
                <a:spcPct val="90000"/>
              </a:lnSpc>
            </a:pPr>
            <a:r>
              <a:rPr lang="en-AU" altLang="en-US" sz="2400" dirty="0">
                <a:latin typeface="+mj-lt"/>
              </a:rPr>
              <a:t>Every data store in the DFDs </a:t>
            </a:r>
            <a:r>
              <a:rPr lang="en-AU" altLang="en-US" sz="2400" i="1" dirty="0">
                <a:solidFill>
                  <a:srgbClr val="FF0000"/>
                </a:solidFill>
                <a:latin typeface="+mj-lt"/>
              </a:rPr>
              <a:t>must</a:t>
            </a:r>
            <a:r>
              <a:rPr lang="en-AU" altLang="en-US" sz="2400" dirty="0">
                <a:latin typeface="+mj-lt"/>
              </a:rPr>
              <a:t> correspond to an entity type or a relationship or an associative entity</a:t>
            </a:r>
          </a:p>
          <a:p>
            <a:pPr algn="just">
              <a:lnSpc>
                <a:spcPct val="90000"/>
              </a:lnSpc>
            </a:pPr>
            <a:r>
              <a:rPr lang="en-AU" altLang="en-US" sz="2400" dirty="0">
                <a:latin typeface="+mj-lt"/>
              </a:rPr>
              <a:t>Entity names and data store names </a:t>
            </a:r>
            <a:r>
              <a:rPr lang="en-AU" altLang="en-US" sz="2400" i="1" dirty="0">
                <a:solidFill>
                  <a:srgbClr val="FF0000"/>
                </a:solidFill>
                <a:latin typeface="+mj-lt"/>
              </a:rPr>
              <a:t>must</a:t>
            </a:r>
            <a:r>
              <a:rPr lang="en-AU" altLang="en-US" sz="2400" dirty="0">
                <a:latin typeface="+mj-lt"/>
              </a:rPr>
              <a:t> match. Use plural for data stores, singular for entities.</a:t>
            </a:r>
          </a:p>
          <a:p>
            <a:pPr algn="just">
              <a:lnSpc>
                <a:spcPct val="90000"/>
              </a:lnSpc>
            </a:pPr>
            <a:endParaRPr lang="en-AU" altLang="en-US" sz="2400" dirty="0">
              <a:latin typeface="+mj-lt"/>
            </a:endParaRPr>
          </a:p>
          <a:p>
            <a:pPr algn="just">
              <a:lnSpc>
                <a:spcPct val="90000"/>
              </a:lnSpc>
            </a:pPr>
            <a:endParaRPr lang="en-AU" altLang="en-US" sz="2400" dirty="0">
              <a:latin typeface="+mj-lt"/>
            </a:endParaRPr>
          </a:p>
          <a:p>
            <a:pPr algn="just">
              <a:lnSpc>
                <a:spcPct val="90000"/>
              </a:lnSpc>
            </a:pPr>
            <a:endParaRPr lang="en-AU" altLang="en-US" sz="2400" dirty="0">
              <a:latin typeface="+mj-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20001E49-BD68-41AC-96AA-E221311E1487}"/>
              </a:ext>
            </a:extLst>
          </p:cNvPr>
          <p:cNvSpPr>
            <a:spLocks noGrp="1"/>
          </p:cNvSpPr>
          <p:nvPr>
            <p:ph type="sldNum" sz="quarter" idx="12"/>
          </p:nvPr>
        </p:nvSpPr>
        <p:spPr/>
        <p:txBody>
          <a:bodyPr/>
          <a:lstStyle/>
          <a:p>
            <a:fld id="{D0D71E1F-0623-451F-9F5A-9ED441C5272F}" type="slidenum">
              <a:rPr lang="ar-SA" altLang="en-US"/>
              <a:pPr/>
              <a:t>44</a:t>
            </a:fld>
            <a:endParaRPr lang="en-US" altLang="en-US"/>
          </a:p>
        </p:txBody>
      </p:sp>
      <p:sp>
        <p:nvSpPr>
          <p:cNvPr id="1046530" name="Rectangle 2">
            <a:extLst>
              <a:ext uri="{FF2B5EF4-FFF2-40B4-BE49-F238E27FC236}">
                <a16:creationId xmlns:a16="http://schemas.microsoft.com/office/drawing/2014/main" id="{562BA47A-0A59-4EC1-AF32-64E01A363D14}"/>
              </a:ext>
            </a:extLst>
          </p:cNvPr>
          <p:cNvSpPr>
            <a:spLocks noGrp="1" noChangeArrowheads="1"/>
          </p:cNvSpPr>
          <p:nvPr>
            <p:ph type="title"/>
          </p:nvPr>
        </p:nvSpPr>
        <p:spPr/>
        <p:txBody>
          <a:bodyPr/>
          <a:lstStyle/>
          <a:p>
            <a:r>
              <a:rPr lang="en-US" altLang="en-US"/>
              <a:t> </a:t>
            </a:r>
          </a:p>
        </p:txBody>
      </p:sp>
      <p:sp>
        <p:nvSpPr>
          <p:cNvPr id="1046531" name="Rectangle 3">
            <a:extLst>
              <a:ext uri="{FF2B5EF4-FFF2-40B4-BE49-F238E27FC236}">
                <a16:creationId xmlns:a16="http://schemas.microsoft.com/office/drawing/2014/main" id="{ED77776E-8D6B-43A3-A289-F7962FE26D71}"/>
              </a:ext>
            </a:extLst>
          </p:cNvPr>
          <p:cNvSpPr>
            <a:spLocks noGrp="1" noChangeArrowheads="1"/>
          </p:cNvSpPr>
          <p:nvPr>
            <p:ph type="body" idx="1"/>
          </p:nvPr>
        </p:nvSpPr>
        <p:spPr>
          <a:xfrm>
            <a:off x="457200" y="1803400"/>
            <a:ext cx="8229600" cy="4673600"/>
          </a:xfrm>
        </p:spPr>
        <p:txBody>
          <a:bodyPr/>
          <a:lstStyle/>
          <a:p>
            <a:pPr>
              <a:buFontTx/>
              <a:buNone/>
            </a:pPr>
            <a:r>
              <a:rPr lang="en-US" altLang="en-US" dirty="0"/>
              <a:t>  </a:t>
            </a:r>
          </a:p>
        </p:txBody>
      </p:sp>
      <p:sp>
        <p:nvSpPr>
          <p:cNvPr id="1046532" name="Rectangle 4">
            <a:extLst>
              <a:ext uri="{FF2B5EF4-FFF2-40B4-BE49-F238E27FC236}">
                <a16:creationId xmlns:a16="http://schemas.microsoft.com/office/drawing/2014/main" id="{365FDA64-764D-4263-843C-336A6016F1B2}"/>
              </a:ext>
            </a:extLst>
          </p:cNvPr>
          <p:cNvSpPr>
            <a:spLocks noChangeArrowheads="1"/>
          </p:cNvSpPr>
          <p:nvPr/>
        </p:nvSpPr>
        <p:spPr bwMode="auto">
          <a:xfrm>
            <a:off x="990600" y="381000"/>
            <a:ext cx="7162800" cy="514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dirty="0">
                <a:latin typeface="+mj-lt"/>
              </a:rPr>
              <a:t>E-R Diagram and DFDs  </a:t>
            </a:r>
          </a:p>
        </p:txBody>
      </p:sp>
      <p:sp>
        <p:nvSpPr>
          <p:cNvPr id="1046533" name="Rectangle 5">
            <a:extLst>
              <a:ext uri="{FF2B5EF4-FFF2-40B4-BE49-F238E27FC236}">
                <a16:creationId xmlns:a16="http://schemas.microsoft.com/office/drawing/2014/main" id="{E111036A-4D2C-4E18-A56F-58718225DC05}"/>
              </a:ext>
            </a:extLst>
          </p:cNvPr>
          <p:cNvSpPr>
            <a:spLocks noChangeArrowheads="1"/>
          </p:cNvSpPr>
          <p:nvPr/>
        </p:nvSpPr>
        <p:spPr bwMode="auto">
          <a:xfrm>
            <a:off x="1066800" y="1447800"/>
            <a:ext cx="7162800" cy="3028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endParaRPr lang="en-AU" altLang="en-US" sz="2000" dirty="0">
              <a:latin typeface="+mj-lt"/>
            </a:endParaRPr>
          </a:p>
          <a:p>
            <a:pPr marL="0" indent="0">
              <a:lnSpc>
                <a:spcPct val="90000"/>
              </a:lnSpc>
              <a:buNone/>
            </a:pPr>
            <a:endParaRPr lang="en-AU" altLang="en-US" sz="2800" dirty="0">
              <a:latin typeface="+mj-lt"/>
            </a:endParaRPr>
          </a:p>
          <a:p>
            <a:pPr>
              <a:lnSpc>
                <a:spcPct val="90000"/>
              </a:lnSpc>
            </a:pPr>
            <a:r>
              <a:rPr lang="en-AU" altLang="en-US" sz="2000" dirty="0">
                <a:latin typeface="+mj-lt"/>
              </a:rPr>
              <a:t>Data dictionary entities </a:t>
            </a:r>
            <a:r>
              <a:rPr lang="en-AU" altLang="en-US" sz="2000" i="1" dirty="0">
                <a:solidFill>
                  <a:srgbClr val="FF0000"/>
                </a:solidFill>
                <a:latin typeface="+mj-lt"/>
              </a:rPr>
              <a:t>must</a:t>
            </a:r>
            <a:r>
              <a:rPr lang="en-AU" altLang="en-US" sz="2000" dirty="0">
                <a:latin typeface="+mj-lt"/>
              </a:rPr>
              <a:t> apply to both the DFD model and the E-R model</a:t>
            </a:r>
          </a:p>
          <a:p>
            <a:pPr>
              <a:lnSpc>
                <a:spcPct val="90000"/>
              </a:lnSpc>
            </a:pPr>
            <a:r>
              <a:rPr lang="en-AU" altLang="en-US" sz="2000" dirty="0"/>
              <a:t>Every Control bubble in a DFD </a:t>
            </a:r>
            <a:r>
              <a:rPr lang="en-AU" altLang="en-US" sz="2000" i="1" dirty="0">
                <a:solidFill>
                  <a:srgbClr val="FF0000"/>
                </a:solidFill>
              </a:rPr>
              <a:t>must</a:t>
            </a:r>
            <a:r>
              <a:rPr lang="en-AU" altLang="en-US" sz="2000" dirty="0"/>
              <a:t> have an associated state-transition diagram as its process specification</a:t>
            </a:r>
          </a:p>
          <a:p>
            <a:pPr>
              <a:lnSpc>
                <a:spcPct val="90000"/>
              </a:lnSpc>
            </a:pPr>
            <a:r>
              <a:rPr lang="en-AU" altLang="en-US" sz="2000" dirty="0"/>
              <a:t>Every condition in the state-transition diagram </a:t>
            </a:r>
            <a:r>
              <a:rPr lang="en-AU" altLang="en-US" sz="2000" i="1" dirty="0">
                <a:solidFill>
                  <a:srgbClr val="FF0000"/>
                </a:solidFill>
              </a:rPr>
              <a:t>must</a:t>
            </a:r>
            <a:r>
              <a:rPr lang="en-AU" altLang="en-US" sz="2000" dirty="0"/>
              <a:t> correspond to an incoming control flow on the control bubble</a:t>
            </a:r>
          </a:p>
          <a:p>
            <a:pPr>
              <a:lnSpc>
                <a:spcPct val="90000"/>
              </a:lnSpc>
            </a:pPr>
            <a:r>
              <a:rPr lang="en-AU" altLang="en-US" sz="2000" dirty="0"/>
              <a:t>Every action in the state-transition diagram must </a:t>
            </a:r>
            <a:r>
              <a:rPr lang="en-AU" altLang="en-US" sz="2000" i="1" dirty="0">
                <a:solidFill>
                  <a:srgbClr val="FF0000"/>
                </a:solidFill>
              </a:rPr>
              <a:t>correspond</a:t>
            </a:r>
            <a:r>
              <a:rPr lang="en-AU" altLang="en-US" sz="2000" dirty="0"/>
              <a:t> to an outgoing control flow on the control bubble</a:t>
            </a:r>
          </a:p>
          <a:p>
            <a:pPr>
              <a:lnSpc>
                <a:spcPct val="90000"/>
              </a:lnSpc>
            </a:pPr>
            <a:endParaRPr lang="en-AU" altLang="en-US" sz="2000" dirty="0">
              <a:latin typeface="+mj-lt"/>
            </a:endParaRPr>
          </a:p>
        </p:txBody>
      </p:sp>
      <p:sp>
        <p:nvSpPr>
          <p:cNvPr id="1046534" name="Rectangle 6">
            <a:extLst>
              <a:ext uri="{FF2B5EF4-FFF2-40B4-BE49-F238E27FC236}">
                <a16:creationId xmlns:a16="http://schemas.microsoft.com/office/drawing/2014/main" id="{D5CBED06-8CDB-421D-B0A0-08151512E2DA}"/>
              </a:ext>
            </a:extLst>
          </p:cNvPr>
          <p:cNvSpPr>
            <a:spLocks noChangeArrowheads="1"/>
          </p:cNvSpPr>
          <p:nvPr/>
        </p:nvSpPr>
        <p:spPr bwMode="auto">
          <a:xfrm>
            <a:off x="1652589" y="1371600"/>
            <a:ext cx="5443799" cy="6437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AU" altLang="en-US" b="1" dirty="0"/>
              <a:t>CUSTOMERS = 	{Customer}</a:t>
            </a:r>
          </a:p>
          <a:p>
            <a:pPr eaLnBrk="0" hangingPunct="0"/>
            <a:r>
              <a:rPr lang="en-AU" altLang="en-US" b="1" dirty="0"/>
              <a:t>CUSTOMER =	name + address + phone-number +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66F69-972A-47F2-BFD6-74D3A74B5029}"/>
              </a:ext>
            </a:extLst>
          </p:cNvPr>
          <p:cNvSpPr>
            <a:spLocks noGrp="1"/>
          </p:cNvSpPr>
          <p:nvPr>
            <p:ph type="title"/>
          </p:nvPr>
        </p:nvSpPr>
        <p:spPr>
          <a:xfrm>
            <a:off x="982133" y="304800"/>
            <a:ext cx="7704667" cy="1066800"/>
          </a:xfrm>
        </p:spPr>
        <p:txBody>
          <a:bodyPr/>
          <a:lstStyle/>
          <a:p>
            <a:r>
              <a:rPr lang="en-US" sz="3200" b="1" dirty="0"/>
              <a:t>Flow-oriented modeling</a:t>
            </a:r>
          </a:p>
        </p:txBody>
      </p:sp>
      <p:sp>
        <p:nvSpPr>
          <p:cNvPr id="3" name="Content Placeholder 2">
            <a:extLst>
              <a:ext uri="{FF2B5EF4-FFF2-40B4-BE49-F238E27FC236}">
                <a16:creationId xmlns:a16="http://schemas.microsoft.com/office/drawing/2014/main" id="{C1BD5959-D0EC-4A6A-A9C5-BFC417DF0C3A}"/>
              </a:ext>
            </a:extLst>
          </p:cNvPr>
          <p:cNvSpPr>
            <a:spLocks noGrp="1"/>
          </p:cNvSpPr>
          <p:nvPr>
            <p:ph idx="1"/>
          </p:nvPr>
        </p:nvSpPr>
        <p:spPr>
          <a:xfrm>
            <a:off x="1058333" y="1524000"/>
            <a:ext cx="7704667" cy="4552016"/>
          </a:xfrm>
        </p:spPr>
        <p:txBody>
          <a:bodyPr/>
          <a:lstStyle/>
          <a:p>
            <a:pPr marL="0" indent="0">
              <a:spcBef>
                <a:spcPct val="50000"/>
              </a:spcBef>
              <a:buNone/>
            </a:pPr>
            <a:r>
              <a:rPr lang="en-US" altLang="en-US" sz="2000" b="1" dirty="0"/>
              <a:t>Flow-oriented modeling shows how data are transformed inside the system by processing functions. </a:t>
            </a:r>
          </a:p>
          <a:p>
            <a:pPr>
              <a:spcBef>
                <a:spcPct val="50000"/>
              </a:spcBef>
              <a:buFontTx/>
              <a:buChar char="•"/>
            </a:pPr>
            <a:r>
              <a:rPr lang="en-US" altLang="en-US" sz="2000" b="1" dirty="0"/>
              <a:t> Creating a Data Flow Model : </a:t>
            </a:r>
          </a:p>
          <a:p>
            <a:pPr>
              <a:spcBef>
                <a:spcPct val="50000"/>
              </a:spcBef>
              <a:buFont typeface="Wingdings" panose="05000000000000000000" pitchFamily="2" charset="2"/>
              <a:buChar char="ü"/>
            </a:pPr>
            <a:r>
              <a:rPr lang="en-US" altLang="en-US" sz="1600" b="1" dirty="0"/>
              <a:t>    </a:t>
            </a:r>
            <a:r>
              <a:rPr lang="en-US" altLang="en-US" sz="1800" b="1" dirty="0"/>
              <a:t>The Data-flow models are used to show how data objects flow </a:t>
            </a:r>
          </a:p>
          <a:p>
            <a:pPr>
              <a:spcBef>
                <a:spcPct val="50000"/>
              </a:spcBef>
              <a:buFont typeface="Wingdings" panose="05000000000000000000" pitchFamily="2" charset="2"/>
              <a:buChar char="ü"/>
            </a:pPr>
            <a:r>
              <a:rPr lang="en-US" altLang="en-US" sz="1800" b="1" dirty="0"/>
              <a:t>    through a  sequence of processing steps.</a:t>
            </a:r>
          </a:p>
          <a:p>
            <a:pPr>
              <a:spcBef>
                <a:spcPct val="50000"/>
              </a:spcBef>
              <a:buFontTx/>
              <a:buChar char="•"/>
            </a:pPr>
            <a:r>
              <a:rPr lang="en-US" altLang="en-US" sz="2000" b="1" dirty="0"/>
              <a:t> Creating a Control Flow Model :</a:t>
            </a:r>
          </a:p>
          <a:p>
            <a:pPr>
              <a:spcBef>
                <a:spcPct val="50000"/>
              </a:spcBef>
              <a:buFont typeface="Wingdings" panose="05000000000000000000" pitchFamily="2" charset="2"/>
              <a:buChar char="ü"/>
            </a:pPr>
            <a:r>
              <a:rPr lang="en-US" altLang="en-US" sz="2000" b="1" dirty="0"/>
              <a:t>   </a:t>
            </a:r>
            <a:r>
              <a:rPr lang="en-US" altLang="en-US" sz="1800" b="1" dirty="0"/>
              <a:t>Represents “events” and the processes that manage  events.</a:t>
            </a:r>
          </a:p>
          <a:p>
            <a:pPr marL="0" indent="0">
              <a:spcBef>
                <a:spcPct val="50000"/>
              </a:spcBef>
              <a:buNone/>
            </a:pPr>
            <a:endParaRPr lang="en-US" altLang="en-US" sz="2000" b="1" dirty="0"/>
          </a:p>
        </p:txBody>
      </p:sp>
      <p:sp>
        <p:nvSpPr>
          <p:cNvPr id="4" name="Slide Number Placeholder 3">
            <a:extLst>
              <a:ext uri="{FF2B5EF4-FFF2-40B4-BE49-F238E27FC236}">
                <a16:creationId xmlns:a16="http://schemas.microsoft.com/office/drawing/2014/main" id="{083AC671-4D7E-4C90-B12C-ADA6701D922D}"/>
              </a:ext>
            </a:extLst>
          </p:cNvPr>
          <p:cNvSpPr>
            <a:spLocks noGrp="1"/>
          </p:cNvSpPr>
          <p:nvPr>
            <p:ph type="sldNum" sz="quarter" idx="12"/>
          </p:nvPr>
        </p:nvSpPr>
        <p:spPr/>
        <p:txBody>
          <a:bodyPr/>
          <a:lstStyle/>
          <a:p>
            <a:fld id="{8CECED11-46E6-4F12-B14C-0A1790243495}" type="slidenum">
              <a:rPr lang="ar-SA" altLang="en-US" smtClean="0"/>
              <a:pPr/>
              <a:t>5</a:t>
            </a:fld>
            <a:endParaRPr lang="en-US" altLang="en-US"/>
          </a:p>
        </p:txBody>
      </p:sp>
    </p:spTree>
    <p:extLst>
      <p:ext uri="{BB962C8B-B14F-4D97-AF65-F5344CB8AC3E}">
        <p14:creationId xmlns:p14="http://schemas.microsoft.com/office/powerpoint/2010/main" val="3084499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750EF5F-84B3-4529-A105-93C508F3FE07}"/>
              </a:ext>
            </a:extLst>
          </p:cNvPr>
          <p:cNvSpPr>
            <a:spLocks noGrp="1"/>
          </p:cNvSpPr>
          <p:nvPr>
            <p:ph type="sldNum" sz="quarter" idx="12"/>
          </p:nvPr>
        </p:nvSpPr>
        <p:spPr/>
        <p:txBody>
          <a:bodyPr/>
          <a:lstStyle/>
          <a:p>
            <a:fld id="{9BDE1473-B28A-4561-AEBD-8A78DFEDD759}" type="slidenum">
              <a:rPr lang="ar-SA" altLang="en-US"/>
              <a:pPr/>
              <a:t>6</a:t>
            </a:fld>
            <a:endParaRPr lang="en-US" altLang="en-US"/>
          </a:p>
        </p:txBody>
      </p:sp>
      <p:sp>
        <p:nvSpPr>
          <p:cNvPr id="1001474" name="Rectangle 2">
            <a:extLst>
              <a:ext uri="{FF2B5EF4-FFF2-40B4-BE49-F238E27FC236}">
                <a16:creationId xmlns:a16="http://schemas.microsoft.com/office/drawing/2014/main" id="{82E48B8F-7B62-477D-A8E0-69BA395FDB8D}"/>
              </a:ext>
            </a:extLst>
          </p:cNvPr>
          <p:cNvSpPr>
            <a:spLocks noGrp="1" noChangeArrowheads="1"/>
          </p:cNvSpPr>
          <p:nvPr>
            <p:ph type="title"/>
          </p:nvPr>
        </p:nvSpPr>
        <p:spPr>
          <a:xfrm>
            <a:off x="457200" y="228600"/>
            <a:ext cx="8229600" cy="1219199"/>
          </a:xfrm>
        </p:spPr>
        <p:txBody>
          <a:bodyPr/>
          <a:lstStyle/>
          <a:p>
            <a:r>
              <a:rPr lang="en-US" altLang="en-US" dirty="0"/>
              <a:t> </a:t>
            </a:r>
            <a:r>
              <a:rPr lang="en-US" altLang="en-US" sz="2800" b="1" dirty="0"/>
              <a:t>Creating a Data flow Model</a:t>
            </a:r>
          </a:p>
        </p:txBody>
      </p:sp>
      <p:sp>
        <p:nvSpPr>
          <p:cNvPr id="1001475" name="Rectangle 3">
            <a:extLst>
              <a:ext uri="{FF2B5EF4-FFF2-40B4-BE49-F238E27FC236}">
                <a16:creationId xmlns:a16="http://schemas.microsoft.com/office/drawing/2014/main" id="{F571D8A5-191F-4C8C-B3A7-5C6857C74471}"/>
              </a:ext>
            </a:extLst>
          </p:cNvPr>
          <p:cNvSpPr>
            <a:spLocks noGrp="1" noChangeArrowheads="1"/>
          </p:cNvSpPr>
          <p:nvPr>
            <p:ph type="body" idx="1"/>
          </p:nvPr>
        </p:nvSpPr>
        <p:spPr>
          <a:xfrm>
            <a:off x="1219200" y="984251"/>
            <a:ext cx="7467600" cy="5184775"/>
          </a:xfrm>
        </p:spPr>
        <p:txBody>
          <a:bodyPr/>
          <a:lstStyle/>
          <a:p>
            <a:pPr algn="just"/>
            <a:r>
              <a:rPr lang="en-US" altLang="en-US" sz="1800" b="1" dirty="0"/>
              <a:t>The data flow diagram enables the software engineer to develop models of the information domain and functional domain.</a:t>
            </a:r>
          </a:p>
          <a:p>
            <a:pPr algn="just"/>
            <a:r>
              <a:rPr lang="en-US" altLang="en-US" sz="1800" b="1" dirty="0"/>
              <a:t>Data-flow modeling is a core modeling activity in  structured analysis.</a:t>
            </a:r>
          </a:p>
          <a:p>
            <a:pPr algn="just"/>
            <a:r>
              <a:rPr lang="en-GB" altLang="en-US" sz="1800" b="1" dirty="0"/>
              <a:t>DFDs model the system from a functional perspective</a:t>
            </a:r>
          </a:p>
          <a:p>
            <a:pPr algn="just"/>
            <a:r>
              <a:rPr lang="en-GB" altLang="en-US" sz="1800" b="1" dirty="0"/>
              <a:t>Tracking and documenting how the data associated with a process is helpful to develop an overall understanding of the system</a:t>
            </a:r>
          </a:p>
          <a:p>
            <a:pPr algn="just"/>
            <a:r>
              <a:rPr lang="en-GB" altLang="en-US" sz="1800" b="1" dirty="0"/>
              <a:t>Data flow diagrams may also be used in showing the data exchange between a system and other systems in its environment.</a:t>
            </a:r>
          </a:p>
          <a:p>
            <a:pPr algn="just"/>
            <a:r>
              <a:rPr lang="en-GB" altLang="en-US" sz="1800" b="1" dirty="0"/>
              <a:t> DFD's cannot show procedural detail (e.g., conditionals or loops) only the flow of data through the software </a:t>
            </a:r>
          </a:p>
          <a:p>
            <a:pPr marL="0" indent="0" algn="just">
              <a:buNone/>
            </a:pPr>
            <a:r>
              <a:rPr lang="en-AU" altLang="en-US" sz="1800" b="1"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750EF5F-84B3-4529-A105-93C508F3FE07}"/>
              </a:ext>
            </a:extLst>
          </p:cNvPr>
          <p:cNvSpPr>
            <a:spLocks noGrp="1"/>
          </p:cNvSpPr>
          <p:nvPr>
            <p:ph type="sldNum" sz="quarter" idx="12"/>
          </p:nvPr>
        </p:nvSpPr>
        <p:spPr/>
        <p:txBody>
          <a:bodyPr/>
          <a:lstStyle/>
          <a:p>
            <a:fld id="{9BDE1473-B28A-4561-AEBD-8A78DFEDD759}" type="slidenum">
              <a:rPr lang="ar-SA" altLang="en-US"/>
              <a:pPr/>
              <a:t>7</a:t>
            </a:fld>
            <a:endParaRPr lang="en-US" altLang="en-US"/>
          </a:p>
        </p:txBody>
      </p:sp>
      <p:sp>
        <p:nvSpPr>
          <p:cNvPr id="1001474" name="Rectangle 2">
            <a:extLst>
              <a:ext uri="{FF2B5EF4-FFF2-40B4-BE49-F238E27FC236}">
                <a16:creationId xmlns:a16="http://schemas.microsoft.com/office/drawing/2014/main" id="{82E48B8F-7B62-477D-A8E0-69BA395FDB8D}"/>
              </a:ext>
            </a:extLst>
          </p:cNvPr>
          <p:cNvSpPr>
            <a:spLocks noGrp="1" noChangeArrowheads="1"/>
          </p:cNvSpPr>
          <p:nvPr>
            <p:ph type="title"/>
          </p:nvPr>
        </p:nvSpPr>
        <p:spPr>
          <a:xfrm>
            <a:off x="457200" y="228600"/>
            <a:ext cx="8229600" cy="1219199"/>
          </a:xfrm>
        </p:spPr>
        <p:txBody>
          <a:bodyPr/>
          <a:lstStyle/>
          <a:p>
            <a:r>
              <a:rPr lang="en-US" altLang="en-US" dirty="0"/>
              <a:t> </a:t>
            </a:r>
            <a:r>
              <a:rPr lang="en-US" altLang="en-US" sz="2800" b="1" dirty="0"/>
              <a:t>Creating a Data flow Model</a:t>
            </a:r>
          </a:p>
        </p:txBody>
      </p:sp>
      <p:sp>
        <p:nvSpPr>
          <p:cNvPr id="1001475" name="Rectangle 3">
            <a:extLst>
              <a:ext uri="{FF2B5EF4-FFF2-40B4-BE49-F238E27FC236}">
                <a16:creationId xmlns:a16="http://schemas.microsoft.com/office/drawing/2014/main" id="{F571D8A5-191F-4C8C-B3A7-5C6857C74471}"/>
              </a:ext>
            </a:extLst>
          </p:cNvPr>
          <p:cNvSpPr>
            <a:spLocks noGrp="1" noChangeArrowheads="1"/>
          </p:cNvSpPr>
          <p:nvPr>
            <p:ph type="body" idx="1"/>
          </p:nvPr>
        </p:nvSpPr>
        <p:spPr>
          <a:xfrm>
            <a:off x="685800" y="984251"/>
            <a:ext cx="8001000" cy="5184775"/>
          </a:xfrm>
        </p:spPr>
        <p:txBody>
          <a:bodyPr/>
          <a:lstStyle/>
          <a:p>
            <a:pPr algn="just"/>
            <a:endParaRPr lang="en-AU" altLang="en-US" sz="1800" b="1" dirty="0"/>
          </a:p>
        </p:txBody>
      </p:sp>
      <p:pic>
        <p:nvPicPr>
          <p:cNvPr id="5" name="Picture 4">
            <a:extLst>
              <a:ext uri="{FF2B5EF4-FFF2-40B4-BE49-F238E27FC236}">
                <a16:creationId xmlns:a16="http://schemas.microsoft.com/office/drawing/2014/main" id="{961CF034-8EB5-43D0-B787-5E212A4171C4}"/>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1009650" y="1371600"/>
            <a:ext cx="7219950" cy="458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934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9" name="Rectangle 3">
            <a:extLst>
              <a:ext uri="{FF2B5EF4-FFF2-40B4-BE49-F238E27FC236}">
                <a16:creationId xmlns:a16="http://schemas.microsoft.com/office/drawing/2014/main" id="{FDDAAC14-8348-4F6D-AD62-389E51376B4B}"/>
              </a:ext>
            </a:extLst>
          </p:cNvPr>
          <p:cNvSpPr>
            <a:spLocks noGrp="1" noChangeArrowheads="1"/>
          </p:cNvSpPr>
          <p:nvPr>
            <p:ph type="body" idx="1"/>
          </p:nvPr>
        </p:nvSpPr>
        <p:spPr/>
        <p:txBody>
          <a:bodyPr/>
          <a:lstStyle/>
          <a:p>
            <a:pPr>
              <a:buFontTx/>
              <a:buNone/>
            </a:pPr>
            <a:r>
              <a:rPr lang="en-US" altLang="en-US"/>
              <a:t> </a:t>
            </a:r>
          </a:p>
        </p:txBody>
      </p:sp>
      <p:graphicFrame>
        <p:nvGraphicFramePr>
          <p:cNvPr id="1007622" name="Object 6">
            <a:extLst>
              <a:ext uri="{FF2B5EF4-FFF2-40B4-BE49-F238E27FC236}">
                <a16:creationId xmlns:a16="http://schemas.microsoft.com/office/drawing/2014/main" id="{579520EA-1AA6-4CF1-87FE-8ECA8BB1823C}"/>
              </a:ext>
            </a:extLst>
          </p:cNvPr>
          <p:cNvGraphicFramePr>
            <a:graphicFrameLocks noChangeAspect="1"/>
          </p:cNvGraphicFramePr>
          <p:nvPr>
            <p:extLst>
              <p:ext uri="{D42A27DB-BD31-4B8C-83A1-F6EECF244321}">
                <p14:modId xmlns:p14="http://schemas.microsoft.com/office/powerpoint/2010/main" val="3738184412"/>
              </p:ext>
            </p:extLst>
          </p:nvPr>
        </p:nvGraphicFramePr>
        <p:xfrm>
          <a:off x="2800350" y="925369"/>
          <a:ext cx="5886450" cy="2468563"/>
        </p:xfrm>
        <a:graphic>
          <a:graphicData uri="http://schemas.openxmlformats.org/presentationml/2006/ole">
            <mc:AlternateContent xmlns:mc="http://schemas.openxmlformats.org/markup-compatibility/2006">
              <mc:Choice xmlns:v="urn:schemas-microsoft-com:vml" Requires="v">
                <p:oleObj spid="_x0000_s68646" name="SmartDraw" r:id="rId3" imgW="4663440" imgH="2747520" progId="SmartDraw.2">
                  <p:embed/>
                </p:oleObj>
              </mc:Choice>
              <mc:Fallback>
                <p:oleObj name="SmartDraw" r:id="rId3" imgW="4663440" imgH="2747520" progId="SmartDraw.2">
                  <p:embed/>
                  <p:pic>
                    <p:nvPicPr>
                      <p:cNvPr id="1007622" name="Object 6">
                        <a:extLst>
                          <a:ext uri="{FF2B5EF4-FFF2-40B4-BE49-F238E27FC236}">
                            <a16:creationId xmlns:a16="http://schemas.microsoft.com/office/drawing/2014/main" id="{579520EA-1AA6-4CF1-87FE-8ECA8BB182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0350" y="925369"/>
                        <a:ext cx="5886450" cy="246856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Slide Number Placeholder 5">
            <a:extLst>
              <a:ext uri="{FF2B5EF4-FFF2-40B4-BE49-F238E27FC236}">
                <a16:creationId xmlns:a16="http://schemas.microsoft.com/office/drawing/2014/main" id="{CF58EB7A-153C-465B-9F53-9A2CEC7C644B}"/>
              </a:ext>
            </a:extLst>
          </p:cNvPr>
          <p:cNvSpPr>
            <a:spLocks noGrp="1"/>
          </p:cNvSpPr>
          <p:nvPr>
            <p:ph type="sldNum" sz="quarter" idx="12"/>
          </p:nvPr>
        </p:nvSpPr>
        <p:spPr/>
        <p:txBody>
          <a:bodyPr/>
          <a:lstStyle/>
          <a:p>
            <a:fld id="{8FCDCDE2-D100-45BF-8979-0DC1137FE2DD}" type="slidenum">
              <a:rPr lang="ar-SA" altLang="en-US"/>
              <a:pPr/>
              <a:t>8</a:t>
            </a:fld>
            <a:endParaRPr lang="en-US" altLang="en-US"/>
          </a:p>
        </p:txBody>
      </p:sp>
      <p:sp>
        <p:nvSpPr>
          <p:cNvPr id="1007618" name="Rectangle 2">
            <a:extLst>
              <a:ext uri="{FF2B5EF4-FFF2-40B4-BE49-F238E27FC236}">
                <a16:creationId xmlns:a16="http://schemas.microsoft.com/office/drawing/2014/main" id="{9DABDD5F-EBAC-46D9-A855-3AEC0BB4A331}"/>
              </a:ext>
            </a:extLst>
          </p:cNvPr>
          <p:cNvSpPr>
            <a:spLocks noGrp="1" noChangeArrowheads="1"/>
          </p:cNvSpPr>
          <p:nvPr>
            <p:ph type="title"/>
          </p:nvPr>
        </p:nvSpPr>
        <p:spPr>
          <a:xfrm>
            <a:off x="400050" y="381000"/>
            <a:ext cx="8229600" cy="1016000"/>
          </a:xfrm>
        </p:spPr>
        <p:txBody>
          <a:bodyPr/>
          <a:lstStyle/>
          <a:p>
            <a:r>
              <a:rPr lang="en-US" altLang="en-US" sz="4400" dirty="0"/>
              <a:t> </a:t>
            </a:r>
          </a:p>
        </p:txBody>
      </p:sp>
      <p:sp>
        <p:nvSpPr>
          <p:cNvPr id="1007620" name="Rectangle 4">
            <a:extLst>
              <a:ext uri="{FF2B5EF4-FFF2-40B4-BE49-F238E27FC236}">
                <a16:creationId xmlns:a16="http://schemas.microsoft.com/office/drawing/2014/main" id="{DB3A52ED-13AB-4342-AE5E-FF22B09EAEFA}"/>
              </a:ext>
            </a:extLst>
          </p:cNvPr>
          <p:cNvSpPr>
            <a:spLocks noChangeArrowheads="1"/>
          </p:cNvSpPr>
          <p:nvPr/>
        </p:nvSpPr>
        <p:spPr bwMode="auto">
          <a:xfrm>
            <a:off x="990600" y="0"/>
            <a:ext cx="71628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b="1" dirty="0">
                <a:latin typeface="+mj-lt"/>
              </a:rPr>
              <a:t>Levelled DFDs</a:t>
            </a:r>
          </a:p>
        </p:txBody>
      </p:sp>
      <p:sp>
        <p:nvSpPr>
          <p:cNvPr id="1007621" name="Rectangle 5">
            <a:extLst>
              <a:ext uri="{FF2B5EF4-FFF2-40B4-BE49-F238E27FC236}">
                <a16:creationId xmlns:a16="http://schemas.microsoft.com/office/drawing/2014/main" id="{9E08CFBC-3690-42CD-9273-C65BAF53DEF5}"/>
              </a:ext>
            </a:extLst>
          </p:cNvPr>
          <p:cNvSpPr>
            <a:spLocks noChangeArrowheads="1"/>
          </p:cNvSpPr>
          <p:nvPr/>
        </p:nvSpPr>
        <p:spPr bwMode="auto">
          <a:xfrm>
            <a:off x="244186" y="1364795"/>
            <a:ext cx="2575214" cy="191180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en-AU" altLang="en-US" sz="1600" dirty="0">
                <a:latin typeface="+mj-lt"/>
              </a:rPr>
              <a:t>Break each process down into sub-processes</a:t>
            </a:r>
          </a:p>
          <a:p>
            <a:pPr>
              <a:lnSpc>
                <a:spcPct val="90000"/>
              </a:lnSpc>
            </a:pPr>
            <a:r>
              <a:rPr lang="en-AU" altLang="en-US" sz="1600" dirty="0">
                <a:latin typeface="+mj-lt"/>
              </a:rPr>
              <a:t>Numbering of processes indicates their parents process, and thus their position in the hierarchy of levelled DFDs0</a:t>
            </a:r>
          </a:p>
        </p:txBody>
      </p:sp>
      <p:graphicFrame>
        <p:nvGraphicFramePr>
          <p:cNvPr id="1007623" name="Object 7">
            <a:extLst>
              <a:ext uri="{FF2B5EF4-FFF2-40B4-BE49-F238E27FC236}">
                <a16:creationId xmlns:a16="http://schemas.microsoft.com/office/drawing/2014/main" id="{A850D266-B7AD-4CCE-A011-7B119B63DF36}"/>
              </a:ext>
            </a:extLst>
          </p:cNvPr>
          <p:cNvGraphicFramePr>
            <a:graphicFrameLocks noChangeAspect="1"/>
          </p:cNvGraphicFramePr>
          <p:nvPr/>
        </p:nvGraphicFramePr>
        <p:xfrm>
          <a:off x="933450" y="3638550"/>
          <a:ext cx="6953250" cy="2552700"/>
        </p:xfrm>
        <a:graphic>
          <a:graphicData uri="http://schemas.openxmlformats.org/presentationml/2006/ole">
            <mc:AlternateContent xmlns:mc="http://schemas.openxmlformats.org/markup-compatibility/2006">
              <mc:Choice xmlns:v="urn:schemas-microsoft-com:vml" Requires="v">
                <p:oleObj spid="_x0000_s68647" name="SmartDraw" r:id="rId5" imgW="5092920" imgH="3629880" progId="SmartDraw.2">
                  <p:embed/>
                </p:oleObj>
              </mc:Choice>
              <mc:Fallback>
                <p:oleObj name="SmartDraw" r:id="rId5" imgW="5092920" imgH="3629880" progId="SmartDraw.2">
                  <p:embed/>
                  <p:pic>
                    <p:nvPicPr>
                      <p:cNvPr id="1007623" name="Object 7">
                        <a:extLst>
                          <a:ext uri="{FF2B5EF4-FFF2-40B4-BE49-F238E27FC236}">
                            <a16:creationId xmlns:a16="http://schemas.microsoft.com/office/drawing/2014/main" id="{A850D266-B7AD-4CCE-A011-7B119B63DF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3450" y="3638550"/>
                        <a:ext cx="6953250" cy="25527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7624" name="Freeform 8">
            <a:extLst>
              <a:ext uri="{FF2B5EF4-FFF2-40B4-BE49-F238E27FC236}">
                <a16:creationId xmlns:a16="http://schemas.microsoft.com/office/drawing/2014/main" id="{BAABF5DB-0503-4685-A169-30B93D703934}"/>
              </a:ext>
            </a:extLst>
          </p:cNvPr>
          <p:cNvSpPr>
            <a:spLocks/>
          </p:cNvSpPr>
          <p:nvPr/>
        </p:nvSpPr>
        <p:spPr bwMode="auto">
          <a:xfrm>
            <a:off x="5175250" y="2667000"/>
            <a:ext cx="349250" cy="1162050"/>
          </a:xfrm>
          <a:custGeom>
            <a:avLst/>
            <a:gdLst>
              <a:gd name="T0" fmla="*/ 112 w 208"/>
              <a:gd name="T1" fmla="*/ 0 h 480"/>
              <a:gd name="T2" fmla="*/ 16 w 208"/>
              <a:gd name="T3" fmla="*/ 192 h 480"/>
              <a:gd name="T4" fmla="*/ 208 w 208"/>
              <a:gd name="T5" fmla="*/ 480 h 480"/>
            </a:gdLst>
            <a:ahLst/>
            <a:cxnLst>
              <a:cxn ang="0">
                <a:pos x="T0" y="T1"/>
              </a:cxn>
              <a:cxn ang="0">
                <a:pos x="T2" y="T3"/>
              </a:cxn>
              <a:cxn ang="0">
                <a:pos x="T4" y="T5"/>
              </a:cxn>
            </a:cxnLst>
            <a:rect l="0" t="0" r="r" b="b"/>
            <a:pathLst>
              <a:path w="208" h="480">
                <a:moveTo>
                  <a:pt x="112" y="0"/>
                </a:moveTo>
                <a:cubicBezTo>
                  <a:pt x="56" y="56"/>
                  <a:pt x="0" y="112"/>
                  <a:pt x="16" y="192"/>
                </a:cubicBezTo>
                <a:cubicBezTo>
                  <a:pt x="32" y="272"/>
                  <a:pt x="120" y="376"/>
                  <a:pt x="208" y="480"/>
                </a:cubicBezTo>
              </a:path>
            </a:pathLst>
          </a:custGeom>
          <a:noFill/>
          <a:ln w="38100" cap="flat" cmpd="sng">
            <a:solidFill>
              <a:srgbClr val="333399"/>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6" name="Freeform 10">
            <a:extLst>
              <a:ext uri="{FF2B5EF4-FFF2-40B4-BE49-F238E27FC236}">
                <a16:creationId xmlns:a16="http://schemas.microsoft.com/office/drawing/2014/main" id="{E3D18708-710D-469E-902B-4031995D8955}"/>
              </a:ext>
            </a:extLst>
          </p:cNvPr>
          <p:cNvSpPr>
            <a:spLocks/>
          </p:cNvSpPr>
          <p:nvPr/>
        </p:nvSpPr>
        <p:spPr bwMode="auto">
          <a:xfrm>
            <a:off x="228601" y="5416550"/>
            <a:ext cx="3008313" cy="660400"/>
          </a:xfrm>
          <a:custGeom>
            <a:avLst/>
            <a:gdLst>
              <a:gd name="T0" fmla="*/ 1499 w 1499"/>
              <a:gd name="T1" fmla="*/ 0 h 416"/>
              <a:gd name="T2" fmla="*/ 624 w 1499"/>
              <a:gd name="T3" fmla="*/ 384 h 416"/>
              <a:gd name="T4" fmla="*/ 0 w 1499"/>
              <a:gd name="T5" fmla="*/ 192 h 416"/>
            </a:gdLst>
            <a:ahLst/>
            <a:cxnLst>
              <a:cxn ang="0">
                <a:pos x="T0" y="T1"/>
              </a:cxn>
              <a:cxn ang="0">
                <a:pos x="T2" y="T3"/>
              </a:cxn>
              <a:cxn ang="0">
                <a:pos x="T4" y="T5"/>
              </a:cxn>
            </a:cxnLst>
            <a:rect l="0" t="0" r="r" b="b"/>
            <a:pathLst>
              <a:path w="1499" h="416">
                <a:moveTo>
                  <a:pt x="1499" y="0"/>
                </a:moveTo>
                <a:cubicBezTo>
                  <a:pt x="1353" y="63"/>
                  <a:pt x="874" y="352"/>
                  <a:pt x="624" y="384"/>
                </a:cubicBezTo>
                <a:cubicBezTo>
                  <a:pt x="374" y="416"/>
                  <a:pt x="184" y="312"/>
                  <a:pt x="0" y="192"/>
                </a:cubicBezTo>
              </a:path>
            </a:pathLst>
          </a:custGeom>
          <a:noFill/>
          <a:ln w="38100" cap="flat" cmpd="sng">
            <a:solidFill>
              <a:srgbClr val="333399"/>
            </a:solidFill>
            <a:prstDash val="solid"/>
            <a:round/>
            <a:headEnd type="none" w="med" len="med"/>
            <a:tailEnd type="triangl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1">
            <a:extLst>
              <a:ext uri="{FF2B5EF4-FFF2-40B4-BE49-F238E27FC236}">
                <a16:creationId xmlns:a16="http://schemas.microsoft.com/office/drawing/2014/main" id="{0C9F4B86-DDFD-4AC3-A766-CB01F6B9FCA3}"/>
              </a:ext>
            </a:extLst>
          </p:cNvPr>
          <p:cNvSpPr/>
          <p:nvPr/>
        </p:nvSpPr>
        <p:spPr>
          <a:xfrm>
            <a:off x="6400800" y="1803400"/>
            <a:ext cx="2286000" cy="10223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299732-B425-46EE-8410-EE9980BBFD15}"/>
              </a:ext>
            </a:extLst>
          </p:cNvPr>
          <p:cNvSpPr>
            <a:spLocks noGrp="1"/>
          </p:cNvSpPr>
          <p:nvPr>
            <p:ph type="sldNum" sz="quarter" idx="12"/>
          </p:nvPr>
        </p:nvSpPr>
        <p:spPr/>
        <p:txBody>
          <a:bodyPr/>
          <a:lstStyle/>
          <a:p>
            <a:fld id="{5F9B704E-86F3-4450-9D1D-407A193FCB7E}" type="slidenum">
              <a:rPr lang="ar-SA" altLang="en-US"/>
              <a:pPr/>
              <a:t>9</a:t>
            </a:fld>
            <a:endParaRPr lang="en-US" altLang="en-US"/>
          </a:p>
        </p:txBody>
      </p:sp>
      <p:sp>
        <p:nvSpPr>
          <p:cNvPr id="1013762" name="Rectangle 2">
            <a:extLst>
              <a:ext uri="{FF2B5EF4-FFF2-40B4-BE49-F238E27FC236}">
                <a16:creationId xmlns:a16="http://schemas.microsoft.com/office/drawing/2014/main" id="{D0C55F89-966E-4ADF-94EE-D54B78A45F82}"/>
              </a:ext>
            </a:extLst>
          </p:cNvPr>
          <p:cNvSpPr>
            <a:spLocks noGrp="1" noChangeArrowheads="1"/>
          </p:cNvSpPr>
          <p:nvPr>
            <p:ph type="title"/>
          </p:nvPr>
        </p:nvSpPr>
        <p:spPr>
          <a:xfrm>
            <a:off x="400050" y="381000"/>
            <a:ext cx="8229600" cy="1016000"/>
          </a:xfrm>
        </p:spPr>
        <p:txBody>
          <a:bodyPr/>
          <a:lstStyle/>
          <a:p>
            <a:r>
              <a:rPr lang="en-US" altLang="en-US"/>
              <a:t> </a:t>
            </a:r>
          </a:p>
        </p:txBody>
      </p:sp>
      <p:sp>
        <p:nvSpPr>
          <p:cNvPr id="1013763" name="Rectangle 3">
            <a:extLst>
              <a:ext uri="{FF2B5EF4-FFF2-40B4-BE49-F238E27FC236}">
                <a16:creationId xmlns:a16="http://schemas.microsoft.com/office/drawing/2014/main" id="{7F4677A2-B37F-45C3-86F5-F9472A38BFAE}"/>
              </a:ext>
            </a:extLst>
          </p:cNvPr>
          <p:cNvSpPr>
            <a:spLocks noGrp="1" noChangeArrowheads="1"/>
          </p:cNvSpPr>
          <p:nvPr>
            <p:ph type="body" idx="1"/>
          </p:nvPr>
        </p:nvSpPr>
        <p:spPr/>
        <p:txBody>
          <a:bodyPr/>
          <a:lstStyle/>
          <a:p>
            <a:pPr>
              <a:buFontTx/>
              <a:buNone/>
            </a:pPr>
            <a:r>
              <a:rPr lang="en-US" altLang="en-US"/>
              <a:t>  </a:t>
            </a:r>
          </a:p>
        </p:txBody>
      </p:sp>
      <p:sp>
        <p:nvSpPr>
          <p:cNvPr id="1013764" name="Rectangle 4">
            <a:extLst>
              <a:ext uri="{FF2B5EF4-FFF2-40B4-BE49-F238E27FC236}">
                <a16:creationId xmlns:a16="http://schemas.microsoft.com/office/drawing/2014/main" id="{84388F64-3781-4C27-B288-71BDD962EA3C}"/>
              </a:ext>
            </a:extLst>
          </p:cNvPr>
          <p:cNvSpPr>
            <a:spLocks noChangeArrowheads="1"/>
          </p:cNvSpPr>
          <p:nvPr/>
        </p:nvSpPr>
        <p:spPr bwMode="auto">
          <a:xfrm>
            <a:off x="1058332" y="1156930"/>
            <a:ext cx="7704667" cy="4862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342900" indent="-342900">
              <a:spcBef>
                <a:spcPct val="50000"/>
              </a:spcBef>
              <a:buClr>
                <a:schemeClr val="accent1"/>
              </a:buClr>
              <a:buFont typeface="Arial" panose="020B0604020202020204" pitchFamily="34" charset="0"/>
              <a:buChar char="•"/>
            </a:pPr>
            <a:r>
              <a:rPr lang="en-US" altLang="en-US" sz="2000" b="1" u="sng" dirty="0"/>
              <a:t>Context Diagram</a:t>
            </a:r>
          </a:p>
          <a:p>
            <a:pPr algn="just"/>
            <a:r>
              <a:rPr lang="en-US" altLang="en-US" sz="2000" dirty="0"/>
              <a:t>A data flow diagram (DFD) of the scope of an organizational system that shows the system boundaries, external entities that interact with the system and the major information flows between the entities and the system</a:t>
            </a:r>
          </a:p>
          <a:p>
            <a:pPr algn="just"/>
            <a:r>
              <a:rPr lang="en-US" altLang="en-US" dirty="0"/>
              <a:t>   </a:t>
            </a:r>
            <a:r>
              <a:rPr lang="en-AU" altLang="en-US" dirty="0"/>
              <a:t>- Indicate the people, organisations and systems which communicate with our system</a:t>
            </a:r>
          </a:p>
          <a:p>
            <a:pPr algn="just"/>
            <a:r>
              <a:rPr lang="en-AU" altLang="en-US" dirty="0"/>
              <a:t>   - Show the data which our system receives from the outside world</a:t>
            </a:r>
          </a:p>
          <a:p>
            <a:pPr algn="just"/>
            <a:r>
              <a:rPr lang="en-AU" altLang="en-US" dirty="0"/>
              <a:t>   - Show the data produced by the system and sent to the outside world</a:t>
            </a:r>
          </a:p>
          <a:p>
            <a:pPr algn="just"/>
            <a:r>
              <a:rPr lang="en-AU" altLang="en-US" dirty="0"/>
              <a:t>   - Show the data which is shared by the system with the outside world</a:t>
            </a:r>
          </a:p>
          <a:p>
            <a:pPr algn="just"/>
            <a:r>
              <a:rPr lang="en-AU" altLang="en-US" dirty="0"/>
              <a:t>   - Show the boundary between the system and the rest of the world</a:t>
            </a:r>
          </a:p>
          <a:p>
            <a:pPr marL="342900" indent="-342900">
              <a:buClr>
                <a:schemeClr val="accent1">
                  <a:lumMod val="75000"/>
                </a:schemeClr>
              </a:buClr>
              <a:buFont typeface="Arial" panose="020B0604020202020204" pitchFamily="34" charset="0"/>
              <a:buChar char="•"/>
            </a:pPr>
            <a:r>
              <a:rPr lang="en-US" altLang="en-US" sz="2000" b="1" u="sng" dirty="0"/>
              <a:t>Level-O Diagram</a:t>
            </a:r>
            <a:endParaRPr lang="en-US" altLang="en-US" sz="2000" u="sng" dirty="0"/>
          </a:p>
          <a:p>
            <a:r>
              <a:rPr lang="en-US" altLang="en-US" sz="2000" dirty="0"/>
              <a:t>A data flow diagram (DFD) that represents a system’s major processes, data flows and data stores at a high level of detail</a:t>
            </a:r>
          </a:p>
          <a:p>
            <a:endParaRPr lang="en-US" altLang="en-US" sz="2400" b="1" dirty="0"/>
          </a:p>
          <a:p>
            <a:endParaRPr lang="en-US" altLang="en-US" sz="2400" b="1" dirty="0"/>
          </a:p>
        </p:txBody>
      </p:sp>
      <p:sp>
        <p:nvSpPr>
          <p:cNvPr id="7" name="Rectangle 4">
            <a:extLst>
              <a:ext uri="{FF2B5EF4-FFF2-40B4-BE49-F238E27FC236}">
                <a16:creationId xmlns:a16="http://schemas.microsoft.com/office/drawing/2014/main" id="{BD529EE9-8E9E-4D62-8AE1-7DFD2DE2FBFF}"/>
              </a:ext>
            </a:extLst>
          </p:cNvPr>
          <p:cNvSpPr>
            <a:spLocks noChangeArrowheads="1"/>
          </p:cNvSpPr>
          <p:nvPr/>
        </p:nvSpPr>
        <p:spPr bwMode="auto">
          <a:xfrm>
            <a:off x="990600" y="0"/>
            <a:ext cx="7162800" cy="99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nSpc>
                <a:spcPct val="90000"/>
              </a:lnSpc>
            </a:pPr>
            <a:r>
              <a:rPr lang="en-AU" altLang="en-US" sz="3200" b="1" dirty="0">
                <a:latin typeface="+mj-lt"/>
              </a:rPr>
              <a:t>Levelled DFDs</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Chapter 2_updated.ppt [Compatibility Mode]" id="{1BA3AF1B-EF97-4737-871A-599ED00ED5D8}" vid="{B661AAD1-42D8-4BF6-ABF8-281A61C1ACC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8D797EAAC18F4998639739B3F9CAD4" ma:contentTypeVersion="2" ma:contentTypeDescription="Create a new document." ma:contentTypeScope="" ma:versionID="37ec61043b3533d7a8c15eb1fcd8c439">
  <xsd:schema xmlns:xsd="http://www.w3.org/2001/XMLSchema" xmlns:xs="http://www.w3.org/2001/XMLSchema" xmlns:p="http://schemas.microsoft.com/office/2006/metadata/properties" xmlns:ns2="9171ef97-eeae-4d0e-b121-bf5cfdcd99c5" targetNamespace="http://schemas.microsoft.com/office/2006/metadata/properties" ma:root="true" ma:fieldsID="69c9ce3765871288ea48663f2469da9d" ns2:_="">
    <xsd:import namespace="9171ef97-eeae-4d0e-b121-bf5cfdcd99c5"/>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1ef97-eeae-4d0e-b121-bf5cfdcd99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5A9B57-D12F-45D0-8022-0D015D8142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71ef97-eeae-4d0e-b121-bf5cfdcd9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5D82D9-51D1-40C1-90B5-C265B98ABF0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BA23A4C-42C1-4B4D-8A76-9DE6E671D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Chapter 2_updated</Template>
  <TotalTime>43970</TotalTime>
  <Words>2832</Words>
  <Application>Microsoft Office PowerPoint</Application>
  <PresentationFormat>On-screen Show (4:3)</PresentationFormat>
  <Paragraphs>488</Paragraphs>
  <Slides>44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2" baseType="lpstr">
      <vt:lpstr>Arial</vt:lpstr>
      <vt:lpstr>Corbel</vt:lpstr>
      <vt:lpstr>Courier New</vt:lpstr>
      <vt:lpstr>Monotype Sorts</vt:lpstr>
      <vt:lpstr>Wingdings</vt:lpstr>
      <vt:lpstr>Parallax</vt:lpstr>
      <vt:lpstr>SmartDraw</vt:lpstr>
      <vt:lpstr>Document</vt:lpstr>
      <vt:lpstr>PowerPoint Presentation</vt:lpstr>
      <vt:lpstr>Introduction</vt:lpstr>
      <vt:lpstr>Introduction</vt:lpstr>
      <vt:lpstr> Structured Analysis Model Elements  </vt:lpstr>
      <vt:lpstr>Flow-oriented modeling</vt:lpstr>
      <vt:lpstr> Creating a Data flow Model</vt:lpstr>
      <vt:lpstr> Creating a Data flow Model</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 </vt:lpstr>
      <vt:lpstr> </vt:lpstr>
      <vt:lpstr> </vt:lpstr>
    </vt:vector>
  </TitlesOfParts>
  <Company>Acer Customer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CS1</dc:creator>
  <cp:lastModifiedBy>Enas Tawfiq Al-Naffar</cp:lastModifiedBy>
  <cp:revision>176</cp:revision>
  <dcterms:created xsi:type="dcterms:W3CDTF">2005-03-14T07:49:58Z</dcterms:created>
  <dcterms:modified xsi:type="dcterms:W3CDTF">2021-02-21T10:21:14Z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0x010100938D797EAAC18F4998639739B3F9CAD4</vt:lpwstr>
  </property>
</Properties>
</file>