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27"/>
  </p:notesMasterIdLst>
  <p:sldIdLst>
    <p:sldId id="283" r:id="rId2"/>
    <p:sldId id="257" r:id="rId3"/>
    <p:sldId id="258" r:id="rId4"/>
    <p:sldId id="282" r:id="rId5"/>
    <p:sldId id="259" r:id="rId6"/>
    <p:sldId id="281" r:id="rId7"/>
    <p:sldId id="261" r:id="rId8"/>
    <p:sldId id="262" r:id="rId9"/>
    <p:sldId id="263" r:id="rId10"/>
    <p:sldId id="264" r:id="rId11"/>
    <p:sldId id="265" r:id="rId12"/>
    <p:sldId id="266" r:id="rId13"/>
    <p:sldId id="267" r:id="rId14"/>
    <p:sldId id="275" r:id="rId15"/>
    <p:sldId id="268" r:id="rId16"/>
    <p:sldId id="269" r:id="rId17"/>
    <p:sldId id="271" r:id="rId18"/>
    <p:sldId id="272" r:id="rId19"/>
    <p:sldId id="286" r:id="rId20"/>
    <p:sldId id="273" r:id="rId21"/>
    <p:sldId id="274" r:id="rId22"/>
    <p:sldId id="277" r:id="rId23"/>
    <p:sldId id="280" r:id="rId24"/>
    <p:sldId id="278" r:id="rId25"/>
    <p:sldId id="279" r:id="rId2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Garamond" pitchFamily="18" charset="0"/>
        <a:ea typeface="+mn-ea"/>
        <a:cs typeface="Arial" charset="0"/>
      </a:defRPr>
    </a:lvl1pPr>
    <a:lvl2pPr marL="457200" algn="r" rtl="1" fontAlgn="base">
      <a:spcBef>
        <a:spcPct val="0"/>
      </a:spcBef>
      <a:spcAft>
        <a:spcPct val="0"/>
      </a:spcAft>
      <a:defRPr kern="1200">
        <a:solidFill>
          <a:schemeClr val="tx1"/>
        </a:solidFill>
        <a:latin typeface="Garamond" pitchFamily="18" charset="0"/>
        <a:ea typeface="+mn-ea"/>
        <a:cs typeface="Arial" charset="0"/>
      </a:defRPr>
    </a:lvl2pPr>
    <a:lvl3pPr marL="914400" algn="r" rtl="1" fontAlgn="base">
      <a:spcBef>
        <a:spcPct val="0"/>
      </a:spcBef>
      <a:spcAft>
        <a:spcPct val="0"/>
      </a:spcAft>
      <a:defRPr kern="1200">
        <a:solidFill>
          <a:schemeClr val="tx1"/>
        </a:solidFill>
        <a:latin typeface="Garamond" pitchFamily="18" charset="0"/>
        <a:ea typeface="+mn-ea"/>
        <a:cs typeface="Arial" charset="0"/>
      </a:defRPr>
    </a:lvl3pPr>
    <a:lvl4pPr marL="1371600" algn="r" rtl="1" fontAlgn="base">
      <a:spcBef>
        <a:spcPct val="0"/>
      </a:spcBef>
      <a:spcAft>
        <a:spcPct val="0"/>
      </a:spcAft>
      <a:defRPr kern="1200">
        <a:solidFill>
          <a:schemeClr val="tx1"/>
        </a:solidFill>
        <a:latin typeface="Garamond" pitchFamily="18" charset="0"/>
        <a:ea typeface="+mn-ea"/>
        <a:cs typeface="Arial" charset="0"/>
      </a:defRPr>
    </a:lvl4pPr>
    <a:lvl5pPr marL="1828800" algn="r" rtl="1"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86475" autoAdjust="0"/>
  </p:normalViewPr>
  <p:slideViewPr>
    <p:cSldViewPr>
      <p:cViewPr>
        <p:scale>
          <a:sx n="70" d="100"/>
          <a:sy n="70" d="100"/>
        </p:scale>
        <p:origin x="-984" y="-210"/>
      </p:cViewPr>
      <p:guideLst>
        <p:guide orient="horz" pos="2160"/>
        <p:guide pos="2880"/>
      </p:guideLst>
    </p:cSldViewPr>
  </p:slideViewPr>
  <p:outlineViewPr>
    <p:cViewPr>
      <p:scale>
        <a:sx n="33" d="100"/>
        <a:sy n="33" d="100"/>
      </p:scale>
      <p:origin x="48" y="1747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2FAC2E3-2D0A-469D-99B7-8BB43FC1FDDB}" type="datetimeFigureOut">
              <a:rPr lang="en-US"/>
              <a:pPr>
                <a:defRPr/>
              </a:pPr>
              <a:t>9/17/2018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A2E7A60-E872-4592-A151-9995D1B9B3D6}" type="slidenum">
              <a:rPr lang="en-US"/>
              <a:pPr>
                <a:defRPr/>
              </a:pPr>
              <a:t>‹#›</a:t>
            </a:fld>
            <a:endParaRPr lang="en-US"/>
          </a:p>
        </p:txBody>
      </p:sp>
    </p:spTree>
    <p:extLst>
      <p:ext uri="{BB962C8B-B14F-4D97-AF65-F5344CB8AC3E}">
        <p14:creationId xmlns:p14="http://schemas.microsoft.com/office/powerpoint/2010/main" val="1044502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cs typeface="Arial" charset="0"/>
            </a:endParaRP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CA1CE27-A3EC-4D5B-B6E8-738918014503}"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288DF1-F1F7-4192-A8D9-7F4B2E15A37A}"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55522F0-C8ED-4881-A5A4-C187A5A00623}"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AA2264-5B77-44FC-BD00-46F3E6CF0847}"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D067E9-6B27-4FD9-A729-A6F303D32CCF}"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F63A5E-6361-4A1C-B335-F4B8EEA04C83}"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BF843F-F7CF-414F-AFEE-9AFB37460A2E}"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D33EE3-6E5D-476C-9966-5FDBDE047EB2}"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5910C5-E681-41D5-AC09-A4E2088A0618}"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1C150E-BD9F-4B5F-BAF7-27486561FCD2}"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5FCCB07-9A43-4D94-BFD0-B80D1B9F1443}"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EAE6B2-7065-461F-85FF-CB867DFED8FB}"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cs typeface="Arial" charset="0"/>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615DCC8-0994-4055-89BB-AAA3C9E1BCCA}"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315638-1484-4BD6-A261-D1D97765EA82}"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D9C59A-CBD6-44D9-98A1-6F6E6525FDF5}"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2A31AE-30B2-44C0-9D0A-AC847C06DAD2}"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F8C242-09D4-44AA-A7D1-71E12CC86160}"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D3CEBE-B93C-4D63-991D-75D721F33041}" type="slidenum">
              <a:rPr lang="en-US" smtClean="0"/>
              <a:pPr/>
              <a:t>25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73AFE6-1D3A-4AB3-A538-2833831047B4}"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A40E0A-28AC-4ABE-BC85-C7D39D3439F0}"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6AEB6B-04CC-46B6-9719-AC2E597B0230}"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E4DF11-76B7-4D25-BC1D-B3AE797CCDE2}"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40107B-BD7C-427F-BEA8-179A2D46E464}"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F57510-F1F2-4954-906C-DAC8A9AF65EA}"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314103-814A-4C67-81FE-B61EFCFF6DCD}"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Slide Number Placeholder 7"/>
          <p:cNvSpPr>
            <a:spLocks noGrp="1"/>
          </p:cNvSpPr>
          <p:nvPr>
            <p:ph type="sldNum" sz="quarter" idx="11"/>
          </p:nvPr>
        </p:nvSpPr>
        <p:spPr/>
        <p:txBody>
          <a:bodyPr/>
          <a:lstStyle/>
          <a:p>
            <a:pPr>
              <a:defRPr/>
            </a:pPr>
            <a:fld id="{AD505C3B-6062-4D09-BBA2-95EAED013FBE}" type="slidenum">
              <a:rPr lang="ar-SA" smtClean="0"/>
              <a:pPr>
                <a:defRPr/>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BFAE161-1D50-431B-B973-878DAADEFC64}" type="slidenum">
              <a:rPr lang="ar-SA"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6B7732-A76D-423D-9414-BA0625FEA0A5}" type="slidenum">
              <a:rPr lang="ar-SA"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DB6AAE8-A6C3-4853-B3F0-34CD3B2355E9}" type="slidenum">
              <a:rPr lang="ar-SA"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5CFDBE-D1E5-47A2-B40B-4613CC56EB77}" type="slidenum">
              <a:rPr lang="ar-SA" smtClean="0"/>
              <a:pPr>
                <a:defRPr/>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6EA7EA8-98C1-425A-AE7D-F45F556E4228}" type="slidenum">
              <a:rPr lang="ar-SA" smtClean="0"/>
              <a:pPr>
                <a:defRPr/>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DD1B7E1-EC33-4113-BD87-713EBD4FBCD3}" type="slidenum">
              <a:rPr lang="ar-SA" smtClean="0"/>
              <a:pPr>
                <a:defRPr/>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7AA4C59-45BF-46D1-8DFB-0D606E7B49E7}" type="slidenum">
              <a:rPr lang="ar-SA"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2A070B9-134C-46E7-8FEA-E814801DDB3E}" type="slidenum">
              <a:rPr lang="ar-SA"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50EF1A2-BBE9-4C3E-B07D-26F6915048AA}" type="slidenum">
              <a:rPr lang="ar-SA"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18A9AA-1994-4B5D-8041-C2B6E2E434E3}" type="slidenum">
              <a:rPr lang="ar-SA"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defRPr/>
            </a:pPr>
            <a:fld id="{E93085E5-4E0B-48A5-90B0-9F3817C8E84B}" type="slidenum">
              <a:rPr lang="ar-SA" smtClean="0"/>
              <a:pPr>
                <a:defRPr/>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1"/>
            <a:ext cx="7772400" cy="3428999"/>
          </a:xfrm>
        </p:spPr>
        <p:txBody>
          <a:bodyPr/>
          <a:lstStyle/>
          <a:p>
            <a:pPr rtl="0">
              <a:defRPr/>
            </a:pPr>
            <a:r>
              <a:rPr lang="en-US" sz="5400" dirty="0" smtClean="0">
                <a:latin typeface="Cambria" panose="02040503050406030204" pitchFamily="18" charset="0"/>
                <a:ea typeface="Cambria Math" panose="02040503050406030204" pitchFamily="18" charset="0"/>
              </a:rPr>
              <a:t>Overview of Education in Health Care</a:t>
            </a:r>
            <a:endParaRPr lang="en-US" sz="5400" dirty="0">
              <a:latin typeface="Cambria" panose="02040503050406030204" pitchFamily="18" charset="0"/>
              <a:ea typeface="Cambria Math" panose="02040503050406030204" pitchFamily="18" charset="0"/>
            </a:endParaRPr>
          </a:p>
        </p:txBody>
      </p:sp>
      <p:sp>
        <p:nvSpPr>
          <p:cNvPr id="5" name="Subtitle 4"/>
          <p:cNvSpPr>
            <a:spLocks noGrp="1"/>
          </p:cNvSpPr>
          <p:nvPr>
            <p:ph type="subTitle" idx="1"/>
          </p:nvPr>
        </p:nvSpPr>
        <p:spPr/>
        <p:txBody>
          <a:bodyPr/>
          <a:lstStyle/>
          <a:p>
            <a:pP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Social changes cont.</a:t>
            </a:r>
          </a:p>
        </p:txBody>
      </p:sp>
      <p:sp>
        <p:nvSpPr>
          <p:cNvPr id="30723" name="Rectangle 3"/>
          <p:cNvSpPr>
            <a:spLocks noGrp="1" noChangeArrowheads="1"/>
          </p:cNvSpPr>
          <p:nvPr>
            <p:ph idx="1"/>
          </p:nvPr>
        </p:nvSpPr>
        <p:spPr/>
        <p:txBody>
          <a:bodyPr/>
          <a:lstStyle/>
          <a:p>
            <a:pPr algn="l" rtl="0" eaLnBrk="1" hangingPunct="1">
              <a:defRPr/>
            </a:pPr>
            <a:r>
              <a:rPr lang="en-US" sz="2800" dirty="0" smtClean="0">
                <a:solidFill>
                  <a:schemeClr val="tx1"/>
                </a:solidFill>
                <a:latin typeface="Cambria" panose="02040503050406030204" pitchFamily="18" charset="0"/>
                <a:ea typeface="Cambria Math" panose="02040503050406030204" pitchFamily="18" charset="0"/>
              </a:rPr>
              <a:t>Increase in the number of older people, created the need for consumers to rely more on self care to maintain health.</a:t>
            </a:r>
          </a:p>
          <a:p>
            <a:pPr algn="l" rtl="0" eaLnBrk="1" hangingPunct="1">
              <a:defRPr/>
            </a:pPr>
            <a:r>
              <a:rPr lang="en-US" sz="2800" dirty="0" smtClean="0">
                <a:solidFill>
                  <a:schemeClr val="tx1"/>
                </a:solidFill>
                <a:latin typeface="Cambria" panose="02040503050406030204" pitchFamily="18" charset="0"/>
                <a:ea typeface="Cambria Math" panose="02040503050406030204" pitchFamily="18" charset="0"/>
              </a:rPr>
              <a:t>Major causes of death are diseases that are lifestyle related and can be prevented through health education</a:t>
            </a:r>
          </a:p>
          <a:p>
            <a:pPr algn="l" rtl="0" eaLnBrk="1" hangingPunct="1">
              <a:defRPr/>
            </a:pPr>
            <a:r>
              <a:rPr lang="en-US" sz="2800" dirty="0" smtClean="0">
                <a:solidFill>
                  <a:schemeClr val="tx1"/>
                </a:solidFill>
                <a:latin typeface="Cambria" panose="02040503050406030204" pitchFamily="18" charset="0"/>
                <a:ea typeface="Cambria Math" panose="02040503050406030204" pitchFamily="18" charset="0"/>
              </a:rPr>
              <a:t>Advance technology increased complexity of care, and gave clients ability to move away from health care setting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Changes cont.</a:t>
            </a:r>
          </a:p>
        </p:txBody>
      </p:sp>
      <p:sp>
        <p:nvSpPr>
          <p:cNvPr id="31747"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Early hospital discharge made families and client more self reliant.</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Patient education is believed to improve compliance and thus improve health status.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Emergence of successful self help groups led to the public and nurse involvement and support for educational activities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algn="l" rtl="0" eaLnBrk="1" hangingPunct="1">
              <a:lnSpc>
                <a:spcPct val="100000"/>
              </a:lnSpc>
              <a:defRPr/>
            </a:pPr>
            <a:r>
              <a:rPr lang="en-US" sz="3200" b="1" dirty="0" smtClean="0">
                <a:solidFill>
                  <a:schemeClr val="tx2"/>
                </a:solidFill>
                <a:effectLst/>
                <a:latin typeface="Cambria" panose="02040503050406030204" pitchFamily="18" charset="0"/>
                <a:ea typeface="Cambria Math" panose="02040503050406030204" pitchFamily="18" charset="0"/>
              </a:rPr>
              <a:t>Purpose, benefits, goals of patient and staff education</a:t>
            </a:r>
          </a:p>
        </p:txBody>
      </p:sp>
      <p:sp>
        <p:nvSpPr>
          <p:cNvPr id="32771" name="Rectangle 3"/>
          <p:cNvSpPr>
            <a:spLocks noGrp="1" noChangeArrowheads="1"/>
          </p:cNvSpPr>
          <p:nvPr>
            <p:ph idx="1"/>
          </p:nvPr>
        </p:nvSpPr>
        <p:spPr/>
        <p:txBody>
          <a:bodyPr/>
          <a:lstStyle/>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 Benefits of patient education </a:t>
            </a:r>
          </a:p>
          <a:p>
            <a:pPr lvl="1"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Improve quality of life </a:t>
            </a:r>
          </a:p>
          <a:p>
            <a:pPr lvl="1"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Increase consumer satisfaction</a:t>
            </a:r>
          </a:p>
          <a:p>
            <a:pPr lvl="1"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Ensure continuity of care </a:t>
            </a:r>
          </a:p>
          <a:p>
            <a:pPr lvl="1"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Reduce the incidence of complications of illness, </a:t>
            </a:r>
          </a:p>
          <a:p>
            <a:pPr lvl="1"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Decrease patient anxiety </a:t>
            </a:r>
          </a:p>
          <a:p>
            <a:pPr lvl="1"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Maximize independence in performing daily activity life.</a:t>
            </a:r>
          </a:p>
          <a:p>
            <a:pPr lvl="1"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Energizes &amp; empowers people to be involved in the planning of their care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Purpose cont.</a:t>
            </a:r>
          </a:p>
        </p:txBody>
      </p:sp>
      <p:sp>
        <p:nvSpPr>
          <p:cNvPr id="33795"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The purpose of patient education is to increase competence and confidence of clients for self management</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The role of the nurse is to support patients through the transition from</a:t>
            </a:r>
          </a:p>
          <a:p>
            <a:pPr lvl="2" algn="l" rtl="0" eaLnBrk="1" hangingPunct="1">
              <a:buFont typeface="Wingdings" pitchFamily="2" charset="2"/>
              <a:buChar char="v"/>
              <a:defRPr/>
            </a:pPr>
            <a:r>
              <a:rPr lang="en-US" dirty="0" smtClean="0">
                <a:solidFill>
                  <a:schemeClr val="tx1"/>
                </a:solidFill>
                <a:latin typeface="Cambria" panose="02040503050406030204" pitchFamily="18" charset="0"/>
                <a:ea typeface="Cambria Math" panose="02040503050406030204" pitchFamily="18" charset="0"/>
              </a:rPr>
              <a:t>Being invalids to being independent, active learners, and participants in the care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Nurses role as educators enhances job satisfaction because of the benefits the patient gets.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Staff development is important to keep nurses up to date with new information so that they can do their job successfully. </a:t>
            </a:r>
          </a:p>
          <a:p>
            <a:pPr algn="l" rtl="0" eaLnBrk="1" hangingPunct="1">
              <a:defRPr/>
            </a:pPr>
            <a:endParaRPr lang="en-US" dirty="0" smtClean="0">
              <a:solidFill>
                <a:schemeClr val="tx1"/>
              </a:solidFill>
              <a:latin typeface="Cambria" panose="02040503050406030204" pitchFamily="18" charset="0"/>
              <a:ea typeface="Cambria Math" panose="02040503050406030204" pitchFamily="18" charset="0"/>
            </a:endParaRPr>
          </a:p>
        </p:txBody>
      </p:sp>
      <p:pic>
        <p:nvPicPr>
          <p:cNvPr id="16388" name="Picture 4" descr="C:\Users\Lec. Nabeela Jada'\Desktop\imagesCAQXC02H.jpg"/>
          <p:cNvPicPr>
            <a:picLocks noChangeAspect="1" noChangeArrowheads="1"/>
          </p:cNvPicPr>
          <p:nvPr/>
        </p:nvPicPr>
        <p:blipFill>
          <a:blip r:embed="rId3"/>
          <a:srcRect/>
          <a:stretch>
            <a:fillRect/>
          </a:stretch>
        </p:blipFill>
        <p:spPr bwMode="auto">
          <a:xfrm>
            <a:off x="5245100" y="4876800"/>
            <a:ext cx="3898900"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Education process defined </a:t>
            </a:r>
          </a:p>
        </p:txBody>
      </p:sp>
      <p:sp>
        <p:nvSpPr>
          <p:cNvPr id="34819" name="Rectangle 3"/>
          <p:cNvSpPr>
            <a:spLocks noGrp="1" noChangeArrowheads="1"/>
          </p:cNvSpPr>
          <p:nvPr>
            <p:ph idx="1"/>
          </p:nvPr>
        </p:nvSpPr>
        <p:spPr/>
        <p:txBody>
          <a:bodyPr/>
          <a:lstStyle/>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A systematic, sequential, planned, course of action consisting of two major interdependent operations, teaching and learning, which form a continuous circle.</a:t>
            </a:r>
          </a:p>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Process includes the teacher and the learner.</a:t>
            </a:r>
          </a:p>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Education process should be mutual.</a:t>
            </a:r>
          </a:p>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The instruction content is based on assessment and prioritization of the client’s learning needs, readiness to learn, learning styles.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Definition cont.</a:t>
            </a:r>
          </a:p>
        </p:txBody>
      </p:sp>
      <p:sp>
        <p:nvSpPr>
          <p:cNvPr id="35843"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 Education process includes assessment, planning, implementation, and the evaluation. </a:t>
            </a:r>
          </a:p>
          <a:p>
            <a:pPr algn="l" rtl="0" eaLnBrk="1" hangingPunct="1">
              <a:defRPr/>
            </a:pPr>
            <a:r>
              <a:rPr lang="en-US" b="1" dirty="0" smtClean="0">
                <a:solidFill>
                  <a:schemeClr val="tx1"/>
                </a:solidFill>
                <a:latin typeface="Cambria" panose="02040503050406030204" pitchFamily="18" charset="0"/>
                <a:ea typeface="Cambria Math" panose="02040503050406030204" pitchFamily="18" charset="0"/>
              </a:rPr>
              <a:t>Teaching</a:t>
            </a:r>
            <a:r>
              <a:rPr lang="en-US" dirty="0" smtClean="0">
                <a:solidFill>
                  <a:schemeClr val="tx1"/>
                </a:solidFill>
                <a:latin typeface="Cambria" panose="02040503050406030204" pitchFamily="18" charset="0"/>
                <a:ea typeface="Cambria Math" panose="02040503050406030204" pitchFamily="18" charset="0"/>
              </a:rPr>
              <a:t>: is a deliberate intervention that involves the planning and implementation of instructional activities and experiences to meet intended learner outcomes according to the teaching plan.</a:t>
            </a:r>
          </a:p>
          <a:p>
            <a:pPr algn="l" rtl="0" eaLnBrk="1" hangingPunct="1">
              <a:defRPr/>
            </a:pPr>
            <a:r>
              <a:rPr lang="en-US" b="1" dirty="0" smtClean="0">
                <a:solidFill>
                  <a:schemeClr val="tx1"/>
                </a:solidFill>
                <a:latin typeface="Cambria" panose="02040503050406030204" pitchFamily="18" charset="0"/>
                <a:ea typeface="Cambria Math" panose="02040503050406030204" pitchFamily="18" charset="0"/>
              </a:rPr>
              <a:t>Learning:</a:t>
            </a:r>
            <a:r>
              <a:rPr lang="en-US" dirty="0" smtClean="0">
                <a:solidFill>
                  <a:schemeClr val="tx1"/>
                </a:solidFill>
                <a:latin typeface="Cambria" panose="02040503050406030204" pitchFamily="18" charset="0"/>
                <a:ea typeface="Cambria Math" panose="02040503050406030204" pitchFamily="18" charset="0"/>
              </a:rPr>
              <a:t> a change in behavior (knowledge, skills, attitudes) the result from exposure to environmental stimuli.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Definition cont</a:t>
            </a:r>
            <a:r>
              <a:rPr lang="en-US" dirty="0" smtClean="0">
                <a:latin typeface="Cambria" panose="02040503050406030204" pitchFamily="18" charset="0"/>
                <a:ea typeface="Cambria Math" panose="02040503050406030204" pitchFamily="18" charset="0"/>
              </a:rPr>
              <a:t>.</a:t>
            </a:r>
          </a:p>
        </p:txBody>
      </p:sp>
      <p:sp>
        <p:nvSpPr>
          <p:cNvPr id="37891" name="Rectangle 3"/>
          <p:cNvSpPr>
            <a:spLocks noGrp="1" noChangeArrowheads="1"/>
          </p:cNvSpPr>
          <p:nvPr>
            <p:ph idx="1"/>
          </p:nvPr>
        </p:nvSpPr>
        <p:spPr>
          <a:xfrm>
            <a:off x="457200" y="1828800"/>
            <a:ext cx="8229600" cy="4297363"/>
          </a:xfrm>
        </p:spPr>
        <p:txBody>
          <a:bodyPr/>
          <a:lstStyle/>
          <a:p>
            <a:pPr algn="l" rtl="0" eaLnBrk="1" hangingPunct="1">
              <a:lnSpc>
                <a:spcPct val="90000"/>
              </a:lnSpc>
              <a:defRPr/>
            </a:pPr>
            <a:r>
              <a:rPr lang="en-US" b="1" dirty="0" smtClean="0">
                <a:solidFill>
                  <a:schemeClr val="tx1"/>
                </a:solidFill>
                <a:latin typeface="Cambria" panose="02040503050406030204" pitchFamily="18" charset="0"/>
                <a:ea typeface="Cambria Math" panose="02040503050406030204" pitchFamily="18" charset="0"/>
              </a:rPr>
              <a:t>Patient education</a:t>
            </a:r>
            <a:r>
              <a:rPr lang="en-US" dirty="0" smtClean="0">
                <a:solidFill>
                  <a:schemeClr val="tx1"/>
                </a:solidFill>
                <a:latin typeface="Cambria" panose="02040503050406030204" pitchFamily="18" charset="0"/>
                <a:ea typeface="Cambria Math" panose="02040503050406030204" pitchFamily="18" charset="0"/>
              </a:rPr>
              <a:t>: a process of assisting people to learn health related behaviors in order to incorporate them in their lifestyle, to achieve the goal of optimal health and independence in self-care.</a:t>
            </a:r>
          </a:p>
          <a:p>
            <a:pPr algn="l" rtl="0" eaLnBrk="1" hangingPunct="1">
              <a:lnSpc>
                <a:spcPct val="90000"/>
              </a:lnSpc>
              <a:defRPr/>
            </a:pPr>
            <a:r>
              <a:rPr lang="en-US" b="1" dirty="0" smtClean="0">
                <a:solidFill>
                  <a:schemeClr val="tx1"/>
                </a:solidFill>
                <a:latin typeface="Cambria" panose="02040503050406030204" pitchFamily="18" charset="0"/>
                <a:ea typeface="Cambria Math" panose="02040503050406030204" pitchFamily="18" charset="0"/>
              </a:rPr>
              <a:t>Staff education</a:t>
            </a:r>
            <a:r>
              <a:rPr lang="en-US" dirty="0" smtClean="0">
                <a:solidFill>
                  <a:schemeClr val="tx1"/>
                </a:solidFill>
                <a:latin typeface="Cambria" panose="02040503050406030204" pitchFamily="18" charset="0"/>
                <a:ea typeface="Cambria Math" panose="02040503050406030204" pitchFamily="18" charset="0"/>
              </a:rPr>
              <a:t>: the process of influencing the behaviors of nurses by producing changes in knowledge, attitudes, values, and skills required to maintain and improve their competencies for the delivery of quality care to the consumer.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Definition cont.</a:t>
            </a:r>
          </a:p>
        </p:txBody>
      </p:sp>
      <p:sp>
        <p:nvSpPr>
          <p:cNvPr id="38915" name="Rectangle 3"/>
          <p:cNvSpPr>
            <a:spLocks noGrp="1" noChangeArrowheads="1"/>
          </p:cNvSpPr>
          <p:nvPr>
            <p:ph idx="1"/>
          </p:nvPr>
        </p:nvSpPr>
        <p:spPr/>
        <p:txBody>
          <a:bodyPr/>
          <a:lstStyle/>
          <a:p>
            <a:pPr algn="l" rtl="0" eaLnBrk="1" hangingPunct="1">
              <a:defRPr/>
            </a:pPr>
            <a:r>
              <a:rPr lang="en-US" b="1" dirty="0" smtClean="0">
                <a:solidFill>
                  <a:schemeClr val="tx1"/>
                </a:solidFill>
                <a:latin typeface="Cambria" panose="02040503050406030204" pitchFamily="18" charset="0"/>
                <a:ea typeface="Cambria Math" panose="02040503050406030204" pitchFamily="18" charset="0"/>
              </a:rPr>
              <a:t>ASSURE</a:t>
            </a:r>
            <a:r>
              <a:rPr lang="en-US" dirty="0" smtClean="0">
                <a:solidFill>
                  <a:schemeClr val="tx1"/>
                </a:solidFill>
                <a:latin typeface="Cambria" panose="02040503050406030204" pitchFamily="18" charset="0"/>
                <a:ea typeface="Cambria Math" panose="02040503050406030204" pitchFamily="18" charset="0"/>
              </a:rPr>
              <a:t> model is a paradigm that can assist nurses to recognize and carry out the education process </a:t>
            </a:r>
          </a:p>
          <a:p>
            <a:pPr lvl="1" algn="l" rtl="0" eaLnBrk="1" hangingPunct="1">
              <a:defRPr/>
            </a:pPr>
            <a:r>
              <a:rPr lang="en-US" sz="2400" b="1" dirty="0" smtClean="0">
                <a:solidFill>
                  <a:schemeClr val="tx1"/>
                </a:solidFill>
                <a:latin typeface="Cambria" panose="02040503050406030204" pitchFamily="18" charset="0"/>
                <a:ea typeface="Cambria Math" panose="02040503050406030204" pitchFamily="18" charset="0"/>
              </a:rPr>
              <a:t>A</a:t>
            </a:r>
            <a:r>
              <a:rPr lang="en-US" sz="2400" dirty="0" smtClean="0">
                <a:solidFill>
                  <a:schemeClr val="tx1"/>
                </a:solidFill>
                <a:latin typeface="Cambria" panose="02040503050406030204" pitchFamily="18" charset="0"/>
                <a:ea typeface="Cambria Math" panose="02040503050406030204" pitchFamily="18" charset="0"/>
              </a:rPr>
              <a:t>nalyze learner</a:t>
            </a:r>
          </a:p>
          <a:p>
            <a:pPr lvl="1" algn="l" rtl="0" eaLnBrk="1" hangingPunct="1">
              <a:defRPr/>
            </a:pPr>
            <a:r>
              <a:rPr lang="en-US" sz="2400" b="1" dirty="0" smtClean="0">
                <a:solidFill>
                  <a:schemeClr val="tx1"/>
                </a:solidFill>
                <a:latin typeface="Cambria" panose="02040503050406030204" pitchFamily="18" charset="0"/>
                <a:ea typeface="Cambria Math" panose="02040503050406030204" pitchFamily="18" charset="0"/>
              </a:rPr>
              <a:t>S</a:t>
            </a:r>
            <a:r>
              <a:rPr lang="en-US" sz="2400" dirty="0" smtClean="0">
                <a:solidFill>
                  <a:schemeClr val="tx1"/>
                </a:solidFill>
                <a:latin typeface="Cambria" panose="02040503050406030204" pitchFamily="18" charset="0"/>
                <a:ea typeface="Cambria Math" panose="02040503050406030204" pitchFamily="18" charset="0"/>
              </a:rPr>
              <a:t>tate objectives</a:t>
            </a:r>
          </a:p>
          <a:p>
            <a:pPr lvl="1" algn="l" rtl="0" eaLnBrk="1" hangingPunct="1">
              <a:defRPr/>
            </a:pPr>
            <a:r>
              <a:rPr lang="en-US" sz="2400" b="1" dirty="0" smtClean="0">
                <a:solidFill>
                  <a:schemeClr val="tx1"/>
                </a:solidFill>
                <a:latin typeface="Cambria" panose="02040503050406030204" pitchFamily="18" charset="0"/>
                <a:ea typeface="Cambria Math" panose="02040503050406030204" pitchFamily="18" charset="0"/>
              </a:rPr>
              <a:t>S</a:t>
            </a:r>
            <a:r>
              <a:rPr lang="en-US" sz="2400" dirty="0" smtClean="0">
                <a:solidFill>
                  <a:schemeClr val="tx1"/>
                </a:solidFill>
                <a:latin typeface="Cambria" panose="02040503050406030204" pitchFamily="18" charset="0"/>
                <a:ea typeface="Cambria Math" panose="02040503050406030204" pitchFamily="18" charset="0"/>
              </a:rPr>
              <a:t>elect instructional methods and tools</a:t>
            </a:r>
          </a:p>
          <a:p>
            <a:pPr lvl="1" algn="l" rtl="0" eaLnBrk="1" hangingPunct="1">
              <a:defRPr/>
            </a:pPr>
            <a:r>
              <a:rPr lang="en-US" sz="2400" b="1" dirty="0" smtClean="0">
                <a:solidFill>
                  <a:schemeClr val="tx1"/>
                </a:solidFill>
                <a:latin typeface="Cambria" panose="02040503050406030204" pitchFamily="18" charset="0"/>
                <a:ea typeface="Cambria Math" panose="02040503050406030204" pitchFamily="18" charset="0"/>
              </a:rPr>
              <a:t>U</a:t>
            </a:r>
            <a:r>
              <a:rPr lang="en-US" sz="2400" dirty="0" smtClean="0">
                <a:solidFill>
                  <a:schemeClr val="tx1"/>
                </a:solidFill>
                <a:latin typeface="Cambria" panose="02040503050406030204" pitchFamily="18" charset="0"/>
                <a:ea typeface="Cambria Math" panose="02040503050406030204" pitchFamily="18" charset="0"/>
              </a:rPr>
              <a:t>se teaching materials</a:t>
            </a:r>
          </a:p>
          <a:p>
            <a:pPr lvl="1" algn="l" rtl="0" eaLnBrk="1" hangingPunct="1">
              <a:defRPr/>
            </a:pPr>
            <a:r>
              <a:rPr lang="en-US" sz="2400" b="1" dirty="0" smtClean="0">
                <a:solidFill>
                  <a:schemeClr val="tx1"/>
                </a:solidFill>
                <a:latin typeface="Cambria" panose="02040503050406030204" pitchFamily="18" charset="0"/>
                <a:ea typeface="Cambria Math" panose="02040503050406030204" pitchFamily="18" charset="0"/>
              </a:rPr>
              <a:t>R</a:t>
            </a:r>
            <a:r>
              <a:rPr lang="en-US" sz="2400" dirty="0" smtClean="0">
                <a:solidFill>
                  <a:schemeClr val="tx1"/>
                </a:solidFill>
                <a:latin typeface="Cambria" panose="02040503050406030204" pitchFamily="18" charset="0"/>
                <a:ea typeface="Cambria Math" panose="02040503050406030204" pitchFamily="18" charset="0"/>
              </a:rPr>
              <a:t>equire learner performance</a:t>
            </a:r>
          </a:p>
          <a:p>
            <a:pPr lvl="1" algn="l" rtl="0" eaLnBrk="1" hangingPunct="1">
              <a:defRPr/>
            </a:pPr>
            <a:r>
              <a:rPr lang="en-US" sz="2400" b="1" dirty="0" smtClean="0">
                <a:solidFill>
                  <a:schemeClr val="tx1"/>
                </a:solidFill>
                <a:latin typeface="Cambria" panose="02040503050406030204" pitchFamily="18" charset="0"/>
                <a:ea typeface="Cambria Math" panose="02040503050406030204" pitchFamily="18" charset="0"/>
              </a:rPr>
              <a:t>E</a:t>
            </a:r>
            <a:r>
              <a:rPr lang="en-US" sz="2400" dirty="0" smtClean="0">
                <a:solidFill>
                  <a:schemeClr val="tx1"/>
                </a:solidFill>
                <a:latin typeface="Cambria" panose="02040503050406030204" pitchFamily="18" charset="0"/>
                <a:ea typeface="Cambria Math" panose="02040503050406030204" pitchFamily="18" charset="0"/>
              </a:rPr>
              <a:t>valuate/revise learning process.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533400"/>
            <a:ext cx="8229600" cy="120650"/>
          </a:xfrm>
        </p:spPr>
        <p:txBody>
          <a:bodyPr/>
          <a:lstStyle/>
          <a:p>
            <a:pPr>
              <a:defRPr/>
            </a:pPr>
            <a:endParaRPr lang="en-US" dirty="0">
              <a:latin typeface="Cambria" panose="02040503050406030204" pitchFamily="18" charset="0"/>
              <a:ea typeface="Cambria Math" panose="02040503050406030204" pitchFamily="18" charset="0"/>
            </a:endParaRPr>
          </a:p>
        </p:txBody>
      </p:sp>
      <p:sp>
        <p:nvSpPr>
          <p:cNvPr id="3" name="Content Placeholder 2"/>
          <p:cNvSpPr>
            <a:spLocks noGrp="1"/>
          </p:cNvSpPr>
          <p:nvPr>
            <p:ph sz="half" idx="2"/>
          </p:nvPr>
        </p:nvSpPr>
        <p:spPr>
          <a:xfrm>
            <a:off x="0" y="152400"/>
            <a:ext cx="2743200" cy="6324600"/>
          </a:xfrm>
        </p:spPr>
        <p:txBody>
          <a:bodyPr>
            <a:normAutofit/>
          </a:bodyPr>
          <a:lstStyle/>
          <a:p>
            <a:pPr algn="l" rtl="0">
              <a:defRPr/>
            </a:pPr>
            <a:r>
              <a:rPr lang="en-US" sz="2400" b="1" u="sng" dirty="0" smtClean="0">
                <a:solidFill>
                  <a:schemeClr val="tx1"/>
                </a:solidFill>
                <a:latin typeface="Cambria" panose="02040503050406030204" pitchFamily="18" charset="0"/>
                <a:ea typeface="Cambria Math" panose="02040503050406030204" pitchFamily="18" charset="0"/>
              </a:rPr>
              <a:t>Nursing process</a:t>
            </a:r>
          </a:p>
          <a:p>
            <a:pPr marL="0" indent="0" algn="l" rtl="0">
              <a:buFont typeface="Wingdings" pitchFamily="2" charset="2"/>
              <a:buNone/>
              <a:defRPr/>
            </a:pPr>
            <a:r>
              <a:rPr lang="en-US" sz="2000" b="1" dirty="0" smtClean="0">
                <a:solidFill>
                  <a:schemeClr val="tx1"/>
                </a:solidFill>
                <a:latin typeface="Cambria" panose="02040503050406030204" pitchFamily="18" charset="0"/>
                <a:ea typeface="Cambria Math" panose="02040503050406030204" pitchFamily="18" charset="0"/>
              </a:rPr>
              <a:t>Appraising physical &amp; psychological needs</a:t>
            </a:r>
          </a:p>
          <a:p>
            <a:pPr marL="0" indent="0" algn="l" rtl="0">
              <a:buFont typeface="Wingdings" pitchFamily="2" charset="2"/>
              <a:buNone/>
              <a:defRPr/>
            </a:pPr>
            <a:endParaRPr lang="en-US" sz="2000" b="1"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endParaRPr lang="en-US" sz="2000" b="1" dirty="0" smtClean="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r>
              <a:rPr lang="en-US" sz="2000" b="1" dirty="0" smtClean="0">
                <a:solidFill>
                  <a:schemeClr val="tx1"/>
                </a:solidFill>
                <a:latin typeface="Cambria" panose="02040503050406030204" pitchFamily="18" charset="0"/>
                <a:ea typeface="Cambria Math" panose="02040503050406030204" pitchFamily="18" charset="0"/>
              </a:rPr>
              <a:t>Develop care plan based on mutual goal setting to meet individual needs</a:t>
            </a:r>
          </a:p>
          <a:p>
            <a:pPr marL="0" indent="0" algn="l" rtl="0">
              <a:buFont typeface="Wingdings" pitchFamily="2" charset="2"/>
              <a:buNone/>
              <a:defRPr/>
            </a:pPr>
            <a:endParaRPr lang="en-US" sz="2000" b="1"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r>
              <a:rPr lang="en-US" sz="2000" b="1" dirty="0" smtClean="0">
                <a:solidFill>
                  <a:schemeClr val="tx1"/>
                </a:solidFill>
                <a:latin typeface="Cambria" panose="02040503050406030204" pitchFamily="18" charset="0"/>
                <a:ea typeface="Cambria Math" panose="02040503050406030204" pitchFamily="18" charset="0"/>
              </a:rPr>
              <a:t>Carryout nursing care interventions using standard procedures</a:t>
            </a:r>
          </a:p>
          <a:p>
            <a:pPr marL="0" indent="0" algn="l" rtl="0">
              <a:buFont typeface="Wingdings" pitchFamily="2" charset="2"/>
              <a:buNone/>
              <a:defRPr/>
            </a:pPr>
            <a:endParaRPr lang="en-US" sz="2000" b="1" dirty="0" smtClean="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endParaRPr lang="en-US" sz="2000" b="1"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r>
              <a:rPr lang="en-US" sz="2000" b="1" dirty="0" smtClean="0">
                <a:solidFill>
                  <a:schemeClr val="tx1"/>
                </a:solidFill>
                <a:latin typeface="Cambria" panose="02040503050406030204" pitchFamily="18" charset="0"/>
                <a:ea typeface="Cambria Math" panose="02040503050406030204" pitchFamily="18" charset="0"/>
              </a:rPr>
              <a:t>Determine physical &amp; psychosocial outcomes</a:t>
            </a:r>
          </a:p>
          <a:p>
            <a:pPr marL="0" indent="0" algn="l" rtl="0">
              <a:buFont typeface="Wingdings" pitchFamily="2" charset="2"/>
              <a:buNone/>
              <a:defRPr/>
            </a:pPr>
            <a:endParaRPr lang="en-US" sz="2000" b="1"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endParaRPr lang="en-US" sz="2000"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endParaRPr lang="en-US" sz="2000"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endParaRPr lang="en-US" sz="2000" dirty="0">
              <a:solidFill>
                <a:schemeClr val="tx1"/>
              </a:solidFill>
              <a:latin typeface="Cambria" panose="02040503050406030204" pitchFamily="18" charset="0"/>
              <a:ea typeface="Cambria Math" panose="02040503050406030204" pitchFamily="18" charset="0"/>
            </a:endParaRPr>
          </a:p>
        </p:txBody>
      </p:sp>
      <p:sp>
        <p:nvSpPr>
          <p:cNvPr id="20496" name="Slide Number Placeholder 1"/>
          <p:cNvSpPr>
            <a:spLocks noGrp="1"/>
          </p:cNvSpPr>
          <p:nvPr>
            <p:ph type="sldNum" sz="quarter" idx="12"/>
          </p:nvPr>
        </p:nvSpPr>
        <p:spPr>
          <a:noFill/>
        </p:spPr>
        <p:txBody>
          <a:bodyPr/>
          <a:lstStyle/>
          <a:p>
            <a:fld id="{7AC7EEF6-62DA-4001-8A41-F07B30F7C0A9}" type="slidenum">
              <a:rPr lang="ar-SA" smtClean="0"/>
              <a:pPr/>
              <a:t>19</a:t>
            </a:fld>
            <a:endParaRPr lang="en-US" smtClean="0"/>
          </a:p>
        </p:txBody>
      </p:sp>
      <p:sp>
        <p:nvSpPr>
          <p:cNvPr id="5" name="Content Placeholder 4"/>
          <p:cNvSpPr>
            <a:spLocks noGrp="1"/>
          </p:cNvSpPr>
          <p:nvPr>
            <p:ph sz="quarter" idx="13"/>
          </p:nvPr>
        </p:nvSpPr>
        <p:spPr>
          <a:xfrm>
            <a:off x="6019800" y="152400"/>
            <a:ext cx="3124200" cy="6400800"/>
          </a:xfrm>
        </p:spPr>
        <p:txBody>
          <a:bodyPr>
            <a:normAutofit/>
          </a:bodyPr>
          <a:lstStyle/>
          <a:p>
            <a:pPr algn="l" rtl="0">
              <a:defRPr/>
            </a:pPr>
            <a:r>
              <a:rPr lang="en-US" sz="2400" b="1" u="sng" dirty="0" smtClean="0">
                <a:solidFill>
                  <a:schemeClr val="tx1"/>
                </a:solidFill>
                <a:latin typeface="Cambria" panose="02040503050406030204" pitchFamily="18" charset="0"/>
                <a:ea typeface="Cambria Math" panose="02040503050406030204" pitchFamily="18" charset="0"/>
              </a:rPr>
              <a:t>Education process</a:t>
            </a:r>
          </a:p>
          <a:p>
            <a:pPr marL="0" indent="0" algn="l" rtl="0">
              <a:buFont typeface="Wingdings" pitchFamily="2" charset="2"/>
              <a:buNone/>
              <a:defRPr/>
            </a:pPr>
            <a:r>
              <a:rPr lang="en-US" sz="2000" b="1" dirty="0" smtClean="0">
                <a:solidFill>
                  <a:schemeClr val="tx1"/>
                </a:solidFill>
                <a:latin typeface="Cambria" panose="02040503050406030204" pitchFamily="18" charset="0"/>
                <a:ea typeface="Cambria Math" panose="02040503050406030204" pitchFamily="18" charset="0"/>
              </a:rPr>
              <a:t>Ascertain learning needs, readiness to learn, &amp; learning style</a:t>
            </a:r>
          </a:p>
          <a:p>
            <a:pPr marL="0" indent="0" algn="l" rtl="0">
              <a:buFont typeface="Wingdings" pitchFamily="2" charset="2"/>
              <a:buNone/>
              <a:defRPr/>
            </a:pPr>
            <a:endParaRPr lang="en-US" sz="2000" b="1"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r>
              <a:rPr lang="en-US" sz="2000" b="1" dirty="0" smtClean="0">
                <a:solidFill>
                  <a:schemeClr val="tx1"/>
                </a:solidFill>
                <a:latin typeface="Cambria" panose="02040503050406030204" pitchFamily="18" charset="0"/>
                <a:ea typeface="Cambria Math" panose="02040503050406030204" pitchFamily="18" charset="0"/>
              </a:rPr>
              <a:t>Develop teaching plan based on mutually predetermined behavioral outcomes to meet individual needs</a:t>
            </a:r>
          </a:p>
          <a:p>
            <a:pPr marL="0" indent="0" algn="l" rtl="0">
              <a:buFont typeface="Wingdings" pitchFamily="2" charset="2"/>
              <a:buNone/>
              <a:defRPr/>
            </a:pPr>
            <a:endParaRPr lang="en-US" sz="2000" b="1"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r>
              <a:rPr lang="en-US" sz="2000" b="1" dirty="0" smtClean="0">
                <a:solidFill>
                  <a:schemeClr val="tx1"/>
                </a:solidFill>
                <a:latin typeface="Cambria" panose="02040503050406030204" pitchFamily="18" charset="0"/>
                <a:ea typeface="Cambria Math" panose="02040503050406030204" pitchFamily="18" charset="0"/>
              </a:rPr>
              <a:t>Perform the act of teaching using specific instructional methods &amp; tools</a:t>
            </a:r>
          </a:p>
          <a:p>
            <a:pPr marL="0" indent="0" algn="l" rtl="0">
              <a:buFont typeface="Wingdings" pitchFamily="2" charset="2"/>
              <a:buNone/>
              <a:defRPr/>
            </a:pPr>
            <a:endParaRPr lang="en-US" sz="2000" b="1"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r>
              <a:rPr lang="en-US" sz="2000" b="1" dirty="0" smtClean="0">
                <a:solidFill>
                  <a:schemeClr val="tx1"/>
                </a:solidFill>
                <a:latin typeface="Cambria" panose="02040503050406030204" pitchFamily="18" charset="0"/>
                <a:ea typeface="Cambria Math" panose="02040503050406030204" pitchFamily="18" charset="0"/>
              </a:rPr>
              <a:t>Determine behavior changes (outcomes) in knowledge, attitudes, &amp; skills</a:t>
            </a:r>
          </a:p>
          <a:p>
            <a:pPr marL="0" indent="0" algn="l" rtl="0">
              <a:buFont typeface="Wingdings" pitchFamily="2" charset="2"/>
              <a:buNone/>
              <a:defRPr/>
            </a:pPr>
            <a:endParaRPr lang="en-US" sz="2000" b="1"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endParaRPr lang="en-US" sz="2000" dirty="0" smtClean="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endParaRPr lang="en-US" sz="2400" dirty="0">
              <a:solidFill>
                <a:schemeClr val="tx1"/>
              </a:solidFill>
              <a:latin typeface="Cambria" panose="02040503050406030204" pitchFamily="18" charset="0"/>
              <a:ea typeface="Cambria Math" panose="02040503050406030204" pitchFamily="18" charset="0"/>
            </a:endParaRPr>
          </a:p>
          <a:p>
            <a:pPr marL="0" indent="0" algn="l" rtl="0">
              <a:buFont typeface="Wingdings" pitchFamily="2" charset="2"/>
              <a:buNone/>
              <a:defRPr/>
            </a:pPr>
            <a:endParaRPr lang="en-US" sz="2400" dirty="0">
              <a:solidFill>
                <a:schemeClr val="tx1"/>
              </a:solidFill>
              <a:latin typeface="Cambria" panose="02040503050406030204" pitchFamily="18" charset="0"/>
              <a:ea typeface="Cambria Math" panose="02040503050406030204" pitchFamily="18" charset="0"/>
            </a:endParaRPr>
          </a:p>
        </p:txBody>
      </p:sp>
      <p:sp>
        <p:nvSpPr>
          <p:cNvPr id="6" name="Rectangle 5"/>
          <p:cNvSpPr/>
          <p:nvPr/>
        </p:nvSpPr>
        <p:spPr>
          <a:xfrm>
            <a:off x="3352800" y="685800"/>
            <a:ext cx="1870075" cy="400050"/>
          </a:xfrm>
          <a:prstGeom prst="rect">
            <a:avLst/>
          </a:prstGeom>
          <a:ln>
            <a:solidFill>
              <a:schemeClr val="tx1"/>
            </a:solidFill>
          </a:ln>
        </p:spPr>
        <p:txBody>
          <a:bodyPr wrap="none">
            <a:spAutoFit/>
          </a:bodyPr>
          <a:lstStyle/>
          <a:p>
            <a:pPr algn="l" rtl="0" eaLnBrk="0" hangingPunct="0">
              <a:spcBef>
                <a:spcPct val="20000"/>
              </a:spcBef>
              <a:buClr>
                <a:srgbClr val="FFCC00"/>
              </a:buClr>
              <a:buSzPct val="70000"/>
              <a:defRPr/>
            </a:pPr>
            <a:r>
              <a:rPr lang="en-US" sz="2000" b="1" kern="0" dirty="0">
                <a:solidFill>
                  <a:srgbClr val="C00000"/>
                </a:solidFill>
                <a:latin typeface="Garamond"/>
                <a:cs typeface="Arial"/>
              </a:rPr>
              <a:t>ASSESSMENT</a:t>
            </a:r>
          </a:p>
        </p:txBody>
      </p:sp>
      <p:sp>
        <p:nvSpPr>
          <p:cNvPr id="7" name="Rectangle 6"/>
          <p:cNvSpPr/>
          <p:nvPr/>
        </p:nvSpPr>
        <p:spPr>
          <a:xfrm>
            <a:off x="3481388" y="2057400"/>
            <a:ext cx="1611312" cy="400050"/>
          </a:xfrm>
          <a:prstGeom prst="rect">
            <a:avLst/>
          </a:prstGeom>
          <a:ln>
            <a:solidFill>
              <a:schemeClr val="tx1"/>
            </a:solidFill>
          </a:ln>
        </p:spPr>
        <p:txBody>
          <a:bodyPr wrap="none">
            <a:spAutoFit/>
          </a:bodyPr>
          <a:lstStyle/>
          <a:p>
            <a:pPr algn="l" rtl="0" eaLnBrk="0" hangingPunct="0">
              <a:spcBef>
                <a:spcPct val="20000"/>
              </a:spcBef>
              <a:buClr>
                <a:srgbClr val="FFCC00"/>
              </a:buClr>
              <a:buSzPct val="70000"/>
              <a:defRPr/>
            </a:pPr>
            <a:r>
              <a:rPr lang="en-US" sz="2000" b="1" kern="0" dirty="0">
                <a:solidFill>
                  <a:srgbClr val="C00000"/>
                </a:solidFill>
                <a:latin typeface="Garamond"/>
                <a:cs typeface="Arial"/>
              </a:rPr>
              <a:t>PLANNING</a:t>
            </a:r>
          </a:p>
        </p:txBody>
      </p:sp>
      <p:sp>
        <p:nvSpPr>
          <p:cNvPr id="8" name="Rectangle 7"/>
          <p:cNvSpPr/>
          <p:nvPr/>
        </p:nvSpPr>
        <p:spPr>
          <a:xfrm>
            <a:off x="3028950" y="3829050"/>
            <a:ext cx="2517775" cy="400050"/>
          </a:xfrm>
          <a:prstGeom prst="rect">
            <a:avLst/>
          </a:prstGeom>
          <a:ln>
            <a:solidFill>
              <a:schemeClr val="tx1"/>
            </a:solidFill>
          </a:ln>
        </p:spPr>
        <p:txBody>
          <a:bodyPr wrap="none">
            <a:spAutoFit/>
          </a:bodyPr>
          <a:lstStyle/>
          <a:p>
            <a:pPr algn="l" rtl="0" eaLnBrk="0" hangingPunct="0">
              <a:spcBef>
                <a:spcPct val="20000"/>
              </a:spcBef>
              <a:buClr>
                <a:srgbClr val="FFCC00"/>
              </a:buClr>
              <a:buSzPct val="70000"/>
              <a:defRPr/>
            </a:pPr>
            <a:r>
              <a:rPr lang="en-US" sz="2000" b="1" kern="0" dirty="0">
                <a:solidFill>
                  <a:srgbClr val="C00000"/>
                </a:solidFill>
                <a:latin typeface="Garamond"/>
                <a:cs typeface="Arial"/>
              </a:rPr>
              <a:t>IMPLEMNTATION</a:t>
            </a:r>
          </a:p>
        </p:txBody>
      </p:sp>
      <p:sp>
        <p:nvSpPr>
          <p:cNvPr id="9" name="Rectangle 8"/>
          <p:cNvSpPr/>
          <p:nvPr/>
        </p:nvSpPr>
        <p:spPr>
          <a:xfrm>
            <a:off x="3292475" y="5386388"/>
            <a:ext cx="1930400" cy="400050"/>
          </a:xfrm>
          <a:prstGeom prst="rect">
            <a:avLst/>
          </a:prstGeom>
          <a:ln>
            <a:solidFill>
              <a:schemeClr val="tx1"/>
            </a:solidFill>
          </a:ln>
        </p:spPr>
        <p:txBody>
          <a:bodyPr wrap="none">
            <a:spAutoFit/>
          </a:bodyPr>
          <a:lstStyle/>
          <a:p>
            <a:pPr algn="l" rtl="0" eaLnBrk="0" hangingPunct="0">
              <a:spcBef>
                <a:spcPct val="20000"/>
              </a:spcBef>
              <a:buClr>
                <a:srgbClr val="FFCC00"/>
              </a:buClr>
              <a:buSzPct val="70000"/>
              <a:defRPr/>
            </a:pPr>
            <a:r>
              <a:rPr lang="en-US" sz="2000" b="1" kern="0" dirty="0">
                <a:solidFill>
                  <a:srgbClr val="C00000"/>
                </a:solidFill>
                <a:latin typeface="Garamond"/>
                <a:cs typeface="Arial"/>
              </a:rPr>
              <a:t>EVALUATION</a:t>
            </a:r>
          </a:p>
        </p:txBody>
      </p:sp>
      <p:cxnSp>
        <p:nvCxnSpPr>
          <p:cNvPr id="11" name="Straight Connector 10"/>
          <p:cNvCxnSpPr/>
          <p:nvPr/>
        </p:nvCxnSpPr>
        <p:spPr>
          <a:xfrm>
            <a:off x="5240338" y="5545138"/>
            <a:ext cx="39846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5621338" y="885825"/>
            <a:ext cx="17462" cy="465931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1"/>
            <a:endCxn id="9" idx="1"/>
          </p:cNvCxnSpPr>
          <p:nvPr/>
        </p:nvCxnSpPr>
        <p:spPr>
          <a:xfrm>
            <a:off x="3292475" y="5586413"/>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9" idx="1"/>
          </p:cNvCxnSpPr>
          <p:nvPr/>
        </p:nvCxnSpPr>
        <p:spPr>
          <a:xfrm flipH="1">
            <a:off x="2878138" y="5586413"/>
            <a:ext cx="4143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878138" y="885825"/>
            <a:ext cx="17462" cy="4700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6" idx="1"/>
          </p:cNvCxnSpPr>
          <p:nvPr/>
        </p:nvCxnSpPr>
        <p:spPr>
          <a:xfrm>
            <a:off x="2878138" y="885825"/>
            <a:ext cx="474662"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6" idx="3"/>
          </p:cNvCxnSpPr>
          <p:nvPr/>
        </p:nvCxnSpPr>
        <p:spPr>
          <a:xfrm flipH="1">
            <a:off x="5222875" y="885825"/>
            <a:ext cx="398463"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algn="l" rtl="0" eaLnBrk="1" hangingPunct="1">
              <a:defRPr/>
            </a:pPr>
            <a:r>
              <a:rPr lang="en-US" sz="3200" b="1" dirty="0" smtClean="0">
                <a:effectLst/>
                <a:latin typeface="Cambria" panose="02040503050406030204" pitchFamily="18" charset="0"/>
                <a:ea typeface="Cambria Math" panose="02040503050406030204" pitchFamily="18" charset="0"/>
              </a:rPr>
              <a:t>Overview of education in health care</a:t>
            </a:r>
          </a:p>
        </p:txBody>
      </p:sp>
      <p:sp>
        <p:nvSpPr>
          <p:cNvPr id="23555"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Historical foundations of nurses teaching role</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Social &amp; economic trends impacting health care</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Purpose of patient and staff education</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Education process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Role of the nurse as an educator</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Barriers to education</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Perspective on research in patient education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algn="l" rtl="0" eaLnBrk="1" hangingPunct="1">
              <a:lnSpc>
                <a:spcPct val="100000"/>
              </a:lnSpc>
              <a:defRPr/>
            </a:pPr>
            <a:r>
              <a:rPr lang="en-US" sz="3200" b="1" dirty="0" smtClean="0">
                <a:solidFill>
                  <a:schemeClr val="tx2"/>
                </a:solidFill>
                <a:effectLst/>
                <a:latin typeface="Cambria" panose="02040503050406030204" pitchFamily="18" charset="0"/>
                <a:ea typeface="Cambria Math" panose="02040503050406030204" pitchFamily="18" charset="0"/>
              </a:rPr>
              <a:t>Role of the nurse as educator</a:t>
            </a:r>
          </a:p>
        </p:txBody>
      </p:sp>
      <p:sp>
        <p:nvSpPr>
          <p:cNvPr id="39939" name="Rectangle 3"/>
          <p:cNvSpPr>
            <a:spLocks noGrp="1" noChangeArrowheads="1"/>
          </p:cNvSpPr>
          <p:nvPr>
            <p:ph idx="1"/>
          </p:nvPr>
        </p:nvSpPr>
        <p:spPr>
          <a:xfrm>
            <a:off x="457200" y="2057400"/>
            <a:ext cx="8229600" cy="4068763"/>
          </a:xfrm>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Nurses play a major role in patient education</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Nurses must be trained in instructional skills in order to have  successful educational programs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Some suggest that education should be done only by specialized nurses, or nurses who have a higher level of education</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Nurses must have a solid foundation in the principles of teaching and learning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algn="l" rtl="0" eaLnBrk="1" hangingPunct="1">
              <a:lnSpc>
                <a:spcPct val="100000"/>
              </a:lnSpc>
              <a:defRPr/>
            </a:pPr>
            <a:r>
              <a:rPr lang="en-US" sz="3200" b="1" dirty="0" smtClean="0">
                <a:solidFill>
                  <a:schemeClr val="tx2"/>
                </a:solidFill>
                <a:effectLst/>
                <a:latin typeface="Cambria" panose="02040503050406030204" pitchFamily="18" charset="0"/>
                <a:ea typeface="Cambria Math" panose="02040503050406030204" pitchFamily="18" charset="0"/>
              </a:rPr>
              <a:t>Role of nurse cont.</a:t>
            </a:r>
          </a:p>
        </p:txBody>
      </p:sp>
      <p:sp>
        <p:nvSpPr>
          <p:cNvPr id="40963" name="Rectangle 3"/>
          <p:cNvSpPr>
            <a:spLocks noGrp="1" noChangeArrowheads="1"/>
          </p:cNvSpPr>
          <p:nvPr>
            <p:ph idx="1"/>
          </p:nvPr>
        </p:nvSpPr>
        <p:spPr>
          <a:xfrm>
            <a:off x="457200" y="1905000"/>
            <a:ext cx="8229600" cy="4221163"/>
          </a:xfrm>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Effective education and learner participation go hand in hand.</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Nurse can act as a facilitator, motivate individual to learn, create a positive environment for learning.</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Nurse can act as a coordinator of teaching efforts and client advocate (support) </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The teaching role is a unique part of our professional domain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pPr algn="l" rtl="0" eaLnBrk="1" hangingPunct="1">
              <a:lnSpc>
                <a:spcPct val="100000"/>
              </a:lnSpc>
              <a:defRPr/>
            </a:pPr>
            <a:r>
              <a:rPr lang="en-US" sz="3200" b="1" dirty="0" smtClean="0">
                <a:solidFill>
                  <a:schemeClr val="tx2"/>
                </a:solidFill>
                <a:effectLst/>
                <a:latin typeface="Cambria" panose="02040503050406030204" pitchFamily="18" charset="0"/>
                <a:ea typeface="Cambria Math" panose="02040503050406030204" pitchFamily="18" charset="0"/>
              </a:rPr>
              <a:t>Barriers to education and obstacles to learning</a:t>
            </a:r>
          </a:p>
        </p:txBody>
      </p:sp>
      <p:sp>
        <p:nvSpPr>
          <p:cNvPr id="47107" name="Rectangle 3"/>
          <p:cNvSpPr>
            <a:spLocks noGrp="1" noChangeArrowheads="1"/>
          </p:cNvSpPr>
          <p:nvPr>
            <p:ph idx="1"/>
          </p:nvPr>
        </p:nvSpPr>
        <p:spPr>
          <a:xfrm>
            <a:off x="457200" y="1828800"/>
            <a:ext cx="8229600" cy="4297363"/>
          </a:xfrm>
        </p:spPr>
        <p:txBody>
          <a:bodyPr/>
          <a:lstStyle/>
          <a:p>
            <a:pPr algn="l" rtl="0" eaLnBrk="1" hangingPunct="1">
              <a:defRPr/>
            </a:pPr>
            <a:r>
              <a:rPr lang="en-US" b="1" dirty="0" smtClean="0">
                <a:solidFill>
                  <a:schemeClr val="tx1"/>
                </a:solidFill>
                <a:latin typeface="Cambria" panose="02040503050406030204" pitchFamily="18" charset="0"/>
                <a:ea typeface="Cambria Math" panose="02040503050406030204" pitchFamily="18" charset="0"/>
              </a:rPr>
              <a:t>Barriers to education</a:t>
            </a:r>
            <a:r>
              <a:rPr lang="en-US" dirty="0" smtClean="0">
                <a:solidFill>
                  <a:schemeClr val="tx1"/>
                </a:solidFill>
                <a:latin typeface="Cambria" panose="02040503050406030204" pitchFamily="18" charset="0"/>
                <a:ea typeface="Cambria Math" panose="02040503050406030204" pitchFamily="18" charset="0"/>
              </a:rPr>
              <a:t> are those factors impeding the nurse’s ability to deliver educational services.</a:t>
            </a:r>
          </a:p>
          <a:p>
            <a:pPr algn="l" rtl="0" eaLnBrk="1" hangingPunct="1">
              <a:defRPr/>
            </a:pPr>
            <a:r>
              <a:rPr lang="en-US" b="1" dirty="0" smtClean="0">
                <a:solidFill>
                  <a:schemeClr val="tx1"/>
                </a:solidFill>
                <a:latin typeface="Cambria" panose="02040503050406030204" pitchFamily="18" charset="0"/>
                <a:ea typeface="Cambria Math" panose="02040503050406030204" pitchFamily="18" charset="0"/>
              </a:rPr>
              <a:t>Obstacles to learning</a:t>
            </a:r>
            <a:r>
              <a:rPr lang="en-US" dirty="0" smtClean="0">
                <a:solidFill>
                  <a:schemeClr val="tx1"/>
                </a:solidFill>
                <a:latin typeface="Cambria" panose="02040503050406030204" pitchFamily="18" charset="0"/>
                <a:ea typeface="Cambria Math" panose="02040503050406030204" pitchFamily="18" charset="0"/>
              </a:rPr>
              <a:t> are factors that negatively </a:t>
            </a:r>
            <a:r>
              <a:rPr lang="en-US" dirty="0" smtClean="0">
                <a:solidFill>
                  <a:schemeClr val="tx1"/>
                </a:solidFill>
                <a:latin typeface="Cambria" panose="02040503050406030204" pitchFamily="18" charset="0"/>
                <a:ea typeface="Cambria Math" panose="02040503050406030204" pitchFamily="18" charset="0"/>
              </a:rPr>
              <a:t>impact </a:t>
            </a:r>
            <a:r>
              <a:rPr lang="en-US" dirty="0" smtClean="0">
                <a:solidFill>
                  <a:schemeClr val="tx1"/>
                </a:solidFill>
                <a:latin typeface="Cambria" panose="02040503050406030204" pitchFamily="18" charset="0"/>
                <a:ea typeface="Cambria Math" panose="02040503050406030204" pitchFamily="18" charset="0"/>
              </a:rPr>
              <a:t>on the ability of learner to attend to and process information. </a:t>
            </a:r>
          </a:p>
          <a:p>
            <a:pPr algn="l" rtl="0" eaLnBrk="1" hangingPunct="1">
              <a:defRPr/>
            </a:pPr>
            <a:endParaRPr lang="en-US" dirty="0" smtClean="0">
              <a:solidFill>
                <a:schemeClr val="tx1"/>
              </a:solidFill>
              <a:latin typeface="Cambria" panose="02040503050406030204" pitchFamily="18" charset="0"/>
              <a:ea typeface="Cambria Math" panose="020405030504060302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457200" y="304800"/>
            <a:ext cx="8229600" cy="990600"/>
          </a:xfrm>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Barriers </a:t>
            </a:r>
            <a:r>
              <a:rPr lang="en-US" sz="3200" b="1" dirty="0" smtClean="0">
                <a:solidFill>
                  <a:schemeClr val="tx2"/>
                </a:solidFill>
                <a:effectLst/>
                <a:latin typeface="Cambria" panose="02040503050406030204" pitchFamily="18" charset="0"/>
                <a:ea typeface="Cambria Math" panose="02040503050406030204" pitchFamily="18" charset="0"/>
              </a:rPr>
              <a:t>To Teaching</a:t>
            </a:r>
          </a:p>
        </p:txBody>
      </p:sp>
      <p:sp>
        <p:nvSpPr>
          <p:cNvPr id="50179"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Lack of Time to teach is cited by nurses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Lack of competency &amp; ability of the nurses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Low priority is often assigned to patient education by administrators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Lack of proper environment</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Lack of documentation of patient education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a:xfrm>
            <a:off x="457200" y="381000"/>
            <a:ext cx="8229600" cy="838200"/>
          </a:xfrm>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Obstacles </a:t>
            </a:r>
            <a:r>
              <a:rPr lang="en-US" sz="3200" b="1" dirty="0" smtClean="0">
                <a:solidFill>
                  <a:schemeClr val="tx2"/>
                </a:solidFill>
                <a:effectLst/>
                <a:latin typeface="Cambria" panose="02040503050406030204" pitchFamily="18" charset="0"/>
                <a:ea typeface="Cambria Math" panose="02040503050406030204" pitchFamily="18" charset="0"/>
              </a:rPr>
              <a:t>to learning</a:t>
            </a:r>
          </a:p>
        </p:txBody>
      </p:sp>
      <p:sp>
        <p:nvSpPr>
          <p:cNvPr id="48131"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The stress and anxiety of the disease affects learners ability to learn</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The negative environment of the hospital, lack of control, lack of privacy, social isolation affect the patient’s active role in decision making &amp; involvement in the teaching-learning process.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Lack of time because of rapid patient discharge</a:t>
            </a:r>
          </a:p>
          <a:p>
            <a:pPr algn="l" rtl="0" eaLnBrk="1" hangingPunct="1">
              <a:defRPr/>
            </a:pPr>
            <a:endParaRPr lang="en-US" dirty="0" smtClean="0">
              <a:solidFill>
                <a:schemeClr val="tx1"/>
              </a:solidFill>
              <a:latin typeface="Cambria" panose="02040503050406030204" pitchFamily="18" charset="0"/>
              <a:ea typeface="Cambria Math" panose="020405030504060302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pPr algn="l" rtl="0" eaLnBrk="1" hangingPunct="1">
              <a:defRPr/>
            </a:pPr>
            <a:r>
              <a:rPr lang="en-US" dirty="0" smtClean="0">
                <a:solidFill>
                  <a:srgbClr val="990000"/>
                </a:solidFill>
                <a:latin typeface="Cambria" panose="02040503050406030204" pitchFamily="18" charset="0"/>
                <a:ea typeface="Cambria Math" panose="02040503050406030204" pitchFamily="18" charset="0"/>
              </a:rPr>
              <a:t>   </a:t>
            </a:r>
            <a:r>
              <a:rPr lang="en-US" sz="3200" b="1" dirty="0" smtClean="0">
                <a:solidFill>
                  <a:schemeClr val="tx2"/>
                </a:solidFill>
                <a:effectLst/>
                <a:latin typeface="Cambria" panose="02040503050406030204" pitchFamily="18" charset="0"/>
                <a:ea typeface="Cambria Math" panose="02040503050406030204" pitchFamily="18" charset="0"/>
              </a:rPr>
              <a:t>Obstacles to learning cont.</a:t>
            </a:r>
          </a:p>
        </p:txBody>
      </p:sp>
      <p:sp>
        <p:nvSpPr>
          <p:cNvPr id="49155"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Learner’s characteristics like readiness to learn, motivation, and compliance</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The amount of change needed from the learner can dissuade (discourage) from accomplishing objectives</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Lack of support</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Inconvenience, complexity of the health care system results in abandonment of the learning and the learning objectives </a:t>
            </a:r>
          </a:p>
          <a:p>
            <a:pPr algn="l" rtl="0" eaLnBrk="1" hangingPunct="1">
              <a:defRPr/>
            </a:pPr>
            <a:endParaRPr lang="en-US" dirty="0" smtClean="0">
              <a:solidFill>
                <a:schemeClr val="tx1"/>
              </a:solidFill>
              <a:latin typeface="Cambria" panose="02040503050406030204" pitchFamily="18" charset="0"/>
              <a:ea typeface="Cambria Math" panose="020405030504060302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457200" y="274638"/>
            <a:ext cx="8229600" cy="1093787"/>
          </a:xfrm>
        </p:spPr>
        <p:txBody>
          <a:bodyPr/>
          <a:lstStyle/>
          <a:p>
            <a:pPr algn="l" rtl="0" eaLnBrk="1" hangingPunct="1">
              <a:defRPr/>
            </a:pPr>
            <a:r>
              <a:rPr lang="en-US" sz="3200" b="1" dirty="0" smtClean="0">
                <a:effectLst/>
                <a:latin typeface="Cambria" panose="02040503050406030204" pitchFamily="18" charset="0"/>
                <a:ea typeface="Cambria Math" panose="02040503050406030204" pitchFamily="18" charset="0"/>
              </a:rPr>
              <a:t>Introduction</a:t>
            </a:r>
            <a:r>
              <a:rPr lang="en-US" dirty="0" smtClean="0">
                <a:latin typeface="Cambria" panose="02040503050406030204" pitchFamily="18" charset="0"/>
                <a:ea typeface="Cambria Math" panose="02040503050406030204" pitchFamily="18" charset="0"/>
              </a:rPr>
              <a:t> </a:t>
            </a:r>
          </a:p>
        </p:txBody>
      </p:sp>
      <p:sp>
        <p:nvSpPr>
          <p:cNvPr id="24579" name="Rectangle 3"/>
          <p:cNvSpPr>
            <a:spLocks noGrp="1" noChangeArrowheads="1"/>
          </p:cNvSpPr>
          <p:nvPr>
            <p:ph idx="1"/>
          </p:nvPr>
        </p:nvSpPr>
        <p:spPr>
          <a:xfrm>
            <a:off x="914400" y="1524000"/>
            <a:ext cx="7772400" cy="5029200"/>
          </a:xfrm>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Patient and staff education are important in nursing practice</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Families and patients must be prepared to assume responsibility for self care</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Demand for nursing and nurse as educator continues in a changing health care system</a:t>
            </a:r>
          </a:p>
        </p:txBody>
      </p:sp>
      <p:pic>
        <p:nvPicPr>
          <p:cNvPr id="5124" name="Picture 4" descr="C:\Users\Lec. Nabeela Jada'\Desktop\imagesCAPEXSY2.jpg"/>
          <p:cNvPicPr>
            <a:picLocks noChangeAspect="1" noChangeArrowheads="1"/>
          </p:cNvPicPr>
          <p:nvPr/>
        </p:nvPicPr>
        <p:blipFill>
          <a:blip r:embed="rId3"/>
          <a:srcRect/>
          <a:stretch>
            <a:fillRect/>
          </a:stretch>
        </p:blipFill>
        <p:spPr bwMode="auto">
          <a:xfrm>
            <a:off x="4800600" y="4800600"/>
            <a:ext cx="4048125"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533400" y="1219200"/>
            <a:ext cx="8153400" cy="5181600"/>
          </a:xfrm>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JCAHO (Joint Commission on Accreditation of Healthcare Organization) established nursing standards for patient education</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Patient’s bill of rights established the patient's right to receive complete and current information about diagnosis, treatment, prognosis, in an understandable way. </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To accomplish these goals, nurses need to be trained and prepared to provide patient education.</a:t>
            </a:r>
          </a:p>
          <a:p>
            <a:pPr algn="l" rtl="0" eaLnBrk="1" hangingPunct="1">
              <a:defRPr/>
            </a:pPr>
            <a:endParaRPr lang="en-US" dirty="0" smtClean="0">
              <a:solidFill>
                <a:schemeClr val="tx1"/>
              </a:solidFill>
              <a:latin typeface="Cambria" panose="02040503050406030204" pitchFamily="18" charset="0"/>
              <a:ea typeface="Cambria Math" panose="020405030504060302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838200" y="457200"/>
            <a:ext cx="7772400" cy="914400"/>
          </a:xfrm>
        </p:spPr>
        <p:txBody>
          <a:bodyPr/>
          <a:lstStyle/>
          <a:p>
            <a:pPr algn="l" rtl="0" eaLnBrk="1" hangingPunct="1">
              <a:lnSpc>
                <a:spcPct val="100000"/>
              </a:lnSpc>
              <a:defRPr/>
            </a:pPr>
            <a:r>
              <a:rPr lang="en-US" sz="3200" b="1" dirty="0" smtClean="0">
                <a:effectLst/>
                <a:latin typeface="Cambria" panose="02040503050406030204" pitchFamily="18" charset="0"/>
                <a:ea typeface="Cambria Math" panose="02040503050406030204" pitchFamily="18" charset="0"/>
              </a:rPr>
              <a:t>Historical foundations for teaching role of nurses</a:t>
            </a:r>
          </a:p>
        </p:txBody>
      </p:sp>
      <p:sp>
        <p:nvSpPr>
          <p:cNvPr id="25603" name="Rectangle 3"/>
          <p:cNvSpPr>
            <a:spLocks noGrp="1" noChangeArrowheads="1"/>
          </p:cNvSpPr>
          <p:nvPr>
            <p:ph idx="1"/>
          </p:nvPr>
        </p:nvSpPr>
        <p:spPr>
          <a:xfrm>
            <a:off x="838200" y="1752600"/>
            <a:ext cx="7772400" cy="4953000"/>
          </a:xfrm>
        </p:spPr>
        <p:txBody>
          <a:bodyPr/>
          <a:lstStyle/>
          <a:p>
            <a:pPr algn="l" rtl="0" eaLnBrk="1" hangingPunct="1">
              <a:lnSpc>
                <a:spcPct val="90000"/>
              </a:lnSpc>
              <a:defRPr/>
            </a:pPr>
            <a:r>
              <a:rPr lang="en-US" sz="2800" dirty="0" smtClean="0">
                <a:solidFill>
                  <a:schemeClr val="tx1"/>
                </a:solidFill>
                <a:latin typeface="Cambria" panose="02040503050406030204" pitchFamily="18" charset="0"/>
                <a:ea typeface="Cambria Math" panose="02040503050406030204" pitchFamily="18" charset="0"/>
              </a:rPr>
              <a:t>Education is not a new thing</a:t>
            </a:r>
          </a:p>
          <a:p>
            <a:pPr algn="l" rtl="0" eaLnBrk="1" hangingPunct="1">
              <a:lnSpc>
                <a:spcPct val="90000"/>
              </a:lnSpc>
              <a:defRPr/>
            </a:pPr>
            <a:endParaRPr lang="en-US" sz="2800" dirty="0" smtClean="0">
              <a:solidFill>
                <a:schemeClr val="tx1"/>
              </a:solidFill>
              <a:latin typeface="Cambria" panose="02040503050406030204" pitchFamily="18" charset="0"/>
              <a:ea typeface="Cambria Math" panose="02040503050406030204" pitchFamily="18" charset="0"/>
            </a:endParaRPr>
          </a:p>
          <a:p>
            <a:pPr algn="l" rtl="0" eaLnBrk="1" hangingPunct="1">
              <a:lnSpc>
                <a:spcPct val="90000"/>
              </a:lnSpc>
              <a:defRPr/>
            </a:pPr>
            <a:r>
              <a:rPr lang="en-US" sz="2800" dirty="0" smtClean="0">
                <a:solidFill>
                  <a:schemeClr val="tx1"/>
                </a:solidFill>
                <a:latin typeface="Cambria" panose="02040503050406030204" pitchFamily="18" charset="0"/>
                <a:ea typeface="Cambria Math" panose="02040503050406030204" pitchFamily="18" charset="0"/>
              </a:rPr>
              <a:t>Patient teaching is an independent nursing functions</a:t>
            </a:r>
          </a:p>
          <a:p>
            <a:pPr algn="l" rtl="0" eaLnBrk="1" hangingPunct="1">
              <a:lnSpc>
                <a:spcPct val="90000"/>
              </a:lnSpc>
              <a:defRPr/>
            </a:pPr>
            <a:endParaRPr lang="ar-JO" sz="2800" dirty="0" smtClean="0">
              <a:solidFill>
                <a:schemeClr val="tx1"/>
              </a:solidFill>
              <a:latin typeface="Cambria" panose="02040503050406030204" pitchFamily="18" charset="0"/>
              <a:ea typeface="Cambria Math" panose="02040503050406030204" pitchFamily="18" charset="0"/>
            </a:endParaRPr>
          </a:p>
          <a:p>
            <a:pPr algn="l" rtl="0" eaLnBrk="1" hangingPunct="1">
              <a:lnSpc>
                <a:spcPct val="90000"/>
              </a:lnSpc>
              <a:defRPr/>
            </a:pPr>
            <a:r>
              <a:rPr lang="en-US" sz="2800" dirty="0" smtClean="0">
                <a:solidFill>
                  <a:schemeClr val="tx1"/>
                </a:solidFill>
                <a:latin typeface="Cambria" panose="02040503050406030204" pitchFamily="18" charset="0"/>
                <a:ea typeface="Cambria Math" panose="02040503050406030204" pitchFamily="18" charset="0"/>
              </a:rPr>
              <a:t>Florence Nightingale devoted her career to educating others about importance of nutrition, exercise,….etc.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838200" y="1295400"/>
            <a:ext cx="7772400" cy="4953000"/>
          </a:xfrm>
        </p:spPr>
        <p:txBody>
          <a:bodyPr/>
          <a:lstStyle/>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1918 the NLN observed the importance of health teaching as a function within the scope of nursing practice. </a:t>
            </a:r>
          </a:p>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1950 identified course content dealing with teaching skills, developmental and educational psychology, principles of education common for all nursing schools.</a:t>
            </a:r>
          </a:p>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Currently teaching is included within the scope of nursing practice responsibilities (Nursing Practice Act NPAs) </a:t>
            </a:r>
          </a:p>
          <a:p>
            <a:pPr algn="l" rtl="0" eaLnBrk="1" hangingPunct="1">
              <a:lnSpc>
                <a:spcPct val="90000"/>
              </a:lnSpc>
              <a:defRPr/>
            </a:pPr>
            <a:endParaRPr lang="en-US" dirty="0" smtClean="0">
              <a:solidFill>
                <a:schemeClr val="tx1"/>
              </a:solidFill>
              <a:latin typeface="Cambria" panose="02040503050406030204" pitchFamily="18" charset="0"/>
              <a:ea typeface="Cambria Math" panose="020405030504060302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304800" y="0"/>
            <a:ext cx="8382000" cy="1600200"/>
          </a:xfrm>
        </p:spPr>
        <p:txBody>
          <a:bodyPr/>
          <a:lstStyle/>
          <a:p>
            <a:pPr algn="l" rtl="0" eaLnBrk="1" hangingPunct="1">
              <a:lnSpc>
                <a:spcPct val="100000"/>
              </a:lnSpc>
              <a:defRPr/>
            </a:pPr>
            <a:r>
              <a:rPr lang="en-US" sz="3200" b="1" dirty="0" smtClean="0">
                <a:solidFill>
                  <a:schemeClr val="tx2"/>
                </a:solidFill>
                <a:effectLst/>
                <a:latin typeface="Cambria" panose="02040503050406030204" pitchFamily="18" charset="0"/>
                <a:ea typeface="Cambria Math" panose="02040503050406030204" pitchFamily="18" charset="0"/>
              </a:rPr>
              <a:t>Social and economic trends impacting heath care</a:t>
            </a:r>
          </a:p>
        </p:txBody>
      </p:sp>
      <p:sp>
        <p:nvSpPr>
          <p:cNvPr id="27651" name="Rectangle 3"/>
          <p:cNvSpPr>
            <a:spLocks noGrp="1" noChangeArrowheads="1"/>
          </p:cNvSpPr>
          <p:nvPr>
            <p:ph idx="1"/>
          </p:nvPr>
        </p:nvSpPr>
        <p:spPr/>
        <p:txBody>
          <a:bodyPr>
            <a:normAutofit/>
          </a:bodyPr>
          <a:lstStyle/>
          <a:p>
            <a:pPr algn="l" rtl="0" eaLnBrk="1" hangingPunct="1">
              <a:defRPr/>
            </a:pPr>
            <a:r>
              <a:rPr lang="en-US" sz="3000" dirty="0" smtClean="0">
                <a:solidFill>
                  <a:schemeClr val="tx1"/>
                </a:solidFill>
                <a:latin typeface="Cambria" panose="02040503050406030204" pitchFamily="18" charset="0"/>
                <a:ea typeface="Cambria Math" panose="02040503050406030204" pitchFamily="18" charset="0"/>
              </a:rPr>
              <a:t>National health care goals (healthy people 2000). </a:t>
            </a:r>
          </a:p>
          <a:p>
            <a:pPr algn="l" rtl="0" eaLnBrk="1" hangingPunct="1">
              <a:defRPr/>
            </a:pPr>
            <a:r>
              <a:rPr lang="en-US" sz="3000" dirty="0" smtClean="0">
                <a:solidFill>
                  <a:schemeClr val="tx1"/>
                </a:solidFill>
                <a:latin typeface="Cambria" panose="02040503050406030204" pitchFamily="18" charset="0"/>
                <a:ea typeface="Cambria Math" panose="02040503050406030204" pitchFamily="18" charset="0"/>
              </a:rPr>
              <a:t>Established objectives to develop effective health education programs to assist individuals :</a:t>
            </a:r>
          </a:p>
          <a:p>
            <a:pPr lvl="1" algn="l" rtl="0" eaLnBrk="1" hangingPunct="1">
              <a:defRPr/>
            </a:pPr>
            <a:r>
              <a:rPr lang="en-US" dirty="0" smtClean="0">
                <a:solidFill>
                  <a:schemeClr val="tx1"/>
                </a:solidFill>
                <a:latin typeface="Cambria" panose="02040503050406030204" pitchFamily="18" charset="0"/>
                <a:ea typeface="Cambria Math" panose="02040503050406030204" pitchFamily="18" charset="0"/>
              </a:rPr>
              <a:t>recognize and change risk behaviors, </a:t>
            </a:r>
          </a:p>
          <a:p>
            <a:pPr lvl="1" algn="l" rtl="0" eaLnBrk="1" hangingPunct="1">
              <a:defRPr/>
            </a:pPr>
            <a:r>
              <a:rPr lang="en-US" dirty="0" smtClean="0">
                <a:solidFill>
                  <a:schemeClr val="tx1"/>
                </a:solidFill>
                <a:latin typeface="Cambria" panose="02040503050406030204" pitchFamily="18" charset="0"/>
                <a:ea typeface="Cambria Math" panose="02040503050406030204" pitchFamily="18" charset="0"/>
              </a:rPr>
              <a:t>adopt and maintain protective health practices,</a:t>
            </a:r>
          </a:p>
          <a:p>
            <a:pPr lvl="1" algn="l" rtl="0" eaLnBrk="1" hangingPunct="1">
              <a:defRPr/>
            </a:pPr>
            <a:r>
              <a:rPr lang="en-US" dirty="0" smtClean="0">
                <a:solidFill>
                  <a:schemeClr val="tx1"/>
                </a:solidFill>
                <a:latin typeface="Cambria" panose="02040503050406030204" pitchFamily="18" charset="0"/>
                <a:ea typeface="Cambria Math" panose="02040503050406030204" pitchFamily="18" charset="0"/>
              </a:rPr>
              <a:t> make appropriate use of health care delivery system</a:t>
            </a:r>
            <a:endParaRPr lang="ar-JO" dirty="0" smtClean="0">
              <a:solidFill>
                <a:schemeClr val="tx1"/>
              </a:solidFill>
              <a:latin typeface="Cambria" panose="02040503050406030204" pitchFamily="18" charset="0"/>
              <a:ea typeface="Cambria Math" panose="02040503050406030204" pitchFamily="18" charset="0"/>
            </a:endParaRPr>
          </a:p>
          <a:p>
            <a:pPr algn="l" rtl="0" eaLnBrk="1" hangingPunct="1">
              <a:defRPr/>
            </a:pPr>
            <a:r>
              <a:rPr lang="en-US" sz="3000" dirty="0" smtClean="0">
                <a:solidFill>
                  <a:schemeClr val="tx1"/>
                </a:solidFill>
                <a:latin typeface="Cambria" panose="02040503050406030204" pitchFamily="18" charset="0"/>
                <a:ea typeface="Cambria Math" panose="02040503050406030204" pitchFamily="18" charset="0"/>
              </a:rPr>
              <a:t>Nurses can play a role in educating people about healthy and protective lifestyles.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a:xfrm>
            <a:off x="609600" y="457200"/>
            <a:ext cx="7772400" cy="712788"/>
          </a:xfrm>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Social changes cont</a:t>
            </a:r>
            <a:r>
              <a:rPr lang="en-US" sz="4000" dirty="0" smtClean="0">
                <a:latin typeface="Cambria" panose="02040503050406030204" pitchFamily="18" charset="0"/>
                <a:ea typeface="Cambria Math" panose="02040503050406030204" pitchFamily="18" charset="0"/>
              </a:rPr>
              <a:t>.</a:t>
            </a:r>
          </a:p>
        </p:txBody>
      </p:sp>
      <p:sp>
        <p:nvSpPr>
          <p:cNvPr id="28675" name="Rectangle 3"/>
          <p:cNvSpPr>
            <a:spLocks noGrp="1" noChangeArrowheads="1"/>
          </p:cNvSpPr>
          <p:nvPr>
            <p:ph idx="1"/>
          </p:nvPr>
        </p:nvSpPr>
        <p:spPr>
          <a:xfrm>
            <a:off x="609600" y="1524000"/>
            <a:ext cx="7772400" cy="5029200"/>
          </a:xfrm>
        </p:spPr>
        <p:txBody>
          <a:bodyPr/>
          <a:lstStyle/>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Growth of managed care, shift in payer coverage, led to emphasis on outcome measures, which is achieved by patient education</a:t>
            </a:r>
          </a:p>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Importance of economic and social values in preventive measures</a:t>
            </a:r>
          </a:p>
          <a:p>
            <a:pPr algn="l" rtl="0" eaLnBrk="1" hangingPunct="1">
              <a:lnSpc>
                <a:spcPct val="90000"/>
              </a:lnSpc>
              <a:defRPr/>
            </a:pPr>
            <a:endParaRPr lang="en-US" dirty="0" smtClean="0">
              <a:solidFill>
                <a:schemeClr val="tx1"/>
              </a:solidFill>
              <a:latin typeface="Cambria" panose="02040503050406030204" pitchFamily="18" charset="0"/>
              <a:ea typeface="Cambria Math" panose="02040503050406030204" pitchFamily="18" charset="0"/>
            </a:endParaRPr>
          </a:p>
          <a:p>
            <a:pPr algn="l" rtl="0" eaLnBrk="1" hangingPunct="1">
              <a:lnSpc>
                <a:spcPct val="90000"/>
              </a:lnSpc>
              <a:defRPr/>
            </a:pPr>
            <a:r>
              <a:rPr lang="en-US" dirty="0" smtClean="0">
                <a:solidFill>
                  <a:schemeClr val="tx1"/>
                </a:solidFill>
                <a:latin typeface="Cambria" panose="02040503050406030204" pitchFamily="18" charset="0"/>
                <a:ea typeface="Cambria Math" panose="02040503050406030204" pitchFamily="18" charset="0"/>
              </a:rPr>
              <a:t>Political emphasis on reducing costs of health care delivery, through preventive measures.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533400" y="381000"/>
            <a:ext cx="8229600" cy="914400"/>
          </a:xfrm>
        </p:spPr>
        <p:txBody>
          <a:bodyPr/>
          <a:lstStyle/>
          <a:p>
            <a:pPr algn="l" rtl="0" eaLnBrk="1" hangingPunct="1">
              <a:defRPr/>
            </a:pPr>
            <a:r>
              <a:rPr lang="en-US" sz="3200" b="1" dirty="0" smtClean="0">
                <a:solidFill>
                  <a:schemeClr val="tx2"/>
                </a:solidFill>
                <a:effectLst/>
                <a:latin typeface="Cambria" panose="02040503050406030204" pitchFamily="18" charset="0"/>
                <a:ea typeface="Cambria Math" panose="02040503050406030204" pitchFamily="18" charset="0"/>
              </a:rPr>
              <a:t>Social changes cont.</a:t>
            </a:r>
          </a:p>
        </p:txBody>
      </p:sp>
      <p:sp>
        <p:nvSpPr>
          <p:cNvPr id="29699" name="Rectangle 3"/>
          <p:cNvSpPr>
            <a:spLocks noGrp="1" noChangeArrowheads="1"/>
          </p:cNvSpPr>
          <p:nvPr>
            <p:ph idx="1"/>
          </p:nvPr>
        </p:nvSpPr>
        <p:spPr/>
        <p:txBody>
          <a:bodyPr/>
          <a:lstStyle/>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Nurses are defining their role with a focus on patient education as central to the practice of nursing</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Consumers are demanding an increase in knowledge and skills on how to care for themselves and how to prevent disease. </a:t>
            </a:r>
          </a:p>
          <a:p>
            <a:pPr algn="l" rtl="0" eaLnBrk="1" hangingPunct="1">
              <a:defRPr/>
            </a:pPr>
            <a:r>
              <a:rPr lang="en-US" dirty="0" smtClean="0">
                <a:solidFill>
                  <a:schemeClr val="tx1"/>
                </a:solidFill>
                <a:latin typeface="Cambria" panose="02040503050406030204" pitchFamily="18" charset="0"/>
                <a:ea typeface="Cambria Math" panose="02040503050406030204" pitchFamily="18" charset="0"/>
              </a:rPr>
              <a:t>The increase in chronic and incurable  conditions requires that individuals and families become informed participants to manage their own illnesses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1601</TotalTime>
  <Words>1337</Words>
  <Application>Microsoft Office PowerPoint</Application>
  <PresentationFormat>On-screen Show (4:3)</PresentationFormat>
  <Paragraphs>164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Executive</vt:lpstr>
      <vt:lpstr>Overview of Education in Health Care</vt:lpstr>
      <vt:lpstr>Overview of education in health care</vt:lpstr>
      <vt:lpstr>Introduction </vt:lpstr>
      <vt:lpstr>PowerPoint Presentation</vt:lpstr>
      <vt:lpstr>Historical foundations for teaching role of nurses</vt:lpstr>
      <vt:lpstr>PowerPoint Presentation</vt:lpstr>
      <vt:lpstr>Social and economic trends impacting heath care</vt:lpstr>
      <vt:lpstr>Social changes cont.</vt:lpstr>
      <vt:lpstr>Social changes cont.</vt:lpstr>
      <vt:lpstr>Social changes cont.</vt:lpstr>
      <vt:lpstr>Changes cont.</vt:lpstr>
      <vt:lpstr>Purpose, benefits, goals of patient and staff education</vt:lpstr>
      <vt:lpstr>Purpose cont.</vt:lpstr>
      <vt:lpstr>PowerPoint Presentation</vt:lpstr>
      <vt:lpstr>Education process defined </vt:lpstr>
      <vt:lpstr>Definition cont.</vt:lpstr>
      <vt:lpstr>Definition cont.</vt:lpstr>
      <vt:lpstr>Definition cont.</vt:lpstr>
      <vt:lpstr>PowerPoint Presentation</vt:lpstr>
      <vt:lpstr>Role of the nurse as educator</vt:lpstr>
      <vt:lpstr>Role of nurse cont.</vt:lpstr>
      <vt:lpstr>Barriers to education and obstacles to learning</vt:lpstr>
      <vt:lpstr>Barriers To Teaching</vt:lpstr>
      <vt:lpstr>Obstacles to learning</vt:lpstr>
      <vt:lpstr>   Obstacles to learning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teaching and learning</dc:title>
  <dc:creator>User04</dc:creator>
  <cp:lastModifiedBy>Mayada Daibes</cp:lastModifiedBy>
  <cp:revision>75</cp:revision>
  <dcterms:created xsi:type="dcterms:W3CDTF">2006-02-21T20:11:52Z</dcterms:created>
  <dcterms:modified xsi:type="dcterms:W3CDTF">2018-09-17T09:07:22Z</dcterms:modified>
</cp:coreProperties>
</file>