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95" r:id="rId1"/>
  </p:sldMasterIdLst>
  <p:notesMasterIdLst>
    <p:notesMasterId r:id="rId36"/>
  </p:notesMasterIdLst>
  <p:handoutMasterIdLst>
    <p:handoutMasterId r:id="rId37"/>
  </p:handoutMasterIdLst>
  <p:sldIdLst>
    <p:sldId id="439" r:id="rId2"/>
    <p:sldId id="440" r:id="rId3"/>
    <p:sldId id="441" r:id="rId4"/>
    <p:sldId id="443" r:id="rId5"/>
    <p:sldId id="444" r:id="rId6"/>
    <p:sldId id="445" r:id="rId7"/>
    <p:sldId id="446" r:id="rId8"/>
    <p:sldId id="447" r:id="rId9"/>
    <p:sldId id="487" r:id="rId10"/>
    <p:sldId id="448" r:id="rId11"/>
    <p:sldId id="449" r:id="rId12"/>
    <p:sldId id="476" r:id="rId13"/>
    <p:sldId id="475" r:id="rId14"/>
    <p:sldId id="451" r:id="rId15"/>
    <p:sldId id="458" r:id="rId16"/>
    <p:sldId id="459" r:id="rId17"/>
    <p:sldId id="486" r:id="rId18"/>
    <p:sldId id="478" r:id="rId19"/>
    <p:sldId id="479" r:id="rId20"/>
    <p:sldId id="460" r:id="rId21"/>
    <p:sldId id="461" r:id="rId22"/>
    <p:sldId id="465" r:id="rId23"/>
    <p:sldId id="467" r:id="rId24"/>
    <p:sldId id="466" r:id="rId25"/>
    <p:sldId id="469" r:id="rId26"/>
    <p:sldId id="470" r:id="rId27"/>
    <p:sldId id="471" r:id="rId28"/>
    <p:sldId id="473" r:id="rId29"/>
    <p:sldId id="472" r:id="rId30"/>
    <p:sldId id="474" r:id="rId31"/>
    <p:sldId id="482" r:id="rId32"/>
    <p:sldId id="483" r:id="rId33"/>
    <p:sldId id="484" r:id="rId34"/>
    <p:sldId id="485" r:id="rId3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ed Elsevier" initials="R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27" autoAdjust="0"/>
    <p:restoredTop sz="87482" autoAdjust="0"/>
  </p:normalViewPr>
  <p:slideViewPr>
    <p:cSldViewPr>
      <p:cViewPr>
        <p:scale>
          <a:sx n="80" d="100"/>
          <a:sy n="80" d="100"/>
        </p:scale>
        <p:origin x="-978" y="-438"/>
      </p:cViewPr>
      <p:guideLst>
        <p:guide orient="horz" pos="2160"/>
        <p:guide orient="horz" pos="670"/>
        <p:guide orient="horz" pos="1121"/>
        <p:guide pos="2880"/>
        <p:guide pos="501"/>
      </p:guideLst>
    </p:cSldViewPr>
  </p:slideViewPr>
  <p:outlineViewPr>
    <p:cViewPr>
      <p:scale>
        <a:sx n="33" d="100"/>
        <a:sy n="33" d="100"/>
      </p:scale>
      <p:origin x="0" y="28491"/>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4" d="100"/>
          <a:sy n="84" d="100"/>
        </p:scale>
        <p:origin x="-19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8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51814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51814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5181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CE4CFADB-CB37-4DBC-8FB0-443632D8D3A2}" type="slidenum">
              <a:rPr lang="en-US"/>
              <a:pPr>
                <a:defRPr/>
              </a:pPr>
              <a:t>‹#›</a:t>
            </a:fld>
            <a:endParaRPr lang="en-US" dirty="0"/>
          </a:p>
        </p:txBody>
      </p:sp>
    </p:spTree>
    <p:extLst>
      <p:ext uri="{BB962C8B-B14F-4D97-AF65-F5344CB8AC3E}">
        <p14:creationId xmlns:p14="http://schemas.microsoft.com/office/powerpoint/2010/main" val="18293830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60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391E2384-0E58-4700-8197-4A04933D4BDE}" type="slidenum">
              <a:rPr lang="en-US"/>
              <a:pPr>
                <a:defRPr/>
              </a:pPr>
              <a:t>‹#›</a:t>
            </a:fld>
            <a:endParaRPr lang="en-US" dirty="0"/>
          </a:p>
        </p:txBody>
      </p:sp>
    </p:spTree>
    <p:extLst>
      <p:ext uri="{BB962C8B-B14F-4D97-AF65-F5344CB8AC3E}">
        <p14:creationId xmlns:p14="http://schemas.microsoft.com/office/powerpoint/2010/main" val="5811606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B78C1E9A-8FAC-4CA6-B6A1-BE39C288AAB0}" type="slidenum">
              <a:rPr lang="en-US" altLang="en-US" smtClean="0">
                <a:latin typeface="Arial" pitchFamily="34" charset="0"/>
              </a:rPr>
              <a:pPr/>
              <a:t>1</a:t>
            </a:fld>
            <a:endParaRPr lang="en-US" altLang="en-US" smtClean="0">
              <a:latin typeface="Arial" pitchFamily="34"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xfrm>
            <a:off x="914400" y="4343400"/>
            <a:ext cx="5029200" cy="4114800"/>
          </a:xfrm>
          <a:noFill/>
          <a:ln/>
        </p:spPr>
        <p:txBody>
          <a:bodyPr/>
          <a:lstStyle/>
          <a:p>
            <a:pPr eaLnBrk="1" hangingPunct="1"/>
            <a:endParaRPr lang="en-GB" altLang="en-US" dirty="0"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7C4188DF-E0A1-4696-A53F-F750621B3D41}" type="slidenum">
              <a:rPr lang="en-US" altLang="en-US" smtClean="0">
                <a:latin typeface="Arial" pitchFamily="34" charset="0"/>
              </a:rPr>
              <a:pPr/>
              <a:t>3</a:t>
            </a:fld>
            <a:endParaRPr lang="en-US" altLang="en-US" smtClean="0">
              <a:latin typeface="Arial" pitchFamily="34"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xfrm>
            <a:off x="914400" y="4343400"/>
            <a:ext cx="5029200" cy="4114800"/>
          </a:xfrm>
          <a:noFill/>
          <a:ln/>
        </p:spPr>
        <p:txBody>
          <a:bodyPr/>
          <a:lstStyle/>
          <a:p>
            <a:pPr eaLnBrk="1" hangingPunct="1"/>
            <a:endParaRPr lang="en-GB" alt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t>The correct answer is 2. The nurse should trust the hunch; however, having another member of the team substantiate the hunch would be a collaborative approach and would provide additional reinforcement for the hunch. </a:t>
            </a:r>
          </a:p>
          <a:p>
            <a:pPr eaLnBrk="1" hangingPunct="1">
              <a:spcBef>
                <a:spcPct val="0"/>
              </a:spcBef>
            </a:pPr>
            <a:r>
              <a:rPr lang="en-US" altLang="en-US" dirty="0" smtClean="0"/>
              <a:t>Answer 1 is incorrect because a patient’s clinical status is unique and may not fit a textbook definition. </a:t>
            </a:r>
          </a:p>
          <a:p>
            <a:pPr eaLnBrk="1" hangingPunct="1">
              <a:spcBef>
                <a:spcPct val="0"/>
              </a:spcBef>
            </a:pPr>
            <a:r>
              <a:rPr lang="en-US" altLang="en-US" dirty="0" smtClean="0"/>
              <a:t>Answer 3 is incorrect because to disregard a hunch would be to disregard an important component of critical thinking and an opportunity to add to evidence-based practice. </a:t>
            </a:r>
          </a:p>
          <a:p>
            <a:pPr eaLnBrk="1" hangingPunct="1">
              <a:spcBef>
                <a:spcPct val="0"/>
              </a:spcBef>
            </a:pPr>
            <a:r>
              <a:rPr lang="en-US" altLang="en-US" dirty="0" smtClean="0"/>
              <a:t>Answer 4 is incorrect because the hunch is not enough to act on, and no information regarding the next appropriate time is given in this scenario. </a:t>
            </a:r>
            <a:endParaRPr lang="en-US" dirty="0"/>
          </a:p>
        </p:txBody>
      </p:sp>
      <p:sp>
        <p:nvSpPr>
          <p:cNvPr id="4" name="Slide Number Placeholder 3"/>
          <p:cNvSpPr>
            <a:spLocks noGrp="1"/>
          </p:cNvSpPr>
          <p:nvPr>
            <p:ph type="sldNum" sz="quarter" idx="10"/>
          </p:nvPr>
        </p:nvSpPr>
        <p:spPr/>
        <p:txBody>
          <a:bodyPr/>
          <a:lstStyle/>
          <a:p>
            <a:pPr>
              <a:defRPr/>
            </a:pPr>
            <a:fld id="{391E2384-0E58-4700-8197-4A04933D4BDE}" type="slidenum">
              <a:rPr lang="en-US" smtClean="0"/>
              <a:pPr>
                <a:defRPr/>
              </a:pPr>
              <a:t>9</a:t>
            </a:fld>
            <a:endParaRPr lang="en-US" dirty="0"/>
          </a:p>
        </p:txBody>
      </p:sp>
    </p:spTree>
    <p:extLst>
      <p:ext uri="{BB962C8B-B14F-4D97-AF65-F5344CB8AC3E}">
        <p14:creationId xmlns:p14="http://schemas.microsoft.com/office/powerpoint/2010/main" val="434911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t>The correct answer is 2. Discerning credible sources to incorporate into practice is important to providing evidence-based assessment. It is vital that learners be able to discern information in the electronic format. Nursingworld.org is the American Nursing Association’s website. This site is updated continuously and has scholarly, peer-reviewed research for nurses. </a:t>
            </a:r>
          </a:p>
          <a:p>
            <a:pPr eaLnBrk="1" hangingPunct="1">
              <a:spcBef>
                <a:spcPct val="0"/>
              </a:spcBef>
            </a:pPr>
            <a:r>
              <a:rPr lang="en-US" altLang="en-US" dirty="0" smtClean="0"/>
              <a:t>Answer 1 is incorrect because Wikipedia.org is an editable source that can be changed by anyone.</a:t>
            </a:r>
          </a:p>
          <a:p>
            <a:pPr eaLnBrk="1" hangingPunct="1">
              <a:spcBef>
                <a:spcPct val="0"/>
              </a:spcBef>
            </a:pPr>
            <a:r>
              <a:rPr lang="en-US" altLang="en-US" dirty="0" smtClean="0"/>
              <a:t>Answer 3 is incorrect because Mayoclinic.com, although a credible consumer website, is not a site used for nursing research.  </a:t>
            </a:r>
          </a:p>
          <a:p>
            <a:pPr eaLnBrk="1" hangingPunct="1">
              <a:spcBef>
                <a:spcPct val="0"/>
              </a:spcBef>
            </a:pPr>
            <a:r>
              <a:rPr lang="en-US" altLang="en-US" dirty="0" smtClean="0"/>
              <a:t>Answer 4 is incorrect because WebMD is a consumer website for general information.</a:t>
            </a:r>
          </a:p>
        </p:txBody>
      </p:sp>
      <p:sp>
        <p:nvSpPr>
          <p:cNvPr id="4" name="Slide Number Placeholder 3"/>
          <p:cNvSpPr>
            <a:spLocks noGrp="1"/>
          </p:cNvSpPr>
          <p:nvPr>
            <p:ph type="sldNum" sz="quarter" idx="10"/>
          </p:nvPr>
        </p:nvSpPr>
        <p:spPr/>
        <p:txBody>
          <a:bodyPr/>
          <a:lstStyle/>
          <a:p>
            <a:pPr>
              <a:defRPr/>
            </a:pPr>
            <a:fld id="{391E2384-0E58-4700-8197-4A04933D4BDE}" type="slidenum">
              <a:rPr lang="en-US" smtClean="0"/>
              <a:pPr>
                <a:defRPr/>
              </a:pPr>
              <a:t>17</a:t>
            </a:fld>
            <a:endParaRPr lang="en-US" dirty="0"/>
          </a:p>
        </p:txBody>
      </p:sp>
    </p:spTree>
    <p:extLst>
      <p:ext uri="{BB962C8B-B14F-4D97-AF65-F5344CB8AC3E}">
        <p14:creationId xmlns:p14="http://schemas.microsoft.com/office/powerpoint/2010/main" val="4199875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pPr eaLnBrk="1" hangingPunct="1">
              <a:spcBef>
                <a:spcPct val="0"/>
              </a:spcBef>
            </a:pPr>
            <a:r>
              <a:rPr lang="en-US" altLang="en-US" b="1" i="1" dirty="0" smtClean="0">
                <a:latin typeface="Arial" pitchFamily="34" charset="0"/>
              </a:rPr>
              <a:t>Based on your understanding of the principles of priority setting, what categories would be included in the framework?</a:t>
            </a:r>
          </a:p>
          <a:p>
            <a:pPr>
              <a:buFont typeface="+mj-lt"/>
              <a:buNone/>
            </a:pPr>
            <a:endParaRPr lang="en-US" altLang="en-US" dirty="0" smtClean="0">
              <a:latin typeface="Arial" pitchFamily="34" charset="0"/>
            </a:endParaRPr>
          </a:p>
          <a:p>
            <a:pPr>
              <a:buFont typeface="+mj-lt"/>
              <a:buNone/>
            </a:pPr>
            <a:r>
              <a:rPr lang="en-US" altLang="en-US" dirty="0" smtClean="0">
                <a:latin typeface="Arial" pitchFamily="34" charset="0"/>
              </a:rPr>
              <a:t>See Chapter 1, Table 1-1, Identifying Immediate Priorities</a:t>
            </a:r>
          </a:p>
          <a:p>
            <a:pPr>
              <a:buFont typeface="+mj-lt"/>
              <a:buNone/>
            </a:pPr>
            <a:endParaRPr lang="en-US" altLang="en-US" dirty="0" smtClean="0">
              <a:latin typeface="Arial" pitchFamily="34" charset="0"/>
            </a:endParaRPr>
          </a:p>
          <a:p>
            <a:pPr>
              <a:buFont typeface="+mj-lt"/>
              <a:buNone/>
            </a:pPr>
            <a:r>
              <a:rPr lang="en-US" altLang="en-US" dirty="0" smtClean="0">
                <a:latin typeface="Arial" pitchFamily="34" charset="0"/>
              </a:rPr>
              <a:t>Setting priorities is a dynamic, changing process. The categories are as follows: </a:t>
            </a:r>
          </a:p>
          <a:p>
            <a:pPr>
              <a:buFont typeface="+mj-lt"/>
              <a:buNone/>
            </a:pPr>
            <a:r>
              <a:rPr lang="en-US" altLang="en-US" dirty="0" smtClean="0">
                <a:latin typeface="Arial" pitchFamily="34" charset="0"/>
              </a:rPr>
              <a:t>First level priority—immediate airway issues—ABCs plus V</a:t>
            </a:r>
          </a:p>
          <a:p>
            <a:pPr>
              <a:buFont typeface="+mj-lt"/>
              <a:buNone/>
            </a:pPr>
            <a:r>
              <a:rPr lang="en-US" altLang="en-US" dirty="0" smtClean="0">
                <a:latin typeface="Arial" pitchFamily="34" charset="0"/>
              </a:rPr>
              <a:t>Second level priority—next in urgency requiring an intervention to prevent further deteriorations</a:t>
            </a:r>
          </a:p>
          <a:p>
            <a:pPr>
              <a:buFont typeface="+mj-lt"/>
              <a:buNone/>
            </a:pPr>
            <a:r>
              <a:rPr lang="en-US" altLang="en-US" dirty="0" smtClean="0">
                <a:latin typeface="Arial" pitchFamily="34" charset="0"/>
              </a:rPr>
              <a:t>Third level priority—those issues that must be addressed but may be done so at a later time, indicating that they are not considered to be urgent but rather long-term problems</a:t>
            </a:r>
          </a:p>
          <a:p>
            <a:pPr>
              <a:buFont typeface="+mj-lt"/>
              <a:buNone/>
            </a:pPr>
            <a:endParaRPr lang="en-US" altLang="en-US" dirty="0" smtClean="0">
              <a:latin typeface="Arial" pitchFamily="34" charset="0"/>
            </a:endParaRPr>
          </a:p>
        </p:txBody>
      </p:sp>
      <p:sp>
        <p:nvSpPr>
          <p:cNvPr id="49156" name="Slide Number Placeholder 3"/>
          <p:cNvSpPr>
            <a:spLocks noGrp="1"/>
          </p:cNvSpPr>
          <p:nvPr>
            <p:ph type="sldNum" sz="quarter" idx="5"/>
          </p:nvPr>
        </p:nvSpPr>
        <p:spPr>
          <a:noFill/>
        </p:spPr>
        <p:txBody>
          <a:bodyPr/>
          <a:lstStyle/>
          <a:p>
            <a:fld id="{3236C73D-7AEC-44FB-B6B2-B22F9077BC36}" type="slidenum">
              <a:rPr lang="en-US" altLang="en-US" smtClean="0">
                <a:latin typeface="Arial" pitchFamily="34" charset="0"/>
              </a:rPr>
              <a:pPr/>
              <a:t>31</a:t>
            </a:fld>
            <a:endParaRPr lang="en-US" alt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r>
              <a:rPr lang="en-US" altLang="en-US" dirty="0" smtClean="0">
                <a:latin typeface="Arial" pitchFamily="34" charset="0"/>
              </a:rPr>
              <a:t>See Chapter 1, Table 1-1 </a:t>
            </a:r>
          </a:p>
          <a:p>
            <a:endParaRPr lang="en-US" altLang="en-US" dirty="0" smtClean="0">
              <a:latin typeface="Arial" pitchFamily="34" charset="0"/>
            </a:endParaRPr>
          </a:p>
          <a:p>
            <a:r>
              <a:rPr lang="en-US" altLang="en-US" dirty="0" smtClean="0">
                <a:latin typeface="Arial" pitchFamily="34" charset="0"/>
              </a:rPr>
              <a:t>Using the priority principle framework, the nurse would categorize these patients as follows:</a:t>
            </a:r>
          </a:p>
          <a:p>
            <a:r>
              <a:rPr lang="en-US" altLang="en-US" dirty="0" smtClean="0">
                <a:latin typeface="Arial" pitchFamily="34" charset="0"/>
              </a:rPr>
              <a:t>#1: The 48-year-old male should be categorized as a level 1 priority – so as to rule out a cardiac event.</a:t>
            </a:r>
          </a:p>
          <a:p>
            <a:r>
              <a:rPr lang="en-US" altLang="en-US" dirty="0" smtClean="0">
                <a:latin typeface="Arial" pitchFamily="34" charset="0"/>
              </a:rPr>
              <a:t>#2: The 68-year-old who had a </a:t>
            </a:r>
            <a:r>
              <a:rPr lang="en-US" altLang="en-US" dirty="0" err="1" smtClean="0">
                <a:latin typeface="Arial" pitchFamily="34" charset="0"/>
              </a:rPr>
              <a:t>GLF</a:t>
            </a:r>
            <a:r>
              <a:rPr lang="en-US" altLang="en-US" dirty="0" smtClean="0">
                <a:latin typeface="Arial" pitchFamily="34" charset="0"/>
              </a:rPr>
              <a:t> should be categorized as a level 2 priority with the potential to emerge also as a level 1 priority. Level 2 in that the patient should be evaluated for mental status changes and level 1 if there are circulation/vascular problems associated with the injury.</a:t>
            </a:r>
          </a:p>
          <a:p>
            <a:r>
              <a:rPr lang="en-US" altLang="en-US" dirty="0" smtClean="0">
                <a:latin typeface="Arial" pitchFamily="34" charset="0"/>
              </a:rPr>
              <a:t>#3: The 5-year-old should be categorized as a level 2 priority because the child is not exhibiting any significant distress at this time and is playing with a toy;</a:t>
            </a:r>
            <a:r>
              <a:rPr lang="en-US" altLang="en-US" baseline="0" dirty="0" smtClean="0">
                <a:latin typeface="Arial" pitchFamily="34" charset="0"/>
              </a:rPr>
              <a:t> t</a:t>
            </a:r>
            <a:r>
              <a:rPr lang="en-US" altLang="en-US" dirty="0" smtClean="0">
                <a:latin typeface="Arial" pitchFamily="34" charset="0"/>
              </a:rPr>
              <a:t>he foreign body (toy truck) must be removed before it causes any damage, so the child should be seen promptly.</a:t>
            </a:r>
          </a:p>
          <a:p>
            <a:r>
              <a:rPr lang="en-US" altLang="en-US" dirty="0" smtClean="0">
                <a:latin typeface="Arial" pitchFamily="34" charset="0"/>
              </a:rPr>
              <a:t>#4: The 19-year-old female should be categorized as a level 2, as the nature of her complaint, frequent headaches, should be assessed but it is not a priority concern at this time;</a:t>
            </a:r>
            <a:r>
              <a:rPr lang="en-US" altLang="en-US" baseline="0" dirty="0" smtClean="0">
                <a:latin typeface="Arial" pitchFamily="34" charset="0"/>
              </a:rPr>
              <a:t> h</a:t>
            </a:r>
            <a:r>
              <a:rPr lang="en-US" altLang="en-US" dirty="0" smtClean="0">
                <a:latin typeface="Arial" pitchFamily="34" charset="0"/>
              </a:rPr>
              <a:t>owever, the prudent nurse must still determine the etiology or risk factors for “frequent headaches.” </a:t>
            </a:r>
          </a:p>
        </p:txBody>
      </p:sp>
      <p:sp>
        <p:nvSpPr>
          <p:cNvPr id="50180" name="Slide Number Placeholder 3"/>
          <p:cNvSpPr>
            <a:spLocks noGrp="1"/>
          </p:cNvSpPr>
          <p:nvPr>
            <p:ph type="sldNum" sz="quarter" idx="5"/>
          </p:nvPr>
        </p:nvSpPr>
        <p:spPr>
          <a:noFill/>
        </p:spPr>
        <p:txBody>
          <a:bodyPr/>
          <a:lstStyle/>
          <a:p>
            <a:fld id="{559931C2-C45F-43A2-9971-E35CE743612E}" type="slidenum">
              <a:rPr lang="en-US" altLang="en-US" smtClean="0">
                <a:latin typeface="Arial" pitchFamily="34" charset="0"/>
              </a:rPr>
              <a:pPr/>
              <a:t>32</a:t>
            </a:fld>
            <a:endParaRPr lang="en-US" alt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altLang="en-US" dirty="0" smtClean="0">
                <a:latin typeface="Arial" pitchFamily="34" charset="0"/>
              </a:rPr>
              <a:t>See sections in Chapter 1: Evidenced-Based Assessment: Critical Thinking &amp; The Diagnostic Process</a:t>
            </a:r>
          </a:p>
          <a:p>
            <a:endParaRPr lang="en-US" altLang="en-US" dirty="0" smtClean="0">
              <a:latin typeface="Arial" pitchFamily="34" charset="0"/>
            </a:endParaRPr>
          </a:p>
          <a:p>
            <a:r>
              <a:rPr lang="en-US" altLang="en-US" dirty="0" smtClean="0">
                <a:latin typeface="Arial" pitchFamily="34" charset="0"/>
              </a:rPr>
              <a:t>The nurse would obtain assessment data relevant to the patient’s vital signs, pulse oximetry, airway status, EKG tracing, pain assessment scale, allergy status, last time that the patient had something to eat, presence of associated symptoms such as nausea, vomiting, or headache. The nurse should obtain a past medical/surgical history indicating whether the patient has any comorbidities or other variables that may affect therapeutic treatment. The nurse should also obtain family medical as well as social history (smoking, alcohol or drug use). Specific information relative to pain parameters such as quality, duration, intensity, time of onset and precipitating or alleviating factors should be recorded.</a:t>
            </a:r>
          </a:p>
          <a:p>
            <a:endParaRPr lang="en-US" altLang="en-US" dirty="0" smtClean="0">
              <a:latin typeface="Arial" pitchFamily="34" charset="0"/>
            </a:endParaRPr>
          </a:p>
          <a:p>
            <a:r>
              <a:rPr lang="en-US" altLang="en-US" dirty="0" smtClean="0">
                <a:latin typeface="Arial" pitchFamily="34" charset="0"/>
              </a:rPr>
              <a:t>The nurse would anticipate that the physician would order STAT testing related to cardiac enzymes, chemistry/coagulation/complete blood count labs, </a:t>
            </a:r>
            <a:r>
              <a:rPr lang="en-US" altLang="en-US" dirty="0" err="1" smtClean="0">
                <a:latin typeface="Arial" pitchFamily="34" charset="0"/>
              </a:rPr>
              <a:t>ABGs</a:t>
            </a:r>
            <a:r>
              <a:rPr lang="en-US" altLang="en-US" dirty="0" smtClean="0">
                <a:latin typeface="Arial" pitchFamily="34" charset="0"/>
              </a:rPr>
              <a:t>, and additional cardiac/hemodynamic monitoring as needed. Based on the patient’s presentation status,</a:t>
            </a:r>
            <a:r>
              <a:rPr lang="en-US" altLang="en-US" baseline="0" dirty="0" smtClean="0">
                <a:latin typeface="Arial" pitchFamily="34" charset="0"/>
              </a:rPr>
              <a:t> t</a:t>
            </a:r>
            <a:r>
              <a:rPr lang="en-US" altLang="en-US" dirty="0" smtClean="0">
                <a:latin typeface="Arial" pitchFamily="34" charset="0"/>
              </a:rPr>
              <a:t>he nurse would assume that the patient would be kept NPO and an intravenous line accessed with fluids in order to maintain hydration and allow for medication to be administered. </a:t>
            </a:r>
          </a:p>
        </p:txBody>
      </p:sp>
      <p:sp>
        <p:nvSpPr>
          <p:cNvPr id="51204" name="Slide Number Placeholder 3"/>
          <p:cNvSpPr>
            <a:spLocks noGrp="1"/>
          </p:cNvSpPr>
          <p:nvPr>
            <p:ph type="sldNum" sz="quarter" idx="5"/>
          </p:nvPr>
        </p:nvSpPr>
        <p:spPr>
          <a:noFill/>
        </p:spPr>
        <p:txBody>
          <a:bodyPr/>
          <a:lstStyle/>
          <a:p>
            <a:fld id="{1F55361B-680B-480A-8C96-B871D1942D70}" type="slidenum">
              <a:rPr lang="en-US" altLang="en-US" smtClean="0">
                <a:latin typeface="Arial" pitchFamily="34" charset="0"/>
              </a:rPr>
              <a:pPr/>
              <a:t>33</a:t>
            </a:fld>
            <a:endParaRPr lang="en-US" altLang="en-US"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eaLnBrk="1" hangingPunct="1">
              <a:spcBef>
                <a:spcPct val="0"/>
              </a:spcBef>
            </a:pPr>
            <a:r>
              <a:rPr lang="en-US" altLang="en-US" dirty="0" smtClean="0">
                <a:latin typeface="Arial" pitchFamily="34" charset="0"/>
              </a:rPr>
              <a:t>See sections in Chapter 1: Evidenced-Based Assessment: Critical Thinking &amp; the Diagnostic Process, Table 1-1 </a:t>
            </a:r>
          </a:p>
          <a:p>
            <a:endParaRPr lang="en-US" altLang="en-US" dirty="0" smtClean="0">
              <a:latin typeface="Arial" pitchFamily="34" charset="0"/>
            </a:endParaRPr>
          </a:p>
          <a:p>
            <a:r>
              <a:rPr lang="en-US" altLang="en-US" dirty="0" smtClean="0">
                <a:latin typeface="Arial" pitchFamily="34" charset="0"/>
              </a:rPr>
              <a:t>The 19-year-old female patient is now categorized as a Priority Level 1 problem due to the emergent change in her medical condition. At the time of initial triage, the patient presented with stable vital signs and as such was not considered to be </a:t>
            </a:r>
            <a:r>
              <a:rPr lang="en-US" altLang="en-US" smtClean="0">
                <a:latin typeface="Arial" pitchFamily="34" charset="0"/>
              </a:rPr>
              <a:t>a high-level </a:t>
            </a:r>
            <a:r>
              <a:rPr lang="en-US" altLang="en-US" dirty="0" smtClean="0">
                <a:latin typeface="Arial" pitchFamily="34" charset="0"/>
              </a:rPr>
              <a:t>priority patient. This finding provides evidence that patient status can change rapidly, thus the nurse must use clinical decision making to ensure that care is delivered as needed based on patient category needs. </a:t>
            </a:r>
          </a:p>
          <a:p>
            <a:endParaRPr lang="en-US" altLang="en-US" dirty="0" smtClean="0">
              <a:latin typeface="Arial" pitchFamily="34" charset="0"/>
            </a:endParaRPr>
          </a:p>
          <a:p>
            <a:r>
              <a:rPr lang="en-US" altLang="en-US" dirty="0" smtClean="0">
                <a:latin typeface="Arial" pitchFamily="34" charset="0"/>
              </a:rPr>
              <a:t>Table 1-1 in textbook provides the following information:</a:t>
            </a:r>
          </a:p>
          <a:p>
            <a:r>
              <a:rPr lang="en-US" altLang="en-US" b="1" dirty="0" smtClean="0">
                <a:latin typeface="Arial" pitchFamily="34" charset="0"/>
              </a:rPr>
              <a:t>Setting priorities is a dynamic, changing process;</a:t>
            </a:r>
            <a:r>
              <a:rPr lang="en-US" altLang="en-US" dirty="0" smtClean="0">
                <a:latin typeface="Arial" pitchFamily="34" charset="0"/>
              </a:rPr>
              <a:t> at times the order of priority changes, depending on the seriousness and relationship of the problems. </a:t>
            </a:r>
          </a:p>
        </p:txBody>
      </p:sp>
      <p:sp>
        <p:nvSpPr>
          <p:cNvPr id="52228" name="Slide Number Placeholder 3"/>
          <p:cNvSpPr>
            <a:spLocks noGrp="1"/>
          </p:cNvSpPr>
          <p:nvPr>
            <p:ph type="sldNum" sz="quarter" idx="5"/>
          </p:nvPr>
        </p:nvSpPr>
        <p:spPr>
          <a:noFill/>
        </p:spPr>
        <p:txBody>
          <a:bodyPr/>
          <a:lstStyle/>
          <a:p>
            <a:fld id="{1EBD9674-F255-40C5-BA40-CF68B972A4E4}" type="slidenum">
              <a:rPr lang="en-US" altLang="en-US" smtClean="0">
                <a:latin typeface="Arial" pitchFamily="34" charset="0"/>
              </a:rPr>
              <a:pPr/>
              <a:t>34</a:t>
            </a:fld>
            <a:endParaRPr lang="en-US" alt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Slide Number Placeholder 7"/>
          <p:cNvSpPr>
            <a:spLocks noGrp="1"/>
          </p:cNvSpPr>
          <p:nvPr>
            <p:ph type="sldNum" sz="quarter" idx="10"/>
          </p:nvPr>
        </p:nvSpPr>
        <p:spPr>
          <a:ln/>
        </p:spPr>
        <p:txBody>
          <a:bodyPr/>
          <a:lstStyle>
            <a:lvl1pPr>
              <a:defRPr/>
            </a:lvl1pPr>
          </a:lstStyle>
          <a:p>
            <a:pPr>
              <a:defRPr/>
            </a:pPr>
            <a:r>
              <a:rPr lang="en-GB"/>
              <a:t> </a:t>
            </a:r>
            <a:fld id="{D7A1E79E-7FB6-41B8-9A45-29A576EEDD2C}" type="slidenum">
              <a:rPr lang="en-GB"/>
              <a:pPr>
                <a:defRPr/>
              </a:pPr>
              <a:t>‹#›</a:t>
            </a:fld>
            <a:endParaRPr lang="en-GB"/>
          </a:p>
        </p:txBody>
      </p:sp>
      <p:sp>
        <p:nvSpPr>
          <p:cNvPr id="5" name="Footer Placeholder 4"/>
          <p:cNvSpPr>
            <a:spLocks noGrp="1"/>
          </p:cNvSpPr>
          <p:nvPr>
            <p:ph type="ftr" sz="quarter" idx="11"/>
          </p:nvPr>
        </p:nvSpPr>
        <p:spPr>
          <a:xfrm>
            <a:off x="990601" y="6461125"/>
            <a:ext cx="7162799" cy="381000"/>
          </a:xfrm>
          <a:prstGeom prst="rect">
            <a:avLst/>
          </a:prstGeom>
        </p:spPr>
        <p:txBody>
          <a:bodyPr/>
          <a:lstStyle>
            <a:lvl1pPr>
              <a:defRPr sz="1000">
                <a:latin typeface="Arial" panose="020B0604020202020204" pitchFamily="34" charset="0"/>
                <a:cs typeface="Arial" panose="020B0604020202020204" pitchFamily="34" charset="0"/>
              </a:defRPr>
            </a:lvl1p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2"/>
          <p:cNvSpPr>
            <a:spLocks noGrp="1"/>
          </p:cNvSpPr>
          <p:nvPr>
            <p:ph idx="1"/>
          </p:nvPr>
        </p:nvSpPr>
        <p:spPr>
          <a:xfrm>
            <a:off x="464457" y="1641475"/>
            <a:ext cx="8229599" cy="4454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4" name="Slide Number Placeholder 7"/>
          <p:cNvSpPr>
            <a:spLocks noGrp="1"/>
          </p:cNvSpPr>
          <p:nvPr>
            <p:ph type="sldNum" sz="quarter" idx="10"/>
          </p:nvPr>
        </p:nvSpPr>
        <p:spPr>
          <a:ln/>
        </p:spPr>
        <p:txBody>
          <a:bodyPr/>
          <a:lstStyle>
            <a:lvl1pPr>
              <a:defRPr/>
            </a:lvl1pPr>
          </a:lstStyle>
          <a:p>
            <a:pPr>
              <a:defRPr/>
            </a:pPr>
            <a:r>
              <a:rPr lang="en-GB"/>
              <a:t> </a:t>
            </a:r>
            <a:fld id="{68923DA0-4AF7-4D0F-9143-D9FB2FE902AA}" type="slidenum">
              <a:rPr lang="en-GB"/>
              <a:pPr>
                <a:defRPr/>
              </a:pPr>
              <a:t>‹#›</a:t>
            </a:fld>
            <a:endParaRPr lang="en-GB"/>
          </a:p>
        </p:txBody>
      </p:sp>
      <p:sp>
        <p:nvSpPr>
          <p:cNvPr id="5" name="Footer Placeholder 4"/>
          <p:cNvSpPr>
            <a:spLocks noGrp="1"/>
          </p:cNvSpPr>
          <p:nvPr>
            <p:ph type="ftr" sz="quarter" idx="11"/>
          </p:nvPr>
        </p:nvSpPr>
        <p:spPr>
          <a:xfrm>
            <a:off x="952501" y="6461125"/>
            <a:ext cx="7238999" cy="381000"/>
          </a:xfrm>
        </p:spPr>
        <p:txBody>
          <a:bodyPr/>
          <a:lstStyle>
            <a:lvl1pPr>
              <a:defRPr sz="1000"/>
            </a:lvl1p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ct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itle 8"/>
          <p:cNvSpPr>
            <a:spLocks noGrp="1"/>
          </p:cNvSpPr>
          <p:nvPr>
            <p:ph type="title"/>
          </p:nvPr>
        </p:nvSpPr>
        <p:spPr/>
        <p:txBody>
          <a:bodyPr/>
          <a:lstStyle/>
          <a:p>
            <a:r>
              <a:rPr lang="en-US" smtClean="0"/>
              <a:t>Click to edit Master title style</a:t>
            </a:r>
            <a:endParaRPr lang="en-US"/>
          </a:p>
        </p:txBody>
      </p:sp>
      <p:sp>
        <p:nvSpPr>
          <p:cNvPr id="4" name="Slide Number Placeholder 7"/>
          <p:cNvSpPr>
            <a:spLocks noGrp="1"/>
          </p:cNvSpPr>
          <p:nvPr>
            <p:ph type="sldNum" sz="quarter" idx="10"/>
          </p:nvPr>
        </p:nvSpPr>
        <p:spPr>
          <a:ln/>
        </p:spPr>
        <p:txBody>
          <a:bodyPr/>
          <a:lstStyle>
            <a:lvl1pPr>
              <a:defRPr/>
            </a:lvl1pPr>
          </a:lstStyle>
          <a:p>
            <a:pPr>
              <a:defRPr/>
            </a:pPr>
            <a:r>
              <a:rPr lang="en-GB"/>
              <a:t> </a:t>
            </a:r>
            <a:fld id="{70DDE879-6208-4771-9800-59323AF51E35}" type="slidenum">
              <a:rPr lang="en-GB"/>
              <a:pPr>
                <a:defRPr/>
              </a:pPr>
              <a:t>‹#›</a:t>
            </a:fld>
            <a:endParaRPr lang="en-GB"/>
          </a:p>
        </p:txBody>
      </p:sp>
      <p:sp>
        <p:nvSpPr>
          <p:cNvPr id="6" name="Footer Placeholder 5"/>
          <p:cNvSpPr>
            <a:spLocks noGrp="1"/>
          </p:cNvSpPr>
          <p:nvPr>
            <p:ph type="ftr" sz="quarter" idx="11"/>
          </p:nvPr>
        </p:nvSpPr>
        <p:spPr>
          <a:xfrm>
            <a:off x="952501" y="6461125"/>
            <a:ext cx="7238999" cy="381000"/>
          </a:xfrm>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a:p>
        </p:txBody>
      </p:sp>
      <p:sp>
        <p:nvSpPr>
          <p:cNvPr id="7" name="Content Placeholder 2"/>
          <p:cNvSpPr>
            <a:spLocks noGrp="1"/>
          </p:cNvSpPr>
          <p:nvPr>
            <p:ph idx="1"/>
          </p:nvPr>
        </p:nvSpPr>
        <p:spPr>
          <a:xfrm>
            <a:off x="464457" y="1641475"/>
            <a:ext cx="8229599" cy="4454525"/>
          </a:xfrm>
        </p:spPr>
        <p:txBody>
          <a:bodyPr/>
          <a:lstStyle>
            <a:lvl1pPr>
              <a:buClr>
                <a:schemeClr val="tx1"/>
              </a:buClr>
              <a:defRPr/>
            </a:lvl1pPr>
            <a:lvl3pPr>
              <a:buClr>
                <a:schemeClr val="tx1"/>
              </a:buClr>
              <a:defRPr/>
            </a:lvl3pPr>
            <a:lvl4pPr>
              <a:buClr>
                <a:schemeClr val="tx1"/>
              </a:buClr>
              <a:defRPr/>
            </a:lvl4pPr>
            <a:lvl5pPr>
              <a:buClr>
                <a:schemeClr val="tx1"/>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7"/>
          <p:cNvSpPr>
            <a:spLocks noGrp="1"/>
          </p:cNvSpPr>
          <p:nvPr>
            <p:ph type="sldNum" sz="quarter" idx="10"/>
          </p:nvPr>
        </p:nvSpPr>
        <p:spPr>
          <a:ln/>
        </p:spPr>
        <p:txBody>
          <a:bodyPr/>
          <a:lstStyle>
            <a:lvl1pPr>
              <a:defRPr/>
            </a:lvl1pPr>
          </a:lstStyle>
          <a:p>
            <a:pPr>
              <a:defRPr/>
            </a:pPr>
            <a:r>
              <a:rPr lang="en-GB"/>
              <a:t> </a:t>
            </a:r>
            <a:fld id="{F8247C64-EE4E-49A1-B73E-5196C9FEA8C6}" type="slidenum">
              <a:rPr lang="en-GB"/>
              <a:pPr>
                <a:defRPr/>
              </a:pPr>
              <a:t>‹#›</a:t>
            </a:fld>
            <a:endParaRPr lang="en-GB"/>
          </a:p>
        </p:txBody>
      </p:sp>
      <p:sp>
        <p:nvSpPr>
          <p:cNvPr id="5" name="Footer Placeholder 4"/>
          <p:cNvSpPr>
            <a:spLocks noGrp="1"/>
          </p:cNvSpPr>
          <p:nvPr>
            <p:ph type="ftr" sz="quarter" idx="11"/>
          </p:nvPr>
        </p:nvSpPr>
        <p:spPr>
          <a:xfrm>
            <a:off x="990601" y="6461125"/>
            <a:ext cx="7162799" cy="381000"/>
          </a:xfrm>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
        <p:nvSpPr>
          <p:cNvPr id="7" name="Slide Number Placeholder 7"/>
          <p:cNvSpPr>
            <a:spLocks noGrp="1"/>
          </p:cNvSpPr>
          <p:nvPr>
            <p:ph type="sldNum" sz="quarter" idx="10"/>
          </p:nvPr>
        </p:nvSpPr>
        <p:spPr>
          <a:ln/>
        </p:spPr>
        <p:txBody>
          <a:bodyPr/>
          <a:lstStyle>
            <a:lvl1pPr>
              <a:defRPr/>
            </a:lvl1pPr>
          </a:lstStyle>
          <a:p>
            <a:pPr>
              <a:defRPr/>
            </a:pPr>
            <a:r>
              <a:rPr lang="en-GB"/>
              <a:t> </a:t>
            </a:r>
            <a:fld id="{96910731-0512-4916-9534-C943CE02594F}" type="slidenum">
              <a:rPr lang="en-GB"/>
              <a:pPr>
                <a:defRPr/>
              </a:pPr>
              <a:t>‹#›</a:t>
            </a:fld>
            <a:endParaRPr lang="en-GB"/>
          </a:p>
        </p:txBody>
      </p:sp>
      <p:sp>
        <p:nvSpPr>
          <p:cNvPr id="9" name="Footer Placeholder 8"/>
          <p:cNvSpPr>
            <a:spLocks noGrp="1"/>
          </p:cNvSpPr>
          <p:nvPr>
            <p:ph type="ftr" sz="quarter" idx="11"/>
          </p:nvPr>
        </p:nvSpPr>
        <p:spPr>
          <a:xfrm>
            <a:off x="990601" y="6461125"/>
            <a:ext cx="7162799" cy="381000"/>
          </a:xfrm>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5" name="Content Placeholder 2"/>
          <p:cNvSpPr>
            <a:spLocks noGrp="1"/>
          </p:cNvSpPr>
          <p:nvPr>
            <p:ph sz="half" idx="1"/>
          </p:nvPr>
        </p:nvSpPr>
        <p:spPr>
          <a:xfrm>
            <a:off x="457200"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sz="half" idx="12"/>
          </p:nvPr>
        </p:nvSpPr>
        <p:spPr>
          <a:xfrm>
            <a:off x="4642413"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7"/>
          <p:cNvSpPr>
            <a:spLocks noGrp="1"/>
          </p:cNvSpPr>
          <p:nvPr>
            <p:ph type="sldNum" sz="quarter" idx="13"/>
          </p:nvPr>
        </p:nvSpPr>
        <p:spPr>
          <a:ln/>
        </p:spPr>
        <p:txBody>
          <a:bodyPr/>
          <a:lstStyle>
            <a:lvl1pPr>
              <a:defRPr/>
            </a:lvl1pPr>
          </a:lstStyle>
          <a:p>
            <a:pPr>
              <a:defRPr/>
            </a:pPr>
            <a:r>
              <a:rPr lang="en-GB"/>
              <a:t> </a:t>
            </a:r>
            <a:fld id="{1471A6C0-AEA8-401F-A1AE-7CE42841793B}" type="slidenum">
              <a:rPr lang="en-GB"/>
              <a:pPr>
                <a:defRPr/>
              </a:pPr>
              <a:t>‹#›</a:t>
            </a:fld>
            <a:endParaRPr lang="en-GB"/>
          </a:p>
        </p:txBody>
      </p:sp>
      <p:sp>
        <p:nvSpPr>
          <p:cNvPr id="4" name="Footer Placeholder 3"/>
          <p:cNvSpPr>
            <a:spLocks noGrp="1"/>
          </p:cNvSpPr>
          <p:nvPr>
            <p:ph type="ftr" sz="quarter" idx="14"/>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5" name="Content Placeholder 2"/>
          <p:cNvSpPr>
            <a:spLocks noGrp="1"/>
          </p:cNvSpPr>
          <p:nvPr>
            <p:ph idx="1"/>
          </p:nvPr>
        </p:nvSpPr>
        <p:spPr>
          <a:xfrm>
            <a:off x="464457" y="1641475"/>
            <a:ext cx="8229599" cy="4454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7"/>
          <p:cNvSpPr>
            <a:spLocks noGrp="1"/>
          </p:cNvSpPr>
          <p:nvPr>
            <p:ph type="sldNum" sz="quarter" idx="10"/>
          </p:nvPr>
        </p:nvSpPr>
        <p:spPr>
          <a:ln/>
        </p:spPr>
        <p:txBody>
          <a:bodyPr/>
          <a:lstStyle>
            <a:lvl1pPr>
              <a:defRPr/>
            </a:lvl1pPr>
          </a:lstStyle>
          <a:p>
            <a:pPr>
              <a:defRPr/>
            </a:pPr>
            <a:r>
              <a:rPr lang="en-GB"/>
              <a:t> </a:t>
            </a:r>
            <a:fld id="{308967AA-96BB-4F97-8BF8-F9235D0A4054}" type="slidenum">
              <a:rPr lang="en-GB"/>
              <a:pPr>
                <a:defRPr/>
              </a:pPr>
              <a:t>‹#›</a:t>
            </a:fld>
            <a:endParaRPr lang="en-GB"/>
          </a:p>
        </p:txBody>
      </p:sp>
      <p:sp>
        <p:nvSpPr>
          <p:cNvPr id="6" name="Footer Placeholder 5"/>
          <p:cNvSpPr>
            <a:spLocks noGrp="1"/>
          </p:cNvSpPr>
          <p:nvPr>
            <p:ph type="ftr" sz="quarter" idx="11"/>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
  <p:cSld name="1_Title and Content Regular">
    <p:spTree>
      <p:nvGrpSpPr>
        <p:cNvPr id="1" name=""/>
        <p:cNvGrpSpPr/>
        <p:nvPr/>
      </p:nvGrpSpPr>
      <p:grpSpPr>
        <a:xfrm>
          <a:off x="0" y="0"/>
          <a:ext cx="0" cy="0"/>
          <a:chOff x="0" y="0"/>
          <a:chExt cx="0" cy="0"/>
        </a:xfrm>
      </p:grpSpPr>
      <p:sp>
        <p:nvSpPr>
          <p:cNvPr id="5" name="Text Box 25"/>
          <p:cNvSpPr txBox="1">
            <a:spLocks noChangeArrowheads="1"/>
          </p:cNvSpPr>
          <p:nvPr userDrawn="1"/>
        </p:nvSpPr>
        <p:spPr bwMode="auto">
          <a:xfrm>
            <a:off x="-25400" y="7938"/>
            <a:ext cx="3368675" cy="304800"/>
          </a:xfrm>
          <a:prstGeom prst="rect">
            <a:avLst/>
          </a:prstGeom>
          <a:noFill/>
          <a:ln w="12700" cap="sq">
            <a:noFill/>
            <a:miter lim="800000"/>
            <a:headEnd type="none" w="sm" len="sm"/>
            <a:tailEnd type="none" w="sm" len="sm"/>
          </a:ln>
          <a:effec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r>
              <a:rPr lang="en-US" altLang="en-US" sz="1400" dirty="0" smtClean="0">
                <a:effectLst>
                  <a:outerShdw blurRad="38100" dist="38100" dir="2700000" algn="tl">
                    <a:srgbClr val="000000"/>
                  </a:outerShdw>
                </a:effectLst>
                <a:latin typeface="Arial" charset="0"/>
              </a:rPr>
              <a:t>Chapter 1: Evidence-Based Assessment</a:t>
            </a:r>
          </a:p>
        </p:txBody>
      </p:sp>
      <p:sp>
        <p:nvSpPr>
          <p:cNvPr id="2" name="Title 1"/>
          <p:cNvSpPr>
            <a:spLocks noGrp="1"/>
          </p:cNvSpPr>
          <p:nvPr>
            <p:ph type="title"/>
          </p:nvPr>
        </p:nvSpPr>
        <p:spPr>
          <a:xfrm>
            <a:off x="685800" y="338328"/>
            <a:ext cx="7772400" cy="12192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645920"/>
            <a:ext cx="7772400" cy="4454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1"/>
          </p:nvPr>
        </p:nvSpPr>
        <p:spPr/>
        <p:txBody>
          <a:bodyPr/>
          <a:lstStyle/>
          <a:p>
            <a:pPr>
              <a:defRPr/>
            </a:pPr>
            <a:r>
              <a:rPr lang="en-GB" smtClean="0"/>
              <a:t> </a:t>
            </a:r>
            <a:fld id="{B1C5D172-0FDB-4172-B3FE-62BBE52520E7}" type="slidenum">
              <a:rPr lang="en-GB" smtClean="0"/>
              <a:pPr>
                <a:defRPr/>
              </a:pPr>
              <a:t>‹#›</a:t>
            </a:fld>
            <a:endParaRPr lang="en-GB"/>
          </a:p>
        </p:txBody>
      </p:sp>
      <p:sp>
        <p:nvSpPr>
          <p:cNvPr id="8" name="Footer Placeholder 7"/>
          <p:cNvSpPr>
            <a:spLocks noGrp="1"/>
          </p:cNvSpPr>
          <p:nvPr>
            <p:ph type="ftr" sz="quarter" idx="12"/>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Slide Number Placeholder 7"/>
          <p:cNvSpPr>
            <a:spLocks noGrp="1"/>
          </p:cNvSpPr>
          <p:nvPr>
            <p:ph type="sldNum" sz="quarter" idx="4"/>
          </p:nvPr>
        </p:nvSpPr>
        <p:spPr bwMode="auto">
          <a:xfrm>
            <a:off x="8534400" y="6465888"/>
            <a:ext cx="577850"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lvl1pPr>
              <a:defRPr sz="1000" smtClean="0">
                <a:solidFill>
                  <a:srgbClr val="000000"/>
                </a:solidFill>
                <a:latin typeface="Arial" charset="0"/>
                <a:cs typeface="Arial" charset="0"/>
              </a:defRPr>
            </a:lvl1pPr>
          </a:lstStyle>
          <a:p>
            <a:pPr>
              <a:defRPr/>
            </a:pPr>
            <a:r>
              <a:rPr lang="en-GB"/>
              <a:t> </a:t>
            </a:r>
            <a:fld id="{B1C5D172-0FDB-4172-B3FE-62BBE52520E7}" type="slidenum">
              <a:rPr lang="en-GB"/>
              <a:pPr>
                <a:defRPr/>
              </a:pPr>
              <a:t>‹#›</a:t>
            </a:fld>
            <a:endParaRPr lang="en-GB"/>
          </a:p>
        </p:txBody>
      </p:sp>
      <p:sp>
        <p:nvSpPr>
          <p:cNvPr id="6" name="Footer Placeholder 4"/>
          <p:cNvSpPr>
            <a:spLocks noGrp="1"/>
          </p:cNvSpPr>
          <p:nvPr>
            <p:ph type="ftr" sz="quarter" idx="3"/>
          </p:nvPr>
        </p:nvSpPr>
        <p:spPr>
          <a:xfrm>
            <a:off x="990601" y="6461125"/>
            <a:ext cx="7162799" cy="381000"/>
          </a:xfrm>
          <a:prstGeom prst="rect">
            <a:avLst/>
          </a:prstGeom>
        </p:spPr>
        <p:txBody>
          <a:bodyPr/>
          <a:lstStyle>
            <a:lvl1pPr>
              <a:defRPr sz="1000">
                <a:latin typeface="Arial" panose="020B0604020202020204" pitchFamily="34" charset="0"/>
                <a:cs typeface="Arial" panose="020B0604020202020204" pitchFamily="34" charset="0"/>
              </a:defRPr>
            </a:lvl1p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 bg1="lt1" tx1="dk1" bg2="lt2" tx2="dk2" accent1="accent1" accent2="accent2" accent3="accent3" accent4="accent4" accent5="accent5" accent6="accent6" hlink="hlink" folHlink="folHlink"/>
  <p:sldLayoutIdLst>
    <p:sldLayoutId id="2147483896" r:id="rId1"/>
    <p:sldLayoutId id="2147483897" r:id="rId2"/>
    <p:sldLayoutId id="2147483898" r:id="rId3"/>
    <p:sldLayoutId id="2147483899" r:id="rId4"/>
    <p:sldLayoutId id="2147483900" r:id="rId5"/>
    <p:sldLayoutId id="2147483901" r:id="rId6"/>
    <p:sldLayoutId id="2147483902" r:id="rId7"/>
    <p:sldLayoutId id="2147483903" r:id="rId8"/>
  </p:sldLayoutIdLst>
  <p:hf hdr="0" dt="0"/>
  <p:txStyles>
    <p:titleStyle>
      <a:lvl1pPr algn="ctr" rtl="0" eaLnBrk="0" fontAlgn="base" hangingPunct="0">
        <a:spcBef>
          <a:spcPct val="0"/>
        </a:spcBef>
        <a:spcAft>
          <a:spcPct val="0"/>
        </a:spcAft>
        <a:defRPr sz="3600" kern="1200">
          <a:solidFill>
            <a:schemeClr val="tx1"/>
          </a:solidFill>
          <a:latin typeface="Arial" pitchFamily="34" charset="0"/>
          <a:ea typeface="+mj-ea"/>
          <a:cs typeface="Arial" pitchFamily="34" charset="0"/>
        </a:defRPr>
      </a:lvl1pPr>
      <a:lvl2pPr algn="ctr" rtl="0" eaLnBrk="0" fontAlgn="base" hangingPunct="0">
        <a:spcBef>
          <a:spcPct val="0"/>
        </a:spcBef>
        <a:spcAft>
          <a:spcPct val="0"/>
        </a:spcAft>
        <a:defRPr sz="4000">
          <a:solidFill>
            <a:schemeClr val="tx1"/>
          </a:solidFill>
          <a:latin typeface="Arial" charset="0"/>
          <a:cs typeface="Arial" charset="0"/>
        </a:defRPr>
      </a:lvl2pPr>
      <a:lvl3pPr algn="ctr" rtl="0" eaLnBrk="0" fontAlgn="base" hangingPunct="0">
        <a:spcBef>
          <a:spcPct val="0"/>
        </a:spcBef>
        <a:spcAft>
          <a:spcPct val="0"/>
        </a:spcAft>
        <a:defRPr sz="4000">
          <a:solidFill>
            <a:schemeClr val="tx1"/>
          </a:solidFill>
          <a:latin typeface="Arial" charset="0"/>
          <a:cs typeface="Arial" charset="0"/>
        </a:defRPr>
      </a:lvl3pPr>
      <a:lvl4pPr algn="ctr" rtl="0" eaLnBrk="0" fontAlgn="base" hangingPunct="0">
        <a:spcBef>
          <a:spcPct val="0"/>
        </a:spcBef>
        <a:spcAft>
          <a:spcPct val="0"/>
        </a:spcAft>
        <a:defRPr sz="4000">
          <a:solidFill>
            <a:schemeClr val="tx1"/>
          </a:solidFill>
          <a:latin typeface="Arial" charset="0"/>
          <a:cs typeface="Arial" charset="0"/>
        </a:defRPr>
      </a:lvl4pPr>
      <a:lvl5pPr algn="ctr" rtl="0" eaLnBrk="0" fontAlgn="base" hangingPunct="0">
        <a:spcBef>
          <a:spcPct val="0"/>
        </a:spcBef>
        <a:spcAft>
          <a:spcPct val="0"/>
        </a:spcAft>
        <a:defRPr sz="40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Clr>
          <a:schemeClr val="tx1"/>
        </a:buClr>
        <a:buSzPct val="60000"/>
        <a:buFont typeface="Wingdings 2" pitchFamily="18" charset="2"/>
        <a:buChar char=""/>
        <a:defRPr sz="28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lr>
          <a:schemeClr val="tx1"/>
        </a:buClr>
        <a:buSzPct val="80000"/>
        <a:buFont typeface="Wingdings" pitchFamily="2" charset="2"/>
        <a:buChar char="Ø"/>
        <a:defRPr sz="24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Clr>
          <a:schemeClr val="tx1"/>
        </a:buClr>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Clr>
          <a:schemeClr val="tx1"/>
        </a:buClr>
        <a:buSzPct val="75000"/>
        <a:buFont typeface="Wingdings 3" pitchFamily="18" charset="2"/>
        <a:buChar char=""/>
        <a:defRPr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Clr>
          <a:schemeClr val="tx1"/>
        </a:buClr>
        <a:buFont typeface="Calibri"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2" name="Rectangle 2"/>
          <p:cNvSpPr>
            <a:spLocks noGrp="1" noChangeArrowheads="1"/>
          </p:cNvSpPr>
          <p:nvPr>
            <p:ph type="ctrTitle"/>
          </p:nvPr>
        </p:nvSpPr>
        <p:spPr>
          <a:xfrm>
            <a:off x="685800" y="1676400"/>
            <a:ext cx="7772400" cy="1470025"/>
          </a:xfrm>
        </p:spPr>
        <p:txBody>
          <a:bodyPr/>
          <a:lstStyle/>
          <a:p>
            <a:r>
              <a:rPr lang="en-US" altLang="en-US" sz="4000" dirty="0" smtClean="0"/>
              <a:t>Chapter 1</a:t>
            </a:r>
          </a:p>
        </p:txBody>
      </p:sp>
      <p:sp>
        <p:nvSpPr>
          <p:cNvPr id="496643" name="Rectangle 3"/>
          <p:cNvSpPr>
            <a:spLocks noGrp="1" noChangeArrowheads="1"/>
          </p:cNvSpPr>
          <p:nvPr>
            <p:ph type="subTitle" idx="1"/>
          </p:nvPr>
        </p:nvSpPr>
        <p:spPr>
          <a:xfrm>
            <a:off x="1371600" y="3432175"/>
            <a:ext cx="6400800" cy="1752600"/>
          </a:xfrm>
        </p:spPr>
        <p:txBody>
          <a:bodyPr/>
          <a:lstStyle/>
          <a:p>
            <a:endParaRPr lang="en-US" altLang="en-US" sz="3600" dirty="0" smtClean="0"/>
          </a:p>
          <a:p>
            <a:r>
              <a:rPr lang="en-US" altLang="en-US" sz="3600" dirty="0" smtClean="0"/>
              <a:t>Evidence-Based Assessment</a:t>
            </a:r>
          </a:p>
        </p:txBody>
      </p:sp>
      <p:sp>
        <p:nvSpPr>
          <p:cNvPr id="4" name="Footer Placeholder 5"/>
          <p:cNvSpPr>
            <a:spLocks noGrp="1"/>
          </p:cNvSpPr>
          <p:nvPr>
            <p:ph type="ftr" sz="quarter" idx="11"/>
          </p:nvPr>
        </p:nvSpPr>
        <p:spPr>
          <a:xfrm>
            <a:off x="952501" y="6461125"/>
            <a:ext cx="7238999" cy="381000"/>
          </a:xfrm>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10" name="Rectangle 6"/>
          <p:cNvSpPr>
            <a:spLocks noGrp="1" noChangeArrowheads="1"/>
          </p:cNvSpPr>
          <p:nvPr>
            <p:ph idx="1"/>
          </p:nvPr>
        </p:nvSpPr>
        <p:spPr/>
        <p:txBody>
          <a:bodyPr>
            <a:normAutofit lnSpcReduction="10000"/>
          </a:bodyPr>
          <a:lstStyle/>
          <a:p>
            <a:r>
              <a:rPr lang="en-US" dirty="0" smtClean="0"/>
              <a:t>Determine patient readiness and involve patient(s) in health care process</a:t>
            </a:r>
          </a:p>
          <a:p>
            <a:r>
              <a:rPr lang="en-US" dirty="0" smtClean="0"/>
              <a:t>Review planned interventions with interdisciplinary health care team members to facilitate collaborative effort</a:t>
            </a:r>
          </a:p>
          <a:p>
            <a:r>
              <a:rPr lang="en-US" dirty="0" smtClean="0"/>
              <a:t>Utilize principles of delegation, being mindful of supervision and evaluation</a:t>
            </a:r>
          </a:p>
          <a:p>
            <a:r>
              <a:rPr lang="en-US" dirty="0" smtClean="0"/>
              <a:t>Counsel person and significant others</a:t>
            </a:r>
          </a:p>
          <a:p>
            <a:r>
              <a:rPr lang="en-US" dirty="0" smtClean="0"/>
              <a:t>Refer for continuing care</a:t>
            </a:r>
          </a:p>
          <a:p>
            <a:r>
              <a:rPr lang="en-US" dirty="0" smtClean="0"/>
              <a:t>Document care provided</a:t>
            </a:r>
            <a:endParaRPr lang="en-US" dirty="0"/>
          </a:p>
        </p:txBody>
      </p:sp>
      <p:sp>
        <p:nvSpPr>
          <p:cNvPr id="507909" name="Rectangle 5"/>
          <p:cNvSpPr>
            <a:spLocks noGrp="1" noChangeArrowheads="1"/>
          </p:cNvSpPr>
          <p:nvPr>
            <p:ph type="title"/>
          </p:nvPr>
        </p:nvSpPr>
        <p:spPr/>
        <p:txBody>
          <a:bodyPr/>
          <a:lstStyle/>
          <a:p>
            <a:r>
              <a:rPr lang="en-US" dirty="0" smtClean="0"/>
              <a:t>Nursing Process: Implementation</a:t>
            </a:r>
            <a:endParaRPr lang="en-US" dirty="0"/>
          </a:p>
        </p:txBody>
      </p:sp>
      <p:sp>
        <p:nvSpPr>
          <p:cNvPr id="5" name="Slide Number Placeholder 4"/>
          <p:cNvSpPr>
            <a:spLocks noGrp="1"/>
          </p:cNvSpPr>
          <p:nvPr>
            <p:ph type="sldNum" sz="quarter" idx="10"/>
          </p:nvPr>
        </p:nvSpPr>
        <p:spPr/>
        <p:txBody>
          <a:bodyPr/>
          <a:lstStyle/>
          <a:p>
            <a:pPr>
              <a:defRPr/>
            </a:pPr>
            <a:r>
              <a:rPr lang="en-GB" smtClean="0"/>
              <a:t> </a:t>
            </a:r>
            <a:fld id="{68923DA0-4AF7-4D0F-9143-D9FB2FE902AA}" type="slidenum">
              <a:rPr lang="en-GB" smtClean="0"/>
              <a:pPr>
                <a:defRPr/>
              </a:pPr>
              <a:t>10</a:t>
            </a:fld>
            <a:endParaRPr lang="en-GB"/>
          </a:p>
        </p:txBody>
      </p:sp>
      <p:sp>
        <p:nvSpPr>
          <p:cNvPr id="7" name="Footer Placeholder 6"/>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934" name="Rectangle 6"/>
          <p:cNvSpPr>
            <a:spLocks noGrp="1" noChangeArrowheads="1"/>
          </p:cNvSpPr>
          <p:nvPr>
            <p:ph idx="1"/>
          </p:nvPr>
        </p:nvSpPr>
        <p:spPr/>
        <p:txBody>
          <a:bodyPr/>
          <a:lstStyle/>
          <a:p>
            <a:r>
              <a:rPr lang="en-US" dirty="0" smtClean="0"/>
              <a:t>Refer to established outcomes</a:t>
            </a:r>
          </a:p>
          <a:p>
            <a:r>
              <a:rPr lang="en-US" dirty="0" smtClean="0"/>
              <a:t>Evaluate individual’s condition and compare actual outcomes with expected outcomes</a:t>
            </a:r>
          </a:p>
          <a:p>
            <a:r>
              <a:rPr lang="en-US" dirty="0" smtClean="0"/>
              <a:t>Summarize results of evaluation</a:t>
            </a:r>
          </a:p>
          <a:p>
            <a:r>
              <a:rPr lang="en-US" dirty="0" smtClean="0"/>
              <a:t>Identify reasons for failure to achieve expected outcomes</a:t>
            </a:r>
          </a:p>
          <a:p>
            <a:r>
              <a:rPr lang="en-US" dirty="0" smtClean="0"/>
              <a:t>Take corrective action to modify plan of care</a:t>
            </a:r>
          </a:p>
          <a:p>
            <a:r>
              <a:rPr lang="en-US" dirty="0" smtClean="0"/>
              <a:t>Document evaluation in plan of care</a:t>
            </a:r>
            <a:endParaRPr lang="en-US" dirty="0"/>
          </a:p>
        </p:txBody>
      </p:sp>
      <p:sp>
        <p:nvSpPr>
          <p:cNvPr id="508933" name="Rectangle 5"/>
          <p:cNvSpPr>
            <a:spLocks noGrp="1" noChangeArrowheads="1"/>
          </p:cNvSpPr>
          <p:nvPr>
            <p:ph type="title"/>
          </p:nvPr>
        </p:nvSpPr>
        <p:spPr/>
        <p:txBody>
          <a:bodyPr/>
          <a:lstStyle/>
          <a:p>
            <a:r>
              <a:rPr lang="en-US" dirty="0" smtClean="0"/>
              <a:t>Nursing Process: Evaluation</a:t>
            </a:r>
            <a:endParaRPr lang="en-US" dirty="0"/>
          </a:p>
        </p:txBody>
      </p:sp>
      <p:sp>
        <p:nvSpPr>
          <p:cNvPr id="5" name="Slide Number Placeholder 4"/>
          <p:cNvSpPr>
            <a:spLocks noGrp="1"/>
          </p:cNvSpPr>
          <p:nvPr>
            <p:ph type="sldNum" sz="quarter" idx="10"/>
          </p:nvPr>
        </p:nvSpPr>
        <p:spPr/>
        <p:txBody>
          <a:bodyPr/>
          <a:lstStyle/>
          <a:p>
            <a:pPr>
              <a:defRPr/>
            </a:pPr>
            <a:r>
              <a:rPr lang="en-GB" smtClean="0"/>
              <a:t> </a:t>
            </a:r>
            <a:fld id="{68923DA0-4AF7-4D0F-9143-D9FB2FE902AA}" type="slidenum">
              <a:rPr lang="en-GB" smtClean="0"/>
              <a:pPr>
                <a:defRPr/>
              </a:pPr>
              <a:t>11</a:t>
            </a:fld>
            <a:endParaRPr lang="en-GB"/>
          </a:p>
        </p:txBody>
      </p:sp>
      <p:sp>
        <p:nvSpPr>
          <p:cNvPr id="7" name="Footer Placeholder 6"/>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9958" name="Rectangle 6"/>
          <p:cNvSpPr>
            <a:spLocks noGrp="1" noChangeArrowheads="1"/>
          </p:cNvSpPr>
          <p:nvPr>
            <p:ph idx="1"/>
          </p:nvPr>
        </p:nvSpPr>
        <p:spPr/>
        <p:txBody>
          <a:bodyPr>
            <a:normAutofit fontScale="85000" lnSpcReduction="20000"/>
          </a:bodyPr>
          <a:lstStyle/>
          <a:p>
            <a:r>
              <a:rPr lang="en-US" dirty="0" smtClean="0"/>
              <a:t>Proceed through </a:t>
            </a:r>
            <a:r>
              <a:rPr lang="en-US" b="1" dirty="0" smtClean="0"/>
              <a:t>sequential steps </a:t>
            </a:r>
            <a:r>
              <a:rPr lang="en-US" dirty="0" smtClean="0"/>
              <a:t>from novice to expert</a:t>
            </a:r>
          </a:p>
          <a:p>
            <a:pPr lvl="1"/>
            <a:r>
              <a:rPr lang="en-US" dirty="0" smtClean="0"/>
              <a:t>Incorporation of experience provides foundation for development of clinical practice</a:t>
            </a:r>
          </a:p>
          <a:p>
            <a:r>
              <a:rPr lang="en-US" dirty="0" smtClean="0"/>
              <a:t>Utilize a </a:t>
            </a:r>
            <a:r>
              <a:rPr lang="en-US" b="1" dirty="0" smtClean="0"/>
              <a:t>multidimensional</a:t>
            </a:r>
            <a:r>
              <a:rPr lang="en-US" dirty="0" smtClean="0"/>
              <a:t> thinking approach to interpret data</a:t>
            </a:r>
          </a:p>
          <a:p>
            <a:pPr lvl="1"/>
            <a:r>
              <a:rPr lang="en-US" dirty="0" smtClean="0"/>
              <a:t>Use an organized, systematic assessment format</a:t>
            </a:r>
          </a:p>
          <a:p>
            <a:r>
              <a:rPr lang="en-US" dirty="0" smtClean="0"/>
              <a:t>Validate and confirm findings based on </a:t>
            </a:r>
            <a:r>
              <a:rPr lang="en-US" b="1" dirty="0" smtClean="0"/>
              <a:t>nonjudgmental</a:t>
            </a:r>
            <a:r>
              <a:rPr lang="en-US" dirty="0" smtClean="0"/>
              <a:t> interpretation of data</a:t>
            </a:r>
          </a:p>
          <a:p>
            <a:pPr lvl="1"/>
            <a:r>
              <a:rPr lang="en-US" dirty="0" smtClean="0"/>
              <a:t>Check and corroborate accuracy and reliability of data</a:t>
            </a:r>
          </a:p>
          <a:p>
            <a:r>
              <a:rPr lang="en-US" b="1" dirty="0" smtClean="0"/>
              <a:t>Cluster data </a:t>
            </a:r>
            <a:r>
              <a:rPr lang="en-US" dirty="0" smtClean="0"/>
              <a:t>information to support evidence as well as rule out inconsistent clinical findings in terms of differential diagnosis</a:t>
            </a:r>
          </a:p>
          <a:p>
            <a:pPr lvl="1"/>
            <a:r>
              <a:rPr lang="en-US" dirty="0" smtClean="0"/>
              <a:t>Distinguish relevant signs and symptoms </a:t>
            </a:r>
            <a:endParaRPr lang="en-US" dirty="0"/>
          </a:p>
        </p:txBody>
      </p:sp>
      <p:sp>
        <p:nvSpPr>
          <p:cNvPr id="509957" name="Rectangle 5"/>
          <p:cNvSpPr>
            <a:spLocks noGrp="1" noChangeArrowheads="1"/>
          </p:cNvSpPr>
          <p:nvPr>
            <p:ph type="title"/>
          </p:nvPr>
        </p:nvSpPr>
        <p:spPr/>
        <p:txBody>
          <a:bodyPr/>
          <a:lstStyle/>
          <a:p>
            <a:r>
              <a:rPr lang="en-US" dirty="0" smtClean="0"/>
              <a:t>Critical Thinking Principles</a:t>
            </a:r>
            <a:endParaRPr lang="en-US" dirty="0"/>
          </a:p>
        </p:txBody>
      </p:sp>
      <p:sp>
        <p:nvSpPr>
          <p:cNvPr id="5" name="Slide Number Placeholder 4"/>
          <p:cNvSpPr>
            <a:spLocks noGrp="1"/>
          </p:cNvSpPr>
          <p:nvPr>
            <p:ph type="sldNum" sz="quarter" idx="10"/>
          </p:nvPr>
        </p:nvSpPr>
        <p:spPr/>
        <p:txBody>
          <a:bodyPr/>
          <a:lstStyle/>
          <a:p>
            <a:pPr>
              <a:defRPr/>
            </a:pPr>
            <a:r>
              <a:rPr lang="en-GB" smtClean="0"/>
              <a:t> </a:t>
            </a:r>
            <a:fld id="{68923DA0-4AF7-4D0F-9143-D9FB2FE902AA}" type="slidenum">
              <a:rPr lang="en-GB" smtClean="0"/>
              <a:pPr>
                <a:defRPr/>
              </a:pPr>
              <a:t>12</a:t>
            </a:fld>
            <a:endParaRPr lang="en-GB"/>
          </a:p>
        </p:txBody>
      </p:sp>
      <p:sp>
        <p:nvSpPr>
          <p:cNvPr id="7" name="Footer Placeholder 6"/>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457" y="1641475"/>
            <a:ext cx="8229599" cy="4640572"/>
          </a:xfrm>
        </p:spPr>
        <p:txBody>
          <a:bodyPr/>
          <a:lstStyle/>
          <a:p>
            <a:r>
              <a:rPr lang="en-US" dirty="0" smtClean="0"/>
              <a:t>First-level priority </a:t>
            </a:r>
          </a:p>
          <a:p>
            <a:pPr lvl="1"/>
            <a:r>
              <a:rPr lang="en-US" dirty="0" smtClean="0"/>
              <a:t>Emergent, life threatening, and immediate</a:t>
            </a:r>
          </a:p>
          <a:p>
            <a:r>
              <a:rPr lang="en-US" dirty="0" smtClean="0"/>
              <a:t>Second-level priority</a:t>
            </a:r>
          </a:p>
          <a:p>
            <a:pPr lvl="1"/>
            <a:r>
              <a:rPr lang="en-US" dirty="0" smtClean="0"/>
              <a:t>Next in urgency, requiring attention so as to avoid further deterioration</a:t>
            </a:r>
          </a:p>
          <a:p>
            <a:r>
              <a:rPr lang="en-US" dirty="0" smtClean="0"/>
              <a:t>Third-level priority</a:t>
            </a:r>
          </a:p>
          <a:p>
            <a:pPr lvl="1"/>
            <a:r>
              <a:rPr lang="en-US" dirty="0" smtClean="0"/>
              <a:t>Important to patient’s health but can be addressed after more urgent problems are addressed</a:t>
            </a:r>
          </a:p>
          <a:p>
            <a:r>
              <a:rPr lang="en-US" dirty="0" smtClean="0"/>
              <a:t>Collaborative problems</a:t>
            </a:r>
          </a:p>
          <a:p>
            <a:pPr lvl="1"/>
            <a:r>
              <a:rPr lang="en-US" dirty="0" smtClean="0"/>
              <a:t>Approach to treatment involves multiple disciplines</a:t>
            </a:r>
          </a:p>
          <a:p>
            <a:pPr lvl="1"/>
            <a:endParaRPr lang="en-US" dirty="0"/>
          </a:p>
        </p:txBody>
      </p:sp>
      <p:sp>
        <p:nvSpPr>
          <p:cNvPr id="2" name="Title 1"/>
          <p:cNvSpPr>
            <a:spLocks noGrp="1"/>
          </p:cNvSpPr>
          <p:nvPr>
            <p:ph type="title"/>
          </p:nvPr>
        </p:nvSpPr>
        <p:spPr/>
        <p:txBody>
          <a:bodyPr/>
          <a:lstStyle/>
          <a:p>
            <a:r>
              <a:rPr lang="en-US" dirty="0" smtClean="0"/>
              <a:t>Priority Problems Level</a:t>
            </a:r>
            <a:endParaRPr lang="en-US" dirty="0"/>
          </a:p>
        </p:txBody>
      </p:sp>
      <p:sp>
        <p:nvSpPr>
          <p:cNvPr id="8" name="Slide Number Placeholder 7"/>
          <p:cNvSpPr>
            <a:spLocks noGrp="1"/>
          </p:cNvSpPr>
          <p:nvPr>
            <p:ph type="sldNum" sz="quarter" idx="10"/>
          </p:nvPr>
        </p:nvSpPr>
        <p:spPr/>
        <p:txBody>
          <a:bodyPr/>
          <a:lstStyle/>
          <a:p>
            <a:pPr>
              <a:defRPr/>
            </a:pPr>
            <a:r>
              <a:rPr lang="en-GB" smtClean="0"/>
              <a:t> </a:t>
            </a:r>
            <a:fld id="{68923DA0-4AF7-4D0F-9143-D9FB2FE902AA}" type="slidenum">
              <a:rPr lang="en-GB" smtClean="0"/>
              <a:pPr>
                <a:defRPr/>
              </a:pPr>
              <a:t>13</a:t>
            </a:fld>
            <a:endParaRPr lang="en-GB"/>
          </a:p>
        </p:txBody>
      </p:sp>
      <p:sp>
        <p:nvSpPr>
          <p:cNvPr id="9" name="Footer Placeholder 8"/>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979" name="Rectangle 3"/>
          <p:cNvSpPr>
            <a:spLocks noGrp="1" noChangeArrowheads="1"/>
          </p:cNvSpPr>
          <p:nvPr>
            <p:ph idx="1"/>
          </p:nvPr>
        </p:nvSpPr>
        <p:spPr/>
        <p:txBody>
          <a:bodyPr>
            <a:normAutofit/>
          </a:bodyPr>
          <a:lstStyle/>
          <a:p>
            <a:r>
              <a:rPr lang="en-US" sz="2400" dirty="0" smtClean="0"/>
              <a:t>Identify </a:t>
            </a:r>
            <a:r>
              <a:rPr lang="en-US" sz="2400" b="1" dirty="0" smtClean="0"/>
              <a:t>patient outcomes </a:t>
            </a:r>
            <a:r>
              <a:rPr lang="en-US" sz="2400" dirty="0" smtClean="0"/>
              <a:t>and delineate </a:t>
            </a:r>
            <a:r>
              <a:rPr lang="en-US" sz="2400" b="1" dirty="0" smtClean="0"/>
              <a:t>measurable goals</a:t>
            </a:r>
          </a:p>
          <a:p>
            <a:pPr lvl="1"/>
            <a:r>
              <a:rPr lang="en-US" sz="2000" dirty="0" smtClean="0"/>
              <a:t>Qualify short-term and long-term goals that are realistic and patient centered</a:t>
            </a:r>
          </a:p>
          <a:p>
            <a:r>
              <a:rPr lang="en-US" sz="2400" dirty="0" smtClean="0"/>
              <a:t>Include </a:t>
            </a:r>
            <a:r>
              <a:rPr lang="en-US" sz="2400" b="1" dirty="0" smtClean="0"/>
              <a:t>evaluation methods </a:t>
            </a:r>
            <a:r>
              <a:rPr lang="en-US" sz="2400" dirty="0" smtClean="0"/>
              <a:t>that will allow for validation of results or adjustments to care planning</a:t>
            </a:r>
          </a:p>
          <a:p>
            <a:pPr lvl="1"/>
            <a:r>
              <a:rPr lang="en-US" sz="2000" dirty="0" smtClean="0"/>
              <a:t>Incorporation of planning methods is a critical element in the delivery of care</a:t>
            </a:r>
          </a:p>
          <a:p>
            <a:r>
              <a:rPr lang="en-US" sz="2400" b="1" dirty="0" smtClean="0"/>
              <a:t>Continuously evaluate </a:t>
            </a:r>
            <a:r>
              <a:rPr lang="en-US" sz="2400" dirty="0" smtClean="0"/>
              <a:t>the plan of care </a:t>
            </a:r>
          </a:p>
          <a:p>
            <a:pPr lvl="1"/>
            <a:r>
              <a:rPr lang="en-US" sz="2000" dirty="0" smtClean="0"/>
              <a:t>Analyze and implement changes as needed in order to maintain pathway toward goal achievement</a:t>
            </a:r>
          </a:p>
        </p:txBody>
      </p:sp>
      <p:sp>
        <p:nvSpPr>
          <p:cNvPr id="510978" name="Rectangle 2"/>
          <p:cNvSpPr>
            <a:spLocks noGrp="1" noChangeArrowheads="1"/>
          </p:cNvSpPr>
          <p:nvPr>
            <p:ph type="title"/>
          </p:nvPr>
        </p:nvSpPr>
        <p:spPr/>
        <p:txBody>
          <a:bodyPr/>
          <a:lstStyle/>
          <a:p>
            <a:r>
              <a:rPr lang="en-US" dirty="0" smtClean="0"/>
              <a:t>Problems and Outcomes</a:t>
            </a:r>
            <a:endParaRPr lang="en-US" dirty="0"/>
          </a:p>
        </p:txBody>
      </p:sp>
      <p:sp>
        <p:nvSpPr>
          <p:cNvPr id="5" name="Slide Number Placeholder 4"/>
          <p:cNvSpPr>
            <a:spLocks noGrp="1"/>
          </p:cNvSpPr>
          <p:nvPr>
            <p:ph type="sldNum" sz="quarter" idx="10"/>
          </p:nvPr>
        </p:nvSpPr>
        <p:spPr/>
        <p:txBody>
          <a:bodyPr/>
          <a:lstStyle/>
          <a:p>
            <a:pPr>
              <a:defRPr/>
            </a:pPr>
            <a:r>
              <a:rPr lang="en-GB" smtClean="0"/>
              <a:t> </a:t>
            </a:r>
            <a:fld id="{68923DA0-4AF7-4D0F-9143-D9FB2FE902AA}" type="slidenum">
              <a:rPr lang="en-GB" smtClean="0"/>
              <a:pPr>
                <a:defRPr/>
              </a:pPr>
              <a:t>14</a:t>
            </a:fld>
            <a:endParaRPr lang="en-GB"/>
          </a:p>
        </p:txBody>
      </p:sp>
      <p:sp>
        <p:nvSpPr>
          <p:cNvPr id="7" name="Footer Placeholder 6"/>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en-US" dirty="0" smtClean="0"/>
              <a:t>Evaluate and update plan</a:t>
            </a:r>
          </a:p>
          <a:p>
            <a:r>
              <a:rPr lang="en-US" altLang="en-US" dirty="0" smtClean="0"/>
              <a:t>Record revised plan and keep it up-to-date</a:t>
            </a:r>
          </a:p>
          <a:p>
            <a:r>
              <a:rPr lang="en-US" altLang="en-US" dirty="0" smtClean="0"/>
              <a:t>Communicate revised plans to multidisciplinary team</a:t>
            </a:r>
          </a:p>
          <a:p>
            <a:r>
              <a:rPr lang="en-US" altLang="en-US" dirty="0" smtClean="0"/>
              <a:t>Be aware that this is a legal document, and accurate recording is important for evaluation, insurance reimbursement, and research</a:t>
            </a:r>
          </a:p>
        </p:txBody>
      </p:sp>
      <p:sp>
        <p:nvSpPr>
          <p:cNvPr id="2" name="Title 1"/>
          <p:cNvSpPr>
            <a:spLocks noGrp="1"/>
          </p:cNvSpPr>
          <p:nvPr>
            <p:ph type="title"/>
          </p:nvPr>
        </p:nvSpPr>
        <p:spPr/>
        <p:txBody>
          <a:bodyPr/>
          <a:lstStyle/>
          <a:p>
            <a:r>
              <a:rPr lang="en-US" dirty="0" smtClean="0"/>
              <a:t>Comprehensive Plan of Care</a:t>
            </a:r>
            <a:endParaRPr lang="en-US" dirty="0"/>
          </a:p>
        </p:txBody>
      </p:sp>
      <p:sp>
        <p:nvSpPr>
          <p:cNvPr id="8" name="Slide Number Placeholder 7"/>
          <p:cNvSpPr>
            <a:spLocks noGrp="1"/>
          </p:cNvSpPr>
          <p:nvPr>
            <p:ph type="sldNum" sz="quarter" idx="10"/>
          </p:nvPr>
        </p:nvSpPr>
        <p:spPr/>
        <p:txBody>
          <a:bodyPr/>
          <a:lstStyle/>
          <a:p>
            <a:pPr>
              <a:defRPr/>
            </a:pPr>
            <a:r>
              <a:rPr lang="en-GB" smtClean="0"/>
              <a:t> </a:t>
            </a:r>
            <a:fld id="{68923DA0-4AF7-4D0F-9143-D9FB2FE902AA}" type="slidenum">
              <a:rPr lang="en-GB" smtClean="0"/>
              <a:pPr>
                <a:defRPr/>
              </a:pPr>
              <a:t>15</a:t>
            </a:fld>
            <a:endParaRPr lang="en-GB"/>
          </a:p>
        </p:txBody>
      </p:sp>
      <p:sp>
        <p:nvSpPr>
          <p:cNvPr id="9" name="Footer Placeholder 8"/>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en-US" dirty="0" smtClean="0"/>
              <a:t>Current and best clinical practice based on research standards focused on systematic reviews of randomized clinical trials (</a:t>
            </a:r>
            <a:r>
              <a:rPr lang="en-US" altLang="en-US" b="1" dirty="0" err="1" smtClean="0"/>
              <a:t>RCTs</a:t>
            </a:r>
            <a:r>
              <a:rPr lang="en-US" altLang="en-US" dirty="0" smtClean="0"/>
              <a:t>)</a:t>
            </a:r>
          </a:p>
          <a:p>
            <a:r>
              <a:rPr lang="en-US" altLang="en-US" dirty="0" smtClean="0"/>
              <a:t>Utilizing evidenced-based practice (</a:t>
            </a:r>
            <a:r>
              <a:rPr lang="en-US" altLang="en-US" b="1" dirty="0" smtClean="0"/>
              <a:t>EBP</a:t>
            </a:r>
            <a:r>
              <a:rPr lang="en-US" altLang="en-US" dirty="0" smtClean="0"/>
              <a:t>) in conjunction with provider experience will lead to better health outcomes for patients</a:t>
            </a:r>
          </a:p>
          <a:p>
            <a:r>
              <a:rPr lang="en-US" altLang="en-US" dirty="0" smtClean="0"/>
              <a:t>Fostering a “culture of EBP” at both the undergraduate and graduate levels will assist health educators to make EBP the “</a:t>
            </a:r>
            <a:r>
              <a:rPr lang="en-US" altLang="en-US" b="1" dirty="0" smtClean="0"/>
              <a:t>gold standard”</a:t>
            </a:r>
            <a:r>
              <a:rPr lang="en-US" altLang="en-US" dirty="0" smtClean="0"/>
              <a:t> of practice</a:t>
            </a:r>
          </a:p>
        </p:txBody>
      </p:sp>
      <p:sp>
        <p:nvSpPr>
          <p:cNvPr id="2" name="Title 1"/>
          <p:cNvSpPr>
            <a:spLocks noGrp="1"/>
          </p:cNvSpPr>
          <p:nvPr>
            <p:ph type="title"/>
          </p:nvPr>
        </p:nvSpPr>
        <p:spPr/>
        <p:txBody>
          <a:bodyPr/>
          <a:lstStyle/>
          <a:p>
            <a:r>
              <a:rPr lang="en-US" dirty="0" smtClean="0"/>
              <a:t>Evidence-Based Assessment</a:t>
            </a:r>
            <a:endParaRPr lang="en-US" dirty="0"/>
          </a:p>
        </p:txBody>
      </p:sp>
      <p:sp>
        <p:nvSpPr>
          <p:cNvPr id="8" name="Slide Number Placeholder 7"/>
          <p:cNvSpPr>
            <a:spLocks noGrp="1"/>
          </p:cNvSpPr>
          <p:nvPr>
            <p:ph type="sldNum" sz="quarter" idx="10"/>
          </p:nvPr>
        </p:nvSpPr>
        <p:spPr/>
        <p:txBody>
          <a:bodyPr/>
          <a:lstStyle/>
          <a:p>
            <a:pPr>
              <a:defRPr/>
            </a:pPr>
            <a:r>
              <a:rPr lang="en-GB" smtClean="0"/>
              <a:t> </a:t>
            </a:r>
            <a:fld id="{68923DA0-4AF7-4D0F-9143-D9FB2FE902AA}" type="slidenum">
              <a:rPr lang="en-GB" smtClean="0"/>
              <a:pPr>
                <a:defRPr/>
              </a:pPr>
              <a:t>16</a:t>
            </a:fld>
            <a:endParaRPr lang="en-GB"/>
          </a:p>
        </p:txBody>
      </p:sp>
      <p:sp>
        <p:nvSpPr>
          <p:cNvPr id="9" name="Footer Placeholder 8"/>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What is the best electronic resource for incorporating evidence-based practice into health assessment</a:t>
            </a:r>
            <a:r>
              <a:rPr lang="en-US" dirty="0" smtClean="0"/>
              <a:t>?</a:t>
            </a:r>
          </a:p>
          <a:p>
            <a:pPr marL="457200" indent="-457200" eaLnBrk="1" hangingPunct="1">
              <a:buSzPct val="101000"/>
              <a:buFont typeface="Arial" pitchFamily="34" charset="0"/>
              <a:buAutoNum type="arabicPeriod"/>
              <a:defRPr/>
            </a:pPr>
            <a:r>
              <a:rPr lang="en-US" dirty="0"/>
              <a:t>Wikipedia.org </a:t>
            </a:r>
          </a:p>
          <a:p>
            <a:pPr marL="457200" indent="-457200" eaLnBrk="1" hangingPunct="1">
              <a:buSzPct val="101000"/>
              <a:buFont typeface="Arial" pitchFamily="34" charset="0"/>
              <a:buAutoNum type="arabicPeriod"/>
              <a:defRPr/>
            </a:pPr>
            <a:r>
              <a:rPr lang="en-US" dirty="0"/>
              <a:t>Nursingworld.org</a:t>
            </a:r>
          </a:p>
          <a:p>
            <a:pPr marL="457200" indent="-457200" eaLnBrk="1" hangingPunct="1">
              <a:buSzPct val="101000"/>
              <a:buFont typeface="Arial" pitchFamily="34" charset="0"/>
              <a:buAutoNum type="arabicPeriod"/>
              <a:defRPr/>
            </a:pPr>
            <a:r>
              <a:rPr lang="en-US" dirty="0"/>
              <a:t>Mayoclinic.com</a:t>
            </a:r>
          </a:p>
          <a:p>
            <a:pPr marL="457200" indent="-457200" eaLnBrk="1" hangingPunct="1">
              <a:buSzPct val="101000"/>
              <a:buFont typeface="Arial" pitchFamily="34" charset="0"/>
              <a:buAutoNum type="arabicPeriod"/>
              <a:defRPr/>
            </a:pPr>
            <a:r>
              <a:rPr lang="en-US" dirty="0"/>
              <a:t>WebMD.com</a:t>
            </a:r>
          </a:p>
          <a:p>
            <a:endParaRPr lang="en-US" dirty="0"/>
          </a:p>
        </p:txBody>
      </p:sp>
      <p:sp>
        <p:nvSpPr>
          <p:cNvPr id="3" name="Title 2"/>
          <p:cNvSpPr>
            <a:spLocks noGrp="1"/>
          </p:cNvSpPr>
          <p:nvPr>
            <p:ph type="title"/>
          </p:nvPr>
        </p:nvSpPr>
        <p:spPr/>
        <p:txBody>
          <a:bodyPr/>
          <a:lstStyle/>
          <a:p>
            <a:r>
              <a:rPr lang="en-US" dirty="0" smtClean="0"/>
              <a:t>Question</a:t>
            </a:r>
            <a:endParaRPr lang="en-US" dirty="0"/>
          </a:p>
        </p:txBody>
      </p:sp>
      <p:sp>
        <p:nvSpPr>
          <p:cNvPr id="4" name="Slide Number Placeholder 3"/>
          <p:cNvSpPr>
            <a:spLocks noGrp="1"/>
          </p:cNvSpPr>
          <p:nvPr>
            <p:ph type="sldNum" sz="quarter" idx="10"/>
          </p:nvPr>
        </p:nvSpPr>
        <p:spPr/>
        <p:txBody>
          <a:bodyPr/>
          <a:lstStyle/>
          <a:p>
            <a:pPr>
              <a:defRPr/>
            </a:pPr>
            <a:r>
              <a:rPr lang="en-GB" smtClean="0"/>
              <a:t> </a:t>
            </a:r>
            <a:fld id="{68923DA0-4AF7-4D0F-9143-D9FB2FE902AA}" type="slidenum">
              <a:rPr lang="en-GB" smtClean="0"/>
              <a:pPr>
                <a:defRPr/>
              </a:pPr>
              <a:t>17</a:t>
            </a:fld>
            <a:endParaRPr lang="en-GB"/>
          </a:p>
        </p:txBody>
      </p:sp>
      <p:sp>
        <p:nvSpPr>
          <p:cNvPr id="5" name="Footer Placeholder 4"/>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extLst>
      <p:ext uri="{BB962C8B-B14F-4D97-AF65-F5344CB8AC3E}">
        <p14:creationId xmlns:p14="http://schemas.microsoft.com/office/powerpoint/2010/main" val="14302193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30" name="Rectangle 6"/>
          <p:cNvSpPr>
            <a:spLocks noGrp="1" noChangeArrowheads="1"/>
          </p:cNvSpPr>
          <p:nvPr>
            <p:ph idx="1"/>
          </p:nvPr>
        </p:nvSpPr>
        <p:spPr/>
        <p:txBody>
          <a:bodyPr>
            <a:normAutofit fontScale="85000" lnSpcReduction="10000"/>
          </a:bodyPr>
          <a:lstStyle/>
          <a:p>
            <a:r>
              <a:rPr lang="en-US" altLang="en-US" b="1" dirty="0" smtClean="0"/>
              <a:t>Complete total health database</a:t>
            </a:r>
          </a:p>
          <a:p>
            <a:pPr lvl="1"/>
            <a:r>
              <a:rPr lang="en-US" altLang="en-US" dirty="0" smtClean="0"/>
              <a:t>Includes complete health history and full physical examination</a:t>
            </a:r>
          </a:p>
          <a:p>
            <a:pPr lvl="1"/>
            <a:r>
              <a:rPr lang="en-US" altLang="en-US" dirty="0" smtClean="0"/>
              <a:t>Describes current and past health state and forms baseline to measure all future changes </a:t>
            </a:r>
          </a:p>
          <a:p>
            <a:pPr lvl="1"/>
            <a:r>
              <a:rPr lang="en-US" altLang="en-US" dirty="0" smtClean="0"/>
              <a:t>Yields first diagnoses</a:t>
            </a:r>
          </a:p>
          <a:p>
            <a:r>
              <a:rPr lang="en-US" altLang="en-US" b="1" dirty="0" smtClean="0"/>
              <a:t>Episodic or problem-centered database</a:t>
            </a:r>
          </a:p>
          <a:p>
            <a:pPr lvl="1"/>
            <a:r>
              <a:rPr lang="en-US" altLang="en-US" dirty="0" smtClean="0"/>
              <a:t>For limited or short-term problems</a:t>
            </a:r>
          </a:p>
          <a:p>
            <a:pPr lvl="1"/>
            <a:r>
              <a:rPr lang="en-US" altLang="en-US" dirty="0" smtClean="0"/>
              <a:t>Collect “mini” database, smaller scope and more focused than complete database</a:t>
            </a:r>
          </a:p>
          <a:p>
            <a:pPr lvl="1"/>
            <a:r>
              <a:rPr lang="en-US" altLang="en-US" dirty="0" smtClean="0"/>
              <a:t>Concerns mainly one problem, one cue complex, or one body system</a:t>
            </a:r>
          </a:p>
          <a:p>
            <a:pPr lvl="1"/>
            <a:r>
              <a:rPr lang="en-US" altLang="en-US" dirty="0" smtClean="0"/>
              <a:t>History and examination follow direction of presenting concern</a:t>
            </a:r>
          </a:p>
          <a:p>
            <a:pPr lvl="1"/>
            <a:endParaRPr lang="en-US" altLang="en-US" dirty="0" smtClean="0"/>
          </a:p>
        </p:txBody>
      </p:sp>
      <p:sp>
        <p:nvSpPr>
          <p:cNvPr id="513029" name="Rectangle 5"/>
          <p:cNvSpPr>
            <a:spLocks noGrp="1" noChangeArrowheads="1"/>
          </p:cNvSpPr>
          <p:nvPr>
            <p:ph type="title"/>
          </p:nvPr>
        </p:nvSpPr>
        <p:spPr/>
        <p:txBody>
          <a:bodyPr/>
          <a:lstStyle/>
          <a:p>
            <a:r>
              <a:rPr lang="en-US" dirty="0" smtClean="0"/>
              <a:t>Collecting Four Types of Data </a:t>
            </a:r>
            <a:endParaRPr lang="en-US" dirty="0"/>
          </a:p>
        </p:txBody>
      </p:sp>
      <p:sp>
        <p:nvSpPr>
          <p:cNvPr id="5" name="Slide Number Placeholder 4"/>
          <p:cNvSpPr>
            <a:spLocks noGrp="1"/>
          </p:cNvSpPr>
          <p:nvPr>
            <p:ph type="sldNum" sz="quarter" idx="10"/>
          </p:nvPr>
        </p:nvSpPr>
        <p:spPr/>
        <p:txBody>
          <a:bodyPr/>
          <a:lstStyle/>
          <a:p>
            <a:pPr>
              <a:defRPr/>
            </a:pPr>
            <a:r>
              <a:rPr lang="en-GB" smtClean="0"/>
              <a:t> </a:t>
            </a:r>
            <a:fld id="{68923DA0-4AF7-4D0F-9143-D9FB2FE902AA}" type="slidenum">
              <a:rPr lang="en-GB" smtClean="0"/>
              <a:pPr>
                <a:defRPr/>
              </a:pPr>
              <a:t>18</a:t>
            </a:fld>
            <a:endParaRPr lang="en-GB"/>
          </a:p>
        </p:txBody>
      </p:sp>
      <p:sp>
        <p:nvSpPr>
          <p:cNvPr id="7" name="Footer Placeholder 6"/>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en-US" dirty="0" smtClean="0"/>
              <a:t>Follow-up database</a:t>
            </a:r>
          </a:p>
          <a:p>
            <a:pPr lvl="1"/>
            <a:r>
              <a:rPr lang="en-US" altLang="en-US" dirty="0" smtClean="0"/>
              <a:t>Status of all identified problems should be evaluated at regular and appropriate intervals</a:t>
            </a:r>
          </a:p>
          <a:p>
            <a:pPr lvl="1"/>
            <a:r>
              <a:rPr lang="en-US" altLang="en-US" dirty="0" smtClean="0"/>
              <a:t>Note changes that have occurred </a:t>
            </a:r>
          </a:p>
          <a:p>
            <a:pPr lvl="1"/>
            <a:r>
              <a:rPr lang="en-US" altLang="en-US" dirty="0" smtClean="0"/>
              <a:t>Evaluate whether problem is getting better or worse</a:t>
            </a:r>
          </a:p>
          <a:p>
            <a:pPr lvl="1"/>
            <a:r>
              <a:rPr lang="en-US" altLang="en-US" dirty="0" smtClean="0"/>
              <a:t>Identify coping strategies being used</a:t>
            </a:r>
          </a:p>
          <a:p>
            <a:r>
              <a:rPr lang="en-US" dirty="0" smtClean="0"/>
              <a:t>Emergency database</a:t>
            </a:r>
          </a:p>
          <a:p>
            <a:pPr lvl="1"/>
            <a:r>
              <a:rPr lang="en-US" dirty="0" smtClean="0"/>
              <a:t>Rapid collection of data, often compiled concurrently with lifesaving measures</a:t>
            </a:r>
          </a:p>
          <a:p>
            <a:pPr lvl="1"/>
            <a:r>
              <a:rPr lang="en-US" dirty="0" smtClean="0"/>
              <a:t>Diagnosis must be rapid and comprehensive in nature</a:t>
            </a:r>
          </a:p>
          <a:p>
            <a:pPr lvl="1"/>
            <a:endParaRPr lang="en-US" altLang="en-US" dirty="0" smtClean="0"/>
          </a:p>
        </p:txBody>
      </p:sp>
      <p:sp>
        <p:nvSpPr>
          <p:cNvPr id="2" name="Title 1"/>
          <p:cNvSpPr>
            <a:spLocks noGrp="1"/>
          </p:cNvSpPr>
          <p:nvPr>
            <p:ph type="title"/>
          </p:nvPr>
        </p:nvSpPr>
        <p:spPr/>
        <p:txBody>
          <a:bodyPr/>
          <a:lstStyle/>
          <a:p>
            <a:r>
              <a:rPr lang="en-US" dirty="0" smtClean="0"/>
              <a:t>Collecting Four Types of Data (Cont.)</a:t>
            </a:r>
            <a:endParaRPr lang="en-US" dirty="0"/>
          </a:p>
        </p:txBody>
      </p:sp>
      <p:sp>
        <p:nvSpPr>
          <p:cNvPr id="8" name="Slide Number Placeholder 7"/>
          <p:cNvSpPr>
            <a:spLocks noGrp="1"/>
          </p:cNvSpPr>
          <p:nvPr>
            <p:ph type="sldNum" sz="quarter" idx="10"/>
          </p:nvPr>
        </p:nvSpPr>
        <p:spPr/>
        <p:txBody>
          <a:bodyPr/>
          <a:lstStyle/>
          <a:p>
            <a:pPr>
              <a:defRPr/>
            </a:pPr>
            <a:r>
              <a:rPr lang="en-GB" smtClean="0"/>
              <a:t> </a:t>
            </a:r>
            <a:fld id="{68923DA0-4AF7-4D0F-9143-D9FB2FE902AA}" type="slidenum">
              <a:rPr lang="en-GB" smtClean="0"/>
              <a:pPr>
                <a:defRPr/>
              </a:pPr>
              <a:t>19</a:t>
            </a:fld>
            <a:endParaRPr lang="en-GB"/>
          </a:p>
        </p:txBody>
      </p:sp>
      <p:sp>
        <p:nvSpPr>
          <p:cNvPr id="9" name="Footer Placeholder 8"/>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691" name="Rectangle 3"/>
          <p:cNvSpPr>
            <a:spLocks noGrp="1" noChangeArrowheads="1"/>
          </p:cNvSpPr>
          <p:nvPr>
            <p:ph idx="1"/>
          </p:nvPr>
        </p:nvSpPr>
        <p:spPr/>
        <p:txBody>
          <a:bodyPr/>
          <a:lstStyle/>
          <a:p>
            <a:r>
              <a:rPr lang="en-US" altLang="en-US" b="1" dirty="0" smtClean="0"/>
              <a:t>Subjective data</a:t>
            </a:r>
          </a:p>
          <a:p>
            <a:pPr lvl="1"/>
            <a:r>
              <a:rPr lang="en-US" altLang="en-US" dirty="0" smtClean="0"/>
              <a:t>What patient says about himself or herself during history taking</a:t>
            </a:r>
          </a:p>
          <a:p>
            <a:r>
              <a:rPr lang="en-US" altLang="en-US" b="1" dirty="0" smtClean="0"/>
              <a:t>Objective data</a:t>
            </a:r>
          </a:p>
          <a:p>
            <a:pPr lvl="1"/>
            <a:r>
              <a:rPr lang="en-US" altLang="en-US" dirty="0" smtClean="0"/>
              <a:t>Observed when inspecting, percussing, palpating, and auscultating patient during physical examination</a:t>
            </a:r>
          </a:p>
          <a:p>
            <a:r>
              <a:rPr lang="en-US" altLang="en-US" b="1" dirty="0" smtClean="0"/>
              <a:t>Database</a:t>
            </a:r>
          </a:p>
          <a:p>
            <a:pPr lvl="1"/>
            <a:r>
              <a:rPr lang="en-US" altLang="en-US" dirty="0" smtClean="0"/>
              <a:t>Formed from these elements, plus patient’s record and laboratory studies</a:t>
            </a:r>
          </a:p>
        </p:txBody>
      </p:sp>
      <p:sp>
        <p:nvSpPr>
          <p:cNvPr id="498690" name="Rectangle 2"/>
          <p:cNvSpPr>
            <a:spLocks noGrp="1" noChangeArrowheads="1"/>
          </p:cNvSpPr>
          <p:nvPr>
            <p:ph type="title"/>
          </p:nvPr>
        </p:nvSpPr>
        <p:spPr/>
        <p:txBody>
          <a:bodyPr/>
          <a:lstStyle/>
          <a:p>
            <a:r>
              <a:rPr lang="en-US" dirty="0" smtClean="0"/>
              <a:t>Assessment: Point of Entry in an Ongoing Process</a:t>
            </a:r>
            <a:endParaRPr lang="en-US" dirty="0"/>
          </a:p>
        </p:txBody>
      </p:sp>
      <p:sp>
        <p:nvSpPr>
          <p:cNvPr id="14340" name="Rectangle 7"/>
          <p:cNvSpPr>
            <a:spLocks noChangeArrowheads="1"/>
          </p:cNvSpPr>
          <p:nvPr/>
        </p:nvSpPr>
        <p:spPr bwMode="auto">
          <a:xfrm>
            <a:off x="2724150" y="4556125"/>
            <a:ext cx="184150" cy="366713"/>
          </a:xfrm>
          <a:prstGeom prst="rect">
            <a:avLst/>
          </a:prstGeom>
          <a:noFill/>
          <a:ln w="9525">
            <a:noFill/>
            <a:miter lim="800000"/>
            <a:headEnd/>
            <a:tailEnd/>
          </a:ln>
        </p:spPr>
        <p:txBody>
          <a:bodyPr wrap="none">
            <a:spAutoFit/>
          </a:bodyPr>
          <a:lstStyle/>
          <a:p>
            <a:endParaRPr lang="en-GB" altLang="en-US" sz="1800">
              <a:latin typeface="Arial" pitchFamily="34" charset="0"/>
            </a:endParaRPr>
          </a:p>
        </p:txBody>
      </p:sp>
      <p:sp>
        <p:nvSpPr>
          <p:cNvPr id="5" name="Slide Number Placeholder 4"/>
          <p:cNvSpPr>
            <a:spLocks noGrp="1"/>
          </p:cNvSpPr>
          <p:nvPr>
            <p:ph type="sldNum" sz="quarter" idx="10"/>
          </p:nvPr>
        </p:nvSpPr>
        <p:spPr/>
        <p:txBody>
          <a:bodyPr/>
          <a:lstStyle/>
          <a:p>
            <a:pPr>
              <a:defRPr/>
            </a:pPr>
            <a:r>
              <a:rPr lang="en-GB" smtClean="0"/>
              <a:t> </a:t>
            </a:r>
            <a:fld id="{68923DA0-4AF7-4D0F-9143-D9FB2FE902AA}" type="slidenum">
              <a:rPr lang="en-GB" smtClean="0"/>
              <a:pPr>
                <a:defRPr/>
              </a:pPr>
              <a:t>2</a:t>
            </a:fld>
            <a:endParaRPr lang="en-GB"/>
          </a:p>
        </p:txBody>
      </p:sp>
      <p:sp>
        <p:nvSpPr>
          <p:cNvPr id="6" name="Footer Placeholder 5"/>
          <p:cNvSpPr>
            <a:spLocks noGrp="1"/>
          </p:cNvSpPr>
          <p:nvPr>
            <p:ph type="ftr" sz="quarter" idx="11"/>
          </p:nvPr>
        </p:nvSpPr>
        <p:spPr>
          <a:xfrm>
            <a:off x="952501" y="6461125"/>
            <a:ext cx="7238999" cy="381000"/>
          </a:xfrm>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en-US" dirty="0" smtClean="0"/>
              <a:t>Assessment: collection of data about an individual’s health state</a:t>
            </a:r>
          </a:p>
          <a:p>
            <a:r>
              <a:rPr lang="en-US" altLang="en-US" dirty="0" smtClean="0"/>
              <a:t>A clear idea of health is important because it determines assessment data to be collected</a:t>
            </a:r>
          </a:p>
        </p:txBody>
      </p:sp>
      <p:sp>
        <p:nvSpPr>
          <p:cNvPr id="2" name="Title 1"/>
          <p:cNvSpPr>
            <a:spLocks noGrp="1"/>
          </p:cNvSpPr>
          <p:nvPr>
            <p:ph type="title"/>
          </p:nvPr>
        </p:nvSpPr>
        <p:spPr/>
        <p:txBody>
          <a:bodyPr/>
          <a:lstStyle/>
          <a:p>
            <a:r>
              <a:rPr lang="en-US" dirty="0" smtClean="0"/>
              <a:t>Expanding the Concept of Health</a:t>
            </a:r>
            <a:endParaRPr lang="en-US" dirty="0"/>
          </a:p>
        </p:txBody>
      </p:sp>
      <p:sp>
        <p:nvSpPr>
          <p:cNvPr id="8" name="Slide Number Placeholder 7"/>
          <p:cNvSpPr>
            <a:spLocks noGrp="1"/>
          </p:cNvSpPr>
          <p:nvPr>
            <p:ph type="sldNum" sz="quarter" idx="10"/>
          </p:nvPr>
        </p:nvSpPr>
        <p:spPr/>
        <p:txBody>
          <a:bodyPr/>
          <a:lstStyle/>
          <a:p>
            <a:pPr>
              <a:defRPr/>
            </a:pPr>
            <a:r>
              <a:rPr lang="en-GB" smtClean="0"/>
              <a:t> </a:t>
            </a:r>
            <a:fld id="{68923DA0-4AF7-4D0F-9143-D9FB2FE902AA}" type="slidenum">
              <a:rPr lang="en-GB" smtClean="0"/>
              <a:pPr>
                <a:defRPr/>
              </a:pPr>
              <a:t>20</a:t>
            </a:fld>
            <a:endParaRPr lang="en-GB"/>
          </a:p>
        </p:txBody>
      </p:sp>
      <p:sp>
        <p:nvSpPr>
          <p:cNvPr id="9" name="Footer Placeholder 8"/>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smtClean="0"/>
              <a:t>Mind, body and spirit are interdependent and function as a whole</a:t>
            </a:r>
          </a:p>
          <a:p>
            <a:r>
              <a:rPr lang="en-US" sz="2400" dirty="0" smtClean="0"/>
              <a:t>Multifaceted basis of disease</a:t>
            </a:r>
          </a:p>
          <a:p>
            <a:r>
              <a:rPr lang="en-US" sz="2400" dirty="0" smtClean="0"/>
              <a:t>Individual and human environment are open systems</a:t>
            </a:r>
          </a:p>
          <a:p>
            <a:r>
              <a:rPr lang="en-US" sz="2400" dirty="0" smtClean="0"/>
              <a:t>Expanded assessment factors such as lifestyle behaviors, culture and values, family and social roles, self-care behaviors, job-related stress, developmental tasks, failures and frustrations of life</a:t>
            </a:r>
          </a:p>
          <a:p>
            <a:r>
              <a:rPr lang="en-US" sz="2400" dirty="0" smtClean="0"/>
              <a:t>Health promotion and disease prevention form the core of nursing</a:t>
            </a:r>
          </a:p>
        </p:txBody>
      </p:sp>
      <p:sp>
        <p:nvSpPr>
          <p:cNvPr id="2" name="Title 1"/>
          <p:cNvSpPr>
            <a:spLocks noGrp="1"/>
          </p:cNvSpPr>
          <p:nvPr>
            <p:ph type="title"/>
          </p:nvPr>
        </p:nvSpPr>
        <p:spPr/>
        <p:txBody>
          <a:bodyPr/>
          <a:lstStyle/>
          <a:p>
            <a:r>
              <a:rPr lang="en-US" dirty="0" smtClean="0"/>
              <a:t>Holistic Model of Health</a:t>
            </a:r>
            <a:endParaRPr lang="en-US" dirty="0"/>
          </a:p>
        </p:txBody>
      </p:sp>
      <p:sp>
        <p:nvSpPr>
          <p:cNvPr id="8" name="Slide Number Placeholder 7"/>
          <p:cNvSpPr>
            <a:spLocks noGrp="1"/>
          </p:cNvSpPr>
          <p:nvPr>
            <p:ph type="sldNum" sz="quarter" idx="10"/>
          </p:nvPr>
        </p:nvSpPr>
        <p:spPr/>
        <p:txBody>
          <a:bodyPr/>
          <a:lstStyle/>
          <a:p>
            <a:pPr>
              <a:defRPr/>
            </a:pPr>
            <a:r>
              <a:rPr lang="en-GB" smtClean="0"/>
              <a:t> </a:t>
            </a:r>
            <a:fld id="{68923DA0-4AF7-4D0F-9143-D9FB2FE902AA}" type="slidenum">
              <a:rPr lang="en-GB" smtClean="0"/>
              <a:pPr>
                <a:defRPr/>
              </a:pPr>
              <a:t>21</a:t>
            </a:fld>
            <a:endParaRPr lang="en-GB"/>
          </a:p>
        </p:txBody>
      </p:sp>
      <p:sp>
        <p:nvSpPr>
          <p:cNvPr id="9" name="Footer Placeholder 8"/>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Interval of assessment </a:t>
            </a:r>
            <a:r>
              <a:rPr lang="en-US" dirty="0" smtClean="0"/>
              <a:t>varies with illness and wellness needs</a:t>
            </a:r>
          </a:p>
          <a:p>
            <a:pPr lvl="1"/>
            <a:r>
              <a:rPr lang="en-US" dirty="0" smtClean="0"/>
              <a:t>Ill people seek care because of pain or abnormal signs and symptoms</a:t>
            </a:r>
          </a:p>
          <a:p>
            <a:pPr lvl="1"/>
            <a:r>
              <a:rPr lang="en-US" dirty="0" smtClean="0"/>
              <a:t>This prompts an assessment: gathering a complete, episodic, or emergency database</a:t>
            </a:r>
          </a:p>
          <a:p>
            <a:pPr lvl="2"/>
            <a:r>
              <a:rPr lang="en-US" dirty="0" smtClean="0"/>
              <a:t>Screening history for dietary intake, physical activity, tobacco/alcohol/drug use, and sexual practices</a:t>
            </a:r>
          </a:p>
          <a:p>
            <a:pPr lvl="2"/>
            <a:r>
              <a:rPr lang="en-US" dirty="0" smtClean="0"/>
              <a:t>Counseling for injury prevention, substance use, sexual behavior, diet and exercise, and dental health</a:t>
            </a:r>
          </a:p>
        </p:txBody>
      </p:sp>
      <p:sp>
        <p:nvSpPr>
          <p:cNvPr id="2" name="Title 1"/>
          <p:cNvSpPr>
            <a:spLocks noGrp="1"/>
          </p:cNvSpPr>
          <p:nvPr>
            <p:ph type="title"/>
          </p:nvPr>
        </p:nvSpPr>
        <p:spPr/>
        <p:txBody>
          <a:bodyPr/>
          <a:lstStyle/>
          <a:p>
            <a:r>
              <a:rPr lang="en-US" dirty="0" smtClean="0"/>
              <a:t>Frequency of Assessment</a:t>
            </a:r>
            <a:endParaRPr lang="en-US" dirty="0"/>
          </a:p>
        </p:txBody>
      </p:sp>
      <p:sp>
        <p:nvSpPr>
          <p:cNvPr id="8" name="Slide Number Placeholder 7"/>
          <p:cNvSpPr>
            <a:spLocks noGrp="1"/>
          </p:cNvSpPr>
          <p:nvPr>
            <p:ph type="sldNum" sz="quarter" idx="10"/>
          </p:nvPr>
        </p:nvSpPr>
        <p:spPr/>
        <p:txBody>
          <a:bodyPr/>
          <a:lstStyle/>
          <a:p>
            <a:pPr>
              <a:defRPr/>
            </a:pPr>
            <a:r>
              <a:rPr lang="en-GB" smtClean="0"/>
              <a:t> </a:t>
            </a:r>
            <a:fld id="{68923DA0-4AF7-4D0F-9143-D9FB2FE902AA}" type="slidenum">
              <a:rPr lang="en-GB" smtClean="0"/>
              <a:pPr>
                <a:defRPr/>
              </a:pPr>
              <a:t>22</a:t>
            </a:fld>
            <a:endParaRPr lang="en-GB"/>
          </a:p>
        </p:txBody>
      </p:sp>
      <p:sp>
        <p:nvSpPr>
          <p:cNvPr id="9" name="Footer Placeholder 8"/>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Routine periodic </a:t>
            </a:r>
            <a:r>
              <a:rPr lang="en-US" dirty="0" smtClean="0"/>
              <a:t>examination might include the following services for preventive health care:</a:t>
            </a:r>
          </a:p>
          <a:p>
            <a:pPr lvl="1"/>
            <a:r>
              <a:rPr lang="en-US" dirty="0" smtClean="0"/>
              <a:t>Screening history for dietary intake, physical activity, tobacco/alcohol/drug use, and sexual practices</a:t>
            </a:r>
          </a:p>
          <a:p>
            <a:pPr lvl="1"/>
            <a:r>
              <a:rPr lang="en-US" dirty="0" smtClean="0"/>
              <a:t>Counseling for injury prevention, substance use, sexual behavior, diet and exercise, and dental health</a:t>
            </a:r>
          </a:p>
          <a:p>
            <a:pPr lvl="1"/>
            <a:r>
              <a:rPr lang="en-US" dirty="0" smtClean="0"/>
              <a:t>Immunizations </a:t>
            </a:r>
          </a:p>
          <a:p>
            <a:pPr lvl="1"/>
            <a:r>
              <a:rPr lang="en-US" dirty="0" smtClean="0"/>
              <a:t>Chemoprophylaxis for multivitamin with folic acid for females capable of or planning pregnancy</a:t>
            </a:r>
          </a:p>
        </p:txBody>
      </p:sp>
      <p:sp>
        <p:nvSpPr>
          <p:cNvPr id="2" name="Title 1"/>
          <p:cNvSpPr>
            <a:spLocks noGrp="1"/>
          </p:cNvSpPr>
          <p:nvPr>
            <p:ph type="title"/>
          </p:nvPr>
        </p:nvSpPr>
        <p:spPr/>
        <p:txBody>
          <a:bodyPr/>
          <a:lstStyle/>
          <a:p>
            <a:r>
              <a:rPr lang="en-US" dirty="0" smtClean="0"/>
              <a:t>Frequency of Assessment (Cont.)</a:t>
            </a:r>
            <a:endParaRPr lang="en-US" dirty="0"/>
          </a:p>
        </p:txBody>
      </p:sp>
      <p:sp>
        <p:nvSpPr>
          <p:cNvPr id="8" name="Slide Number Placeholder 7"/>
          <p:cNvSpPr>
            <a:spLocks noGrp="1"/>
          </p:cNvSpPr>
          <p:nvPr>
            <p:ph type="sldNum" sz="quarter" idx="10"/>
          </p:nvPr>
        </p:nvSpPr>
        <p:spPr/>
        <p:txBody>
          <a:bodyPr/>
          <a:lstStyle/>
          <a:p>
            <a:pPr>
              <a:defRPr/>
            </a:pPr>
            <a:r>
              <a:rPr lang="en-GB" smtClean="0"/>
              <a:t> </a:t>
            </a:r>
            <a:fld id="{68923DA0-4AF7-4D0F-9143-D9FB2FE902AA}" type="slidenum">
              <a:rPr lang="en-GB" smtClean="0"/>
              <a:pPr>
                <a:defRPr/>
              </a:pPr>
              <a:t>23</a:t>
            </a:fld>
            <a:endParaRPr lang="en-GB"/>
          </a:p>
        </p:txBody>
      </p:sp>
      <p:sp>
        <p:nvSpPr>
          <p:cNvPr id="9" name="Footer Placeholder 8"/>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en-US" dirty="0" smtClean="0"/>
              <a:t>For </a:t>
            </a:r>
            <a:r>
              <a:rPr lang="en-US" altLang="en-US" b="1" dirty="0" smtClean="0"/>
              <a:t>well persons</a:t>
            </a:r>
            <a:r>
              <a:rPr lang="en-US" altLang="en-US" dirty="0" smtClean="0"/>
              <a:t>, opinions are changing about assessment intervals</a:t>
            </a:r>
          </a:p>
          <a:p>
            <a:pPr lvl="1"/>
            <a:r>
              <a:rPr lang="en-US" altLang="en-US" dirty="0" smtClean="0"/>
              <a:t>Annual checkup is vague: What does it constitute? Is it necessary? Does it sometimes give an implicit promise of health and thus provide false security?</a:t>
            </a:r>
          </a:p>
          <a:p>
            <a:pPr lvl="1"/>
            <a:r>
              <a:rPr lang="en-US" altLang="en-US" dirty="0" smtClean="0"/>
              <a:t>Timing of formerly accepted procedures is now variable: for example, annual Pap tests</a:t>
            </a:r>
          </a:p>
          <a:p>
            <a:pPr lvl="1"/>
            <a:r>
              <a:rPr lang="en-US" altLang="en-US" dirty="0" smtClean="0"/>
              <a:t>Same annual routine physical examination cannot be recommended for all persons because health priorities vary among individuals, age groups, and risk categories</a:t>
            </a:r>
          </a:p>
        </p:txBody>
      </p:sp>
      <p:sp>
        <p:nvSpPr>
          <p:cNvPr id="2" name="Title 1"/>
          <p:cNvSpPr>
            <a:spLocks noGrp="1"/>
          </p:cNvSpPr>
          <p:nvPr>
            <p:ph type="title"/>
          </p:nvPr>
        </p:nvSpPr>
        <p:spPr/>
        <p:txBody>
          <a:bodyPr/>
          <a:lstStyle/>
          <a:p>
            <a:r>
              <a:rPr lang="en-US" dirty="0" smtClean="0"/>
              <a:t>Frequency of Assessment (Cont.)</a:t>
            </a:r>
            <a:endParaRPr lang="en-US" dirty="0"/>
          </a:p>
        </p:txBody>
      </p:sp>
      <p:sp>
        <p:nvSpPr>
          <p:cNvPr id="8" name="Slide Number Placeholder 7"/>
          <p:cNvSpPr>
            <a:spLocks noGrp="1"/>
          </p:cNvSpPr>
          <p:nvPr>
            <p:ph type="sldNum" sz="quarter" idx="10"/>
          </p:nvPr>
        </p:nvSpPr>
        <p:spPr/>
        <p:txBody>
          <a:bodyPr/>
          <a:lstStyle/>
          <a:p>
            <a:pPr>
              <a:defRPr/>
            </a:pPr>
            <a:r>
              <a:rPr lang="en-GB" smtClean="0"/>
              <a:t> </a:t>
            </a:r>
            <a:fld id="{68923DA0-4AF7-4D0F-9143-D9FB2FE902AA}" type="slidenum">
              <a:rPr lang="en-GB" smtClean="0"/>
              <a:pPr>
                <a:defRPr/>
              </a:pPr>
              <a:t>24</a:t>
            </a:fld>
            <a:endParaRPr lang="en-GB"/>
          </a:p>
        </p:txBody>
      </p:sp>
      <p:sp>
        <p:nvSpPr>
          <p:cNvPr id="9" name="Footer Placeholder 8"/>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en-US" b="1" dirty="0" smtClean="0"/>
              <a:t>Age-specific charts for periodic health examinations are a positive approach to health assessment</a:t>
            </a:r>
          </a:p>
          <a:p>
            <a:pPr lvl="1"/>
            <a:r>
              <a:rPr lang="en-US" altLang="en-US" dirty="0" smtClean="0"/>
              <a:t>Define lifetime schedule of health care, organized into packages for four specific age groups</a:t>
            </a:r>
          </a:p>
          <a:p>
            <a:pPr lvl="1"/>
            <a:r>
              <a:rPr lang="en-US" altLang="en-US" dirty="0" smtClean="0"/>
              <a:t>Each chart lists a frequency schedule for periodic health visits and preventive services for age group</a:t>
            </a:r>
          </a:p>
          <a:p>
            <a:pPr lvl="2"/>
            <a:r>
              <a:rPr lang="en-US" altLang="en-US" dirty="0" smtClean="0"/>
              <a:t>These services include screening factors to gather during the history, and age-specific items for physical examination and laboratory procedures, counseling topics, and immunizations</a:t>
            </a:r>
          </a:p>
        </p:txBody>
      </p:sp>
      <p:sp>
        <p:nvSpPr>
          <p:cNvPr id="2" name="Title 1"/>
          <p:cNvSpPr>
            <a:spLocks noGrp="1"/>
          </p:cNvSpPr>
          <p:nvPr>
            <p:ph type="title"/>
          </p:nvPr>
        </p:nvSpPr>
        <p:spPr/>
        <p:txBody>
          <a:bodyPr/>
          <a:lstStyle/>
          <a:p>
            <a:r>
              <a:rPr lang="en-US" altLang="en-US" dirty="0" smtClean="0"/>
              <a:t>Assessment through the Life Cycle</a:t>
            </a:r>
          </a:p>
        </p:txBody>
      </p:sp>
      <p:sp>
        <p:nvSpPr>
          <p:cNvPr id="8" name="Slide Number Placeholder 7"/>
          <p:cNvSpPr>
            <a:spLocks noGrp="1"/>
          </p:cNvSpPr>
          <p:nvPr>
            <p:ph type="sldNum" sz="quarter" idx="10"/>
          </p:nvPr>
        </p:nvSpPr>
        <p:spPr/>
        <p:txBody>
          <a:bodyPr/>
          <a:lstStyle/>
          <a:p>
            <a:pPr>
              <a:defRPr/>
            </a:pPr>
            <a:r>
              <a:rPr lang="en-GB" smtClean="0"/>
              <a:t> </a:t>
            </a:r>
            <a:fld id="{68923DA0-4AF7-4D0F-9143-D9FB2FE902AA}" type="slidenum">
              <a:rPr lang="en-GB" smtClean="0"/>
              <a:pPr>
                <a:defRPr/>
              </a:pPr>
              <a:t>25</a:t>
            </a:fld>
            <a:endParaRPr lang="en-GB"/>
          </a:p>
        </p:txBody>
      </p:sp>
      <p:sp>
        <p:nvSpPr>
          <p:cNvPr id="9" name="Footer Placeholder 8"/>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en-US" b="1" dirty="0" smtClean="0"/>
              <a:t>Age-specific charts focus on major risk factors specific for each age group based on lifestyle, health needs, and problems </a:t>
            </a:r>
          </a:p>
          <a:p>
            <a:pPr lvl="1"/>
            <a:r>
              <a:rPr lang="en-US" altLang="en-US" dirty="0" smtClean="0"/>
              <a:t>Shift emphasis from an annual physical examination toward rational and varying periodicity</a:t>
            </a:r>
          </a:p>
          <a:p>
            <a:pPr lvl="1"/>
            <a:r>
              <a:rPr lang="en-US" altLang="en-US" dirty="0" smtClean="0"/>
              <a:t>Incorporate health promotion and disease prevention at every health visit, not just at one annual physical examination</a:t>
            </a:r>
          </a:p>
          <a:p>
            <a:pPr lvl="1"/>
            <a:r>
              <a:rPr lang="en-US" altLang="en-US" dirty="0" smtClean="0"/>
              <a:t>Health education and counseling are highlighted as means to promote health</a:t>
            </a:r>
          </a:p>
        </p:txBody>
      </p:sp>
      <p:sp>
        <p:nvSpPr>
          <p:cNvPr id="2" name="Title 1"/>
          <p:cNvSpPr>
            <a:spLocks noGrp="1"/>
          </p:cNvSpPr>
          <p:nvPr>
            <p:ph type="title"/>
          </p:nvPr>
        </p:nvSpPr>
        <p:spPr/>
        <p:txBody>
          <a:bodyPr/>
          <a:lstStyle/>
          <a:p>
            <a:r>
              <a:rPr lang="en-US" dirty="0" smtClean="0"/>
              <a:t>Assessment through the Life Cycle (Cont.)</a:t>
            </a:r>
            <a:endParaRPr lang="en-US" dirty="0"/>
          </a:p>
        </p:txBody>
      </p:sp>
      <p:sp>
        <p:nvSpPr>
          <p:cNvPr id="8" name="Slide Number Placeholder 7"/>
          <p:cNvSpPr>
            <a:spLocks noGrp="1"/>
          </p:cNvSpPr>
          <p:nvPr>
            <p:ph type="sldNum" sz="quarter" idx="10"/>
          </p:nvPr>
        </p:nvSpPr>
        <p:spPr/>
        <p:txBody>
          <a:bodyPr/>
          <a:lstStyle/>
          <a:p>
            <a:pPr>
              <a:defRPr/>
            </a:pPr>
            <a:r>
              <a:rPr lang="en-GB" smtClean="0"/>
              <a:t> </a:t>
            </a:r>
            <a:fld id="{68923DA0-4AF7-4D0F-9143-D9FB2FE902AA}" type="slidenum">
              <a:rPr lang="en-GB" smtClean="0"/>
              <a:pPr>
                <a:defRPr/>
              </a:pPr>
              <a:t>26</a:t>
            </a:fld>
            <a:endParaRPr lang="en-GB"/>
          </a:p>
        </p:txBody>
      </p:sp>
      <p:sp>
        <p:nvSpPr>
          <p:cNvPr id="9" name="Footer Placeholder 8"/>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 </a:t>
            </a:r>
            <a:r>
              <a:rPr lang="en-US" b="1" dirty="0" smtClean="0"/>
              <a:t>holistic model of health care </a:t>
            </a:r>
            <a:r>
              <a:rPr lang="en-US" dirty="0" smtClean="0"/>
              <a:t>assessment must include culture</a:t>
            </a:r>
          </a:p>
          <a:p>
            <a:r>
              <a:rPr lang="en-US" dirty="0" smtClean="0"/>
              <a:t>Inclusion of heritage assessment is of paramount importance to gather meaningful data and intervene with culturally sensitive and appropriate care</a:t>
            </a:r>
          </a:p>
          <a:p>
            <a:pPr lvl="1"/>
            <a:r>
              <a:rPr lang="en-US" dirty="0" smtClean="0"/>
              <a:t>With the rapid increases in numbers of individuals from diverse cultural backgrounds in the United States, a concern for the cultural beliefs and practices of people is increasingly important in health care</a:t>
            </a:r>
          </a:p>
        </p:txBody>
      </p:sp>
      <p:sp>
        <p:nvSpPr>
          <p:cNvPr id="2" name="Title 1"/>
          <p:cNvSpPr>
            <a:spLocks noGrp="1"/>
          </p:cNvSpPr>
          <p:nvPr>
            <p:ph type="title"/>
          </p:nvPr>
        </p:nvSpPr>
        <p:spPr/>
        <p:txBody>
          <a:bodyPr/>
          <a:lstStyle/>
          <a:p>
            <a:r>
              <a:rPr lang="en-US" dirty="0" smtClean="0"/>
              <a:t>Cross-Cultural Care Concepts</a:t>
            </a:r>
          </a:p>
        </p:txBody>
      </p:sp>
      <p:sp>
        <p:nvSpPr>
          <p:cNvPr id="8" name="Slide Number Placeholder 7"/>
          <p:cNvSpPr>
            <a:spLocks noGrp="1"/>
          </p:cNvSpPr>
          <p:nvPr>
            <p:ph type="sldNum" sz="quarter" idx="10"/>
          </p:nvPr>
        </p:nvSpPr>
        <p:spPr/>
        <p:txBody>
          <a:bodyPr/>
          <a:lstStyle/>
          <a:p>
            <a:pPr>
              <a:defRPr/>
            </a:pPr>
            <a:r>
              <a:rPr lang="en-GB" smtClean="0"/>
              <a:t> </a:t>
            </a:r>
            <a:fld id="{68923DA0-4AF7-4D0F-9143-D9FB2FE902AA}" type="slidenum">
              <a:rPr lang="en-GB" smtClean="0"/>
              <a:pPr>
                <a:defRPr/>
              </a:pPr>
              <a:t>27</a:t>
            </a:fld>
            <a:endParaRPr lang="en-GB"/>
          </a:p>
        </p:txBody>
      </p:sp>
      <p:sp>
        <p:nvSpPr>
          <p:cNvPr id="9" name="Footer Placeholder 8"/>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en-US" dirty="0" smtClean="0"/>
              <a:t>A serious conceptual problem arises as nurses and physicians are expected to know, understand, and meet health needs of people from culturally diverse backgrounds without formal preparation for doing so</a:t>
            </a:r>
          </a:p>
          <a:p>
            <a:r>
              <a:rPr lang="en-US" altLang="en-US" dirty="0" smtClean="0"/>
              <a:t>International interchanges are increasing among nurses and physicians, making attention to cultural aspects of health and illness an even greater priority</a:t>
            </a:r>
          </a:p>
        </p:txBody>
      </p:sp>
      <p:sp>
        <p:nvSpPr>
          <p:cNvPr id="2" name="Title 1"/>
          <p:cNvSpPr>
            <a:spLocks noGrp="1"/>
          </p:cNvSpPr>
          <p:nvPr>
            <p:ph type="title"/>
          </p:nvPr>
        </p:nvSpPr>
        <p:spPr/>
        <p:txBody>
          <a:bodyPr/>
          <a:lstStyle/>
          <a:p>
            <a:r>
              <a:rPr lang="en-US" dirty="0" smtClean="0"/>
              <a:t>Cross-Cultural Care Principles</a:t>
            </a:r>
          </a:p>
        </p:txBody>
      </p:sp>
      <p:sp>
        <p:nvSpPr>
          <p:cNvPr id="8" name="Slide Number Placeholder 7"/>
          <p:cNvSpPr>
            <a:spLocks noGrp="1"/>
          </p:cNvSpPr>
          <p:nvPr>
            <p:ph type="sldNum" sz="quarter" idx="10"/>
          </p:nvPr>
        </p:nvSpPr>
        <p:spPr/>
        <p:txBody>
          <a:bodyPr/>
          <a:lstStyle/>
          <a:p>
            <a:pPr>
              <a:defRPr/>
            </a:pPr>
            <a:r>
              <a:rPr lang="en-GB" smtClean="0"/>
              <a:t> </a:t>
            </a:r>
            <a:fld id="{68923DA0-4AF7-4D0F-9143-D9FB2FE902AA}" type="slidenum">
              <a:rPr lang="en-GB" smtClean="0"/>
              <a:pPr>
                <a:defRPr/>
              </a:pPr>
              <a:t>28</a:t>
            </a:fld>
            <a:endParaRPr lang="en-GB"/>
          </a:p>
        </p:txBody>
      </p:sp>
      <p:sp>
        <p:nvSpPr>
          <p:cNvPr id="9" name="Footer Placeholder 8"/>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Attention to life cycle, holism, and culture must not detract from the importance of assessment skills themselves</a:t>
            </a:r>
          </a:p>
          <a:p>
            <a:r>
              <a:rPr lang="en-US" dirty="0" smtClean="0"/>
              <a:t>Assessment skills require hands-on expertise refined to a high level</a:t>
            </a:r>
          </a:p>
          <a:p>
            <a:pPr lvl="1"/>
            <a:r>
              <a:rPr lang="en-US" dirty="0" smtClean="0"/>
              <a:t>The nurse is the first and often only health professional to see an individual in many communities</a:t>
            </a:r>
          </a:p>
          <a:p>
            <a:pPr lvl="1"/>
            <a:r>
              <a:rPr lang="en-US" dirty="0" smtClean="0"/>
              <a:t>The nurse is the only health professional continually present at bedside in hospitals</a:t>
            </a:r>
            <a:endParaRPr lang="en-US" dirty="0"/>
          </a:p>
        </p:txBody>
      </p:sp>
      <p:sp>
        <p:nvSpPr>
          <p:cNvPr id="2" name="Title 1"/>
          <p:cNvSpPr>
            <a:spLocks noGrp="1"/>
          </p:cNvSpPr>
          <p:nvPr>
            <p:ph type="title"/>
          </p:nvPr>
        </p:nvSpPr>
        <p:spPr/>
        <p:txBody>
          <a:bodyPr/>
          <a:lstStyle/>
          <a:p>
            <a:r>
              <a:rPr lang="en-US" dirty="0" smtClean="0"/>
              <a:t>High-Level Assessment Skills</a:t>
            </a:r>
          </a:p>
        </p:txBody>
      </p:sp>
      <p:sp>
        <p:nvSpPr>
          <p:cNvPr id="8" name="Slide Number Placeholder 7"/>
          <p:cNvSpPr>
            <a:spLocks noGrp="1"/>
          </p:cNvSpPr>
          <p:nvPr>
            <p:ph type="sldNum" sz="quarter" idx="10"/>
          </p:nvPr>
        </p:nvSpPr>
        <p:spPr/>
        <p:txBody>
          <a:bodyPr/>
          <a:lstStyle/>
          <a:p>
            <a:pPr>
              <a:defRPr/>
            </a:pPr>
            <a:r>
              <a:rPr lang="en-GB" smtClean="0"/>
              <a:t> </a:t>
            </a:r>
            <a:fld id="{68923DA0-4AF7-4D0F-9143-D9FB2FE902AA}" type="slidenum">
              <a:rPr lang="en-GB" smtClean="0"/>
              <a:pPr>
                <a:defRPr/>
              </a:pPr>
              <a:t>29</a:t>
            </a:fld>
            <a:endParaRPr lang="en-GB"/>
          </a:p>
        </p:txBody>
      </p:sp>
      <p:sp>
        <p:nvSpPr>
          <p:cNvPr id="9" name="Footer Placeholder 8"/>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8" name="Rectangle 6"/>
          <p:cNvSpPr>
            <a:spLocks noGrp="1" noChangeArrowheads="1"/>
          </p:cNvSpPr>
          <p:nvPr>
            <p:ph idx="1"/>
          </p:nvPr>
        </p:nvSpPr>
        <p:spPr/>
        <p:txBody>
          <a:bodyPr/>
          <a:lstStyle/>
          <a:p>
            <a:r>
              <a:rPr lang="en-US" dirty="0" err="1" smtClean="0"/>
              <a:t>Hypodeductive</a:t>
            </a:r>
            <a:r>
              <a:rPr lang="en-US" dirty="0" smtClean="0"/>
              <a:t> model that contains four major components:</a:t>
            </a:r>
          </a:p>
          <a:p>
            <a:pPr lvl="2"/>
            <a:r>
              <a:rPr lang="en-US" dirty="0" smtClean="0"/>
              <a:t>Attend to initially available cues</a:t>
            </a:r>
          </a:p>
          <a:p>
            <a:pPr lvl="2"/>
            <a:r>
              <a:rPr lang="en-US" dirty="0" smtClean="0"/>
              <a:t>Formulate diagnostic hypotheses</a:t>
            </a:r>
          </a:p>
          <a:p>
            <a:pPr lvl="2"/>
            <a:r>
              <a:rPr lang="en-US" dirty="0" smtClean="0"/>
              <a:t>Gather data relative to hypotheses</a:t>
            </a:r>
          </a:p>
          <a:p>
            <a:pPr lvl="2"/>
            <a:r>
              <a:rPr lang="en-US" dirty="0" smtClean="0"/>
              <a:t>Evaluate each hypothesis with new data collected to arrive at final diagnosis</a:t>
            </a:r>
          </a:p>
          <a:p>
            <a:pPr lvl="2"/>
            <a:endParaRPr lang="en-US" dirty="0" smtClean="0"/>
          </a:p>
        </p:txBody>
      </p:sp>
      <p:sp>
        <p:nvSpPr>
          <p:cNvPr id="499717" name="Rectangle 5"/>
          <p:cNvSpPr>
            <a:spLocks noGrp="1" noChangeArrowheads="1"/>
          </p:cNvSpPr>
          <p:nvPr>
            <p:ph type="title"/>
          </p:nvPr>
        </p:nvSpPr>
        <p:spPr/>
        <p:txBody>
          <a:bodyPr/>
          <a:lstStyle/>
          <a:p>
            <a:r>
              <a:rPr lang="en-US" dirty="0" smtClean="0"/>
              <a:t>Diagnostic Reasoning</a:t>
            </a:r>
            <a:endParaRPr lang="en-US" dirty="0"/>
          </a:p>
        </p:txBody>
      </p:sp>
      <p:sp>
        <p:nvSpPr>
          <p:cNvPr id="15364" name="TextBox 2"/>
          <p:cNvSpPr txBox="1">
            <a:spLocks noChangeArrowheads="1"/>
          </p:cNvSpPr>
          <p:nvPr/>
        </p:nvSpPr>
        <p:spPr bwMode="auto">
          <a:xfrm>
            <a:off x="6619875" y="4694238"/>
            <a:ext cx="2143125" cy="1200329"/>
          </a:xfrm>
          <a:prstGeom prst="rect">
            <a:avLst/>
          </a:prstGeom>
          <a:noFill/>
          <a:ln w="9525">
            <a:solidFill>
              <a:srgbClr val="FFFF00"/>
            </a:solidFill>
            <a:miter lim="800000"/>
            <a:headEnd/>
            <a:tailEnd/>
          </a:ln>
        </p:spPr>
        <p:txBody>
          <a:bodyPr wrap="square">
            <a:spAutoFit/>
          </a:bodyPr>
          <a:lstStyle/>
          <a:p>
            <a:r>
              <a:rPr lang="en-US" altLang="en-US" sz="1800" dirty="0">
                <a:latin typeface="Arial" pitchFamily="34" charset="0"/>
                <a:cs typeface="Arial" pitchFamily="34" charset="0"/>
              </a:rPr>
              <a:t>A piece </a:t>
            </a:r>
            <a:r>
              <a:rPr lang="en-US" altLang="en-US" sz="1800" dirty="0" smtClean="0">
                <a:latin typeface="Arial" pitchFamily="34" charset="0"/>
                <a:cs typeface="Arial" pitchFamily="34" charset="0"/>
              </a:rPr>
              <a:t>of information</a:t>
            </a:r>
            <a:r>
              <a:rPr lang="en-US" altLang="en-US" sz="1800" dirty="0">
                <a:latin typeface="Arial" pitchFamily="34" charset="0"/>
                <a:cs typeface="Arial" pitchFamily="34" charset="0"/>
              </a:rPr>
              <a:t>, sign, </a:t>
            </a:r>
            <a:r>
              <a:rPr lang="en-US" altLang="en-US" sz="1800" dirty="0" smtClean="0">
                <a:latin typeface="Arial" pitchFamily="34" charset="0"/>
                <a:cs typeface="Arial" pitchFamily="34" charset="0"/>
              </a:rPr>
              <a:t>symptom, or </a:t>
            </a:r>
            <a:r>
              <a:rPr lang="en-US" altLang="en-US" sz="1800" dirty="0">
                <a:latin typeface="Arial" pitchFamily="34" charset="0"/>
                <a:cs typeface="Arial" pitchFamily="34" charset="0"/>
              </a:rPr>
              <a:t>piece of laboratory </a:t>
            </a:r>
            <a:r>
              <a:rPr lang="en-US" altLang="en-US" sz="1800" dirty="0" smtClean="0">
                <a:latin typeface="Arial" pitchFamily="34" charset="0"/>
                <a:cs typeface="Arial" pitchFamily="34" charset="0"/>
              </a:rPr>
              <a:t>data</a:t>
            </a:r>
            <a:endParaRPr lang="en-US" altLang="en-US" sz="1800" dirty="0">
              <a:latin typeface="Arial" pitchFamily="34" charset="0"/>
              <a:cs typeface="Arial" pitchFamily="34" charset="0"/>
            </a:endParaRPr>
          </a:p>
        </p:txBody>
      </p:sp>
      <p:sp>
        <p:nvSpPr>
          <p:cNvPr id="15365" name="TextBox 10"/>
          <p:cNvSpPr txBox="1">
            <a:spLocks noChangeArrowheads="1"/>
          </p:cNvSpPr>
          <p:nvPr/>
        </p:nvSpPr>
        <p:spPr bwMode="auto">
          <a:xfrm>
            <a:off x="457200" y="4724400"/>
            <a:ext cx="2514600" cy="1200329"/>
          </a:xfrm>
          <a:prstGeom prst="rect">
            <a:avLst/>
          </a:prstGeom>
          <a:noFill/>
          <a:ln w="9525">
            <a:solidFill>
              <a:schemeClr val="tx1"/>
            </a:solidFill>
            <a:miter lim="800000"/>
            <a:headEnd/>
            <a:tailEnd/>
          </a:ln>
        </p:spPr>
        <p:txBody>
          <a:bodyPr>
            <a:spAutoFit/>
          </a:bodyPr>
          <a:lstStyle/>
          <a:p>
            <a:r>
              <a:rPr lang="en-US" altLang="en-US" sz="1800" dirty="0">
                <a:latin typeface="Arial" pitchFamily="34" charset="0"/>
                <a:cs typeface="Arial" pitchFamily="34" charset="0"/>
              </a:rPr>
              <a:t>Tentative explanation for cues used as a basis for further investigation</a:t>
            </a:r>
          </a:p>
        </p:txBody>
      </p:sp>
      <p:cxnSp>
        <p:nvCxnSpPr>
          <p:cNvPr id="15366" name="Straight Arrow Connector 8"/>
          <p:cNvCxnSpPr>
            <a:cxnSpLocks noChangeShapeType="1"/>
          </p:cNvCxnSpPr>
          <p:nvPr/>
        </p:nvCxnSpPr>
        <p:spPr bwMode="auto">
          <a:xfrm>
            <a:off x="5562600" y="2438400"/>
            <a:ext cx="3048000" cy="0"/>
          </a:xfrm>
          <a:prstGeom prst="straightConnector1">
            <a:avLst/>
          </a:prstGeom>
          <a:noFill/>
          <a:ln w="12700" cap="sq" algn="ctr">
            <a:solidFill>
              <a:schemeClr val="tx1"/>
            </a:solidFill>
            <a:round/>
            <a:headEnd type="triangle" w="sm" len="sm"/>
            <a:tailEnd/>
          </a:ln>
        </p:spPr>
      </p:cxnSp>
      <p:cxnSp>
        <p:nvCxnSpPr>
          <p:cNvPr id="15367" name="Straight Arrow Connector 14"/>
          <p:cNvCxnSpPr>
            <a:cxnSpLocks noChangeShapeType="1"/>
          </p:cNvCxnSpPr>
          <p:nvPr/>
        </p:nvCxnSpPr>
        <p:spPr bwMode="auto">
          <a:xfrm>
            <a:off x="8610600" y="2438400"/>
            <a:ext cx="0" cy="2209800"/>
          </a:xfrm>
          <a:prstGeom prst="straightConnector1">
            <a:avLst/>
          </a:prstGeom>
          <a:noFill/>
          <a:ln w="12700" cap="sq" algn="ctr">
            <a:solidFill>
              <a:schemeClr val="tx1"/>
            </a:solidFill>
            <a:round/>
            <a:headEnd type="none" w="sm" len="sm"/>
            <a:tailEnd type="arrow" w="med" len="med"/>
          </a:ln>
        </p:spPr>
      </p:cxnSp>
      <p:cxnSp>
        <p:nvCxnSpPr>
          <p:cNvPr id="15368" name="Straight Arrow Connector 16"/>
          <p:cNvCxnSpPr>
            <a:cxnSpLocks noChangeShapeType="1"/>
          </p:cNvCxnSpPr>
          <p:nvPr/>
        </p:nvCxnSpPr>
        <p:spPr bwMode="auto">
          <a:xfrm flipH="1">
            <a:off x="533400" y="2743200"/>
            <a:ext cx="1066800" cy="0"/>
          </a:xfrm>
          <a:prstGeom prst="straightConnector1">
            <a:avLst/>
          </a:prstGeom>
          <a:noFill/>
          <a:ln w="12700" cap="sq" algn="ctr">
            <a:solidFill>
              <a:schemeClr val="tx1"/>
            </a:solidFill>
            <a:round/>
            <a:headEnd type="triangle" w="sm" len="sm"/>
            <a:tailEnd/>
          </a:ln>
        </p:spPr>
      </p:cxnSp>
      <p:cxnSp>
        <p:nvCxnSpPr>
          <p:cNvPr id="15369" name="Straight Arrow Connector 21"/>
          <p:cNvCxnSpPr>
            <a:cxnSpLocks noChangeShapeType="1"/>
          </p:cNvCxnSpPr>
          <p:nvPr/>
        </p:nvCxnSpPr>
        <p:spPr bwMode="auto">
          <a:xfrm>
            <a:off x="533400" y="2743200"/>
            <a:ext cx="0" cy="1905000"/>
          </a:xfrm>
          <a:prstGeom prst="straightConnector1">
            <a:avLst/>
          </a:prstGeom>
          <a:noFill/>
          <a:ln w="12700" cap="sq" algn="ctr">
            <a:solidFill>
              <a:schemeClr val="tx1"/>
            </a:solidFill>
            <a:round/>
            <a:headEnd type="none" w="sm" len="sm"/>
            <a:tailEnd type="arrow" w="med" len="med"/>
          </a:ln>
        </p:spPr>
      </p:cxnSp>
      <p:sp>
        <p:nvSpPr>
          <p:cNvPr id="5" name="Slide Number Placeholder 4"/>
          <p:cNvSpPr>
            <a:spLocks noGrp="1"/>
          </p:cNvSpPr>
          <p:nvPr>
            <p:ph type="sldNum" sz="quarter" idx="10"/>
          </p:nvPr>
        </p:nvSpPr>
        <p:spPr/>
        <p:txBody>
          <a:bodyPr/>
          <a:lstStyle/>
          <a:p>
            <a:pPr>
              <a:defRPr/>
            </a:pPr>
            <a:r>
              <a:rPr lang="en-GB" smtClean="0"/>
              <a:t> </a:t>
            </a:r>
            <a:fld id="{68923DA0-4AF7-4D0F-9143-D9FB2FE902AA}" type="slidenum">
              <a:rPr lang="en-GB" smtClean="0"/>
              <a:pPr>
                <a:defRPr/>
              </a:pPr>
              <a:t>3</a:t>
            </a:fld>
            <a:endParaRPr lang="en-GB"/>
          </a:p>
        </p:txBody>
      </p:sp>
      <p:sp>
        <p:nvSpPr>
          <p:cNvPr id="6" name="Footer Placeholder 5"/>
          <p:cNvSpPr>
            <a:spLocks noGrp="1"/>
          </p:cNvSpPr>
          <p:nvPr>
            <p:ph type="ftr" sz="quarter" idx="11"/>
          </p:nvPr>
        </p:nvSpPr>
        <p:spPr>
          <a:xfrm>
            <a:off x="952501" y="6461125"/>
            <a:ext cx="7238999" cy="381000"/>
          </a:xfrm>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en-US" dirty="0" smtClean="0"/>
              <a:t>Efforts at cost containment result in hospital populations composed of people with increased acuity, shorter stays, and earlier discharges than in the past</a:t>
            </a:r>
          </a:p>
          <a:p>
            <a:pPr lvl="1"/>
            <a:r>
              <a:rPr lang="en-US" altLang="en-US" dirty="0" smtClean="0"/>
              <a:t>Nurses must make faster, more efficient assessments</a:t>
            </a:r>
          </a:p>
          <a:p>
            <a:pPr lvl="1"/>
            <a:r>
              <a:rPr lang="en-US" altLang="en-US" dirty="0" smtClean="0"/>
              <a:t>Nurses required to go people’s homes for follow-up assessment and diagnosis</a:t>
            </a:r>
          </a:p>
          <a:p>
            <a:pPr lvl="1"/>
            <a:r>
              <a:rPr lang="en-US" altLang="en-US" dirty="0" smtClean="0"/>
              <a:t>First-rate assessment skills grounded in holistic approach and knowledge of age-specific problems are required</a:t>
            </a:r>
          </a:p>
        </p:txBody>
      </p:sp>
      <p:sp>
        <p:nvSpPr>
          <p:cNvPr id="2" name="Title 1"/>
          <p:cNvSpPr>
            <a:spLocks noGrp="1"/>
          </p:cNvSpPr>
          <p:nvPr>
            <p:ph type="title"/>
          </p:nvPr>
        </p:nvSpPr>
        <p:spPr/>
        <p:txBody>
          <a:bodyPr/>
          <a:lstStyle/>
          <a:p>
            <a:r>
              <a:rPr lang="en-US" dirty="0" smtClean="0"/>
              <a:t>Cost Containment Principles</a:t>
            </a:r>
            <a:endParaRPr lang="en-US" dirty="0"/>
          </a:p>
        </p:txBody>
      </p:sp>
      <p:sp>
        <p:nvSpPr>
          <p:cNvPr id="8" name="Slide Number Placeholder 7"/>
          <p:cNvSpPr>
            <a:spLocks noGrp="1"/>
          </p:cNvSpPr>
          <p:nvPr>
            <p:ph type="sldNum" sz="quarter" idx="10"/>
          </p:nvPr>
        </p:nvSpPr>
        <p:spPr/>
        <p:txBody>
          <a:bodyPr/>
          <a:lstStyle/>
          <a:p>
            <a:pPr>
              <a:defRPr/>
            </a:pPr>
            <a:r>
              <a:rPr lang="en-GB" smtClean="0"/>
              <a:t> </a:t>
            </a:r>
            <a:fld id="{68923DA0-4AF7-4D0F-9143-D9FB2FE902AA}" type="slidenum">
              <a:rPr lang="en-GB" smtClean="0"/>
              <a:pPr>
                <a:defRPr/>
              </a:pPr>
              <a:t>30</a:t>
            </a:fld>
            <a:endParaRPr lang="en-GB"/>
          </a:p>
        </p:txBody>
      </p:sp>
      <p:sp>
        <p:nvSpPr>
          <p:cNvPr id="9" name="Footer Placeholder 8"/>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a:buNone/>
            </a:pPr>
            <a:r>
              <a:rPr lang="en-US" dirty="0" smtClean="0"/>
              <a:t>A nurse working in the emergency department triage wants to apply principles of priority setting with regard to an organizational framework for delivery of care. </a:t>
            </a:r>
          </a:p>
          <a:p>
            <a:pPr marL="0"/>
            <a:endParaRPr lang="en-US" dirty="0" smtClean="0"/>
          </a:p>
          <a:p>
            <a:pPr marL="0">
              <a:buNone/>
            </a:pPr>
            <a:r>
              <a:rPr lang="en-US" b="1" i="1" dirty="0" smtClean="0"/>
              <a:t>Based on your understanding of the principles of priority setting, what categories would be included in the framework?</a:t>
            </a:r>
          </a:p>
          <a:p>
            <a:pPr marL="0"/>
            <a:endParaRPr lang="en-US" dirty="0"/>
          </a:p>
        </p:txBody>
      </p:sp>
      <p:sp>
        <p:nvSpPr>
          <p:cNvPr id="2" name="Title 1"/>
          <p:cNvSpPr>
            <a:spLocks noGrp="1"/>
          </p:cNvSpPr>
          <p:nvPr>
            <p:ph type="title"/>
          </p:nvPr>
        </p:nvSpPr>
        <p:spPr/>
        <p:txBody>
          <a:bodyPr/>
          <a:lstStyle/>
          <a:p>
            <a:r>
              <a:rPr lang="en-US" dirty="0" smtClean="0"/>
              <a:t>Case Study</a:t>
            </a:r>
            <a:endParaRPr lang="en-US" dirty="0"/>
          </a:p>
        </p:txBody>
      </p:sp>
      <p:sp>
        <p:nvSpPr>
          <p:cNvPr id="8" name="Slide Number Placeholder 7"/>
          <p:cNvSpPr>
            <a:spLocks noGrp="1"/>
          </p:cNvSpPr>
          <p:nvPr>
            <p:ph type="sldNum" sz="quarter" idx="10"/>
          </p:nvPr>
        </p:nvSpPr>
        <p:spPr/>
        <p:txBody>
          <a:bodyPr/>
          <a:lstStyle/>
          <a:p>
            <a:pPr>
              <a:defRPr/>
            </a:pPr>
            <a:r>
              <a:rPr lang="en-GB" smtClean="0"/>
              <a:t> </a:t>
            </a:r>
            <a:fld id="{68923DA0-4AF7-4D0F-9143-D9FB2FE902AA}" type="slidenum">
              <a:rPr lang="en-GB" smtClean="0"/>
              <a:pPr>
                <a:defRPr/>
              </a:pPr>
              <a:t>31</a:t>
            </a:fld>
            <a:endParaRPr lang="en-GB"/>
          </a:p>
        </p:txBody>
      </p:sp>
      <p:sp>
        <p:nvSpPr>
          <p:cNvPr id="9" name="Footer Placeholder 8"/>
          <p:cNvSpPr>
            <a:spLocks noGrp="1"/>
          </p:cNvSpPr>
          <p:nvPr>
            <p:ph type="ftr" sz="quarter" idx="11"/>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a:buNone/>
            </a:pPr>
            <a:r>
              <a:rPr lang="en-US" dirty="0" smtClean="0"/>
              <a:t>Using this priority principle framework, how would the nurse categorize the patients who arrived at the emergency department for treatment? </a:t>
            </a:r>
          </a:p>
          <a:p>
            <a:r>
              <a:rPr lang="en-US" sz="2400" dirty="0" smtClean="0"/>
              <a:t>A 48-year-old male presenting with chest pain</a:t>
            </a:r>
          </a:p>
          <a:p>
            <a:r>
              <a:rPr lang="en-US" sz="2400" dirty="0" smtClean="0"/>
              <a:t>A 19-year-old female who has frequent headaches with stable vital signs </a:t>
            </a:r>
          </a:p>
          <a:p>
            <a:r>
              <a:rPr lang="en-US" sz="2400" dirty="0" smtClean="0"/>
              <a:t>A 68-year-old male who had a ground-level fall (</a:t>
            </a:r>
            <a:r>
              <a:rPr lang="en-US" sz="2400" dirty="0" err="1" smtClean="0"/>
              <a:t>GLF</a:t>
            </a:r>
            <a:r>
              <a:rPr lang="en-US" sz="2400" dirty="0" smtClean="0"/>
              <a:t>) 	</a:t>
            </a:r>
            <a:endParaRPr lang="en-US" sz="2400" dirty="0"/>
          </a:p>
        </p:txBody>
      </p:sp>
      <p:sp>
        <p:nvSpPr>
          <p:cNvPr id="2" name="Title 1"/>
          <p:cNvSpPr>
            <a:spLocks noGrp="1"/>
          </p:cNvSpPr>
          <p:nvPr>
            <p:ph type="title"/>
          </p:nvPr>
        </p:nvSpPr>
        <p:spPr/>
        <p:txBody>
          <a:bodyPr/>
          <a:lstStyle/>
          <a:p>
            <a:r>
              <a:rPr lang="en-US" dirty="0" smtClean="0"/>
              <a:t>Case Study (Cont.)</a:t>
            </a:r>
            <a:endParaRPr lang="en-US" dirty="0"/>
          </a:p>
        </p:txBody>
      </p:sp>
      <p:sp>
        <p:nvSpPr>
          <p:cNvPr id="8" name="Slide Number Placeholder 7"/>
          <p:cNvSpPr>
            <a:spLocks noGrp="1"/>
          </p:cNvSpPr>
          <p:nvPr>
            <p:ph type="sldNum" sz="quarter" idx="10"/>
          </p:nvPr>
        </p:nvSpPr>
        <p:spPr/>
        <p:txBody>
          <a:bodyPr/>
          <a:lstStyle/>
          <a:p>
            <a:pPr>
              <a:defRPr/>
            </a:pPr>
            <a:r>
              <a:rPr lang="en-GB" smtClean="0"/>
              <a:t> </a:t>
            </a:r>
            <a:fld id="{68923DA0-4AF7-4D0F-9143-D9FB2FE902AA}" type="slidenum">
              <a:rPr lang="en-GB" smtClean="0"/>
              <a:pPr>
                <a:defRPr/>
              </a:pPr>
              <a:t>32</a:t>
            </a:fld>
            <a:endParaRPr lang="en-GB"/>
          </a:p>
        </p:txBody>
      </p:sp>
      <p:sp>
        <p:nvSpPr>
          <p:cNvPr id="9" name="Footer Placeholder 8"/>
          <p:cNvSpPr>
            <a:spLocks noGrp="1"/>
          </p:cNvSpPr>
          <p:nvPr>
            <p:ph type="ftr" sz="quarter" idx="11"/>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 5-year-old male who has a toy truck sticking out of his left ear and is playing with a toy</a:t>
            </a:r>
          </a:p>
          <a:p>
            <a:r>
              <a:rPr lang="en-US" dirty="0" smtClean="0"/>
              <a:t>The nurse has used clinical decision making to make her priority category assessments for the four patients who have arrived for treatment. </a:t>
            </a:r>
          </a:p>
          <a:p>
            <a:r>
              <a:rPr lang="en-US" dirty="0" smtClean="0"/>
              <a:t>Which priority information should the nurse obtain for the 48-year-old male who has chest pain?</a:t>
            </a:r>
          </a:p>
        </p:txBody>
      </p:sp>
      <p:sp>
        <p:nvSpPr>
          <p:cNvPr id="2" name="Title 1"/>
          <p:cNvSpPr>
            <a:spLocks noGrp="1"/>
          </p:cNvSpPr>
          <p:nvPr>
            <p:ph type="title"/>
          </p:nvPr>
        </p:nvSpPr>
        <p:spPr/>
        <p:txBody>
          <a:bodyPr/>
          <a:lstStyle/>
          <a:p>
            <a:r>
              <a:rPr lang="en-US" dirty="0" smtClean="0"/>
              <a:t>Case Study (Cont.)</a:t>
            </a:r>
            <a:endParaRPr lang="en-US" dirty="0"/>
          </a:p>
        </p:txBody>
      </p:sp>
      <p:sp>
        <p:nvSpPr>
          <p:cNvPr id="8" name="Slide Number Placeholder 7"/>
          <p:cNvSpPr>
            <a:spLocks noGrp="1"/>
          </p:cNvSpPr>
          <p:nvPr>
            <p:ph type="sldNum" sz="quarter" idx="10"/>
          </p:nvPr>
        </p:nvSpPr>
        <p:spPr/>
        <p:txBody>
          <a:bodyPr/>
          <a:lstStyle/>
          <a:p>
            <a:pPr>
              <a:defRPr/>
            </a:pPr>
            <a:r>
              <a:rPr lang="en-GB" smtClean="0"/>
              <a:t> </a:t>
            </a:r>
            <a:fld id="{68923DA0-4AF7-4D0F-9143-D9FB2FE902AA}" type="slidenum">
              <a:rPr lang="en-GB" smtClean="0"/>
              <a:pPr>
                <a:defRPr/>
              </a:pPr>
              <a:t>33</a:t>
            </a:fld>
            <a:endParaRPr lang="en-GB"/>
          </a:p>
        </p:txBody>
      </p:sp>
      <p:sp>
        <p:nvSpPr>
          <p:cNvPr id="9" name="Footer Placeholder 8"/>
          <p:cNvSpPr>
            <a:spLocks noGrp="1"/>
          </p:cNvSpPr>
          <p:nvPr>
            <p:ph type="ftr" sz="quarter" idx="11"/>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What physician orders would the nurse anticipate based on the clinical presentation for this patient? </a:t>
            </a:r>
          </a:p>
          <a:p>
            <a:r>
              <a:rPr lang="en-US" dirty="0" smtClean="0"/>
              <a:t>The nurse is verifying physician’s orders for the 48-year-old male patient with chest pain when she is advised by the charge nurse that the 19-year-old female patient with complaints of frequent headaches has had a seizure. What would the nurse’s initial action be? </a:t>
            </a:r>
          </a:p>
          <a:p>
            <a:endParaRPr lang="en-US" dirty="0"/>
          </a:p>
        </p:txBody>
      </p:sp>
      <p:sp>
        <p:nvSpPr>
          <p:cNvPr id="2" name="Title 1"/>
          <p:cNvSpPr>
            <a:spLocks noGrp="1"/>
          </p:cNvSpPr>
          <p:nvPr>
            <p:ph type="title"/>
          </p:nvPr>
        </p:nvSpPr>
        <p:spPr/>
        <p:txBody>
          <a:bodyPr/>
          <a:lstStyle/>
          <a:p>
            <a:r>
              <a:rPr lang="en-US" dirty="0" smtClean="0"/>
              <a:t>Case Study (Cont.)</a:t>
            </a:r>
            <a:endParaRPr lang="en-US" dirty="0"/>
          </a:p>
        </p:txBody>
      </p:sp>
      <p:sp>
        <p:nvSpPr>
          <p:cNvPr id="8" name="Slide Number Placeholder 7"/>
          <p:cNvSpPr>
            <a:spLocks noGrp="1"/>
          </p:cNvSpPr>
          <p:nvPr>
            <p:ph type="sldNum" sz="quarter" idx="10"/>
          </p:nvPr>
        </p:nvSpPr>
        <p:spPr/>
        <p:txBody>
          <a:bodyPr/>
          <a:lstStyle/>
          <a:p>
            <a:pPr>
              <a:defRPr/>
            </a:pPr>
            <a:r>
              <a:rPr lang="en-GB" smtClean="0"/>
              <a:t> </a:t>
            </a:r>
            <a:fld id="{68923DA0-4AF7-4D0F-9143-D9FB2FE902AA}" type="slidenum">
              <a:rPr lang="en-GB" smtClean="0"/>
              <a:pPr>
                <a:defRPr/>
              </a:pPr>
              <a:t>34</a:t>
            </a:fld>
            <a:endParaRPr lang="en-GB"/>
          </a:p>
        </p:txBody>
      </p:sp>
      <p:sp>
        <p:nvSpPr>
          <p:cNvPr id="9" name="Footer Placeholder 8"/>
          <p:cNvSpPr>
            <a:spLocks noGrp="1"/>
          </p:cNvSpPr>
          <p:nvPr>
            <p:ph type="ftr" sz="quarter" idx="11"/>
          </p:nvPr>
        </p:nvSpPr>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9" name="Rectangle 5"/>
          <p:cNvSpPr>
            <a:spLocks noGrp="1" noChangeArrowheads="1"/>
          </p:cNvSpPr>
          <p:nvPr>
            <p:ph type="title"/>
          </p:nvPr>
        </p:nvSpPr>
        <p:spPr/>
        <p:txBody>
          <a:bodyPr/>
          <a:lstStyle/>
          <a:p>
            <a:r>
              <a:rPr lang="en-US" dirty="0" smtClean="0"/>
              <a:t>Steps of the Nursing Process</a:t>
            </a:r>
            <a:endParaRPr lang="en-US" dirty="0"/>
          </a:p>
        </p:txBody>
      </p:sp>
      <p:sp>
        <p:nvSpPr>
          <p:cNvPr id="502790" name="Rectangle 6"/>
          <p:cNvSpPr>
            <a:spLocks noGrp="1" noChangeArrowheads="1"/>
          </p:cNvSpPr>
          <p:nvPr>
            <p:ph sz="half" idx="1"/>
          </p:nvPr>
        </p:nvSpPr>
        <p:spPr/>
        <p:txBody>
          <a:bodyPr/>
          <a:lstStyle/>
          <a:p>
            <a:r>
              <a:rPr lang="en-US" dirty="0" smtClean="0"/>
              <a:t>Assessment</a:t>
            </a:r>
          </a:p>
          <a:p>
            <a:r>
              <a:rPr lang="en-US" dirty="0" smtClean="0"/>
              <a:t>Diagnosis</a:t>
            </a:r>
          </a:p>
          <a:p>
            <a:r>
              <a:rPr lang="en-US" dirty="0" smtClean="0"/>
              <a:t>Outcome identification</a:t>
            </a:r>
          </a:p>
          <a:p>
            <a:r>
              <a:rPr lang="en-US" dirty="0" smtClean="0"/>
              <a:t>Planning</a:t>
            </a:r>
          </a:p>
          <a:p>
            <a:r>
              <a:rPr lang="en-US" dirty="0" smtClean="0"/>
              <a:t>Implementation</a:t>
            </a:r>
          </a:p>
          <a:p>
            <a:r>
              <a:rPr lang="en-US" dirty="0" smtClean="0"/>
              <a:t>Evaluation</a:t>
            </a:r>
            <a:endParaRPr lang="en-US" dirty="0"/>
          </a:p>
        </p:txBody>
      </p:sp>
      <p:sp>
        <p:nvSpPr>
          <p:cNvPr id="8" name="Rectangle 9"/>
          <p:cNvSpPr>
            <a:spLocks noChangeArrowheads="1"/>
          </p:cNvSpPr>
          <p:nvPr/>
        </p:nvSpPr>
        <p:spPr bwMode="auto">
          <a:xfrm>
            <a:off x="4699000" y="5802313"/>
            <a:ext cx="3971925" cy="246062"/>
          </a:xfrm>
          <a:prstGeom prst="rect">
            <a:avLst/>
          </a:prstGeom>
          <a:noFill/>
          <a:ln w="12700" cap="sq">
            <a:noFill/>
            <a:miter lim="800000"/>
            <a:headEnd type="none" w="sm" len="sm"/>
            <a:tailEnd type="none" w="sm" len="sm"/>
          </a:ln>
          <a:effectLst/>
        </p:spPr>
        <p:txBody>
          <a:bodyPr anchor="ctr">
            <a:spAutoFit/>
          </a:bodyPr>
          <a:lstStyle/>
          <a:p>
            <a:pPr>
              <a:defRPr/>
            </a:pPr>
            <a:endParaRPr lang="en-US" sz="1000" dirty="0">
              <a:effectLst>
                <a:outerShdw blurRad="38100" dist="38100" dir="2700000" algn="tl">
                  <a:srgbClr val="000000"/>
                </a:outerShdw>
              </a:effectLst>
              <a:latin typeface="Arial" charset="0"/>
            </a:endParaRPr>
          </a:p>
        </p:txBody>
      </p:sp>
      <p:pic>
        <p:nvPicPr>
          <p:cNvPr id="16389" name="Picture 8" descr="001002"/>
          <p:cNvPicPr>
            <a:picLocks noChangeAspect="1" noChangeArrowheads="1"/>
          </p:cNvPicPr>
          <p:nvPr/>
        </p:nvPicPr>
        <p:blipFill>
          <a:blip r:embed="rId2" cstate="print"/>
          <a:srcRect/>
          <a:stretch>
            <a:fillRect/>
          </a:stretch>
        </p:blipFill>
        <p:spPr bwMode="auto">
          <a:xfrm>
            <a:off x="4419600" y="1342901"/>
            <a:ext cx="3927475" cy="4883150"/>
          </a:xfrm>
          <a:prstGeom prst="rect">
            <a:avLst/>
          </a:prstGeom>
          <a:noFill/>
          <a:ln w="9525">
            <a:noFill/>
            <a:miter lim="800000"/>
            <a:headEnd/>
            <a:tailEnd/>
          </a:ln>
        </p:spPr>
      </p:pic>
      <p:sp>
        <p:nvSpPr>
          <p:cNvPr id="5" name="Slide Number Placeholder 4"/>
          <p:cNvSpPr>
            <a:spLocks noGrp="1"/>
          </p:cNvSpPr>
          <p:nvPr>
            <p:ph type="sldNum" sz="quarter" idx="13"/>
          </p:nvPr>
        </p:nvSpPr>
        <p:spPr/>
        <p:txBody>
          <a:bodyPr/>
          <a:lstStyle/>
          <a:p>
            <a:pPr>
              <a:defRPr/>
            </a:pPr>
            <a:r>
              <a:rPr lang="en-GB" smtClean="0"/>
              <a:t> </a:t>
            </a:r>
            <a:fld id="{1471A6C0-AEA8-401F-A1AE-7CE42841793B}" type="slidenum">
              <a:rPr lang="en-GB" smtClean="0"/>
              <a:pPr>
                <a:defRPr/>
              </a:pPr>
              <a:t>4</a:t>
            </a:fld>
            <a:endParaRPr lang="en-GB"/>
          </a:p>
        </p:txBody>
      </p:sp>
      <p:sp>
        <p:nvSpPr>
          <p:cNvPr id="13" name="Footer Placeholder 5"/>
          <p:cNvSpPr>
            <a:spLocks noGrp="1"/>
          </p:cNvSpPr>
          <p:nvPr>
            <p:ph type="ftr" sz="quarter" idx="4294967295"/>
          </p:nvPr>
        </p:nvSpPr>
        <p:spPr>
          <a:xfrm>
            <a:off x="952501" y="6461125"/>
            <a:ext cx="7238999" cy="381000"/>
          </a:xfrm>
          <a:prstGeom prst="rect">
            <a:avLst/>
          </a:prstGeom>
        </p:spPr>
        <p:txBody>
          <a:bodyPr/>
          <a:lstStyle/>
          <a:p>
            <a:pPr algn="ctr"/>
            <a:r>
              <a:rPr lang="en-US" sz="1000" dirty="0" smtClean="0">
                <a:latin typeface="Arial" pitchFamily="34" charset="0"/>
                <a:cs typeface="Arial" pitchFamily="34" charset="0"/>
              </a:rPr>
              <a:t>Copyright © 2016 by Elsevier, Inc. All rights reserved. </a:t>
            </a:r>
          </a:p>
          <a:p>
            <a:pPr algn="ctr"/>
            <a:r>
              <a:rPr lang="en-US" sz="1000" dirty="0" smtClean="0">
                <a:latin typeface="Arial" pitchFamily="34" charset="0"/>
                <a:cs typeface="Arial" pitchFamily="34" charset="0"/>
              </a:rPr>
              <a:t>Copyright © 2012, 2008, 2004, 2000, 1996, 1993 by Saunders, an affiliate of Elsevier Inc. </a:t>
            </a:r>
            <a:endParaRPr lang="en-US" sz="1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814" name="Rectangle 6"/>
          <p:cNvSpPr>
            <a:spLocks noGrp="1" noChangeArrowheads="1"/>
          </p:cNvSpPr>
          <p:nvPr>
            <p:ph idx="1"/>
          </p:nvPr>
        </p:nvSpPr>
        <p:spPr/>
        <p:txBody>
          <a:bodyPr/>
          <a:lstStyle/>
          <a:p>
            <a:r>
              <a:rPr lang="en-US" altLang="en-US" dirty="0" smtClean="0"/>
              <a:t>Collection of data from multiple sources</a:t>
            </a:r>
          </a:p>
          <a:p>
            <a:pPr lvl="1"/>
            <a:r>
              <a:rPr lang="en-US" altLang="en-US" dirty="0" smtClean="0"/>
              <a:t>Review of clinical record</a:t>
            </a:r>
          </a:p>
          <a:p>
            <a:pPr lvl="1"/>
            <a:r>
              <a:rPr lang="en-US" altLang="en-US" dirty="0" smtClean="0"/>
              <a:t>Interview</a:t>
            </a:r>
          </a:p>
          <a:p>
            <a:pPr lvl="1"/>
            <a:r>
              <a:rPr lang="en-US" altLang="en-US" dirty="0" smtClean="0"/>
              <a:t>Health history</a:t>
            </a:r>
          </a:p>
          <a:p>
            <a:pPr lvl="1"/>
            <a:r>
              <a:rPr lang="en-US" altLang="en-US" dirty="0" smtClean="0"/>
              <a:t>Physical examination</a:t>
            </a:r>
          </a:p>
          <a:p>
            <a:pPr lvl="1"/>
            <a:r>
              <a:rPr lang="en-US" altLang="en-US" dirty="0" smtClean="0"/>
              <a:t>Functional assessment</a:t>
            </a:r>
          </a:p>
          <a:p>
            <a:pPr lvl="1"/>
            <a:r>
              <a:rPr lang="en-US" altLang="en-US" dirty="0" smtClean="0"/>
              <a:t>Cultural and spiritual assessment</a:t>
            </a:r>
          </a:p>
          <a:p>
            <a:pPr lvl="1"/>
            <a:r>
              <a:rPr lang="en-US" altLang="en-US" dirty="0" smtClean="0"/>
              <a:t>Consultation</a:t>
            </a:r>
          </a:p>
          <a:p>
            <a:pPr lvl="1"/>
            <a:r>
              <a:rPr lang="en-US" altLang="en-US" dirty="0" smtClean="0"/>
              <a:t>Review of the literature</a:t>
            </a:r>
          </a:p>
        </p:txBody>
      </p:sp>
      <p:sp>
        <p:nvSpPr>
          <p:cNvPr id="503813" name="Rectangle 5"/>
          <p:cNvSpPr>
            <a:spLocks noGrp="1" noChangeArrowheads="1"/>
          </p:cNvSpPr>
          <p:nvPr>
            <p:ph type="title"/>
          </p:nvPr>
        </p:nvSpPr>
        <p:spPr/>
        <p:txBody>
          <a:bodyPr/>
          <a:lstStyle/>
          <a:p>
            <a:r>
              <a:rPr lang="en-US" dirty="0" smtClean="0"/>
              <a:t>Nursing Process: Assessment</a:t>
            </a:r>
            <a:endParaRPr lang="en-US" dirty="0"/>
          </a:p>
        </p:txBody>
      </p:sp>
      <p:sp>
        <p:nvSpPr>
          <p:cNvPr id="5" name="Slide Number Placeholder 4"/>
          <p:cNvSpPr>
            <a:spLocks noGrp="1"/>
          </p:cNvSpPr>
          <p:nvPr>
            <p:ph type="sldNum" sz="quarter" idx="10"/>
          </p:nvPr>
        </p:nvSpPr>
        <p:spPr/>
        <p:txBody>
          <a:bodyPr/>
          <a:lstStyle/>
          <a:p>
            <a:pPr>
              <a:defRPr/>
            </a:pPr>
            <a:r>
              <a:rPr lang="en-GB" smtClean="0"/>
              <a:t> </a:t>
            </a:r>
            <a:fld id="{68923DA0-4AF7-4D0F-9143-D9FB2FE902AA}" type="slidenum">
              <a:rPr lang="en-GB" smtClean="0"/>
              <a:pPr>
                <a:defRPr/>
              </a:pPr>
              <a:t>5</a:t>
            </a:fld>
            <a:endParaRPr lang="en-GB"/>
          </a:p>
        </p:txBody>
      </p:sp>
      <p:sp>
        <p:nvSpPr>
          <p:cNvPr id="10" name="Footer Placeholder 5"/>
          <p:cNvSpPr>
            <a:spLocks noGrp="1"/>
          </p:cNvSpPr>
          <p:nvPr>
            <p:ph type="ftr" sz="quarter" idx="11"/>
          </p:nvPr>
        </p:nvSpPr>
        <p:spPr>
          <a:xfrm>
            <a:off x="952501" y="6461125"/>
            <a:ext cx="7238999" cy="381000"/>
          </a:xfrm>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8" name="Rectangle 6"/>
          <p:cNvSpPr>
            <a:spLocks noGrp="1" noChangeArrowheads="1"/>
          </p:cNvSpPr>
          <p:nvPr>
            <p:ph idx="1"/>
          </p:nvPr>
        </p:nvSpPr>
        <p:spPr/>
        <p:txBody>
          <a:bodyPr/>
          <a:lstStyle/>
          <a:p>
            <a:r>
              <a:rPr lang="en-US" dirty="0" smtClean="0"/>
              <a:t>Interpretation of data by identifying clusters of cues so as to make inferences</a:t>
            </a:r>
          </a:p>
          <a:p>
            <a:r>
              <a:rPr lang="en-US" dirty="0" smtClean="0"/>
              <a:t>Compare clusters of cues with definitions and defining characteristics</a:t>
            </a:r>
          </a:p>
          <a:p>
            <a:r>
              <a:rPr lang="en-US" dirty="0" smtClean="0"/>
              <a:t>Validation of inferences based on findings</a:t>
            </a:r>
          </a:p>
          <a:p>
            <a:r>
              <a:rPr lang="en-US" dirty="0" smtClean="0"/>
              <a:t>Identify related factors</a:t>
            </a:r>
          </a:p>
          <a:p>
            <a:r>
              <a:rPr lang="en-US" dirty="0" smtClean="0"/>
              <a:t>Document the diagnosis</a:t>
            </a:r>
          </a:p>
          <a:p>
            <a:endParaRPr lang="en-US" dirty="0"/>
          </a:p>
        </p:txBody>
      </p:sp>
      <p:sp>
        <p:nvSpPr>
          <p:cNvPr id="504837" name="Rectangle 5"/>
          <p:cNvSpPr>
            <a:spLocks noGrp="1" noChangeArrowheads="1"/>
          </p:cNvSpPr>
          <p:nvPr>
            <p:ph type="title"/>
          </p:nvPr>
        </p:nvSpPr>
        <p:spPr/>
        <p:txBody>
          <a:bodyPr/>
          <a:lstStyle/>
          <a:p>
            <a:r>
              <a:rPr lang="en-US" dirty="0" smtClean="0"/>
              <a:t>Nursing Process: Diagnosis</a:t>
            </a:r>
            <a:endParaRPr lang="en-US" dirty="0"/>
          </a:p>
        </p:txBody>
      </p:sp>
      <p:sp>
        <p:nvSpPr>
          <p:cNvPr id="5" name="Slide Number Placeholder 4"/>
          <p:cNvSpPr>
            <a:spLocks noGrp="1"/>
          </p:cNvSpPr>
          <p:nvPr>
            <p:ph type="sldNum" sz="quarter" idx="10"/>
          </p:nvPr>
        </p:nvSpPr>
        <p:spPr/>
        <p:txBody>
          <a:bodyPr/>
          <a:lstStyle/>
          <a:p>
            <a:pPr>
              <a:defRPr/>
            </a:pPr>
            <a:r>
              <a:rPr lang="en-GB" smtClean="0"/>
              <a:t> </a:t>
            </a:r>
            <a:fld id="{68923DA0-4AF7-4D0F-9143-D9FB2FE902AA}" type="slidenum">
              <a:rPr lang="en-GB" smtClean="0"/>
              <a:pPr>
                <a:defRPr/>
              </a:pPr>
              <a:t>6</a:t>
            </a:fld>
            <a:endParaRPr lang="en-GB"/>
          </a:p>
        </p:txBody>
      </p:sp>
      <p:sp>
        <p:nvSpPr>
          <p:cNvPr id="7" name="Footer Placeholder 6"/>
          <p:cNvSpPr>
            <a:spLocks noGrp="1"/>
          </p:cNvSpPr>
          <p:nvPr>
            <p:ph type="ftr" sz="quarter" idx="11"/>
          </p:nvPr>
        </p:nvSpPr>
        <p:spPr>
          <a:xfrm>
            <a:off x="952501" y="6461125"/>
            <a:ext cx="7238999" cy="381000"/>
          </a:xfrm>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62" name="Rectangle 6"/>
          <p:cNvSpPr>
            <a:spLocks noGrp="1" noChangeArrowheads="1"/>
          </p:cNvSpPr>
          <p:nvPr>
            <p:ph idx="1"/>
          </p:nvPr>
        </p:nvSpPr>
        <p:spPr/>
        <p:txBody>
          <a:bodyPr/>
          <a:lstStyle/>
          <a:p>
            <a:r>
              <a:rPr lang="en-US" dirty="0" smtClean="0"/>
              <a:t>Identify expected outcomes related to patient individualization</a:t>
            </a:r>
          </a:p>
          <a:p>
            <a:r>
              <a:rPr lang="en-US" dirty="0" smtClean="0"/>
              <a:t>Ensure outcomes are realistic and measurable</a:t>
            </a:r>
          </a:p>
          <a:p>
            <a:r>
              <a:rPr lang="en-US" dirty="0" smtClean="0"/>
              <a:t>Specify short-term and long-term goal measurement criteria</a:t>
            </a:r>
            <a:endParaRPr lang="en-US" dirty="0"/>
          </a:p>
        </p:txBody>
      </p:sp>
      <p:sp>
        <p:nvSpPr>
          <p:cNvPr id="505861" name="Rectangle 5"/>
          <p:cNvSpPr>
            <a:spLocks noGrp="1" noChangeArrowheads="1"/>
          </p:cNvSpPr>
          <p:nvPr>
            <p:ph type="title"/>
          </p:nvPr>
        </p:nvSpPr>
        <p:spPr/>
        <p:txBody>
          <a:bodyPr/>
          <a:lstStyle/>
          <a:p>
            <a:r>
              <a:rPr lang="en-US" dirty="0" smtClean="0"/>
              <a:t>Nursing Process: Outcome Identification</a:t>
            </a:r>
            <a:endParaRPr lang="en-US" dirty="0"/>
          </a:p>
        </p:txBody>
      </p:sp>
      <p:sp>
        <p:nvSpPr>
          <p:cNvPr id="5" name="Slide Number Placeholder 4"/>
          <p:cNvSpPr>
            <a:spLocks noGrp="1"/>
          </p:cNvSpPr>
          <p:nvPr>
            <p:ph type="sldNum" sz="quarter" idx="10"/>
          </p:nvPr>
        </p:nvSpPr>
        <p:spPr/>
        <p:txBody>
          <a:bodyPr/>
          <a:lstStyle/>
          <a:p>
            <a:pPr>
              <a:defRPr/>
            </a:pPr>
            <a:r>
              <a:rPr lang="en-GB" smtClean="0"/>
              <a:t> </a:t>
            </a:r>
            <a:fld id="{68923DA0-4AF7-4D0F-9143-D9FB2FE902AA}" type="slidenum">
              <a:rPr lang="en-GB" smtClean="0"/>
              <a:pPr>
                <a:defRPr/>
              </a:pPr>
              <a:t>7</a:t>
            </a:fld>
            <a:endParaRPr lang="en-GB"/>
          </a:p>
        </p:txBody>
      </p:sp>
      <p:sp>
        <p:nvSpPr>
          <p:cNvPr id="7" name="Footer Placeholder 6"/>
          <p:cNvSpPr>
            <a:spLocks noGrp="1"/>
          </p:cNvSpPr>
          <p:nvPr>
            <p:ph type="ftr" sz="quarter" idx="11"/>
          </p:nvPr>
        </p:nvSpPr>
        <p:spPr>
          <a:xfrm>
            <a:off x="952501" y="6461125"/>
            <a:ext cx="7238999" cy="381000"/>
          </a:xfrm>
        </p:spPr>
        <p:txBody>
          <a:bodyPr/>
          <a:lstStyle/>
          <a:p>
            <a:pPr algn="ctr"/>
            <a:r>
              <a:rPr lang="en-US" dirty="0" smtClean="0"/>
              <a:t>Copyright © 2016 by Elsevier, Inc. All rights reserved. </a:t>
            </a:r>
          </a:p>
          <a:p>
            <a:pPr algn="ctr"/>
            <a:r>
              <a:rPr lang="en-US" dirty="0"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6886" name="Rectangle 6"/>
          <p:cNvSpPr>
            <a:spLocks noGrp="1" noChangeArrowheads="1"/>
          </p:cNvSpPr>
          <p:nvPr>
            <p:ph idx="1"/>
          </p:nvPr>
        </p:nvSpPr>
        <p:spPr/>
        <p:txBody>
          <a:bodyPr/>
          <a:lstStyle/>
          <a:p>
            <a:r>
              <a:rPr lang="en-US" dirty="0" smtClean="0"/>
              <a:t>Establish priorities based on meeting identified patient care goals</a:t>
            </a:r>
          </a:p>
          <a:p>
            <a:r>
              <a:rPr lang="en-US" dirty="0" smtClean="0"/>
              <a:t>Develop outcomes and set time frames for meeting proposed outcomes</a:t>
            </a:r>
          </a:p>
          <a:p>
            <a:r>
              <a:rPr lang="en-US" dirty="0" smtClean="0"/>
              <a:t>Identify relevant interventions and utilize interdisciplinary health care team members in the care planning process for the patient</a:t>
            </a:r>
          </a:p>
          <a:p>
            <a:r>
              <a:rPr lang="en-US" dirty="0" smtClean="0"/>
              <a:t>Document plan of care</a:t>
            </a:r>
            <a:endParaRPr lang="en-US" dirty="0"/>
          </a:p>
        </p:txBody>
      </p:sp>
      <p:sp>
        <p:nvSpPr>
          <p:cNvPr id="506885" name="Rectangle 5"/>
          <p:cNvSpPr>
            <a:spLocks noGrp="1" noChangeArrowheads="1"/>
          </p:cNvSpPr>
          <p:nvPr>
            <p:ph type="title"/>
          </p:nvPr>
        </p:nvSpPr>
        <p:spPr/>
        <p:txBody>
          <a:bodyPr/>
          <a:lstStyle/>
          <a:p>
            <a:r>
              <a:rPr lang="en-US" dirty="0" smtClean="0"/>
              <a:t>Nursing Process: Planning</a:t>
            </a:r>
            <a:endParaRPr lang="en-US" dirty="0"/>
          </a:p>
        </p:txBody>
      </p:sp>
      <p:sp>
        <p:nvSpPr>
          <p:cNvPr id="5" name="Slide Number Placeholder 4"/>
          <p:cNvSpPr>
            <a:spLocks noGrp="1"/>
          </p:cNvSpPr>
          <p:nvPr>
            <p:ph type="sldNum" sz="quarter" idx="10"/>
          </p:nvPr>
        </p:nvSpPr>
        <p:spPr/>
        <p:txBody>
          <a:bodyPr/>
          <a:lstStyle/>
          <a:p>
            <a:pPr>
              <a:defRPr/>
            </a:pPr>
            <a:r>
              <a:rPr lang="en-GB" smtClean="0"/>
              <a:t> </a:t>
            </a:r>
            <a:fld id="{68923DA0-4AF7-4D0F-9143-D9FB2FE902AA}" type="slidenum">
              <a:rPr lang="en-GB" smtClean="0"/>
              <a:pPr>
                <a:defRPr/>
              </a:pPr>
              <a:t>8</a:t>
            </a:fld>
            <a:endParaRPr lang="en-GB"/>
          </a:p>
        </p:txBody>
      </p:sp>
      <p:sp>
        <p:nvSpPr>
          <p:cNvPr id="7" name="Footer Placeholder 6"/>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0" indent="0">
              <a:buNone/>
            </a:pPr>
            <a:r>
              <a:rPr lang="en-US" dirty="0"/>
              <a:t>The nurse has a “hunch” that the patient’s elevated blood pressure is due to pain level; however, the patient received blood pressure and pain medication 45 minutes ago. What should the nurse consider in regards to this hunch</a:t>
            </a:r>
            <a:r>
              <a:rPr lang="en-US" dirty="0" smtClean="0"/>
              <a:t>?</a:t>
            </a:r>
          </a:p>
          <a:p>
            <a:pPr marL="463550" indent="-463550" eaLnBrk="1" hangingPunct="1">
              <a:lnSpc>
                <a:spcPct val="80000"/>
              </a:lnSpc>
              <a:buSzPct val="100000"/>
              <a:buFont typeface="+mj-lt"/>
              <a:buAutoNum type="arabicPeriod"/>
              <a:defRPr/>
            </a:pPr>
            <a:endParaRPr lang="en-US" dirty="0" smtClean="0"/>
          </a:p>
          <a:p>
            <a:pPr marL="463550" indent="-463550" eaLnBrk="1" hangingPunct="1">
              <a:lnSpc>
                <a:spcPct val="120000"/>
              </a:lnSpc>
              <a:buSzPct val="100000"/>
              <a:buFont typeface="+mj-lt"/>
              <a:buAutoNum type="arabicPeriod"/>
              <a:defRPr/>
            </a:pPr>
            <a:r>
              <a:rPr lang="en-US" dirty="0" smtClean="0"/>
              <a:t>Research </a:t>
            </a:r>
            <a:r>
              <a:rPr lang="en-US" dirty="0"/>
              <a:t>supports that the pain and blood pressure medications will take 30 minutes to become effective. The nurse should wait until the next prescribed time and reevaluate pain level.</a:t>
            </a:r>
          </a:p>
          <a:p>
            <a:pPr marL="463550" indent="-463550" eaLnBrk="1" hangingPunct="1">
              <a:lnSpc>
                <a:spcPct val="120000"/>
              </a:lnSpc>
              <a:buSzPct val="100000"/>
              <a:buFont typeface="+mj-lt"/>
              <a:buAutoNum type="arabicPeriod"/>
              <a:defRPr/>
            </a:pPr>
            <a:r>
              <a:rPr lang="en-US" dirty="0"/>
              <a:t>The nurse should consider consulting with the pain management team to evaluate the effectiveness of the pain medication regimen. </a:t>
            </a:r>
          </a:p>
          <a:p>
            <a:pPr marL="463550" indent="-463550" eaLnBrk="1" hangingPunct="1">
              <a:lnSpc>
                <a:spcPct val="120000"/>
              </a:lnSpc>
              <a:buSzPct val="100000"/>
              <a:buFont typeface="+mj-lt"/>
              <a:buAutoNum type="arabicPeriod"/>
              <a:defRPr/>
            </a:pPr>
            <a:r>
              <a:rPr lang="en-US" dirty="0"/>
              <a:t>The nurse should disregard the hunch because hunches are not effective at incorporating evidence-based practices.</a:t>
            </a:r>
          </a:p>
          <a:p>
            <a:pPr marL="463550" indent="-463550" eaLnBrk="1" hangingPunct="1">
              <a:lnSpc>
                <a:spcPct val="120000"/>
              </a:lnSpc>
              <a:buSzPct val="100000"/>
              <a:buFont typeface="+mj-lt"/>
              <a:buAutoNum type="arabicPeriod"/>
              <a:defRPr/>
            </a:pPr>
            <a:r>
              <a:rPr lang="en-US" dirty="0"/>
              <a:t>The nurse should administer pain medication based on the hunch.</a:t>
            </a:r>
          </a:p>
        </p:txBody>
      </p:sp>
      <p:sp>
        <p:nvSpPr>
          <p:cNvPr id="3" name="Title 2"/>
          <p:cNvSpPr>
            <a:spLocks noGrp="1"/>
          </p:cNvSpPr>
          <p:nvPr>
            <p:ph type="title"/>
          </p:nvPr>
        </p:nvSpPr>
        <p:spPr/>
        <p:txBody>
          <a:bodyPr/>
          <a:lstStyle/>
          <a:p>
            <a:r>
              <a:rPr lang="en-US" dirty="0" smtClean="0"/>
              <a:t>Question</a:t>
            </a:r>
            <a:endParaRPr lang="en-US" dirty="0"/>
          </a:p>
        </p:txBody>
      </p:sp>
      <p:sp>
        <p:nvSpPr>
          <p:cNvPr id="4" name="Slide Number Placeholder 3"/>
          <p:cNvSpPr>
            <a:spLocks noGrp="1"/>
          </p:cNvSpPr>
          <p:nvPr>
            <p:ph type="sldNum" sz="quarter" idx="10"/>
          </p:nvPr>
        </p:nvSpPr>
        <p:spPr/>
        <p:txBody>
          <a:bodyPr/>
          <a:lstStyle/>
          <a:p>
            <a:pPr>
              <a:defRPr/>
            </a:pPr>
            <a:r>
              <a:rPr lang="en-GB" smtClean="0"/>
              <a:t> </a:t>
            </a:r>
            <a:fld id="{68923DA0-4AF7-4D0F-9143-D9FB2FE902AA}" type="slidenum">
              <a:rPr lang="en-GB" smtClean="0"/>
              <a:pPr>
                <a:defRPr/>
              </a:pPr>
              <a:t>9</a:t>
            </a:fld>
            <a:endParaRPr lang="en-GB"/>
          </a:p>
        </p:txBody>
      </p:sp>
      <p:sp>
        <p:nvSpPr>
          <p:cNvPr id="5" name="Footer Placeholder 4"/>
          <p:cNvSpPr>
            <a:spLocks noGrp="1"/>
          </p:cNvSpPr>
          <p:nvPr>
            <p:ph type="ftr" sz="quarter" idx="11"/>
          </p:nvPr>
        </p:nvSpPr>
        <p:spPr/>
        <p:txBody>
          <a:bodyPr/>
          <a:lstStyle/>
          <a:p>
            <a:pPr algn="ctr"/>
            <a:r>
              <a:rPr lang="en-US" smtClean="0"/>
              <a:t>Copyright © 2016 by Elsevier, Inc. All rights reserved. </a:t>
            </a:r>
          </a:p>
          <a:p>
            <a:pPr algn="ctr"/>
            <a:r>
              <a:rPr lang="en-US" smtClean="0"/>
              <a:t>Copyright © 2012, 2008, 2004, 2000, 1996, 1993 by Saunders, an affiliate of Elsevier Inc. </a:t>
            </a:r>
            <a:endParaRPr lang="en-US" dirty="0"/>
          </a:p>
        </p:txBody>
      </p:sp>
    </p:spTree>
    <p:extLst>
      <p:ext uri="{BB962C8B-B14F-4D97-AF65-F5344CB8AC3E}">
        <p14:creationId xmlns:p14="http://schemas.microsoft.com/office/powerpoint/2010/main" val="21636532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1517</TotalTime>
  <Words>3995</Words>
  <Application>Microsoft Office PowerPoint</Application>
  <PresentationFormat>On-screen Show (4:3)</PresentationFormat>
  <Paragraphs>342</Paragraphs>
  <Slides>34</Slides>
  <Notes>8</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Chapter 1</vt:lpstr>
      <vt:lpstr>Assessment: Point of Entry in an Ongoing Process</vt:lpstr>
      <vt:lpstr>Diagnostic Reasoning</vt:lpstr>
      <vt:lpstr>Steps of the Nursing Process</vt:lpstr>
      <vt:lpstr>Nursing Process: Assessment</vt:lpstr>
      <vt:lpstr>Nursing Process: Diagnosis</vt:lpstr>
      <vt:lpstr>Nursing Process: Outcome Identification</vt:lpstr>
      <vt:lpstr>Nursing Process: Planning</vt:lpstr>
      <vt:lpstr>Question</vt:lpstr>
      <vt:lpstr>Nursing Process: Implementation</vt:lpstr>
      <vt:lpstr>Nursing Process: Evaluation</vt:lpstr>
      <vt:lpstr>Critical Thinking Principles</vt:lpstr>
      <vt:lpstr>Priority Problems Level</vt:lpstr>
      <vt:lpstr>Problems and Outcomes</vt:lpstr>
      <vt:lpstr>Comprehensive Plan of Care</vt:lpstr>
      <vt:lpstr>Evidence-Based Assessment</vt:lpstr>
      <vt:lpstr>Question</vt:lpstr>
      <vt:lpstr>Collecting Four Types of Data </vt:lpstr>
      <vt:lpstr>Collecting Four Types of Data (Cont.)</vt:lpstr>
      <vt:lpstr>Expanding the Concept of Health</vt:lpstr>
      <vt:lpstr>Holistic Model of Health</vt:lpstr>
      <vt:lpstr>Frequency of Assessment</vt:lpstr>
      <vt:lpstr>Frequency of Assessment (Cont.)</vt:lpstr>
      <vt:lpstr>Frequency of Assessment (Cont.)</vt:lpstr>
      <vt:lpstr>Assessment through the Life Cycle</vt:lpstr>
      <vt:lpstr>Assessment through the Life Cycle (Cont.)</vt:lpstr>
      <vt:lpstr>Cross-Cultural Care Concepts</vt:lpstr>
      <vt:lpstr>Cross-Cultural Care Principles</vt:lpstr>
      <vt:lpstr>High-Level Assessment Skills</vt:lpstr>
      <vt:lpstr>Cost Containment Principles</vt:lpstr>
      <vt:lpstr>Case Study</vt:lpstr>
      <vt:lpstr>Case Study (Cont.)</vt:lpstr>
      <vt:lpstr>Case Study (Cont.)</vt:lpstr>
      <vt:lpstr>Case Study (Cont.)</vt:lpstr>
    </vt:vector>
  </TitlesOfParts>
  <Company>Elsevier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localadmin</dc:creator>
  <cp:lastModifiedBy>HBays</cp:lastModifiedBy>
  <cp:revision>276</cp:revision>
  <dcterms:created xsi:type="dcterms:W3CDTF">2014-11-03T21:34:50Z</dcterms:created>
  <dcterms:modified xsi:type="dcterms:W3CDTF">2015-02-03T17:03:11Z</dcterms:modified>
</cp:coreProperties>
</file>