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4" r:id="rId1"/>
  </p:sldMasterIdLst>
  <p:notesMasterIdLst>
    <p:notesMasterId r:id="rId40"/>
  </p:notesMasterIdLst>
  <p:handoutMasterIdLst>
    <p:handoutMasterId r:id="rId41"/>
  </p:handoutMasterIdLst>
  <p:sldIdLst>
    <p:sldId id="443" r:id="rId2"/>
    <p:sldId id="482" r:id="rId3"/>
    <p:sldId id="444" r:id="rId4"/>
    <p:sldId id="445" r:id="rId5"/>
    <p:sldId id="447" r:id="rId6"/>
    <p:sldId id="448" r:id="rId7"/>
    <p:sldId id="450" r:id="rId8"/>
    <p:sldId id="452" r:id="rId9"/>
    <p:sldId id="486" r:id="rId10"/>
    <p:sldId id="453" r:id="rId11"/>
    <p:sldId id="454" r:id="rId12"/>
    <p:sldId id="537" r:id="rId13"/>
    <p:sldId id="538" r:id="rId14"/>
    <p:sldId id="501" r:id="rId15"/>
    <p:sldId id="525" r:id="rId16"/>
    <p:sldId id="526" r:id="rId17"/>
    <p:sldId id="527" r:id="rId18"/>
    <p:sldId id="528" r:id="rId19"/>
    <p:sldId id="516" r:id="rId20"/>
    <p:sldId id="535" r:id="rId21"/>
    <p:sldId id="536" r:id="rId22"/>
    <p:sldId id="530" r:id="rId23"/>
    <p:sldId id="532" r:id="rId24"/>
    <p:sldId id="517" r:id="rId25"/>
    <p:sldId id="520" r:id="rId26"/>
    <p:sldId id="521" r:id="rId27"/>
    <p:sldId id="533" r:id="rId28"/>
    <p:sldId id="534" r:id="rId29"/>
    <p:sldId id="523" r:id="rId30"/>
    <p:sldId id="524" r:id="rId31"/>
    <p:sldId id="460" r:id="rId32"/>
    <p:sldId id="471" r:id="rId33"/>
    <p:sldId id="529" r:id="rId34"/>
    <p:sldId id="479" r:id="rId35"/>
    <p:sldId id="514" r:id="rId36"/>
    <p:sldId id="515" r:id="rId37"/>
    <p:sldId id="481" r:id="rId38"/>
    <p:sldId id="539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U" lastIdx="2" clrIdx="0"/>
  <p:cmAuthor id="1" name="Beyond  Words" initials="P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9" autoAdjust="0"/>
    <p:restoredTop sz="87626" autoAdjust="0"/>
  </p:normalViewPr>
  <p:slideViewPr>
    <p:cSldViewPr snapToGrid="0">
      <p:cViewPr>
        <p:scale>
          <a:sx n="80" d="100"/>
          <a:sy n="80" d="100"/>
        </p:scale>
        <p:origin x="-996" y="-444"/>
      </p:cViewPr>
      <p:guideLst>
        <p:guide orient="horz" pos="2160"/>
        <p:guide orient="horz" pos="670"/>
        <p:guide orient="horz" pos="1121"/>
        <p:guide orient="horz" pos="1505"/>
        <p:guide pos="2880"/>
        <p:guide pos="5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84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D61A1A-8E25-40E3-8D81-788B9A376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122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78DD671-1E27-4145-ACEA-417FA0123A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2132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19D240-F0C4-430B-B0B0-88963E236BF0}" type="slidenum">
              <a:rPr lang="en-US" altLang="en-US" smtClean="0">
                <a:latin typeface="Arial" pitchFamily="34" charset="0"/>
              </a:rPr>
              <a:pPr/>
              <a:t>1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895D1E-0A8D-49FB-B6A9-7795F5CFD82A}" type="slidenum">
              <a:rPr lang="en-US" altLang="en-US" smtClean="0">
                <a:latin typeface="Arial" pitchFamily="34" charset="0"/>
              </a:rPr>
              <a:pPr/>
              <a:t>10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893C22-7726-47E7-8AB0-D991380FADEF}" type="slidenum">
              <a:rPr lang="en-US" altLang="en-US" smtClean="0">
                <a:latin typeface="Arial" pitchFamily="34" charset="0"/>
              </a:rPr>
              <a:pPr/>
              <a:t>11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C059A5-8C57-47AA-8782-42836229E18A}" type="slidenum">
              <a:rPr lang="en-US" altLang="en-US" smtClean="0">
                <a:latin typeface="Arial" pitchFamily="34" charset="0"/>
              </a:rPr>
              <a:pPr/>
              <a:t>12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The correct answer is 2. The nurse first needs to be able to determine what biases or differences exist prior to rendering care to any other culture.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Answers 1, 3, and 4 are also important aspects of providing culturally component care; however the nurse must begin with his or her own beliefs.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8DD671-1E27-4145-ACEA-417FA0123AA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1732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34EF7B-9B9C-4D03-81D4-14A963523773}" type="slidenum">
              <a:rPr lang="en-US" altLang="en-US" smtClean="0">
                <a:latin typeface="Arial" pitchFamily="34" charset="0"/>
              </a:rPr>
              <a:pPr/>
              <a:t>15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34B4D-C136-4709-B5DD-4F40DFBE3E12}" type="slidenum">
              <a:rPr lang="en-US" altLang="en-US" smtClean="0">
                <a:latin typeface="Arial" pitchFamily="34" charset="0"/>
              </a:rPr>
              <a:pPr/>
              <a:t>16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DB50E5-523B-4A7B-9CE0-351A5BFF313E}" type="slidenum">
              <a:rPr lang="en-US" altLang="en-US" smtClean="0">
                <a:latin typeface="Arial" pitchFamily="34" charset="0"/>
              </a:rPr>
              <a:pPr/>
              <a:t>17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CE7379-6143-445C-BEA9-ADE68B04F1B9}" type="slidenum">
              <a:rPr lang="en-US" altLang="en-US" smtClean="0">
                <a:latin typeface="Arial" pitchFamily="34" charset="0"/>
              </a:rPr>
              <a:pPr/>
              <a:t>18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62C510-075B-4409-ABEF-E974495A5647}" type="slidenum">
              <a:rPr lang="en-US" altLang="en-US" smtClean="0">
                <a:latin typeface="Arial" pitchFamily="34" charset="0"/>
              </a:rPr>
              <a:pPr/>
              <a:t>20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9A9E50-21C5-4C78-8C5F-4ADC900F2F02}" type="slidenum">
              <a:rPr lang="en-US" altLang="en-US" smtClean="0">
                <a:latin typeface="Arial" pitchFamily="34" charset="0"/>
              </a:rPr>
              <a:pPr/>
              <a:t>21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8DD671-1E27-4145-ACEA-417FA0123A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FB5600-901C-4E64-92F4-E426F4BAD7F8}" type="slidenum">
              <a:rPr lang="en-US" altLang="en-US" smtClean="0">
                <a:latin typeface="Arial" pitchFamily="34" charset="0"/>
              </a:rPr>
              <a:pPr/>
              <a:t>22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230D9C-7F11-421A-8ABD-E21A2B16D4EE}" type="slidenum">
              <a:rPr lang="en-US" altLang="en-US" smtClean="0">
                <a:latin typeface="Arial" pitchFamily="34" charset="0"/>
              </a:rPr>
              <a:pPr/>
              <a:t>23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094684-4732-4A6D-AADD-E9B79E0D97B1}" type="slidenum">
              <a:rPr lang="en-US" altLang="en-US" smtClean="0">
                <a:latin typeface="Arial" pitchFamily="34" charset="0"/>
              </a:rPr>
              <a:pPr/>
              <a:t>25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altLang="en-US" dirty="0" err="1" smtClean="0">
                <a:latin typeface="Arial" pitchFamily="34" charset="0"/>
              </a:rPr>
              <a:t>Espiritualista</a:t>
            </a:r>
            <a:r>
              <a:rPr lang="en-US" altLang="en-US" dirty="0" smtClean="0">
                <a:latin typeface="Arial" pitchFamily="34" charset="0"/>
              </a:rPr>
              <a:t> = spiritualist</a:t>
            </a:r>
          </a:p>
          <a:p>
            <a:pPr eaLnBrk="1" hangingPunct="1"/>
            <a:r>
              <a:rPr lang="en-US" altLang="en-US" dirty="0" err="1" smtClean="0">
                <a:latin typeface="Arial" pitchFamily="34" charset="0"/>
              </a:rPr>
              <a:t>Yerbo</a:t>
            </a:r>
            <a:r>
              <a:rPr lang="en-US" altLang="en-US" dirty="0" smtClean="0">
                <a:latin typeface="Arial" pitchFamily="34" charset="0"/>
              </a:rPr>
              <a:t> = herbalist</a:t>
            </a:r>
          </a:p>
          <a:p>
            <a:pPr eaLnBrk="1" hangingPunct="1"/>
            <a:r>
              <a:rPr lang="en-US" altLang="en-US" dirty="0" err="1" smtClean="0">
                <a:latin typeface="Arial" pitchFamily="34" charset="0"/>
              </a:rPr>
              <a:t>Sabedor</a:t>
            </a:r>
            <a:r>
              <a:rPr lang="en-US" altLang="en-US" dirty="0" smtClean="0">
                <a:latin typeface="Arial" pitchFamily="34" charset="0"/>
              </a:rPr>
              <a:t> = manipulates bones and muscles</a:t>
            </a:r>
          </a:p>
          <a:p>
            <a:pPr eaLnBrk="1" hangingPunct="1"/>
            <a:r>
              <a:rPr lang="en-US" altLang="en-US" dirty="0" err="1" smtClean="0">
                <a:latin typeface="Arial" pitchFamily="34" charset="0"/>
              </a:rPr>
              <a:t>Hougan</a:t>
            </a:r>
            <a:r>
              <a:rPr lang="en-US" altLang="en-US" dirty="0" smtClean="0">
                <a:latin typeface="Arial" pitchFamily="34" charset="0"/>
              </a:rPr>
              <a:t> = voodoo priest or priestess</a:t>
            </a:r>
          </a:p>
          <a:p>
            <a:pPr eaLnBrk="1" hangingPunct="1"/>
            <a:r>
              <a:rPr lang="en-US" altLang="en-US" dirty="0" err="1" smtClean="0">
                <a:latin typeface="Arial" pitchFamily="34" charset="0"/>
              </a:rPr>
              <a:t>Braucher</a:t>
            </a:r>
            <a:r>
              <a:rPr lang="en-US" altLang="en-US" dirty="0" smtClean="0">
                <a:latin typeface="Arial" pitchFamily="34" charset="0"/>
              </a:rPr>
              <a:t> = uses herbs and tonics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F59003-B392-43BB-B1D6-8A5FA7A8F16B}" type="slidenum">
              <a:rPr lang="en-US" altLang="en-US" smtClean="0">
                <a:latin typeface="Arial" pitchFamily="34" charset="0"/>
              </a:rPr>
              <a:pPr/>
              <a:t>26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D06B59-1B5A-4EE6-8272-8DA302A8DB09}" type="slidenum">
              <a:rPr lang="en-US" altLang="en-US" smtClean="0">
                <a:latin typeface="Arial" pitchFamily="34" charset="0"/>
              </a:rPr>
              <a:pPr/>
              <a:t>31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C4DB13-4142-4986-8578-BDF256FB7FD6}" type="slidenum">
              <a:rPr lang="en-US" altLang="en-US" smtClean="0">
                <a:latin typeface="Arial" pitchFamily="34" charset="0"/>
              </a:rPr>
              <a:pPr/>
              <a:t>32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1BC09B-2EE9-470A-97A5-1DDFE50CA25E}" type="slidenum">
              <a:rPr lang="en-US" altLang="en-US" smtClean="0">
                <a:latin typeface="Arial" pitchFamily="34" charset="0"/>
              </a:rPr>
              <a:pPr/>
              <a:t>33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9CB1EE-E865-424C-B27E-DDB23648E859}" type="slidenum">
              <a:rPr lang="en-US" altLang="en-US" smtClean="0">
                <a:latin typeface="Arial" pitchFamily="34" charset="0"/>
              </a:rPr>
              <a:pPr/>
              <a:t>34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altLang="en-US" dirty="0" err="1" smtClean="0">
                <a:latin typeface="Arial" pitchFamily="34" charset="0"/>
              </a:rPr>
              <a:t>Espiritualista</a:t>
            </a:r>
            <a:r>
              <a:rPr lang="en-US" altLang="en-US" dirty="0" smtClean="0">
                <a:latin typeface="Arial" pitchFamily="34" charset="0"/>
              </a:rPr>
              <a:t> = spiritualist</a:t>
            </a:r>
          </a:p>
          <a:p>
            <a:pPr eaLnBrk="1" hangingPunct="1"/>
            <a:r>
              <a:rPr lang="en-US" altLang="en-US" dirty="0" err="1" smtClean="0">
                <a:latin typeface="Arial" pitchFamily="34" charset="0"/>
              </a:rPr>
              <a:t>Yerbo</a:t>
            </a:r>
            <a:r>
              <a:rPr lang="en-US" altLang="en-US" dirty="0" smtClean="0">
                <a:latin typeface="Arial" pitchFamily="34" charset="0"/>
              </a:rPr>
              <a:t> = herbalist</a:t>
            </a:r>
          </a:p>
          <a:p>
            <a:pPr eaLnBrk="1" hangingPunct="1"/>
            <a:r>
              <a:rPr lang="en-US" altLang="en-US" dirty="0" err="1" smtClean="0">
                <a:latin typeface="Arial" pitchFamily="34" charset="0"/>
              </a:rPr>
              <a:t>Sabedor</a:t>
            </a:r>
            <a:r>
              <a:rPr lang="en-US" altLang="en-US" dirty="0" smtClean="0">
                <a:latin typeface="Arial" pitchFamily="34" charset="0"/>
              </a:rPr>
              <a:t> = manipulates bones and muscles</a:t>
            </a:r>
          </a:p>
          <a:p>
            <a:pPr eaLnBrk="1" hangingPunct="1"/>
            <a:r>
              <a:rPr lang="en-US" altLang="en-US" dirty="0" err="1" smtClean="0">
                <a:latin typeface="Arial" pitchFamily="34" charset="0"/>
              </a:rPr>
              <a:t>Hougan</a:t>
            </a:r>
            <a:r>
              <a:rPr lang="en-US" altLang="en-US" dirty="0" smtClean="0">
                <a:latin typeface="Arial" pitchFamily="34" charset="0"/>
              </a:rPr>
              <a:t> = voodoo priest or priestess</a:t>
            </a:r>
          </a:p>
          <a:p>
            <a:pPr eaLnBrk="1" hangingPunct="1"/>
            <a:r>
              <a:rPr lang="en-US" altLang="en-US" dirty="0" err="1" smtClean="0">
                <a:latin typeface="Arial" pitchFamily="34" charset="0"/>
              </a:rPr>
              <a:t>Braucher</a:t>
            </a:r>
            <a:r>
              <a:rPr lang="en-US" altLang="en-US" dirty="0" smtClean="0">
                <a:latin typeface="Arial" pitchFamily="34" charset="0"/>
              </a:rPr>
              <a:t> = uses herbs and tonics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2B16B9-8B9C-44DB-A779-E8F15E70D607}" type="slidenum">
              <a:rPr lang="en-US" altLang="en-US" smtClean="0">
                <a:latin typeface="Arial" pitchFamily="34" charset="0"/>
              </a:rPr>
              <a:pPr/>
              <a:t>37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The correct answer is 4. </a:t>
            </a:r>
            <a:r>
              <a:rPr lang="en-US" altLang="en-US" smtClean="0"/>
              <a:t>The other terms included in the distracters are not even discussed in relation to the Heritage Consistency Continuum.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8DD671-1E27-4145-ACEA-417FA0123AA1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923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8917CD-ACC0-4575-98D6-14C4968B02AF}" type="slidenum">
              <a:rPr lang="en-US" altLang="en-US" smtClean="0">
                <a:latin typeface="Arial" pitchFamily="34" charset="0"/>
              </a:rPr>
              <a:pPr/>
              <a:t>3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D2F004-0266-4934-A92E-5625EA868D87}" type="slidenum">
              <a:rPr lang="en-US" altLang="en-US" smtClean="0">
                <a:latin typeface="Arial" pitchFamily="34" charset="0"/>
              </a:rPr>
              <a:pPr/>
              <a:t>4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F01E9B-8B82-4BCF-9124-707BCBC915C9}" type="slidenum">
              <a:rPr lang="en-US" altLang="en-US" smtClean="0">
                <a:latin typeface="Arial" pitchFamily="34" charset="0"/>
              </a:rPr>
              <a:pPr/>
              <a:t>5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31B44-590A-4E48-BC18-653B584EF3DC}" type="slidenum">
              <a:rPr lang="en-US" altLang="en-US" smtClean="0">
                <a:latin typeface="Arial" pitchFamily="34" charset="0"/>
              </a:rPr>
              <a:pPr/>
              <a:t>6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BD0689-B335-414D-8B76-C0164F818B91}" type="slidenum">
              <a:rPr lang="en-US" altLang="en-US" smtClean="0">
                <a:latin typeface="Arial" pitchFamily="34" charset="0"/>
              </a:rPr>
              <a:pPr/>
              <a:t>7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88B1F-44C4-43F5-9668-416DEB3B69E7}" type="slidenum">
              <a:rPr lang="en-US" altLang="en-US" smtClean="0">
                <a:latin typeface="Arial" pitchFamily="34" charset="0"/>
              </a:rPr>
              <a:pPr/>
              <a:t>8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3D640-AF0C-4734-8CFC-28EBF28C0A1C}" type="slidenum">
              <a:rPr lang="en-US" altLang="en-US" smtClean="0">
                <a:latin typeface="Arial" pitchFamily="34" charset="0"/>
              </a:rPr>
              <a:pPr/>
              <a:t>9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D7A1E79E-7FB6-41B8-9A45-29A576EEDD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68923DA0-4AF7-4D0F-9143-D9FB2FE902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70DDE879-6208-4771-9800-59323AF51E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F8247C64-EE4E-49A1-B73E-5196C9FEA8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96910731-0512-4916-9534-C943CE0259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42413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1471A6C0-AEA8-401F-A1AE-7CE4284179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308967AA-96BB-4F97-8BF8-F9235D0A40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 Regu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5"/>
          <p:cNvSpPr txBox="1">
            <a:spLocks noChangeArrowheads="1"/>
          </p:cNvSpPr>
          <p:nvPr userDrawn="1"/>
        </p:nvSpPr>
        <p:spPr bwMode="auto">
          <a:xfrm>
            <a:off x="-25400" y="7938"/>
            <a:ext cx="3368675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1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Chapter 1: Evidence-Based Assessment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8328"/>
            <a:ext cx="7772400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5920"/>
            <a:ext cx="7772400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534400" y="6465888"/>
            <a:ext cx="577850" cy="37623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308967AA-96BB-4F97-8BF8-F9235D0A40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Slide Number Placeholder 7"/>
          <p:cNvSpPr>
            <a:spLocks noGrp="1"/>
          </p:cNvSpPr>
          <p:nvPr>
            <p:ph type="sldNum" sz="quarter" idx="4"/>
          </p:nvPr>
        </p:nvSpPr>
        <p:spPr bwMode="auto">
          <a:xfrm>
            <a:off x="8534400" y="6465888"/>
            <a:ext cx="57785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fld id="{B1C5D172-0FDB-4172-B3FE-62BBE52520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2309" y="6461125"/>
            <a:ext cx="8117457" cy="3810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 3" pitchFamily="18" charset="2"/>
        <a:buChar char="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25472"/>
            <a:ext cx="7772400" cy="1470025"/>
          </a:xfrm>
        </p:spPr>
        <p:txBody>
          <a:bodyPr/>
          <a:lstStyle/>
          <a:p>
            <a:r>
              <a:rPr lang="en-US" altLang="en-US" sz="4000" dirty="0" smtClean="0"/>
              <a:t>Chapter 2</a:t>
            </a:r>
            <a:endParaRPr lang="en-US" sz="4000" dirty="0"/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81247"/>
            <a:ext cx="6400800" cy="1752600"/>
          </a:xfrm>
        </p:spPr>
        <p:txBody>
          <a:bodyPr anchor="ctr"/>
          <a:lstStyle/>
          <a:p>
            <a:r>
              <a:rPr lang="en-US" sz="3600" dirty="0" smtClean="0"/>
              <a:t>Cultural Competence</a:t>
            </a:r>
            <a:endParaRPr lang="en-US" altLang="en-US" sz="3600" dirty="0" smtClean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62309" y="6461125"/>
            <a:ext cx="8117457" cy="381000"/>
          </a:xfrm>
        </p:spPr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Title VI of Civil Rights Act of 1964</a:t>
            </a:r>
          </a:p>
          <a:p>
            <a:pPr lvl="1"/>
            <a:r>
              <a:rPr lang="en-US" sz="2000" dirty="0" smtClean="0"/>
              <a:t>Services cannot be denied to people of limited English proficiency</a:t>
            </a:r>
          </a:p>
          <a:p>
            <a:r>
              <a:rPr lang="en-US" sz="2400" dirty="0" smtClean="0"/>
              <a:t>In 2012, over 21% of Americans over 5 years of age speak a language other than English in their homes</a:t>
            </a:r>
          </a:p>
          <a:p>
            <a:pPr lvl="1"/>
            <a:r>
              <a:rPr lang="en-US" sz="2000" dirty="0" smtClean="0"/>
              <a:t>Most common non-English language is Spanish</a:t>
            </a:r>
          </a:p>
          <a:p>
            <a:r>
              <a:rPr lang="en-US" sz="2400" dirty="0" smtClean="0"/>
              <a:t>Patients who have </a:t>
            </a:r>
            <a:r>
              <a:rPr lang="en-US" sz="2400" b="1" dirty="0" smtClean="0"/>
              <a:t>limited English proficiency (LEP) </a:t>
            </a:r>
            <a:r>
              <a:rPr lang="en-US" sz="2400" dirty="0" smtClean="0"/>
              <a:t>are at risk for poor health care outcomes due to the barrier that language presents during health care delivery interactions</a:t>
            </a:r>
          </a:p>
          <a:p>
            <a:pPr lvl="1"/>
            <a:r>
              <a:rPr lang="en-US" sz="2000" dirty="0" smtClean="0"/>
              <a:t>Health care facilities may have established interpreters who can assist with therapeutic communication. </a:t>
            </a:r>
          </a:p>
        </p:txBody>
      </p:sp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Linguistic Competence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Culturally sensitive</a:t>
            </a:r>
          </a:p>
          <a:p>
            <a:pPr lvl="1"/>
            <a:r>
              <a:rPr lang="en-US" sz="2000" dirty="0" smtClean="0"/>
              <a:t>Possessing basic knowledge of and constructive attitudes toward diverse cultural populations</a:t>
            </a:r>
          </a:p>
          <a:p>
            <a:r>
              <a:rPr lang="en-US" sz="2400" dirty="0" smtClean="0"/>
              <a:t>Culturally appropriate</a:t>
            </a:r>
          </a:p>
          <a:p>
            <a:pPr lvl="1"/>
            <a:r>
              <a:rPr lang="en-US" sz="2000" dirty="0" smtClean="0"/>
              <a:t>Applying underlying background knowledge necessary to provide the best possible health care</a:t>
            </a:r>
          </a:p>
          <a:p>
            <a:r>
              <a:rPr lang="en-US" sz="2400" dirty="0" smtClean="0"/>
              <a:t>Culturally competent</a:t>
            </a:r>
          </a:p>
          <a:p>
            <a:pPr lvl="1"/>
            <a:r>
              <a:rPr lang="en-US" sz="2000" dirty="0" smtClean="0"/>
              <a:t>Understanding and attending to total context of patient’s situation including the following: </a:t>
            </a:r>
          </a:p>
          <a:p>
            <a:pPr lvl="2"/>
            <a:r>
              <a:rPr lang="en-US" sz="1800" dirty="0" smtClean="0"/>
              <a:t>Immigration status</a:t>
            </a:r>
          </a:p>
          <a:p>
            <a:pPr lvl="2"/>
            <a:r>
              <a:rPr lang="en-US" sz="1800" dirty="0" smtClean="0"/>
              <a:t>Stress and social factors</a:t>
            </a:r>
          </a:p>
          <a:p>
            <a:pPr lvl="2"/>
            <a:r>
              <a:rPr lang="en-US" sz="1800" dirty="0" smtClean="0"/>
              <a:t>Cultural similarities and differences</a:t>
            </a:r>
          </a:p>
          <a:p>
            <a:pPr lvl="1"/>
            <a:endParaRPr lang="en-US" sz="2000" dirty="0" smtClean="0"/>
          </a:p>
        </p:txBody>
      </p:sp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Competence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one’s own heritage-based values, beliefs, attitudes, and practices</a:t>
            </a:r>
          </a:p>
          <a:p>
            <a:r>
              <a:rPr lang="en-US" dirty="0" smtClean="0"/>
              <a:t>Identify meaning of “health” to patient</a:t>
            </a:r>
          </a:p>
          <a:p>
            <a:r>
              <a:rPr lang="en-US" dirty="0" smtClean="0"/>
              <a:t>Understand how health care system works</a:t>
            </a:r>
          </a:p>
          <a:p>
            <a:r>
              <a:rPr lang="en-US" dirty="0" smtClean="0"/>
              <a:t>Acquire knowledge about social backgrounds of patients</a:t>
            </a:r>
          </a:p>
          <a:p>
            <a:r>
              <a:rPr lang="en-US" dirty="0" smtClean="0"/>
              <a:t>Become familiar with languages, interpretive services, and community resources available to nurses and patients</a:t>
            </a:r>
          </a:p>
        </p:txBody>
      </p:sp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Cultural Competence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What must the nurse assess first when providing culturally competent health care to an Asian American patient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tradition of the Asian American culture and the health care practices related to health and wellness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nurse’s heritage-based cultural values, beliefs, attitudes, and practices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Any differences between the nurse’s culture and the Asian American culture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attitudes of Asian American cultures to the health care system in the U.S.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07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Four basic concepts of culture</a:t>
            </a:r>
          </a:p>
          <a:p>
            <a:pPr lvl="1"/>
            <a:r>
              <a:rPr lang="en-US" dirty="0" smtClean="0"/>
              <a:t>Learned, shared, adapted, and dynamic</a:t>
            </a:r>
          </a:p>
          <a:p>
            <a:r>
              <a:rPr lang="en-US" b="1" dirty="0" smtClean="0"/>
              <a:t>Race and ethnicity</a:t>
            </a:r>
          </a:p>
          <a:p>
            <a:pPr lvl="1"/>
            <a:r>
              <a:rPr lang="en-US" dirty="0" smtClean="0"/>
              <a:t>Self-identification and social group</a:t>
            </a:r>
          </a:p>
          <a:p>
            <a:r>
              <a:rPr lang="en-US" b="1" dirty="0" smtClean="0"/>
              <a:t>Acculturation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Assimilation is one dimensional, and biculturalism/integration is bidimensional</a:t>
            </a:r>
          </a:p>
          <a:p>
            <a:r>
              <a:rPr lang="en-US" b="1" dirty="0" smtClean="0"/>
              <a:t>Acculturative stress</a:t>
            </a:r>
          </a:p>
          <a:p>
            <a:pPr lvl="1"/>
            <a:r>
              <a:rPr lang="en-US" dirty="0" smtClean="0"/>
              <a:t>Losses and changes associated with integration of new beliefs</a:t>
            </a:r>
          </a:p>
          <a:p>
            <a:r>
              <a:rPr lang="en-US" b="1" dirty="0" smtClean="0"/>
              <a:t>Religion and spirituality </a:t>
            </a:r>
          </a:p>
          <a:p>
            <a:pPr lvl="1"/>
            <a:r>
              <a:rPr lang="en-US" dirty="0" smtClean="0"/>
              <a:t>Organized system of beliefs versus individual’s unique experience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Concepts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Thoughts, communications, actions, beliefs, values, and institutions of racial, ethnic, religious, or social groups</a:t>
            </a:r>
          </a:p>
          <a:p>
            <a:r>
              <a:rPr lang="en-US" b="1" dirty="0" smtClean="0"/>
              <a:t>Characteristics of culture</a:t>
            </a:r>
          </a:p>
          <a:p>
            <a:pPr lvl="1"/>
            <a:r>
              <a:rPr lang="en-US" dirty="0" smtClean="0"/>
              <a:t>Learned</a:t>
            </a:r>
          </a:p>
          <a:p>
            <a:pPr lvl="1"/>
            <a:r>
              <a:rPr lang="en-US" dirty="0" smtClean="0"/>
              <a:t>Shared</a:t>
            </a:r>
          </a:p>
          <a:p>
            <a:pPr lvl="1"/>
            <a:r>
              <a:rPr lang="en-US" dirty="0" smtClean="0"/>
              <a:t>Adapted</a:t>
            </a:r>
          </a:p>
          <a:p>
            <a:pPr lvl="1"/>
            <a:r>
              <a:rPr lang="en-US" dirty="0" smtClean="0"/>
              <a:t>Dynamic</a:t>
            </a:r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Describes a group united by the following: </a:t>
            </a:r>
          </a:p>
          <a:p>
            <a:pPr lvl="1"/>
            <a:r>
              <a:rPr lang="en-US" dirty="0" smtClean="0"/>
              <a:t>Common geographic origin</a:t>
            </a:r>
          </a:p>
          <a:p>
            <a:pPr lvl="1"/>
            <a:r>
              <a:rPr lang="en-US" dirty="0" smtClean="0"/>
              <a:t>Migratory status</a:t>
            </a:r>
          </a:p>
          <a:p>
            <a:pPr lvl="1"/>
            <a:r>
              <a:rPr lang="en-US" dirty="0" smtClean="0"/>
              <a:t>Religion</a:t>
            </a:r>
          </a:p>
          <a:p>
            <a:pPr lvl="1"/>
            <a:r>
              <a:rPr lang="en-US" dirty="0" smtClean="0"/>
              <a:t>Race</a:t>
            </a:r>
          </a:p>
          <a:p>
            <a:pPr lvl="1"/>
            <a:r>
              <a:rPr lang="en-US" dirty="0" smtClean="0"/>
              <a:t>Language</a:t>
            </a:r>
          </a:p>
          <a:p>
            <a:pPr lvl="1"/>
            <a:r>
              <a:rPr lang="en-US" dirty="0" smtClean="0"/>
              <a:t>Shared values, traditions, or symbols</a:t>
            </a:r>
          </a:p>
          <a:p>
            <a:pPr lvl="1"/>
            <a:r>
              <a:rPr lang="en-US" dirty="0" smtClean="0"/>
              <a:t>Food preferences</a:t>
            </a:r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Ethnicity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Belief in divine or superhuman power, or powers to be obeyed and worshipped as creator/ruler of universe</a:t>
            </a:r>
          </a:p>
          <a:p>
            <a:r>
              <a:rPr lang="en-US" dirty="0" smtClean="0"/>
              <a:t>System of beliefs, practices, and ethical values</a:t>
            </a:r>
          </a:p>
          <a:p>
            <a:r>
              <a:rPr lang="en-US" dirty="0" smtClean="0"/>
              <a:t>Shared experience of spirituality</a:t>
            </a:r>
            <a:endParaRPr lang="en-US" dirty="0"/>
          </a:p>
        </p:txBody>
      </p:sp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Religion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of being raised within a culture and acquiring characteristics of that group</a:t>
            </a:r>
          </a:p>
          <a:p>
            <a:r>
              <a:rPr lang="en-US" dirty="0" smtClean="0"/>
              <a:t>Related terms:</a:t>
            </a:r>
          </a:p>
          <a:p>
            <a:pPr lvl="1"/>
            <a:r>
              <a:rPr lang="en-US" b="1" dirty="0" smtClean="0"/>
              <a:t>Acculturation: </a:t>
            </a:r>
            <a:r>
              <a:rPr lang="en-US" dirty="0" smtClean="0"/>
              <a:t>process of adapting to and acquiring another culture</a:t>
            </a:r>
          </a:p>
          <a:p>
            <a:pPr lvl="1"/>
            <a:r>
              <a:rPr lang="en-US" b="1" dirty="0" smtClean="0"/>
              <a:t>Assimilation: </a:t>
            </a:r>
            <a:r>
              <a:rPr lang="en-US" dirty="0" smtClean="0"/>
              <a:t>process of developing a new cultural identity and becoming like members of dominant culture</a:t>
            </a:r>
          </a:p>
          <a:p>
            <a:pPr lvl="1"/>
            <a:r>
              <a:rPr lang="en-US" b="1" dirty="0" smtClean="0"/>
              <a:t>Biculturalism: </a:t>
            </a:r>
            <a:r>
              <a:rPr lang="en-US" dirty="0" smtClean="0"/>
              <a:t>dual pattern of identification and often of divided loyalty</a:t>
            </a:r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Socialization 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Balance and beliefs about causes of illness</a:t>
            </a:r>
          </a:p>
          <a:p>
            <a:r>
              <a:rPr lang="en-US" dirty="0" smtClean="0"/>
              <a:t>Biomedical or scientific theory</a:t>
            </a:r>
          </a:p>
          <a:p>
            <a:r>
              <a:rPr lang="en-US" dirty="0" smtClean="0"/>
              <a:t>Naturalistic or holistic theory</a:t>
            </a:r>
          </a:p>
          <a:p>
            <a:pPr lvl="1"/>
            <a:r>
              <a:rPr lang="en-US" dirty="0" smtClean="0"/>
              <a:t>Yin and yang</a:t>
            </a:r>
          </a:p>
          <a:p>
            <a:pPr lvl="1"/>
            <a:r>
              <a:rPr lang="en-US" dirty="0" smtClean="0"/>
              <a:t>Hot and cold</a:t>
            </a:r>
          </a:p>
          <a:p>
            <a:r>
              <a:rPr lang="en-US" dirty="0" err="1" smtClean="0"/>
              <a:t>Magicoreligious</a:t>
            </a:r>
            <a:r>
              <a:rPr lang="en-US" dirty="0" smtClean="0"/>
              <a:t> perspective</a:t>
            </a:r>
          </a:p>
          <a:p>
            <a:r>
              <a:rPr lang="en-US" dirty="0" smtClean="0"/>
              <a:t>Traditional beliefs and health healers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Health-Related Beliefs </a:t>
            </a:r>
            <a:br>
              <a:rPr lang="en-US" dirty="0" smtClean="0"/>
            </a:br>
            <a:r>
              <a:rPr lang="en-US" dirty="0" smtClean="0"/>
              <a:t>and Practices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Who are you meeting for the first time?</a:t>
            </a:r>
          </a:p>
          <a:p>
            <a:r>
              <a:rPr lang="en-US" sz="2400" dirty="0" smtClean="0"/>
              <a:t>Where does the patient come from?</a:t>
            </a:r>
          </a:p>
          <a:p>
            <a:r>
              <a:rPr lang="en-US" sz="2400" dirty="0" smtClean="0"/>
              <a:t>What is his or her heritage?</a:t>
            </a:r>
          </a:p>
          <a:p>
            <a:r>
              <a:rPr lang="en-US" sz="2400" dirty="0" smtClean="0"/>
              <a:t>What is his or her cultural background: ethnicity and religion?</a:t>
            </a:r>
          </a:p>
          <a:p>
            <a:r>
              <a:rPr lang="en-US" sz="2400" dirty="0" smtClean="0"/>
              <a:t>Does the patient understand, speak, and read English?</a:t>
            </a:r>
          </a:p>
          <a:p>
            <a:r>
              <a:rPr lang="en-US" sz="2400" dirty="0" smtClean="0"/>
              <a:t>What language does he or she understand, speak, and read?</a:t>
            </a:r>
          </a:p>
          <a:p>
            <a:r>
              <a:rPr lang="en-US" sz="2400" dirty="0" smtClean="0"/>
              <a:t>What are his or her health and illness beliefs and practices?</a:t>
            </a:r>
          </a:p>
          <a:p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Competency Questions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Biomedical</a:t>
            </a:r>
          </a:p>
          <a:p>
            <a:pPr lvl="1"/>
            <a:r>
              <a:rPr lang="en-US" dirty="0" smtClean="0"/>
              <a:t>Assumes cause and effect</a:t>
            </a:r>
          </a:p>
          <a:p>
            <a:pPr lvl="1"/>
            <a:r>
              <a:rPr lang="en-US" dirty="0" smtClean="0"/>
              <a:t>Views the body as a machine</a:t>
            </a:r>
          </a:p>
          <a:p>
            <a:pPr lvl="1"/>
            <a:r>
              <a:rPr lang="en-US" dirty="0" smtClean="0"/>
              <a:t>Life can be divided into parts</a:t>
            </a:r>
          </a:p>
          <a:p>
            <a:pPr lvl="1"/>
            <a:r>
              <a:rPr lang="en-US" dirty="0" smtClean="0"/>
              <a:t>Endorses germ theory</a:t>
            </a:r>
          </a:p>
          <a:p>
            <a:r>
              <a:rPr lang="en-US" b="1" dirty="0" smtClean="0"/>
              <a:t>Naturalistic</a:t>
            </a:r>
          </a:p>
          <a:p>
            <a:pPr lvl="1"/>
            <a:r>
              <a:rPr lang="en-US" dirty="0" smtClean="0"/>
              <a:t>Forces of nature must be kept in balance</a:t>
            </a:r>
          </a:p>
          <a:p>
            <a:pPr lvl="1"/>
            <a:r>
              <a:rPr lang="en-US" dirty="0" smtClean="0"/>
              <a:t>Embraces idea of opposing categories or forces</a:t>
            </a:r>
          </a:p>
          <a:p>
            <a:pPr lvl="2"/>
            <a:r>
              <a:rPr lang="en-US" dirty="0" smtClean="0"/>
              <a:t>Yin and yang, hot and cold</a:t>
            </a:r>
          </a:p>
        </p:txBody>
      </p:sp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 Causation Theories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9" name="Rectangle 3"/>
          <p:cNvSpPr>
            <a:spLocks noGrp="1" noChangeArrowheads="1"/>
          </p:cNvSpPr>
          <p:nvPr>
            <p:ph idx="1"/>
          </p:nvPr>
        </p:nvSpPr>
        <p:spPr>
          <a:xfrm>
            <a:off x="464457" y="1641475"/>
            <a:ext cx="8229599" cy="4641759"/>
          </a:xfrm>
        </p:spPr>
        <p:txBody>
          <a:bodyPr/>
          <a:lstStyle/>
          <a:p>
            <a:r>
              <a:rPr lang="en-US" b="1" dirty="0" err="1" smtClean="0"/>
              <a:t>Magicoreligious</a:t>
            </a:r>
            <a:endParaRPr lang="en-US" b="1" dirty="0" smtClean="0"/>
          </a:p>
          <a:p>
            <a:pPr lvl="1"/>
            <a:r>
              <a:rPr lang="en-US" dirty="0" smtClean="0"/>
              <a:t>Supernatural powers predominate in area of health and illness</a:t>
            </a:r>
          </a:p>
          <a:p>
            <a:pPr lvl="2"/>
            <a:r>
              <a:rPr lang="en-US" dirty="0" smtClean="0"/>
              <a:t>Examples include voodoo, witchcraft, and faith healing</a:t>
            </a:r>
          </a:p>
          <a:p>
            <a:r>
              <a:rPr lang="en-US" b="1" dirty="0" smtClean="0"/>
              <a:t>Healing and culture</a:t>
            </a:r>
          </a:p>
          <a:p>
            <a:pPr lvl="1"/>
            <a:r>
              <a:rPr lang="en-US" dirty="0" smtClean="0"/>
              <a:t>In addition to seeking help from health care providers, patients may also seek help from folk or religious healers </a:t>
            </a:r>
          </a:p>
          <a:p>
            <a:pPr lvl="1"/>
            <a:r>
              <a:rPr lang="en-US" dirty="0" smtClean="0"/>
              <a:t>Hispanics or American Indians may believe that cure is incomplete unless healing is carried out for the body, mind, and spirit</a:t>
            </a:r>
          </a:p>
        </p:txBody>
      </p:sp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 Causation Theories (Cont.)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>
          <a:xfrm>
            <a:off x="464457" y="1641475"/>
            <a:ext cx="8229599" cy="4746262"/>
          </a:xfrm>
        </p:spPr>
        <p:txBody>
          <a:bodyPr>
            <a:noAutofit/>
          </a:bodyPr>
          <a:lstStyle/>
          <a:p>
            <a:r>
              <a:rPr lang="en-US" sz="2000" dirty="0" smtClean="0"/>
              <a:t>Meditating</a:t>
            </a:r>
          </a:p>
          <a:p>
            <a:r>
              <a:rPr lang="en-US" sz="2000" dirty="0" smtClean="0"/>
              <a:t>Exercising/physical fitness</a:t>
            </a:r>
          </a:p>
          <a:p>
            <a:r>
              <a:rPr lang="en-US" sz="2000" dirty="0" smtClean="0"/>
              <a:t>Sleep habits</a:t>
            </a:r>
          </a:p>
          <a:p>
            <a:r>
              <a:rPr lang="en-US" sz="2000" dirty="0" smtClean="0"/>
              <a:t>Vaccinations</a:t>
            </a:r>
          </a:p>
          <a:p>
            <a:r>
              <a:rPr lang="en-US" sz="2000" dirty="0" smtClean="0"/>
              <a:t>Willingness to undergo physical examination</a:t>
            </a:r>
          </a:p>
          <a:p>
            <a:r>
              <a:rPr lang="en-US" sz="2000" dirty="0" smtClean="0"/>
              <a:t>Pilgrimage</a:t>
            </a:r>
          </a:p>
          <a:p>
            <a:r>
              <a:rPr lang="en-US" sz="2000" dirty="0" smtClean="0"/>
              <a:t>Truthfulness about how patient feels</a:t>
            </a:r>
          </a:p>
          <a:p>
            <a:r>
              <a:rPr lang="en-US" sz="2000" dirty="0" smtClean="0"/>
              <a:t>Maintenance of family viability</a:t>
            </a:r>
          </a:p>
          <a:p>
            <a:r>
              <a:rPr lang="en-US" sz="2000" dirty="0" smtClean="0"/>
              <a:t>Hoping for recovery</a:t>
            </a:r>
          </a:p>
          <a:p>
            <a:r>
              <a:rPr lang="en-US" sz="2000" dirty="0" smtClean="0"/>
              <a:t>Coping with stress</a:t>
            </a:r>
          </a:p>
          <a:p>
            <a:r>
              <a:rPr lang="en-US" sz="2000" dirty="0" smtClean="0"/>
              <a:t>Genetic screening and counseling</a:t>
            </a:r>
          </a:p>
          <a:p>
            <a:r>
              <a:rPr lang="en-US" sz="2000" dirty="0" smtClean="0"/>
              <a:t>Living with a disability</a:t>
            </a:r>
          </a:p>
          <a:p>
            <a:r>
              <a:rPr lang="en-US" sz="2000" dirty="0" smtClean="0"/>
              <a:t>Caring for children</a:t>
            </a:r>
            <a:endParaRPr lang="en-US" sz="1800" dirty="0" smtClean="0"/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Health-Related Behaviors Affected by Religion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Differing views of epilepsy</a:t>
            </a:r>
          </a:p>
          <a:p>
            <a:pPr lvl="1"/>
            <a:r>
              <a:rPr lang="en-US" dirty="0" smtClean="0"/>
              <a:t>Uganda: contagious, untreatable</a:t>
            </a:r>
          </a:p>
          <a:p>
            <a:pPr lvl="1"/>
            <a:r>
              <a:rPr lang="en-US" dirty="0" smtClean="0"/>
              <a:t>Greece: source of family shame</a:t>
            </a:r>
          </a:p>
          <a:p>
            <a:pPr lvl="1"/>
            <a:r>
              <a:rPr lang="en-US" dirty="0" smtClean="0"/>
              <a:t>Mexican-American community: evidence of physical imbalance</a:t>
            </a:r>
          </a:p>
          <a:p>
            <a:pPr lvl="1"/>
            <a:r>
              <a:rPr lang="en-US" dirty="0" err="1" smtClean="0"/>
              <a:t>Hutterites</a:t>
            </a:r>
            <a:r>
              <a:rPr lang="en-US" dirty="0" smtClean="0"/>
              <a:t>: evidence of having endured trial by God</a:t>
            </a:r>
            <a:endParaRPr lang="en-US" dirty="0"/>
          </a:p>
        </p:txBody>
      </p:sp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7"/>
            <a:ext cx="8229600" cy="1266779"/>
          </a:xfrm>
        </p:spPr>
        <p:txBody>
          <a:bodyPr/>
          <a:lstStyle/>
          <a:p>
            <a:r>
              <a:rPr lang="en-US" dirty="0" smtClean="0"/>
              <a:t>Differing Views Related to </a:t>
            </a:r>
            <a:br>
              <a:rPr lang="en-US" dirty="0" smtClean="0"/>
            </a:br>
            <a:r>
              <a:rPr lang="en-US" dirty="0" smtClean="0"/>
              <a:t>Health Beliefs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Beliefs and values across life cycle</a:t>
            </a:r>
          </a:p>
          <a:p>
            <a:r>
              <a:rPr lang="en-US" dirty="0" smtClean="0"/>
              <a:t>Dominant culture beliefs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Competence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Folk healers</a:t>
            </a:r>
          </a:p>
          <a:p>
            <a:pPr lvl="1"/>
            <a:r>
              <a:rPr lang="en-US" dirty="0" smtClean="0"/>
              <a:t>Hispanic: curandero, </a:t>
            </a:r>
            <a:r>
              <a:rPr lang="en-US" dirty="0" err="1" smtClean="0"/>
              <a:t>espiritualista</a:t>
            </a:r>
            <a:r>
              <a:rPr lang="en-US" dirty="0" smtClean="0"/>
              <a:t>, </a:t>
            </a:r>
            <a:r>
              <a:rPr lang="en-US" dirty="0" err="1" smtClean="0"/>
              <a:t>yerbo</a:t>
            </a:r>
            <a:r>
              <a:rPr lang="en-US" dirty="0" smtClean="0"/>
              <a:t>, or </a:t>
            </a:r>
            <a:r>
              <a:rPr lang="en-US" dirty="0" err="1" smtClean="0"/>
              <a:t>sabedor</a:t>
            </a:r>
            <a:endParaRPr lang="en-US" dirty="0" smtClean="0"/>
          </a:p>
          <a:p>
            <a:pPr lvl="1"/>
            <a:r>
              <a:rPr lang="en-US" dirty="0" smtClean="0"/>
              <a:t>Black: </a:t>
            </a:r>
            <a:r>
              <a:rPr lang="en-US" dirty="0" err="1" smtClean="0"/>
              <a:t>hougan</a:t>
            </a:r>
            <a:r>
              <a:rPr lang="en-US" dirty="0" smtClean="0"/>
              <a:t>, spiritualist, old lady</a:t>
            </a:r>
          </a:p>
          <a:p>
            <a:pPr lvl="1"/>
            <a:r>
              <a:rPr lang="en-US" dirty="0" smtClean="0"/>
              <a:t>American Indian: shaman, medicine woman, medicine man</a:t>
            </a:r>
          </a:p>
          <a:p>
            <a:pPr lvl="1"/>
            <a:r>
              <a:rPr lang="en-US" dirty="0" smtClean="0"/>
              <a:t>Asian: herbalists, acupuncturists, bone setters</a:t>
            </a:r>
          </a:p>
          <a:p>
            <a:pPr lvl="1"/>
            <a:r>
              <a:rPr lang="en-US" dirty="0" smtClean="0"/>
              <a:t>Amish: </a:t>
            </a:r>
            <a:r>
              <a:rPr lang="en-US" dirty="0" err="1" smtClean="0"/>
              <a:t>braucher</a:t>
            </a:r>
            <a:endParaRPr lang="en-US" dirty="0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Treatments and </a:t>
            </a:r>
            <a:br>
              <a:rPr lang="en-US" dirty="0" smtClean="0"/>
            </a:br>
            <a:r>
              <a:rPr lang="en-US" dirty="0" smtClean="0"/>
              <a:t>Folk Healers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Culture affects choices parents make for children regarding the following:</a:t>
            </a:r>
          </a:p>
          <a:p>
            <a:pPr lvl="1"/>
            <a:r>
              <a:rPr lang="en-US" dirty="0" smtClean="0"/>
              <a:t>Presumed cause of illness</a:t>
            </a:r>
          </a:p>
          <a:p>
            <a:pPr lvl="1"/>
            <a:r>
              <a:rPr lang="en-US" dirty="0" smtClean="0"/>
              <a:t>First treatment tried</a:t>
            </a:r>
          </a:p>
          <a:p>
            <a:pPr lvl="1"/>
            <a:r>
              <a:rPr lang="en-US" dirty="0" smtClean="0"/>
              <a:t>Acceptability of treatments offered by clinicians</a:t>
            </a:r>
          </a:p>
          <a:p>
            <a:r>
              <a:rPr lang="en-US" b="1" dirty="0" smtClean="0"/>
              <a:t>For older patients, culture is likely to do the following:</a:t>
            </a:r>
          </a:p>
          <a:p>
            <a:pPr lvl="1"/>
            <a:r>
              <a:rPr lang="en-US" dirty="0" smtClean="0"/>
              <a:t>Define their family responsibilities</a:t>
            </a:r>
          </a:p>
          <a:p>
            <a:pPr lvl="1"/>
            <a:r>
              <a:rPr lang="en-US" dirty="0" smtClean="0"/>
              <a:t>Affect their view and knowledge of health care systems used by dominant culture</a:t>
            </a:r>
          </a:p>
        </p:txBody>
      </p:sp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Competence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Transcultural expression of pain</a:t>
            </a:r>
          </a:p>
          <a:p>
            <a:pPr lvl="1"/>
            <a:r>
              <a:rPr lang="en-US" dirty="0" smtClean="0"/>
              <a:t>Expectations, manifestations, and management of pain are all embedded in a cultural context</a:t>
            </a:r>
          </a:p>
          <a:p>
            <a:pPr lvl="1"/>
            <a:r>
              <a:rPr lang="en-US" dirty="0" smtClean="0"/>
              <a:t>Pain has been found to be a highly personal experience, depending on cultural learning, the meaning of the situation, and other factors unique to the person</a:t>
            </a:r>
          </a:p>
          <a:p>
            <a:pPr lvl="1"/>
            <a:r>
              <a:rPr lang="en-US" dirty="0" smtClean="0"/>
              <a:t>Silent suffering has been identified as the most valued response to pain by health care professionals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Transcultural Expression of Illness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Condition that is culturally defined</a:t>
            </a:r>
          </a:p>
          <a:p>
            <a:pPr lvl="1"/>
            <a:r>
              <a:rPr lang="en-US" dirty="0" smtClean="0"/>
              <a:t>Some have no equivalent in a biomedical, scientific perspective</a:t>
            </a:r>
          </a:p>
          <a:p>
            <a:pPr lvl="1"/>
            <a:r>
              <a:rPr lang="en-US" dirty="0" smtClean="0"/>
              <a:t>Anorexia nervosa and bulimia are examples of cultural aspects of illness in dominant cultural population in North America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Culture-Bound Syndromes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Culturally sensitive</a:t>
            </a:r>
          </a:p>
          <a:p>
            <a:pPr lvl="1"/>
            <a:r>
              <a:rPr lang="en-US" sz="2000" dirty="0" smtClean="0"/>
              <a:t>Caregivers possess basic knowledge and understanding</a:t>
            </a:r>
          </a:p>
          <a:p>
            <a:r>
              <a:rPr lang="en-US" sz="2400" b="1" dirty="0" smtClean="0"/>
              <a:t>Culturally appropriate</a:t>
            </a:r>
          </a:p>
          <a:p>
            <a:pPr lvl="1"/>
            <a:r>
              <a:rPr lang="en-US" sz="2000" dirty="0" smtClean="0"/>
              <a:t>Caregivers apply knowledge to improve health outcomes</a:t>
            </a:r>
          </a:p>
          <a:p>
            <a:r>
              <a:rPr lang="en-US" sz="2400" b="1" dirty="0" smtClean="0"/>
              <a:t>Culturally competent</a:t>
            </a:r>
          </a:p>
          <a:p>
            <a:pPr lvl="1"/>
            <a:r>
              <a:rPr lang="en-US" sz="2000" dirty="0" smtClean="0"/>
              <a:t>Caregivers apply a universal concept of understanding to all contextual aspects of care</a:t>
            </a:r>
          </a:p>
          <a:p>
            <a:r>
              <a:rPr lang="en-US" sz="2400" b="1" dirty="0" smtClean="0"/>
              <a:t>Cultural care</a:t>
            </a:r>
          </a:p>
          <a:p>
            <a:pPr lvl="1"/>
            <a:r>
              <a:rPr lang="en-US" sz="2000" dirty="0" smtClean="0"/>
              <a:t>Provision of health care across cultural boundaries in consideration of context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Cultural Competency 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Demographic profile of United States</a:t>
            </a:r>
          </a:p>
          <a:p>
            <a:r>
              <a:rPr lang="en-US" dirty="0" smtClean="0"/>
              <a:t>National standards for culturally and linguistically appropriate services</a:t>
            </a:r>
          </a:p>
          <a:p>
            <a:r>
              <a:rPr lang="en-US" dirty="0" smtClean="0"/>
              <a:t>Background of heritage assessment</a:t>
            </a:r>
          </a:p>
          <a:p>
            <a:r>
              <a:rPr lang="en-US" dirty="0" smtClean="0"/>
              <a:t>Methods for conducting heritage assessment</a:t>
            </a:r>
          </a:p>
          <a:p>
            <a:r>
              <a:rPr lang="en-US" dirty="0" smtClean="0"/>
              <a:t>Traditional health and illness beliefs and practices</a:t>
            </a:r>
          </a:p>
          <a:p>
            <a:r>
              <a:rPr lang="en-US" dirty="0" smtClean="0"/>
              <a:t>Steps to cultural competence</a:t>
            </a:r>
            <a:endParaRPr lang="en-US" dirty="0"/>
          </a:p>
        </p:txBody>
      </p:sp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Categories</a:t>
            </a:r>
          </a:p>
          <a:p>
            <a:pPr lvl="1"/>
            <a:r>
              <a:rPr lang="en-US" dirty="0" smtClean="0"/>
              <a:t>Cultural identity of the individual</a:t>
            </a:r>
          </a:p>
          <a:p>
            <a:pPr lvl="1"/>
            <a:r>
              <a:rPr lang="en-US" dirty="0" smtClean="0"/>
              <a:t>Cultural explanation of the individual’s illness</a:t>
            </a:r>
          </a:p>
          <a:p>
            <a:pPr lvl="1"/>
            <a:r>
              <a:rPr lang="en-US" dirty="0" smtClean="0"/>
              <a:t>Cultural factors related to psychosocial environment and levels of functioning</a:t>
            </a:r>
          </a:p>
          <a:p>
            <a:pPr lvl="1"/>
            <a:r>
              <a:rPr lang="en-US" dirty="0" smtClean="0"/>
              <a:t>Cultural elements of the relationship between the individual and clinician</a:t>
            </a:r>
          </a:p>
          <a:p>
            <a:pPr lvl="1"/>
            <a:r>
              <a:rPr lang="en-US" dirty="0" smtClean="0"/>
              <a:t>impact of culture on diagnosis and care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Formation Model 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Heritage consistency</a:t>
            </a:r>
          </a:p>
          <a:p>
            <a:pPr lvl="1"/>
            <a:r>
              <a:rPr lang="en-US" dirty="0" smtClean="0"/>
              <a:t>Degree to which a person’s lifestyle reflects his or her traditional heritage</a:t>
            </a:r>
          </a:p>
          <a:p>
            <a:r>
              <a:rPr lang="en-US" b="1" dirty="0" smtClean="0"/>
              <a:t>Heritage consistency continuu</a:t>
            </a:r>
            <a:r>
              <a:rPr lang="en-US" dirty="0" smtClean="0"/>
              <a:t>m</a:t>
            </a:r>
          </a:p>
          <a:p>
            <a:pPr lvl="1"/>
            <a:r>
              <a:rPr lang="en-US" dirty="0" smtClean="0"/>
              <a:t>Traditional: living within norms of traditional culture</a:t>
            </a:r>
          </a:p>
          <a:p>
            <a:pPr lvl="1"/>
            <a:r>
              <a:rPr lang="en-US" dirty="0" smtClean="0"/>
              <a:t>Modern: acculturated to norms of dominant society</a:t>
            </a:r>
            <a:endParaRPr lang="en-US" dirty="0"/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Heritage Consistency Concepts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Childhood occurred in country of origin or immigrant neighborhood of like ethnic group</a:t>
            </a:r>
          </a:p>
          <a:p>
            <a:pPr lvl="1"/>
            <a:r>
              <a:rPr lang="en-US" dirty="0" smtClean="0"/>
              <a:t>Extended family support of traditional activities</a:t>
            </a:r>
          </a:p>
          <a:p>
            <a:pPr lvl="1"/>
            <a:r>
              <a:rPr lang="en-US" dirty="0" smtClean="0"/>
              <a:t>Frequent visits to old country or old neighborhood</a:t>
            </a:r>
          </a:p>
          <a:p>
            <a:pPr lvl="1"/>
            <a:r>
              <a:rPr lang="en-US" dirty="0" smtClean="0"/>
              <a:t>Family home within ethnic community to which they belong</a:t>
            </a:r>
          </a:p>
          <a:p>
            <a:pPr lvl="1"/>
            <a:r>
              <a:rPr lang="en-US" dirty="0" smtClean="0"/>
              <a:t>Participation in ethnic cultural events</a:t>
            </a:r>
          </a:p>
          <a:p>
            <a:pPr lvl="1"/>
            <a:r>
              <a:rPr lang="en-US" dirty="0" smtClean="0"/>
              <a:t>Raised in extended family setting</a:t>
            </a:r>
          </a:p>
          <a:p>
            <a:pPr lvl="1"/>
            <a:endParaRPr lang="en-US" dirty="0" smtClean="0"/>
          </a:p>
        </p:txBody>
      </p:sp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Indicators of Heritage Consistency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Regular contact with extended family</a:t>
            </a:r>
          </a:p>
          <a:p>
            <a:pPr lvl="1"/>
            <a:r>
              <a:rPr lang="en-US" dirty="0" smtClean="0"/>
              <a:t>Name not </a:t>
            </a:r>
            <a:r>
              <a:rPr lang="en-US" dirty="0" err="1" smtClean="0"/>
              <a:t>anglicized</a:t>
            </a:r>
            <a:endParaRPr lang="en-US" dirty="0" smtClean="0"/>
          </a:p>
          <a:p>
            <a:pPr lvl="1"/>
            <a:r>
              <a:rPr lang="en-US" dirty="0" smtClean="0"/>
              <a:t>Educated in parochial school</a:t>
            </a:r>
          </a:p>
          <a:p>
            <a:pPr lvl="1"/>
            <a:r>
              <a:rPr lang="en-US" dirty="0" smtClean="0"/>
              <a:t>Social activities primarily with members of ethnic community</a:t>
            </a:r>
          </a:p>
          <a:p>
            <a:pPr lvl="1"/>
            <a:r>
              <a:rPr lang="en-US" dirty="0" smtClean="0"/>
              <a:t>Knowledge of language and culture of origin</a:t>
            </a:r>
          </a:p>
          <a:p>
            <a:pPr lvl="1"/>
            <a:r>
              <a:rPr lang="en-US" dirty="0" smtClean="0"/>
              <a:t>Expresses pride in heritage</a:t>
            </a:r>
          </a:p>
          <a:p>
            <a:pPr lvl="1"/>
            <a:endParaRPr lang="en-US" dirty="0" smtClean="0"/>
          </a:p>
        </p:txBody>
      </p:sp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Indicators of Heritage Consistency  (Cont.)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Folk healers</a:t>
            </a:r>
          </a:p>
          <a:p>
            <a:pPr lvl="1"/>
            <a:r>
              <a:rPr lang="en-US" dirty="0" smtClean="0"/>
              <a:t>Hispanic: curandero, </a:t>
            </a:r>
            <a:r>
              <a:rPr lang="en-US" dirty="0" err="1" smtClean="0"/>
              <a:t>espiritualista</a:t>
            </a:r>
            <a:r>
              <a:rPr lang="en-US" dirty="0" smtClean="0"/>
              <a:t>, </a:t>
            </a:r>
            <a:r>
              <a:rPr lang="en-US" dirty="0" err="1" smtClean="0"/>
              <a:t>yerbo</a:t>
            </a:r>
            <a:r>
              <a:rPr lang="en-US" dirty="0" smtClean="0"/>
              <a:t>, or </a:t>
            </a:r>
            <a:r>
              <a:rPr lang="en-US" dirty="0" err="1" smtClean="0"/>
              <a:t>sabedor</a:t>
            </a:r>
            <a:endParaRPr lang="en-US" dirty="0" smtClean="0"/>
          </a:p>
          <a:p>
            <a:pPr lvl="1"/>
            <a:r>
              <a:rPr lang="en-US" dirty="0" smtClean="0"/>
              <a:t>Black: </a:t>
            </a:r>
            <a:r>
              <a:rPr lang="en-US" dirty="0" err="1" smtClean="0"/>
              <a:t>hougan</a:t>
            </a:r>
            <a:r>
              <a:rPr lang="en-US" dirty="0" smtClean="0"/>
              <a:t>, spiritualist, old lady</a:t>
            </a:r>
          </a:p>
          <a:p>
            <a:pPr lvl="1"/>
            <a:r>
              <a:rPr lang="en-US" dirty="0" smtClean="0"/>
              <a:t>American Indian: shaman, medicine woman, medicine man</a:t>
            </a:r>
          </a:p>
          <a:p>
            <a:pPr lvl="1"/>
            <a:r>
              <a:rPr lang="en-US" dirty="0" smtClean="0"/>
              <a:t>Asian: herbalists, acupuncturists, bone setters</a:t>
            </a:r>
          </a:p>
          <a:p>
            <a:pPr lvl="1"/>
            <a:r>
              <a:rPr lang="en-US" dirty="0" smtClean="0"/>
              <a:t>Amish: </a:t>
            </a:r>
            <a:r>
              <a:rPr lang="en-US" dirty="0" err="1" smtClean="0"/>
              <a:t>braucher</a:t>
            </a:r>
            <a:endParaRPr lang="en-US" dirty="0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Treatments and </a:t>
            </a:r>
            <a:br>
              <a:rPr lang="en-US" dirty="0" smtClean="0"/>
            </a:br>
            <a:r>
              <a:rPr lang="en-US" dirty="0" smtClean="0"/>
              <a:t>Folk Healers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628696"/>
          </a:xfrm>
        </p:spPr>
        <p:txBody>
          <a:bodyPr/>
          <a:lstStyle/>
          <a:p>
            <a:r>
              <a:rPr lang="en-US" dirty="0" smtClean="0"/>
              <a:t>First effort at treatment is often self-care</a:t>
            </a:r>
          </a:p>
          <a:p>
            <a:r>
              <a:rPr lang="en-US" dirty="0" smtClean="0"/>
              <a:t>Home treatment attractive for accessibility, particularly for people from rural or sparsely populated areas</a:t>
            </a:r>
          </a:p>
          <a:p>
            <a:r>
              <a:rPr lang="en-US" dirty="0" smtClean="0"/>
              <a:t>Home treatment may mobilize person’s social support network and provide a caring environment in which to convalesce</a:t>
            </a:r>
          </a:p>
          <a:p>
            <a:r>
              <a:rPr lang="en-US" dirty="0" smtClean="0"/>
              <a:t>Alternative or complementary interventions are gaining recognition from health care professionals in health care system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and Treatment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Disparity continues in deaths and illnesses experienced by racial and ethnic populations</a:t>
            </a:r>
          </a:p>
          <a:p>
            <a:pPr lvl="1"/>
            <a:r>
              <a:rPr lang="en-US" sz="2000" dirty="0" smtClean="0"/>
              <a:t>Diseases are not distributed equally among all segments of population</a:t>
            </a:r>
          </a:p>
          <a:p>
            <a:r>
              <a:rPr lang="en-US" sz="2400" dirty="0" smtClean="0"/>
              <a:t>Abnormal </a:t>
            </a:r>
            <a:r>
              <a:rPr lang="en-US" sz="2400" dirty="0" err="1" smtClean="0"/>
              <a:t>biocultural</a:t>
            </a:r>
            <a:r>
              <a:rPr lang="en-US" sz="2400" dirty="0" smtClean="0"/>
              <a:t> variations may be genetic or acquired</a:t>
            </a:r>
          </a:p>
          <a:p>
            <a:pPr lvl="1"/>
            <a:r>
              <a:rPr lang="en-US" sz="2000" dirty="0" smtClean="0"/>
              <a:t>Information about disease prevalence for racial and ethnic groups provides focus for assessment regarding increased probability that particular conditions may occur</a:t>
            </a:r>
          </a:p>
          <a:p>
            <a:pPr lvl="1"/>
            <a:r>
              <a:rPr lang="en-US" sz="2000" dirty="0" smtClean="0"/>
              <a:t>Nurses must be certain that they have gathered data needed to support or refute suspicions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and Disease Prevalence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Realize you must know heritage of yourself and patient</a:t>
            </a:r>
          </a:p>
          <a:p>
            <a:r>
              <a:rPr lang="en-US" sz="2400" dirty="0" smtClean="0"/>
              <a:t>Examine patient within cultural context</a:t>
            </a:r>
          </a:p>
          <a:p>
            <a:r>
              <a:rPr lang="en-US" sz="2400" dirty="0" smtClean="0"/>
              <a:t>Select simple questions and speak slowly</a:t>
            </a:r>
          </a:p>
          <a:p>
            <a:r>
              <a:rPr lang="en-US" sz="2400" dirty="0" smtClean="0"/>
              <a:t>Pace questioning throughout exam</a:t>
            </a:r>
          </a:p>
          <a:p>
            <a:r>
              <a:rPr lang="en-US" sz="2400" dirty="0" smtClean="0"/>
              <a:t>Encourage patient to discuss meaning of health and illness with you</a:t>
            </a:r>
          </a:p>
          <a:p>
            <a:r>
              <a:rPr lang="en-US" sz="2400" dirty="0" smtClean="0"/>
              <a:t>Check patient’s understanding and acceptance of recommendations</a:t>
            </a:r>
          </a:p>
          <a:p>
            <a:r>
              <a:rPr lang="en-US" sz="2400" dirty="0" smtClean="0"/>
              <a:t>Touch patient within boundaries of his or her heritage</a:t>
            </a:r>
          </a:p>
        </p:txBody>
      </p:sp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and Respect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of these is a necessary tool for building cultural competence?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Cultural Competency Assessment Tool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Health Risk Assessment Tool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Ethnic Identity Tool</a:t>
            </a:r>
          </a:p>
          <a:p>
            <a:pPr marL="463550" indent="-463550" eaLnBrk="1" hangingPunct="1">
              <a:buSzPct val="100000"/>
              <a:buFont typeface="+mj-lt"/>
              <a:buAutoNum type="arabicPeriod"/>
              <a:defRPr/>
            </a:pPr>
            <a:r>
              <a:rPr lang="en-US" dirty="0"/>
              <a:t>Heritage Assessment Tool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38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68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Health</a:t>
            </a:r>
          </a:p>
          <a:p>
            <a:pPr lvl="1"/>
            <a:r>
              <a:rPr lang="en-US" dirty="0" smtClean="0"/>
              <a:t>Balance of a person is a complex, interrelated phenomenon</a:t>
            </a:r>
          </a:p>
          <a:p>
            <a:pPr lvl="2"/>
            <a:r>
              <a:rPr lang="en-US" dirty="0" smtClean="0"/>
              <a:t>Within one’s being: physical, mental, spiritual</a:t>
            </a:r>
          </a:p>
          <a:p>
            <a:pPr lvl="2"/>
            <a:r>
              <a:rPr lang="en-US" dirty="0" smtClean="0"/>
              <a:t>In outside world: natural, communal, metaphysical</a:t>
            </a:r>
          </a:p>
          <a:p>
            <a:r>
              <a:rPr lang="en-US" b="1" dirty="0" smtClean="0"/>
              <a:t>Illness</a:t>
            </a:r>
          </a:p>
          <a:p>
            <a:pPr lvl="1"/>
            <a:r>
              <a:rPr lang="en-US" dirty="0" smtClean="0"/>
              <a:t>Loss of a person’s balance</a:t>
            </a:r>
          </a:p>
          <a:p>
            <a:pPr lvl="2"/>
            <a:r>
              <a:rPr lang="en-US" dirty="0" smtClean="0"/>
              <a:t>Within one’s being: physical, mental, spiritual</a:t>
            </a:r>
          </a:p>
          <a:p>
            <a:pPr lvl="2"/>
            <a:r>
              <a:rPr lang="en-US" dirty="0" smtClean="0"/>
              <a:t>In outside world: natural, communal, metaphysical</a:t>
            </a:r>
          </a:p>
        </p:txBody>
      </p:sp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and Illness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population passed 311 million in 2011</a:t>
            </a:r>
          </a:p>
          <a:p>
            <a:pPr lvl="1"/>
            <a:r>
              <a:rPr lang="en-US" dirty="0" smtClean="0"/>
              <a:t>Greater than one third of U.S. residents were other than non-Hispanic Whites</a:t>
            </a:r>
          </a:p>
          <a:p>
            <a:pPr lvl="1"/>
            <a:r>
              <a:rPr lang="en-US" dirty="0" smtClean="0"/>
              <a:t>Minority, or emerging majority, populations total 114.5 million people</a:t>
            </a:r>
          </a:p>
          <a:p>
            <a:pPr lvl="1"/>
            <a:r>
              <a:rPr lang="en-US" dirty="0" smtClean="0"/>
              <a:t>Hispanics: largest and fastest growing group</a:t>
            </a:r>
          </a:p>
          <a:p>
            <a:pPr lvl="1"/>
            <a:r>
              <a:rPr lang="en-US" dirty="0" smtClean="0"/>
              <a:t>Blacks: second largest population</a:t>
            </a:r>
          </a:p>
          <a:p>
            <a:pPr lvl="1"/>
            <a:r>
              <a:rPr lang="en-US" dirty="0" smtClean="0"/>
              <a:t>Asians, American Indians, Alaska Natives, Native Hawaiians, and other Pacific Islanders make up the third largest part of the population</a:t>
            </a:r>
          </a:p>
        </p:txBody>
      </p:sp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 Profile of </a:t>
            </a:r>
            <a:br>
              <a:rPr lang="en-US" dirty="0" smtClean="0"/>
            </a:br>
            <a:r>
              <a:rPr lang="en-US" dirty="0" smtClean="0"/>
              <a:t>United States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Differences noted in age, poverty level, and household composition</a:t>
            </a:r>
          </a:p>
          <a:p>
            <a:r>
              <a:rPr lang="en-US" dirty="0" smtClean="0"/>
              <a:t>Emerging majority groups tend to be as follows:</a:t>
            </a:r>
          </a:p>
          <a:p>
            <a:pPr lvl="1"/>
            <a:r>
              <a:rPr lang="en-US" dirty="0" smtClean="0"/>
              <a:t>Younger with lower median ages</a:t>
            </a:r>
          </a:p>
          <a:p>
            <a:pPr lvl="1"/>
            <a:r>
              <a:rPr lang="en-US" dirty="0" smtClean="0"/>
              <a:t>Higher proportions under 18 years old</a:t>
            </a:r>
          </a:p>
          <a:p>
            <a:r>
              <a:rPr lang="en-US" dirty="0" smtClean="0"/>
              <a:t>All ethnic and racial minority groups exceed the national poverty level</a:t>
            </a:r>
          </a:p>
          <a:p>
            <a:r>
              <a:rPr lang="en-US" dirty="0" smtClean="0"/>
              <a:t>Family size and multigenerational families are more evident in minority groups</a:t>
            </a:r>
          </a:p>
        </p:txBody>
      </p:sp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Minority Group Trends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Status of immigrants entering the health care system</a:t>
            </a:r>
          </a:p>
          <a:p>
            <a:pPr lvl="1"/>
            <a:r>
              <a:rPr lang="en-US" dirty="0" smtClean="0"/>
              <a:t>Legal permanent residents</a:t>
            </a:r>
          </a:p>
          <a:p>
            <a:pPr lvl="1"/>
            <a:r>
              <a:rPr lang="en-US" dirty="0" smtClean="0"/>
              <a:t>Naturalized citizens</a:t>
            </a:r>
          </a:p>
          <a:p>
            <a:pPr lvl="1"/>
            <a:r>
              <a:rPr lang="en-US" dirty="0" smtClean="0"/>
              <a:t>Undocumented aliens</a:t>
            </a:r>
          </a:p>
          <a:p>
            <a:pPr lvl="1"/>
            <a:r>
              <a:rPr lang="en-US" dirty="0" smtClean="0"/>
              <a:t>Refugees, requesting asylum, and parolees</a:t>
            </a:r>
          </a:p>
          <a:p>
            <a:pPr lvl="1"/>
            <a:r>
              <a:rPr lang="en-US" dirty="0" smtClean="0"/>
              <a:t>Legal nonimmigrant residents</a:t>
            </a:r>
          </a:p>
          <a:p>
            <a:r>
              <a:rPr lang="en-US" dirty="0" smtClean="0"/>
              <a:t>Many new immigrants have only minimal understanding of the following:</a:t>
            </a:r>
          </a:p>
          <a:p>
            <a:pPr lvl="1"/>
            <a:r>
              <a:rPr lang="en-US" dirty="0" smtClean="0"/>
              <a:t>Modern health care delivery system</a:t>
            </a:r>
          </a:p>
          <a:p>
            <a:pPr lvl="1"/>
            <a:r>
              <a:rPr lang="en-US" dirty="0" smtClean="0"/>
              <a:t>Modern medical and nursing practices and interventions</a:t>
            </a:r>
          </a:p>
          <a:p>
            <a:pPr lvl="1"/>
            <a:r>
              <a:rPr lang="en-US" dirty="0" smtClean="0"/>
              <a:t>English language</a:t>
            </a:r>
          </a:p>
          <a:p>
            <a:r>
              <a:rPr lang="en-US" dirty="0" smtClean="0"/>
              <a:t>It is imperative that the nurse’s care be tailored to meet the person’s perceived needs</a:t>
            </a:r>
          </a:p>
          <a:p>
            <a:pPr lvl="1"/>
            <a:endParaRPr lang="en-US" dirty="0" smtClean="0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Immigration and Health </a:t>
            </a:r>
            <a:br>
              <a:rPr lang="en-US" dirty="0" smtClean="0"/>
            </a:br>
            <a:r>
              <a:rPr lang="en-US" dirty="0" smtClean="0"/>
              <a:t>Care Concerns 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First and landmark standard</a:t>
            </a:r>
          </a:p>
          <a:p>
            <a:pPr lvl="1"/>
            <a:r>
              <a:rPr lang="en-US" dirty="0" smtClean="0"/>
              <a:t>Health care organizations should ensure that patients receive from all staff members effective, understandable, and respectful care that is provided in a manner compatible with their cultural health beliefs and practices and preferred language*</a:t>
            </a:r>
          </a:p>
          <a:p>
            <a:pPr marL="457200" lvl="1" indent="0">
              <a:buNone/>
            </a:pPr>
            <a:r>
              <a:rPr lang="en-US" dirty="0" smtClean="0"/>
              <a:t>*Source: National Standards for Culturally and Linguistically Appropriate Services in Health Care, </a:t>
            </a:r>
            <a:br>
              <a:rPr lang="en-US" dirty="0" smtClean="0"/>
            </a:br>
            <a:r>
              <a:rPr lang="en-US" dirty="0" smtClean="0"/>
              <a:t>Final Report, March 2001, Washington, DC: Office of Minority Health, DHHS</a:t>
            </a:r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Cultural and </a:t>
            </a:r>
            <a:br>
              <a:rPr lang="en-US" dirty="0" smtClean="0"/>
            </a:br>
            <a:r>
              <a:rPr lang="en-US" dirty="0" smtClean="0"/>
              <a:t>Linguistic Standards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1" name="Rectangle 3"/>
          <p:cNvSpPr>
            <a:spLocks noGrp="1" noChangeArrowheads="1"/>
          </p:cNvSpPr>
          <p:nvPr>
            <p:ph idx="1"/>
          </p:nvPr>
        </p:nvSpPr>
        <p:spPr>
          <a:xfrm>
            <a:off x="464457" y="1909011"/>
            <a:ext cx="8229599" cy="4186989"/>
          </a:xfrm>
        </p:spPr>
        <p:txBody>
          <a:bodyPr/>
          <a:lstStyle/>
          <a:p>
            <a:r>
              <a:rPr lang="en-US" b="1" dirty="0" smtClean="0"/>
              <a:t>Effective care: </a:t>
            </a:r>
            <a:r>
              <a:rPr lang="en-US" dirty="0" smtClean="0"/>
              <a:t>positive outcomes and satisfaction for patient</a:t>
            </a:r>
          </a:p>
          <a:p>
            <a:r>
              <a:rPr lang="en-US" b="1" dirty="0" smtClean="0"/>
              <a:t>Respectful care: </a:t>
            </a:r>
            <a:r>
              <a:rPr lang="en-US" dirty="0" smtClean="0"/>
              <a:t>considers values, preferences, and expressed needs of patient</a:t>
            </a:r>
          </a:p>
          <a:p>
            <a:r>
              <a:rPr lang="en-US" b="1" dirty="0" smtClean="0"/>
              <a:t>Cultural and linguistic competence: </a:t>
            </a:r>
            <a:r>
              <a:rPr lang="en-US" dirty="0" smtClean="0"/>
              <a:t>congruent behaviors, attitudes, and policies that come together in a system among professionals that enables work in cross-cultural situations</a:t>
            </a:r>
          </a:p>
          <a:p>
            <a:endParaRPr lang="en-US" dirty="0"/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Cultural and Linguistic Standard Components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1429</TotalTime>
  <Words>3375</Words>
  <Application>Microsoft Office PowerPoint</Application>
  <PresentationFormat>On-screen Show (4:3)</PresentationFormat>
  <Paragraphs>421</Paragraphs>
  <Slides>38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1_Office Theme</vt:lpstr>
      <vt:lpstr>Chapter 2</vt:lpstr>
      <vt:lpstr>Cultural Competency Questions</vt:lpstr>
      <vt:lpstr>Objectives</vt:lpstr>
      <vt:lpstr>Health and Illness</vt:lpstr>
      <vt:lpstr>Demographic Profile of  United States</vt:lpstr>
      <vt:lpstr>Emerging Minority Group Trends</vt:lpstr>
      <vt:lpstr>Immigration and Health  Care Concerns </vt:lpstr>
      <vt:lpstr>National Cultural and  Linguistic Standards</vt:lpstr>
      <vt:lpstr>National Cultural and Linguistic Standard Components</vt:lpstr>
      <vt:lpstr>Linguistic Competence</vt:lpstr>
      <vt:lpstr>Cultural Competence</vt:lpstr>
      <vt:lpstr>Steps to Cultural Competence</vt:lpstr>
      <vt:lpstr>Question</vt:lpstr>
      <vt:lpstr>Related Concepts</vt:lpstr>
      <vt:lpstr>Culture</vt:lpstr>
      <vt:lpstr>Ethnicity</vt:lpstr>
      <vt:lpstr>Religion</vt:lpstr>
      <vt:lpstr>Socialization </vt:lpstr>
      <vt:lpstr>Health-Related Beliefs  and Practices</vt:lpstr>
      <vt:lpstr>Disease Causation Theories</vt:lpstr>
      <vt:lpstr>Disease Causation Theories (Cont.)</vt:lpstr>
      <vt:lpstr>Health-Related Behaviors Affected by Religion</vt:lpstr>
      <vt:lpstr>Differing Views Related to  Health Beliefs</vt:lpstr>
      <vt:lpstr>Developmental Competence</vt:lpstr>
      <vt:lpstr>Traditional Treatments and  Folk Healers</vt:lpstr>
      <vt:lpstr>Developmental Competence</vt:lpstr>
      <vt:lpstr>Transcultural Expression of Illness</vt:lpstr>
      <vt:lpstr>Culture-Bound Syndromes</vt:lpstr>
      <vt:lpstr>Steps to Cultural Competency </vt:lpstr>
      <vt:lpstr>Cultural Formation Model </vt:lpstr>
      <vt:lpstr>Heritage Consistency Concepts</vt:lpstr>
      <vt:lpstr>Indicators of Heritage Consistency</vt:lpstr>
      <vt:lpstr>Indicators of Heritage Consistency  (Cont.)</vt:lpstr>
      <vt:lpstr>Traditional Treatments and  Folk Healers</vt:lpstr>
      <vt:lpstr>Culture and Treatment</vt:lpstr>
      <vt:lpstr>Culture and Disease Prevalence</vt:lpstr>
      <vt:lpstr>Culture and Respect</vt:lpstr>
      <vt:lpstr>Question</vt:lpstr>
    </vt:vector>
  </TitlesOfParts>
  <Company>Elsevier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localadmin</dc:creator>
  <cp:lastModifiedBy>HBays</cp:lastModifiedBy>
  <cp:revision>198</cp:revision>
  <dcterms:created xsi:type="dcterms:W3CDTF">2014-11-03T22:01:03Z</dcterms:created>
  <dcterms:modified xsi:type="dcterms:W3CDTF">2015-02-03T17:07:57Z</dcterms:modified>
</cp:coreProperties>
</file>