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9" r:id="rId1"/>
  </p:sldMasterIdLst>
  <p:notesMasterIdLst>
    <p:notesMasterId r:id="rId34"/>
  </p:notesMasterIdLst>
  <p:handoutMasterIdLst>
    <p:handoutMasterId r:id="rId35"/>
  </p:handoutMasterIdLst>
  <p:sldIdLst>
    <p:sldId id="445" r:id="rId2"/>
    <p:sldId id="490" r:id="rId3"/>
    <p:sldId id="489" r:id="rId4"/>
    <p:sldId id="491" r:id="rId5"/>
    <p:sldId id="476" r:id="rId6"/>
    <p:sldId id="477" r:id="rId7"/>
    <p:sldId id="461" r:id="rId8"/>
    <p:sldId id="479" r:id="rId9"/>
    <p:sldId id="478" r:id="rId10"/>
    <p:sldId id="483" r:id="rId11"/>
    <p:sldId id="503" r:id="rId12"/>
    <p:sldId id="487" r:id="rId13"/>
    <p:sldId id="460" r:id="rId14"/>
    <p:sldId id="494" r:id="rId15"/>
    <p:sldId id="495" r:id="rId16"/>
    <p:sldId id="504" r:id="rId17"/>
    <p:sldId id="480" r:id="rId18"/>
    <p:sldId id="496" r:id="rId19"/>
    <p:sldId id="497" r:id="rId20"/>
    <p:sldId id="498" r:id="rId21"/>
    <p:sldId id="499" r:id="rId22"/>
    <p:sldId id="481" r:id="rId23"/>
    <p:sldId id="465" r:id="rId24"/>
    <p:sldId id="505" r:id="rId25"/>
    <p:sldId id="482" r:id="rId26"/>
    <p:sldId id="467" r:id="rId27"/>
    <p:sldId id="500" r:id="rId28"/>
    <p:sldId id="470" r:id="rId29"/>
    <p:sldId id="472" r:id="rId30"/>
    <p:sldId id="492" r:id="rId31"/>
    <p:sldId id="501" r:id="rId32"/>
    <p:sldId id="502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U" lastIdx="2" clrIdx="0"/>
  <p:cmAuthor id="1" name="Beyond  Words" initials="P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87823" autoAdjust="0"/>
  </p:normalViewPr>
  <p:slideViewPr>
    <p:cSldViewPr>
      <p:cViewPr varScale="1">
        <p:scale>
          <a:sx n="95" d="100"/>
          <a:sy n="95" d="100"/>
        </p:scale>
        <p:origin x="-558" y="-108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>
      <p:cViewPr varScale="1">
        <p:scale>
          <a:sx n="47" d="100"/>
          <a:sy n="47" d="100"/>
        </p:scale>
        <p:origin x="-1801" y="-7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EF0101B-75C1-42D6-8C3B-E3D3DA8B1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05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D64498E-FA97-402A-983F-234F05BD81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87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1252C-B894-45EC-9568-A75FAEF0F989}" type="slidenum">
              <a:rPr lang="en-US" altLang="en-US" smtClean="0">
                <a:latin typeface="Arial" pitchFamily="34" charset="0"/>
              </a:rPr>
              <a:pPr/>
              <a:t>1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4498E-FA97-402A-983F-234F05BD81B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4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The correct answer is 1. All of the other answers are too informal for a professional interview unless the patient is very young or an adolescent.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4498E-FA97-402A-983F-234F05BD81B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3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The correct answer is 1. </a:t>
            </a:r>
            <a:r>
              <a:rPr lang="en-US" altLang="en-US" smtClean="0"/>
              <a:t>It is the only choice that would invite a paragraph for an answer rather than a short statement.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4498E-FA97-402A-983F-234F05BD81B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4498E-FA97-402A-983F-234F05BD81B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8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D7A1E79E-7FB6-41B8-9A45-29A576EEDD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799" cy="381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68923DA0-4AF7-4D0F-9143-D9FB2FE90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8247C64-EE4E-49A1-B73E-5196C9FEA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96910731-0512-4916-9534-C943CE0259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1471A6C0-AEA8-401F-A1AE-7CE428417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5"/>
          <p:cNvSpPr txBox="1">
            <a:spLocks noChangeArrowheads="1"/>
          </p:cNvSpPr>
          <p:nvPr userDrawn="1"/>
        </p:nvSpPr>
        <p:spPr bwMode="auto">
          <a:xfrm>
            <a:off x="-25400" y="7938"/>
            <a:ext cx="33686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1: Evidence-Based Assessment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fld id="{B1C5D172-0FDB-4172-B3FE-62BBE52520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1" y="6461125"/>
            <a:ext cx="7162799" cy="381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altLang="en-US" sz="4000" dirty="0" smtClean="0"/>
              <a:t>Chapter 3</a:t>
            </a:r>
            <a:endParaRPr lang="en-US" sz="4000" dirty="0"/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5975"/>
            <a:ext cx="6400800" cy="1752600"/>
          </a:xfrm>
        </p:spPr>
        <p:txBody>
          <a:bodyPr/>
          <a:lstStyle/>
          <a:p>
            <a:endParaRPr lang="en-US" altLang="en-US" sz="36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The Interview</a:t>
            </a:r>
            <a:endParaRPr lang="en-US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990601" y="6461125"/>
            <a:ext cx="7162799" cy="381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Copyright © 2016 by Elsevier, Inc. All rights reserved. </a:t>
            </a: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Copyright © 2012, 2008, 2004, 2000, 1996, 1993 by Saunders, an affiliate of Elsevier Inc.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Ensure privacy </a:t>
            </a:r>
          </a:p>
          <a:p>
            <a:pPr lvl="1"/>
            <a:r>
              <a:rPr lang="en-US" dirty="0" smtClean="0"/>
              <a:t>Refuse interruptions</a:t>
            </a:r>
          </a:p>
          <a:p>
            <a:pPr lvl="1"/>
            <a:r>
              <a:rPr lang="en-US" dirty="0" smtClean="0"/>
              <a:t>Physical environment</a:t>
            </a:r>
          </a:p>
          <a:p>
            <a:pPr lvl="1"/>
            <a:r>
              <a:rPr lang="en-US" dirty="0" smtClean="0"/>
              <a:t>Dress</a:t>
            </a:r>
          </a:p>
          <a:p>
            <a:pPr lvl="1"/>
            <a:r>
              <a:rPr lang="en-US" dirty="0" smtClean="0"/>
              <a:t>Note-taking may be unavoidable</a:t>
            </a:r>
          </a:p>
          <a:p>
            <a:pPr lvl="2"/>
            <a:r>
              <a:rPr lang="en-US" dirty="0" smtClean="0"/>
              <a:t>Cannot rely completely on memory for details of previous illnesses or review of body systems</a:t>
            </a:r>
          </a:p>
          <a:p>
            <a:pPr lvl="1"/>
            <a:r>
              <a:rPr lang="en-US" dirty="0" smtClean="0"/>
              <a:t>Tape and video recording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dirty="0" smtClean="0"/>
              <a:t>Process of Communication: </a:t>
            </a:r>
            <a:br>
              <a:rPr lang="en-US" dirty="0" smtClean="0"/>
            </a:br>
            <a:r>
              <a:rPr lang="en-US" dirty="0" smtClean="0"/>
              <a:t>External Factors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Which of the following would be the best way to refer to an adult patient when initiating the interview</a:t>
            </a:r>
            <a:r>
              <a:rPr lang="en-US" dirty="0" smtClean="0"/>
              <a:t>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Hello Mr. Jones, what brought you to the emergency department today?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Hello James, what brought you to the emergency department today?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Hi, I’m nurse John, what brought you into the hospital today Jim?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Hi Mr. J., what’s up? Why are you here today?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39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Breaks eye contact too often</a:t>
            </a:r>
          </a:p>
          <a:p>
            <a:r>
              <a:rPr lang="en-US" altLang="en-US" dirty="0" smtClean="0"/>
              <a:t>Shifts attention away from person, diminishing his or her sense of importance</a:t>
            </a:r>
          </a:p>
          <a:p>
            <a:r>
              <a:rPr lang="en-US" altLang="en-US" dirty="0" smtClean="0"/>
              <a:t>Interrupts patient’s narrative flow </a:t>
            </a:r>
          </a:p>
          <a:p>
            <a:r>
              <a:rPr lang="en-US" altLang="en-US" dirty="0" smtClean="0"/>
              <a:t>Impedes observation of patient’s nonverbal behavior</a:t>
            </a:r>
          </a:p>
          <a:p>
            <a:r>
              <a:rPr lang="en-US" altLang="en-US" dirty="0" smtClean="0"/>
              <a:t>May be threatening to patient’s discussion of sensitive issues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Note-Taking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the interview</a:t>
            </a:r>
          </a:p>
          <a:p>
            <a:r>
              <a:rPr lang="en-US" b="1" dirty="0" smtClean="0"/>
              <a:t>Working phase</a:t>
            </a:r>
          </a:p>
          <a:p>
            <a:pPr lvl="1"/>
            <a:r>
              <a:rPr lang="en-US" dirty="0" smtClean="0"/>
              <a:t>Data-gathering phase</a:t>
            </a:r>
          </a:p>
          <a:p>
            <a:pPr lvl="1"/>
            <a:r>
              <a:rPr lang="en-US" dirty="0" smtClean="0"/>
              <a:t>Verbal skills include questions to patient and your responses to what is said</a:t>
            </a:r>
          </a:p>
          <a:p>
            <a:pPr lvl="1"/>
            <a:r>
              <a:rPr lang="en-US" b="1" dirty="0" smtClean="0"/>
              <a:t>Two types of questions</a:t>
            </a:r>
          </a:p>
          <a:p>
            <a:pPr lvl="2"/>
            <a:r>
              <a:rPr lang="en-US" dirty="0" smtClean="0"/>
              <a:t>Open-ended</a:t>
            </a:r>
          </a:p>
          <a:p>
            <a:pPr lvl="2"/>
            <a:r>
              <a:rPr lang="en-US" dirty="0" smtClean="0"/>
              <a:t>Closed</a:t>
            </a:r>
          </a:p>
          <a:p>
            <a:pPr lvl="2"/>
            <a:r>
              <a:rPr lang="en-US" dirty="0" smtClean="0"/>
              <a:t>Each has a different place and function in interview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of Communication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Ask for narrative responses</a:t>
            </a:r>
          </a:p>
          <a:p>
            <a:r>
              <a:rPr lang="en-US" altLang="en-US" dirty="0" smtClean="0"/>
              <a:t>State topic only in general terms</a:t>
            </a:r>
          </a:p>
          <a:p>
            <a:r>
              <a:rPr lang="en-US" altLang="en-US" dirty="0" smtClean="0"/>
              <a:t>Use them in the following situations:</a:t>
            </a:r>
          </a:p>
          <a:p>
            <a:pPr lvl="1"/>
            <a:r>
              <a:rPr lang="en-US" altLang="en-US" dirty="0" smtClean="0"/>
              <a:t>To begin interview</a:t>
            </a:r>
          </a:p>
          <a:p>
            <a:pPr lvl="1"/>
            <a:r>
              <a:rPr lang="en-US" altLang="en-US" dirty="0" smtClean="0"/>
              <a:t>To introduce a new section of questions</a:t>
            </a:r>
          </a:p>
          <a:p>
            <a:pPr lvl="1"/>
            <a:r>
              <a:rPr lang="en-US" altLang="en-US" dirty="0" smtClean="0"/>
              <a:t>Whenever the patient introduces a new topic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Open-Ended Questions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Ask for specific information</a:t>
            </a:r>
          </a:p>
          <a:p>
            <a:r>
              <a:rPr lang="en-US" altLang="en-US" dirty="0" smtClean="0"/>
              <a:t>Elicit short one- or two-word answers, a yes or no answer, or a forced choice</a:t>
            </a:r>
          </a:p>
          <a:p>
            <a:r>
              <a:rPr lang="en-US" altLang="en-US" dirty="0" smtClean="0"/>
              <a:t>Use them in the following situations:</a:t>
            </a:r>
          </a:p>
          <a:p>
            <a:pPr lvl="1"/>
            <a:r>
              <a:rPr lang="en-US" altLang="en-US" dirty="0" smtClean="0"/>
              <a:t>After opening narrative to fill in details person may have left out</a:t>
            </a:r>
          </a:p>
          <a:p>
            <a:pPr lvl="1"/>
            <a:r>
              <a:rPr lang="en-US" altLang="en-US" dirty="0" smtClean="0"/>
              <a:t>When you need many specific facts about past health problems or during review of systems</a:t>
            </a:r>
          </a:p>
          <a:p>
            <a:pPr lvl="1"/>
            <a:r>
              <a:rPr lang="en-US" altLang="en-US" dirty="0" smtClean="0"/>
              <a:t>To move the interview along</a:t>
            </a:r>
          </a:p>
          <a:p>
            <a:pPr lvl="1"/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or Direct Questions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 following questions would likely warrant the best response</a:t>
            </a:r>
            <a:r>
              <a:rPr lang="en-US" dirty="0" smtClean="0"/>
              <a:t>?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Why did you come in today?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Where does it hurt?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Have you been checking your blood pressure?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When was the last time you were seen by a doctor?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37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 smtClean="0"/>
              <a:t>Facilitation encourages patients to say more and shows you are interested and will listen further</a:t>
            </a:r>
          </a:p>
          <a:p>
            <a:r>
              <a:rPr lang="en-US" altLang="en-US" sz="2400" dirty="0" smtClean="0"/>
              <a:t>Silent attentiveness </a:t>
            </a:r>
          </a:p>
          <a:p>
            <a:pPr lvl="1"/>
            <a:r>
              <a:rPr lang="en-US" altLang="en-US" sz="2000" dirty="0" smtClean="0"/>
              <a:t>Gives patient time to think and organize what to say without interruption from you</a:t>
            </a:r>
          </a:p>
          <a:p>
            <a:pPr lvl="1"/>
            <a:r>
              <a:rPr lang="en-US" altLang="en-US" sz="2000" dirty="0" smtClean="0"/>
              <a:t>Gives you a chance to observe person unobtrusively and note nonverbal cues</a:t>
            </a:r>
          </a:p>
          <a:p>
            <a:r>
              <a:rPr lang="en-US" altLang="en-US" sz="2400" dirty="0" smtClean="0"/>
              <a:t>Reflection </a:t>
            </a:r>
          </a:p>
          <a:p>
            <a:pPr lvl="1"/>
            <a:r>
              <a:rPr lang="en-US" altLang="en-US" sz="2000" dirty="0" smtClean="0"/>
              <a:t>Echoes patient’s words, repeating what person has just said, focuses further attention on a specific phrase, and helps person continue in his or her own way</a:t>
            </a:r>
          </a:p>
          <a:p>
            <a:pPr lvl="2"/>
            <a:endParaRPr lang="en-US" alt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Responses: Assisting the Narrative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599" cy="4572000"/>
          </a:xfrm>
        </p:spPr>
        <p:txBody>
          <a:bodyPr/>
          <a:lstStyle/>
          <a:p>
            <a:r>
              <a:rPr lang="en-US" b="1" dirty="0" smtClean="0"/>
              <a:t>Empathy</a:t>
            </a:r>
          </a:p>
          <a:p>
            <a:pPr lvl="1"/>
            <a:r>
              <a:rPr lang="en-US" dirty="0" smtClean="0"/>
              <a:t>Recognizes a feeling and puts it into words</a:t>
            </a:r>
          </a:p>
          <a:p>
            <a:pPr lvl="1"/>
            <a:r>
              <a:rPr lang="en-US" dirty="0" smtClean="0"/>
              <a:t>Names the feeling and allows expression of it </a:t>
            </a:r>
          </a:p>
          <a:p>
            <a:pPr lvl="2"/>
            <a:r>
              <a:rPr lang="en-US" dirty="0" smtClean="0"/>
              <a:t>Patient feels accepted and can deal with feeling openly</a:t>
            </a:r>
          </a:p>
          <a:p>
            <a:r>
              <a:rPr lang="en-US" b="1" dirty="0" smtClean="0"/>
              <a:t>Clarification</a:t>
            </a:r>
          </a:p>
          <a:p>
            <a:pPr lvl="1"/>
            <a:r>
              <a:rPr lang="en-US" dirty="0" smtClean="0"/>
              <a:t>Use when person’s words are ambiguous or confusing</a:t>
            </a:r>
          </a:p>
          <a:p>
            <a:pPr lvl="2"/>
            <a:r>
              <a:rPr lang="en-US" dirty="0" smtClean="0"/>
              <a:t>Used to summarize person’s words and to simplify them to make them clearer</a:t>
            </a:r>
          </a:p>
          <a:p>
            <a:pPr lvl="1"/>
            <a:r>
              <a:rPr lang="en-US" dirty="0" smtClean="0"/>
              <a:t>You are asking for agreement, and the person can then confirm or deny your understanding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Verbal Responses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Confrontation</a:t>
            </a:r>
          </a:p>
          <a:p>
            <a:pPr lvl="1"/>
            <a:r>
              <a:rPr lang="en-US" dirty="0" smtClean="0"/>
              <a:t>Frame of reference shifts from patient’s perspective to yours</a:t>
            </a:r>
          </a:p>
          <a:p>
            <a:pPr lvl="2"/>
            <a:r>
              <a:rPr lang="en-US" dirty="0" smtClean="0"/>
              <a:t>May focus on discrepancy or inconsistency in person’s narrative</a:t>
            </a:r>
          </a:p>
          <a:p>
            <a:pPr lvl="2"/>
            <a:r>
              <a:rPr lang="en-US" dirty="0" smtClean="0"/>
              <a:t>You have observed a certain action, feeling, or statement and now focus person’s attention on it</a:t>
            </a:r>
          </a:p>
          <a:p>
            <a:pPr lvl="2"/>
            <a:r>
              <a:rPr lang="en-US" dirty="0" smtClean="0"/>
              <a:t>You give honest feedback about what you see or feel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Verbal Responses (Cont.)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457201" y="1641475"/>
            <a:ext cx="3657600" cy="4454525"/>
          </a:xfrm>
        </p:spPr>
        <p:txBody>
          <a:bodyPr/>
          <a:lstStyle/>
          <a:p>
            <a:r>
              <a:rPr lang="en-US" dirty="0" smtClean="0"/>
              <a:t>Subjective data collection</a:t>
            </a:r>
          </a:p>
          <a:p>
            <a:r>
              <a:rPr lang="en-US" dirty="0" smtClean="0"/>
              <a:t>Patient perception of health</a:t>
            </a:r>
          </a:p>
          <a:p>
            <a:r>
              <a:rPr lang="en-US" dirty="0" smtClean="0"/>
              <a:t>First step in the therapeutic relationship</a:t>
            </a:r>
          </a:p>
        </p:txBody>
      </p:sp>
      <p:pic>
        <p:nvPicPr>
          <p:cNvPr id="15365" name="Picture 8" descr="f04-01-X32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6042" y="1676400"/>
            <a:ext cx="4308846" cy="3843338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9" name="Footer Placeholder 4"/>
          <p:cNvSpPr txBox="1">
            <a:spLocks/>
          </p:cNvSpPr>
          <p:nvPr/>
        </p:nvSpPr>
        <p:spPr>
          <a:xfrm>
            <a:off x="990600" y="6461125"/>
            <a:ext cx="7162799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000" smtClean="0"/>
              <a:t>Copyright © 2016 by Elsevier, Inc. All rights reserved. </a:t>
            </a:r>
          </a:p>
          <a:p>
            <a:pPr algn="ctr"/>
            <a:r>
              <a:rPr lang="en-US" sz="1000" smtClean="0"/>
              <a:t>Copyright © 2012, 2008, 2004, 2000, 1996, 1993 by Saunders, an affiliate of Elsevier Inc.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1471A6C0-AEA8-401F-A1AE-7CE42841793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Interpretation</a:t>
            </a:r>
          </a:p>
          <a:p>
            <a:pPr lvl="1"/>
            <a:r>
              <a:rPr lang="en-US" altLang="en-US" dirty="0" smtClean="0"/>
              <a:t>Based on your inference or conclusion</a:t>
            </a:r>
          </a:p>
          <a:p>
            <a:pPr lvl="1"/>
            <a:r>
              <a:rPr lang="en-US" altLang="en-US" dirty="0" smtClean="0"/>
              <a:t>It links events, makes associations, implies cause, ascribes feelings</a:t>
            </a:r>
          </a:p>
          <a:p>
            <a:pPr lvl="1"/>
            <a:r>
              <a:rPr lang="en-US" altLang="en-US" dirty="0" smtClean="0"/>
              <a:t>Helps person understand his or her own feelings in relation to the verbal message</a:t>
            </a:r>
          </a:p>
          <a:p>
            <a:pPr lvl="1"/>
            <a:r>
              <a:rPr lang="en-US" altLang="en-US" dirty="0" smtClean="0"/>
              <a:t>If your inference is incorrect, the patient may correct it and thus prompt further discussion of topic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Verbal Responses (Cont.)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759325"/>
          </a:xfrm>
        </p:spPr>
        <p:txBody>
          <a:bodyPr/>
          <a:lstStyle/>
          <a:p>
            <a:r>
              <a:rPr lang="en-US" altLang="en-US" b="1" dirty="0" smtClean="0"/>
              <a:t>Explanation</a:t>
            </a:r>
          </a:p>
          <a:p>
            <a:pPr lvl="1"/>
            <a:r>
              <a:rPr lang="en-US" altLang="en-US" dirty="0" smtClean="0"/>
              <a:t>These statements inform the person; you share factual and objective information, offering reasons for requirements or actions</a:t>
            </a:r>
          </a:p>
          <a:p>
            <a:r>
              <a:rPr lang="en-US" altLang="en-US" b="1" dirty="0" smtClean="0"/>
              <a:t>Summary</a:t>
            </a:r>
          </a:p>
          <a:p>
            <a:pPr lvl="1"/>
            <a:r>
              <a:rPr lang="en-US" altLang="en-US" dirty="0" smtClean="0"/>
              <a:t>Final review of what person has said; it condenses facts and presents your view of health problem</a:t>
            </a:r>
          </a:p>
          <a:p>
            <a:pPr lvl="1"/>
            <a:r>
              <a:rPr lang="en-US" altLang="en-US" dirty="0" smtClean="0"/>
              <a:t>Is a type of validation that person can agree with or correct; both you and patient should participate</a:t>
            </a:r>
          </a:p>
          <a:p>
            <a:pPr lvl="1"/>
            <a:r>
              <a:rPr lang="en-US" altLang="en-US" dirty="0" smtClean="0"/>
              <a:t>Occurring at the end of the interview, it signals that termination of the interview is near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Verbal Responses (Cont.)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Providing false assurance or reassurance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Giving unwanted advice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Using authority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Using avoidance language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Engaging in distancing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Using professional jargon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Using leading or biased questions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Talking too much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Interrupting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/>
              <a:t>Using “why” questions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Ten Traps of Interviewing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Nonverbal skills</a:t>
            </a:r>
          </a:p>
          <a:p>
            <a:r>
              <a:rPr lang="en-US" dirty="0" smtClean="0"/>
              <a:t>Physical appearance</a:t>
            </a:r>
          </a:p>
          <a:p>
            <a:r>
              <a:rPr lang="en-US" dirty="0" smtClean="0"/>
              <a:t>Posture</a:t>
            </a:r>
          </a:p>
          <a:p>
            <a:r>
              <a:rPr lang="en-US" dirty="0" smtClean="0"/>
              <a:t>Gestures</a:t>
            </a:r>
          </a:p>
          <a:p>
            <a:r>
              <a:rPr lang="en-US" dirty="0" smtClean="0"/>
              <a:t>Facial expression</a:t>
            </a:r>
          </a:p>
          <a:p>
            <a:r>
              <a:rPr lang="en-US" dirty="0" smtClean="0"/>
              <a:t>Eye contact</a:t>
            </a:r>
          </a:p>
          <a:p>
            <a:r>
              <a:rPr lang="en-US" dirty="0" smtClean="0"/>
              <a:t>Voice</a:t>
            </a:r>
          </a:p>
          <a:p>
            <a:r>
              <a:rPr lang="en-US" dirty="0" smtClean="0"/>
              <a:t>Touch</a:t>
            </a:r>
          </a:p>
          <a:p>
            <a:r>
              <a:rPr lang="en-US" dirty="0" smtClean="0"/>
              <a:t>Closing the interview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the Interview Process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581949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610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Interviewing the caregiver</a:t>
            </a:r>
          </a:p>
          <a:p>
            <a:r>
              <a:rPr lang="en-US" dirty="0" smtClean="0"/>
              <a:t>Communicating with different ages across the life cycle</a:t>
            </a:r>
          </a:p>
          <a:p>
            <a:pPr lvl="1"/>
            <a:r>
              <a:rPr lang="en-US" dirty="0" smtClean="0"/>
              <a:t>Infants</a:t>
            </a:r>
          </a:p>
          <a:p>
            <a:pPr lvl="1"/>
            <a:r>
              <a:rPr lang="en-US" dirty="0" smtClean="0"/>
              <a:t>Toddlers and preschoolers</a:t>
            </a:r>
          </a:p>
          <a:p>
            <a:pPr lvl="1"/>
            <a:r>
              <a:rPr lang="en-US" dirty="0" smtClean="0"/>
              <a:t>School-age children</a:t>
            </a:r>
          </a:p>
          <a:p>
            <a:pPr lvl="1"/>
            <a:r>
              <a:rPr lang="en-US" dirty="0" smtClean="0"/>
              <a:t>Adolescents</a:t>
            </a:r>
          </a:p>
          <a:p>
            <a:pPr lvl="1"/>
            <a:r>
              <a:rPr lang="en-US" dirty="0" smtClean="0"/>
              <a:t>Adults and older adults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Hearing impaired</a:t>
            </a:r>
          </a:p>
          <a:p>
            <a:r>
              <a:rPr lang="en-US" altLang="en-US" dirty="0" smtClean="0"/>
              <a:t>Acutely ill</a:t>
            </a:r>
          </a:p>
          <a:p>
            <a:r>
              <a:rPr lang="en-US" altLang="en-US" dirty="0" smtClean="0"/>
              <a:t>Under influence of street drugs or alcohol</a:t>
            </a:r>
          </a:p>
          <a:p>
            <a:r>
              <a:rPr lang="en-US" altLang="en-US" dirty="0" smtClean="0"/>
              <a:t>Those who must be asked personal questions</a:t>
            </a:r>
          </a:p>
          <a:p>
            <a:r>
              <a:rPr lang="en-US" altLang="en-US" dirty="0" smtClean="0"/>
              <a:t>Sexually aggressive</a:t>
            </a:r>
          </a:p>
          <a:p>
            <a:r>
              <a:rPr lang="en-US" altLang="en-US" dirty="0" smtClean="0"/>
              <a:t>Crying</a:t>
            </a:r>
          </a:p>
          <a:p>
            <a:r>
              <a:rPr lang="en-US" altLang="en-US" dirty="0" smtClean="0"/>
              <a:t>Angry and threatening violence</a:t>
            </a:r>
          </a:p>
          <a:p>
            <a:r>
              <a:rPr lang="en-US" altLang="en-US" dirty="0" smtClean="0"/>
              <a:t>Anxious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People with </a:t>
            </a:r>
            <a:br>
              <a:rPr lang="en-US" dirty="0" smtClean="0"/>
            </a:br>
            <a:r>
              <a:rPr lang="en-US" dirty="0" smtClean="0"/>
              <a:t>Special Needs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Gender</a:t>
            </a:r>
          </a:p>
          <a:p>
            <a:pPr lvl="1"/>
            <a:r>
              <a:rPr lang="en-US" dirty="0" smtClean="0"/>
              <a:t>Being aware of maintaining cultural norms during interview and examination process</a:t>
            </a:r>
          </a:p>
          <a:p>
            <a:pPr lvl="1"/>
            <a:r>
              <a:rPr lang="en-US" dirty="0" smtClean="0"/>
              <a:t>Maintaining privacy and modesty</a:t>
            </a:r>
          </a:p>
          <a:p>
            <a:r>
              <a:rPr lang="en-US" b="1" dirty="0" smtClean="0"/>
              <a:t>Sexual orientation</a:t>
            </a:r>
          </a:p>
          <a:p>
            <a:pPr lvl="1"/>
            <a:r>
              <a:rPr lang="en-US" dirty="0" smtClean="0"/>
              <a:t>Maintaining neutrality related to patient’s presentation by being mindful of communication patterns </a:t>
            </a:r>
          </a:p>
          <a:p>
            <a:pPr lvl="1"/>
            <a:r>
              <a:rPr lang="en-US" dirty="0" smtClean="0"/>
              <a:t>Being aware of your own personal bias and baggage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Genetics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Probability of miscommunication increases when two people are from different cultural backgrounds</a:t>
            </a:r>
          </a:p>
          <a:p>
            <a:r>
              <a:rPr lang="en-US" dirty="0" smtClean="0"/>
              <a:t>Cultural backgrounds of both health care professional and patient influence verbal and nonverbal communications</a:t>
            </a:r>
          </a:p>
          <a:p>
            <a:r>
              <a:rPr lang="en-US" dirty="0" smtClean="0"/>
              <a:t>Cultural perspectives on professional interactions</a:t>
            </a:r>
          </a:p>
          <a:p>
            <a:r>
              <a:rPr lang="en-US" dirty="0" smtClean="0"/>
              <a:t>Etiquette </a:t>
            </a:r>
          </a:p>
          <a:p>
            <a:r>
              <a:rPr lang="en-US" dirty="0" smtClean="0"/>
              <a:t>Space and distance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Cross-Cultural Care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06925"/>
          </a:xfrm>
        </p:spPr>
        <p:txBody>
          <a:bodyPr/>
          <a:lstStyle/>
          <a:p>
            <a:r>
              <a:rPr lang="en-US" dirty="0" smtClean="0"/>
              <a:t>Working with and without interpreters</a:t>
            </a:r>
          </a:p>
          <a:p>
            <a:r>
              <a:rPr lang="en-US" dirty="0" smtClean="0"/>
              <a:t>Nonverbal cross-cultural communication</a:t>
            </a:r>
          </a:p>
          <a:p>
            <a:r>
              <a:rPr lang="en-US" dirty="0" smtClean="0"/>
              <a:t>Touch</a:t>
            </a:r>
          </a:p>
          <a:p>
            <a:pPr lvl="1"/>
            <a:r>
              <a:rPr lang="en-US" dirty="0" smtClean="0"/>
              <a:t>Touching patients is a necessary component of comprehensive assessment</a:t>
            </a:r>
          </a:p>
          <a:p>
            <a:pPr lvl="1"/>
            <a:r>
              <a:rPr lang="en-US" dirty="0" smtClean="0"/>
              <a:t>Physical contact with patients conveys various meanings cross-culturally</a:t>
            </a:r>
          </a:p>
          <a:p>
            <a:r>
              <a:rPr lang="en-US" dirty="0" smtClean="0"/>
              <a:t>Patient’s significant others may exert pressure on nurses by enforcing culturally meaningful norms in health care setting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Communication Barriers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Identify health strengths and problems as bridge to physical examination</a:t>
            </a:r>
          </a:p>
          <a:p>
            <a:pPr lvl="1"/>
            <a:r>
              <a:rPr lang="en-US" altLang="en-US" dirty="0" smtClean="0"/>
              <a:t>First and most important part of data collection</a:t>
            </a:r>
          </a:p>
          <a:p>
            <a:pPr lvl="1"/>
            <a:r>
              <a:rPr lang="en-US" altLang="en-US" dirty="0" smtClean="0"/>
              <a:t>Collects subjective data: what person says about his or her perceived health state</a:t>
            </a:r>
          </a:p>
          <a:p>
            <a:pPr lvl="1"/>
            <a:r>
              <a:rPr lang="en-US" altLang="en-US" dirty="0" smtClean="0"/>
              <a:t>Individual knows everything about his or her own health state, and nurse knows nothing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Interview Goal Identification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Five types of nonverbal behaviors convey information about person</a:t>
            </a:r>
          </a:p>
          <a:p>
            <a:pPr lvl="1"/>
            <a:r>
              <a:rPr lang="en-US" altLang="en-US" b="1" dirty="0" smtClean="0"/>
              <a:t>Vocal cues: </a:t>
            </a:r>
            <a:r>
              <a:rPr lang="en-US" altLang="en-US" dirty="0" smtClean="0"/>
              <a:t>pitch, tone, and quality of voice, including moaning, crying, and groaning</a:t>
            </a:r>
          </a:p>
          <a:p>
            <a:pPr lvl="1"/>
            <a:r>
              <a:rPr lang="en-US" altLang="en-US" b="1" dirty="0" smtClean="0"/>
              <a:t>Action cues: </a:t>
            </a:r>
            <a:r>
              <a:rPr lang="en-US" altLang="en-US" dirty="0" smtClean="0"/>
              <a:t>posture, facial expression, and gestures</a:t>
            </a:r>
          </a:p>
          <a:p>
            <a:pPr lvl="1"/>
            <a:r>
              <a:rPr lang="en-US" altLang="en-US" b="1" dirty="0" smtClean="0"/>
              <a:t>Object cues: </a:t>
            </a:r>
            <a:r>
              <a:rPr lang="en-US" altLang="en-US" dirty="0" smtClean="0"/>
              <a:t>clothing, jewelry, and hairstyles</a:t>
            </a:r>
          </a:p>
          <a:p>
            <a:pPr lvl="1"/>
            <a:r>
              <a:rPr lang="en-US" altLang="en-US" b="1" dirty="0" smtClean="0"/>
              <a:t>Personal space: </a:t>
            </a:r>
            <a:r>
              <a:rPr lang="en-US" altLang="en-US" dirty="0" smtClean="0"/>
              <a:t>interpersonal transactions and care of belongings</a:t>
            </a:r>
          </a:p>
          <a:p>
            <a:pPr lvl="1"/>
            <a:r>
              <a:rPr lang="en-US" altLang="en-US" b="1" dirty="0" smtClean="0"/>
              <a:t>Touch: </a:t>
            </a:r>
            <a:r>
              <a:rPr lang="en-US" altLang="en-US" dirty="0" smtClean="0"/>
              <a:t>involves use of personal space and action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Nonverbal Behaviors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This is more than just the ability to read but rather includes understanding and following directions that lead to effective communication between the patient and the health care provider</a:t>
            </a:r>
          </a:p>
          <a:p>
            <a:r>
              <a:rPr lang="en-US" sz="2400" dirty="0" smtClean="0"/>
              <a:t>A patient may be literate but not have health literacy</a:t>
            </a:r>
          </a:p>
          <a:p>
            <a:r>
              <a:rPr lang="en-US" sz="2400" dirty="0" smtClean="0"/>
              <a:t>Involves the use of quantitative measurement and memory aspects </a:t>
            </a:r>
          </a:p>
          <a:p>
            <a:r>
              <a:rPr lang="en-US" sz="2400" b="1" dirty="0" smtClean="0"/>
              <a:t>Tools for determining literacy</a:t>
            </a:r>
          </a:p>
          <a:p>
            <a:pPr lvl="1"/>
            <a:r>
              <a:rPr lang="en-US" sz="2000" dirty="0" smtClean="0"/>
              <a:t>Test of Functional Health Literacy (</a:t>
            </a:r>
            <a:r>
              <a:rPr lang="en-US" sz="2000" dirty="0" err="1" smtClean="0"/>
              <a:t>TOFHLA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Rapid Estimate of Adult Literacy in Medicine (REALM)</a:t>
            </a:r>
          </a:p>
          <a:p>
            <a:pPr lvl="1"/>
            <a:r>
              <a:rPr lang="en-US" sz="2000" dirty="0" smtClean="0"/>
              <a:t>Newest Vital Sign (</a:t>
            </a:r>
            <a:r>
              <a:rPr lang="en-US" sz="2000" dirty="0" err="1" smtClean="0"/>
              <a:t>NVS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Literacy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Oral teaching</a:t>
            </a:r>
          </a:p>
          <a:p>
            <a:r>
              <a:rPr lang="en-US" dirty="0" smtClean="0"/>
              <a:t>Use of written materials based on standard educational levels </a:t>
            </a:r>
          </a:p>
          <a:p>
            <a:r>
              <a:rPr lang="en-US" dirty="0" smtClean="0"/>
              <a:t>Teach back or use of return demonstration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to Improve </a:t>
            </a:r>
            <a:br>
              <a:rPr lang="en-US" dirty="0" smtClean="0"/>
            </a:br>
            <a:r>
              <a:rPr lang="en-US" dirty="0" smtClean="0"/>
              <a:t>Health Literacy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smtClean="0"/>
              <a:t>Gather complete and accurate data about person’s health state, including description and chronology of any symptoms of illness</a:t>
            </a:r>
          </a:p>
          <a:p>
            <a:r>
              <a:rPr lang="en-US" altLang="en-US" sz="2400" dirty="0" smtClean="0"/>
              <a:t>Establish rapport and trust so person feels accepted and free to share all relevant data</a:t>
            </a:r>
          </a:p>
          <a:p>
            <a:r>
              <a:rPr lang="en-US" altLang="en-US" sz="2400" dirty="0" smtClean="0"/>
              <a:t>Teach person about health state so that he or she may participate in identifying problems</a:t>
            </a:r>
          </a:p>
          <a:p>
            <a:r>
              <a:rPr lang="en-US" altLang="en-US" sz="2400" dirty="0" smtClean="0"/>
              <a:t>Build rapport to continue therapeutic relationship and to facilitate future diagnoses, planning, and treatment</a:t>
            </a:r>
          </a:p>
          <a:p>
            <a:r>
              <a:rPr lang="en-US" altLang="en-US" sz="2400" dirty="0" smtClean="0"/>
              <a:t>Begin teaching for health promotion and disease prevention</a:t>
            </a:r>
          </a:p>
          <a:p>
            <a:endParaRPr lang="en-US" alt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Interview Characteristics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Contract consists of spoken and unspoken rules for behavior</a:t>
            </a:r>
          </a:p>
          <a:p>
            <a:pPr lvl="1"/>
            <a:r>
              <a:rPr lang="en-US" altLang="en-US" dirty="0" smtClean="0"/>
              <a:t>What person needs and expects from health care and what health professional has to offer</a:t>
            </a:r>
          </a:p>
          <a:p>
            <a:pPr lvl="1"/>
            <a:r>
              <a:rPr lang="en-US" altLang="en-US" dirty="0" smtClean="0"/>
              <a:t>Mutual goal is optimal health for patient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 Contract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 smtClean="0"/>
              <a:t>Time and place of interview and physical examination</a:t>
            </a:r>
          </a:p>
          <a:p>
            <a:r>
              <a:rPr lang="en-US" altLang="en-US" sz="2400" dirty="0" smtClean="0"/>
              <a:t>Introduction of and explanation of health care provider’s role</a:t>
            </a:r>
          </a:p>
          <a:p>
            <a:r>
              <a:rPr lang="en-US" altLang="en-US" sz="2400" dirty="0" smtClean="0"/>
              <a:t>Purpose of interview</a:t>
            </a:r>
          </a:p>
          <a:p>
            <a:r>
              <a:rPr lang="en-US" altLang="en-US" sz="2400" dirty="0" smtClean="0"/>
              <a:t>How long it will take</a:t>
            </a:r>
          </a:p>
          <a:p>
            <a:r>
              <a:rPr lang="en-US" altLang="en-US" sz="2400" dirty="0" smtClean="0"/>
              <a:t>Expectation of participation for each person</a:t>
            </a:r>
          </a:p>
          <a:p>
            <a:r>
              <a:rPr lang="en-US" altLang="en-US" sz="2400" dirty="0" smtClean="0"/>
              <a:t>Presence of others (family, etc.)</a:t>
            </a:r>
          </a:p>
          <a:p>
            <a:r>
              <a:rPr lang="en-US" altLang="en-US" sz="2400" dirty="0" smtClean="0"/>
              <a:t>Confidentiality and to what extent it may be limited</a:t>
            </a:r>
          </a:p>
          <a:p>
            <a:r>
              <a:rPr lang="en-US" altLang="en-US" sz="2400" dirty="0" smtClean="0"/>
              <a:t>Any costs that the patient must pay</a:t>
            </a:r>
          </a:p>
          <a:p>
            <a:endParaRPr lang="en-US" alt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 Contract Terms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is behavior, conscious and unconscious, verbal and nonverbal</a:t>
            </a:r>
          </a:p>
          <a:p>
            <a:r>
              <a:rPr lang="en-US" dirty="0" smtClean="0"/>
              <a:t>All behavior has meaning</a:t>
            </a:r>
          </a:p>
          <a:p>
            <a:r>
              <a:rPr lang="en-US" dirty="0" smtClean="0"/>
              <a:t>Body language: posture, gestures, facial expression, eye contact, foot tapping, touch, even where you place your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Communication: Sending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83125"/>
          </a:xfrm>
        </p:spPr>
        <p:txBody>
          <a:bodyPr>
            <a:noAutofit/>
          </a:bodyPr>
          <a:lstStyle/>
          <a:p>
            <a:r>
              <a:rPr lang="en-US" altLang="en-US" sz="2000" dirty="0" smtClean="0"/>
              <a:t>Awareness of messages you send is only part of process</a:t>
            </a:r>
          </a:p>
          <a:p>
            <a:pPr lvl="1"/>
            <a:r>
              <a:rPr lang="en-US" altLang="en-US" sz="1800" dirty="0" smtClean="0"/>
              <a:t>Words and gestures must be interpreted in a specific context to have meaning </a:t>
            </a:r>
          </a:p>
          <a:p>
            <a:r>
              <a:rPr lang="en-US" altLang="en-US" sz="2000" dirty="0" smtClean="0"/>
              <a:t>Receiver attaches meaning determined by his or her past experiences, culture, self-concept, and current physical and emotional state</a:t>
            </a:r>
          </a:p>
          <a:p>
            <a:r>
              <a:rPr lang="en-US" altLang="en-US" sz="2000" dirty="0" smtClean="0"/>
              <a:t>Successful communication requires mutual understanding by sender and receiver</a:t>
            </a:r>
          </a:p>
          <a:p>
            <a:r>
              <a:rPr lang="en-US" sz="2000" dirty="0" smtClean="0"/>
              <a:t>Patients’ health problems intensify communication because patients depend on you to get better</a:t>
            </a:r>
          </a:p>
          <a:p>
            <a:r>
              <a:rPr lang="en-US" sz="2000" dirty="0" smtClean="0"/>
              <a:t>Communication can be learned and polished when you are a beginning practitioner</a:t>
            </a:r>
          </a:p>
          <a:p>
            <a:r>
              <a:rPr lang="en-US" sz="2000" dirty="0" smtClean="0"/>
              <a:t>Communication is a tool, as basic to quality health care as tools of inspection or palpation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Communication: Receiving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Awareness of internal and external factors and their influence allows you to maximize communicating skill</a:t>
            </a:r>
          </a:p>
          <a:p>
            <a:r>
              <a:rPr lang="en-US" dirty="0" smtClean="0"/>
              <a:t>Internal factors</a:t>
            </a:r>
          </a:p>
          <a:p>
            <a:pPr lvl="1"/>
            <a:r>
              <a:rPr lang="en-US" dirty="0" smtClean="0"/>
              <a:t>Liking others </a:t>
            </a:r>
          </a:p>
          <a:p>
            <a:pPr lvl="1"/>
            <a:r>
              <a:rPr lang="en-US" dirty="0" smtClean="0"/>
              <a:t>Empathy</a:t>
            </a:r>
          </a:p>
          <a:p>
            <a:pPr lvl="1"/>
            <a:r>
              <a:rPr lang="en-US" dirty="0" smtClean="0"/>
              <a:t>Ability to listen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Communication: </a:t>
            </a:r>
            <a:br>
              <a:rPr lang="en-US" dirty="0" smtClean="0"/>
            </a:br>
            <a:r>
              <a:rPr lang="en-US" dirty="0" smtClean="0"/>
              <a:t>Internal Factors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2693</Words>
  <Application>Microsoft Office PowerPoint</Application>
  <PresentationFormat>On-screen Show (4:3)</PresentationFormat>
  <Paragraphs>312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1_Office Theme</vt:lpstr>
      <vt:lpstr>Chapter 3</vt:lpstr>
      <vt:lpstr>The Interview</vt:lpstr>
      <vt:lpstr>Interview Goal Identification</vt:lpstr>
      <vt:lpstr>Successful Interview Characteristics</vt:lpstr>
      <vt:lpstr>The Interview Contract</vt:lpstr>
      <vt:lpstr>The Interview Contract Terms</vt:lpstr>
      <vt:lpstr>Process of Communication: Sending</vt:lpstr>
      <vt:lpstr>Process of Communication: Receiving</vt:lpstr>
      <vt:lpstr>Process of Communication:  Internal Factors</vt:lpstr>
      <vt:lpstr>Process of Communication:  External Factors</vt:lpstr>
      <vt:lpstr>Question</vt:lpstr>
      <vt:lpstr>Challenges of Note-Taking</vt:lpstr>
      <vt:lpstr>Techniques of Communication</vt:lpstr>
      <vt:lpstr>Open-Ended Questions</vt:lpstr>
      <vt:lpstr>Closed or Direct Questions</vt:lpstr>
      <vt:lpstr>Question</vt:lpstr>
      <vt:lpstr>Responses: Assisting the Narrative</vt:lpstr>
      <vt:lpstr>Types of Verbal Responses</vt:lpstr>
      <vt:lpstr>Types of Verbal Responses (Cont.)</vt:lpstr>
      <vt:lpstr>Types of Verbal Responses (Cont.)</vt:lpstr>
      <vt:lpstr>Types of Verbal Responses (Cont.)</vt:lpstr>
      <vt:lpstr> Ten Traps of Interviewing</vt:lpstr>
      <vt:lpstr>Elements of the Interview Process</vt:lpstr>
      <vt:lpstr>PowerPoint Presentation</vt:lpstr>
      <vt:lpstr>Developmental Competence</vt:lpstr>
      <vt:lpstr>Interviewing People with  Special Needs</vt:lpstr>
      <vt:lpstr>Culture and Genetics</vt:lpstr>
      <vt:lpstr>Cross-Cultural Care</vt:lpstr>
      <vt:lpstr>Overcoming Communication Barriers </vt:lpstr>
      <vt:lpstr>Nonverbal Behaviors</vt:lpstr>
      <vt:lpstr>Health Literacy </vt:lpstr>
      <vt:lpstr>Techniques to Improve  Health Literacy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HAYAT</cp:lastModifiedBy>
  <cp:revision>171</cp:revision>
  <dcterms:created xsi:type="dcterms:W3CDTF">2014-11-03T22:12:31Z</dcterms:created>
  <dcterms:modified xsi:type="dcterms:W3CDTF">2019-10-14T05:59:23Z</dcterms:modified>
</cp:coreProperties>
</file>