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0" r:id="rId1"/>
  </p:sldMasterIdLst>
  <p:notesMasterIdLst>
    <p:notesMasterId r:id="rId34"/>
  </p:notesMasterIdLst>
  <p:handoutMasterIdLst>
    <p:handoutMasterId r:id="rId35"/>
  </p:handoutMasterIdLst>
  <p:sldIdLst>
    <p:sldId id="447" r:id="rId2"/>
    <p:sldId id="448" r:id="rId3"/>
    <p:sldId id="449" r:id="rId4"/>
    <p:sldId id="502" r:id="rId5"/>
    <p:sldId id="503" r:id="rId6"/>
    <p:sldId id="464" r:id="rId7"/>
    <p:sldId id="465" r:id="rId8"/>
    <p:sldId id="506" r:id="rId9"/>
    <p:sldId id="466" r:id="rId10"/>
    <p:sldId id="467" r:id="rId11"/>
    <p:sldId id="468" r:id="rId12"/>
    <p:sldId id="469" r:id="rId13"/>
    <p:sldId id="470" r:id="rId14"/>
    <p:sldId id="481" r:id="rId15"/>
    <p:sldId id="482" r:id="rId16"/>
    <p:sldId id="504" r:id="rId17"/>
    <p:sldId id="507" r:id="rId18"/>
    <p:sldId id="472" r:id="rId19"/>
    <p:sldId id="484" r:id="rId20"/>
    <p:sldId id="485" r:id="rId21"/>
    <p:sldId id="486" r:id="rId22"/>
    <p:sldId id="505" r:id="rId23"/>
    <p:sldId id="492" r:id="rId24"/>
    <p:sldId id="493" r:id="rId25"/>
    <p:sldId id="494" r:id="rId26"/>
    <p:sldId id="499" r:id="rId27"/>
    <p:sldId id="500" r:id="rId28"/>
    <p:sldId id="495" r:id="rId29"/>
    <p:sldId id="496" r:id="rId30"/>
    <p:sldId id="497" r:id="rId31"/>
    <p:sldId id="498" r:id="rId32"/>
    <p:sldId id="501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670">
          <p15:clr>
            <a:srgbClr val="A4A3A4"/>
          </p15:clr>
        </p15:guide>
        <p15:guide id="3" orient="horz" pos="1121">
          <p15:clr>
            <a:srgbClr val="A4A3A4"/>
          </p15:clr>
        </p15:guide>
        <p15:guide id="4" orient="horz" pos="1505">
          <p15:clr>
            <a:srgbClr val="A4A3A4"/>
          </p15:clr>
        </p15:guide>
        <p15:guide id="5" pos="2880">
          <p15:clr>
            <a:srgbClr val="A4A3A4"/>
          </p15:clr>
        </p15:guide>
        <p15:guide id="6" pos="50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U" lastIdx="2" clrIdx="0"/>
  <p:cmAuthor id="1" name="Beyond  Words" initials="P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1" autoAdjust="0"/>
    <p:restoredTop sz="88633" autoAdjust="0"/>
  </p:normalViewPr>
  <p:slideViewPr>
    <p:cSldViewPr snapToGrid="0">
      <p:cViewPr varScale="1">
        <p:scale>
          <a:sx n="98" d="100"/>
          <a:sy n="98" d="100"/>
        </p:scale>
        <p:origin x="-450" y="-90"/>
      </p:cViewPr>
      <p:guideLst>
        <p:guide orient="horz" pos="2160"/>
        <p:guide orient="horz" pos="670"/>
        <p:guide orient="horz" pos="1121"/>
        <p:guide orient="horz" pos="1505"/>
        <p:guide pos="2880"/>
        <p:guide pos="501"/>
      </p:guideLst>
    </p:cSldViewPr>
  </p:slideViewPr>
  <p:outlineViewPr>
    <p:cViewPr>
      <p:scale>
        <a:sx n="33" d="100"/>
        <a:sy n="33" d="100"/>
      </p:scale>
      <p:origin x="0" y="30240"/>
    </p:cViewPr>
  </p:outlineViewPr>
  <p:notesTextViewPr>
    <p:cViewPr>
      <p:scale>
        <a:sx n="100" d="100"/>
        <a:sy n="100" d="100"/>
      </p:scale>
      <p:origin x="0" y="156"/>
    </p:cViewPr>
  </p:notesTextViewPr>
  <p:sorterViewPr>
    <p:cViewPr>
      <p:scale>
        <a:sx n="100" d="100"/>
        <a:sy n="100" d="100"/>
      </p:scale>
      <p:origin x="0" y="4254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4B196F9-3D69-41C2-A268-C14C2936C1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072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7A64CF7-BEA9-4C6E-8782-FF90A29DFF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861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70F2EB-97EC-481F-ACF9-5E5BFE7560FE}" type="slidenum">
              <a:rPr lang="en-US" altLang="en-US" smtClean="0">
                <a:latin typeface="Arial" pitchFamily="34" charset="0"/>
              </a:rPr>
              <a:pPr/>
              <a:t>1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57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F36F2A-27DB-4906-BD24-C6F5BD3E7429}" type="slidenum">
              <a:rPr lang="en-US" altLang="en-US" smtClean="0">
                <a:latin typeface="Arial" pitchFamily="34" charset="0"/>
              </a:rPr>
              <a:pPr/>
              <a:t>3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Arial" pitchFamily="34" charset="0"/>
              </a:rPr>
              <a:t>Source of Information</a:t>
            </a:r>
            <a:r>
              <a:rPr lang="en-US" altLang="en-US" dirty="0" smtClean="0">
                <a:latin typeface="Arial" pitchFamily="34" charset="0"/>
              </a:rPr>
              <a:t> (edition change): The 5th edition includes reference to new </a:t>
            </a:r>
            <a:r>
              <a:rPr lang="en-US" altLang="en-US" dirty="0" err="1" smtClean="0">
                <a:latin typeface="Arial" pitchFamily="34" charset="0"/>
              </a:rPr>
              <a:t>TJC</a:t>
            </a:r>
            <a:r>
              <a:rPr lang="en-US" altLang="en-US" dirty="0" smtClean="0">
                <a:latin typeface="Arial" pitchFamily="34" charset="0"/>
              </a:rPr>
              <a:t> standards that require documentation of the patient’s primary language and authorized representative, if one is present. </a:t>
            </a:r>
          </a:p>
        </p:txBody>
      </p:sp>
    </p:spTree>
    <p:extLst>
      <p:ext uri="{BB962C8B-B14F-4D97-AF65-F5344CB8AC3E}">
        <p14:creationId xmlns:p14="http://schemas.microsoft.com/office/powerpoint/2010/main" val="122057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387F3F-0029-4057-A0BE-EF1D26F29FDE}" type="slidenum">
              <a:rPr lang="en-US" altLang="en-US" smtClean="0">
                <a:latin typeface="Arial" pitchFamily="34" charset="0"/>
              </a:rPr>
              <a:pPr/>
              <a:t>4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Arial" pitchFamily="34" charset="0"/>
              </a:rPr>
              <a:t>Source of Information</a:t>
            </a:r>
            <a:r>
              <a:rPr lang="en-US" altLang="en-US" dirty="0" smtClean="0">
                <a:latin typeface="Arial" pitchFamily="34" charset="0"/>
              </a:rPr>
              <a:t> (edition change): The</a:t>
            </a:r>
            <a:r>
              <a:rPr lang="en-US" altLang="en-US" baseline="0" dirty="0" smtClean="0">
                <a:latin typeface="Arial" pitchFamily="34" charset="0"/>
              </a:rPr>
              <a:t> </a:t>
            </a:r>
            <a:r>
              <a:rPr lang="en-US" altLang="en-US" dirty="0" smtClean="0">
                <a:latin typeface="Arial" pitchFamily="34" charset="0"/>
              </a:rPr>
              <a:t>5th edition includes reference to new </a:t>
            </a:r>
            <a:r>
              <a:rPr lang="en-US" altLang="en-US" dirty="0" err="1" smtClean="0">
                <a:latin typeface="Arial" pitchFamily="34" charset="0"/>
              </a:rPr>
              <a:t>TJC</a:t>
            </a:r>
            <a:r>
              <a:rPr lang="en-US" altLang="en-US" dirty="0" smtClean="0">
                <a:latin typeface="Arial" pitchFamily="34" charset="0"/>
              </a:rPr>
              <a:t> standards that require documentation of the patient’s primary language and authorized representative, if one is present. </a:t>
            </a:r>
          </a:p>
        </p:txBody>
      </p:sp>
    </p:spTree>
    <p:extLst>
      <p:ext uri="{BB962C8B-B14F-4D97-AF65-F5344CB8AC3E}">
        <p14:creationId xmlns:p14="http://schemas.microsoft.com/office/powerpoint/2010/main" val="10237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4113A4-9099-4E9F-B0F0-64370C61C925}" type="slidenum">
              <a:rPr lang="en-US" altLang="en-US" smtClean="0">
                <a:latin typeface="Arial" pitchFamily="34" charset="0"/>
              </a:rPr>
              <a:pPr/>
              <a:t>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Arial" pitchFamily="34" charset="0"/>
              </a:rPr>
              <a:t>Source of Information</a:t>
            </a:r>
            <a:r>
              <a:rPr lang="en-US" altLang="en-US" dirty="0" smtClean="0">
                <a:latin typeface="Arial" pitchFamily="34" charset="0"/>
              </a:rPr>
              <a:t> (edition change): The 5th edition includes reference to new </a:t>
            </a:r>
            <a:r>
              <a:rPr lang="en-US" altLang="en-US" dirty="0" err="1" smtClean="0">
                <a:latin typeface="Arial" pitchFamily="34" charset="0"/>
              </a:rPr>
              <a:t>TJC</a:t>
            </a:r>
            <a:r>
              <a:rPr lang="en-US" altLang="en-US" dirty="0" smtClean="0">
                <a:latin typeface="Arial" pitchFamily="34" charset="0"/>
              </a:rPr>
              <a:t> standards that require documentation of the patient’s primary language and authorized representative, if one is present. </a:t>
            </a:r>
          </a:p>
        </p:txBody>
      </p:sp>
    </p:spTree>
    <p:extLst>
      <p:ext uri="{BB962C8B-B14F-4D97-AF65-F5344CB8AC3E}">
        <p14:creationId xmlns:p14="http://schemas.microsoft.com/office/powerpoint/2010/main" val="2833748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The correct answer is 1. The other three choices do not include precipitating or alleviating factors.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64CF7-BEA9-4C6E-8782-FF90A29DFFC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596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E07F7B-8140-47A0-817F-3AF18976E8CD}" type="slidenum">
              <a:rPr lang="en-US" altLang="en-US" smtClean="0">
                <a:latin typeface="Arial" pitchFamily="34" charset="0"/>
              </a:rPr>
              <a:pPr/>
              <a:t>11</a:t>
            </a:fld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20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The correct answer is 2. This statement requires further investigation; see CAGE assessment.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1 is incorrect because one glass of wine a day does not indicate a problem and may be beneficial.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3 is incorrect because this patient probably does not have an abuse problem if he or she can go all year without a drink.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Answer 4 is incorrect because this patient probably does not have an abuse problem if he or she can go all week without a drink, although further assessment of how many a “few” is would be required to ensure patient is not binge drinking, which could indicate a problem.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64CF7-BEA9-4C6E-8782-FF90A29DFFC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851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9F876-7A66-444A-9C1A-E0F45795B018}" type="slidenum">
              <a:rPr lang="en-US" altLang="en-US" smtClean="0">
                <a:latin typeface="Arial" pitchFamily="34" charset="0"/>
              </a:rPr>
              <a:pPr/>
              <a:t>31</a:t>
            </a:fld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51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D7A1E79E-7FB6-41B8-9A45-29A576EEDD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93" y="1620177"/>
            <a:ext cx="7772400" cy="570136"/>
          </a:xfrm>
        </p:spPr>
        <p:txBody>
          <a:bodyPr anchor="ctr"/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43476"/>
            <a:ext cx="4032504" cy="40315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38673"/>
            <a:ext cx="4032504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93" y="1620177"/>
            <a:ext cx="7772400" cy="570136"/>
          </a:xfrm>
        </p:spPr>
        <p:txBody>
          <a:bodyPr anchor="ctr"/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43476"/>
            <a:ext cx="4032504" cy="40315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38673"/>
            <a:ext cx="4032504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68923DA0-4AF7-4D0F-9143-D9FB2FE90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70DDE879-6208-4771-9800-59323AF51E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F8247C64-EE4E-49A1-B73E-5196C9FEA8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96910731-0512-4916-9534-C943CE0259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1471A6C0-AEA8-401F-A1AE-7CE428417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5"/>
          <p:cNvSpPr txBox="1">
            <a:spLocks noChangeArrowheads="1"/>
          </p:cNvSpPr>
          <p:nvPr userDrawn="1"/>
        </p:nvSpPr>
        <p:spPr bwMode="auto">
          <a:xfrm>
            <a:off x="-25400" y="7938"/>
            <a:ext cx="336867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Chapter 1: Evidence-Based Assessment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93" y="1620177"/>
            <a:ext cx="7772400" cy="570136"/>
          </a:xfrm>
        </p:spPr>
        <p:txBody>
          <a:bodyPr anchor="ctr"/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43476"/>
            <a:ext cx="4032504" cy="40315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38673"/>
            <a:ext cx="4032504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fld id="{B1C5D172-0FDB-4172-B3FE-62BBE52520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0" y="6461125"/>
            <a:ext cx="7162799" cy="3810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38325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Chapter 4</a:t>
            </a:r>
            <a:endParaRPr lang="en-US" dirty="0"/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94100"/>
            <a:ext cx="6400800" cy="1752600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dirty="0" smtClean="0"/>
              <a:t>The Complete Health History</a:t>
            </a:r>
            <a:endParaRPr lang="en-US" altLang="en-US" dirty="0" smtClean="0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90601" y="6461125"/>
            <a:ext cx="7162799" cy="381000"/>
          </a:xfrm>
        </p:spPr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645025"/>
          </a:xfrm>
        </p:spPr>
        <p:txBody>
          <a:bodyPr/>
          <a:lstStyle/>
          <a:p>
            <a:r>
              <a:rPr lang="en-US" dirty="0" smtClean="0"/>
              <a:t>Age and health or cause of death of relatives</a:t>
            </a:r>
          </a:p>
          <a:p>
            <a:r>
              <a:rPr lang="en-US" dirty="0" smtClean="0"/>
              <a:t>Health of close family members </a:t>
            </a:r>
          </a:p>
          <a:p>
            <a:r>
              <a:rPr lang="en-US" dirty="0" smtClean="0"/>
              <a:t>Family history of various conditions such as heart disease, high blood pressure, stroke, diabetes, blood disorders, cancer, sickle-cell anemia, arthritis, allergies, obesity, alcoholism, mental illness, seizure disorder, kidney disease, and tuberculosis</a:t>
            </a:r>
          </a:p>
          <a:p>
            <a:r>
              <a:rPr lang="en-US" dirty="0" smtClean="0"/>
              <a:t>Family tree (genogram) to show this information clearly and concisely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History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350839"/>
            <a:ext cx="4044387" cy="57451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Genogram or Family Tree</a:t>
            </a:r>
            <a:endParaRPr lang="en-US" dirty="0"/>
          </a:p>
        </p:txBody>
      </p:sp>
      <p:pic>
        <p:nvPicPr>
          <p:cNvPr id="14339" name="Picture 8" descr="f05-01-X32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3913" y="416169"/>
            <a:ext cx="3900487" cy="5867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1471A6C0-AEA8-401F-A1AE-7CE42841793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Additional questions for new immigrants</a:t>
            </a:r>
          </a:p>
          <a:p>
            <a:pPr lvl="1"/>
            <a:r>
              <a:rPr lang="en-US" altLang="en-US" dirty="0" smtClean="0"/>
              <a:t>Biographical data</a:t>
            </a:r>
          </a:p>
          <a:p>
            <a:pPr lvl="1"/>
            <a:r>
              <a:rPr lang="en-US" altLang="en-US" dirty="0" smtClean="0"/>
              <a:t>Spiritual resource and religion: assess if certain procedures cannot be done</a:t>
            </a:r>
          </a:p>
          <a:p>
            <a:pPr lvl="1"/>
            <a:r>
              <a:rPr lang="en-US" altLang="en-US" dirty="0" smtClean="0"/>
              <a:t>Past health: what immunizations, if any</a:t>
            </a:r>
          </a:p>
          <a:p>
            <a:pPr lvl="1"/>
            <a:r>
              <a:rPr lang="en-US" altLang="en-US" dirty="0" smtClean="0"/>
              <a:t>Health perception</a:t>
            </a:r>
          </a:p>
          <a:p>
            <a:pPr lvl="2"/>
            <a:r>
              <a:rPr lang="en-US" altLang="en-US" dirty="0" smtClean="0"/>
              <a:t>How does person describe health and illness</a:t>
            </a:r>
          </a:p>
          <a:p>
            <a:pPr lvl="2"/>
            <a:r>
              <a:rPr lang="en-US" altLang="en-US" dirty="0" smtClean="0"/>
              <a:t>How does person see problems he or she is now experiencing</a:t>
            </a:r>
          </a:p>
          <a:p>
            <a:pPr lvl="1"/>
            <a:r>
              <a:rPr lang="en-US" altLang="en-US" dirty="0" smtClean="0"/>
              <a:t>Nutrition: taboo foods or food combinations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Cross-Cultural Care Implications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8" y="1565275"/>
            <a:ext cx="2698468" cy="4708525"/>
          </a:xfrm>
        </p:spPr>
        <p:txBody>
          <a:bodyPr/>
          <a:lstStyle/>
          <a:p>
            <a:r>
              <a:rPr lang="en-US" altLang="en-US" sz="2400" dirty="0" smtClean="0"/>
              <a:t>General overall health state</a:t>
            </a:r>
          </a:p>
          <a:p>
            <a:r>
              <a:rPr lang="en-US" altLang="en-US" sz="2400" dirty="0" smtClean="0"/>
              <a:t>Skin</a:t>
            </a:r>
          </a:p>
          <a:p>
            <a:r>
              <a:rPr lang="en-US" altLang="en-US" sz="2400" dirty="0" smtClean="0"/>
              <a:t>Hair</a:t>
            </a:r>
          </a:p>
          <a:p>
            <a:r>
              <a:rPr lang="en-US" altLang="en-US" sz="2400" dirty="0" smtClean="0"/>
              <a:t>Head</a:t>
            </a:r>
          </a:p>
          <a:p>
            <a:r>
              <a:rPr lang="en-US" altLang="en-US" sz="2400" dirty="0" smtClean="0"/>
              <a:t>Eyes</a:t>
            </a:r>
          </a:p>
          <a:p>
            <a:r>
              <a:rPr lang="en-US" altLang="en-US" sz="2400" dirty="0" smtClean="0"/>
              <a:t>Ears</a:t>
            </a:r>
          </a:p>
          <a:p>
            <a:r>
              <a:rPr lang="en-US" altLang="en-US" sz="2400" dirty="0" smtClean="0"/>
              <a:t>Nose and sinuses</a:t>
            </a:r>
          </a:p>
          <a:p>
            <a:r>
              <a:rPr lang="en-US" altLang="en-US" sz="2400" dirty="0" smtClean="0"/>
              <a:t>Mouth and throat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3117954" y="1552237"/>
            <a:ext cx="2665413" cy="4454525"/>
          </a:xfrm>
        </p:spPr>
        <p:txBody>
          <a:bodyPr/>
          <a:lstStyle/>
          <a:p>
            <a:r>
              <a:rPr lang="en-US" sz="2400" dirty="0" smtClean="0"/>
              <a:t>Neck</a:t>
            </a:r>
          </a:p>
          <a:p>
            <a:r>
              <a:rPr lang="en-US" sz="2400" dirty="0" smtClean="0"/>
              <a:t>Breast</a:t>
            </a:r>
          </a:p>
          <a:p>
            <a:r>
              <a:rPr lang="en-US" sz="2400" dirty="0" smtClean="0"/>
              <a:t>Axilla</a:t>
            </a:r>
          </a:p>
          <a:p>
            <a:r>
              <a:rPr lang="en-US" sz="2400" dirty="0" smtClean="0"/>
              <a:t>Respiratory system</a:t>
            </a:r>
          </a:p>
          <a:p>
            <a:r>
              <a:rPr lang="en-US" sz="2400" dirty="0" smtClean="0"/>
              <a:t>Cardiovascular</a:t>
            </a:r>
          </a:p>
          <a:p>
            <a:r>
              <a:rPr lang="en-US" sz="2400" dirty="0" smtClean="0"/>
              <a:t>Peripheral vascular</a:t>
            </a:r>
          </a:p>
          <a:p>
            <a:r>
              <a:rPr lang="en-US" sz="2400" dirty="0" smtClean="0"/>
              <a:t>Gastrointestinal</a:t>
            </a:r>
          </a:p>
          <a:p>
            <a:r>
              <a:rPr lang="en-US" sz="2400" dirty="0" smtClean="0"/>
              <a:t>Urinary system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5773474" y="1459304"/>
            <a:ext cx="2980782" cy="489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Male genital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Female genital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Sexual health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Musculoskeletal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Neurologic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Hematologic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Endocrine system</a:t>
            </a:r>
            <a:endParaRPr kumimoji="0" lang="en-US" alt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308967AA-96BB-4F97-8BF8-F9235D0A4054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1475"/>
            <a:ext cx="7779656" cy="4454525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 smtClean="0"/>
              <a:t>Self-esteem, self-concept</a:t>
            </a:r>
          </a:p>
          <a:p>
            <a:r>
              <a:rPr lang="en-US" altLang="en-US" dirty="0" smtClean="0"/>
              <a:t>Activity and exercise</a:t>
            </a:r>
          </a:p>
          <a:p>
            <a:r>
              <a:rPr lang="en-US" altLang="en-US" dirty="0" smtClean="0"/>
              <a:t>Sleep and rest</a:t>
            </a:r>
          </a:p>
          <a:p>
            <a:r>
              <a:rPr lang="en-US" altLang="en-US" dirty="0" smtClean="0"/>
              <a:t>Nutrition and elimination</a:t>
            </a:r>
          </a:p>
          <a:p>
            <a:r>
              <a:rPr lang="en-US" altLang="en-US" dirty="0" smtClean="0"/>
              <a:t>Interpersonal relationships and resources</a:t>
            </a:r>
          </a:p>
          <a:p>
            <a:r>
              <a:rPr lang="en-US" altLang="en-US" dirty="0" smtClean="0"/>
              <a:t>Spiritual resources</a:t>
            </a:r>
          </a:p>
          <a:p>
            <a:r>
              <a:rPr lang="en-US" altLang="en-US" dirty="0" smtClean="0"/>
              <a:t>Coping and stress management</a:t>
            </a:r>
          </a:p>
          <a:p>
            <a:r>
              <a:rPr lang="en-US" altLang="en-US" dirty="0" smtClean="0"/>
              <a:t>Personal habits</a:t>
            </a:r>
          </a:p>
          <a:p>
            <a:r>
              <a:rPr lang="en-US" altLang="en-US" dirty="0" smtClean="0"/>
              <a:t>Illicit or street drugs</a:t>
            </a:r>
          </a:p>
          <a:p>
            <a:r>
              <a:rPr lang="en-US" altLang="en-US" dirty="0" smtClean="0"/>
              <a:t>Environment and work hazards</a:t>
            </a:r>
          </a:p>
          <a:p>
            <a:r>
              <a:rPr lang="en-US" altLang="en-US" dirty="0" smtClean="0"/>
              <a:t>Intimate partner violence</a:t>
            </a:r>
          </a:p>
          <a:p>
            <a:r>
              <a:rPr lang="en-US" altLang="en-US" dirty="0" smtClean="0"/>
              <a:t>Occupational health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Assessment: ADLs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Have you ever thought you should </a:t>
            </a:r>
            <a:r>
              <a:rPr lang="en-US" altLang="en-US" b="1" dirty="0" smtClean="0"/>
              <a:t>C</a:t>
            </a:r>
            <a:r>
              <a:rPr lang="en-US" altLang="en-US" dirty="0" smtClean="0"/>
              <a:t>ut down your drinking?</a:t>
            </a:r>
          </a:p>
          <a:p>
            <a:r>
              <a:rPr lang="en-US" altLang="en-US" dirty="0" smtClean="0"/>
              <a:t>Have you ever been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nnoyed by criticism of your drinking?</a:t>
            </a:r>
          </a:p>
          <a:p>
            <a:r>
              <a:rPr lang="en-US" altLang="en-US" dirty="0" smtClean="0"/>
              <a:t>Have you ever felt </a:t>
            </a:r>
            <a:r>
              <a:rPr lang="en-US" altLang="en-US" b="1" dirty="0" smtClean="0"/>
              <a:t>G</a:t>
            </a:r>
            <a:r>
              <a:rPr lang="en-US" altLang="en-US" dirty="0" smtClean="0"/>
              <a:t>uilty about your drinking?</a:t>
            </a:r>
          </a:p>
          <a:p>
            <a:r>
              <a:rPr lang="en-US" altLang="en-US" dirty="0" smtClean="0"/>
              <a:t>Do you drink in the morning, an </a:t>
            </a:r>
            <a:r>
              <a:rPr lang="en-US" altLang="en-US" b="1" dirty="0" smtClean="0"/>
              <a:t>E</a:t>
            </a:r>
            <a:r>
              <a:rPr lang="en-US" altLang="en-US" dirty="0" smtClean="0"/>
              <a:t>ye opener?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CAGE Test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Ask questions such as the following: </a:t>
            </a:r>
          </a:p>
          <a:p>
            <a:pPr lvl="1"/>
            <a:r>
              <a:rPr lang="en-US" dirty="0" smtClean="0"/>
              <a:t>How do you define health?</a:t>
            </a:r>
          </a:p>
          <a:p>
            <a:pPr lvl="1"/>
            <a:r>
              <a:rPr lang="en-US" dirty="0" smtClean="0"/>
              <a:t>How do you view your situation now?</a:t>
            </a:r>
          </a:p>
          <a:p>
            <a:pPr lvl="1"/>
            <a:r>
              <a:rPr lang="en-US" dirty="0" smtClean="0"/>
              <a:t>What are your concerns?</a:t>
            </a:r>
          </a:p>
          <a:p>
            <a:pPr lvl="1"/>
            <a:r>
              <a:rPr lang="en-US" dirty="0" smtClean="0"/>
              <a:t>What do you think will happen in the future?</a:t>
            </a:r>
          </a:p>
          <a:p>
            <a:pPr lvl="1"/>
            <a:r>
              <a:rPr lang="en-US" dirty="0" smtClean="0"/>
              <a:t>What are your health goals?</a:t>
            </a:r>
          </a:p>
          <a:p>
            <a:pPr lvl="1"/>
            <a:r>
              <a:rPr lang="en-US" dirty="0" smtClean="0"/>
              <a:t>What do you expect from us as nurses, physicians, or other health care providers?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 of Health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 following statements by the patient would indicate a substance abuse problem</a:t>
            </a:r>
            <a:r>
              <a:rPr lang="en-US" dirty="0" smtClean="0"/>
              <a:t>?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“I have a glass of wine each day with dinner.”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“My wife keeps nagging me to cut down on drinking.”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“I love to have a few drinks around the holidays.”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“I have a few drinks on the weekend when my friends get together.”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86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history adapted to include information specific for age and developmental stage of child</a:t>
            </a:r>
          </a:p>
          <a:p>
            <a:pPr lvl="1"/>
            <a:r>
              <a:rPr lang="en-US" dirty="0" smtClean="0"/>
              <a:t>Biographic data</a:t>
            </a:r>
          </a:p>
          <a:p>
            <a:pPr lvl="1"/>
            <a:r>
              <a:rPr lang="en-US" dirty="0" smtClean="0"/>
              <a:t>Source of history</a:t>
            </a:r>
          </a:p>
          <a:p>
            <a:pPr lvl="2"/>
            <a:r>
              <a:rPr lang="en-US" dirty="0" smtClean="0"/>
              <a:t>Person providing information and relation to child</a:t>
            </a:r>
          </a:p>
          <a:p>
            <a:pPr lvl="2"/>
            <a:r>
              <a:rPr lang="en-US" dirty="0" smtClean="0"/>
              <a:t>Your impression of reliability of information</a:t>
            </a:r>
          </a:p>
          <a:p>
            <a:pPr lvl="2"/>
            <a:r>
              <a:rPr lang="en-US" dirty="0" smtClean="0"/>
              <a:t>Any special circumstances (e.g., use of an interpreter)</a:t>
            </a:r>
          </a:p>
          <a:p>
            <a:pPr lvl="1"/>
            <a:r>
              <a:rPr lang="en-US" dirty="0" smtClean="0"/>
              <a:t>Reason for seeking care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Competence Child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645025"/>
          </a:xfrm>
        </p:spPr>
        <p:txBody>
          <a:bodyPr/>
          <a:lstStyle/>
          <a:p>
            <a:r>
              <a:rPr lang="en-US" altLang="en-US" dirty="0" smtClean="0"/>
              <a:t>History of present Illness</a:t>
            </a:r>
          </a:p>
          <a:p>
            <a:r>
              <a:rPr lang="en-US" altLang="en-US" dirty="0" smtClean="0"/>
              <a:t>Severity of pain: note effect on usual behavior (e.g., does it stop child from playing?)</a:t>
            </a:r>
          </a:p>
          <a:p>
            <a:r>
              <a:rPr lang="en-US" altLang="en-US" dirty="0" smtClean="0"/>
              <a:t>Associated factors, such as relation to activity, eating, and body position</a:t>
            </a:r>
          </a:p>
          <a:p>
            <a:r>
              <a:rPr lang="en-US" altLang="en-US" dirty="0" smtClean="0"/>
              <a:t>Parent’s intuitive sense of problem often accurate; even if proven otherwise, this gives an idea of parent’s area of concern</a:t>
            </a:r>
          </a:p>
          <a:p>
            <a:r>
              <a:rPr lang="en-US" altLang="en-US" dirty="0" smtClean="0"/>
              <a:t>Parent’s coping ability and reaction of other family members to child’s symptoms or illness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3962"/>
          </a:xfrm>
        </p:spPr>
        <p:txBody>
          <a:bodyPr/>
          <a:lstStyle/>
          <a:p>
            <a:r>
              <a:rPr lang="en-US" dirty="0" smtClean="0"/>
              <a:t>Developmental Competence: Child (Cont.)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>
          <a:xfrm>
            <a:off x="464457" y="1641475"/>
            <a:ext cx="8229599" cy="4632325"/>
          </a:xfrm>
        </p:spPr>
        <p:txBody>
          <a:bodyPr/>
          <a:lstStyle/>
          <a:p>
            <a:r>
              <a:rPr lang="en-US" altLang="en-US" dirty="0" smtClean="0"/>
              <a:t>Biographical data</a:t>
            </a:r>
          </a:p>
          <a:p>
            <a:r>
              <a:rPr lang="en-US" altLang="en-US" dirty="0" smtClean="0"/>
              <a:t>Source of history</a:t>
            </a:r>
          </a:p>
          <a:p>
            <a:r>
              <a:rPr lang="en-US" altLang="en-US" dirty="0" smtClean="0"/>
              <a:t>Reason for seeking care</a:t>
            </a:r>
          </a:p>
          <a:p>
            <a:r>
              <a:rPr lang="en-US" altLang="en-US" dirty="0" smtClean="0"/>
              <a:t>Present health or history of present illness</a:t>
            </a:r>
          </a:p>
          <a:p>
            <a:r>
              <a:rPr lang="en-US" altLang="en-US" dirty="0" smtClean="0"/>
              <a:t>Past health</a:t>
            </a:r>
          </a:p>
          <a:p>
            <a:r>
              <a:rPr lang="en-US" altLang="en-US" dirty="0" smtClean="0"/>
              <a:t>Family history</a:t>
            </a:r>
          </a:p>
          <a:p>
            <a:r>
              <a:rPr lang="en-US" altLang="en-US" dirty="0" smtClean="0"/>
              <a:t>Review of systems</a:t>
            </a:r>
          </a:p>
          <a:p>
            <a:r>
              <a:rPr lang="en-US" altLang="en-US" dirty="0" smtClean="0"/>
              <a:t>Functional assessment including activities of daily living (ADLs)</a:t>
            </a:r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Health History Sequence</a:t>
            </a:r>
            <a:endParaRPr lang="en-US" dirty="0"/>
          </a:p>
        </p:txBody>
      </p:sp>
      <p:sp>
        <p:nvSpPr>
          <p:cNvPr id="650244" name="Rectangle 4"/>
          <p:cNvSpPr>
            <a:spLocks noChangeArrowheads="1"/>
          </p:cNvSpPr>
          <p:nvPr/>
        </p:nvSpPr>
        <p:spPr bwMode="auto">
          <a:xfrm>
            <a:off x="228600" y="38100"/>
            <a:ext cx="16367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85000"/>
              </a:lnSpc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695825"/>
          </a:xfrm>
        </p:spPr>
        <p:txBody>
          <a:bodyPr/>
          <a:lstStyle/>
          <a:p>
            <a:r>
              <a:rPr lang="en-US" dirty="0" smtClean="0"/>
              <a:t>Prenatal status</a:t>
            </a:r>
          </a:p>
          <a:p>
            <a:r>
              <a:rPr lang="en-US" dirty="0" smtClean="0"/>
              <a:t>Labor and delivery</a:t>
            </a:r>
          </a:p>
          <a:p>
            <a:r>
              <a:rPr lang="en-US" dirty="0" smtClean="0"/>
              <a:t>Postnatal status</a:t>
            </a:r>
          </a:p>
          <a:p>
            <a:r>
              <a:rPr lang="en-US" dirty="0" smtClean="0"/>
              <a:t>Childhood illnesses</a:t>
            </a:r>
          </a:p>
          <a:p>
            <a:r>
              <a:rPr lang="en-US" dirty="0" smtClean="0"/>
              <a:t>Serious accidents or injuries </a:t>
            </a:r>
          </a:p>
          <a:p>
            <a:r>
              <a:rPr lang="en-US" dirty="0" smtClean="0"/>
              <a:t>Serious or chronic illnesses</a:t>
            </a:r>
          </a:p>
          <a:p>
            <a:r>
              <a:rPr lang="en-US" dirty="0" smtClean="0"/>
              <a:t>Operations or hospitalizations</a:t>
            </a:r>
          </a:p>
          <a:p>
            <a:r>
              <a:rPr lang="en-US" dirty="0" smtClean="0"/>
              <a:t>Immunizations and allergies</a:t>
            </a:r>
          </a:p>
          <a:p>
            <a:r>
              <a:rPr lang="en-US" dirty="0" smtClean="0"/>
              <a:t>Medications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Health History: Child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Developmental history</a:t>
            </a:r>
          </a:p>
          <a:p>
            <a:pPr lvl="1"/>
            <a:r>
              <a:rPr lang="en-US" dirty="0" smtClean="0"/>
              <a:t>Growth</a:t>
            </a:r>
          </a:p>
          <a:p>
            <a:pPr lvl="1"/>
            <a:r>
              <a:rPr lang="en-US" dirty="0" smtClean="0"/>
              <a:t>Milestones</a:t>
            </a:r>
          </a:p>
          <a:p>
            <a:pPr lvl="1"/>
            <a:r>
              <a:rPr lang="en-US" dirty="0" smtClean="0"/>
              <a:t>Current development for children 1 month through preschool age</a:t>
            </a:r>
          </a:p>
          <a:p>
            <a:pPr lvl="1"/>
            <a:r>
              <a:rPr lang="en-US" dirty="0" smtClean="0"/>
              <a:t>School-age child</a:t>
            </a:r>
          </a:p>
          <a:p>
            <a:r>
              <a:rPr lang="en-US" dirty="0" smtClean="0"/>
              <a:t>Nutritional history</a:t>
            </a:r>
          </a:p>
          <a:p>
            <a:r>
              <a:rPr lang="en-US" dirty="0" smtClean="0"/>
              <a:t>Family history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Health History: Child (Cont.)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Systems: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260" y="1506564"/>
            <a:ext cx="2645764" cy="4691036"/>
          </a:xfrm>
        </p:spPr>
        <p:txBody>
          <a:bodyPr/>
          <a:lstStyle/>
          <a:p>
            <a:r>
              <a:rPr lang="en-US" altLang="en-US" sz="2000" dirty="0" smtClean="0"/>
              <a:t>General overall health state</a:t>
            </a:r>
          </a:p>
          <a:p>
            <a:r>
              <a:rPr lang="en-US" altLang="en-US" sz="2000" dirty="0" smtClean="0"/>
              <a:t>Skin</a:t>
            </a:r>
          </a:p>
          <a:p>
            <a:r>
              <a:rPr lang="en-US" altLang="en-US" sz="2000" dirty="0" smtClean="0"/>
              <a:t>Hair</a:t>
            </a:r>
          </a:p>
          <a:p>
            <a:r>
              <a:rPr lang="en-US" altLang="en-US" sz="2000" dirty="0" smtClean="0"/>
              <a:t>Head</a:t>
            </a:r>
          </a:p>
          <a:p>
            <a:r>
              <a:rPr lang="en-US" altLang="en-US" sz="2000" dirty="0" smtClean="0"/>
              <a:t>Eyes</a:t>
            </a:r>
          </a:p>
          <a:p>
            <a:r>
              <a:rPr lang="en-US" altLang="en-US" sz="2000" dirty="0" smtClean="0"/>
              <a:t>Ears</a:t>
            </a:r>
          </a:p>
          <a:p>
            <a:r>
              <a:rPr lang="en-US" altLang="en-US" sz="2000" dirty="0" smtClean="0"/>
              <a:t>Nose and sinuses</a:t>
            </a:r>
          </a:p>
          <a:p>
            <a:r>
              <a:rPr lang="en-US" altLang="en-US" sz="2000" dirty="0" smtClean="0"/>
              <a:t>Mouth and throat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2"/>
          </p:nvPr>
        </p:nvSpPr>
        <p:spPr>
          <a:xfrm>
            <a:off x="3113417" y="1506564"/>
            <a:ext cx="2642806" cy="4665636"/>
          </a:xfrm>
        </p:spPr>
        <p:txBody>
          <a:bodyPr/>
          <a:lstStyle/>
          <a:p>
            <a:r>
              <a:rPr lang="en-US" sz="2000" dirty="0" smtClean="0"/>
              <a:t>Neck</a:t>
            </a:r>
          </a:p>
          <a:p>
            <a:r>
              <a:rPr lang="en-US" sz="2000" dirty="0" smtClean="0"/>
              <a:t>Breast</a:t>
            </a:r>
          </a:p>
          <a:p>
            <a:r>
              <a:rPr lang="en-US" sz="2000" dirty="0" smtClean="0"/>
              <a:t>Axilla</a:t>
            </a:r>
          </a:p>
          <a:p>
            <a:r>
              <a:rPr lang="en-US" sz="2000" dirty="0" smtClean="0"/>
              <a:t>Respiratory system</a:t>
            </a:r>
          </a:p>
          <a:p>
            <a:r>
              <a:rPr lang="en-US" sz="2000" dirty="0" smtClean="0"/>
              <a:t>Cardiovascular</a:t>
            </a:r>
          </a:p>
          <a:p>
            <a:r>
              <a:rPr lang="en-US" sz="2000" dirty="0" smtClean="0"/>
              <a:t>Peripheral vascular</a:t>
            </a:r>
          </a:p>
          <a:p>
            <a:r>
              <a:rPr lang="en-US" sz="2000" dirty="0" smtClean="0"/>
              <a:t>Gastrointestinal</a:t>
            </a:r>
          </a:p>
          <a:p>
            <a:r>
              <a:rPr lang="en-US" sz="2000" dirty="0" smtClean="0"/>
              <a:t>Urinary system</a:t>
            </a:r>
          </a:p>
        </p:txBody>
      </p:sp>
      <p:sp>
        <p:nvSpPr>
          <p:cNvPr id="27" name="Content Placeholder 5"/>
          <p:cNvSpPr txBox="1">
            <a:spLocks/>
          </p:cNvSpPr>
          <p:nvPr/>
        </p:nvSpPr>
        <p:spPr bwMode="auto">
          <a:xfrm>
            <a:off x="5874105" y="1524053"/>
            <a:ext cx="2807698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Male genital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Female genital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Sexual health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Musculoskeletal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Neurologic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Hematologic system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 2" pitchFamily="18" charset="2"/>
              <a:buChar char="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Endocrine system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 2" pitchFamily="18" charset="2"/>
              <a:buChar char="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1471A6C0-AEA8-401F-A1AE-7CE42841793B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Including ADLs</a:t>
            </a:r>
          </a:p>
          <a:p>
            <a:pPr lvl="1"/>
            <a:r>
              <a:rPr lang="en-US" altLang="en-US" dirty="0" smtClean="0"/>
              <a:t>Interpersonal relationships</a:t>
            </a:r>
          </a:p>
          <a:p>
            <a:pPr lvl="1"/>
            <a:r>
              <a:rPr lang="en-US" altLang="en-US" dirty="0" smtClean="0"/>
              <a:t>Activity and rest</a:t>
            </a:r>
          </a:p>
          <a:p>
            <a:pPr lvl="1"/>
            <a:r>
              <a:rPr lang="en-US" altLang="en-US" dirty="0" smtClean="0"/>
              <a:t>Economic status</a:t>
            </a:r>
          </a:p>
          <a:p>
            <a:pPr lvl="1"/>
            <a:r>
              <a:rPr lang="en-US" altLang="en-US" dirty="0" smtClean="0"/>
              <a:t>Home environment</a:t>
            </a:r>
          </a:p>
          <a:p>
            <a:pPr lvl="1"/>
            <a:r>
              <a:rPr lang="en-US" altLang="en-US" dirty="0" smtClean="0"/>
              <a:t>Environmental hazards</a:t>
            </a:r>
          </a:p>
          <a:p>
            <a:pPr lvl="1"/>
            <a:r>
              <a:rPr lang="en-US" altLang="en-US" dirty="0" smtClean="0"/>
              <a:t>Coping and stress management</a:t>
            </a:r>
          </a:p>
          <a:p>
            <a:pPr lvl="1"/>
            <a:r>
              <a:rPr lang="en-US" altLang="en-US" dirty="0" smtClean="0"/>
              <a:t>Habits</a:t>
            </a:r>
          </a:p>
          <a:p>
            <a:pPr lvl="1"/>
            <a:r>
              <a:rPr lang="en-US" altLang="en-US" dirty="0" smtClean="0"/>
              <a:t>Health promotion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Assessment: Child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Adolescent: </a:t>
            </a:r>
            <a:r>
              <a:rPr lang="en-US" dirty="0" err="1" smtClean="0"/>
              <a:t>HEEADSSS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Psychosocial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Method of interviewing focuses on assessment of </a:t>
            </a:r>
            <a:r>
              <a:rPr lang="en-US" b="1" dirty="0" smtClean="0"/>
              <a:t>H</a:t>
            </a:r>
            <a:r>
              <a:rPr lang="en-US" dirty="0" smtClean="0"/>
              <a:t>ome environment, </a:t>
            </a:r>
            <a:r>
              <a:rPr lang="en-US" b="1" dirty="0" smtClean="0"/>
              <a:t>E</a:t>
            </a:r>
            <a:r>
              <a:rPr lang="en-US" dirty="0" smtClean="0"/>
              <a:t>ducation and employment, </a:t>
            </a:r>
            <a:r>
              <a:rPr lang="en-US" b="1" dirty="0" smtClean="0"/>
              <a:t>E</a:t>
            </a:r>
            <a:r>
              <a:rPr lang="en-US" dirty="0" smtClean="0"/>
              <a:t>ating, peer-related </a:t>
            </a:r>
            <a:r>
              <a:rPr lang="en-US" b="1" dirty="0" smtClean="0"/>
              <a:t>A</a:t>
            </a:r>
            <a:r>
              <a:rPr lang="en-US" dirty="0" smtClean="0"/>
              <a:t>ctivities, </a:t>
            </a:r>
            <a:r>
              <a:rPr lang="en-US" b="1" dirty="0" smtClean="0"/>
              <a:t>D</a:t>
            </a:r>
            <a:r>
              <a:rPr lang="en-US" dirty="0" smtClean="0"/>
              <a:t>rugs, </a:t>
            </a:r>
            <a:r>
              <a:rPr lang="en-US" b="1" dirty="0" smtClean="0"/>
              <a:t>S</a:t>
            </a:r>
            <a:r>
              <a:rPr lang="en-US" dirty="0" smtClean="0"/>
              <a:t>exuality, </a:t>
            </a:r>
            <a:r>
              <a:rPr lang="en-US" b="1" dirty="0" smtClean="0"/>
              <a:t>S</a:t>
            </a:r>
            <a:r>
              <a:rPr lang="en-US" dirty="0" smtClean="0"/>
              <a:t>uicide and depression, and </a:t>
            </a:r>
            <a:r>
              <a:rPr lang="en-US" b="1" dirty="0" smtClean="0"/>
              <a:t>S</a:t>
            </a:r>
            <a:r>
              <a:rPr lang="en-US" dirty="0" smtClean="0"/>
              <a:t>afety from injury and violence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38673"/>
            <a:ext cx="3764457" cy="4032504"/>
          </a:xfrm>
        </p:spPr>
        <p:txBody>
          <a:bodyPr/>
          <a:lstStyle/>
          <a:p>
            <a:r>
              <a:rPr lang="en-US" dirty="0" smtClean="0"/>
              <a:t>Home</a:t>
            </a:r>
          </a:p>
          <a:p>
            <a:r>
              <a:rPr lang="en-US" dirty="0" smtClean="0"/>
              <a:t>Education and employment</a:t>
            </a:r>
          </a:p>
          <a:p>
            <a:r>
              <a:rPr lang="en-US" dirty="0" smtClean="0"/>
              <a:t>Eating</a:t>
            </a:r>
          </a:p>
          <a:p>
            <a:r>
              <a:rPr lang="en-US" dirty="0" smtClean="0"/>
              <a:t>Activities</a:t>
            </a:r>
          </a:p>
          <a:p>
            <a:r>
              <a:rPr lang="en-US" dirty="0" smtClean="0"/>
              <a:t>Drugs</a:t>
            </a:r>
          </a:p>
          <a:p>
            <a:r>
              <a:rPr lang="en-US" dirty="0" smtClean="0"/>
              <a:t>Sexuality</a:t>
            </a:r>
          </a:p>
          <a:p>
            <a:r>
              <a:rPr lang="en-US" dirty="0" smtClean="0"/>
              <a:t>Suicide and depression</a:t>
            </a:r>
          </a:p>
          <a:p>
            <a:r>
              <a:rPr lang="en-US" dirty="0" smtClean="0"/>
              <a:t>Safety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308967AA-96BB-4F97-8BF8-F9235D0A4054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same format described for younger adult, plus additional questions</a:t>
            </a:r>
          </a:p>
          <a:p>
            <a:pPr lvl="1"/>
            <a:r>
              <a:rPr lang="en-US" dirty="0" smtClean="0"/>
              <a:t>These questions address ways in which ADLs are affected by normal aging processes or by effects of chronic illness or disability</a:t>
            </a:r>
          </a:p>
          <a:p>
            <a:pPr lvl="1"/>
            <a:r>
              <a:rPr lang="en-US" dirty="0" smtClean="0"/>
              <a:t>No specific age at which to ask these additional questions; use them when it seems appropriate</a:t>
            </a:r>
          </a:p>
          <a:p>
            <a:pPr lvl="1"/>
            <a:r>
              <a:rPr lang="en-US" dirty="0" smtClean="0"/>
              <a:t>Important to recognize positive health measures: what they are doing to help themselves stay well</a:t>
            </a:r>
          </a:p>
          <a:p>
            <a:pPr lvl="2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Older Adult: Assessment Questions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Older people have spent a lifetime with traditional health care that searches only for pathology and what is wrong with their health</a:t>
            </a:r>
          </a:p>
          <a:p>
            <a:r>
              <a:rPr lang="en-US" altLang="en-US" dirty="0" smtClean="0"/>
              <a:t>May be pleasant surprise to have a health professional affirm things they are doing right and note health strengths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Older Adult: Assessment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581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May take time to figure out why older person has come for an examination</a:t>
            </a:r>
          </a:p>
          <a:p>
            <a:pPr lvl="1"/>
            <a:r>
              <a:rPr lang="en-US" dirty="0" smtClean="0"/>
              <a:t>Aging person may shrug off symptoms as evidence of growing old and be unsure whether it is worth mentioning</a:t>
            </a:r>
          </a:p>
          <a:p>
            <a:pPr lvl="1"/>
            <a:r>
              <a:rPr lang="en-US" dirty="0" smtClean="0"/>
              <a:t>Some older people have a conservative philosophy toward their health status and come for care only when something is seriously wrong</a:t>
            </a:r>
          </a:p>
          <a:p>
            <a:pPr lvl="1"/>
            <a:r>
              <a:rPr lang="en-US" dirty="0" smtClean="0"/>
              <a:t>Older person may have many chronic problems, such as diabetes, hypertension, or constipation</a:t>
            </a:r>
          </a:p>
          <a:p>
            <a:pPr lvl="1"/>
            <a:r>
              <a:rPr lang="en-US" dirty="0" smtClean="0"/>
              <a:t>Final statement should be person’s reason for seeking care, not your assumption of problem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r>
              <a:rPr lang="en-US" dirty="0" smtClean="0"/>
              <a:t>The Older Adult: Reason for </a:t>
            </a:r>
            <a:br>
              <a:rPr lang="en-US" dirty="0" smtClean="0"/>
            </a:br>
            <a:r>
              <a:rPr lang="en-US" dirty="0" smtClean="0"/>
              <a:t>Seeking Care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health in past 5 years</a:t>
            </a:r>
          </a:p>
          <a:p>
            <a:r>
              <a:rPr lang="en-US" dirty="0" smtClean="0"/>
              <a:t>Accidents or injuries, serious or chronic illnesses, hospitalizations, operations</a:t>
            </a:r>
          </a:p>
          <a:p>
            <a:r>
              <a:rPr lang="en-US" dirty="0" smtClean="0"/>
              <a:t> Last examination</a:t>
            </a:r>
          </a:p>
          <a:p>
            <a:r>
              <a:rPr lang="en-US" dirty="0" smtClean="0"/>
              <a:t>Obstetric status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r>
              <a:rPr lang="en-US" dirty="0" smtClean="0"/>
              <a:t>The Older Adult: Past </a:t>
            </a:r>
            <a:br>
              <a:rPr lang="en-US" dirty="0" smtClean="0"/>
            </a:br>
            <a:r>
              <a:rPr lang="en-US" dirty="0" smtClean="0"/>
              <a:t>Health History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Current medications</a:t>
            </a:r>
          </a:p>
          <a:p>
            <a:pPr lvl="1"/>
            <a:r>
              <a:rPr lang="en-US" altLang="en-US" dirty="0" smtClean="0"/>
              <a:t>Also consider following issues:</a:t>
            </a:r>
          </a:p>
          <a:p>
            <a:pPr lvl="2"/>
            <a:r>
              <a:rPr lang="en-US" altLang="en-US" dirty="0" smtClean="0"/>
              <a:t>Some older persons take large number of drugs prescribed by different physicians</a:t>
            </a:r>
          </a:p>
          <a:p>
            <a:pPr lvl="2"/>
            <a:r>
              <a:rPr lang="en-US" altLang="en-US" dirty="0" smtClean="0"/>
              <a:t>Person may not know drug name or purpose</a:t>
            </a:r>
          </a:p>
          <a:p>
            <a:pPr lvl="3"/>
            <a:r>
              <a:rPr lang="en-US" altLang="en-US" dirty="0" smtClean="0"/>
              <a:t>Ask person to bring in drug to be identified</a:t>
            </a:r>
          </a:p>
          <a:p>
            <a:pPr lvl="2"/>
            <a:r>
              <a:rPr lang="en-US" altLang="en-US" dirty="0" smtClean="0"/>
              <a:t>When person is unable to afford drug, he or she may decrease dosage or not refill immediately</a:t>
            </a:r>
          </a:p>
          <a:p>
            <a:pPr lvl="2"/>
            <a:r>
              <a:rPr lang="en-US" altLang="en-US" dirty="0" smtClean="0"/>
              <a:t>Travel to pharmacy may present a problem</a:t>
            </a:r>
          </a:p>
          <a:p>
            <a:pPr lvl="2"/>
            <a:r>
              <a:rPr lang="en-US" altLang="en-US" dirty="0" smtClean="0"/>
              <a:t>May use over-the-counter medications for self-treatment</a:t>
            </a:r>
          </a:p>
          <a:p>
            <a:pPr lvl="2"/>
            <a:r>
              <a:rPr lang="en-US" altLang="en-US" dirty="0" smtClean="0"/>
              <a:t>Some share medications with neighbors or friends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Older Adult: Medication Profile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Biographical Data</a:t>
            </a:r>
            <a:endParaRPr lang="en-US" dirty="0"/>
          </a:p>
        </p:txBody>
      </p:sp>
      <p:sp>
        <p:nvSpPr>
          <p:cNvPr id="651267" name="Rectangle 3"/>
          <p:cNvSpPr>
            <a:spLocks noGrp="1" noChangeArrowheads="1"/>
          </p:cNvSpPr>
          <p:nvPr>
            <p:ph idx="1"/>
          </p:nvPr>
        </p:nvSpPr>
        <p:spPr>
          <a:xfrm>
            <a:off x="719528" y="1641475"/>
            <a:ext cx="7974528" cy="4619625"/>
          </a:xfrm>
        </p:spPr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Address and phone number</a:t>
            </a:r>
          </a:p>
          <a:p>
            <a:r>
              <a:rPr lang="en-US" dirty="0" smtClean="0"/>
              <a:t>Age and birth date</a:t>
            </a:r>
          </a:p>
          <a:p>
            <a:r>
              <a:rPr lang="en-US" dirty="0" smtClean="0"/>
              <a:t>Birthplace</a:t>
            </a:r>
          </a:p>
          <a:p>
            <a:r>
              <a:rPr lang="en-US" dirty="0" smtClean="0"/>
              <a:t>Sex</a:t>
            </a:r>
          </a:p>
          <a:p>
            <a:r>
              <a:rPr lang="en-US" dirty="0" smtClean="0"/>
              <a:t>Marital status</a:t>
            </a:r>
          </a:p>
          <a:p>
            <a:r>
              <a:rPr lang="en-US" dirty="0" smtClean="0"/>
              <a:t>Race</a:t>
            </a:r>
          </a:p>
          <a:p>
            <a:r>
              <a:rPr lang="en-US" dirty="0" smtClean="0"/>
              <a:t>Ethnic origin</a:t>
            </a:r>
          </a:p>
          <a:p>
            <a:r>
              <a:rPr lang="en-US" dirty="0" smtClean="0"/>
              <a:t>Occupation: usual and present</a:t>
            </a:r>
          </a:p>
        </p:txBody>
      </p:sp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228600" y="38100"/>
            <a:ext cx="16367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85000"/>
              </a:lnSpc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F8247C64-EE4E-49A1-B73E-5196C9FEA8C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577" y="1641475"/>
            <a:ext cx="7794885" cy="4454525"/>
          </a:xfrm>
        </p:spPr>
        <p:txBody>
          <a:bodyPr/>
          <a:lstStyle/>
          <a:p>
            <a:r>
              <a:rPr lang="en-US" dirty="0" smtClean="0"/>
              <a:t>Not as useful in predicting which familial diseases person may contract, because most of those will have occurred at an earlier age</a:t>
            </a:r>
          </a:p>
          <a:p>
            <a:r>
              <a:rPr lang="en-US" dirty="0" smtClean="0"/>
              <a:t>Useful to assess which diseases or causes of death of relatives person has experienced</a:t>
            </a:r>
          </a:p>
          <a:p>
            <a:r>
              <a:rPr lang="en-US" dirty="0" smtClean="0"/>
              <a:t>Also describes person’s existing social network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Older Adult: Family History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626" y="503218"/>
            <a:ext cx="7869837" cy="1325581"/>
          </a:xfrm>
        </p:spPr>
        <p:txBody>
          <a:bodyPr/>
          <a:lstStyle/>
          <a:p>
            <a:r>
              <a:rPr lang="en-US" dirty="0" smtClean="0"/>
              <a:t>The Older Adult: </a:t>
            </a:r>
            <a:br>
              <a:rPr lang="en-US" dirty="0" smtClean="0"/>
            </a:br>
            <a:r>
              <a:rPr lang="en-US" dirty="0" smtClean="0"/>
              <a:t>Review of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67062" y="1988641"/>
            <a:ext cx="3695076" cy="4031549"/>
          </a:xfrm>
        </p:spPr>
        <p:txBody>
          <a:bodyPr/>
          <a:lstStyle/>
          <a:p>
            <a:r>
              <a:rPr lang="en-US" dirty="0" smtClean="0"/>
              <a:t>General</a:t>
            </a:r>
          </a:p>
          <a:p>
            <a:r>
              <a:rPr lang="en-US" dirty="0" smtClean="0"/>
              <a:t>Skin</a:t>
            </a:r>
          </a:p>
          <a:p>
            <a:r>
              <a:rPr lang="en-US" dirty="0" smtClean="0"/>
              <a:t>Eyes</a:t>
            </a:r>
          </a:p>
          <a:p>
            <a:r>
              <a:rPr lang="en-US" dirty="0" smtClean="0"/>
              <a:t>Ears</a:t>
            </a:r>
          </a:p>
          <a:p>
            <a:r>
              <a:rPr lang="en-US" dirty="0" smtClean="0"/>
              <a:t>Mouth</a:t>
            </a:r>
          </a:p>
          <a:p>
            <a:r>
              <a:rPr lang="en-US" dirty="0" smtClean="0"/>
              <a:t>Respiratory system</a:t>
            </a:r>
          </a:p>
          <a:p>
            <a:r>
              <a:rPr lang="en-US" dirty="0" smtClean="0"/>
              <a:t>Cardiovascular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25103" y="1948721"/>
            <a:ext cx="4032504" cy="4127583"/>
          </a:xfrm>
        </p:spPr>
        <p:txBody>
          <a:bodyPr/>
          <a:lstStyle/>
          <a:p>
            <a:r>
              <a:rPr lang="en-US" dirty="0" smtClean="0"/>
              <a:t>Peripheral vascular system</a:t>
            </a:r>
          </a:p>
          <a:p>
            <a:r>
              <a:rPr lang="en-US" dirty="0" smtClean="0"/>
              <a:t>Urinary system</a:t>
            </a:r>
          </a:p>
          <a:p>
            <a:r>
              <a:rPr lang="en-US" dirty="0" smtClean="0"/>
              <a:t>Sexual health</a:t>
            </a:r>
          </a:p>
          <a:p>
            <a:r>
              <a:rPr lang="en-US" dirty="0" smtClean="0"/>
              <a:t>Musculoskeletal system</a:t>
            </a:r>
          </a:p>
          <a:p>
            <a:r>
              <a:rPr lang="en-US" dirty="0" smtClean="0"/>
              <a:t>Neurologic system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308967AA-96BB-4F97-8BF8-F9235D0A4054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Including ADLs</a:t>
            </a:r>
          </a:p>
          <a:p>
            <a:pPr lvl="1"/>
            <a:r>
              <a:rPr lang="en-US" altLang="en-US" dirty="0" smtClean="0"/>
              <a:t>Self-concept, self-esteem</a:t>
            </a:r>
          </a:p>
          <a:p>
            <a:pPr lvl="1"/>
            <a:r>
              <a:rPr lang="en-US" altLang="en-US" dirty="0" smtClean="0"/>
              <a:t>Occupation</a:t>
            </a:r>
          </a:p>
          <a:p>
            <a:pPr lvl="1"/>
            <a:r>
              <a:rPr lang="en-US" altLang="en-US" dirty="0" smtClean="0"/>
              <a:t>Activity and exercise</a:t>
            </a:r>
          </a:p>
          <a:p>
            <a:pPr lvl="1"/>
            <a:r>
              <a:rPr lang="en-US" altLang="en-US" dirty="0" smtClean="0"/>
              <a:t>Sleep and rest</a:t>
            </a:r>
          </a:p>
          <a:p>
            <a:pPr lvl="1"/>
            <a:r>
              <a:rPr lang="en-US" altLang="en-US" dirty="0" smtClean="0"/>
              <a:t>Nutrition and elimination</a:t>
            </a:r>
          </a:p>
          <a:p>
            <a:pPr lvl="1"/>
            <a:r>
              <a:rPr lang="en-US" altLang="en-US" dirty="0" smtClean="0"/>
              <a:t>Interpersonal relationships and resources</a:t>
            </a:r>
          </a:p>
          <a:p>
            <a:pPr lvl="1"/>
            <a:r>
              <a:rPr lang="en-US" altLang="en-US" dirty="0" smtClean="0"/>
              <a:t>Coping and stress management</a:t>
            </a:r>
          </a:p>
          <a:p>
            <a:pPr lvl="1"/>
            <a:r>
              <a:rPr lang="en-US" altLang="en-US" dirty="0" smtClean="0"/>
              <a:t>Environment and home safety hazards</a:t>
            </a:r>
          </a:p>
          <a:p>
            <a:pPr lvl="1"/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2062"/>
          </a:xfrm>
        </p:spPr>
        <p:txBody>
          <a:bodyPr/>
          <a:lstStyle/>
          <a:p>
            <a:r>
              <a:rPr lang="en-US" dirty="0" smtClean="0"/>
              <a:t>The Older Adult: Functional Assessment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Record who furnishes information, usually the person, although source may be relative or friend </a:t>
            </a:r>
          </a:p>
          <a:p>
            <a:r>
              <a:rPr lang="en-US" altLang="en-US" dirty="0" smtClean="0"/>
              <a:t>Judge reliability of informant and how willing he or she is to communicate </a:t>
            </a:r>
          </a:p>
          <a:p>
            <a:pPr lvl="1"/>
            <a:r>
              <a:rPr lang="en-US" altLang="en-US" dirty="0" smtClean="0"/>
              <a:t>A reliable person always gives same answers when questions are rephrased or are repeated later in interview</a:t>
            </a:r>
          </a:p>
          <a:p>
            <a:r>
              <a:rPr lang="en-US" altLang="en-US" dirty="0" smtClean="0"/>
              <a:t>Note any special circumstances, such as use of interpreter</a:t>
            </a:r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of History</a:t>
            </a:r>
            <a:endParaRPr lang="en-US" dirty="0"/>
          </a:p>
        </p:txBody>
      </p:sp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228600" y="38100"/>
            <a:ext cx="16367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85000"/>
              </a:lnSpc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Brief spontaneous statement in person’s own words describing reason for visit</a:t>
            </a:r>
          </a:p>
          <a:p>
            <a:r>
              <a:rPr lang="en-US" altLang="en-US" b="1" dirty="0" smtClean="0"/>
              <a:t>Symptom: </a:t>
            </a:r>
            <a:r>
              <a:rPr lang="en-US" altLang="en-US" dirty="0" smtClean="0"/>
              <a:t>subjective sensation person feels from disorder</a:t>
            </a:r>
          </a:p>
          <a:p>
            <a:pPr lvl="1"/>
            <a:r>
              <a:rPr lang="en-US" altLang="en-US" dirty="0" smtClean="0"/>
              <a:t>What person says is reason for seeking care is recorded and enclosed in quotation marks to indicate person’s exact words</a:t>
            </a:r>
          </a:p>
          <a:p>
            <a:r>
              <a:rPr lang="en-US" altLang="en-US" b="1" dirty="0" smtClean="0"/>
              <a:t>Sign: </a:t>
            </a:r>
            <a:r>
              <a:rPr lang="en-US" altLang="en-US" dirty="0" smtClean="0"/>
              <a:t>objective abnormality that can be detected on physical examination or in laboratory reports</a:t>
            </a:r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Seeking Care</a:t>
            </a:r>
            <a:endParaRPr lang="en-US" dirty="0"/>
          </a:p>
        </p:txBody>
      </p:sp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228600" y="38100"/>
            <a:ext cx="16367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85000"/>
              </a:lnSpc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</a:p>
          <a:p>
            <a:r>
              <a:rPr lang="en-US" dirty="0" smtClean="0"/>
              <a:t>Character or quality</a:t>
            </a:r>
          </a:p>
          <a:p>
            <a:r>
              <a:rPr lang="en-US" dirty="0" smtClean="0"/>
              <a:t>Quantity or severity</a:t>
            </a:r>
          </a:p>
          <a:p>
            <a:r>
              <a:rPr lang="en-US" dirty="0" smtClean="0"/>
              <a:t>Timing</a:t>
            </a:r>
          </a:p>
          <a:p>
            <a:r>
              <a:rPr lang="en-US" dirty="0" smtClean="0"/>
              <a:t>Setting</a:t>
            </a:r>
          </a:p>
          <a:p>
            <a:r>
              <a:rPr lang="en-US" dirty="0" smtClean="0"/>
              <a:t>Aggravating or relieving factors</a:t>
            </a:r>
          </a:p>
          <a:p>
            <a:r>
              <a:rPr lang="en-US" dirty="0" smtClean="0"/>
              <a:t>Associated factors</a:t>
            </a:r>
          </a:p>
          <a:p>
            <a:r>
              <a:rPr lang="en-US" dirty="0" smtClean="0"/>
              <a:t>Patient’s perception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Health or History of Present Illness (HPI)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P</a:t>
            </a:r>
            <a:r>
              <a:rPr lang="en-US" altLang="en-US" dirty="0" smtClean="0"/>
              <a:t> = Provocative or palliative</a:t>
            </a:r>
          </a:p>
          <a:p>
            <a:r>
              <a:rPr lang="en-US" altLang="en-US" b="1" dirty="0" smtClean="0"/>
              <a:t>Q </a:t>
            </a:r>
            <a:r>
              <a:rPr lang="en-US" altLang="en-US" dirty="0" smtClean="0"/>
              <a:t>= Quality or quantity</a:t>
            </a:r>
          </a:p>
          <a:p>
            <a:r>
              <a:rPr lang="en-US" altLang="en-US" b="1" dirty="0" smtClean="0"/>
              <a:t>R</a:t>
            </a:r>
            <a:r>
              <a:rPr lang="en-US" altLang="en-US" dirty="0" smtClean="0"/>
              <a:t> = Region or radiation</a:t>
            </a:r>
          </a:p>
          <a:p>
            <a:r>
              <a:rPr lang="en-US" altLang="en-US" b="1" dirty="0" smtClean="0"/>
              <a:t>S</a:t>
            </a:r>
            <a:r>
              <a:rPr lang="en-US" altLang="en-US" dirty="0" smtClean="0"/>
              <a:t> = Severity scale: 1 to 10</a:t>
            </a:r>
          </a:p>
          <a:p>
            <a:r>
              <a:rPr lang="en-US" altLang="en-US" b="1" dirty="0" smtClean="0"/>
              <a:t>T</a:t>
            </a:r>
            <a:r>
              <a:rPr lang="en-US" altLang="en-US" dirty="0" smtClean="0"/>
              <a:t> = Timing or onset</a:t>
            </a:r>
          </a:p>
          <a:p>
            <a:r>
              <a:rPr lang="en-US" altLang="en-US" b="1" dirty="0" smtClean="0"/>
              <a:t>U</a:t>
            </a:r>
            <a:r>
              <a:rPr lang="en-US" altLang="en-US" dirty="0" smtClean="0"/>
              <a:t> = Understand patient’s perception of problem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PQRSTU Mnemonic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 following is a good example of a well-written </a:t>
            </a:r>
            <a:r>
              <a:rPr lang="en-US" dirty="0" smtClean="0"/>
              <a:t>chief complaint? 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Patient complaining of chest pain for about 3 days that is worse with activity and relieved with rest.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Pain is a 10/10. 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Patient complaining of chest pain. R/O MI.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Patient states “I don’t know what this pain is. This is the worst I have ever felt.”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45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Medical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dirty="0" smtClean="0"/>
              <a:t>Childhood illnesses</a:t>
            </a:r>
          </a:p>
          <a:p>
            <a:r>
              <a:rPr lang="en-US" altLang="en-US" dirty="0" smtClean="0"/>
              <a:t>Accidents or injuries</a:t>
            </a:r>
          </a:p>
          <a:p>
            <a:r>
              <a:rPr lang="en-US" altLang="en-US" dirty="0" smtClean="0"/>
              <a:t>Serious or chronic illnesses</a:t>
            </a:r>
          </a:p>
          <a:p>
            <a:r>
              <a:rPr lang="en-US" altLang="en-US" dirty="0" smtClean="0"/>
              <a:t>Hospitalizations</a:t>
            </a:r>
          </a:p>
          <a:p>
            <a:r>
              <a:rPr lang="en-US" altLang="en-US" dirty="0" smtClean="0"/>
              <a:t>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2"/>
          </p:nvPr>
        </p:nvSpPr>
        <p:spPr/>
        <p:txBody>
          <a:bodyPr/>
          <a:lstStyle/>
          <a:p>
            <a:r>
              <a:rPr lang="en-US" dirty="0" smtClean="0"/>
              <a:t>Obstetric history</a:t>
            </a:r>
          </a:p>
          <a:p>
            <a:r>
              <a:rPr lang="en-US" dirty="0" smtClean="0"/>
              <a:t>Immunizations</a:t>
            </a:r>
          </a:p>
          <a:p>
            <a:r>
              <a:rPr lang="en-US" dirty="0" smtClean="0"/>
              <a:t>Last examination date</a:t>
            </a:r>
          </a:p>
          <a:p>
            <a:r>
              <a:rPr lang="en-US" dirty="0" smtClean="0"/>
              <a:t>Allergies</a:t>
            </a:r>
          </a:p>
          <a:p>
            <a:r>
              <a:rPr lang="en-US" dirty="0" smtClean="0"/>
              <a:t>Current medications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1471A6C0-AEA8-401F-A1AE-7CE42841793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2291</TotalTime>
  <Words>2853</Words>
  <Application>Microsoft Office PowerPoint</Application>
  <PresentationFormat>On-screen Show (4:3)</PresentationFormat>
  <Paragraphs>380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1_Office Theme</vt:lpstr>
      <vt:lpstr>Chapter 4</vt:lpstr>
      <vt:lpstr>The Health History Sequence</vt:lpstr>
      <vt:lpstr>Biographical Data</vt:lpstr>
      <vt:lpstr>Source of History</vt:lpstr>
      <vt:lpstr>Reason for Seeking Care</vt:lpstr>
      <vt:lpstr>Present Health or History of Present Illness (HPI)</vt:lpstr>
      <vt:lpstr>PQRSTU Mnemonic</vt:lpstr>
      <vt:lpstr>Question</vt:lpstr>
      <vt:lpstr>Past Medical History</vt:lpstr>
      <vt:lpstr>Family History</vt:lpstr>
      <vt:lpstr>PowerPoint Presentation</vt:lpstr>
      <vt:lpstr>Cross-Cultural Care Implications</vt:lpstr>
      <vt:lpstr>Review of Systems</vt:lpstr>
      <vt:lpstr>Functional Assessment: ADLs</vt:lpstr>
      <vt:lpstr>CAGE Test</vt:lpstr>
      <vt:lpstr>Perception of Health </vt:lpstr>
      <vt:lpstr>Question</vt:lpstr>
      <vt:lpstr>Developmental Competence Child</vt:lpstr>
      <vt:lpstr>Developmental Competence: Child (Cont.)</vt:lpstr>
      <vt:lpstr>Past Health History: Child</vt:lpstr>
      <vt:lpstr>Past Health History: Child (Cont.)</vt:lpstr>
      <vt:lpstr>Review of Systems: Child</vt:lpstr>
      <vt:lpstr>Functional Assessment: Child</vt:lpstr>
      <vt:lpstr>Adolescent: HEEADSSS</vt:lpstr>
      <vt:lpstr>The Older Adult: Assessment Questions</vt:lpstr>
      <vt:lpstr>The Older Adult: Assessment</vt:lpstr>
      <vt:lpstr>The Older Adult: Reason for  Seeking Care</vt:lpstr>
      <vt:lpstr>The Older Adult: Past  Health History</vt:lpstr>
      <vt:lpstr>The Older Adult: Medication Profile</vt:lpstr>
      <vt:lpstr>The Older Adult: Family History</vt:lpstr>
      <vt:lpstr>The Older Adult:  Review of Systems</vt:lpstr>
      <vt:lpstr>The Older Adult: Functional Assessment</vt:lpstr>
    </vt:vector>
  </TitlesOfParts>
  <Company>Elsevier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localadmin</dc:creator>
  <cp:lastModifiedBy>HBays</cp:lastModifiedBy>
  <cp:revision>149</cp:revision>
  <dcterms:created xsi:type="dcterms:W3CDTF">2014-11-03T22:21:01Z</dcterms:created>
  <dcterms:modified xsi:type="dcterms:W3CDTF">2015-02-03T17:18:12Z</dcterms:modified>
</cp:coreProperties>
</file>