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4" r:id="rId1"/>
  </p:sldMasterIdLst>
  <p:notesMasterIdLst>
    <p:notesMasterId r:id="rId45"/>
  </p:notesMasterIdLst>
  <p:handoutMasterIdLst>
    <p:handoutMasterId r:id="rId46"/>
  </p:handoutMasterIdLst>
  <p:sldIdLst>
    <p:sldId id="449" r:id="rId2"/>
    <p:sldId id="450" r:id="rId3"/>
    <p:sldId id="501" r:id="rId4"/>
    <p:sldId id="467" r:id="rId5"/>
    <p:sldId id="468" r:id="rId6"/>
    <p:sldId id="451" r:id="rId7"/>
    <p:sldId id="500" r:id="rId8"/>
    <p:sldId id="469" r:id="rId9"/>
    <p:sldId id="470" r:id="rId10"/>
    <p:sldId id="471" r:id="rId11"/>
    <p:sldId id="472" r:id="rId12"/>
    <p:sldId id="473" r:id="rId13"/>
    <p:sldId id="454" r:id="rId14"/>
    <p:sldId id="455" r:id="rId15"/>
    <p:sldId id="474" r:id="rId16"/>
    <p:sldId id="456" r:id="rId17"/>
    <p:sldId id="476" r:id="rId18"/>
    <p:sldId id="475" r:id="rId19"/>
    <p:sldId id="457" r:id="rId20"/>
    <p:sldId id="477" r:id="rId21"/>
    <p:sldId id="478" r:id="rId22"/>
    <p:sldId id="480" r:id="rId23"/>
    <p:sldId id="479" r:id="rId24"/>
    <p:sldId id="481" r:id="rId25"/>
    <p:sldId id="482" r:id="rId26"/>
    <p:sldId id="458" r:id="rId27"/>
    <p:sldId id="483" r:id="rId28"/>
    <p:sldId id="484" r:id="rId29"/>
    <p:sldId id="459" r:id="rId30"/>
    <p:sldId id="485" r:id="rId31"/>
    <p:sldId id="486" r:id="rId32"/>
    <p:sldId id="488" r:id="rId33"/>
    <p:sldId id="489" r:id="rId34"/>
    <p:sldId id="490" r:id="rId35"/>
    <p:sldId id="491" r:id="rId36"/>
    <p:sldId id="492" r:id="rId37"/>
    <p:sldId id="493" r:id="rId38"/>
    <p:sldId id="494" r:id="rId39"/>
    <p:sldId id="495" r:id="rId40"/>
    <p:sldId id="496" r:id="rId41"/>
    <p:sldId id="497" r:id="rId42"/>
    <p:sldId id="498" r:id="rId43"/>
    <p:sldId id="499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U" lastIdx="1" clrIdx="0"/>
  <p:cmAuthor id="1" name="Beyond  Words" initials="P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16" autoAdjust="0"/>
    <p:restoredTop sz="88201" autoAdjust="0"/>
  </p:normalViewPr>
  <p:slideViewPr>
    <p:cSldViewPr snapToGrid="0">
      <p:cViewPr>
        <p:scale>
          <a:sx n="80" d="100"/>
          <a:sy n="80" d="100"/>
        </p:scale>
        <p:origin x="-1002" y="-456"/>
      </p:cViewPr>
      <p:guideLst>
        <p:guide orient="horz" pos="2160"/>
        <p:guide orient="horz" pos="670"/>
        <p:guide orient="horz" pos="1121"/>
        <p:guide orient="horz" pos="1505"/>
        <p:guide pos="2880"/>
        <p:guide pos="5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414"/>
    </p:cViewPr>
  </p:sorterViewPr>
  <p:notesViewPr>
    <p:cSldViewPr snapToGrid="0">
      <p:cViewPr varScale="1">
        <p:scale>
          <a:sx n="53" d="100"/>
          <a:sy n="53" d="100"/>
        </p:scale>
        <p:origin x="-184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1592A2E-0D73-4B79-8D57-9B07A50416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174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11B112C-A524-4E68-A9C9-DBB647A74D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568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D7DAFE-8DB0-4CC1-B1E3-02E5456110AA}" type="slidenum">
              <a:rPr lang="en-US" altLang="en-US" smtClean="0">
                <a:latin typeface="Arial" pitchFamily="34" charset="0"/>
              </a:rPr>
              <a:pPr/>
              <a:t>2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48B8AE-20C3-4C97-8CCF-A55A74336EC6}" type="slidenum">
              <a:rPr lang="en-US" altLang="en-US" smtClean="0">
                <a:latin typeface="Arial" pitchFamily="34" charset="0"/>
              </a:rPr>
              <a:pPr/>
              <a:t>21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28AD34-1146-462C-A2DF-C5B1A5808181}" type="slidenum">
              <a:rPr lang="en-US" altLang="en-US" smtClean="0">
                <a:latin typeface="Arial" pitchFamily="34" charset="0"/>
              </a:rPr>
              <a:pPr/>
              <a:t>22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1B8D6F-B487-48BC-9659-8CBF6363D78D}" type="slidenum">
              <a:rPr lang="en-US" altLang="en-US" smtClean="0">
                <a:latin typeface="Arial" pitchFamily="34" charset="0"/>
              </a:rPr>
              <a:pPr/>
              <a:t>23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B88365-8A2C-447B-A1CA-3B8806B68FB4}" type="slidenum">
              <a:rPr lang="en-US" altLang="en-US" smtClean="0">
                <a:latin typeface="Arial" pitchFamily="34" charset="0"/>
              </a:rPr>
              <a:pPr/>
              <a:t>24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85845A-8677-4BC4-8118-23129DE2A44E}" type="slidenum">
              <a:rPr lang="en-US" altLang="en-US" smtClean="0">
                <a:latin typeface="Arial" pitchFamily="34" charset="0"/>
              </a:rPr>
              <a:pPr/>
              <a:t>25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3BFC8D-EDF1-43B4-9365-A319A179F54F}" type="slidenum">
              <a:rPr lang="en-US" altLang="en-US" smtClean="0">
                <a:latin typeface="Arial" pitchFamily="34" charset="0"/>
              </a:rPr>
              <a:pPr/>
              <a:t>26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CB01C1-B6BD-40C2-B57C-ABEF27A8C1F4}" type="slidenum">
              <a:rPr lang="en-US" altLang="en-US" smtClean="0">
                <a:latin typeface="Arial" pitchFamily="34" charset="0"/>
              </a:rPr>
              <a:pPr/>
              <a:t>27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6F466C-6B05-48BA-9C85-52E3340A8C47}" type="slidenum">
              <a:rPr lang="en-US" altLang="en-US" smtClean="0">
                <a:latin typeface="Arial" pitchFamily="34" charset="0"/>
              </a:rPr>
              <a:pPr/>
              <a:t>28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ADAFC6-AE98-4545-B2A5-FB791071CA16}" type="slidenum">
              <a:rPr lang="en-US" altLang="en-US" smtClean="0">
                <a:latin typeface="Arial" pitchFamily="34" charset="0"/>
              </a:rPr>
              <a:pPr/>
              <a:t>29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b="1" i="1" dirty="0" smtClean="0">
                <a:latin typeface="Arial" pitchFamily="34" charset="0"/>
              </a:rPr>
              <a:t>What information would be included in a mental status assessment for an adult patient? </a:t>
            </a:r>
          </a:p>
          <a:p>
            <a:pPr>
              <a:buFont typeface="+mj-lt"/>
              <a:buNone/>
            </a:pPr>
            <a:r>
              <a:rPr lang="en-US" altLang="en-US" dirty="0" smtClean="0">
                <a:latin typeface="Arial" pitchFamily="34" charset="0"/>
              </a:rPr>
              <a:t>See Chapter 5: Defining mental status</a:t>
            </a:r>
          </a:p>
          <a:p>
            <a:pPr>
              <a:buFont typeface="+mj-lt"/>
              <a:buNone/>
            </a:pPr>
            <a:endParaRPr lang="en-US" altLang="en-US" dirty="0" smtClean="0">
              <a:latin typeface="Arial" pitchFamily="34" charset="0"/>
            </a:endParaRPr>
          </a:p>
          <a:p>
            <a:pPr>
              <a:buFont typeface="+mj-lt"/>
              <a:buNone/>
            </a:pPr>
            <a:r>
              <a:rPr lang="en-US" altLang="en-US" dirty="0" smtClean="0">
                <a:latin typeface="Arial" pitchFamily="34" charset="0"/>
              </a:rPr>
              <a:t>From Textbook: </a:t>
            </a:r>
          </a:p>
          <a:p>
            <a:r>
              <a:rPr lang="en-US" altLang="en-US" dirty="0" smtClean="0">
                <a:latin typeface="Arial" pitchFamily="34" charset="0"/>
              </a:rPr>
              <a:t>Mental status cannot be scrutinized directly like the characteristics of skin or heart sounds. Its functioning is </a:t>
            </a:r>
            <a:r>
              <a:rPr lang="en-US" altLang="en-US" i="1" dirty="0" smtClean="0">
                <a:latin typeface="Arial" pitchFamily="34" charset="0"/>
              </a:rPr>
              <a:t>inferred</a:t>
            </a:r>
            <a:r>
              <a:rPr lang="en-US" altLang="en-US" dirty="0" smtClean="0">
                <a:latin typeface="Arial" pitchFamily="34" charset="0"/>
              </a:rPr>
              <a:t> through assessment of an individual’s behaviors:</a:t>
            </a:r>
          </a:p>
          <a:p>
            <a:r>
              <a:rPr lang="en-US" altLang="en-US" b="1" dirty="0" smtClean="0">
                <a:latin typeface="Arial" pitchFamily="34" charset="0"/>
              </a:rPr>
              <a:t>Consciousness:</a:t>
            </a:r>
            <a:r>
              <a:rPr lang="en-US" altLang="en-US" dirty="0" smtClean="0">
                <a:latin typeface="Arial" pitchFamily="34" charset="0"/>
              </a:rPr>
              <a:t> Being aware of one’s own existence, feelings, and thoughts and of the environment. This is the most elementary of mental status functions.</a:t>
            </a:r>
          </a:p>
          <a:p>
            <a:r>
              <a:rPr lang="en-US" altLang="en-US" b="1" dirty="0" smtClean="0">
                <a:latin typeface="Arial" pitchFamily="34" charset="0"/>
              </a:rPr>
              <a:t>Language:</a:t>
            </a:r>
            <a:r>
              <a:rPr lang="en-US" altLang="en-US" dirty="0" smtClean="0">
                <a:latin typeface="Arial" pitchFamily="34" charset="0"/>
              </a:rPr>
              <a:t> Using the voice to communicate one’s thoughts and feelings. This is a basic tool of humans, and its loss has a heavy social impact on the individual.</a:t>
            </a:r>
          </a:p>
          <a:p>
            <a:r>
              <a:rPr lang="en-US" altLang="en-US" b="1" dirty="0" smtClean="0">
                <a:latin typeface="Arial" pitchFamily="34" charset="0"/>
              </a:rPr>
              <a:t>Mood and affect:</a:t>
            </a:r>
            <a:r>
              <a:rPr lang="en-US" altLang="en-US" dirty="0" smtClean="0">
                <a:latin typeface="Arial" pitchFamily="34" charset="0"/>
              </a:rPr>
              <a:t> Both of these elements deal with the prevailing feelings; </a:t>
            </a:r>
            <a:r>
              <a:rPr lang="en-US" altLang="en-US" b="1" dirty="0" smtClean="0">
                <a:latin typeface="Arial" pitchFamily="34" charset="0"/>
              </a:rPr>
              <a:t>affect</a:t>
            </a:r>
            <a:r>
              <a:rPr lang="en-US" altLang="en-US" dirty="0" smtClean="0">
                <a:latin typeface="Arial" pitchFamily="34" charset="0"/>
              </a:rPr>
              <a:t> is a temporary expression of feelings or state of mind, and </a:t>
            </a:r>
            <a:r>
              <a:rPr lang="en-US" altLang="en-US" b="1" dirty="0" smtClean="0">
                <a:latin typeface="Arial" pitchFamily="34" charset="0"/>
              </a:rPr>
              <a:t>mood</a:t>
            </a:r>
            <a:r>
              <a:rPr lang="en-US" altLang="en-US" dirty="0" smtClean="0">
                <a:latin typeface="Arial" pitchFamily="34" charset="0"/>
              </a:rPr>
              <a:t> is more durable, a prolonged display of feelings that color the whole emotional life.</a:t>
            </a:r>
          </a:p>
          <a:p>
            <a:r>
              <a:rPr lang="en-US" altLang="en-US" b="1" dirty="0" smtClean="0">
                <a:latin typeface="Arial" pitchFamily="34" charset="0"/>
              </a:rPr>
              <a:t>Orientation:</a:t>
            </a:r>
            <a:r>
              <a:rPr lang="en-US" altLang="en-US" dirty="0" smtClean="0">
                <a:latin typeface="Arial" pitchFamily="34" charset="0"/>
              </a:rPr>
              <a:t> The awareness of the objective world in relation to the self;</a:t>
            </a:r>
            <a:r>
              <a:rPr lang="en-US" altLang="en-US" baseline="0" dirty="0" smtClean="0">
                <a:latin typeface="Arial" pitchFamily="34" charset="0"/>
              </a:rPr>
              <a:t> a</a:t>
            </a:r>
            <a:r>
              <a:rPr lang="en-US" altLang="en-US" dirty="0" smtClean="0">
                <a:latin typeface="Arial" pitchFamily="34" charset="0"/>
              </a:rPr>
              <a:t>bility to name own person, place, and time.</a:t>
            </a:r>
          </a:p>
          <a:p>
            <a:r>
              <a:rPr lang="en-US" altLang="en-US" b="1" dirty="0" smtClean="0">
                <a:latin typeface="Arial" pitchFamily="34" charset="0"/>
              </a:rPr>
              <a:t>Attention:</a:t>
            </a:r>
            <a:r>
              <a:rPr lang="en-US" altLang="en-US" dirty="0" smtClean="0">
                <a:latin typeface="Arial" pitchFamily="34" charset="0"/>
              </a:rPr>
              <a:t> The power of concentration, the ability to focus on one specific thing without being distracted by many environmental stimuli.</a:t>
            </a:r>
          </a:p>
          <a:p>
            <a:r>
              <a:rPr lang="en-US" altLang="en-US" b="1" dirty="0" smtClean="0">
                <a:latin typeface="Arial" pitchFamily="34" charset="0"/>
              </a:rPr>
              <a:t>Memory:</a:t>
            </a:r>
            <a:r>
              <a:rPr lang="en-US" altLang="en-US" dirty="0" smtClean="0">
                <a:latin typeface="Arial" pitchFamily="34" charset="0"/>
              </a:rPr>
              <a:t> The ability to lay down and store experiences and perceptions for later recall. </a:t>
            </a:r>
            <a:r>
              <a:rPr lang="en-US" altLang="en-US" i="1" dirty="0" smtClean="0">
                <a:latin typeface="Arial" pitchFamily="34" charset="0"/>
              </a:rPr>
              <a:t>Recent</a:t>
            </a:r>
            <a:r>
              <a:rPr lang="en-US" altLang="en-US" dirty="0" smtClean="0">
                <a:latin typeface="Arial" pitchFamily="34" charset="0"/>
              </a:rPr>
              <a:t> memory evokes day-to-day events; </a:t>
            </a:r>
            <a:r>
              <a:rPr lang="en-US" altLang="en-US" i="1" dirty="0" smtClean="0">
                <a:latin typeface="Arial" pitchFamily="34" charset="0"/>
              </a:rPr>
              <a:t>remote</a:t>
            </a:r>
            <a:r>
              <a:rPr lang="en-US" altLang="en-US" dirty="0" smtClean="0">
                <a:latin typeface="Arial" pitchFamily="34" charset="0"/>
              </a:rPr>
              <a:t> memory brings up years’ worth of experiences.</a:t>
            </a:r>
          </a:p>
          <a:p>
            <a:r>
              <a:rPr lang="en-US" altLang="en-US" b="1" dirty="0" smtClean="0">
                <a:latin typeface="Arial" pitchFamily="34" charset="0"/>
              </a:rPr>
              <a:t>Abstract reasoning:</a:t>
            </a:r>
            <a:r>
              <a:rPr lang="en-US" altLang="en-US" dirty="0" smtClean="0">
                <a:latin typeface="Arial" pitchFamily="34" charset="0"/>
              </a:rPr>
              <a:t> Pondering a deeper meaning beyond the concrete and literal.</a:t>
            </a:r>
          </a:p>
          <a:p>
            <a:r>
              <a:rPr lang="en-US" altLang="en-US" b="1" dirty="0" smtClean="0">
                <a:latin typeface="Arial" pitchFamily="34" charset="0"/>
              </a:rPr>
              <a:t>Thought process:</a:t>
            </a:r>
            <a:r>
              <a:rPr lang="en-US" altLang="en-US" dirty="0" smtClean="0">
                <a:latin typeface="Arial" pitchFamily="34" charset="0"/>
              </a:rPr>
              <a:t> The </a:t>
            </a:r>
            <a:r>
              <a:rPr lang="en-US" altLang="en-US" i="1" dirty="0" smtClean="0">
                <a:latin typeface="Arial" pitchFamily="34" charset="0"/>
              </a:rPr>
              <a:t>way</a:t>
            </a:r>
            <a:r>
              <a:rPr lang="en-US" altLang="en-US" dirty="0" smtClean="0">
                <a:latin typeface="Arial" pitchFamily="34" charset="0"/>
              </a:rPr>
              <a:t> a person thinks; the logical train of thought.</a:t>
            </a:r>
          </a:p>
          <a:p>
            <a:r>
              <a:rPr lang="en-US" altLang="en-US" b="1" dirty="0" smtClean="0">
                <a:latin typeface="Arial" pitchFamily="34" charset="0"/>
              </a:rPr>
              <a:t>Thought content:</a:t>
            </a:r>
            <a:r>
              <a:rPr lang="en-US" altLang="en-US" dirty="0" smtClean="0">
                <a:latin typeface="Arial" pitchFamily="34" charset="0"/>
              </a:rPr>
              <a:t> </a:t>
            </a:r>
            <a:r>
              <a:rPr lang="en-US" altLang="en-US" i="1" dirty="0" smtClean="0">
                <a:latin typeface="Arial" pitchFamily="34" charset="0"/>
              </a:rPr>
              <a:t>What</a:t>
            </a:r>
            <a:r>
              <a:rPr lang="en-US" altLang="en-US" dirty="0" smtClean="0">
                <a:latin typeface="Arial" pitchFamily="34" charset="0"/>
              </a:rPr>
              <a:t> the person thinks—specific ideas, beliefs, the use of words.</a:t>
            </a:r>
          </a:p>
          <a:p>
            <a:r>
              <a:rPr lang="en-US" altLang="en-US" b="1" dirty="0" smtClean="0">
                <a:latin typeface="Arial" pitchFamily="34" charset="0"/>
              </a:rPr>
              <a:t>Perceptions:</a:t>
            </a:r>
            <a:r>
              <a:rPr lang="en-US" altLang="en-US" dirty="0" smtClean="0">
                <a:latin typeface="Arial" pitchFamily="34" charset="0"/>
              </a:rPr>
              <a:t> An awareness of objects through the five senses.</a:t>
            </a: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25ABDF-E26A-453D-92D1-2B3260CF0621}" type="slidenum">
              <a:rPr lang="en-US" altLang="en-US" smtClean="0">
                <a:latin typeface="Arial" pitchFamily="34" charset="0"/>
              </a:rPr>
              <a:pPr/>
              <a:t>40</a:t>
            </a:fld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/>
              <a:t>The correct answer is 3. </a:t>
            </a:r>
            <a:r>
              <a:rPr lang="en-US" altLang="en-US" smtClean="0"/>
              <a:t>The other choices are all elements of the interview that contribute to interpretation of the findings of the examination.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B112C-A524-4E68-A9C9-DBB647A74DA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7580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dirty="0" smtClean="0">
                <a:latin typeface="Arial" pitchFamily="34" charset="0"/>
              </a:rPr>
              <a:t>See Chapter 5: Mental Status Assessment</a:t>
            </a:r>
          </a:p>
          <a:p>
            <a:endParaRPr lang="en-US" altLang="en-US" dirty="0" smtClean="0">
              <a:latin typeface="Arial" pitchFamily="34" charset="0"/>
            </a:endParaRPr>
          </a:p>
          <a:p>
            <a:r>
              <a:rPr lang="en-US" altLang="en-US" dirty="0" smtClean="0">
                <a:latin typeface="Arial" pitchFamily="34" charset="0"/>
              </a:rPr>
              <a:t>To test abstract reasoning in an adult patient, the nursing student would use a situation in which the patient would have to apply or interpret a statement. Abstract reasoning involves problem solving and interpretation of analogies. The concept can be applied both verbally and graphically, allowing the adult patient to provide an interpretation and understanding of a process or sequence.</a:t>
            </a:r>
          </a:p>
          <a:p>
            <a:endParaRPr lang="en-US" altLang="en-US" dirty="0" smtClean="0">
              <a:latin typeface="Arial" pitchFamily="34" charset="0"/>
            </a:endParaRPr>
          </a:p>
          <a:p>
            <a:r>
              <a:rPr lang="en-US" altLang="en-US" dirty="0" smtClean="0">
                <a:latin typeface="Arial" pitchFamily="34" charset="0"/>
              </a:rPr>
              <a:t>To differentiate between recent and remote memory in an adult patient, the nursing student could use probing questions related to recent/current events versus past family/childhood experiences. The context of how the adult patient frames the information would provide the distinction between the assessment of recent and remote memory. </a:t>
            </a: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452CEC-17E2-4771-BEDA-6FFEE231ED36}" type="slidenum">
              <a:rPr lang="en-US" altLang="en-US" smtClean="0">
                <a:latin typeface="Arial" pitchFamily="34" charset="0"/>
              </a:rPr>
              <a:pPr/>
              <a:t>41</a:t>
            </a:fld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dirty="0" smtClean="0">
                <a:latin typeface="Arial" pitchFamily="34" charset="0"/>
              </a:rPr>
              <a:t>See Cognitive Function in Chapter 5: Mental Status Assessment</a:t>
            </a:r>
          </a:p>
          <a:p>
            <a:endParaRPr lang="en-US" altLang="en-US" dirty="0" smtClean="0">
              <a:latin typeface="Arial" pitchFamily="34" charset="0"/>
            </a:endParaRPr>
          </a:p>
          <a:p>
            <a:r>
              <a:rPr lang="en-US" altLang="en-US" dirty="0" smtClean="0">
                <a:latin typeface="Arial" pitchFamily="34" charset="0"/>
              </a:rPr>
              <a:t>MMSE exam is based on a numeric scale of 1 to 30 with the higher score indicating full cognitive function. </a:t>
            </a:r>
          </a:p>
          <a:p>
            <a:endParaRPr lang="en-US" altLang="en-US" dirty="0" smtClean="0">
              <a:latin typeface="Arial" pitchFamily="34" charset="0"/>
            </a:endParaRPr>
          </a:p>
          <a:p>
            <a:r>
              <a:rPr lang="en-US" altLang="en-US" dirty="0" smtClean="0">
                <a:latin typeface="Arial" pitchFamily="34" charset="0"/>
              </a:rPr>
              <a:t>From Textbook:</a:t>
            </a:r>
          </a:p>
          <a:p>
            <a:r>
              <a:rPr lang="en-US" altLang="en-US" dirty="0" smtClean="0">
                <a:latin typeface="Arial" pitchFamily="34" charset="0"/>
              </a:rPr>
              <a:t>The maximum score on the test is 30; people with normal mental status average 27. Scores between 24 and 30 indicate no cognitive impairment.</a:t>
            </a:r>
          </a:p>
          <a:p>
            <a:r>
              <a:rPr lang="en-US" altLang="en-US" dirty="0" smtClean="0">
                <a:latin typeface="Arial" pitchFamily="34" charset="0"/>
              </a:rPr>
              <a:t>Scores that occur with dementia and delirium are classified as follows: 18-23 = mild cognitive impairment; 0-7 = severe cognitive impairment.</a:t>
            </a:r>
          </a:p>
          <a:p>
            <a:endParaRPr lang="en-US" altLang="en-US" dirty="0" smtClean="0">
              <a:latin typeface="Arial" pitchFamily="34" charset="0"/>
            </a:endParaRPr>
          </a:p>
          <a:p>
            <a:r>
              <a:rPr lang="en-US" altLang="en-US" dirty="0" smtClean="0">
                <a:latin typeface="Arial" pitchFamily="34" charset="0"/>
              </a:rPr>
              <a:t>As the score noted is 15, this would indicate that the patient had more than just mild cognitive impairment. </a:t>
            </a: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69AC21-8E4C-42FC-84DC-B05D8F6B6C66}" type="slidenum">
              <a:rPr lang="en-US" altLang="en-US" smtClean="0">
                <a:latin typeface="Arial" pitchFamily="34" charset="0"/>
              </a:rPr>
              <a:pPr/>
              <a:t>42</a:t>
            </a:fld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>
                <a:latin typeface="Arial" pitchFamily="34" charset="0"/>
              </a:rPr>
              <a:t>See section The Aging Adult in Chapter 5: Mental Status Assessment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>
                <a:latin typeface="Arial" pitchFamily="34" charset="0"/>
              </a:rPr>
              <a:t>From Textbook: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b="1" dirty="0" smtClean="0">
                <a:latin typeface="Arial" pitchFamily="34" charset="0"/>
              </a:rPr>
              <a:t>Delirium</a:t>
            </a:r>
            <a:r>
              <a:rPr lang="en-US" altLang="en-US" dirty="0" smtClean="0">
                <a:latin typeface="Arial" pitchFamily="34" charset="0"/>
              </a:rPr>
              <a:t> is an acute confusional change or loss of consciousness and perceptual disturbance, may accompany acute illness (e.g., pneumonia, alcohol/drug intoxication), and is usually resolved when the underlying cause is treated.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>
                <a:latin typeface="Arial" pitchFamily="34" charset="0"/>
              </a:rPr>
              <a:t>In contrast, </a:t>
            </a:r>
            <a:r>
              <a:rPr lang="en-US" altLang="en-US" b="1" dirty="0" smtClean="0">
                <a:latin typeface="Arial" pitchFamily="34" charset="0"/>
              </a:rPr>
              <a:t>dementia</a:t>
            </a:r>
            <a:r>
              <a:rPr lang="en-US" altLang="en-US" dirty="0" smtClean="0">
                <a:latin typeface="Arial" pitchFamily="34" charset="0"/>
              </a:rPr>
              <a:t> is a gradual progressive process—causing decreased cognitive function even though the person is fully conscious and awake—and is not reversible. 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>
                <a:latin typeface="Arial" pitchFamily="34" charset="0"/>
              </a:rPr>
              <a:t>The 78-year-old patient should be evaluated for delirium, as this is a “new onset” confusion.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>
                <a:latin typeface="Arial" pitchFamily="34" charset="0"/>
              </a:rPr>
              <a:t>The 65-year-old patient should be evaluated for dementia, as this is an ongoing problem.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>
                <a:latin typeface="Arial" pitchFamily="34" charset="0"/>
              </a:rPr>
              <a:t>The 89-year-old patient should be evaluated for delirium due to the comorbid condition of a urinary tract infection.</a:t>
            </a: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8F3A1-EF72-4ADD-B693-7A03CB28B6F4}" type="slidenum">
              <a:rPr lang="en-US" altLang="en-US" smtClean="0">
                <a:latin typeface="Arial" pitchFamily="34" charset="0"/>
              </a:rPr>
              <a:pPr/>
              <a:t>43</a:t>
            </a:fld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8235E1-4D36-4639-A858-E220EEA0AD71}" type="slidenum">
              <a:rPr lang="en-US" altLang="en-US" smtClean="0">
                <a:latin typeface="Arial" pitchFamily="34" charset="0"/>
              </a:rPr>
              <a:pPr/>
              <a:t>6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/>
              <a:t>The correct answer is 2. According to the textbook, consciousness is the most fundamental of these particular characteristics; therefore, it would be tested first.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B112C-A524-4E68-A9C9-DBB647A74DA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0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7282AF-390B-4377-A34A-1E969B1DA117}" type="slidenum">
              <a:rPr lang="en-US" altLang="en-US" smtClean="0">
                <a:latin typeface="Arial" pitchFamily="34" charset="0"/>
              </a:rPr>
              <a:pPr/>
              <a:t>13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1D5ED1-1620-4017-9ADC-8901B21EF87A}" type="slidenum">
              <a:rPr lang="en-US" altLang="en-US" smtClean="0">
                <a:latin typeface="Arial" pitchFamily="34" charset="0"/>
              </a:rPr>
              <a:pPr/>
              <a:t>14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</a:rPr>
              <a:t>Note to faculty: Bulleted points are set to appear separately on mouse clicks to avoid distracting the students.</a:t>
            </a:r>
          </a:p>
          <a:p>
            <a:pPr eaLnBrk="1" hangingPunct="1"/>
            <a:r>
              <a:rPr lang="en-US" altLang="en-US" smtClean="0">
                <a:latin typeface="Arial" pitchFamily="34" charset="0"/>
              </a:rPr>
              <a:t>Appearance can be affected by fashion trends and economic status, in addition to changes in mental status.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618811-BDA9-4FBA-B10E-351BACC1FAD5}" type="slidenum">
              <a:rPr lang="en-US" altLang="en-US" smtClean="0">
                <a:latin typeface="Arial" pitchFamily="34" charset="0"/>
              </a:rPr>
              <a:pPr/>
              <a:t>15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</a:rPr>
              <a:t>Note to faculty: Bulleted points are set to appear separately on mouse clicks to avoid distracting the students.</a:t>
            </a:r>
          </a:p>
          <a:p>
            <a:pPr eaLnBrk="1" hangingPunct="1"/>
            <a:r>
              <a:rPr lang="en-US" altLang="en-US" smtClean="0">
                <a:latin typeface="Arial" pitchFamily="34" charset="0"/>
              </a:rPr>
              <a:t>Appearance can be affected by fashion trends and economic status, in addition to changes in mental status.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A42831-2B2E-42C8-9344-18B9DAB3AD19}" type="slidenum">
              <a:rPr lang="en-US" altLang="en-US" smtClean="0">
                <a:latin typeface="Arial" pitchFamily="34" charset="0"/>
              </a:rPr>
              <a:pPr/>
              <a:t>19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E2AFFC-C4E4-4FF1-8BFC-93D85B6D9CDF}" type="slidenum">
              <a:rPr lang="en-US" altLang="en-US" smtClean="0">
                <a:latin typeface="Arial" pitchFamily="34" charset="0"/>
              </a:rPr>
              <a:pPr/>
              <a:t>20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D7A1E79E-7FB6-41B8-9A45-29A576EEDD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8534400" y="6465888"/>
            <a:ext cx="577850" cy="37623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70DDE879-6208-4771-9800-59323AF51E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 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68923DA0-4AF7-4D0F-9143-D9FB2FE902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70DDE879-6208-4771-9800-59323AF51E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F8247C64-EE4E-49A1-B73E-5196C9FEA8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96910731-0512-4916-9534-C943CE0259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642413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1471A6C0-AEA8-401F-A1AE-7CE4284179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308967AA-96BB-4F97-8BF8-F9235D0A40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 Regu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8328"/>
            <a:ext cx="7772400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5920"/>
            <a:ext cx="7772400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8534400" y="6465888"/>
            <a:ext cx="577850" cy="37623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70DDE879-6208-4771-9800-59323AF51E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 Spe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8328"/>
            <a:ext cx="7772400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5920"/>
            <a:ext cx="7772400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11"/>
          </p:nvPr>
        </p:nvSpPr>
        <p:spPr>
          <a:xfrm>
            <a:off x="4721566" y="3561919"/>
            <a:ext cx="3739896" cy="25328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8534400" y="6465888"/>
            <a:ext cx="577850" cy="37623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 </a:t>
            </a:r>
            <a:fld id="{70DDE879-6208-4771-9800-59323AF51E3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 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Slide Number Placeholder 7"/>
          <p:cNvSpPr>
            <a:spLocks noGrp="1"/>
          </p:cNvSpPr>
          <p:nvPr>
            <p:ph type="sldNum" sz="quarter" idx="4"/>
          </p:nvPr>
        </p:nvSpPr>
        <p:spPr bwMode="auto">
          <a:xfrm>
            <a:off x="8534400" y="6465888"/>
            <a:ext cx="57785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 </a:t>
            </a:r>
            <a:fld id="{B1C5D172-0FDB-4172-B3FE-62BBE52520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90600" y="6461125"/>
            <a:ext cx="7162799" cy="3810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 smtClean="0"/>
              <a:t>Copyright © 2016 by Elsevier, Inc. All rights reserved. 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 2" pitchFamily="18" charset="2"/>
        <a:buChar char="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Ø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 3" pitchFamily="18" charset="2"/>
        <a:buChar char="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41023"/>
            <a:ext cx="7772400" cy="1470025"/>
          </a:xfrm>
        </p:spPr>
        <p:txBody>
          <a:bodyPr/>
          <a:lstStyle/>
          <a:p>
            <a:r>
              <a:rPr lang="en-US" altLang="en-US" dirty="0" smtClean="0"/>
              <a:t>Chapter 5</a:t>
            </a:r>
            <a:endParaRPr lang="en-US" dirty="0"/>
          </a:p>
        </p:txBody>
      </p:sp>
      <p:sp>
        <p:nvSpPr>
          <p:cNvPr id="68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96798"/>
            <a:ext cx="6400800" cy="1752600"/>
          </a:xfrm>
        </p:spPr>
        <p:txBody>
          <a:bodyPr anchor="ctr"/>
          <a:lstStyle/>
          <a:p>
            <a:r>
              <a:rPr lang="en-US" dirty="0" smtClean="0"/>
              <a:t>Mental Status Assessment</a:t>
            </a:r>
            <a:endParaRPr lang="en-US" altLang="en-US" dirty="0" smtClean="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990601" y="6461125"/>
            <a:ext cx="7162799" cy="381000"/>
          </a:xfrm>
        </p:spPr>
        <p:txBody>
          <a:bodyPr/>
          <a:lstStyle/>
          <a:p>
            <a:pPr algn="ctr"/>
            <a:r>
              <a:rPr lang="en-US" dirty="0" smtClean="0"/>
              <a:t>Copyright © 2016 by Elsevier, Inc. All rights reserved. 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Status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5920"/>
            <a:ext cx="7772400" cy="4613212"/>
          </a:xfrm>
        </p:spPr>
        <p:txBody>
          <a:bodyPr/>
          <a:lstStyle/>
          <a:p>
            <a:r>
              <a:rPr lang="en-US" altLang="en-US" dirty="0" smtClean="0"/>
              <a:t>Integrating mental status examination into the health history interview is sufficient for most people </a:t>
            </a:r>
          </a:p>
          <a:p>
            <a:r>
              <a:rPr lang="en-US" altLang="en-US" dirty="0" smtClean="0"/>
              <a:t>You will collect ample data to be able to assess mental health strengths and coping skills and to screen for any dysfunction</a:t>
            </a:r>
          </a:p>
          <a:p>
            <a:r>
              <a:rPr lang="en-US" altLang="en-US" dirty="0" smtClean="0"/>
              <a:t>It is necessary to perform a full mental status examination when any abnormality in affect or behavior is discovered and in certain situations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a Full Mental Status Examination Is Necessary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5920"/>
            <a:ext cx="7772400" cy="4716243"/>
          </a:xfrm>
        </p:spPr>
        <p:txBody>
          <a:bodyPr/>
          <a:lstStyle/>
          <a:p>
            <a:r>
              <a:rPr lang="en-US" dirty="0" smtClean="0"/>
              <a:t>Patients whose initial screening suggests an anxiety disorder or depression</a:t>
            </a:r>
          </a:p>
          <a:p>
            <a:r>
              <a:rPr lang="en-US" dirty="0" smtClean="0"/>
              <a:t>Behavioral changes, such as memory loss, inappropriate social interaction</a:t>
            </a:r>
          </a:p>
          <a:p>
            <a:r>
              <a:rPr lang="en-US" dirty="0" smtClean="0"/>
              <a:t>Brain lesions: trauma, tumor, cerebrovascular accident or stroke</a:t>
            </a:r>
          </a:p>
          <a:p>
            <a:r>
              <a:rPr lang="en-US" dirty="0" smtClean="0"/>
              <a:t>Aphasia: impairment of language ability secondary to brain damage</a:t>
            </a:r>
          </a:p>
          <a:p>
            <a:r>
              <a:rPr lang="en-US" dirty="0" smtClean="0"/>
              <a:t>Symptoms of psychiatric mental illness, especially with acute onset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from Health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5920"/>
            <a:ext cx="7772400" cy="4638970"/>
          </a:xfrm>
        </p:spPr>
        <p:txBody>
          <a:bodyPr/>
          <a:lstStyle/>
          <a:p>
            <a:r>
              <a:rPr lang="en-US" b="1" dirty="0" smtClean="0"/>
              <a:t>Note these factors from the health history that could affect interpretation of findings</a:t>
            </a:r>
          </a:p>
          <a:p>
            <a:pPr lvl="1"/>
            <a:r>
              <a:rPr lang="en-US" dirty="0" smtClean="0"/>
              <a:t>Known illnesses or health problems, such as alcoholism or chronic renal disease</a:t>
            </a:r>
          </a:p>
          <a:p>
            <a:pPr lvl="1"/>
            <a:r>
              <a:rPr lang="en-US" dirty="0" smtClean="0"/>
              <a:t>Medications with side effects of confusion or depression</a:t>
            </a:r>
          </a:p>
          <a:p>
            <a:pPr lvl="1"/>
            <a:r>
              <a:rPr lang="en-US" dirty="0" smtClean="0"/>
              <a:t>Educational and behavioral level: note that factor as normal baseline, and do not expect performance on mental status exam to exceed it</a:t>
            </a:r>
          </a:p>
          <a:p>
            <a:pPr lvl="1"/>
            <a:r>
              <a:rPr lang="en-US" dirty="0" smtClean="0"/>
              <a:t>Responses indicating stress in social interactions, sleep habits, drug and alcohol use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Data</a:t>
            </a:r>
            <a:endParaRPr lang="en-US" dirty="0"/>
          </a:p>
        </p:txBody>
      </p:sp>
      <p:sp>
        <p:nvSpPr>
          <p:cNvPr id="690182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Main components of a mental status examination</a:t>
            </a:r>
          </a:p>
          <a:p>
            <a:pPr lvl="1"/>
            <a:r>
              <a:rPr lang="en-US" altLang="en-US" dirty="0" smtClean="0"/>
              <a:t>Sequence of steps forms a hierarchy in which the most basic functions are assessed first </a:t>
            </a:r>
          </a:p>
          <a:p>
            <a:pPr lvl="1"/>
            <a:r>
              <a:rPr lang="en-US" altLang="en-US" dirty="0" smtClean="0"/>
              <a:t>First steps must be accurately assessed to ensure validity of steps that follow</a:t>
            </a:r>
          </a:p>
          <a:p>
            <a:pPr lvl="2"/>
            <a:r>
              <a:rPr lang="en-US" altLang="en-US" dirty="0" smtClean="0"/>
              <a:t>Appearance</a:t>
            </a:r>
          </a:p>
          <a:p>
            <a:pPr lvl="2"/>
            <a:r>
              <a:rPr lang="en-US" altLang="en-US" dirty="0" smtClean="0"/>
              <a:t>Behavior</a:t>
            </a:r>
          </a:p>
          <a:p>
            <a:pPr lvl="2"/>
            <a:r>
              <a:rPr lang="en-US" altLang="en-US" dirty="0" smtClean="0"/>
              <a:t>Cognition</a:t>
            </a:r>
          </a:p>
          <a:p>
            <a:pPr lvl="2"/>
            <a:r>
              <a:rPr lang="en-US" altLang="en-US" dirty="0" smtClean="0"/>
              <a:t>Thought processes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Data: Appearance</a:t>
            </a:r>
            <a:endParaRPr lang="en-US" dirty="0"/>
          </a:p>
        </p:txBody>
      </p:sp>
      <p:sp>
        <p:nvSpPr>
          <p:cNvPr id="69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Posture</a:t>
            </a:r>
          </a:p>
          <a:p>
            <a:pPr lvl="1"/>
            <a:r>
              <a:rPr lang="en-US" dirty="0" smtClean="0"/>
              <a:t>Erect and position relaxed</a:t>
            </a:r>
          </a:p>
          <a:p>
            <a:r>
              <a:rPr lang="en-US" b="1" dirty="0" smtClean="0"/>
              <a:t>Body movements</a:t>
            </a:r>
          </a:p>
          <a:p>
            <a:pPr lvl="1"/>
            <a:r>
              <a:rPr lang="en-US" dirty="0" smtClean="0"/>
              <a:t>Body movements voluntary, deliberate, coordinated, and smooth and even</a:t>
            </a:r>
          </a:p>
          <a:p>
            <a:r>
              <a:rPr lang="en-US" b="1" dirty="0" smtClean="0"/>
              <a:t>Dress</a:t>
            </a:r>
          </a:p>
          <a:p>
            <a:pPr lvl="1"/>
            <a:r>
              <a:rPr lang="en-US" dirty="0" smtClean="0"/>
              <a:t>Appropriate for setting, season, age, gender, and social group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222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Data: Appearance (Cont.)</a:t>
            </a:r>
            <a:endParaRPr lang="en-US" dirty="0"/>
          </a:p>
        </p:txBody>
      </p:sp>
      <p:sp>
        <p:nvSpPr>
          <p:cNvPr id="69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Grooming and hygiene</a:t>
            </a:r>
          </a:p>
          <a:p>
            <a:pPr lvl="1"/>
            <a:r>
              <a:rPr lang="en-US" altLang="en-US" dirty="0" smtClean="0"/>
              <a:t>Person is clean and well groomed; hair is neat and clean </a:t>
            </a:r>
          </a:p>
          <a:p>
            <a:pPr lvl="1"/>
            <a:r>
              <a:rPr lang="en-US" altLang="en-US" dirty="0" smtClean="0"/>
              <a:t>Use care in interpreting clothing that is disheveled, bizarre, or in poor repair, as well as </a:t>
            </a:r>
            <a:r>
              <a:rPr lang="en-US" altLang="en-US" dirty="0" err="1" smtClean="0"/>
              <a:t>piercings</a:t>
            </a:r>
            <a:r>
              <a:rPr lang="en-US" altLang="en-US" dirty="0" smtClean="0"/>
              <a:t> and tattoos, because these may reflect person’s economic status or deliberate fashion trend, especially among adolescents</a:t>
            </a:r>
          </a:p>
          <a:p>
            <a:pPr lvl="1"/>
            <a:r>
              <a:rPr lang="en-US" altLang="en-US" dirty="0" smtClean="0"/>
              <a:t>Disheveled appearance in previously well-groomed person is significant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222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Data: Behavior</a:t>
            </a:r>
            <a:endParaRPr lang="en-US" dirty="0"/>
          </a:p>
        </p:txBody>
      </p:sp>
      <p:sp>
        <p:nvSpPr>
          <p:cNvPr id="69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Level of consciousness</a:t>
            </a:r>
          </a:p>
          <a:p>
            <a:pPr lvl="1"/>
            <a:r>
              <a:rPr lang="en-US" dirty="0" smtClean="0"/>
              <a:t>Person is awake, alert, aware of stimuli from environment and within self, and responds appropriately and reasonably soon to stimuli</a:t>
            </a:r>
          </a:p>
          <a:p>
            <a:r>
              <a:rPr lang="en-US" b="1" dirty="0" smtClean="0"/>
              <a:t>Facial expression</a:t>
            </a:r>
          </a:p>
          <a:p>
            <a:pPr lvl="1"/>
            <a:r>
              <a:rPr lang="en-US" dirty="0" smtClean="0"/>
              <a:t>Appropriate to situation and changes appropriately with topic; comfortable eye contact unless precluded by cultural norm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Data: Behavior (Cont.)</a:t>
            </a:r>
            <a:endParaRPr lang="en-US" dirty="0"/>
          </a:p>
        </p:txBody>
      </p:sp>
      <p:sp>
        <p:nvSpPr>
          <p:cNvPr id="6942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75874"/>
            <a:ext cx="7772400" cy="4624571"/>
          </a:xfrm>
        </p:spPr>
        <p:txBody>
          <a:bodyPr/>
          <a:lstStyle/>
          <a:p>
            <a:r>
              <a:rPr lang="en-US" altLang="en-US" b="1" dirty="0" smtClean="0"/>
              <a:t>Speech</a:t>
            </a:r>
          </a:p>
          <a:p>
            <a:pPr lvl="1"/>
            <a:r>
              <a:rPr lang="en-US" altLang="en-US" dirty="0" smtClean="0"/>
              <a:t>Judge the quality of speech, noting that person makes sounds effortlessly and shares conversation appropriately</a:t>
            </a:r>
          </a:p>
          <a:p>
            <a:pPr lvl="1"/>
            <a:r>
              <a:rPr lang="en-US" altLang="en-US" dirty="0" smtClean="0"/>
              <a:t>Pace of conversation is moderate, and stream is fluent</a:t>
            </a:r>
          </a:p>
          <a:p>
            <a:pPr lvl="1"/>
            <a:r>
              <a:rPr lang="en-US" altLang="en-US" dirty="0" smtClean="0"/>
              <a:t>Articulation (the ability to form words) is clear and understandable</a:t>
            </a:r>
          </a:p>
          <a:p>
            <a:pPr lvl="1"/>
            <a:r>
              <a:rPr lang="en-US" altLang="en-US" dirty="0" smtClean="0"/>
              <a:t>Word choice is effortless and appropriate to educational level; person completes sentences, occasionally pausing to think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Data: Behavior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Mood and affect</a:t>
            </a:r>
          </a:p>
          <a:p>
            <a:pPr lvl="1"/>
            <a:r>
              <a:rPr lang="en-US" altLang="en-US" dirty="0" smtClean="0"/>
              <a:t>Judge by body language and facial expression and by asking directly, “How do you feel today?” or “How do you usually feel?”</a:t>
            </a:r>
          </a:p>
          <a:p>
            <a:pPr lvl="1"/>
            <a:r>
              <a:rPr lang="en-US" altLang="en-US" dirty="0" smtClean="0"/>
              <a:t>Mood should be appropriate to person’s place and condition and should change appropriately with topics; person is willing to cooperate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Data: Cognitive Functions</a:t>
            </a:r>
            <a:endParaRPr lang="en-US" dirty="0"/>
          </a:p>
        </p:txBody>
      </p:sp>
      <p:sp>
        <p:nvSpPr>
          <p:cNvPr id="695302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400" b="1" dirty="0" smtClean="0"/>
              <a:t>Orientation</a:t>
            </a:r>
          </a:p>
          <a:p>
            <a:pPr lvl="1"/>
            <a:r>
              <a:rPr lang="en-US" altLang="en-US" sz="2000" dirty="0" smtClean="0"/>
              <a:t>Discern orientation through course of interview, or ask for it directly, using tact: “Some people have trouble keeping up with dates while in the hospital; what is today’s date?”</a:t>
            </a:r>
          </a:p>
          <a:p>
            <a:pPr lvl="1"/>
            <a:r>
              <a:rPr lang="en-US" altLang="en-US" sz="2000" dirty="0" smtClean="0"/>
              <a:t>Time: day of week, date, year, season</a:t>
            </a:r>
          </a:p>
          <a:p>
            <a:pPr lvl="1"/>
            <a:r>
              <a:rPr lang="en-US" altLang="en-US" sz="2000" dirty="0" smtClean="0"/>
              <a:t>Place: where person lives, address, phone number, present location, type of building, name of city and state</a:t>
            </a:r>
          </a:p>
          <a:p>
            <a:pPr lvl="1"/>
            <a:r>
              <a:rPr lang="en-US" altLang="en-US" sz="2000" dirty="0" smtClean="0"/>
              <a:t>Person: own name, age, who examiner is, type of worker</a:t>
            </a:r>
          </a:p>
          <a:p>
            <a:pPr lvl="1"/>
            <a:r>
              <a:rPr lang="en-US" altLang="en-US" sz="2000" dirty="0" smtClean="0"/>
              <a:t>Many hospitalized people normally have trouble with exact date but are fully oriented on remaining items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90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/>
          </a:p>
          <a:p>
            <a:r>
              <a:rPr lang="en-US" altLang="en-US" b="1" dirty="0" smtClean="0"/>
              <a:t>Mental status is a person’s emotional and cognitive functioning</a:t>
            </a:r>
          </a:p>
          <a:p>
            <a:pPr lvl="1"/>
            <a:r>
              <a:rPr lang="en-US" altLang="en-US" dirty="0" smtClean="0"/>
              <a:t>Optimal functioning aims toward simultaneous life satisfaction in work, caring relationships, and within the self</a:t>
            </a:r>
          </a:p>
          <a:p>
            <a:pPr lvl="1"/>
            <a:r>
              <a:rPr lang="en-US" altLang="en-US" dirty="0" smtClean="0"/>
              <a:t>Usually, mental status strikes a balance between good and bad days, allowing person to function socially and occupationally</a:t>
            </a:r>
          </a:p>
        </p:txBody>
      </p:sp>
      <p:sp>
        <p:nvSpPr>
          <p:cNvPr id="6819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Status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990601" y="6461125"/>
            <a:ext cx="7162799" cy="381000"/>
          </a:xfrm>
        </p:spPr>
        <p:txBody>
          <a:bodyPr/>
          <a:lstStyle/>
          <a:p>
            <a:pPr algn="ctr"/>
            <a:r>
              <a:rPr lang="en-US" dirty="0" smtClean="0"/>
              <a:t>Copyright © 2016 by Elsevier, Inc. All rights reserved. 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Data: Cognitive Functions (Cont.)</a:t>
            </a:r>
            <a:endParaRPr lang="en-US" dirty="0"/>
          </a:p>
        </p:txBody>
      </p:sp>
      <p:sp>
        <p:nvSpPr>
          <p:cNvPr id="695302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Attention span</a:t>
            </a:r>
          </a:p>
          <a:p>
            <a:pPr lvl="1"/>
            <a:r>
              <a:rPr lang="en-US" sz="2000" dirty="0" smtClean="0"/>
              <a:t>Check person’s ability to concentrate by noting whether he or she completes a thought without wandering</a:t>
            </a:r>
          </a:p>
          <a:p>
            <a:pPr lvl="1"/>
            <a:r>
              <a:rPr lang="en-US" sz="2000" dirty="0" smtClean="0"/>
              <a:t>Attention span commonly is impaired in people who are anxious, fatigued, or intoxicated</a:t>
            </a:r>
          </a:p>
          <a:p>
            <a:r>
              <a:rPr lang="en-US" sz="2400" b="1" dirty="0" smtClean="0"/>
              <a:t>Recent memory</a:t>
            </a:r>
          </a:p>
          <a:p>
            <a:pPr lvl="1"/>
            <a:r>
              <a:rPr lang="en-US" sz="2000" dirty="0" smtClean="0"/>
              <a:t>Assess in context of interview by 24-hour diet recall or by asking time person arrived at agency</a:t>
            </a:r>
          </a:p>
          <a:p>
            <a:pPr lvl="1"/>
            <a:r>
              <a:rPr lang="en-US" sz="2000" dirty="0" smtClean="0"/>
              <a:t>Ask questions you can corroborate to screen for occasional person who confabulates or makes up answers to fill in gaps of memory loss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Data: Cognitive Functions (Cont.)</a:t>
            </a:r>
            <a:endParaRPr lang="en-US" dirty="0"/>
          </a:p>
        </p:txBody>
      </p:sp>
      <p:sp>
        <p:nvSpPr>
          <p:cNvPr id="695302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Remote memory</a:t>
            </a:r>
          </a:p>
          <a:p>
            <a:pPr lvl="1"/>
            <a:r>
              <a:rPr lang="en-US" altLang="en-US" dirty="0" smtClean="0"/>
              <a:t>In the context of the interview, ask the person verifiable past events; for example, ask to describe past health, the first job, birthday and anniversary dates, and historical events that are relevant for that person</a:t>
            </a:r>
          </a:p>
          <a:p>
            <a:pPr lvl="1"/>
            <a:r>
              <a:rPr lang="en-US" altLang="en-US" dirty="0" smtClean="0"/>
              <a:t>Remote memory is lost when cortical storage area for that memory is damaged, such as in Alzheimer disease, dementia, or any disease that damages cerebral cortex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Four Unrelated Words Test</a:t>
            </a:r>
            <a:endParaRPr lang="en-US" dirty="0"/>
          </a:p>
        </p:txBody>
      </p:sp>
      <p:sp>
        <p:nvSpPr>
          <p:cNvPr id="695302" name="Rectangle 6"/>
          <p:cNvSpPr>
            <a:spLocks noGrp="1" noChangeArrowheads="1"/>
          </p:cNvSpPr>
          <p:nvPr>
            <p:ph idx="1"/>
          </p:nvPr>
        </p:nvSpPr>
        <p:spPr>
          <a:xfrm>
            <a:off x="685799" y="1645920"/>
            <a:ext cx="8268195" cy="4454525"/>
          </a:xfrm>
        </p:spPr>
        <p:txBody>
          <a:bodyPr>
            <a:noAutofit/>
          </a:bodyPr>
          <a:lstStyle/>
          <a:p>
            <a:pPr marL="740664"/>
            <a:r>
              <a:rPr lang="en-US" altLang="en-US" sz="2400" dirty="0" smtClean="0"/>
              <a:t>Highly sensitive and valid memory test</a:t>
            </a:r>
          </a:p>
          <a:p>
            <a:pPr marL="740664"/>
            <a:r>
              <a:rPr lang="en-US" altLang="en-US" sz="2400" dirty="0" smtClean="0"/>
              <a:t>Requires more effort than recall of personal or historic events, and avoids danger of unverifiable recall</a:t>
            </a:r>
          </a:p>
          <a:p>
            <a:pPr marL="740664"/>
            <a:r>
              <a:rPr lang="en-US" altLang="en-US" sz="2400" dirty="0" smtClean="0"/>
              <a:t>Pick four words with semantic and phonetic diversity; ask person to remember the four words</a:t>
            </a:r>
          </a:p>
          <a:p>
            <a:pPr marL="740664"/>
            <a:r>
              <a:rPr lang="en-US" altLang="en-US" sz="2400" dirty="0" smtClean="0"/>
              <a:t>To be sure person understood, have him or her repeat the words</a:t>
            </a:r>
          </a:p>
          <a:p>
            <a:pPr marL="740664"/>
            <a:r>
              <a:rPr lang="en-US" altLang="en-US" sz="2400" dirty="0" smtClean="0"/>
              <a:t>Ask for the recall of four words at 5, 10, and 30 minutes</a:t>
            </a:r>
          </a:p>
          <a:p>
            <a:pPr marL="740664"/>
            <a:r>
              <a:rPr lang="en-US" altLang="en-US" sz="2400" dirty="0" smtClean="0"/>
              <a:t>Normal response for persons younger than 60 is an accurate 3- or 4-word recall after 5, 10, and 30 minutes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Testing for Persons with Aphasia</a:t>
            </a:r>
            <a:endParaRPr lang="en-US" dirty="0"/>
          </a:p>
        </p:txBody>
      </p:sp>
      <p:sp>
        <p:nvSpPr>
          <p:cNvPr id="695302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400" b="1" dirty="0" smtClean="0"/>
              <a:t>Aphasia:</a:t>
            </a:r>
            <a:r>
              <a:rPr lang="en-US" altLang="en-US" sz="2400" dirty="0" smtClean="0"/>
              <a:t> loss of ability to speak or write coherently or to understand speech or writing due to a cerebrovascular accident</a:t>
            </a:r>
          </a:p>
          <a:p>
            <a:r>
              <a:rPr lang="en-US" altLang="en-US" sz="2400" b="1" dirty="0" smtClean="0"/>
              <a:t>Word comprehension: </a:t>
            </a:r>
            <a:r>
              <a:rPr lang="en-US" altLang="en-US" sz="2400" dirty="0" smtClean="0"/>
              <a:t>point to articles in the room or articles from pockets and ask person to name them</a:t>
            </a:r>
          </a:p>
          <a:p>
            <a:r>
              <a:rPr lang="en-US" altLang="en-US" sz="2400" b="1" dirty="0" smtClean="0"/>
              <a:t>Reading: </a:t>
            </a:r>
            <a:r>
              <a:rPr lang="en-US" altLang="en-US" sz="2400" dirty="0" smtClean="0"/>
              <a:t>ask person to read available print; be aware that reading is related to educational level</a:t>
            </a:r>
          </a:p>
          <a:p>
            <a:r>
              <a:rPr lang="en-US" altLang="en-US" sz="2400" b="1" dirty="0" smtClean="0"/>
              <a:t>Writing: </a:t>
            </a:r>
            <a:r>
              <a:rPr lang="en-US" altLang="en-US" sz="2400" dirty="0" smtClean="0"/>
              <a:t>ask person to make up and write a sentence; note coherence, spelling, and parts of speech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Intellectual Function Tests</a:t>
            </a:r>
            <a:endParaRPr lang="en-US" dirty="0"/>
          </a:p>
        </p:txBody>
      </p:sp>
      <p:sp>
        <p:nvSpPr>
          <p:cNvPr id="695302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Tests measure problem-solving and reasoning abilities</a:t>
            </a:r>
          </a:p>
          <a:p>
            <a:r>
              <a:rPr lang="en-US" sz="2400" dirty="0" smtClean="0"/>
              <a:t>Have been used to discriminate between organic brain disease and psychiatric disorders; errors on tests indicate organic dysfunction</a:t>
            </a:r>
          </a:p>
          <a:p>
            <a:r>
              <a:rPr lang="en-US" sz="2400" dirty="0" smtClean="0"/>
              <a:t>Although widely used, little evidence exists that these tests are valid for detecting organic brain disease </a:t>
            </a:r>
          </a:p>
          <a:p>
            <a:r>
              <a:rPr lang="en-US" sz="2400" dirty="0" smtClean="0"/>
              <a:t>With little relevance for daily clinical care, they are not discussed here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02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en-US" dirty="0" smtClean="0"/>
              <a:t>Ability to compare and evaluate alternatives and reach an appropriate course of action</a:t>
            </a:r>
          </a:p>
          <a:p>
            <a:pPr>
              <a:lnSpc>
                <a:spcPct val="110000"/>
              </a:lnSpc>
            </a:pPr>
            <a:r>
              <a:rPr lang="en-US" altLang="en-US" dirty="0" smtClean="0"/>
              <a:t>Test judgment about daily or long-term goals, likelihood of acting in response to hallucinations or delusions, and capacity for violent or suicidal behavior</a:t>
            </a:r>
          </a:p>
          <a:p>
            <a:pPr>
              <a:lnSpc>
                <a:spcPct val="110000"/>
              </a:lnSpc>
            </a:pPr>
            <a:r>
              <a:rPr lang="en-US" altLang="en-US" dirty="0" smtClean="0"/>
              <a:t>Note what person says about job plans, social or family obligations, and plans for the future; job and future plans should be realistic, considering person’s health situation</a:t>
            </a:r>
          </a:p>
          <a:p>
            <a:pPr>
              <a:lnSpc>
                <a:spcPct val="110000"/>
              </a:lnSpc>
            </a:pPr>
            <a:r>
              <a:rPr lang="en-US" altLang="en-US" dirty="0" smtClean="0"/>
              <a:t>Ask for rationale for his or her health care, and how he or she decided about compliance with prescribed health regimens; actions and decisions should be realistic</a:t>
            </a:r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Judgment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 Processes, Content, </a:t>
            </a:r>
            <a:br>
              <a:rPr lang="en-US" dirty="0" smtClean="0"/>
            </a:br>
            <a:r>
              <a:rPr lang="en-US" dirty="0" smtClean="0"/>
              <a:t>and Perceptions</a:t>
            </a:r>
            <a:endParaRPr lang="en-US" dirty="0"/>
          </a:p>
        </p:txBody>
      </p:sp>
      <p:sp>
        <p:nvSpPr>
          <p:cNvPr id="697350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Thought processes</a:t>
            </a:r>
          </a:p>
          <a:p>
            <a:pPr lvl="1"/>
            <a:r>
              <a:rPr lang="en-US" dirty="0" smtClean="0"/>
              <a:t>Way person thinks should be logical, goal directed, coherent, and relevant; should complete thoughts</a:t>
            </a:r>
          </a:p>
          <a:p>
            <a:r>
              <a:rPr lang="en-US" b="1" dirty="0" smtClean="0"/>
              <a:t>Thought content</a:t>
            </a:r>
          </a:p>
          <a:p>
            <a:pPr lvl="1"/>
            <a:r>
              <a:rPr lang="en-US" dirty="0" smtClean="0"/>
              <a:t>What person says should be consistent and logical</a:t>
            </a:r>
          </a:p>
          <a:p>
            <a:r>
              <a:rPr lang="en-US" b="1" dirty="0" smtClean="0"/>
              <a:t>Perceptions</a:t>
            </a:r>
          </a:p>
          <a:p>
            <a:pPr lvl="1"/>
            <a:r>
              <a:rPr lang="en-US" dirty="0" smtClean="0"/>
              <a:t>Person should be consistently aware of reality; perceptions should be congruent with yours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Screening for Suicidal Thoughts</a:t>
            </a:r>
            <a:endParaRPr lang="en-US" dirty="0"/>
          </a:p>
        </p:txBody>
      </p:sp>
      <p:sp>
        <p:nvSpPr>
          <p:cNvPr id="69735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45920"/>
            <a:ext cx="7772400" cy="4703365"/>
          </a:xfrm>
        </p:spPr>
        <p:txBody>
          <a:bodyPr>
            <a:noAutofit/>
          </a:bodyPr>
          <a:lstStyle/>
          <a:p>
            <a:r>
              <a:rPr lang="en-US" altLang="en-US" sz="2400" dirty="0" smtClean="0"/>
              <a:t>When the person expresses feelings of sadness, hopelessness, despair, or grief, it is important to assess any possible risk of physical harm to himself or herself</a:t>
            </a:r>
          </a:p>
          <a:p>
            <a:r>
              <a:rPr lang="en-US" altLang="en-US" sz="2400" dirty="0" smtClean="0"/>
              <a:t>Begin with more general questions; if you hear affirmative answers, continue with more specific probing questions</a:t>
            </a:r>
          </a:p>
          <a:p>
            <a:pPr lvl="1"/>
            <a:r>
              <a:rPr lang="en-US" altLang="en-US" sz="2000" dirty="0" smtClean="0"/>
              <a:t>Have you ever felt so blue you thought of hurting yourself or do you feel like hurting yourself now?</a:t>
            </a:r>
          </a:p>
          <a:p>
            <a:pPr lvl="1"/>
            <a:r>
              <a:rPr lang="en-US" altLang="en-US" sz="2000" dirty="0" smtClean="0"/>
              <a:t>Do you have a plan to hurt yourself? How would you do it?</a:t>
            </a:r>
          </a:p>
          <a:p>
            <a:pPr lvl="1"/>
            <a:r>
              <a:rPr lang="en-US" altLang="en-US" sz="2000" dirty="0" smtClean="0"/>
              <a:t>What would happen if you were dead?</a:t>
            </a:r>
          </a:p>
          <a:p>
            <a:pPr lvl="1"/>
            <a:r>
              <a:rPr lang="en-US" altLang="en-US" sz="2000" dirty="0" smtClean="0"/>
              <a:t>How would other people react if you were dead?</a:t>
            </a:r>
          </a:p>
          <a:p>
            <a:pPr lvl="2"/>
            <a:endParaRPr lang="en-US" alt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Screening for Suicidal Thoughts (Cont.)</a:t>
            </a:r>
            <a:endParaRPr lang="en-US" dirty="0"/>
          </a:p>
        </p:txBody>
      </p:sp>
      <p:sp>
        <p:nvSpPr>
          <p:cNvPr id="697350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It is very difficult to question people about possible suicidal wishes for fear of invading privacy</a:t>
            </a:r>
          </a:p>
          <a:p>
            <a:r>
              <a:rPr lang="en-US" sz="2400" dirty="0" smtClean="0"/>
              <a:t>Risk is far greater skipping these questions if you have the slightest clue that they are appropriate; you may be the only health professional to pick up clues of suicide risk</a:t>
            </a:r>
          </a:p>
          <a:p>
            <a:r>
              <a:rPr lang="en-US" sz="2400" dirty="0" smtClean="0"/>
              <a:t>For people who are ambivalent, you can buy time so the person can be helped to find an alternate remedy</a:t>
            </a:r>
          </a:p>
          <a:p>
            <a:r>
              <a:rPr lang="en-US" sz="2400" dirty="0" smtClean="0"/>
              <a:t>Share any concerns you have about a person’s suicide ideation with a mental health professional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Supplemental Mental Status Examination</a:t>
            </a:r>
            <a:endParaRPr lang="en-US" dirty="0"/>
          </a:p>
        </p:txBody>
      </p:sp>
      <p:sp>
        <p:nvSpPr>
          <p:cNvPr id="699398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Mini-Mental State Exam</a:t>
            </a:r>
          </a:p>
          <a:p>
            <a:pPr lvl="1"/>
            <a:r>
              <a:rPr lang="en-US" altLang="en-US" dirty="0" smtClean="0"/>
              <a:t>Concentrates only on cognitive functioning, not on mood or thought processes</a:t>
            </a:r>
          </a:p>
          <a:p>
            <a:pPr lvl="1"/>
            <a:r>
              <a:rPr lang="en-US" altLang="en-US" dirty="0" smtClean="0"/>
              <a:t>Standard set of 11 questions, requires only 5 to 10 minutes to administer</a:t>
            </a:r>
          </a:p>
          <a:p>
            <a:pPr lvl="2"/>
            <a:r>
              <a:rPr lang="en-US" altLang="en-US" dirty="0" smtClean="0"/>
              <a:t>Useful for both initial and serial measurement, so worsening or improvement of cognition over time and with treatment can be assessed</a:t>
            </a:r>
          </a:p>
          <a:p>
            <a:pPr lvl="2"/>
            <a:r>
              <a:rPr lang="en-US" altLang="en-US" dirty="0" smtClean="0"/>
              <a:t>Good screening tool to detect dementia and delirium and to differentiate these from psychiatric mental illness</a:t>
            </a:r>
          </a:p>
          <a:p>
            <a:pPr lvl="2"/>
            <a:r>
              <a:rPr lang="en-US" altLang="en-US" dirty="0" smtClean="0"/>
              <a:t>Normal mental status average 27; scores between 24 and 30 indicate no cognitive impairment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nurse understands that all of the following are components of the mental status assessment except?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Known illness or health problem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Current medications known to affect mood or cognition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Cultural background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Personal history; current stress, social habits, sleep habits, and drug and alcohol use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6653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Developmental Competence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645920"/>
            <a:ext cx="7772400" cy="4613212"/>
          </a:xfrm>
        </p:spPr>
        <p:txBody>
          <a:bodyPr/>
          <a:lstStyle/>
          <a:p>
            <a:r>
              <a:rPr lang="en-US" b="1" dirty="0" smtClean="0"/>
              <a:t>Infants and children</a:t>
            </a:r>
          </a:p>
          <a:p>
            <a:pPr lvl="1"/>
            <a:r>
              <a:rPr lang="en-US" dirty="0" smtClean="0"/>
              <a:t>Covers behavioral, cognitive, and psychosocial development and examines how child is coping with his or her environment</a:t>
            </a:r>
          </a:p>
          <a:p>
            <a:pPr lvl="1"/>
            <a:r>
              <a:rPr lang="en-US" dirty="0" smtClean="0"/>
              <a:t>Follow </a:t>
            </a:r>
            <a:r>
              <a:rPr lang="en-US" b="1" dirty="0" smtClean="0"/>
              <a:t>A-B-C-T </a:t>
            </a:r>
            <a:r>
              <a:rPr lang="en-US" dirty="0" smtClean="0"/>
              <a:t>guidelines as for adults, with consideration for developmental milestones</a:t>
            </a:r>
          </a:p>
          <a:p>
            <a:pPr lvl="1"/>
            <a:r>
              <a:rPr lang="en-US" dirty="0" smtClean="0"/>
              <a:t>Abnormalities often problems of omission; child does not achieve expected milestone</a:t>
            </a:r>
          </a:p>
          <a:p>
            <a:pPr lvl="1"/>
            <a:r>
              <a:rPr lang="en-US" dirty="0" smtClean="0"/>
              <a:t>Parent’s health history, especially sections on developmental history and personal history, yields most of mental status data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Screening Tests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000" b="1" dirty="0" smtClean="0"/>
              <a:t>Infants and children </a:t>
            </a:r>
          </a:p>
          <a:p>
            <a:pPr lvl="1"/>
            <a:r>
              <a:rPr lang="en-US" altLang="en-US" sz="1800" b="1" dirty="0" smtClean="0"/>
              <a:t>Denver II screening test </a:t>
            </a:r>
            <a:r>
              <a:rPr lang="en-US" altLang="en-US" sz="1800" dirty="0" smtClean="0"/>
              <a:t>gives a chance to interact directly with child to assess mental status</a:t>
            </a:r>
          </a:p>
          <a:p>
            <a:pPr lvl="2"/>
            <a:r>
              <a:rPr lang="en-US" altLang="en-US" sz="1600" dirty="0" smtClean="0"/>
              <a:t>For child from birth to 6 years of age, Denver II helps identify those who may be slow to develop in behavioral, language, cognitive, and psychosocial areas </a:t>
            </a:r>
          </a:p>
          <a:p>
            <a:pPr lvl="2"/>
            <a:r>
              <a:rPr lang="en-US" altLang="en-US" sz="1600" dirty="0" smtClean="0"/>
              <a:t>An additional language test is the Denver Articulation Screening Examination</a:t>
            </a:r>
          </a:p>
          <a:p>
            <a:pPr lvl="1"/>
            <a:r>
              <a:rPr lang="en-US" sz="1800" b="1" dirty="0" smtClean="0"/>
              <a:t>“Behavioral Checklist” </a:t>
            </a:r>
            <a:r>
              <a:rPr lang="en-US" sz="1800" dirty="0" smtClean="0"/>
              <a:t>for school-age children, ages 7 to 11, is tool given to parent along with the history</a:t>
            </a:r>
          </a:p>
          <a:p>
            <a:pPr lvl="2"/>
            <a:r>
              <a:rPr lang="en-US" sz="1600" dirty="0" smtClean="0"/>
              <a:t>Covers five major areas: mood, play, school, friends, and family relations</a:t>
            </a:r>
          </a:p>
          <a:p>
            <a:pPr lvl="2"/>
            <a:r>
              <a:rPr lang="en-US" sz="1600" dirty="0" smtClean="0"/>
              <a:t>It is easy to administer and lasts about 5 minutes</a:t>
            </a:r>
          </a:p>
          <a:p>
            <a:r>
              <a:rPr lang="en-US" sz="2000" b="1" dirty="0" smtClean="0"/>
              <a:t>Adolescents</a:t>
            </a:r>
          </a:p>
          <a:p>
            <a:pPr lvl="1"/>
            <a:r>
              <a:rPr lang="en-US" sz="1800" dirty="0" smtClean="0"/>
              <a:t>Follow same </a:t>
            </a:r>
            <a:r>
              <a:rPr lang="en-US" sz="1800" b="1" dirty="0" smtClean="0"/>
              <a:t>A-B-C-T </a:t>
            </a:r>
            <a:r>
              <a:rPr lang="en-US" sz="1800" dirty="0" smtClean="0"/>
              <a:t>guidelines as for adults</a:t>
            </a:r>
          </a:p>
          <a:p>
            <a:pPr lvl="2"/>
            <a:endParaRPr lang="en-US" altLang="en-US" sz="1600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Developmental Care of </a:t>
            </a:r>
            <a:br>
              <a:rPr lang="en-US" dirty="0" smtClean="0"/>
            </a:br>
            <a:r>
              <a:rPr lang="en-US" dirty="0" smtClean="0"/>
              <a:t>Aging Adults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Check sensory status, vision, and hearing before any aspect of mental status</a:t>
            </a:r>
          </a:p>
          <a:p>
            <a:pPr lvl="1"/>
            <a:r>
              <a:rPr lang="en-US" altLang="en-US" dirty="0" smtClean="0"/>
              <a:t>Confusion is common and is easily misdiagnosed</a:t>
            </a:r>
          </a:p>
          <a:p>
            <a:pPr lvl="1"/>
            <a:r>
              <a:rPr lang="en-US" altLang="en-US" dirty="0" smtClean="0"/>
              <a:t>One third to one half of older adults admitted to acute-care medical and surgical services show varying degrees of confusion already present</a:t>
            </a:r>
          </a:p>
          <a:p>
            <a:pPr lvl="1"/>
            <a:r>
              <a:rPr lang="en-US" altLang="en-US" dirty="0" smtClean="0"/>
              <a:t>In the community, about 5% of adults over 65 and almost 20% of those over 75 have some degree of clinically detectable impaired cognitive function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32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Developmental Care of Aging Adults (Cont.)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sensory status before assessing any aspect of mental status</a:t>
            </a:r>
          </a:p>
          <a:p>
            <a:pPr lvl="1"/>
            <a:r>
              <a:rPr lang="en-US" dirty="0" smtClean="0"/>
              <a:t>Vision and hearing changes due to aging may alter alertness and leave the person looking confused</a:t>
            </a:r>
          </a:p>
          <a:p>
            <a:pPr lvl="1"/>
            <a:r>
              <a:rPr lang="en-US" dirty="0" smtClean="0"/>
              <a:t>When older people cannot hear your questions, they may test worse than they actually are</a:t>
            </a:r>
          </a:p>
          <a:p>
            <a:pPr lvl="1"/>
            <a:r>
              <a:rPr lang="en-US" dirty="0" smtClean="0"/>
              <a:t>One group of older people with psychiatric mental illness tested significantly better when they wore hearing aids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33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Aging Adults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Follow same </a:t>
            </a:r>
            <a:r>
              <a:rPr lang="en-US" sz="2400" b="1" dirty="0" smtClean="0"/>
              <a:t>A-B-C-T</a:t>
            </a:r>
            <a:r>
              <a:rPr lang="en-US" sz="2400" dirty="0" smtClean="0"/>
              <a:t> guidelines for the younger adult with these additional considerations</a:t>
            </a:r>
          </a:p>
          <a:p>
            <a:r>
              <a:rPr lang="en-US" sz="2400" dirty="0" smtClean="0"/>
              <a:t>Behavior: level of consciousness</a:t>
            </a:r>
          </a:p>
          <a:p>
            <a:pPr lvl="1"/>
            <a:r>
              <a:rPr lang="en-US" sz="2000" dirty="0" smtClean="0"/>
              <a:t>In hospital or extended care setting, the Glasgow Coma Scale is useful in testing consciousness in aging persons in whom confusion is common</a:t>
            </a:r>
          </a:p>
          <a:p>
            <a:pPr lvl="1"/>
            <a:r>
              <a:rPr lang="en-US" sz="2000" dirty="0" smtClean="0"/>
              <a:t>Gives numerical value to person’s response in eye-opening, best verbal response, and best motor response </a:t>
            </a:r>
          </a:p>
          <a:p>
            <a:pPr lvl="1"/>
            <a:r>
              <a:rPr lang="en-US" sz="2000" dirty="0" smtClean="0"/>
              <a:t>Avoids ambiguity when numerous examiners care for same person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34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Aging Adults: Orientation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b="1" dirty="0" smtClean="0"/>
              <a:t>Cognitive functions: orientation</a:t>
            </a:r>
          </a:p>
          <a:p>
            <a:pPr lvl="1"/>
            <a:r>
              <a:rPr lang="en-US" altLang="en-US" dirty="0" smtClean="0"/>
              <a:t>Many aging persons experience social isolation, loss of structure without a job, change in residence, or some short-term memory loss</a:t>
            </a:r>
          </a:p>
          <a:p>
            <a:pPr lvl="1"/>
            <a:r>
              <a:rPr lang="en-US" altLang="en-US" dirty="0" smtClean="0"/>
              <a:t>Aging persons may be considered oriented if they know generally where they are and the present period</a:t>
            </a:r>
          </a:p>
          <a:p>
            <a:pPr lvl="1"/>
            <a:r>
              <a:rPr lang="en-US" altLang="en-US" dirty="0" smtClean="0"/>
              <a:t>Consider them oriented to time if year and month are correctly stated</a:t>
            </a:r>
          </a:p>
          <a:p>
            <a:pPr lvl="1"/>
            <a:r>
              <a:rPr lang="en-US" altLang="en-US" dirty="0" smtClean="0"/>
              <a:t>Orientation to place is accepted with correct identification of the type of setting (e.g., the hospital and name of town)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35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Aging Adults: New Learning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Cognitive functions: new learning</a:t>
            </a:r>
          </a:p>
          <a:p>
            <a:pPr lvl="1"/>
            <a:r>
              <a:rPr lang="en-US" altLang="en-US" dirty="0" smtClean="0"/>
              <a:t> In people of normal cognitive function, age-related decline occurs in performance in the </a:t>
            </a:r>
            <a:r>
              <a:rPr lang="en-US" altLang="en-US" b="1" dirty="0" smtClean="0"/>
              <a:t>Four Unrelated Words Test </a:t>
            </a:r>
          </a:p>
          <a:p>
            <a:pPr lvl="1"/>
            <a:r>
              <a:rPr lang="en-US" altLang="en-US" dirty="0" smtClean="0"/>
              <a:t>Persons in the eighth decade average two of four words recalled over 5 minutes and will improve performance at 10 and 30 minutes after being reminded by verbal cues</a:t>
            </a:r>
          </a:p>
          <a:p>
            <a:pPr lvl="1"/>
            <a:r>
              <a:rPr lang="en-US" altLang="en-US" dirty="0" smtClean="0"/>
              <a:t>The performance of those with Alzheimer disease does not improve on subsequent trials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36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Aging Adults: Supplemental Testing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400" b="1" dirty="0" smtClean="0"/>
              <a:t>Supplemental Mental Status Exam</a:t>
            </a:r>
          </a:p>
          <a:p>
            <a:pPr lvl="1"/>
            <a:r>
              <a:rPr lang="en-US" altLang="en-US" sz="2000" b="1" dirty="0" smtClean="0"/>
              <a:t>Mini-Cog </a:t>
            </a:r>
            <a:r>
              <a:rPr lang="en-US" altLang="en-US" sz="2000" dirty="0" smtClean="0"/>
              <a:t>is a reliable, quick, and easily available instrument to screen for cognitive impairment in healthy adults</a:t>
            </a:r>
          </a:p>
          <a:p>
            <a:pPr lvl="1"/>
            <a:r>
              <a:rPr lang="en-US" altLang="en-US" sz="2000" dirty="0" smtClean="0"/>
              <a:t>Consists of three-item recall test and clock-drawing test</a:t>
            </a:r>
          </a:p>
          <a:p>
            <a:pPr lvl="1"/>
            <a:r>
              <a:rPr lang="en-US" altLang="en-US" sz="2000" dirty="0" smtClean="0"/>
              <a:t>Tests person’s executive function, including ability to plan, manage time, and organize activities, and working memory</a:t>
            </a:r>
          </a:p>
          <a:p>
            <a:pPr lvl="1"/>
            <a:r>
              <a:rPr lang="en-US" altLang="en-US" sz="2000" dirty="0" smtClean="0"/>
              <a:t>Those with no cognitive impairment or dementia can recall the three words and draw a complete, round, closed clock circle with all face numbers in correct position and sequence and hour and minute hands indicating time you requested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37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10" descr="ch06-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900" y="420688"/>
            <a:ext cx="8080375" cy="46482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39940" name="Picture 10" descr="ch06-13"/>
          <p:cNvPicPr>
            <a:picLocks noChangeAspect="1" noChangeArrowheads="1"/>
          </p:cNvPicPr>
          <p:nvPr/>
        </p:nvPicPr>
        <p:blipFill>
          <a:blip r:embed="rId3" cstate="print"/>
          <a:srcRect t="14301" r="594"/>
          <a:stretch>
            <a:fillRect/>
          </a:stretch>
        </p:blipFill>
        <p:spPr bwMode="auto">
          <a:xfrm>
            <a:off x="444500" y="4897438"/>
            <a:ext cx="8131175" cy="1550987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38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 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None/>
            </a:pPr>
            <a:r>
              <a:rPr lang="en-US" dirty="0" smtClean="0"/>
              <a:t>A nursing student is learning about the importance of performing a mental status assessment on patients so as to provide an adequate indicator of cognitive status. </a:t>
            </a:r>
          </a:p>
          <a:p>
            <a:pPr marL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39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Mental disorder</a:t>
            </a:r>
          </a:p>
          <a:p>
            <a:pPr lvl="1"/>
            <a:r>
              <a:rPr lang="en-US" altLang="en-US" dirty="0" smtClean="0"/>
              <a:t>Significant behavioral or psychological pattern associated with the following: </a:t>
            </a:r>
          </a:p>
          <a:p>
            <a:pPr lvl="2"/>
            <a:r>
              <a:rPr lang="en-US" altLang="en-US" dirty="0" smtClean="0"/>
              <a:t>Distress, a painful symptom</a:t>
            </a:r>
          </a:p>
          <a:p>
            <a:pPr lvl="2"/>
            <a:r>
              <a:rPr lang="en-US" altLang="en-US" dirty="0" smtClean="0"/>
              <a:t>Disability, impaired functioning</a:t>
            </a:r>
          </a:p>
          <a:p>
            <a:pPr lvl="2"/>
            <a:r>
              <a:rPr lang="en-US" altLang="en-US" dirty="0" smtClean="0"/>
              <a:t>Significant risk of pain, disability, or death, or a loss of freedom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Status Structure </a:t>
            </a:r>
            <a:br>
              <a:rPr lang="en-US" dirty="0" smtClean="0"/>
            </a:br>
            <a:r>
              <a:rPr lang="en-US" dirty="0" smtClean="0"/>
              <a:t>and Function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5920"/>
            <a:ext cx="7640053" cy="4454525"/>
          </a:xfrm>
        </p:spPr>
        <p:txBody>
          <a:bodyPr/>
          <a:lstStyle/>
          <a:p>
            <a:r>
              <a:rPr lang="en-US" dirty="0" smtClean="0"/>
              <a:t>What information would be included in a mental status assessment for an adult patient? </a:t>
            </a:r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40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would the nursing student assess abstract reasoning in an adult patient? </a:t>
            </a:r>
          </a:p>
          <a:p>
            <a:r>
              <a:rPr lang="en-US" dirty="0" smtClean="0"/>
              <a:t>How would the nursing student differentiate between recent and remote memory in an adult patient? </a:t>
            </a:r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41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nursing student is reviewing the components of a Mini Mental Status Exam (MMSE) to be used during the assessment process. How would the nursing student interpret the results of an MMSE if the score was noted as 15? </a:t>
            </a:r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42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student nurse is reviewing comparative differences between delirium and dementia. Based on these observations, how would the student nurse characterize the following presentations?</a:t>
            </a:r>
          </a:p>
          <a:p>
            <a:pPr lvl="1"/>
            <a:r>
              <a:rPr lang="en-US" sz="2000" dirty="0" smtClean="0"/>
              <a:t>A 78-year-old male presents with new onset confusion in the physician’s office</a:t>
            </a:r>
          </a:p>
          <a:p>
            <a:pPr lvl="1"/>
            <a:r>
              <a:rPr lang="en-US" sz="2000" dirty="0" smtClean="0"/>
              <a:t>A 65-year-old female has been having continued difficulty remembering phone numbers for several months’ duration and comes to the physician’s office out of concern </a:t>
            </a:r>
          </a:p>
          <a:p>
            <a:pPr lvl="1"/>
            <a:r>
              <a:rPr lang="en-US" sz="2000" dirty="0" smtClean="0"/>
              <a:t>An 89-year-old male has a urinary tract infection and is confused on admission to the hospital</a:t>
            </a:r>
          </a:p>
          <a:p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70DDE879-6208-4771-9800-59323AF51E35}" type="slidenum">
              <a:rPr lang="en-GB" smtClean="0"/>
              <a:pPr>
                <a:defRPr/>
              </a:pPr>
              <a:t>43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altLang="en-US" dirty="0" smtClean="0"/>
          </a:p>
          <a:p>
            <a:r>
              <a:rPr lang="en-US" altLang="en-US" b="1" dirty="0" smtClean="0"/>
              <a:t>Organic disorders</a:t>
            </a:r>
          </a:p>
          <a:p>
            <a:pPr lvl="1"/>
            <a:r>
              <a:rPr lang="en-US" altLang="en-US" dirty="0" smtClean="0"/>
              <a:t>Due to brain disease of known specific organic cause (e.g., delirium, dementia, alcohol and drug intoxication and withdrawal)</a:t>
            </a:r>
          </a:p>
          <a:p>
            <a:r>
              <a:rPr lang="en-US" altLang="en-US" b="1" dirty="0" smtClean="0"/>
              <a:t>Psychiatric mental illnesses</a:t>
            </a:r>
          </a:p>
          <a:p>
            <a:pPr lvl="1"/>
            <a:r>
              <a:rPr lang="en-US" altLang="en-US" dirty="0" smtClean="0"/>
              <a:t>Organic etiology has not yet been established (e.g., anxiety disorder or schizophrenia)</a:t>
            </a:r>
          </a:p>
          <a:p>
            <a:pPr lvl="1"/>
            <a:r>
              <a:rPr lang="en-US" altLang="en-US" dirty="0" smtClean="0"/>
              <a:t>Mental status assessment documents a dysfunction and determines how that dysfunction affects self-care in everyday life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Status Structure and Function (Cont.)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8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Mental status cannot be scrutinized directly like the characteristics of skin or heart sounds</a:t>
            </a:r>
          </a:p>
          <a:p>
            <a:r>
              <a:rPr lang="en-US" dirty="0" smtClean="0"/>
              <a:t>Its functioning is inferred through assessment of an individual’s behaviors:</a:t>
            </a:r>
          </a:p>
          <a:p>
            <a:pPr lvl="1"/>
            <a:r>
              <a:rPr lang="en-US" dirty="0" smtClean="0"/>
              <a:t>Consciousness</a:t>
            </a:r>
          </a:p>
          <a:p>
            <a:pPr lvl="1"/>
            <a:r>
              <a:rPr lang="en-US" dirty="0" smtClean="0"/>
              <a:t>Language</a:t>
            </a:r>
          </a:p>
          <a:p>
            <a:pPr lvl="1"/>
            <a:r>
              <a:rPr lang="en-US" dirty="0" smtClean="0"/>
              <a:t>Mood and affect</a:t>
            </a:r>
          </a:p>
          <a:p>
            <a:pPr lvl="1"/>
            <a:r>
              <a:rPr lang="en-US" dirty="0" smtClean="0"/>
              <a:t>Orientation </a:t>
            </a:r>
          </a:p>
          <a:p>
            <a:pPr lvl="1"/>
            <a:r>
              <a:rPr lang="en-US" dirty="0" smtClean="0"/>
              <a:t>Attention</a:t>
            </a:r>
          </a:p>
        </p:txBody>
      </p:sp>
      <p:sp>
        <p:nvSpPr>
          <p:cNvPr id="6840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Mental Status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4732422" y="3482139"/>
            <a:ext cx="3545304" cy="2532063"/>
          </a:xfrm>
        </p:spPr>
        <p:txBody>
          <a:bodyPr/>
          <a:lstStyle/>
          <a:p>
            <a:pPr lvl="1"/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Abstract reasoning</a:t>
            </a:r>
          </a:p>
          <a:p>
            <a:pPr lvl="1"/>
            <a:r>
              <a:rPr lang="en-US" dirty="0" smtClean="0"/>
              <a:t>Thought process</a:t>
            </a:r>
          </a:p>
          <a:p>
            <a:pPr lvl="1"/>
            <a:r>
              <a:rPr lang="en-US" dirty="0" smtClean="0"/>
              <a:t>Thought content</a:t>
            </a:r>
          </a:p>
          <a:p>
            <a:pPr lvl="1"/>
            <a:r>
              <a:rPr lang="en-US" dirty="0" smtClean="0"/>
              <a:t>Perceptions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Which of the following basic functions should the nurse </a:t>
            </a:r>
            <a:r>
              <a:rPr lang="en-US" dirty="0" smtClean="0"/>
              <a:t>test </a:t>
            </a:r>
            <a:r>
              <a:rPr lang="en-US" dirty="0"/>
              <a:t>first in an assessment of mental status</a:t>
            </a:r>
            <a:r>
              <a:rPr lang="en-US" dirty="0" smtClean="0"/>
              <a:t>?</a:t>
            </a:r>
          </a:p>
          <a:p>
            <a:pPr marL="463550" indent="-463550" eaLnBrk="1" hangingPunct="1">
              <a:buSzPct val="100000"/>
              <a:buFont typeface="+mj-lt"/>
              <a:buAutoNum type="arabicPeriod"/>
              <a:defRPr/>
            </a:pPr>
            <a:r>
              <a:rPr lang="en-US" dirty="0"/>
              <a:t>Behavior</a:t>
            </a:r>
          </a:p>
          <a:p>
            <a:pPr marL="463550" indent="-463550" eaLnBrk="1" hangingPunct="1">
              <a:buSzPct val="100000"/>
              <a:buFont typeface="+mj-lt"/>
              <a:buAutoNum type="arabicPeriod"/>
              <a:defRPr/>
            </a:pPr>
            <a:r>
              <a:rPr lang="en-US" dirty="0"/>
              <a:t>Consciousness</a:t>
            </a:r>
          </a:p>
          <a:p>
            <a:pPr marL="463550" indent="-463550" eaLnBrk="1" hangingPunct="1">
              <a:buSzPct val="100000"/>
              <a:buFont typeface="+mj-lt"/>
              <a:buAutoNum type="arabicPeriod"/>
              <a:defRPr/>
            </a:pPr>
            <a:r>
              <a:rPr lang="en-US" dirty="0"/>
              <a:t>Judgment</a:t>
            </a:r>
          </a:p>
          <a:p>
            <a:pPr marL="463550" indent="-463550" eaLnBrk="1" hangingPunct="1">
              <a:buSzPct val="100000"/>
              <a:buFont typeface="+mj-lt"/>
              <a:buAutoNum type="arabicPeriod"/>
              <a:defRPr/>
            </a:pPr>
            <a:r>
              <a:rPr lang="en-US" dirty="0"/>
              <a:t>Language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153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b="1" dirty="0" smtClean="0"/>
              <a:t>Infants and children</a:t>
            </a:r>
          </a:p>
          <a:p>
            <a:pPr lvl="1"/>
            <a:r>
              <a:rPr lang="en-US" altLang="en-US" dirty="0" smtClean="0"/>
              <a:t>Difficult to separate and trace development of just one aspect of mental status in children, because all aspects are interdependent</a:t>
            </a:r>
          </a:p>
          <a:p>
            <a:r>
              <a:rPr lang="en-US" altLang="en-US" b="1" dirty="0" smtClean="0"/>
              <a:t>Aging adults</a:t>
            </a:r>
          </a:p>
          <a:p>
            <a:pPr lvl="1"/>
            <a:r>
              <a:rPr lang="en-US" altLang="en-US" dirty="0" smtClean="0"/>
              <a:t>Older adulthood contains more potential for losses</a:t>
            </a:r>
          </a:p>
          <a:p>
            <a:pPr lvl="1"/>
            <a:r>
              <a:rPr lang="en-US" altLang="en-US" dirty="0" smtClean="0"/>
              <a:t>Grief and despair surrounding theses losses can affect mental status and can result in disability, disorientation, or depression </a:t>
            </a:r>
          </a:p>
          <a:p>
            <a:pPr lvl="1"/>
            <a:r>
              <a:rPr lang="en-US" altLang="en-US" dirty="0" smtClean="0"/>
              <a:t>Chronic diseases such as heart failure, cancer, diabetes, and osteoporosis include fear of loss of life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Developmental Competence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566142"/>
          </a:xfrm>
        </p:spPr>
        <p:txBody>
          <a:bodyPr/>
          <a:lstStyle/>
          <a:p>
            <a:r>
              <a:rPr lang="en-US" dirty="0" smtClean="0"/>
              <a:t>Full mental status examination is a systematic check of emotional and cognitive functioning</a:t>
            </a:r>
          </a:p>
          <a:p>
            <a:r>
              <a:rPr lang="en-US" dirty="0" smtClean="0"/>
              <a:t>Usually, mental status can be assessed in the context of the health history interview</a:t>
            </a:r>
          </a:p>
          <a:p>
            <a:r>
              <a:rPr lang="en-US" dirty="0" smtClean="0"/>
              <a:t>Keep in mind the four main headings of mental status assessment: </a:t>
            </a:r>
            <a:r>
              <a:rPr lang="en-US" b="1" dirty="0" smtClean="0"/>
              <a:t>A-B-C-T</a:t>
            </a:r>
          </a:p>
          <a:p>
            <a:pPr lvl="1"/>
            <a:r>
              <a:rPr lang="en-US" dirty="0" smtClean="0"/>
              <a:t>Appearance</a:t>
            </a:r>
          </a:p>
          <a:p>
            <a:pPr lvl="1"/>
            <a:r>
              <a:rPr lang="en-US" dirty="0" smtClean="0"/>
              <a:t>Behavior</a:t>
            </a:r>
          </a:p>
          <a:p>
            <a:pPr lvl="1"/>
            <a:r>
              <a:rPr lang="en-US" dirty="0" smtClean="0"/>
              <a:t>Cognition</a:t>
            </a:r>
          </a:p>
          <a:p>
            <a:pPr lvl="1"/>
            <a:r>
              <a:rPr lang="en-US" dirty="0" smtClean="0"/>
              <a:t>Thought processes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the Mental Status Examination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1232</TotalTime>
  <Words>5067</Words>
  <Application>Microsoft Office PowerPoint</Application>
  <PresentationFormat>On-screen Show (4:3)</PresentationFormat>
  <Paragraphs>434</Paragraphs>
  <Slides>43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Chapter 5</vt:lpstr>
      <vt:lpstr>Mental Status</vt:lpstr>
      <vt:lpstr>Question</vt:lpstr>
      <vt:lpstr>Mental Status Structure  and Function</vt:lpstr>
      <vt:lpstr>Mental Status Structure and Function (Cont.)</vt:lpstr>
      <vt:lpstr>Defining Mental Status</vt:lpstr>
      <vt:lpstr>Question</vt:lpstr>
      <vt:lpstr>Developmental Competence</vt:lpstr>
      <vt:lpstr>Components of the Mental Status Examination</vt:lpstr>
      <vt:lpstr>Mental Status Examination</vt:lpstr>
      <vt:lpstr>When a Full Mental Status Examination Is Necessary</vt:lpstr>
      <vt:lpstr>Contributions from Health History</vt:lpstr>
      <vt:lpstr>Objective Data</vt:lpstr>
      <vt:lpstr>Objective Data: Appearance</vt:lpstr>
      <vt:lpstr>Objective Data: Appearance (Cont.)</vt:lpstr>
      <vt:lpstr>Objective Data: Behavior</vt:lpstr>
      <vt:lpstr>Objective Data: Behavior (Cont.)</vt:lpstr>
      <vt:lpstr>Objective Data: Behavior (Cont.)</vt:lpstr>
      <vt:lpstr>Objective Data: Cognitive Functions</vt:lpstr>
      <vt:lpstr>Objective Data: Cognitive Functions (Cont.)</vt:lpstr>
      <vt:lpstr>Objective Data: Cognitive Functions (Cont.)</vt:lpstr>
      <vt:lpstr>The Four Unrelated Words Test</vt:lpstr>
      <vt:lpstr>Additional Testing for Persons with Aphasia</vt:lpstr>
      <vt:lpstr>Higher Intellectual Function Tests</vt:lpstr>
      <vt:lpstr>Judgment</vt:lpstr>
      <vt:lpstr>Thought Processes, Content,  and Perceptions</vt:lpstr>
      <vt:lpstr>Screening for Suicidal Thoughts</vt:lpstr>
      <vt:lpstr>Screening for Suicidal Thoughts (Cont.)</vt:lpstr>
      <vt:lpstr>Supplemental Mental Status Examination</vt:lpstr>
      <vt:lpstr>Developmental Competence </vt:lpstr>
      <vt:lpstr>Screening Tests</vt:lpstr>
      <vt:lpstr>Developmental Care of  Aging Adults</vt:lpstr>
      <vt:lpstr>Developmental Care of Aging Adults (Cont.)</vt:lpstr>
      <vt:lpstr>Testing Aging Adults</vt:lpstr>
      <vt:lpstr>Aging Adults: Orientation</vt:lpstr>
      <vt:lpstr>Aging Adults: New Learning</vt:lpstr>
      <vt:lpstr>Aging Adults: Supplemental Testing </vt:lpstr>
      <vt:lpstr>PowerPoint Presentation</vt:lpstr>
      <vt:lpstr>Case Study</vt:lpstr>
      <vt:lpstr>Case Study (Cont.)</vt:lpstr>
      <vt:lpstr>Case Study (Cont.)</vt:lpstr>
      <vt:lpstr>Case Study (Cont.)</vt:lpstr>
      <vt:lpstr>Case Study (Cont.)</vt:lpstr>
    </vt:vector>
  </TitlesOfParts>
  <Company>Elsevier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localadmin</dc:creator>
  <cp:lastModifiedBy>HBays</cp:lastModifiedBy>
  <cp:revision>190</cp:revision>
  <dcterms:created xsi:type="dcterms:W3CDTF">2014-11-03T22:32:23Z</dcterms:created>
  <dcterms:modified xsi:type="dcterms:W3CDTF">2015-02-03T17:22:05Z</dcterms:modified>
</cp:coreProperties>
</file>