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1" r:id="rId1"/>
  </p:sldMasterIdLst>
  <p:notesMasterIdLst>
    <p:notesMasterId r:id="rId29"/>
  </p:notesMasterIdLst>
  <p:handoutMasterIdLst>
    <p:handoutMasterId r:id="rId30"/>
  </p:handoutMasterIdLst>
  <p:sldIdLst>
    <p:sldId id="450" r:id="rId2"/>
    <p:sldId id="455" r:id="rId3"/>
    <p:sldId id="457" r:id="rId4"/>
    <p:sldId id="458" r:id="rId5"/>
    <p:sldId id="459" r:id="rId6"/>
    <p:sldId id="461" r:id="rId7"/>
    <p:sldId id="462" r:id="rId8"/>
    <p:sldId id="464" r:id="rId9"/>
    <p:sldId id="465" r:id="rId10"/>
    <p:sldId id="466" r:id="rId11"/>
    <p:sldId id="467" r:id="rId12"/>
    <p:sldId id="468" r:id="rId13"/>
    <p:sldId id="469" r:id="rId14"/>
    <p:sldId id="471" r:id="rId15"/>
    <p:sldId id="473" r:id="rId16"/>
    <p:sldId id="487" r:id="rId17"/>
    <p:sldId id="475" r:id="rId18"/>
    <p:sldId id="476" r:id="rId19"/>
    <p:sldId id="478" r:id="rId20"/>
    <p:sldId id="489" r:id="rId21"/>
    <p:sldId id="480" r:id="rId22"/>
    <p:sldId id="481" r:id="rId23"/>
    <p:sldId id="482" r:id="rId24"/>
    <p:sldId id="485" r:id="rId25"/>
    <p:sldId id="484" r:id="rId26"/>
    <p:sldId id="486" r:id="rId27"/>
    <p:sldId id="48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AU" lastIdx="2" clrIdx="0"/>
  <p:cmAuthor id="1" name="Beyond  Words" initials="P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38" autoAdjust="0"/>
    <p:restoredTop sz="88192" autoAdjust="0"/>
  </p:normalViewPr>
  <p:slideViewPr>
    <p:cSldViewPr snapToGrid="0">
      <p:cViewPr varScale="1">
        <p:scale>
          <a:sx n="97" d="100"/>
          <a:sy n="97" d="100"/>
        </p:scale>
        <p:origin x="-582" y="-96"/>
      </p:cViewPr>
      <p:guideLst>
        <p:guide orient="horz" pos="2160"/>
        <p:guide orient="horz" pos="670"/>
        <p:guide orient="horz" pos="1121"/>
        <p:guide orient="horz" pos="1505"/>
        <p:guide pos="2880"/>
        <p:guide pos="5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8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27D7BFD-8C50-4FB2-AFCE-D1D4C83C3B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B3F238E-696B-4CBB-BE79-23FE1BE6BA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52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5F17F-B139-4EA2-AB11-1BB0D68A37C7}" type="slidenum">
              <a:rPr lang="en-US" altLang="en-US" smtClean="0">
                <a:latin typeface="Arial" pitchFamily="34" charset="0"/>
              </a:rPr>
              <a:pPr/>
              <a:t>1</a:t>
            </a:fld>
            <a:endParaRPr lang="en-US" altLang="en-US" smtClean="0">
              <a:latin typeface="Arial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GB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correct answer is 1. Most patients will deny needing help for substance abuse and may believe they can stop at any time.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2 is incorrect because the patient may be ready to quit but will most likely need the support of health care and family to succeed.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3 is incorrect because, based on the statement “I can quit anytime I want,” this patient is not likely to be motivated to quit.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4 is incorrect because patients with substance abuse issues are considered capable of making decisions for themselves unless a mental status examination proves otherwise.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3F238E-696B-4CBB-BE79-23FE1BE6BAD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23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correct answer is 4. The nurse should examine the way he or she feels about these issues to provide nonjudgmental care for substance-abusing patients.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1 is true; however, the nurse will not have the option to not administer care in this situation.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2 is true, but it is not the best answer because it does not encourage the nurse to examine his or her values.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Answer 3 is incorrect because the nurse must provide care in this situation.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3F238E-696B-4CBB-BE79-23FE1BE6BAD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10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D7A1E79E-7FB6-41B8-9A45-29A576EEDD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68923DA0-4AF7-4D0F-9143-D9FB2FE902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70DDE879-6208-4771-9800-59323AF51E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F8247C64-EE4E-49A1-B73E-5196C9FEA8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96910731-0512-4916-9534-C943CE0259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1471A6C0-AEA8-401F-A1AE-7CE428417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 Regu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328"/>
            <a:ext cx="7772400" cy="1219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5920"/>
            <a:ext cx="7772400" cy="4454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8534400" y="6465888"/>
            <a:ext cx="577850" cy="37623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</a:t>
            </a:r>
            <a:fld id="{308967AA-96BB-4F97-8BF8-F9235D0A40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 </a:t>
            </a:r>
            <a:fld id="{B1C5D172-0FDB-4172-B3FE-62BBE52520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0600" y="6461125"/>
            <a:ext cx="7162799" cy="38100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81763"/>
            <a:ext cx="7772400" cy="1500553"/>
          </a:xfrm>
        </p:spPr>
        <p:txBody>
          <a:bodyPr/>
          <a:lstStyle/>
          <a:p>
            <a:r>
              <a:rPr lang="en-US" altLang="en-US" dirty="0" smtClean="0"/>
              <a:t>Substance Use Assessment</a:t>
            </a:r>
          </a:p>
        </p:txBody>
      </p:sp>
      <p:sp>
        <p:nvSpPr>
          <p:cNvPr id="70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512286"/>
            <a:ext cx="6400800" cy="1711570"/>
          </a:xfrm>
        </p:spPr>
        <p:txBody>
          <a:bodyPr/>
          <a:lstStyle/>
          <a:p>
            <a:endParaRPr lang="en-US" altLang="en-US" sz="4000" dirty="0" smtClean="0">
              <a:solidFill>
                <a:schemeClr val="tx1"/>
              </a:solidFill>
            </a:endParaRPr>
          </a:p>
          <a:p>
            <a:r>
              <a:rPr lang="en-US" altLang="en-US" sz="4000" dirty="0" smtClean="0">
                <a:solidFill>
                  <a:schemeClr val="tx1"/>
                </a:solidFill>
              </a:rPr>
              <a:t>Chapter 6</a:t>
            </a:r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90600" y="6461125"/>
            <a:ext cx="7162799" cy="381000"/>
          </a:xfrm>
        </p:spPr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53817"/>
          </a:xfrm>
        </p:spPr>
        <p:txBody>
          <a:bodyPr/>
          <a:lstStyle/>
          <a:p>
            <a:r>
              <a:rPr lang="en-US" altLang="en-US" b="1" dirty="0" smtClean="0"/>
              <a:t>Among pregnant women </a:t>
            </a:r>
          </a:p>
          <a:p>
            <a:pPr lvl="1"/>
            <a:r>
              <a:rPr lang="en-US" altLang="en-US" dirty="0" smtClean="0"/>
              <a:t>18% drink during the first trimester</a:t>
            </a:r>
          </a:p>
          <a:p>
            <a:pPr lvl="1"/>
            <a:r>
              <a:rPr lang="en-US" altLang="en-US" dirty="0" smtClean="0"/>
              <a:t>4.2% drink during the second trimester</a:t>
            </a:r>
          </a:p>
          <a:p>
            <a:pPr lvl="1"/>
            <a:r>
              <a:rPr lang="en-US" altLang="en-US" dirty="0" smtClean="0"/>
              <a:t>3.7% drink during the third trimester</a:t>
            </a:r>
          </a:p>
          <a:p>
            <a:pPr lvl="1"/>
            <a:r>
              <a:rPr lang="en-US" altLang="en-US" dirty="0" smtClean="0"/>
              <a:t>No amount of alcohol has been determined safe for pregnant women</a:t>
            </a:r>
          </a:p>
          <a:p>
            <a:pPr lvl="1"/>
            <a:r>
              <a:rPr lang="en-US" altLang="en-US" dirty="0" smtClean="0"/>
              <a:t>Potential adverse consequences of alcohol use to fetus are well known</a:t>
            </a:r>
          </a:p>
          <a:p>
            <a:pPr lvl="1"/>
            <a:r>
              <a:rPr lang="en-US" altLang="en-US" dirty="0" smtClean="0"/>
              <a:t>All women who are contemplating pregnancy or who are pregnant should be screened for alcohol use, and abstinence should be recommended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Competence: Pregnancy</a:t>
            </a:r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3FC9C7-AD84-4E48-B57E-B9397A0484E9}" type="slidenum">
              <a:rPr lang="en-US" altLang="en-US" smtClean="0"/>
              <a:pPr/>
              <a:t>10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Age 65 or older</a:t>
            </a:r>
          </a:p>
          <a:p>
            <a:pPr lvl="1"/>
            <a:r>
              <a:rPr lang="en-US" altLang="en-US" dirty="0" smtClean="0"/>
              <a:t>Prevalence of current alcohol use decreases with increasing age</a:t>
            </a:r>
          </a:p>
          <a:p>
            <a:pPr lvl="2"/>
            <a:r>
              <a:rPr lang="en-US" altLang="en-US" dirty="0" smtClean="0"/>
              <a:t>41.2% drink alcohol</a:t>
            </a:r>
          </a:p>
          <a:p>
            <a:pPr lvl="2"/>
            <a:r>
              <a:rPr lang="en-US" altLang="en-US" dirty="0" smtClean="0"/>
              <a:t>8.2% are binge drinkers</a:t>
            </a:r>
          </a:p>
          <a:p>
            <a:pPr lvl="2"/>
            <a:r>
              <a:rPr lang="en-US" altLang="en-US" dirty="0" smtClean="0"/>
              <a:t>2% are heavy users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7383" cy="1143000"/>
          </a:xfrm>
        </p:spPr>
        <p:txBody>
          <a:bodyPr/>
          <a:lstStyle/>
          <a:p>
            <a:r>
              <a:rPr lang="en-US" altLang="en-US" dirty="0" smtClean="0"/>
              <a:t>Developmental Competence: Aging Adult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6A8110-1297-4892-A9C1-F0621E234FAC}" type="slidenum">
              <a:rPr lang="en-US" altLang="en-US" smtClean="0"/>
              <a:pPr/>
              <a:t>11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b="1" dirty="0" smtClean="0"/>
              <a:t>Older adults have numerous characteristics that increase risk of alcohol use</a:t>
            </a:r>
          </a:p>
          <a:p>
            <a:pPr lvl="1"/>
            <a:r>
              <a:rPr lang="en-US" altLang="en-US" sz="2000" dirty="0" smtClean="0"/>
              <a:t>Liver metabolism and kidney functioning decrease, increasing availability of alcohol in blood for longer periods</a:t>
            </a:r>
          </a:p>
          <a:p>
            <a:pPr lvl="1"/>
            <a:r>
              <a:rPr lang="en-US" altLang="en-US" sz="2000" dirty="0" smtClean="0"/>
              <a:t>Less tissue mass means increased alcohol concentration in blood</a:t>
            </a:r>
          </a:p>
          <a:p>
            <a:pPr lvl="1"/>
            <a:r>
              <a:rPr lang="en-US" altLang="en-US" sz="2000" dirty="0" smtClean="0"/>
              <a:t>Older adults may be on multiple medications that can interact adversely with alcohol, including benzodiazepines, antidepressants, antihypertensives, and aspirin</a:t>
            </a:r>
          </a:p>
          <a:p>
            <a:pPr lvl="1"/>
            <a:r>
              <a:rPr lang="en-US" altLang="en-US" sz="2000" dirty="0" smtClean="0"/>
              <a:t>Drinking alcohol increases risk of falls, depression, and gastrointestinal problems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Older Adults and Alcohol Risk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20206-25B6-4BCE-A745-948867A95017}" type="slidenum">
              <a:rPr lang="en-US" altLang="en-US" smtClean="0"/>
              <a:pPr/>
              <a:t>12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77263"/>
          </a:xfrm>
        </p:spPr>
        <p:txBody>
          <a:bodyPr>
            <a:noAutofit/>
          </a:bodyPr>
          <a:lstStyle/>
          <a:p>
            <a:r>
              <a:rPr lang="en-US" altLang="en-US" sz="2400" dirty="0" smtClean="0"/>
              <a:t>If patient is currently intoxicated or going through substance withdrawal, collecting any history data is difficult and unreliable</a:t>
            </a:r>
          </a:p>
          <a:p>
            <a:pPr lvl="1"/>
            <a:r>
              <a:rPr lang="en-US" altLang="en-US" sz="2000" dirty="0" smtClean="0"/>
              <a:t>However, when sober, most people are willing and able to give reliable data, provided that the setting is private, confidential, and </a:t>
            </a:r>
            <a:r>
              <a:rPr lang="en-US" altLang="en-US" sz="2000" dirty="0" err="1" smtClean="0"/>
              <a:t>nonconfrontational</a:t>
            </a:r>
            <a:endParaRPr lang="en-US" altLang="en-US" sz="2000" dirty="0" smtClean="0"/>
          </a:p>
          <a:p>
            <a:r>
              <a:rPr lang="en-US" altLang="en-US" sz="2400" dirty="0" smtClean="0"/>
              <a:t>Alcohol use</a:t>
            </a:r>
          </a:p>
          <a:p>
            <a:pPr lvl="1"/>
            <a:r>
              <a:rPr lang="en-US" altLang="en-US" sz="2000" dirty="0" smtClean="0"/>
              <a:t>Ask about alcohol use</a:t>
            </a:r>
          </a:p>
          <a:p>
            <a:pPr lvl="2"/>
            <a:r>
              <a:rPr lang="en-US" altLang="en-US" sz="1800" dirty="0" smtClean="0"/>
              <a:t>Do you sometimes drink beer, wine, or other alcoholic beverages?</a:t>
            </a:r>
          </a:p>
          <a:p>
            <a:pPr lvl="1"/>
            <a:r>
              <a:rPr lang="en-US" altLang="en-US" sz="2000" dirty="0" smtClean="0"/>
              <a:t>If the answer is yes, then ask screening question about heavy drinking days, such as “How many times in the past year have you had five or more drinks a day (for men) or four or more drinks a day (for women)?”</a:t>
            </a:r>
          </a:p>
          <a:p>
            <a:pPr lvl="1"/>
            <a:endParaRPr lang="en-US" altLang="en-US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Subjective Data</a:t>
            </a:r>
            <a:endParaRPr 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FFEC7D-BCD8-4AA5-A1E4-EAB1964B7C1D}" type="slidenum">
              <a:rPr lang="en-US" altLang="en-US" smtClean="0"/>
              <a:pPr/>
              <a:t>13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58347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dirty="0" smtClean="0"/>
              <a:t>To complete a picture of person’s drinking pattern, ask, “On average, how many days a week do you have an alcoholic drink?” and “On a typical drinking day, how many drinks do you have?”  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Recommend person stay at moderate drinking patterns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Recommend even lower limits or abstinence for patients who take medications that interact with alcohol, who have a health condition exacerbated by alcohol, or who are pregnant (advise abstinence here)</a:t>
            </a:r>
          </a:p>
          <a:p>
            <a:pPr>
              <a:lnSpc>
                <a:spcPct val="110000"/>
              </a:lnSpc>
            </a:pPr>
            <a:r>
              <a:rPr lang="en-US" altLang="en-US" dirty="0" smtClean="0"/>
              <a:t>Use brief screening instruments to help identify problem drinking and those who need more thorough assessment</a:t>
            </a:r>
          </a:p>
          <a:p>
            <a:pPr lvl="1"/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Alcohol Screening and Recommendations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23291-7726-4541-83DE-6AB2618CE4AD}" type="slidenum">
              <a:rPr lang="en-US" altLang="en-US" smtClean="0"/>
              <a:pPr/>
              <a:t>14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en-US" sz="2000" dirty="0" smtClean="0"/>
              <a:t>A quantitative form that has the advantage of letting the examiner document a number for a response so it is not open to individual interpretation</a:t>
            </a:r>
          </a:p>
          <a:p>
            <a:pPr>
              <a:lnSpc>
                <a:spcPct val="120000"/>
              </a:lnSpc>
            </a:pPr>
            <a:r>
              <a:rPr lang="en-US" altLang="en-US" sz="2000" dirty="0" smtClean="0"/>
              <a:t>The </a:t>
            </a:r>
            <a:r>
              <a:rPr lang="en-US" altLang="en-US" sz="2000" b="1" dirty="0" smtClean="0"/>
              <a:t>AUDIT</a:t>
            </a:r>
            <a:r>
              <a:rPr lang="en-US" altLang="en-US" sz="2000" dirty="0" smtClean="0"/>
              <a:t> will help detect less severe alcohol problems (hazardous and harmful drinking) as well as alcohol abuse and dependence disorders</a:t>
            </a:r>
          </a:p>
          <a:p>
            <a:pPr>
              <a:lnSpc>
                <a:spcPct val="120000"/>
              </a:lnSpc>
            </a:pPr>
            <a:r>
              <a:rPr lang="en-US" altLang="en-US" sz="2000" dirty="0" smtClean="0"/>
              <a:t>Helpful with emergency department (ED) and trauma patients because it is sensitive to current as opposed to past alcohol problems</a:t>
            </a:r>
          </a:p>
          <a:p>
            <a:pPr>
              <a:lnSpc>
                <a:spcPct val="120000"/>
              </a:lnSpc>
            </a:pPr>
            <a:r>
              <a:rPr lang="en-US" altLang="en-US" sz="2000" dirty="0" smtClean="0"/>
              <a:t>Useful in primary care with adolescents and older adults</a:t>
            </a:r>
          </a:p>
          <a:p>
            <a:pPr>
              <a:lnSpc>
                <a:spcPct val="120000"/>
              </a:lnSpc>
            </a:pPr>
            <a:r>
              <a:rPr lang="en-US" altLang="en-US" sz="2000" dirty="0" smtClean="0"/>
              <a:t>Relatively free of gender and cultural bias </a:t>
            </a:r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AUDIT Questionnaire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49AD5-4719-450B-8E08-37435A4D2C3F}" type="slidenum">
              <a:rPr lang="en-US" altLang="en-US" smtClean="0"/>
              <a:pPr/>
              <a:t>15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Note that AUDIT covers three domains </a:t>
            </a:r>
          </a:p>
          <a:p>
            <a:pPr lvl="1"/>
            <a:r>
              <a:rPr lang="en-US" altLang="en-US" dirty="0" smtClean="0"/>
              <a:t>Alcohol consumption</a:t>
            </a:r>
          </a:p>
          <a:p>
            <a:pPr lvl="1"/>
            <a:r>
              <a:rPr lang="en-US" altLang="en-US" dirty="0" smtClean="0"/>
              <a:t>Drinking behavior or dependence</a:t>
            </a:r>
          </a:p>
          <a:p>
            <a:pPr lvl="1"/>
            <a:r>
              <a:rPr lang="en-US" altLang="en-US" dirty="0" smtClean="0"/>
              <a:t>Adverse consequences from alcohol</a:t>
            </a:r>
          </a:p>
          <a:p>
            <a:pPr lvl="2"/>
            <a:r>
              <a:rPr lang="en-US" altLang="en-US" dirty="0" smtClean="0"/>
              <a:t>The </a:t>
            </a:r>
            <a:r>
              <a:rPr lang="en-US" altLang="en-US" b="1" dirty="0" smtClean="0"/>
              <a:t>AUDIT-C i</a:t>
            </a:r>
            <a:r>
              <a:rPr lang="en-US" altLang="en-US" dirty="0" smtClean="0"/>
              <a:t>s the shorter form helpful for acute and critical care units</a:t>
            </a:r>
            <a:endParaRPr lang="en-US" altLang="en-US" sz="2400" dirty="0" smtClean="0"/>
          </a:p>
          <a:p>
            <a:pPr lvl="2"/>
            <a:endParaRPr lang="en-US" altLang="en-US" sz="2400" dirty="0" smtClean="0"/>
          </a:p>
          <a:p>
            <a:pPr lvl="2">
              <a:buNone/>
            </a:pPr>
            <a:endParaRPr lang="en-US" alt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AUDIT Questionnaire (Cont.)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E97E49-5FAB-486D-B745-779F4E642C08}" type="slidenum">
              <a:rPr lang="en-US" altLang="en-US" smtClean="0"/>
              <a:pPr/>
              <a:t>16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Refers to </a:t>
            </a:r>
            <a:r>
              <a:rPr lang="en-US" altLang="en-US" b="1" dirty="0" smtClean="0"/>
              <a:t>C</a:t>
            </a:r>
            <a:r>
              <a:rPr lang="en-US" altLang="en-US" dirty="0" smtClean="0"/>
              <a:t>ut down,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nnoyed, </a:t>
            </a:r>
            <a:r>
              <a:rPr lang="en-US" altLang="en-US" b="1" dirty="0" smtClean="0"/>
              <a:t>G</a:t>
            </a:r>
            <a:r>
              <a:rPr lang="en-US" altLang="en-US" dirty="0" smtClean="0"/>
              <a:t>uilty, </a:t>
            </a:r>
            <a:r>
              <a:rPr lang="en-US" altLang="en-US" b="1" dirty="0" smtClean="0"/>
              <a:t>E</a:t>
            </a:r>
            <a:r>
              <a:rPr lang="en-US" altLang="en-US" dirty="0" smtClean="0"/>
              <a:t>ye-opener) </a:t>
            </a:r>
          </a:p>
          <a:p>
            <a:pPr lvl="1"/>
            <a:r>
              <a:rPr lang="en-US" altLang="en-US" dirty="0" smtClean="0"/>
              <a:t>Works well in primary care settings because it takes less than 1 minute to complete</a:t>
            </a:r>
          </a:p>
          <a:p>
            <a:pPr lvl="1"/>
            <a:r>
              <a:rPr lang="en-US" altLang="en-US" dirty="0" smtClean="0"/>
              <a:t>The CAGE tests for lifetime alcohol abuse or dependence </a:t>
            </a:r>
          </a:p>
          <a:p>
            <a:pPr lvl="2"/>
            <a:r>
              <a:rPr lang="en-US" altLang="en-US" dirty="0" smtClean="0"/>
              <a:t>Does not delineate past problem drinking from present</a:t>
            </a:r>
          </a:p>
          <a:p>
            <a:pPr lvl="2"/>
            <a:r>
              <a:rPr lang="en-US" altLang="en-US" dirty="0" smtClean="0"/>
              <a:t>Less effective with women and minority groups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CAGE Questionnaire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DE8EFF-7B04-4595-AD8E-C8D154768930}" type="slidenum">
              <a:rPr lang="en-US" altLang="en-US" smtClean="0"/>
              <a:pPr/>
              <a:t>17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000" dirty="0" smtClean="0"/>
              <a:t>Assess for alcohol use disorders using standard clinical diagnostic criteria</a:t>
            </a:r>
          </a:p>
          <a:p>
            <a:r>
              <a:rPr lang="en-US" altLang="en-US" sz="2000" dirty="0" smtClean="0"/>
              <a:t>Determine whether there is a maladaptive pattern of alcohol use causing clinically significant impairment or distress </a:t>
            </a:r>
          </a:p>
          <a:p>
            <a:r>
              <a:rPr lang="en-US" altLang="en-US" sz="2000" dirty="0" smtClean="0"/>
              <a:t>Ask, “In the past 12 months, has your drinking repeatedly caused or contributed to the following:</a:t>
            </a:r>
          </a:p>
          <a:p>
            <a:pPr lvl="1"/>
            <a:r>
              <a:rPr lang="en-US" altLang="en-US" sz="1800" dirty="0" smtClean="0"/>
              <a:t>Risk of bodily harm: drinking and driving, operating machinery, swimming?</a:t>
            </a:r>
          </a:p>
          <a:p>
            <a:pPr lvl="1"/>
            <a:r>
              <a:rPr lang="en-US" altLang="en-US" sz="1800" dirty="0" smtClean="0"/>
              <a:t>Relationship trouble: family or friends?</a:t>
            </a:r>
          </a:p>
          <a:p>
            <a:pPr lvl="1"/>
            <a:r>
              <a:rPr lang="en-US" altLang="en-US" sz="1800" dirty="0" smtClean="0"/>
              <a:t>Role failure: interference with home, work, or school obligations?</a:t>
            </a:r>
          </a:p>
          <a:p>
            <a:pPr lvl="1"/>
            <a:r>
              <a:rPr lang="en-US" altLang="en-US" sz="1800" dirty="0" smtClean="0"/>
              <a:t>Run-ins with law: arrests or other legal problems?”</a:t>
            </a:r>
          </a:p>
          <a:p>
            <a:r>
              <a:rPr lang="en-US" altLang="en-US" sz="2000" dirty="0" smtClean="0"/>
              <a:t>Ask, “In the past 12 months, have you not been able to stick to drinking limits, or have you repeatedly gone over them?”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Subjective Data Assessment Questions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DD1D7-5A75-4B62-8710-D5B8D7EA4101}" type="slidenum">
              <a:rPr lang="en-US" altLang="en-US" smtClean="0"/>
              <a:pPr/>
              <a:t>18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583479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 smtClean="0"/>
              <a:t>Ask, “In past 12 months, has your drinking repeatedly caused or contributed to the following:</a:t>
            </a:r>
          </a:p>
          <a:p>
            <a:pPr lvl="1"/>
            <a:r>
              <a:rPr lang="en-US" altLang="en-US" dirty="0" smtClean="0"/>
              <a:t>Shown tolerance: needed to drink more to get same effect?</a:t>
            </a:r>
          </a:p>
          <a:p>
            <a:pPr lvl="1"/>
            <a:r>
              <a:rPr lang="en-US" altLang="en-US" dirty="0" smtClean="0"/>
              <a:t>Shown signs of withdrawal: tremors, sweating, nausea, or insomnia when trying to quit or cut down?</a:t>
            </a:r>
          </a:p>
          <a:p>
            <a:pPr lvl="1"/>
            <a:r>
              <a:rPr lang="en-US" altLang="en-US" dirty="0" smtClean="0"/>
              <a:t>Kept drinking despite problems: recurrent physical or psychological problems?</a:t>
            </a:r>
          </a:p>
          <a:p>
            <a:pPr lvl="1"/>
            <a:r>
              <a:rPr lang="en-US" altLang="en-US" dirty="0" smtClean="0"/>
              <a:t>Spent a lot of time drinking or anticipating or recovering?</a:t>
            </a:r>
          </a:p>
          <a:p>
            <a:pPr lvl="1"/>
            <a:r>
              <a:rPr lang="en-US" altLang="en-US" dirty="0" smtClean="0"/>
              <a:t>Spent less time on other matters or activities that had been important or pleasurable?”</a:t>
            </a:r>
          </a:p>
          <a:p>
            <a:r>
              <a:rPr lang="en-US" altLang="en-US" dirty="0" smtClean="0"/>
              <a:t>Ask about use of illicit substances</a:t>
            </a:r>
          </a:p>
          <a:p>
            <a:pPr lvl="1"/>
            <a:r>
              <a:rPr lang="en-US" altLang="en-US" dirty="0" smtClean="0"/>
              <a:t>“Do you sometimes take illicit drugs or street drugs, such as marijuana, cocaine, hallucinogens, narcotics?”</a:t>
            </a:r>
          </a:p>
          <a:p>
            <a:pPr lvl="1"/>
            <a:r>
              <a:rPr lang="en-US" altLang="en-US" dirty="0" smtClean="0"/>
              <a:t>If yes, ask, “When was last time you used drugs, and how much did you take that time?”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Subjective Data Assessment Questions (Cont.)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24B38-CF60-4FBB-B7A5-D7A4552B42E3}" type="slidenum">
              <a:rPr lang="en-US" altLang="en-US" smtClean="0"/>
              <a:pPr/>
              <a:t>19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Most used and abused psychoactive drug</a:t>
            </a:r>
          </a:p>
          <a:p>
            <a:r>
              <a:rPr lang="en-US" altLang="en-US" dirty="0" smtClean="0"/>
              <a:t>Given rates of alcohol use, it is not surprising that many patients in hospital and primary care find themselves with alcohol-related disorders</a:t>
            </a:r>
          </a:p>
          <a:p>
            <a:r>
              <a:rPr lang="en-US" altLang="en-US" dirty="0" smtClean="0"/>
              <a:t>Morbidity and mortality data reflect adverse consequences of excessive alcohol use</a:t>
            </a:r>
          </a:p>
          <a:p>
            <a:pPr lvl="1"/>
            <a:r>
              <a:rPr lang="en-US" altLang="en-US" dirty="0" smtClean="0"/>
              <a:t>About 37% of traffic deaths in those ranging from 16 to 20 years of age are alcohol related</a:t>
            </a:r>
          </a:p>
          <a:p>
            <a:pPr lvl="1"/>
            <a:r>
              <a:rPr lang="en-US" altLang="en-US" dirty="0" smtClean="0"/>
              <a:t>Emergency department visits related to alcohol consumption have nearly doubled since early 2000s</a:t>
            </a:r>
          </a:p>
          <a:p>
            <a:pPr lvl="1"/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 Statistics </a:t>
            </a:r>
            <a:endParaRPr 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CB9A5-7719-440E-98CA-2706E8F6E9E3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Copyright © 2016 by Elsevier, Inc. All rights reserved. </a:t>
            </a:r>
          </a:p>
          <a:p>
            <a:pPr algn="ctr"/>
            <a:r>
              <a:rPr lang="en-US" dirty="0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nurse is assessing a patient who has been abusing opiates for 4 years. The patient says, “I can quit anytime I want.” The nurse should interpret this statement to be a sign that this individual</a:t>
            </a:r>
            <a:r>
              <a:rPr lang="en-US" dirty="0" smtClean="0"/>
              <a:t>: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may be in denial of needing help or having a problem with opiates.	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is ready to quit and can do so with little intervention.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is motivated to enter rehabilitation.</a:t>
            </a:r>
          </a:p>
          <a:p>
            <a:pPr marL="463550" indent="-463550" eaLnBrk="1" hangingPunct="1">
              <a:buSzPct val="100000"/>
              <a:buFont typeface="Arial" charset="0"/>
              <a:buAutoNum type="arabicPeriod"/>
              <a:defRPr/>
            </a:pPr>
            <a:r>
              <a:rPr lang="en-US" dirty="0"/>
              <a:t>should not be trusted because this individual is not of sound mind.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15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Screening women for alcohol problems</a:t>
            </a:r>
          </a:p>
          <a:p>
            <a:pPr lvl="1"/>
            <a:r>
              <a:rPr lang="en-US" altLang="en-US" dirty="0" smtClean="0"/>
              <a:t>The </a:t>
            </a:r>
            <a:r>
              <a:rPr lang="en-US" altLang="en-US" b="1" dirty="0" smtClean="0"/>
              <a:t>TWEAK</a:t>
            </a:r>
            <a:r>
              <a:rPr lang="en-US" altLang="en-US" dirty="0" smtClean="0"/>
              <a:t> questions help identify at-risk drinking in women, especially pregnant women</a:t>
            </a:r>
          </a:p>
          <a:p>
            <a:pPr lvl="2"/>
            <a:r>
              <a:rPr lang="en-US" altLang="en-US" b="1" dirty="0" smtClean="0"/>
              <a:t>T</a:t>
            </a:r>
            <a:r>
              <a:rPr lang="en-US" altLang="en-US" dirty="0" smtClean="0"/>
              <a:t>olerance: how many drinks can you hold? Or how many drinks does it take to make you feel high? </a:t>
            </a:r>
          </a:p>
          <a:p>
            <a:pPr lvl="2"/>
            <a:r>
              <a:rPr lang="en-US" altLang="en-US" b="1" dirty="0" smtClean="0"/>
              <a:t>W</a:t>
            </a:r>
            <a:r>
              <a:rPr lang="en-US" altLang="en-US" dirty="0" smtClean="0"/>
              <a:t>orry: have close friends or relatives complained about your drinking?</a:t>
            </a:r>
          </a:p>
          <a:p>
            <a:pPr lvl="2"/>
            <a:r>
              <a:rPr lang="en-US" altLang="en-US" b="1" dirty="0" smtClean="0"/>
              <a:t>E</a:t>
            </a:r>
            <a:r>
              <a:rPr lang="en-US" altLang="en-US" dirty="0" smtClean="0"/>
              <a:t>ye-opener: do you sometimes take a drink in morning when you first get up?</a:t>
            </a:r>
          </a:p>
          <a:p>
            <a:pPr lvl="2"/>
            <a:r>
              <a:rPr lang="en-US" altLang="en-US" b="1" dirty="0" smtClean="0"/>
              <a:t>A</a:t>
            </a:r>
            <a:r>
              <a:rPr lang="en-US" altLang="en-US" dirty="0" smtClean="0"/>
              <a:t>mnesia: has a friend or family member told you about things you said but could not remember?</a:t>
            </a:r>
          </a:p>
          <a:p>
            <a:pPr lvl="2"/>
            <a:r>
              <a:rPr lang="en-US" altLang="en-US" b="1" dirty="0" err="1" smtClean="0"/>
              <a:t>K</a:t>
            </a:r>
            <a:r>
              <a:rPr lang="en-US" altLang="en-US" dirty="0" err="1" smtClean="0"/>
              <a:t>ut</a:t>
            </a:r>
            <a:r>
              <a:rPr lang="en-US" altLang="en-US" dirty="0" smtClean="0"/>
              <a:t> down: do you sometimes feel the need to cut down?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TWEAK Questions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65148-62DD-4A69-8650-BE2635971AA6}" type="slidenum">
              <a:rPr lang="en-US" altLang="en-US" smtClean="0"/>
              <a:pPr/>
              <a:t>21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Screening aging adults</a:t>
            </a:r>
          </a:p>
          <a:p>
            <a:pPr lvl="1"/>
            <a:r>
              <a:rPr lang="en-US" altLang="en-US" dirty="0" smtClean="0"/>
              <a:t>Use the </a:t>
            </a:r>
            <a:r>
              <a:rPr lang="en-US" altLang="en-US" b="1" dirty="0" smtClean="0"/>
              <a:t>SMAST-G</a:t>
            </a:r>
            <a:r>
              <a:rPr lang="en-US" altLang="en-US" dirty="0" smtClean="0"/>
              <a:t> questionnaire for older adults who report social or regular drinking of any amount of alcohol </a:t>
            </a:r>
          </a:p>
          <a:p>
            <a:pPr lvl="1"/>
            <a:r>
              <a:rPr lang="en-US" altLang="en-US" dirty="0" smtClean="0"/>
              <a:t>Older adults have specific emotional responses and physical reactions to alcohol, and the 10 questions with yes/no responses address these factors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SMAST-G Questionnaire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09040-20EB-43EC-AE73-5644E28EC87E}" type="slidenum">
              <a:rPr lang="en-US" altLang="en-US" smtClean="0"/>
              <a:pPr/>
              <a:t>22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000" dirty="0" smtClean="0"/>
              <a:t>Consequences of substance abuse are so debilitating and destructive to patients and their families that a short statement of assistance and concern is given here</a:t>
            </a:r>
          </a:p>
          <a:p>
            <a:r>
              <a:rPr lang="en-US" altLang="en-US" sz="2000" dirty="0" smtClean="0"/>
              <a:t>If your assessment has determined the patient to have at-risk drinking or illicit substance use, state your conclusion and recommendation clearly</a:t>
            </a:r>
          </a:p>
          <a:p>
            <a:pPr lvl="1"/>
            <a:r>
              <a:rPr lang="en-US" altLang="en-US" sz="1800" dirty="0" smtClean="0"/>
              <a:t>“You are drinking more than is medically safe.” </a:t>
            </a:r>
          </a:p>
          <a:p>
            <a:pPr lvl="1"/>
            <a:r>
              <a:rPr lang="en-US" altLang="en-US" sz="1800" dirty="0" smtClean="0"/>
              <a:t>Relate to the person’s concerns and medical findings, if present: “I strongly recommend that you cut down, or quit, and I’m willing to help.”</a:t>
            </a:r>
          </a:p>
          <a:p>
            <a:r>
              <a:rPr lang="en-US" altLang="en-US" sz="2000" dirty="0" smtClean="0"/>
              <a:t>If you determine the person has an alcohol use disorder, state your conclusion and recommendation clearly</a:t>
            </a:r>
          </a:p>
          <a:p>
            <a:pPr lvl="1"/>
            <a:r>
              <a:rPr lang="en-US" altLang="en-US" sz="1800" dirty="0" smtClean="0"/>
              <a:t>“I believe that you have an alcohol use disorder.”</a:t>
            </a:r>
          </a:p>
          <a:p>
            <a:pPr lvl="1"/>
            <a:r>
              <a:rPr lang="en-US" altLang="en-US" sz="1800" dirty="0" smtClean="0"/>
              <a:t>“I strongly recommend that you quit drinking, and I’m willing to help.”</a:t>
            </a:r>
            <a:endParaRPr lang="en-US" alt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274638"/>
            <a:ext cx="7098224" cy="1143000"/>
          </a:xfrm>
        </p:spPr>
        <p:txBody>
          <a:bodyPr/>
          <a:lstStyle/>
          <a:p>
            <a:r>
              <a:rPr lang="en-US" altLang="en-US" dirty="0" smtClean="0"/>
              <a:t>Advise and Assist </a:t>
            </a:r>
            <a:br>
              <a:rPr lang="en-US" altLang="en-US" dirty="0" smtClean="0"/>
            </a:br>
            <a:r>
              <a:rPr lang="en-US" altLang="en-US" dirty="0" smtClean="0"/>
              <a:t>(Brief Intervention)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D5967C-7B14-4496-A5A0-DA761180A66A}" type="slidenum">
              <a:rPr lang="en-US" altLang="en-US" smtClean="0"/>
              <a:pPr/>
              <a:t>23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less sensitive and specific than self-report questionnaires</a:t>
            </a:r>
          </a:p>
          <a:p>
            <a:pPr lvl="1"/>
            <a:r>
              <a:rPr lang="en-US" dirty="0" smtClean="0"/>
              <a:t>Useful data to corroborate subjective data</a:t>
            </a:r>
          </a:p>
          <a:p>
            <a:pPr lvl="1"/>
            <a:r>
              <a:rPr lang="en-US" dirty="0" smtClean="0"/>
              <a:t>Serum protein, gamma glutamyl transferase (GGT), is most commonly used biochemical marker of alcohol drinking</a:t>
            </a:r>
          </a:p>
          <a:p>
            <a:pPr lvl="1"/>
            <a:r>
              <a:rPr lang="en-US" dirty="0" smtClean="0"/>
              <a:t>Occasional alcohol drinking will not raise this measure, but chronic heavy drinking will</a:t>
            </a:r>
          </a:p>
          <a:p>
            <a:pPr lvl="2"/>
            <a:r>
              <a:rPr lang="en-US" dirty="0" smtClean="0"/>
              <a:t>Be aware that nonalcoholic liver disease also can increase GGT levels in the absence of alcohol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Data: Clinical </a:t>
            </a:r>
            <a:br>
              <a:rPr lang="en-US" dirty="0" smtClean="0"/>
            </a:br>
            <a:r>
              <a:rPr lang="en-US" dirty="0" smtClean="0"/>
              <a:t>Laboratory Data</a:t>
            </a:r>
            <a:endParaRPr 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2EA0F-C880-4090-B273-2A1BE1C8EDE0}" type="slidenum">
              <a:rPr lang="en-US" altLang="en-US" smtClean="0"/>
              <a:pPr/>
              <a:t>24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From complete blood count, the mean corpuscular volume (MCV) is an index of red blood cell size</a:t>
            </a:r>
          </a:p>
          <a:p>
            <a:pPr lvl="2"/>
            <a:r>
              <a:rPr lang="en-US" altLang="en-US" dirty="0" smtClean="0"/>
              <a:t>MCV is not sensitive enough to use as only biomarker</a:t>
            </a:r>
          </a:p>
          <a:p>
            <a:pPr lvl="3"/>
            <a:r>
              <a:rPr lang="en-US" altLang="en-US" dirty="0" smtClean="0"/>
              <a:t>Can detect earlier drinking after long period of abstinence</a:t>
            </a:r>
          </a:p>
          <a:p>
            <a:pPr lvl="1"/>
            <a:r>
              <a:rPr lang="en-US" altLang="en-US" dirty="0" smtClean="0"/>
              <a:t>Breath alcohol analysis detects any amount of alcohol in end of exhaled air following a deep inhalation until all ingested alcohol is metabolized</a:t>
            </a:r>
          </a:p>
          <a:p>
            <a:pPr lvl="1"/>
            <a:r>
              <a:rPr lang="en-US" altLang="en-US" dirty="0" smtClean="0"/>
              <a:t>This measure can be correlated with blood alcohol concentration (BAC) and is the basis for a legal interpretation of drinking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214193"/>
          </a:xfrm>
        </p:spPr>
        <p:txBody>
          <a:bodyPr/>
          <a:lstStyle/>
          <a:p>
            <a:r>
              <a:rPr lang="en-US" altLang="en-US" dirty="0" smtClean="0"/>
              <a:t>Objective Data: Clinical Laboratory Data (Cont.)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57A28-9E3A-4507-99CF-35BFA4C73E31}" type="slidenum">
              <a:rPr lang="en-US" altLang="en-US" smtClean="0"/>
              <a:pPr/>
              <a:t>25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Growing epidemic in teens and young adults</a:t>
            </a:r>
          </a:p>
          <a:p>
            <a:r>
              <a:rPr lang="en-US" dirty="0" smtClean="0"/>
              <a:t>Occurs when an individual takes medication that was prescribed for someone else or takes medication in a manner that is different from that prescribed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Prescription Drug Abuse</a:t>
            </a:r>
            <a:endParaRPr lang="en-US" dirty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68C36-F1C2-4757-8507-8E0E89D7C77C}" type="slidenum">
              <a:rPr lang="en-US" altLang="en-US" smtClean="0"/>
              <a:pPr/>
              <a:t>26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The nurse is caring for a patient in the ED who has been a patient many times before in the ED. In fact, this is the patient’s second overdose in one month. The nurse says, “Here we go again. I don’t know why we bother with this guy, because he will be back out there as soon as he is discharged”. The nurse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not being professional and cannot give unbiased care.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obligated to provide care.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not obligated to provide care.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must find a way to come to terms with the way he or she feels about these types of issues and work on ways to deal with them.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 </a:t>
            </a:r>
            <a:fld id="{68923DA0-4AF7-4D0F-9143-D9FB2FE902AA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58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US" altLang="en-US" dirty="0" smtClean="0"/>
              <a:t>More than 150 medications are additive or interactive with alcohol</a:t>
            </a:r>
          </a:p>
          <a:p>
            <a:pPr lvl="1"/>
            <a:r>
              <a:rPr lang="en-US" altLang="en-US" dirty="0" smtClean="0"/>
              <a:t>Alcohol consumption has dose-related effects: the more you drink, the higher the risk</a:t>
            </a:r>
          </a:p>
          <a:p>
            <a:pPr lvl="1"/>
            <a:r>
              <a:rPr lang="en-US" altLang="en-US" dirty="0" smtClean="0"/>
              <a:t> Excessive alcohol consumption leads to increased effects on morbidity and mortality, as it affects the entire body</a:t>
            </a:r>
          </a:p>
          <a:p>
            <a:pPr lvl="1"/>
            <a:r>
              <a:rPr lang="en-US" altLang="en-US" dirty="0" smtClean="0"/>
              <a:t>The presence of alcohol consumption in a patient’s history is a significant risk factor for development of comorbidities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Alcohol Statistics (Cont.)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F4393-3FAB-4324-89F0-4FAB363C873C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Up to one alcohol drink per day increases the risk of breast cancer by 4%</a:t>
            </a:r>
          </a:p>
          <a:p>
            <a:r>
              <a:rPr lang="en-US" altLang="en-US" dirty="0" smtClean="0"/>
              <a:t>Link between chronic alcohol use and liver disease is well known</a:t>
            </a:r>
          </a:p>
          <a:p>
            <a:r>
              <a:rPr lang="en-US" altLang="en-US" dirty="0" smtClean="0"/>
              <a:t>Heavy drinking and binge drinking are associated with increased risk of atrial fibrillation</a:t>
            </a:r>
          </a:p>
          <a:p>
            <a:r>
              <a:rPr lang="en-US" altLang="en-US" dirty="0" smtClean="0"/>
              <a:t>Hypertension is a common detrimental effect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Alcohol and Disease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5FACE-4B62-463E-BED1-D5175E8EDB1B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583479"/>
          </a:xfrm>
        </p:spPr>
        <p:txBody>
          <a:bodyPr/>
          <a:lstStyle/>
          <a:p>
            <a:r>
              <a:rPr lang="en-US" altLang="en-US" dirty="0" smtClean="0"/>
              <a:t>Because of alcohol-related morbidity, many patients encountered in primary care settings and in hospitals have significant drinking histories</a:t>
            </a:r>
          </a:p>
          <a:p>
            <a:r>
              <a:rPr lang="en-US" altLang="en-US" dirty="0" smtClean="0"/>
              <a:t>Alcohol dependence increases risk of sepsis, septic shock, and hospital mortality among intensive care unit (ICU) patients </a:t>
            </a:r>
          </a:p>
          <a:p>
            <a:r>
              <a:rPr lang="en-US" altLang="en-US" dirty="0" smtClean="0"/>
              <a:t>Excessive alcohol use increases risk for ICU admissions due to trauma, hypothermia, and pancreatitis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Alcohol and Disease (Cont.)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A8924-7E9A-43EC-85F4-380D97D36D3D}" type="slidenum">
              <a:rPr lang="en-US" altLang="en-US" smtClean="0"/>
              <a:pPr/>
              <a:t>5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9.5% of Americans aged 12 or older reported current illicit drug use </a:t>
            </a:r>
          </a:p>
          <a:p>
            <a:r>
              <a:rPr lang="en-US" dirty="0" smtClean="0"/>
              <a:t>Illicit drugs include marijuana/hashish, cocaine (including crack), heroin, hallucinogens, inhalants, or prescription-type drugs used </a:t>
            </a:r>
            <a:r>
              <a:rPr lang="en-US" dirty="0" err="1" smtClean="0"/>
              <a:t>nonmedically</a:t>
            </a:r>
            <a:endParaRPr lang="en-US" dirty="0" smtClean="0"/>
          </a:p>
          <a:p>
            <a:pPr lvl="1"/>
            <a:r>
              <a:rPr lang="en-US" dirty="0" smtClean="0"/>
              <a:t>About 1 out of 10 adolescents are using illicit drugs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Illicit Drug Use</a:t>
            </a:r>
            <a:endParaRPr lang="en-US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1A586-5C53-4B57-8510-B72623C5E20C}" type="slidenum">
              <a:rPr lang="en-US" altLang="en-US" smtClean="0"/>
              <a:pPr/>
              <a:t>6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Illicit drug use has serious consequences for health, relationships, and future jobs, school, and career</a:t>
            </a:r>
          </a:p>
          <a:p>
            <a:pPr lvl="1"/>
            <a:r>
              <a:rPr lang="en-US" altLang="en-US" dirty="0" smtClean="0"/>
              <a:t>Abuse of prescription drugs is the fastest growing drug problem in the United States</a:t>
            </a:r>
          </a:p>
          <a:p>
            <a:pPr lvl="1"/>
            <a:r>
              <a:rPr lang="en-US" altLang="en-US" b="1" dirty="0" smtClean="0"/>
              <a:t>Three most frequently abused prescription opioid pain relievers were products using the following: </a:t>
            </a:r>
          </a:p>
          <a:p>
            <a:pPr lvl="2"/>
            <a:r>
              <a:rPr lang="en-US" altLang="en-US" dirty="0" smtClean="0"/>
              <a:t>Oxycodone </a:t>
            </a:r>
          </a:p>
          <a:p>
            <a:pPr lvl="2"/>
            <a:r>
              <a:rPr lang="en-US" altLang="en-US" dirty="0" smtClean="0"/>
              <a:t>Hydrocodone</a:t>
            </a:r>
          </a:p>
          <a:p>
            <a:pPr lvl="2"/>
            <a:r>
              <a:rPr lang="en-US" altLang="en-US" dirty="0" smtClean="0"/>
              <a:t>Methadone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Illicit Drug Use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38A38-9B81-4EAD-BA0F-617E73D1C0BB}" type="slidenum">
              <a:rPr lang="en-US" altLang="en-US" smtClean="0"/>
              <a:pPr/>
              <a:t>7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677263"/>
          </a:xfrm>
        </p:spPr>
        <p:txBody>
          <a:bodyPr/>
          <a:lstStyle/>
          <a:p>
            <a:r>
              <a:rPr lang="en-US" altLang="en-US" b="1" dirty="0" smtClean="0"/>
              <a:t>Rate of Americans classified with substance abuse or dependence </a:t>
            </a:r>
          </a:p>
          <a:p>
            <a:pPr lvl="1"/>
            <a:r>
              <a:rPr lang="en-US" altLang="en-US" dirty="0" smtClean="0"/>
              <a:t>8.5% of the population aged 12 or older</a:t>
            </a:r>
          </a:p>
          <a:p>
            <a:pPr lvl="1"/>
            <a:r>
              <a:rPr lang="en-US" altLang="en-US" dirty="0" smtClean="0"/>
              <a:t>6.8% of those were dependent on or abused alcohol but not illicit drugs, and 2.8% used both alcohol and illicit drugs</a:t>
            </a:r>
          </a:p>
          <a:p>
            <a:pPr lvl="1"/>
            <a:r>
              <a:rPr lang="en-US" altLang="en-US" dirty="0" smtClean="0"/>
              <a:t>Alcohol dependence or alcoholism is a chronic progressive disease that is not curable but is highly treatable</a:t>
            </a:r>
          </a:p>
          <a:p>
            <a:pPr lvl="1"/>
            <a:r>
              <a:rPr lang="en-US" altLang="en-US" dirty="0" smtClean="0"/>
              <a:t>Accurate diagnosis is needed for advice, intervention, appropriate treatment, and follow-up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Substance Abuse Statistics</a:t>
            </a:r>
            <a:endParaRPr 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E12C-65B7-45F5-B0E7-2B6EADD2F01A}" type="slidenum">
              <a:rPr lang="en-US" altLang="en-US" smtClean="0"/>
              <a:pPr/>
              <a:t>8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Gold standard of diagnosis is well defined in Diagnostic and Statistical Manual of Mental Disorders, Fifth Edition (</a:t>
            </a:r>
            <a:r>
              <a:rPr lang="en-US" b="1" dirty="0" smtClean="0"/>
              <a:t>DSM-V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Alcohol problems </a:t>
            </a:r>
            <a:r>
              <a:rPr lang="en-US" dirty="0" err="1" smtClean="0"/>
              <a:t>underdiagnosed</a:t>
            </a:r>
            <a:r>
              <a:rPr lang="en-US" dirty="0" smtClean="0"/>
              <a:t> both in primary care settings and in hospitals</a:t>
            </a:r>
          </a:p>
          <a:p>
            <a:pPr lvl="1"/>
            <a:r>
              <a:rPr lang="en-US" dirty="0" smtClean="0"/>
              <a:t>Excessive alcohol use often unrecognized until patients develop serious complications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Diagnosing Substance Abuse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9DBD87-8A46-4170-B059-3C5DEEA93499}" type="slidenum">
              <a:rPr lang="en-US" altLang="en-US" smtClean="0"/>
              <a:pPr/>
              <a:t>9</a:t>
            </a:fld>
            <a:endParaRPr lang="en-US" alt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smtClean="0"/>
              <a:t>Copyright © 2016 by Elsevier, Inc. All rights reserved. </a:t>
            </a:r>
          </a:p>
          <a:p>
            <a:pPr algn="ctr"/>
            <a:r>
              <a:rPr lang="en-US" smtClean="0"/>
              <a:t>Copyright © 2012, 2008, 2004, 2000, 1996, 1993 by Saunders, an affiliate of Elsevier Inc.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</TotalTime>
  <Words>3122</Words>
  <Application>Microsoft Office PowerPoint</Application>
  <PresentationFormat>On-screen Show (4:3)</PresentationFormat>
  <Paragraphs>251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Substance Use Assessment</vt:lpstr>
      <vt:lpstr>Alcohol Statistics </vt:lpstr>
      <vt:lpstr>Alcohol Statistics (Cont.)</vt:lpstr>
      <vt:lpstr>Alcohol and Disease</vt:lpstr>
      <vt:lpstr>Alcohol and Disease (Cont.)</vt:lpstr>
      <vt:lpstr>Defining Illicit Drug Use</vt:lpstr>
      <vt:lpstr>Illicit Drug Use</vt:lpstr>
      <vt:lpstr> Substance Abuse Statistics</vt:lpstr>
      <vt:lpstr>Diagnosing Substance Abuse</vt:lpstr>
      <vt:lpstr>Developmental Competence: Pregnancy</vt:lpstr>
      <vt:lpstr>Developmental Competence: Aging Adult</vt:lpstr>
      <vt:lpstr>Older Adults and Alcohol Risk</vt:lpstr>
      <vt:lpstr>Subjective Data</vt:lpstr>
      <vt:lpstr>Alcohol Screening and Recommendations</vt:lpstr>
      <vt:lpstr>AUDIT Questionnaire</vt:lpstr>
      <vt:lpstr>AUDIT Questionnaire (Cont.)</vt:lpstr>
      <vt:lpstr>CAGE Questionnaire</vt:lpstr>
      <vt:lpstr>Subjective Data Assessment Questions</vt:lpstr>
      <vt:lpstr>Subjective Data Assessment Questions (Cont.)</vt:lpstr>
      <vt:lpstr>Question</vt:lpstr>
      <vt:lpstr>TWEAK Questions</vt:lpstr>
      <vt:lpstr>SMAST-G Questionnaire</vt:lpstr>
      <vt:lpstr>Advise and Assist  (Brief Intervention)</vt:lpstr>
      <vt:lpstr>Objective Data: Clinical  Laboratory Data</vt:lpstr>
      <vt:lpstr>Objective Data: Clinical Laboratory Data (Cont.)</vt:lpstr>
      <vt:lpstr>Prescription Drug Abuse</vt:lpstr>
      <vt:lpstr>Question</vt:lpstr>
    </vt:vector>
  </TitlesOfParts>
  <Company>Elsevier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localadmin</dc:creator>
  <cp:lastModifiedBy>HBays</cp:lastModifiedBy>
  <cp:revision>146</cp:revision>
  <dcterms:created xsi:type="dcterms:W3CDTF">2014-11-04T14:28:11Z</dcterms:created>
  <dcterms:modified xsi:type="dcterms:W3CDTF">2015-02-03T17:54:43Z</dcterms:modified>
</cp:coreProperties>
</file>