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1" r:id="rId1"/>
  </p:sldMasterIdLst>
  <p:notesMasterIdLst>
    <p:notesMasterId r:id="rId40"/>
  </p:notesMasterIdLst>
  <p:handoutMasterIdLst>
    <p:handoutMasterId r:id="rId41"/>
  </p:handoutMasterIdLst>
  <p:sldIdLst>
    <p:sldId id="455" r:id="rId2"/>
    <p:sldId id="456" r:id="rId3"/>
    <p:sldId id="474" r:id="rId4"/>
    <p:sldId id="507" r:id="rId5"/>
    <p:sldId id="476" r:id="rId6"/>
    <p:sldId id="477" r:id="rId7"/>
    <p:sldId id="457" r:id="rId8"/>
    <p:sldId id="458" r:id="rId9"/>
    <p:sldId id="480" r:id="rId10"/>
    <p:sldId id="481" r:id="rId11"/>
    <p:sldId id="482" r:id="rId12"/>
    <p:sldId id="459" r:id="rId13"/>
    <p:sldId id="484" r:id="rId14"/>
    <p:sldId id="485" r:id="rId15"/>
    <p:sldId id="486" r:id="rId16"/>
    <p:sldId id="461" r:id="rId17"/>
    <p:sldId id="487" r:id="rId18"/>
    <p:sldId id="488" r:id="rId19"/>
    <p:sldId id="489" r:id="rId20"/>
    <p:sldId id="464" r:id="rId21"/>
    <p:sldId id="466" r:id="rId22"/>
    <p:sldId id="490" r:id="rId23"/>
    <p:sldId id="510" r:id="rId24"/>
    <p:sldId id="463" r:id="rId25"/>
    <p:sldId id="491" r:id="rId26"/>
    <p:sldId id="492" r:id="rId27"/>
    <p:sldId id="496" r:id="rId28"/>
    <p:sldId id="468" r:id="rId29"/>
    <p:sldId id="494" r:id="rId30"/>
    <p:sldId id="495" r:id="rId31"/>
    <p:sldId id="470" r:id="rId32"/>
    <p:sldId id="471" r:id="rId33"/>
    <p:sldId id="498" r:id="rId34"/>
    <p:sldId id="499" r:id="rId35"/>
    <p:sldId id="500" r:id="rId36"/>
    <p:sldId id="505" r:id="rId37"/>
    <p:sldId id="508" r:id="rId38"/>
    <p:sldId id="509" r:id="rId3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58" autoAdjust="0"/>
  </p:normalViewPr>
  <p:slideViewPr>
    <p:cSldViewPr snapToGrid="0">
      <p:cViewPr>
        <p:scale>
          <a:sx n="80" d="100"/>
          <a:sy n="80" d="100"/>
        </p:scale>
        <p:origin x="-864" y="-456"/>
      </p:cViewPr>
      <p:guideLst>
        <p:guide orient="horz" pos="2160"/>
        <p:guide orient="horz" pos="670"/>
        <p:guide orient="horz" pos="1121"/>
        <p:guide orient="horz" pos="1505"/>
        <p:guide pos="2880"/>
        <p:guide pos="501"/>
      </p:guideLst>
    </p:cSldViewPr>
  </p:slideViewPr>
  <p:outlineViewPr>
    <p:cViewPr>
      <p:scale>
        <a:sx n="33" d="100"/>
        <a:sy n="33" d="100"/>
      </p:scale>
      <p:origin x="0" y="0"/>
    </p:cViewPr>
  </p:outlineViewPr>
  <p:notesTextViewPr>
    <p:cViewPr>
      <p:scale>
        <a:sx n="100" d="100"/>
        <a:sy n="100" d="100"/>
      </p:scale>
      <p:origin x="0" y="6"/>
    </p:cViewPr>
  </p:notesTextViewPr>
  <p:sorterViewPr>
    <p:cViewPr>
      <p:scale>
        <a:sx n="80" d="100"/>
        <a:sy n="80" d="100"/>
      </p:scale>
      <p:origin x="0" y="1608"/>
    </p:cViewPr>
  </p:sorterViewPr>
  <p:notesViewPr>
    <p:cSldViewPr snapToGrid="0">
      <p:cViewPr varScale="1">
        <p:scale>
          <a:sx n="53" d="100"/>
          <a:sy n="53" d="100"/>
        </p:scale>
        <p:origin x="-184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defRPr>
            </a:lvl1pPr>
          </a:lstStyle>
          <a:p>
            <a:pPr>
              <a:defRPr/>
            </a:pPr>
            <a:endParaRPr lang="en-US"/>
          </a:p>
        </p:txBody>
      </p:sp>
      <p:sp>
        <p:nvSpPr>
          <p:cNvPr id="518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defRPr>
            </a:lvl1pPr>
          </a:lstStyle>
          <a:p>
            <a:pPr>
              <a:defRPr/>
            </a:pPr>
            <a:endParaRPr lang="en-US"/>
          </a:p>
        </p:txBody>
      </p:sp>
      <p:sp>
        <p:nvSpPr>
          <p:cNvPr id="518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defRPr>
            </a:lvl1pPr>
          </a:lstStyle>
          <a:p>
            <a:pPr>
              <a:defRPr/>
            </a:pPr>
            <a:endParaRPr lang="en-US"/>
          </a:p>
        </p:txBody>
      </p:sp>
      <p:sp>
        <p:nvSpPr>
          <p:cNvPr id="518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pitchFamily="-111" charset="-128"/>
              </a:defRPr>
            </a:lvl1pPr>
          </a:lstStyle>
          <a:p>
            <a:pPr>
              <a:defRPr/>
            </a:pPr>
            <a:fld id="{23932855-F3C6-487F-AEF2-4AB8304E84A2}" type="slidenum">
              <a:rPr lang="en-US" altLang="en-US"/>
              <a:pPr>
                <a:defRPr/>
              </a:pPr>
              <a:t>‹#›</a:t>
            </a:fld>
            <a:endParaRPr lang="en-US" altLang="en-US"/>
          </a:p>
        </p:txBody>
      </p:sp>
    </p:spTree>
    <p:extLst>
      <p:ext uri="{BB962C8B-B14F-4D97-AF65-F5344CB8AC3E}">
        <p14:creationId xmlns:p14="http://schemas.microsoft.com/office/powerpoint/2010/main" val="655469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pitchFamily="-111" charset="-128"/>
              </a:defRPr>
            </a:lvl1pPr>
          </a:lstStyle>
          <a:p>
            <a:pPr>
              <a:defRPr/>
            </a:pPr>
            <a:fld id="{B0E6F347-2280-41FD-B529-4A78D3F4C76C}" type="slidenum">
              <a:rPr lang="en-US" altLang="en-US"/>
              <a:pPr>
                <a:defRPr/>
              </a:pPr>
              <a:t>‹#›</a:t>
            </a:fld>
            <a:endParaRPr lang="en-US" altLang="en-US"/>
          </a:p>
        </p:txBody>
      </p:sp>
    </p:spTree>
    <p:extLst>
      <p:ext uri="{BB962C8B-B14F-4D97-AF65-F5344CB8AC3E}">
        <p14:creationId xmlns:p14="http://schemas.microsoft.com/office/powerpoint/2010/main" val="2304332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CC097254-7F7E-4C5D-8ADF-CE1397718F01}" type="slidenum">
              <a:rPr lang="en-US" altLang="en-US" sz="1200" smtClean="0">
                <a:latin typeface="Arial" pitchFamily="34" charset="0"/>
              </a:rPr>
              <a:pPr eaLnBrk="1" hangingPunct="1"/>
              <a:t>1</a:t>
            </a:fld>
            <a:endParaRPr lang="en-US" altLang="en-US" sz="1200" smtClean="0">
              <a:latin typeface="Arial" pitchFamily="34"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7673DB2C-F7EF-476A-A97F-FA220C3BAA50}" type="slidenum">
              <a:rPr lang="en-US" altLang="en-US" sz="1200" smtClean="0">
                <a:latin typeface="Arial" pitchFamily="34" charset="0"/>
              </a:rPr>
              <a:pPr eaLnBrk="1" hangingPunct="1"/>
              <a:t>13</a:t>
            </a:fld>
            <a:endParaRPr lang="en-US" altLang="en-US" sz="1200" smtClean="0">
              <a:latin typeface="Arial" pitchFamily="34"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275872AF-5289-4475-AE99-881AA0F31717}" type="slidenum">
              <a:rPr lang="en-US" altLang="en-US" sz="1200" smtClean="0">
                <a:latin typeface="Arial" pitchFamily="34" charset="0"/>
              </a:rPr>
              <a:pPr eaLnBrk="1" hangingPunct="1"/>
              <a:t>14</a:t>
            </a:fld>
            <a:endParaRPr lang="en-US" altLang="en-US" sz="1200" smtClean="0">
              <a:latin typeface="Arial" pitchFamily="34"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B90805FA-C8CD-4AAC-9B72-222D3A1364D5}" type="slidenum">
              <a:rPr lang="en-US" altLang="en-US" sz="1200" smtClean="0">
                <a:latin typeface="Arial" pitchFamily="34" charset="0"/>
              </a:rPr>
              <a:pPr eaLnBrk="1" hangingPunct="1"/>
              <a:t>15</a:t>
            </a:fld>
            <a:endParaRPr lang="en-US" altLang="en-US" sz="1200" smtClean="0">
              <a:latin typeface="Arial" pitchFamily="3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smtClean="0">
              <a:latin typeface="Arial"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F06B1F91-6299-405B-8FB4-886E3532AF34}" type="slidenum">
              <a:rPr lang="en-US" altLang="en-US" sz="1200" smtClean="0">
                <a:latin typeface="Arial" pitchFamily="34" charset="0"/>
              </a:rPr>
              <a:pPr eaLnBrk="1" hangingPunct="1"/>
              <a:t>16</a:t>
            </a:fld>
            <a:endParaRPr lang="en-US" altLang="en-US" sz="1200" smtClean="0">
              <a:latin typeface="Arial" pitchFamily="34"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4" algn="l" eaLnBrk="1" hangingPunct="1">
              <a:spcBef>
                <a:spcPts val="0"/>
              </a:spcBef>
            </a:pPr>
            <a:r>
              <a:rPr lang="en-US" altLang="en-US" dirty="0" smtClean="0">
                <a:latin typeface="Thorndale for VST" pitchFamily="18" charset="0"/>
                <a:ea typeface="ＭＳ Ｐゴシック" pitchFamily="34" charset="-128"/>
              </a:rPr>
              <a:t>“Because domestic violence has such serious health care consequences, we are asking all of our female patients the questions that follow.”</a:t>
            </a:r>
            <a:endParaRPr lang="en-US" altLang="en-US" dirty="0" smtClean="0">
              <a:latin typeface="Arial"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5C76AE36-EAE8-482F-AF51-0F49B9F4F41A}" type="slidenum">
              <a:rPr lang="en-US" altLang="en-US" sz="1200" smtClean="0">
                <a:latin typeface="Arial" pitchFamily="34" charset="0"/>
              </a:rPr>
              <a:pPr eaLnBrk="1" hangingPunct="1"/>
              <a:t>17</a:t>
            </a:fld>
            <a:endParaRPr lang="en-US" altLang="en-US" sz="1200" smtClean="0">
              <a:latin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4" eaLnBrk="1" hangingPunct="1">
              <a:spcBef>
                <a:spcPts val="1400"/>
              </a:spcBef>
            </a:pPr>
            <a:r>
              <a:rPr lang="en-US" altLang="en-US" dirty="0" smtClean="0">
                <a:latin typeface="Thorndale for VST" pitchFamily="18" charset="0"/>
                <a:ea typeface="ＭＳ Ｐゴシック" pitchFamily="34" charset="-128"/>
              </a:rPr>
              <a:t>“Because domestic violence has such serious health care consequences, we are asking all of our female patients the questions that follow.”</a:t>
            </a:r>
          </a:p>
          <a:p>
            <a:pPr eaLnBrk="1" hangingPunct="1"/>
            <a:endParaRPr lang="en-US" altLang="en-US" dirty="0" smtClean="0">
              <a:latin typeface="Arial"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D153BE70-E216-4BEF-AD79-CE008032E1C7}" type="slidenum">
              <a:rPr lang="en-US" altLang="en-US" sz="1200" smtClean="0">
                <a:latin typeface="Arial" pitchFamily="34" charset="0"/>
              </a:rPr>
              <a:pPr eaLnBrk="1" hangingPunct="1"/>
              <a:t>18</a:t>
            </a:fld>
            <a:endParaRPr lang="en-US" altLang="en-US" sz="1200" smtClean="0">
              <a:latin typeface="Arial" pitchFamily="3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4" eaLnBrk="1" hangingPunct="1">
              <a:spcBef>
                <a:spcPts val="1400"/>
              </a:spcBef>
            </a:pPr>
            <a:r>
              <a:rPr lang="en-US" altLang="en-US" dirty="0" smtClean="0">
                <a:latin typeface="Thorndale for VST" pitchFamily="18" charset="0"/>
                <a:ea typeface="ＭＳ Ｐゴシック" pitchFamily="34" charset="-128"/>
              </a:rPr>
              <a:t>“Because domestic violence has such serious health care consequences, we are asking all of our female patients the questions that follow.”</a:t>
            </a:r>
          </a:p>
          <a:p>
            <a:pPr eaLnBrk="1" hangingPunct="1"/>
            <a:endParaRPr lang="en-US" altLang="en-US" dirty="0" smtClean="0">
              <a:latin typeface="Arial"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6BC28A88-B39B-4763-B4F6-5F4726257266}" type="slidenum">
              <a:rPr lang="en-US" altLang="en-US" sz="1200" smtClean="0">
                <a:latin typeface="Arial" pitchFamily="34" charset="0"/>
              </a:rPr>
              <a:pPr eaLnBrk="1" hangingPunct="1"/>
              <a:t>19</a:t>
            </a:fld>
            <a:endParaRPr lang="en-US" altLang="en-US" sz="1200" smtClean="0">
              <a:latin typeface="Arial" pitchFamily="34"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4" eaLnBrk="1" hangingPunct="1">
              <a:spcBef>
                <a:spcPts val="1400"/>
              </a:spcBef>
            </a:pPr>
            <a:r>
              <a:rPr lang="en-US" altLang="en-US" smtClean="0">
                <a:latin typeface="Thorndale for VST" pitchFamily="18" charset="0"/>
                <a:ea typeface="ＭＳ Ｐゴシック" pitchFamily="34" charset="-128"/>
              </a:rPr>
              <a:t>“Because domestic violence has such serious health care consequences, we are asking all of our female patients the questions that follow.”</a:t>
            </a:r>
          </a:p>
          <a:p>
            <a:pPr eaLnBrk="1" hangingPunct="1"/>
            <a:endParaRPr lang="en-US" altLang="en-US" smtClean="0">
              <a:latin typeface="Arial"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20BF3D38-BCAD-4A53-AEB0-D2889D5FAFF0}" type="slidenum">
              <a:rPr lang="en-US" altLang="en-US" sz="1200" smtClean="0">
                <a:latin typeface="Arial" pitchFamily="34" charset="0"/>
              </a:rPr>
              <a:pPr eaLnBrk="1" hangingPunct="1"/>
              <a:t>20</a:t>
            </a:fld>
            <a:endParaRPr lang="en-US" altLang="en-US" sz="1200" smtClean="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7908E06E-780B-4727-90E9-5CF2BD79213E}" type="slidenum">
              <a:rPr lang="en-US" altLang="en-US" sz="1200" smtClean="0">
                <a:latin typeface="Arial" pitchFamily="34" charset="0"/>
              </a:rPr>
              <a:pPr eaLnBrk="1" hangingPunct="1"/>
              <a:t>21</a:t>
            </a:fld>
            <a:endParaRPr lang="en-US" altLang="en-US" sz="1200" smtClean="0">
              <a:latin typeface="Arial" pitchFamily="34"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1B8994E0-CD22-4A5D-B939-F18D1A804D60}" type="slidenum">
              <a:rPr lang="en-US" altLang="en-US" sz="1200" smtClean="0">
                <a:latin typeface="Arial" pitchFamily="34" charset="0"/>
              </a:rPr>
              <a:pPr eaLnBrk="1" hangingPunct="1"/>
              <a:t>22</a:t>
            </a:fld>
            <a:endParaRPr lang="en-US" altLang="en-US" sz="1200" smtClean="0">
              <a:latin typeface="Arial" pitchFamily="3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4" eaLnBrk="1" hangingPunct="1">
              <a:spcBef>
                <a:spcPts val="1400"/>
              </a:spcBef>
            </a:pPr>
            <a:r>
              <a:rPr lang="en-US" altLang="en-US" dirty="0" smtClean="0">
                <a:latin typeface="Thorndale for VST" pitchFamily="18" charset="0"/>
                <a:ea typeface="ＭＳ Ｐゴシック" pitchFamily="34" charset="-128"/>
              </a:rPr>
              <a:t>“Because domestic violence has such serious health care consequences, we are asking all of our female patients the questions that follow.”</a:t>
            </a:r>
          </a:p>
          <a:p>
            <a:pPr eaLnBrk="1" hangingPunct="1"/>
            <a:endParaRPr lang="en-US" altLang="en-US" dirty="0"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D6B37DA5-C23C-4C4B-8550-3611DC9B217A}" type="slidenum">
              <a:rPr lang="en-US" altLang="en-US" sz="1200" smtClean="0">
                <a:latin typeface="Arial" pitchFamily="34" charset="0"/>
              </a:rPr>
              <a:pPr eaLnBrk="1" hangingPunct="1"/>
              <a:t>2</a:t>
            </a:fld>
            <a:endParaRPr lang="en-US" altLang="en-US" sz="1200" smtClean="0">
              <a:latin typeface="Arial" pitchFamily="34"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4. It is important for the nurse to reassure the patient that it was not his or her fault. Abuser have problems with self control that cause them to strike their victims. </a:t>
            </a:r>
          </a:p>
          <a:p>
            <a:pPr eaLnBrk="1" hangingPunct="1">
              <a:spcBef>
                <a:spcPct val="0"/>
              </a:spcBef>
            </a:pPr>
            <a:r>
              <a:rPr lang="en-US" altLang="en-US" dirty="0" smtClean="0"/>
              <a:t>Answer 1 is incorrect because this answer implies that it is the victim’s fault.  </a:t>
            </a:r>
          </a:p>
          <a:p>
            <a:pPr eaLnBrk="1" hangingPunct="1">
              <a:spcBef>
                <a:spcPct val="0"/>
              </a:spcBef>
            </a:pPr>
            <a:r>
              <a:rPr lang="en-US" altLang="en-US" dirty="0" smtClean="0"/>
              <a:t>Answer 2 is incorrect because this option implies that the victim is at fault. </a:t>
            </a:r>
          </a:p>
          <a:p>
            <a:pPr eaLnBrk="1" hangingPunct="1">
              <a:spcBef>
                <a:spcPct val="0"/>
              </a:spcBef>
            </a:pPr>
            <a:r>
              <a:rPr lang="en-US" altLang="en-US" smtClean="0"/>
              <a:t>Answer 3 is correct; however, this is not the best option because this option offers little reassurance to the patient. </a:t>
            </a:r>
            <a:endParaRPr lang="en-US" altLang="en-US" smtClean="0"/>
          </a:p>
        </p:txBody>
      </p:sp>
      <p:sp>
        <p:nvSpPr>
          <p:cNvPr id="4" name="Slide Number Placeholder 3"/>
          <p:cNvSpPr>
            <a:spLocks noGrp="1"/>
          </p:cNvSpPr>
          <p:nvPr>
            <p:ph type="sldNum" sz="quarter" idx="10"/>
          </p:nvPr>
        </p:nvSpPr>
        <p:spPr/>
        <p:txBody>
          <a:bodyPr/>
          <a:lstStyle/>
          <a:p>
            <a:pPr>
              <a:defRPr/>
            </a:pPr>
            <a:fld id="{B0E6F347-2280-41FD-B529-4A78D3F4C76C}" type="slidenum">
              <a:rPr lang="en-US" altLang="en-US" smtClean="0"/>
              <a:pPr>
                <a:defRPr/>
              </a:pPr>
              <a:t>23</a:t>
            </a:fld>
            <a:endParaRPr lang="en-US" altLang="en-US"/>
          </a:p>
        </p:txBody>
      </p:sp>
    </p:spTree>
    <p:extLst>
      <p:ext uri="{BB962C8B-B14F-4D97-AF65-F5344CB8AC3E}">
        <p14:creationId xmlns:p14="http://schemas.microsoft.com/office/powerpoint/2010/main" val="3968780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FCD0986C-EE67-486C-BAB9-0ABE93D69E0C}" type="slidenum">
              <a:rPr lang="en-US" altLang="en-US" sz="1200" smtClean="0">
                <a:latin typeface="Arial" pitchFamily="34" charset="0"/>
              </a:rPr>
              <a:pPr eaLnBrk="1" hangingPunct="1"/>
              <a:t>24</a:t>
            </a:fld>
            <a:endParaRPr lang="en-US" altLang="en-US" sz="1200" smtClean="0">
              <a:latin typeface="Arial" pitchFamily="34"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FA67536A-0517-424D-A731-E79F70C2D0B7}" type="slidenum">
              <a:rPr lang="en-US" altLang="en-US" sz="1200" smtClean="0">
                <a:latin typeface="Arial" pitchFamily="34" charset="0"/>
              </a:rPr>
              <a:pPr eaLnBrk="1" hangingPunct="1"/>
              <a:t>28</a:t>
            </a:fld>
            <a:endParaRPr lang="en-US" altLang="en-US" sz="1200" smtClean="0">
              <a:latin typeface="Arial"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228600" eaLnBrk="1" hangingPunct="1">
              <a:spcBef>
                <a:spcPts val="1400"/>
              </a:spcBef>
            </a:pPr>
            <a:r>
              <a:rPr lang="en-US" altLang="en-US" dirty="0" err="1" smtClean="0">
                <a:latin typeface="Thorndale for VST" pitchFamily="18" charset="0"/>
                <a:ea typeface="ＭＳ Ｐゴシック" pitchFamily="34" charset="-128"/>
              </a:rPr>
              <a:t>Ecchymoses</a:t>
            </a:r>
            <a:r>
              <a:rPr lang="en-US" altLang="en-US" dirty="0" smtClean="0">
                <a:latin typeface="Thorndale for VST" pitchFamily="18" charset="0"/>
                <a:ea typeface="ＭＳ Ｐゴシック" pitchFamily="34" charset="-128"/>
              </a:rPr>
              <a:t> are not directly related to blunt force trauma that results in bruising, and not all open wounds should be called lacerations (only those related to splitting of tissue from blunt force impact or tearing of tissue should be).</a:t>
            </a:r>
          </a:p>
          <a:p>
            <a:pPr marL="228600" indent="-228600" eaLnBrk="1" hangingPunct="1"/>
            <a:endParaRPr lang="en-US" altLang="en-US" dirty="0" smtClean="0">
              <a:latin typeface="Arial"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17AF05EC-CB2E-43D1-931B-D7E78D708723}" type="slidenum">
              <a:rPr lang="en-US" altLang="en-US" sz="1200" smtClean="0">
                <a:latin typeface="Arial" pitchFamily="34" charset="0"/>
              </a:rPr>
              <a:pPr eaLnBrk="1" hangingPunct="1"/>
              <a:t>31</a:t>
            </a:fld>
            <a:endParaRPr lang="en-US" altLang="en-US" sz="1200" smtClean="0">
              <a:latin typeface="Arial" pitchFamily="34"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ea typeface="ＭＳ Ｐゴシック" pitchFamily="34" charset="-128"/>
              </a:rPr>
              <a:t>(Photo courtesy Daniel Sheridan.)</a:t>
            </a:r>
          </a:p>
          <a:p>
            <a:pPr eaLnBrk="1" hangingPunct="1"/>
            <a:endParaRPr lang="en-US" altLang="en-US" smtClean="0">
              <a:latin typeface="Arial" pitchFamily="34" charset="0"/>
              <a:ea typeface="ＭＳ Ｐゴシック" pitchFamily="34" charset="-128"/>
            </a:endParaRPr>
          </a:p>
          <a:p>
            <a:pPr eaLnBrk="1" hangingPunct="1"/>
            <a:r>
              <a:rPr lang="en-US" altLang="en-US" smtClean="0">
                <a:latin typeface="Arial" pitchFamily="34" charset="0"/>
                <a:ea typeface="ＭＳ Ｐゴシック" pitchFamily="34" charset="-128"/>
              </a:rPr>
              <a:t>Speaker’s notes:</a:t>
            </a:r>
          </a:p>
          <a:p>
            <a:pPr eaLnBrk="1" hangingPunct="1">
              <a:buFontTx/>
              <a:buChar char="•"/>
            </a:pPr>
            <a:r>
              <a:rPr lang="en-US" altLang="en-US" smtClean="0">
                <a:latin typeface="Andale Sans for VST" pitchFamily="34" charset="0"/>
                <a:ea typeface="ＭＳ Ｐゴシック" pitchFamily="34" charset="-128"/>
              </a:rPr>
              <a:t>Patterned, punch-like abrasion to the mid-forehead from an assailant wearing a ring with a stone.</a:t>
            </a:r>
          </a:p>
          <a:p>
            <a:pPr eaLnBrk="1" hangingPunct="1">
              <a:buFontTx/>
              <a:buChar char="•"/>
            </a:pPr>
            <a:r>
              <a:rPr lang="en-US" altLang="en-US" smtClean="0">
                <a:latin typeface="Andale Sans for VST" pitchFamily="34" charset="0"/>
                <a:ea typeface="ＭＳ Ｐゴシック" pitchFamily="34" charset="-128"/>
              </a:rPr>
              <a:t>Sutured laceration to the left eyebrow.</a:t>
            </a:r>
          </a:p>
          <a:p>
            <a:pPr eaLnBrk="1" hangingPunct="1">
              <a:buFontTx/>
              <a:buChar char="•"/>
            </a:pPr>
            <a:r>
              <a:rPr lang="en-US" altLang="en-US" smtClean="0">
                <a:latin typeface="Andale Sans for VST" pitchFamily="34" charset="0"/>
                <a:ea typeface="ＭＳ Ｐゴシック" pitchFamily="34" charset="-128"/>
              </a:rPr>
              <a:t>Sutured partial-avulsion injury to the nose.</a:t>
            </a:r>
          </a:p>
          <a:p>
            <a:pPr eaLnBrk="1" hangingPunct="1">
              <a:buFontTx/>
              <a:buChar char="•"/>
            </a:pPr>
            <a:r>
              <a:rPr lang="en-US" altLang="en-US" smtClean="0">
                <a:latin typeface="Andale Sans for VST" pitchFamily="34" charset="0"/>
                <a:ea typeface="ＭＳ Ｐゴシック" pitchFamily="34" charset="-128"/>
              </a:rPr>
              <a:t>Punch-like contusion to the left eye involving the sclera.</a:t>
            </a:r>
          </a:p>
          <a:p>
            <a:pPr eaLnBrk="1" hangingPunct="1">
              <a:buFontTx/>
              <a:buChar char="•"/>
            </a:pPr>
            <a:r>
              <a:rPr lang="en-US" altLang="en-US" smtClean="0">
                <a:latin typeface="Andale Sans for VST" pitchFamily="34" charset="0"/>
                <a:ea typeface="ＭＳ Ｐゴシック" pitchFamily="34" charset="-128"/>
              </a:rPr>
              <a:t>Manual strangulation-related abrasion to the neck.</a:t>
            </a:r>
          </a:p>
          <a:p>
            <a:pPr eaLnBrk="1" hangingPunct="1"/>
            <a:endParaRPr lang="en-US" altLang="en-US" smtClean="0">
              <a:latin typeface="Arial"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9037EA38-A070-4C15-83C2-2A21BD4765CA}" type="slidenum">
              <a:rPr lang="en-US" altLang="en-US" sz="1200" smtClean="0">
                <a:latin typeface="Arial" pitchFamily="34" charset="0"/>
              </a:rPr>
              <a:pPr eaLnBrk="1" hangingPunct="1"/>
              <a:t>32</a:t>
            </a:fld>
            <a:endParaRPr lang="en-US" altLang="en-US" sz="1200" smtClean="0">
              <a:latin typeface="Arial" pitchFamily="34"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ea typeface="ＭＳ Ｐゴシック" pitchFamily="34" charset="-128"/>
              </a:rPr>
              <a:t>(Photo courtesy Daniel Sheridan.)</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2. The DA is designed to assess risk of homicide. </a:t>
            </a:r>
          </a:p>
          <a:p>
            <a:pPr eaLnBrk="1" hangingPunct="1">
              <a:spcBef>
                <a:spcPct val="0"/>
              </a:spcBef>
            </a:pPr>
            <a:r>
              <a:rPr lang="en-US" altLang="en-US" dirty="0" smtClean="0"/>
              <a:t>Answer 1 is incorrect because HARASS is a screening and self-assessment tool. </a:t>
            </a:r>
          </a:p>
          <a:p>
            <a:pPr eaLnBrk="1" hangingPunct="1">
              <a:spcBef>
                <a:spcPct val="0"/>
              </a:spcBef>
            </a:pPr>
            <a:r>
              <a:rPr lang="en-US" altLang="en-US" dirty="0" smtClean="0"/>
              <a:t>Answer 3 is incorrect because the AAS is an appropriate tool for initial assessment of domestic abuse. </a:t>
            </a:r>
          </a:p>
          <a:p>
            <a:pPr eaLnBrk="1" hangingPunct="1">
              <a:spcBef>
                <a:spcPct val="0"/>
              </a:spcBef>
            </a:pPr>
            <a:r>
              <a:rPr lang="en-US" altLang="en-US" dirty="0" smtClean="0"/>
              <a:t>Answer 4 is incorrect because the IPV is an initial assessment tool.</a:t>
            </a:r>
          </a:p>
          <a:p>
            <a:pPr eaLnBrk="1" hangingPunct="1">
              <a:spcBef>
                <a:spcPct val="0"/>
              </a:spcBef>
            </a:pPr>
            <a:endParaRPr lang="en-US" altLang="en-US" dirty="0" smtClean="0"/>
          </a:p>
        </p:txBody>
      </p:sp>
      <p:sp>
        <p:nvSpPr>
          <p:cNvPr id="4" name="Slide Number Placeholder 3"/>
          <p:cNvSpPr>
            <a:spLocks noGrp="1"/>
          </p:cNvSpPr>
          <p:nvPr>
            <p:ph type="sldNum" sz="quarter" idx="10"/>
          </p:nvPr>
        </p:nvSpPr>
        <p:spPr/>
        <p:txBody>
          <a:bodyPr/>
          <a:lstStyle/>
          <a:p>
            <a:pPr>
              <a:defRPr/>
            </a:pPr>
            <a:fld id="{B0E6F347-2280-41FD-B529-4A78D3F4C76C}" type="slidenum">
              <a:rPr lang="en-US" altLang="en-US" smtClean="0"/>
              <a:pPr>
                <a:defRPr/>
              </a:pPr>
              <a:t>38</a:t>
            </a:fld>
            <a:endParaRPr lang="en-US" altLang="en-US"/>
          </a:p>
        </p:txBody>
      </p:sp>
    </p:spTree>
    <p:extLst>
      <p:ext uri="{BB962C8B-B14F-4D97-AF65-F5344CB8AC3E}">
        <p14:creationId xmlns:p14="http://schemas.microsoft.com/office/powerpoint/2010/main" val="1263272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DB0381BD-8634-41E2-88AE-00DCEA4E071A}" type="slidenum">
              <a:rPr lang="en-US" altLang="en-US" sz="1200" smtClean="0">
                <a:latin typeface="Arial" pitchFamily="34" charset="0"/>
              </a:rPr>
              <a:pPr eaLnBrk="1" hangingPunct="1"/>
              <a:t>6</a:t>
            </a:fld>
            <a:endParaRPr lang="en-US" altLang="en-US" sz="1200" smtClean="0">
              <a:latin typeface="Arial" pitchFamily="3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162EE9C4-49C2-4F26-ABAB-7AD6C4A8C74B}" type="slidenum">
              <a:rPr lang="en-US" altLang="en-US" sz="1200" smtClean="0">
                <a:latin typeface="Arial" pitchFamily="34" charset="0"/>
              </a:rPr>
              <a:pPr eaLnBrk="1" hangingPunct="1"/>
              <a:t>7</a:t>
            </a:fld>
            <a:endParaRPr lang="en-US" altLang="en-US" sz="1200" smtClean="0">
              <a:latin typeface="Arial" pitchFamily="34"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6072D5AC-E21F-43CB-B7A6-405B9A9C3B65}" type="slidenum">
              <a:rPr lang="en-US" altLang="en-US" sz="1200" smtClean="0">
                <a:latin typeface="Arial" pitchFamily="34" charset="0"/>
              </a:rPr>
              <a:pPr eaLnBrk="1" hangingPunct="1"/>
              <a:t>8</a:t>
            </a:fld>
            <a:endParaRPr lang="en-US" altLang="en-US" sz="1200" smtClean="0">
              <a:latin typeface="Arial"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985BA727-266D-4D69-8D0B-C06EB9FAE9CE}" type="slidenum">
              <a:rPr lang="en-US" altLang="en-US" sz="1200" smtClean="0">
                <a:latin typeface="Arial" pitchFamily="34" charset="0"/>
              </a:rPr>
              <a:pPr eaLnBrk="1" hangingPunct="1"/>
              <a:t>9</a:t>
            </a:fld>
            <a:endParaRPr lang="en-US" altLang="en-US" sz="1200" smtClean="0">
              <a:latin typeface="Arial" pitchFamily="34"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3EC32058-4AA6-45E7-9194-B4574FD71375}" type="slidenum">
              <a:rPr lang="en-US" altLang="en-US" sz="1200" smtClean="0">
                <a:latin typeface="Arial" pitchFamily="34" charset="0"/>
              </a:rPr>
              <a:pPr eaLnBrk="1" hangingPunct="1"/>
              <a:t>10</a:t>
            </a:fld>
            <a:endParaRPr lang="en-US" altLang="en-US" sz="1200" smtClean="0">
              <a:latin typeface="Arial"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F8215954-A04B-43D5-A230-9793153BD8E8}" type="slidenum">
              <a:rPr lang="en-US" altLang="en-US" sz="1200" smtClean="0">
                <a:latin typeface="Arial" pitchFamily="34" charset="0"/>
              </a:rPr>
              <a:pPr eaLnBrk="1" hangingPunct="1"/>
              <a:t>11</a:t>
            </a:fld>
            <a:endParaRPr lang="en-US" altLang="en-US" sz="1200" smtClean="0">
              <a:latin typeface="Arial" pitchFamily="34"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fld id="{B4463D36-B92E-4998-A215-A5F6882AC38F}" type="slidenum">
              <a:rPr lang="en-US" altLang="en-US" sz="1200" smtClean="0">
                <a:latin typeface="Arial" pitchFamily="34" charset="0"/>
              </a:rPr>
              <a:pPr eaLnBrk="1" hangingPunct="1"/>
              <a:t>12</a:t>
            </a:fld>
            <a:endParaRPr lang="en-US" altLang="en-US" sz="1200" smtClean="0">
              <a:latin typeface="Arial"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7"/>
          <p:cNvSpPr>
            <a:spLocks noGrp="1"/>
          </p:cNvSpPr>
          <p:nvPr>
            <p:ph type="sldNum" sz="quarter" idx="10"/>
          </p:nvPr>
        </p:nvSpPr>
        <p:spPr/>
        <p:txBody>
          <a:bodyPr/>
          <a:lstStyle>
            <a:lvl1pPr>
              <a:defRPr/>
            </a:lvl1pPr>
          </a:lstStyle>
          <a:p>
            <a:pPr>
              <a:defRPr/>
            </a:pPr>
            <a:r>
              <a:rPr lang="en-GB" altLang="en-US"/>
              <a:t> </a:t>
            </a:r>
            <a:fld id="{091FD58A-E8B5-463D-B146-8BC68AF65834}" type="slidenum">
              <a:rPr lang="en-GB" altLang="en-US"/>
              <a:pPr>
                <a:defRPr/>
              </a:pPr>
              <a:t>‹#›</a:t>
            </a:fld>
            <a:endParaRPr lang="en-GB" altLang="en-US"/>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  </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1602981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7"/>
          <p:cNvSpPr>
            <a:spLocks noGrp="1"/>
          </p:cNvSpPr>
          <p:nvPr>
            <p:ph type="sldNum" sz="quarter" idx="10"/>
          </p:nvPr>
        </p:nvSpPr>
        <p:spPr/>
        <p:txBody>
          <a:bodyPr/>
          <a:lstStyle>
            <a:lvl1pPr>
              <a:defRPr/>
            </a:lvl1pPr>
          </a:lstStyle>
          <a:p>
            <a:pPr>
              <a:defRPr/>
            </a:pPr>
            <a:r>
              <a:rPr lang="en-GB" altLang="en-US"/>
              <a:t> </a:t>
            </a:r>
            <a:fld id="{92126199-591F-4BEF-BEAD-46FD97D28E56}" type="slidenum">
              <a:rPr lang="en-GB" altLang="en-US"/>
              <a:pPr>
                <a:defRPr/>
              </a:pPr>
              <a:t>‹#›</a:t>
            </a:fld>
            <a:endParaRPr lang="en-GB" altLang="en-US"/>
          </a:p>
        </p:txBody>
      </p:sp>
      <p:sp>
        <p:nvSpPr>
          <p:cNvPr id="4" name="Footer Placeholder 4"/>
          <p:cNvSpPr>
            <a:spLocks noGrp="1"/>
          </p:cNvSpPr>
          <p:nvPr>
            <p:ph type="ftr" sz="quarter" idx="11"/>
          </p:nvPr>
        </p:nvSpPr>
        <p:spPr/>
        <p:txBody>
          <a:bodyPr/>
          <a:lstStyle>
            <a:lvl1pPr>
              <a:defRPr/>
            </a:lvl1pPr>
          </a:lstStyle>
          <a:p>
            <a:pPr>
              <a:defRPr/>
            </a:pPr>
            <a:r>
              <a:rPr lang="en-US"/>
              <a:t>Copyright © 2016 by Elsevier, Inc. All rights reserved.  </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20819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p:txBody>
          <a:bodyPr/>
          <a:lstStyle>
            <a:lvl1pPr>
              <a:defRPr/>
            </a:lvl1pPr>
          </a:lstStyle>
          <a:p>
            <a:pPr>
              <a:defRPr/>
            </a:pPr>
            <a:r>
              <a:rPr lang="en-GB" altLang="en-US"/>
              <a:t> </a:t>
            </a:r>
            <a:fld id="{C7087CF9-163D-47B4-815C-3E0D56EBB9C3}" type="slidenum">
              <a:rPr lang="en-GB" altLang="en-US"/>
              <a:pPr>
                <a:defRPr/>
              </a:pPr>
              <a:t>‹#›</a:t>
            </a:fld>
            <a:endParaRPr lang="en-GB" altLang="en-US"/>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  </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2584593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p:txBody>
          <a:bodyPr/>
          <a:lstStyle>
            <a:lvl1pPr>
              <a:defRPr/>
            </a:lvl1pPr>
          </a:lstStyle>
          <a:p>
            <a:pPr>
              <a:defRPr/>
            </a:pPr>
            <a:r>
              <a:rPr lang="en-GB" altLang="en-US"/>
              <a:t> </a:t>
            </a:r>
            <a:fld id="{40510B96-DFFD-47D2-AEC2-D26543722CDE}" type="slidenum">
              <a:rPr lang="en-GB" altLang="en-US"/>
              <a:pPr>
                <a:defRPr/>
              </a:pPr>
              <a:t>‹#›</a:t>
            </a:fld>
            <a:endParaRPr lang="en-GB" altLang="en-US"/>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  </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1326737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7"/>
          <p:cNvSpPr>
            <a:spLocks noGrp="1"/>
          </p:cNvSpPr>
          <p:nvPr>
            <p:ph type="sldNum" sz="quarter" idx="10"/>
          </p:nvPr>
        </p:nvSpPr>
        <p:spPr/>
        <p:txBody>
          <a:bodyPr/>
          <a:lstStyle>
            <a:lvl1pPr>
              <a:defRPr/>
            </a:lvl1pPr>
          </a:lstStyle>
          <a:p>
            <a:pPr>
              <a:defRPr/>
            </a:pPr>
            <a:r>
              <a:rPr lang="en-GB" altLang="en-US"/>
              <a:t> </a:t>
            </a:r>
            <a:fld id="{5A3B97EE-61EB-477A-BB37-53C4CD6FDCDC}" type="slidenum">
              <a:rPr lang="en-GB" altLang="en-US"/>
              <a:pPr>
                <a:defRPr/>
              </a:pPr>
              <a:t>‹#›</a:t>
            </a:fld>
            <a:endParaRPr lang="en-GB" altLang="en-US"/>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  </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38343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7"/>
          <p:cNvSpPr>
            <a:spLocks noGrp="1"/>
          </p:cNvSpPr>
          <p:nvPr>
            <p:ph type="sldNum" sz="quarter" idx="10"/>
          </p:nvPr>
        </p:nvSpPr>
        <p:spPr/>
        <p:txBody>
          <a:bodyPr/>
          <a:lstStyle>
            <a:lvl1pPr>
              <a:defRPr/>
            </a:lvl1pPr>
          </a:lstStyle>
          <a:p>
            <a:pPr>
              <a:defRPr/>
            </a:pPr>
            <a:r>
              <a:rPr lang="en-GB" altLang="en-US"/>
              <a:t> </a:t>
            </a:r>
            <a:fld id="{68028F44-435F-4130-88A2-039245DA466E}" type="slidenum">
              <a:rPr lang="en-GB" altLang="en-US"/>
              <a:pPr>
                <a:defRPr/>
              </a:pPr>
              <a:t>‹#›</a:t>
            </a:fld>
            <a:endParaRPr lang="en-GB" altLang="en-US"/>
          </a:p>
        </p:txBody>
      </p:sp>
      <p:sp>
        <p:nvSpPr>
          <p:cNvPr id="8" name="Footer Placeholder 4"/>
          <p:cNvSpPr>
            <a:spLocks noGrp="1"/>
          </p:cNvSpPr>
          <p:nvPr>
            <p:ph type="ftr" sz="quarter" idx="11"/>
          </p:nvPr>
        </p:nvSpPr>
        <p:spPr/>
        <p:txBody>
          <a:bodyPr/>
          <a:lstStyle>
            <a:lvl1pPr>
              <a:defRPr/>
            </a:lvl1pPr>
          </a:lstStyle>
          <a:p>
            <a:pPr>
              <a:defRPr/>
            </a:pPr>
            <a:r>
              <a:rPr lang="en-US"/>
              <a:t>Copyright © 2016 by Elsevier, Inc. All rights reserved.  </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2444563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7"/>
          <p:cNvSpPr>
            <a:spLocks noGrp="1"/>
          </p:cNvSpPr>
          <p:nvPr>
            <p:ph type="sldNum" sz="quarter" idx="13"/>
          </p:nvPr>
        </p:nvSpPr>
        <p:spPr/>
        <p:txBody>
          <a:bodyPr/>
          <a:lstStyle>
            <a:lvl1pPr>
              <a:defRPr/>
            </a:lvl1pPr>
          </a:lstStyle>
          <a:p>
            <a:pPr>
              <a:defRPr/>
            </a:pPr>
            <a:r>
              <a:rPr lang="en-GB" altLang="en-US"/>
              <a:t> </a:t>
            </a:r>
            <a:fld id="{54DB1718-BCFD-4B97-B9E4-D86E31D6F014}" type="slidenum">
              <a:rPr lang="en-GB" altLang="en-US"/>
              <a:pPr>
                <a:defRPr/>
              </a:pPr>
              <a:t>‹#›</a:t>
            </a:fld>
            <a:endParaRPr lang="en-GB" altLang="en-US"/>
          </a:p>
        </p:txBody>
      </p:sp>
      <p:sp>
        <p:nvSpPr>
          <p:cNvPr id="9" name="Footer Placeholder 4"/>
          <p:cNvSpPr>
            <a:spLocks noGrp="1"/>
          </p:cNvSpPr>
          <p:nvPr>
            <p:ph type="ftr" sz="quarter" idx="14"/>
          </p:nvPr>
        </p:nvSpPr>
        <p:spPr/>
        <p:txBody>
          <a:bodyPr/>
          <a:lstStyle>
            <a:lvl1pPr>
              <a:defRPr/>
            </a:lvl1pPr>
          </a:lstStyle>
          <a:p>
            <a:pPr>
              <a:defRPr/>
            </a:pPr>
            <a:r>
              <a:rPr lang="en-US"/>
              <a:t>Copyright © 2016 by Elsevier, Inc. All rights reserved.  </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241733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7"/>
          <p:cNvSpPr>
            <a:spLocks noGrp="1"/>
          </p:cNvSpPr>
          <p:nvPr>
            <p:ph type="sldNum" sz="quarter" idx="10"/>
          </p:nvPr>
        </p:nvSpPr>
        <p:spPr/>
        <p:txBody>
          <a:bodyPr/>
          <a:lstStyle>
            <a:lvl1pPr>
              <a:defRPr/>
            </a:lvl1pPr>
          </a:lstStyle>
          <a:p>
            <a:pPr>
              <a:defRPr/>
            </a:pPr>
            <a:r>
              <a:rPr lang="en-GB" altLang="en-US"/>
              <a:t> </a:t>
            </a:r>
            <a:fld id="{7010AA8A-AEFC-44E3-9C10-261D8B48111E}" type="slidenum">
              <a:rPr lang="en-GB" altLang="en-US"/>
              <a:pPr>
                <a:defRPr/>
              </a:pPr>
              <a:t>‹#›</a:t>
            </a:fld>
            <a:endParaRPr lang="en-GB" altLang="en-US"/>
          </a:p>
        </p:txBody>
      </p:sp>
      <p:sp>
        <p:nvSpPr>
          <p:cNvPr id="6" name="Footer Placeholder 4"/>
          <p:cNvSpPr>
            <a:spLocks noGrp="1"/>
          </p:cNvSpPr>
          <p:nvPr>
            <p:ph type="ftr" sz="quarter" idx="11"/>
          </p:nvPr>
        </p:nvSpPr>
        <p:spPr/>
        <p:txBody>
          <a:bodyPr/>
          <a:lstStyle>
            <a:lvl1pPr>
              <a:defRPr/>
            </a:lvl1pPr>
          </a:lstStyle>
          <a:p>
            <a:pPr>
              <a:defRPr/>
            </a:pPr>
            <a:r>
              <a:rPr lang="en-US"/>
              <a:t>Copyright © 2016 by Elsevier, Inc. All rights reserved.   Copyright © 2012, 2008, 2004, 2000, 1996, 1993 by Saunders, an affiliate of Elsevier Inc. </a:t>
            </a:r>
            <a:endParaRPr lang="en-US" dirty="0"/>
          </a:p>
        </p:txBody>
      </p:sp>
    </p:spTree>
    <p:extLst>
      <p:ext uri="{BB962C8B-B14F-4D97-AF65-F5344CB8AC3E}">
        <p14:creationId xmlns:p14="http://schemas.microsoft.com/office/powerpoint/2010/main" val="831866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Regular">
    <p:spTree>
      <p:nvGrpSpPr>
        <p:cNvPr id="1" name=""/>
        <p:cNvGrpSpPr/>
        <p:nvPr/>
      </p:nvGrpSpPr>
      <p:grpSpPr>
        <a:xfrm>
          <a:off x="0" y="0"/>
          <a:ext cx="0" cy="0"/>
          <a:chOff x="0" y="0"/>
          <a:chExt cx="0" cy="0"/>
        </a:xfrm>
      </p:grpSpPr>
      <p:sp>
        <p:nvSpPr>
          <p:cNvPr id="2" name="Title 1"/>
          <p:cNvSpPr>
            <a:spLocks noGrp="1"/>
          </p:cNvSpPr>
          <p:nvPr>
            <p:ph type="title"/>
          </p:nvPr>
        </p:nvSpPr>
        <p:spPr>
          <a:xfrm>
            <a:off x="685800" y="338328"/>
            <a:ext cx="7772400" cy="12192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45920"/>
            <a:ext cx="7772400"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7"/>
          <p:cNvSpPr>
            <a:spLocks noGrp="1"/>
          </p:cNvSpPr>
          <p:nvPr>
            <p:ph type="sldNum" sz="quarter" idx="10"/>
          </p:nvPr>
        </p:nvSpPr>
        <p:spPr/>
        <p:txBody>
          <a:bodyPr/>
          <a:lstStyle>
            <a:lvl1pPr>
              <a:defRPr/>
            </a:lvl1pPr>
          </a:lstStyle>
          <a:p>
            <a:pPr>
              <a:defRPr/>
            </a:pPr>
            <a:r>
              <a:rPr lang="en-GB" altLang="en-US"/>
              <a:t> </a:t>
            </a:r>
            <a:fld id="{F2410A13-80B6-4C2E-BFE5-E4C27FDC0A52}" type="slidenum">
              <a:rPr lang="en-GB" altLang="en-US"/>
              <a:pPr>
                <a:defRPr/>
              </a:pPr>
              <a:t>‹#›</a:t>
            </a:fld>
            <a:endParaRPr lang="en-GB" altLang="en-US"/>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  </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1122166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Special">
    <p:spTree>
      <p:nvGrpSpPr>
        <p:cNvPr id="1" name=""/>
        <p:cNvGrpSpPr/>
        <p:nvPr/>
      </p:nvGrpSpPr>
      <p:grpSpPr>
        <a:xfrm>
          <a:off x="0" y="0"/>
          <a:ext cx="0" cy="0"/>
          <a:chOff x="0" y="0"/>
          <a:chExt cx="0" cy="0"/>
        </a:xfrm>
      </p:grpSpPr>
      <p:sp>
        <p:nvSpPr>
          <p:cNvPr id="2" name="Title 1"/>
          <p:cNvSpPr>
            <a:spLocks noGrp="1"/>
          </p:cNvSpPr>
          <p:nvPr>
            <p:ph type="title"/>
          </p:nvPr>
        </p:nvSpPr>
        <p:spPr>
          <a:xfrm>
            <a:off x="685800" y="338328"/>
            <a:ext cx="7772400" cy="12192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45920"/>
            <a:ext cx="7772400"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5"/>
          <p:cNvSpPr>
            <a:spLocks noGrp="1"/>
          </p:cNvSpPr>
          <p:nvPr>
            <p:ph sz="quarter" idx="11"/>
          </p:nvPr>
        </p:nvSpPr>
        <p:spPr>
          <a:xfrm>
            <a:off x="4721566" y="3561919"/>
            <a:ext cx="3739896" cy="25328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7"/>
          <p:cNvSpPr>
            <a:spLocks noGrp="1"/>
          </p:cNvSpPr>
          <p:nvPr>
            <p:ph type="sldNum" sz="quarter" idx="12"/>
          </p:nvPr>
        </p:nvSpPr>
        <p:spPr/>
        <p:txBody>
          <a:bodyPr/>
          <a:lstStyle>
            <a:lvl1pPr>
              <a:defRPr/>
            </a:lvl1pPr>
          </a:lstStyle>
          <a:p>
            <a:pPr>
              <a:defRPr/>
            </a:pPr>
            <a:r>
              <a:rPr lang="en-GB" altLang="en-US"/>
              <a:t> </a:t>
            </a:r>
            <a:fld id="{192B659D-6AA5-43DE-9236-577801BB3F25}" type="slidenum">
              <a:rPr lang="en-GB" altLang="en-US"/>
              <a:pPr>
                <a:defRPr/>
              </a:pPr>
              <a:t>‹#›</a:t>
            </a:fld>
            <a:endParaRPr lang="en-GB" altLang="en-US"/>
          </a:p>
        </p:txBody>
      </p:sp>
      <p:sp>
        <p:nvSpPr>
          <p:cNvPr id="6" name="Footer Placeholder 4"/>
          <p:cNvSpPr>
            <a:spLocks noGrp="1"/>
          </p:cNvSpPr>
          <p:nvPr>
            <p:ph type="ftr" sz="quarter" idx="13"/>
          </p:nvPr>
        </p:nvSpPr>
        <p:spPr/>
        <p:txBody>
          <a:bodyPr/>
          <a:lstStyle>
            <a:lvl1pPr>
              <a:defRPr/>
            </a:lvl1pPr>
          </a:lstStyle>
          <a:p>
            <a:pPr>
              <a:defRPr/>
            </a:pPr>
            <a:r>
              <a:rPr lang="en-US"/>
              <a:t>Copyright © 2016 by Elsevier, Inc. All rights reserved.  </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3690215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Slide Number Placeholder 7"/>
          <p:cNvSpPr>
            <a:spLocks noGrp="1"/>
          </p:cNvSpPr>
          <p:nvPr>
            <p:ph type="sldNum" sz="quarter" idx="4"/>
          </p:nvPr>
        </p:nvSpPr>
        <p:spPr bwMode="auto">
          <a:xfrm>
            <a:off x="8534400" y="6465888"/>
            <a:ext cx="577850" cy="376237"/>
          </a:xfrm>
          <a:prstGeom prst="rect">
            <a:avLst/>
          </a:prstGeom>
          <a:noFill/>
          <a:ln>
            <a:noFill/>
          </a:ln>
          <a:extLst/>
        </p:spPr>
        <p:txBody>
          <a:bodyPr vert="horz" wrap="square" lIns="91440" tIns="45720" rIns="91440" bIns="45720" numCol="1" anchor="ctr" anchorCtr="1" compatLnSpc="1">
            <a:prstTxWarp prst="textNoShape">
              <a:avLst/>
            </a:prstTxWarp>
          </a:bodyPr>
          <a:lstStyle>
            <a:lvl1pPr>
              <a:defRPr sz="1000">
                <a:solidFill>
                  <a:srgbClr val="000000"/>
                </a:solidFill>
                <a:latin typeface="Arial" charset="0"/>
                <a:ea typeface="ＭＳ Ｐゴシック" pitchFamily="-111" charset="-128"/>
                <a:cs typeface="Arial" charset="0"/>
              </a:defRPr>
            </a:lvl1pPr>
          </a:lstStyle>
          <a:p>
            <a:pPr>
              <a:defRPr/>
            </a:pPr>
            <a:r>
              <a:rPr lang="en-GB" altLang="en-US"/>
              <a:t> </a:t>
            </a:r>
            <a:fld id="{147696F8-12B2-4C81-A20B-647F087DDE3B}" type="slidenum">
              <a:rPr lang="en-GB" altLang="en-US"/>
              <a:pPr>
                <a:defRPr/>
              </a:pPr>
              <a:t>‹#›</a:t>
            </a:fld>
            <a:endParaRPr lang="en-GB" altLang="en-US"/>
          </a:p>
        </p:txBody>
      </p:sp>
      <p:sp>
        <p:nvSpPr>
          <p:cNvPr id="7" name="Footer Placeholder 4"/>
          <p:cNvSpPr>
            <a:spLocks noGrp="1"/>
          </p:cNvSpPr>
          <p:nvPr>
            <p:ph type="ftr" sz="quarter" idx="3"/>
          </p:nvPr>
        </p:nvSpPr>
        <p:spPr>
          <a:xfrm>
            <a:off x="990600" y="6461125"/>
            <a:ext cx="7162800" cy="381000"/>
          </a:xfrm>
          <a:prstGeom prst="rect">
            <a:avLst/>
          </a:prstGeom>
        </p:spPr>
        <p:txBody>
          <a:bodyPr/>
          <a:lstStyle>
            <a:lvl1pPr algn="ctr">
              <a:defRPr sz="1000">
                <a:latin typeface="Arial" panose="020B0604020202020204" pitchFamily="34" charset="0"/>
                <a:ea typeface="ＭＳ Ｐゴシック" pitchFamily="-111" charset="-128"/>
                <a:cs typeface="Arial" panose="020B0604020202020204" pitchFamily="34" charset="0"/>
              </a:defRPr>
            </a:lvl1pPr>
          </a:lstStyle>
          <a:p>
            <a:pPr>
              <a:defRPr/>
            </a:pPr>
            <a:r>
              <a:rPr lang="en-US" smtClean="0"/>
              <a:t>Copyright © 2016 by Elsevier, Inc. All rights reserved.   Copyright © 2012, 2008, 2004, 2000, 1996, 1993 by Saunders, an affiliate of Elsevier Inc. </a:t>
            </a:r>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Lst>
  <p:hf hdr="0" dt="0"/>
  <p:txStyles>
    <p:titleStyle>
      <a:lvl1pPr algn="ctr" rtl="0" eaLnBrk="0" fontAlgn="base" hangingPunct="0">
        <a:spcBef>
          <a:spcPct val="0"/>
        </a:spcBef>
        <a:spcAft>
          <a:spcPct val="0"/>
        </a:spcAft>
        <a:defRPr sz="3600" kern="1200">
          <a:solidFill>
            <a:schemeClr val="tx1"/>
          </a:solidFill>
          <a:latin typeface="Arial" pitchFamily="34" charset="0"/>
          <a:ea typeface="Arial" pitchFamily="-111" charset="0"/>
          <a:cs typeface="Arial" pitchFamily="34" charset="0"/>
        </a:defRPr>
      </a:lvl1pPr>
      <a:lvl2pPr algn="ctr" rtl="0" eaLnBrk="0" fontAlgn="base" hangingPunct="0">
        <a:spcBef>
          <a:spcPct val="0"/>
        </a:spcBef>
        <a:spcAft>
          <a:spcPct val="0"/>
        </a:spcAft>
        <a:defRPr sz="3600">
          <a:solidFill>
            <a:schemeClr val="tx1"/>
          </a:solidFill>
          <a:latin typeface="Arial" charset="0"/>
          <a:ea typeface="Arial" pitchFamily="-111" charset="0"/>
          <a:cs typeface="Arial" charset="0"/>
        </a:defRPr>
      </a:lvl2pPr>
      <a:lvl3pPr algn="ctr" rtl="0" eaLnBrk="0" fontAlgn="base" hangingPunct="0">
        <a:spcBef>
          <a:spcPct val="0"/>
        </a:spcBef>
        <a:spcAft>
          <a:spcPct val="0"/>
        </a:spcAft>
        <a:defRPr sz="3600">
          <a:solidFill>
            <a:schemeClr val="tx1"/>
          </a:solidFill>
          <a:latin typeface="Arial" charset="0"/>
          <a:ea typeface="Arial" pitchFamily="-111" charset="0"/>
          <a:cs typeface="Arial" charset="0"/>
        </a:defRPr>
      </a:lvl3pPr>
      <a:lvl4pPr algn="ctr" rtl="0" eaLnBrk="0" fontAlgn="base" hangingPunct="0">
        <a:spcBef>
          <a:spcPct val="0"/>
        </a:spcBef>
        <a:spcAft>
          <a:spcPct val="0"/>
        </a:spcAft>
        <a:defRPr sz="3600">
          <a:solidFill>
            <a:schemeClr val="tx1"/>
          </a:solidFill>
          <a:latin typeface="Arial" charset="0"/>
          <a:ea typeface="Arial" pitchFamily="-111" charset="0"/>
          <a:cs typeface="Arial" charset="0"/>
        </a:defRPr>
      </a:lvl4pPr>
      <a:lvl5pPr algn="ctr" rtl="0" eaLnBrk="0" fontAlgn="base" hangingPunct="0">
        <a:spcBef>
          <a:spcPct val="0"/>
        </a:spcBef>
        <a:spcAft>
          <a:spcPct val="0"/>
        </a:spcAft>
        <a:defRPr sz="3600">
          <a:solidFill>
            <a:schemeClr val="tx1"/>
          </a:solidFill>
          <a:latin typeface="Arial" charset="0"/>
          <a:ea typeface="Arial" pitchFamily="-111"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Clr>
          <a:schemeClr val="tx1"/>
        </a:buClr>
        <a:buSzPct val="60000"/>
        <a:buFont typeface="Wingdings 2" pitchFamily="18" charset="2"/>
        <a:buChar char=""/>
        <a:defRPr sz="2800" kern="1200">
          <a:solidFill>
            <a:schemeClr val="tx1"/>
          </a:solidFill>
          <a:latin typeface="Arial" pitchFamily="34" charset="0"/>
          <a:ea typeface="Arial" pitchFamily="-111" charset="0"/>
          <a:cs typeface="Arial" pitchFamily="34" charset="0"/>
        </a:defRPr>
      </a:lvl1pPr>
      <a:lvl2pPr marL="742950" indent="-285750" algn="l" rtl="0" eaLnBrk="0" fontAlgn="base" hangingPunct="0">
        <a:spcBef>
          <a:spcPct val="20000"/>
        </a:spcBef>
        <a:spcAft>
          <a:spcPct val="0"/>
        </a:spcAft>
        <a:buClr>
          <a:schemeClr val="tx1"/>
        </a:buClr>
        <a:buSzPct val="80000"/>
        <a:buFont typeface="Wingdings" pitchFamily="2" charset="2"/>
        <a:buChar char="Ø"/>
        <a:defRPr sz="2400" kern="1200">
          <a:solidFill>
            <a:schemeClr val="tx1"/>
          </a:solidFill>
          <a:latin typeface="Arial" pitchFamily="34" charset="0"/>
          <a:ea typeface="Arial" pitchFamily="-111" charset="0"/>
          <a:cs typeface="Arial" pitchFamily="34" charset="0"/>
        </a:defRPr>
      </a:lvl2pPr>
      <a:lvl3pPr marL="1143000" indent="-228600" algn="l" rtl="0" eaLnBrk="0" fontAlgn="base" hangingPunct="0">
        <a:spcBef>
          <a:spcPct val="20000"/>
        </a:spcBef>
        <a:spcAft>
          <a:spcPct val="0"/>
        </a:spcAft>
        <a:buClr>
          <a:schemeClr val="tx1"/>
        </a:buClr>
        <a:buFont typeface="Arial" pitchFamily="34" charset="0"/>
        <a:buChar char="•"/>
        <a:defRPr sz="2000" kern="1200">
          <a:solidFill>
            <a:schemeClr val="tx1"/>
          </a:solidFill>
          <a:latin typeface="Arial" pitchFamily="34" charset="0"/>
          <a:ea typeface="Arial" pitchFamily="-111" charset="0"/>
          <a:cs typeface="Arial" pitchFamily="34" charset="0"/>
        </a:defRPr>
      </a:lvl3pPr>
      <a:lvl4pPr marL="1600200" indent="-228600" algn="l" rtl="0" eaLnBrk="0" fontAlgn="base" hangingPunct="0">
        <a:spcBef>
          <a:spcPct val="20000"/>
        </a:spcBef>
        <a:spcAft>
          <a:spcPct val="0"/>
        </a:spcAft>
        <a:buClr>
          <a:schemeClr val="tx1"/>
        </a:buClr>
        <a:buSzPct val="75000"/>
        <a:buFont typeface="Wingdings 3" pitchFamily="18" charset="2"/>
        <a:buChar char=""/>
        <a:defRPr kern="1200">
          <a:solidFill>
            <a:schemeClr val="tx1"/>
          </a:solidFill>
          <a:latin typeface="Arial" pitchFamily="34" charset="0"/>
          <a:ea typeface="Arial" pitchFamily="-111" charset="0"/>
          <a:cs typeface="Arial" pitchFamily="34" charset="0"/>
        </a:defRPr>
      </a:lvl4pPr>
      <a:lvl5pPr marL="2057400" indent="-228600" algn="l" rtl="0" eaLnBrk="0" fontAlgn="base" hangingPunct="0">
        <a:spcBef>
          <a:spcPct val="20000"/>
        </a:spcBef>
        <a:spcAft>
          <a:spcPct val="0"/>
        </a:spcAft>
        <a:buClr>
          <a:schemeClr val="tx1"/>
        </a:buClr>
        <a:buFont typeface="Calibri" pitchFamily="34" charset="0"/>
        <a:buChar char="–"/>
        <a:defRPr sz="1600" kern="1200">
          <a:solidFill>
            <a:schemeClr val="tx1"/>
          </a:solidFill>
          <a:latin typeface="Arial" pitchFamily="34" charset="0"/>
          <a:ea typeface="Arial" pitchFamily="-111"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85800" y="1830388"/>
            <a:ext cx="7772400" cy="1470025"/>
          </a:xfrm>
        </p:spPr>
        <p:txBody>
          <a:bodyPr/>
          <a:lstStyle/>
          <a:p>
            <a:r>
              <a:rPr lang="en-US" altLang="en-US" sz="4000" dirty="0" smtClean="0"/>
              <a:t>Chapter 7</a:t>
            </a:r>
          </a:p>
        </p:txBody>
      </p:sp>
      <p:sp>
        <p:nvSpPr>
          <p:cNvPr id="12291" name="Rectangle 3"/>
          <p:cNvSpPr>
            <a:spLocks noGrp="1" noChangeArrowheads="1"/>
          </p:cNvSpPr>
          <p:nvPr>
            <p:ph type="subTitle" idx="1"/>
          </p:nvPr>
        </p:nvSpPr>
        <p:spPr>
          <a:xfrm>
            <a:off x="1371600" y="3586163"/>
            <a:ext cx="6400800" cy="1752600"/>
          </a:xfrm>
        </p:spPr>
        <p:txBody>
          <a:bodyPr anchor="ctr"/>
          <a:lstStyle/>
          <a:p>
            <a:r>
              <a:rPr lang="en-US" altLang="en-US" sz="3600" dirty="0">
                <a:solidFill>
                  <a:schemeClr val="tx1"/>
                </a:solidFill>
              </a:rPr>
              <a:t>Domestic and Family Violence Assessments</a:t>
            </a:r>
            <a:endParaRPr lang="en-US" altLang="en-US" sz="3600" dirty="0" smtClean="0">
              <a:solidFill>
                <a:schemeClr val="tx1"/>
              </a:solidFill>
            </a:endParaRPr>
          </a:p>
        </p:txBody>
      </p:sp>
      <p:sp>
        <p:nvSpPr>
          <p:cNvPr id="5" name="Footer Placeholder 1"/>
          <p:cNvSpPr>
            <a:spLocks noGrp="1"/>
          </p:cNvSpPr>
          <p:nvPr>
            <p:ph type="ftr" sz="quarter" idx="11"/>
          </p:nvPr>
        </p:nvSpPr>
        <p:spPr>
          <a:xfrm>
            <a:off x="990600" y="6461125"/>
            <a:ext cx="7162800" cy="381000"/>
          </a:xfrm>
        </p:spPr>
        <p:txBody>
          <a:bodyPr/>
          <a:lstStyle/>
          <a:p>
            <a:pPr>
              <a:defRPr/>
            </a:pPr>
            <a:r>
              <a:rPr lang="en-US" dirty="0" smtClean="0"/>
              <a:t>Copyright © 2016 by Elsevier, Inc. All rights reserved.  </a:t>
            </a:r>
          </a:p>
          <a:p>
            <a:pPr>
              <a:defRPr/>
            </a:pPr>
            <a:r>
              <a:rPr lang="en-US" dirty="0"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338138"/>
            <a:ext cx="7364413" cy="1219200"/>
          </a:xfrm>
        </p:spPr>
        <p:txBody>
          <a:bodyPr/>
          <a:lstStyle/>
          <a:p>
            <a:r>
              <a:rPr lang="en-US" altLang="en-US" dirty="0" smtClean="0"/>
              <a:t>Health Effects of Violence: </a:t>
            </a:r>
            <a:br>
              <a:rPr lang="en-US" altLang="en-US" dirty="0" smtClean="0"/>
            </a:br>
            <a:r>
              <a:rPr lang="en-US" altLang="en-US" dirty="0" smtClean="0"/>
              <a:t>Elder Abuse</a:t>
            </a:r>
          </a:p>
        </p:txBody>
      </p:sp>
      <p:sp>
        <p:nvSpPr>
          <p:cNvPr id="21507" name="Rectangle 3"/>
          <p:cNvSpPr>
            <a:spLocks noGrp="1" noChangeArrowheads="1"/>
          </p:cNvSpPr>
          <p:nvPr>
            <p:ph idx="1"/>
          </p:nvPr>
        </p:nvSpPr>
        <p:spPr>
          <a:xfrm>
            <a:off x="685800" y="1646238"/>
            <a:ext cx="7772400" cy="4454525"/>
          </a:xfrm>
        </p:spPr>
        <p:txBody>
          <a:bodyPr/>
          <a:lstStyle/>
          <a:p>
            <a:pPr>
              <a:lnSpc>
                <a:spcPct val="90000"/>
              </a:lnSpc>
            </a:pPr>
            <a:r>
              <a:rPr lang="en-US" altLang="en-US" b="1" smtClean="0"/>
              <a:t>Health effects of elder abuse</a:t>
            </a:r>
          </a:p>
          <a:p>
            <a:pPr lvl="1">
              <a:lnSpc>
                <a:spcPct val="90000"/>
              </a:lnSpc>
            </a:pPr>
            <a:r>
              <a:rPr lang="en-US" altLang="en-US" smtClean="0"/>
              <a:t>Complications from injuries or bleeding from trauma can cause changes in circulatory homeostasis and fluctuations in blood pressure and pulse, shock, and death</a:t>
            </a:r>
          </a:p>
          <a:p>
            <a:pPr lvl="1">
              <a:lnSpc>
                <a:spcPct val="90000"/>
              </a:lnSpc>
            </a:pPr>
            <a:r>
              <a:rPr lang="en-US" altLang="en-US" smtClean="0"/>
              <a:t>Infections can progress to generalized sepsis, then death in immunocompromised aging patients </a:t>
            </a:r>
          </a:p>
          <a:p>
            <a:pPr lvl="1">
              <a:lnSpc>
                <a:spcPct val="90000"/>
              </a:lnSpc>
            </a:pPr>
            <a:r>
              <a:rPr lang="en-US" altLang="en-US" smtClean="0"/>
              <a:t>Assault, or stress leading up to or following assault, can contribute to cardiac complications</a:t>
            </a:r>
          </a:p>
          <a:p>
            <a:pPr lvl="1">
              <a:lnSpc>
                <a:spcPct val="90000"/>
              </a:lnSpc>
            </a:pPr>
            <a:r>
              <a:rPr lang="en-US" altLang="en-US" smtClean="0"/>
              <a:t>STIs and related complications for younger women are present in older sexually assaulted women</a:t>
            </a:r>
          </a:p>
          <a:p>
            <a:pPr lvl="1">
              <a:lnSpc>
                <a:spcPct val="90000"/>
              </a:lnSpc>
            </a:pPr>
            <a:endParaRPr lang="en-US" altLang="en-US" smtClean="0"/>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10</a:t>
            </a:fld>
            <a:endParaRPr lang="en-GB"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38138"/>
            <a:ext cx="7364413" cy="1219200"/>
          </a:xfrm>
        </p:spPr>
        <p:txBody>
          <a:bodyPr/>
          <a:lstStyle/>
          <a:p>
            <a:r>
              <a:rPr lang="en-US" altLang="en-US" dirty="0" smtClean="0"/>
              <a:t>Health Effects of Violence: </a:t>
            </a:r>
            <a:br>
              <a:rPr lang="en-US" altLang="en-US" dirty="0" smtClean="0"/>
            </a:br>
            <a:r>
              <a:rPr lang="en-US" altLang="en-US" dirty="0" smtClean="0"/>
              <a:t>Elder Abuse (Cont.)</a:t>
            </a:r>
          </a:p>
        </p:txBody>
      </p:sp>
      <p:sp>
        <p:nvSpPr>
          <p:cNvPr id="22531" name="Rectangle 3"/>
          <p:cNvSpPr>
            <a:spLocks noGrp="1" noChangeArrowheads="1"/>
          </p:cNvSpPr>
          <p:nvPr>
            <p:ph idx="1"/>
          </p:nvPr>
        </p:nvSpPr>
        <p:spPr>
          <a:xfrm>
            <a:off x="685800" y="1646238"/>
            <a:ext cx="7772400" cy="4454525"/>
          </a:xfrm>
        </p:spPr>
        <p:txBody>
          <a:bodyPr/>
          <a:lstStyle/>
          <a:p>
            <a:pPr>
              <a:lnSpc>
                <a:spcPct val="80000"/>
              </a:lnSpc>
            </a:pPr>
            <a:r>
              <a:rPr lang="en-US" altLang="en-US" sz="2400" dirty="0" smtClean="0"/>
              <a:t>Abuse of the elderly often is coupled with neglect</a:t>
            </a:r>
          </a:p>
          <a:p>
            <a:pPr>
              <a:lnSpc>
                <a:spcPct val="80000"/>
              </a:lnSpc>
            </a:pPr>
            <a:r>
              <a:rPr lang="en-US" altLang="en-US" sz="2400" dirty="0" smtClean="0"/>
              <a:t>Family or others working with aging persons may be responsible for actions of neglect either intentionally or unintentionally</a:t>
            </a:r>
          </a:p>
          <a:p>
            <a:pPr>
              <a:lnSpc>
                <a:spcPct val="80000"/>
              </a:lnSpc>
            </a:pPr>
            <a:r>
              <a:rPr lang="en-US" altLang="en-US" sz="2400" dirty="0" smtClean="0"/>
              <a:t>This type of neglect is often, by definition, criminal in nature</a:t>
            </a:r>
          </a:p>
          <a:p>
            <a:pPr>
              <a:lnSpc>
                <a:spcPct val="80000"/>
              </a:lnSpc>
            </a:pPr>
            <a:r>
              <a:rPr lang="en-US" altLang="en-US" sz="2400" dirty="0" smtClean="0"/>
              <a:t>Family members or others caring for elderly persons may struggle with their own severe physical and cognitive health challenges leading to caregiver role strain</a:t>
            </a:r>
          </a:p>
          <a:p>
            <a:pPr>
              <a:lnSpc>
                <a:spcPct val="80000"/>
              </a:lnSpc>
            </a:pPr>
            <a:r>
              <a:rPr lang="en-US" altLang="en-US" sz="2400" dirty="0" smtClean="0"/>
              <a:t>Self-neglect raises often unanswerable questions about one’s right to live autonomously</a:t>
            </a:r>
          </a:p>
          <a:p>
            <a:pPr lvl="1">
              <a:lnSpc>
                <a:spcPct val="80000"/>
              </a:lnSpc>
            </a:pPr>
            <a:r>
              <a:rPr lang="en-US" altLang="en-US" sz="2000" dirty="0" smtClean="0"/>
              <a:t>Suspected self-neglect is also a mandatory reportable activity to adult protective services</a:t>
            </a:r>
          </a:p>
          <a:p>
            <a:pPr lvl="1">
              <a:lnSpc>
                <a:spcPct val="80000"/>
              </a:lnSpc>
            </a:pPr>
            <a:endParaRPr lang="en-US" altLang="en-US" sz="2000" dirty="0" smtClean="0"/>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11</a:t>
            </a:fld>
            <a:endParaRPr lang="en-GB"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30275" y="338138"/>
            <a:ext cx="7299325" cy="1219200"/>
          </a:xfrm>
        </p:spPr>
        <p:txBody>
          <a:bodyPr/>
          <a:lstStyle/>
          <a:p>
            <a:r>
              <a:rPr lang="en-US" altLang="en-US" dirty="0" smtClean="0"/>
              <a:t>Health Effects of Violence: </a:t>
            </a:r>
            <a:br>
              <a:rPr lang="en-US" altLang="en-US" dirty="0" smtClean="0"/>
            </a:br>
            <a:r>
              <a:rPr lang="en-US" altLang="en-US" dirty="0" smtClean="0"/>
              <a:t>Child Abuse</a:t>
            </a:r>
          </a:p>
        </p:txBody>
      </p:sp>
      <p:sp>
        <p:nvSpPr>
          <p:cNvPr id="23555" name="Rectangle 3"/>
          <p:cNvSpPr>
            <a:spLocks noGrp="1" noChangeArrowheads="1"/>
          </p:cNvSpPr>
          <p:nvPr>
            <p:ph idx="1"/>
          </p:nvPr>
        </p:nvSpPr>
        <p:spPr>
          <a:xfrm>
            <a:off x="685800" y="1646238"/>
            <a:ext cx="7772400" cy="4454525"/>
          </a:xfrm>
        </p:spPr>
        <p:txBody>
          <a:bodyPr/>
          <a:lstStyle/>
          <a:p>
            <a:r>
              <a:rPr lang="en-US" altLang="en-US" b="1" dirty="0" smtClean="0"/>
              <a:t>There are many long-term physical and psychological effects of child maltreatment </a:t>
            </a:r>
          </a:p>
          <a:p>
            <a:pPr lvl="1"/>
            <a:r>
              <a:rPr lang="en-US" altLang="en-US" dirty="0" smtClean="0"/>
              <a:t>Immediate consequences include a spectrum of injuries such as bruises, fractures, and lacerations and can involve more severe injury such as shaken baby syndrome</a:t>
            </a:r>
          </a:p>
          <a:p>
            <a:pPr lvl="1"/>
            <a:r>
              <a:rPr lang="en-US" altLang="en-US" dirty="0" smtClean="0"/>
              <a:t>More severe forms of maltreatment can lead to death or long-term disability such as mental retardation, blindness, and physical disability</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12</a:t>
            </a:fld>
            <a:endParaRPr lang="en-GB"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914400" y="338138"/>
            <a:ext cx="7234238" cy="1219200"/>
          </a:xfrm>
        </p:spPr>
        <p:txBody>
          <a:bodyPr/>
          <a:lstStyle/>
          <a:p>
            <a:r>
              <a:rPr lang="en-US" altLang="en-US" dirty="0" smtClean="0"/>
              <a:t>Health Effects of Violence: </a:t>
            </a:r>
            <a:br>
              <a:rPr lang="en-US" altLang="en-US" dirty="0" smtClean="0"/>
            </a:br>
            <a:r>
              <a:rPr lang="en-US" altLang="en-US" dirty="0" smtClean="0"/>
              <a:t>Child Abuse (Cont.)</a:t>
            </a:r>
          </a:p>
        </p:txBody>
      </p:sp>
      <p:sp>
        <p:nvSpPr>
          <p:cNvPr id="24579" name="Rectangle 3"/>
          <p:cNvSpPr>
            <a:spLocks noGrp="1" noChangeArrowheads="1"/>
          </p:cNvSpPr>
          <p:nvPr>
            <p:ph idx="1"/>
          </p:nvPr>
        </p:nvSpPr>
        <p:spPr>
          <a:xfrm>
            <a:off x="623888" y="1646238"/>
            <a:ext cx="8083550" cy="4454525"/>
          </a:xfrm>
        </p:spPr>
        <p:txBody>
          <a:bodyPr/>
          <a:lstStyle/>
          <a:p>
            <a:r>
              <a:rPr lang="en-US" altLang="en-US" b="1" smtClean="0"/>
              <a:t>Child maltreatment can have long-term effects on child’s development and adult life</a:t>
            </a:r>
          </a:p>
          <a:p>
            <a:pPr lvl="1"/>
            <a:r>
              <a:rPr lang="en-US" altLang="en-US" smtClean="0"/>
              <a:t>Interrupts bond between child and caregiver</a:t>
            </a:r>
          </a:p>
          <a:p>
            <a:pPr lvl="1"/>
            <a:r>
              <a:rPr lang="en-US" altLang="en-US" smtClean="0"/>
              <a:t>Ongoing maltreatment can lead to changes in brain structure and chemistry and may lead to long-term physical, psychological, emotional, social, and cognitive dysfunction in adulthood </a:t>
            </a:r>
          </a:p>
          <a:p>
            <a:pPr lvl="1"/>
            <a:r>
              <a:rPr lang="en-US" altLang="en-US" smtClean="0"/>
              <a:t>Research indicates that abused children will likely abuse their own children</a:t>
            </a:r>
          </a:p>
          <a:p>
            <a:pPr lvl="1"/>
            <a:r>
              <a:rPr lang="en-US" altLang="en-US" smtClean="0"/>
              <a:t>Research indicates that adults in drug treatment programs reported abuse as children</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13</a:t>
            </a:fld>
            <a:endParaRPr lang="en-GB"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14400" y="338138"/>
            <a:ext cx="7315200" cy="1219200"/>
          </a:xfrm>
        </p:spPr>
        <p:txBody>
          <a:bodyPr/>
          <a:lstStyle/>
          <a:p>
            <a:r>
              <a:rPr lang="en-US" altLang="en-US" dirty="0" smtClean="0"/>
              <a:t>Health Effects of Violence: </a:t>
            </a:r>
            <a:br>
              <a:rPr lang="en-US" altLang="en-US" dirty="0" smtClean="0"/>
            </a:br>
            <a:r>
              <a:rPr lang="en-US" altLang="en-US" dirty="0" smtClean="0"/>
              <a:t>Child Abuse (Cont.)</a:t>
            </a:r>
          </a:p>
        </p:txBody>
      </p:sp>
      <p:sp>
        <p:nvSpPr>
          <p:cNvPr id="25603" name="Rectangle 3"/>
          <p:cNvSpPr>
            <a:spLocks noGrp="1" noChangeArrowheads="1"/>
          </p:cNvSpPr>
          <p:nvPr>
            <p:ph idx="1"/>
          </p:nvPr>
        </p:nvSpPr>
        <p:spPr>
          <a:xfrm>
            <a:off x="685800" y="1646238"/>
            <a:ext cx="7772400" cy="4454525"/>
          </a:xfrm>
        </p:spPr>
        <p:txBody>
          <a:bodyPr/>
          <a:lstStyle/>
          <a:p>
            <a:r>
              <a:rPr lang="en-US" altLang="en-US" b="1" dirty="0" smtClean="0"/>
              <a:t>Risk factors that may contribute to child maltreatment</a:t>
            </a:r>
          </a:p>
          <a:p>
            <a:pPr lvl="1"/>
            <a:r>
              <a:rPr lang="en-US" altLang="en-US" dirty="0" smtClean="0"/>
              <a:t>Disabilities or mental retardation in children that may increase caregiver burden</a:t>
            </a:r>
          </a:p>
          <a:p>
            <a:pPr lvl="1"/>
            <a:r>
              <a:rPr lang="en-US" altLang="en-US" dirty="0" smtClean="0"/>
              <a:t>Social isolation of families</a:t>
            </a:r>
          </a:p>
          <a:p>
            <a:pPr lvl="1"/>
            <a:r>
              <a:rPr lang="en-US" altLang="en-US" dirty="0" smtClean="0"/>
              <a:t>Parents’ lack of understanding of children’s needs and child development</a:t>
            </a:r>
          </a:p>
          <a:p>
            <a:pPr lvl="1"/>
            <a:r>
              <a:rPr lang="en-US" altLang="en-US" dirty="0" smtClean="0"/>
              <a:t>Parents’ history of domestic abuse</a:t>
            </a:r>
          </a:p>
          <a:p>
            <a:pPr lvl="1"/>
            <a:r>
              <a:rPr lang="en-US" altLang="en-US" dirty="0" smtClean="0"/>
              <a:t>Poverty and other socioeconomic disadvantages, such as unemployment</a:t>
            </a:r>
          </a:p>
          <a:p>
            <a:pPr lvl="1"/>
            <a:endParaRPr lang="en-US" altLang="en-US" dirty="0" smtClean="0"/>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14</a:t>
            </a:fld>
            <a:endParaRPr lang="en-GB"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63613" y="338138"/>
            <a:ext cx="7216775" cy="1219200"/>
          </a:xfrm>
        </p:spPr>
        <p:txBody>
          <a:bodyPr/>
          <a:lstStyle/>
          <a:p>
            <a:r>
              <a:rPr lang="en-US" altLang="en-US" dirty="0" smtClean="0"/>
              <a:t>Health Effects of Violence: </a:t>
            </a:r>
            <a:br>
              <a:rPr lang="en-US" altLang="en-US" dirty="0" smtClean="0"/>
            </a:br>
            <a:r>
              <a:rPr lang="en-US" altLang="en-US" dirty="0" smtClean="0"/>
              <a:t>Child Abuse (Cont.)</a:t>
            </a:r>
          </a:p>
        </p:txBody>
      </p:sp>
      <p:sp>
        <p:nvSpPr>
          <p:cNvPr id="26627" name="Rectangle 3"/>
          <p:cNvSpPr>
            <a:spLocks noGrp="1" noChangeArrowheads="1"/>
          </p:cNvSpPr>
          <p:nvPr>
            <p:ph idx="1"/>
          </p:nvPr>
        </p:nvSpPr>
        <p:spPr>
          <a:xfrm>
            <a:off x="685800" y="1646238"/>
            <a:ext cx="7772400" cy="4454525"/>
          </a:xfrm>
        </p:spPr>
        <p:txBody>
          <a:bodyPr/>
          <a:lstStyle/>
          <a:p>
            <a:r>
              <a:rPr lang="en-US" altLang="en-US" b="1" smtClean="0"/>
              <a:t>Risk factors that may contribute to child maltreatment </a:t>
            </a:r>
          </a:p>
          <a:p>
            <a:pPr lvl="1"/>
            <a:r>
              <a:rPr lang="en-US" altLang="en-US" smtClean="0"/>
              <a:t>Family disorganization, dissolution, and violence, </a:t>
            </a:r>
          </a:p>
          <a:p>
            <a:pPr lvl="1"/>
            <a:r>
              <a:rPr lang="en-US" altLang="en-US" smtClean="0"/>
              <a:t>Substance abuse in family</a:t>
            </a:r>
          </a:p>
          <a:p>
            <a:pPr lvl="1"/>
            <a:r>
              <a:rPr lang="en-US" altLang="en-US" smtClean="0"/>
              <a:t>Young, single, nonbiological parents</a:t>
            </a:r>
          </a:p>
          <a:p>
            <a:pPr lvl="1"/>
            <a:r>
              <a:rPr lang="en-US" altLang="en-US" smtClean="0"/>
              <a:t>Parental thoughts and emotions supporting maltreatment behaviors</a:t>
            </a:r>
          </a:p>
          <a:p>
            <a:pPr lvl="1"/>
            <a:r>
              <a:rPr lang="en-US" altLang="en-US" smtClean="0"/>
              <a:t>Parental stress and distress, including depression or other mental health conditions</a:t>
            </a:r>
          </a:p>
          <a:p>
            <a:pPr lvl="1"/>
            <a:r>
              <a:rPr lang="en-US" altLang="en-US" smtClean="0"/>
              <a:t>Community violence</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15</a:t>
            </a:fld>
            <a:endParaRPr lang="en-GB"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38138"/>
            <a:ext cx="7772400" cy="1219200"/>
          </a:xfrm>
        </p:spPr>
        <p:txBody>
          <a:bodyPr/>
          <a:lstStyle/>
          <a:p>
            <a:r>
              <a:rPr lang="en-US" altLang="en-US" smtClean="0"/>
              <a:t>Routine Screening for Intimate Partner Violence (IPV)</a:t>
            </a:r>
          </a:p>
        </p:txBody>
      </p:sp>
      <p:sp>
        <p:nvSpPr>
          <p:cNvPr id="27651" name="Rectangle 3"/>
          <p:cNvSpPr>
            <a:spLocks noGrp="1" noChangeArrowheads="1"/>
          </p:cNvSpPr>
          <p:nvPr>
            <p:ph idx="1"/>
          </p:nvPr>
        </p:nvSpPr>
        <p:spPr>
          <a:xfrm>
            <a:off x="685800" y="1646238"/>
            <a:ext cx="7772400" cy="4454525"/>
          </a:xfrm>
        </p:spPr>
        <p:txBody>
          <a:bodyPr/>
          <a:lstStyle/>
          <a:p>
            <a:r>
              <a:rPr lang="en-US" altLang="en-US" b="1" dirty="0" smtClean="0"/>
              <a:t>Routine, universal screening for IPV means the following:</a:t>
            </a:r>
          </a:p>
          <a:p>
            <a:pPr lvl="1"/>
            <a:r>
              <a:rPr lang="en-US" altLang="en-US" dirty="0" smtClean="0"/>
              <a:t>Asking every woman at every health care   encounter if she has been abused by a husband,  boyfriend, or other intimate partner or ex-partner</a:t>
            </a:r>
          </a:p>
          <a:p>
            <a:r>
              <a:rPr lang="en-US" altLang="en-US" dirty="0" smtClean="0"/>
              <a:t>Required by most nursing professional organizations</a:t>
            </a:r>
          </a:p>
          <a:p>
            <a:r>
              <a:rPr lang="en-US" altLang="en-US" dirty="0" smtClean="0"/>
              <a:t>U.S. Preventative Task Force has issued a policy statement supporting the positive benefits of routine screening for IPV</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16</a:t>
            </a:fld>
            <a:endParaRPr lang="en-GB"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38138"/>
            <a:ext cx="7772400" cy="1219200"/>
          </a:xfrm>
        </p:spPr>
        <p:txBody>
          <a:bodyPr/>
          <a:lstStyle/>
          <a:p>
            <a:r>
              <a:rPr lang="en-US" altLang="en-US" dirty="0" smtClean="0"/>
              <a:t>How to Assess for Intimate </a:t>
            </a:r>
            <a:br>
              <a:rPr lang="en-US" altLang="en-US" dirty="0" smtClean="0"/>
            </a:br>
            <a:r>
              <a:rPr lang="en-US" altLang="en-US" dirty="0" smtClean="0"/>
              <a:t>Partner Violence</a:t>
            </a:r>
          </a:p>
        </p:txBody>
      </p:sp>
      <p:sp>
        <p:nvSpPr>
          <p:cNvPr id="28675" name="Rectangle 3"/>
          <p:cNvSpPr>
            <a:spLocks noGrp="1" noChangeArrowheads="1"/>
          </p:cNvSpPr>
          <p:nvPr>
            <p:ph idx="1"/>
          </p:nvPr>
        </p:nvSpPr>
        <p:spPr>
          <a:xfrm>
            <a:off x="685800" y="1646238"/>
            <a:ext cx="7772400" cy="4454525"/>
          </a:xfrm>
        </p:spPr>
        <p:txBody>
          <a:bodyPr/>
          <a:lstStyle/>
          <a:p>
            <a:r>
              <a:rPr lang="en-US" altLang="en-US" b="1" smtClean="0"/>
              <a:t>How to assess</a:t>
            </a:r>
          </a:p>
          <a:p>
            <a:pPr lvl="1"/>
            <a:r>
              <a:rPr lang="en-US" altLang="en-US" smtClean="0"/>
              <a:t>Many precede questions with an introduction, such as “Because domestic violence is so common in our society, we are asking all women the following questions.” </a:t>
            </a:r>
          </a:p>
          <a:p>
            <a:pPr lvl="1"/>
            <a:r>
              <a:rPr lang="en-US" altLang="en-US" smtClean="0"/>
              <a:t>Or “Because domestic violence has such serious health care consequences, we are asking all of our female patients the questions that follow.” </a:t>
            </a:r>
          </a:p>
          <a:p>
            <a:pPr lvl="1"/>
            <a:r>
              <a:rPr lang="en-US" altLang="en-US" smtClean="0"/>
              <a:t>Alerts women that questions about domestic violence are coming and makes sure they know they are not being singled out for these questions</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17</a:t>
            </a:fld>
            <a:endParaRPr lang="en-GB"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338138"/>
            <a:ext cx="7772400" cy="1219200"/>
          </a:xfrm>
        </p:spPr>
        <p:txBody>
          <a:bodyPr/>
          <a:lstStyle/>
          <a:p>
            <a:r>
              <a:rPr lang="en-US" altLang="en-US" smtClean="0"/>
              <a:t>Assessment for Intimate </a:t>
            </a:r>
            <a:br>
              <a:rPr lang="en-US" altLang="en-US" smtClean="0"/>
            </a:br>
            <a:r>
              <a:rPr lang="en-US" altLang="en-US" smtClean="0"/>
              <a:t>Partner Violence</a:t>
            </a:r>
          </a:p>
        </p:txBody>
      </p:sp>
      <p:sp>
        <p:nvSpPr>
          <p:cNvPr id="29699" name="Rectangle 3"/>
          <p:cNvSpPr>
            <a:spLocks noGrp="1" noChangeArrowheads="1"/>
          </p:cNvSpPr>
          <p:nvPr>
            <p:ph idx="1"/>
          </p:nvPr>
        </p:nvSpPr>
        <p:spPr>
          <a:xfrm>
            <a:off x="685800" y="1646238"/>
            <a:ext cx="7772400" cy="4454525"/>
          </a:xfrm>
        </p:spPr>
        <p:txBody>
          <a:bodyPr/>
          <a:lstStyle/>
          <a:p>
            <a:r>
              <a:rPr lang="en-US" altLang="en-US" b="1" smtClean="0"/>
              <a:t>Questions</a:t>
            </a:r>
          </a:p>
          <a:p>
            <a:pPr lvl="1"/>
            <a:r>
              <a:rPr lang="en-US" altLang="en-US" smtClean="0"/>
              <a:t>If a woman answers yes to any of the Abuse Assessment Screen (AAS) questions, then ask questions to assess how recent and how serious the abuse was</a:t>
            </a:r>
          </a:p>
          <a:p>
            <a:pPr lvl="1"/>
            <a:r>
              <a:rPr lang="en-US" altLang="en-US" smtClean="0"/>
              <a:t>Even if the woman only says yes to the first question and calls abuse “only emotional” or “not that bad,” more abuse may be uncovered by gently continuing the assessment</a:t>
            </a:r>
          </a:p>
          <a:p>
            <a:pPr lvl="1"/>
            <a:r>
              <a:rPr lang="en-US" altLang="en-US" smtClean="0"/>
              <a:t>This is not “denial,” but normal minimization that often accompanies trauma from violence</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18</a:t>
            </a:fld>
            <a:endParaRPr lang="en-GB"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338138"/>
            <a:ext cx="7772400" cy="1219200"/>
          </a:xfrm>
        </p:spPr>
        <p:txBody>
          <a:bodyPr/>
          <a:lstStyle/>
          <a:p>
            <a:r>
              <a:rPr lang="en-US" altLang="en-US" smtClean="0"/>
              <a:t>Assessing for Intimate Partner Violence (Cont.)</a:t>
            </a:r>
          </a:p>
        </p:txBody>
      </p:sp>
      <p:sp>
        <p:nvSpPr>
          <p:cNvPr id="30723" name="Rectangle 3"/>
          <p:cNvSpPr>
            <a:spLocks noGrp="1" noChangeArrowheads="1"/>
          </p:cNvSpPr>
          <p:nvPr>
            <p:ph idx="1"/>
          </p:nvPr>
        </p:nvSpPr>
        <p:spPr>
          <a:xfrm>
            <a:off x="685800" y="1646238"/>
            <a:ext cx="7772400" cy="4454525"/>
          </a:xfrm>
        </p:spPr>
        <p:txBody>
          <a:bodyPr/>
          <a:lstStyle/>
          <a:p>
            <a:r>
              <a:rPr lang="en-US" altLang="en-US" b="1" dirty="0" smtClean="0"/>
              <a:t>Procedure</a:t>
            </a:r>
          </a:p>
          <a:p>
            <a:pPr lvl="1"/>
            <a:r>
              <a:rPr lang="en-US" altLang="en-US" sz="2300" dirty="0" smtClean="0"/>
              <a:t>It is appropriate to show concern and distress about degree of violence</a:t>
            </a:r>
          </a:p>
          <a:p>
            <a:pPr lvl="1"/>
            <a:r>
              <a:rPr lang="en-US" altLang="en-US" sz="2300" dirty="0" smtClean="0"/>
              <a:t>One message that needs to be conveyed is that abuse is not the woman’s fault; this can be said several times</a:t>
            </a:r>
          </a:p>
          <a:p>
            <a:pPr lvl="1"/>
            <a:r>
              <a:rPr lang="en-US" altLang="en-US" sz="2300" dirty="0" smtClean="0"/>
              <a:t>Also express concern and reassure patient that help is possible</a:t>
            </a:r>
          </a:p>
          <a:p>
            <a:pPr lvl="1"/>
            <a:r>
              <a:rPr lang="en-US" altLang="en-US" sz="2300" dirty="0" smtClean="0"/>
              <a:t>Furthermore, inform patient that several health problems can occur because of domestic violence and that is why it is necessary to conduct a thorough assessment</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19</a:t>
            </a:fld>
            <a:endParaRPr lang="en-GB"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38138"/>
            <a:ext cx="7772400" cy="1219200"/>
          </a:xfrm>
        </p:spPr>
        <p:txBody>
          <a:bodyPr/>
          <a:lstStyle/>
          <a:p>
            <a:r>
              <a:rPr lang="en-US" altLang="en-US" dirty="0" smtClean="0"/>
              <a:t>Intimate Partner Violence Defined</a:t>
            </a:r>
          </a:p>
        </p:txBody>
      </p:sp>
      <p:sp>
        <p:nvSpPr>
          <p:cNvPr id="13315" name="Rectangle 3"/>
          <p:cNvSpPr>
            <a:spLocks noGrp="1" noChangeArrowheads="1"/>
          </p:cNvSpPr>
          <p:nvPr>
            <p:ph idx="1"/>
          </p:nvPr>
        </p:nvSpPr>
        <p:spPr>
          <a:xfrm>
            <a:off x="685800" y="1646238"/>
            <a:ext cx="7772400" cy="4454525"/>
          </a:xfrm>
        </p:spPr>
        <p:txBody>
          <a:bodyPr/>
          <a:lstStyle/>
          <a:p>
            <a:r>
              <a:rPr lang="en-US" altLang="en-US" b="1" dirty="0" smtClean="0"/>
              <a:t>Intimate partner violence defined by the Centers for Disease Control and Prevention (CDC)</a:t>
            </a:r>
          </a:p>
          <a:p>
            <a:pPr lvl="1"/>
            <a:r>
              <a:rPr lang="en-US" altLang="en-US" dirty="0" smtClean="0"/>
              <a:t>Physical or sexual violence, use of physical force, or threat of such violence</a:t>
            </a:r>
          </a:p>
          <a:p>
            <a:pPr lvl="1"/>
            <a:r>
              <a:rPr lang="en-US" altLang="en-US" dirty="0" smtClean="0"/>
              <a:t>Psychological or emotional abuse or coercive tactics after prior physical violence between persons who are spouses or </a:t>
            </a:r>
            <a:r>
              <a:rPr lang="en-US" altLang="en-US" dirty="0" err="1" smtClean="0"/>
              <a:t>nonmarital</a:t>
            </a:r>
            <a:r>
              <a:rPr lang="en-US" altLang="en-US" dirty="0" smtClean="0"/>
              <a:t> partners or former spouses or </a:t>
            </a:r>
            <a:r>
              <a:rPr lang="en-US" altLang="en-US" dirty="0" err="1" smtClean="0"/>
              <a:t>nonmarital</a:t>
            </a:r>
            <a:r>
              <a:rPr lang="en-US" altLang="en-US" dirty="0" smtClean="0"/>
              <a:t> partners</a:t>
            </a:r>
          </a:p>
        </p:txBody>
      </p:sp>
      <p:sp>
        <p:nvSpPr>
          <p:cNvPr id="2" name="Footer Placeholder 1"/>
          <p:cNvSpPr>
            <a:spLocks noGrp="1"/>
          </p:cNvSpPr>
          <p:nvPr>
            <p:ph type="ftr" sz="quarter" idx="11"/>
          </p:nvPr>
        </p:nvSpPr>
        <p:spPr/>
        <p:txBody>
          <a:bodyPr/>
          <a:lstStyle/>
          <a:p>
            <a:pPr>
              <a:defRPr/>
            </a:pPr>
            <a:r>
              <a:rPr lang="en-US" dirty="0" smtClean="0"/>
              <a:t>Copyright © 2016 by Elsevier, Inc. All rights reserved.  </a:t>
            </a:r>
          </a:p>
          <a:p>
            <a:pPr>
              <a:defRPr/>
            </a:pPr>
            <a:r>
              <a:rPr lang="en-US" dirty="0" smtClean="0"/>
              <a:t>Copyright © 2012, 2008, 2004, 2000, 1996, 1993 by Saunders, an affiliate of Elsevier Inc. </a:t>
            </a:r>
            <a:endParaRPr lang="en-US" dirty="0"/>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2</a:t>
            </a:fld>
            <a:endParaRPr lang="en-GB"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338138"/>
            <a:ext cx="7772400" cy="1219200"/>
          </a:xfrm>
        </p:spPr>
        <p:txBody>
          <a:bodyPr/>
          <a:lstStyle/>
          <a:p>
            <a:r>
              <a:rPr lang="en-US" altLang="en-US" smtClean="0"/>
              <a:t>Assessing for Adolescent Relationship Violence</a:t>
            </a:r>
          </a:p>
        </p:txBody>
      </p:sp>
      <p:sp>
        <p:nvSpPr>
          <p:cNvPr id="807939" name="Rectangle 3"/>
          <p:cNvSpPr>
            <a:spLocks noGrp="1" noChangeArrowheads="1"/>
          </p:cNvSpPr>
          <p:nvPr>
            <p:ph idx="1"/>
          </p:nvPr>
        </p:nvSpPr>
        <p:spPr>
          <a:xfrm>
            <a:off x="685800" y="1646238"/>
            <a:ext cx="7772400" cy="4454525"/>
          </a:xfrm>
        </p:spPr>
        <p:txBody>
          <a:bodyPr>
            <a:noAutofit/>
          </a:bodyPr>
          <a:lstStyle/>
          <a:p>
            <a:pPr>
              <a:defRPr/>
            </a:pPr>
            <a:r>
              <a:rPr lang="en-US" altLang="en-US" sz="2000" dirty="0" smtClean="0">
                <a:ea typeface="+mn-ea"/>
              </a:rPr>
              <a:t>No validated screening tool</a:t>
            </a:r>
          </a:p>
          <a:p>
            <a:pPr>
              <a:defRPr/>
            </a:pPr>
            <a:r>
              <a:rPr lang="en-US" altLang="en-US" sz="2000" dirty="0" smtClean="0">
                <a:ea typeface="+mn-ea"/>
              </a:rPr>
              <a:t>Observe for risk factors and be aware that it occurs in both genders</a:t>
            </a:r>
          </a:p>
          <a:p>
            <a:pPr lvl="1">
              <a:defRPr/>
            </a:pPr>
            <a:r>
              <a:rPr lang="en-US" altLang="en-US" sz="1800" dirty="0" smtClean="0">
                <a:ea typeface="+mn-ea"/>
              </a:rPr>
              <a:t>Alcohol or substance abuse</a:t>
            </a:r>
          </a:p>
          <a:p>
            <a:pPr lvl="1">
              <a:defRPr/>
            </a:pPr>
            <a:r>
              <a:rPr lang="en-US" altLang="en-US" sz="1800" dirty="0" smtClean="0">
                <a:ea typeface="+mn-ea"/>
              </a:rPr>
              <a:t>Early onset of sexual activity or risk behaviors</a:t>
            </a:r>
          </a:p>
          <a:p>
            <a:pPr lvl="1">
              <a:defRPr/>
            </a:pPr>
            <a:r>
              <a:rPr lang="en-US" altLang="en-US" sz="1800" dirty="0" smtClean="0">
                <a:ea typeface="+mn-ea"/>
              </a:rPr>
              <a:t>Signs of mental illness or poor performance at school </a:t>
            </a:r>
          </a:p>
          <a:p>
            <a:pPr>
              <a:defRPr/>
            </a:pPr>
            <a:r>
              <a:rPr lang="en-US" altLang="en-US" sz="2000" dirty="0" smtClean="0">
                <a:ea typeface="+mn-ea"/>
              </a:rPr>
              <a:t>Ask pertinent questions relative to assessing risk</a:t>
            </a:r>
          </a:p>
          <a:p>
            <a:pPr lvl="1">
              <a:defRPr/>
            </a:pPr>
            <a:r>
              <a:rPr lang="en-US" altLang="en-US" sz="1800" dirty="0" smtClean="0">
                <a:ea typeface="+mn-ea"/>
              </a:rPr>
              <a:t>Have you felt unsafe in relationships?</a:t>
            </a:r>
          </a:p>
          <a:p>
            <a:pPr lvl="1">
              <a:defRPr/>
            </a:pPr>
            <a:r>
              <a:rPr lang="en-US" altLang="en-US" sz="1800" dirty="0" smtClean="0">
                <a:ea typeface="+mn-ea"/>
              </a:rPr>
              <a:t>Is a partner from a previous relationship making you feel unsafe now?</a:t>
            </a:r>
          </a:p>
          <a:p>
            <a:pPr lvl="1">
              <a:defRPr/>
            </a:pPr>
            <a:r>
              <a:rPr lang="en-US" altLang="en-US" sz="1800" dirty="0" smtClean="0">
                <a:ea typeface="+mn-ea"/>
              </a:rPr>
              <a:t>Have you been physically assaulted or otherwise hurt by your boyfriend or dating partner when he/she has been angry?</a:t>
            </a:r>
          </a:p>
          <a:p>
            <a:pPr lvl="1">
              <a:defRPr/>
            </a:pPr>
            <a:r>
              <a:rPr lang="en-US" altLang="en-US" sz="1800" dirty="0" smtClean="0">
                <a:ea typeface="+mn-ea"/>
              </a:rPr>
              <a:t>Have you ever been hurt by a dating partner to the point where it left a mark or bruise? </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20</a:t>
            </a:fld>
            <a:endParaRPr lang="en-GB"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smtClean="0"/>
              <a:t>Abuse Assessment Screen</a:t>
            </a:r>
          </a:p>
        </p:txBody>
      </p:sp>
      <p:pic>
        <p:nvPicPr>
          <p:cNvPr id="32771" name="Picture 7" descr="f07-01-X324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3575" y="1620838"/>
            <a:ext cx="4924425" cy="4329112"/>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812040" name="Rectangle 8"/>
          <p:cNvSpPr>
            <a:spLocks noChangeArrowheads="1"/>
          </p:cNvSpPr>
          <p:nvPr/>
        </p:nvSpPr>
        <p:spPr bwMode="auto">
          <a:xfrm>
            <a:off x="2244725" y="6035675"/>
            <a:ext cx="4525963" cy="244475"/>
          </a:xfrm>
          <a:prstGeom prst="rect">
            <a:avLst/>
          </a:prstGeom>
          <a:noFill/>
          <a:ln w="12700" cap="sq">
            <a:noFill/>
            <a:miter lim="800000"/>
            <a:headEnd type="none" w="sm" len="sm"/>
            <a:tailEnd type="none" w="sm" len="sm"/>
          </a:ln>
          <a:effectLst/>
        </p:spPr>
        <p:txBody>
          <a:bodyPr wrap="none" anchor="ctr">
            <a:spAutoFit/>
          </a:bodyPr>
          <a:lstStyle/>
          <a:p>
            <a:pPr algn="ctr">
              <a:defRPr/>
            </a:pPr>
            <a:r>
              <a:rPr lang="en-US" sz="1000" dirty="0">
                <a:latin typeface="Arial" charset="0"/>
                <a:ea typeface="+mn-ea"/>
              </a:rPr>
              <a:t>From Nursing Research Consortium on Violence and Abuse (NRCVA), 1988</a:t>
            </a:r>
            <a:r>
              <a:rPr lang="en-US" sz="1000" dirty="0">
                <a:effectLst>
                  <a:outerShdw blurRad="38100" dist="38100" dir="2700000" algn="tl">
                    <a:srgbClr val="000000"/>
                  </a:outerShdw>
                </a:effectLst>
                <a:latin typeface="Arial" charset="0"/>
                <a:ea typeface="+mn-ea"/>
              </a:rPr>
              <a:t>. </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92126199-591F-4BEF-BEAD-46FD97D28E56}" type="slidenum">
              <a:rPr lang="en-GB" altLang="en-US" smtClean="0"/>
              <a:pPr>
                <a:defRPr/>
              </a:pPr>
              <a:t>21</a:t>
            </a:fld>
            <a:endParaRPr lang="en-GB"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338138"/>
            <a:ext cx="7772400" cy="1219200"/>
          </a:xfrm>
        </p:spPr>
        <p:txBody>
          <a:bodyPr/>
          <a:lstStyle/>
          <a:p>
            <a:r>
              <a:rPr lang="en-US" altLang="en-US" smtClean="0"/>
              <a:t>Assessment of Elder/Vulnerable Person Abuse and Neglect</a:t>
            </a:r>
          </a:p>
        </p:txBody>
      </p:sp>
      <p:sp>
        <p:nvSpPr>
          <p:cNvPr id="33795" name="Rectangle 3"/>
          <p:cNvSpPr>
            <a:spLocks noGrp="1" noChangeArrowheads="1"/>
          </p:cNvSpPr>
          <p:nvPr>
            <p:ph idx="1"/>
          </p:nvPr>
        </p:nvSpPr>
        <p:spPr>
          <a:xfrm>
            <a:off x="685800" y="1646238"/>
            <a:ext cx="7772400" cy="4454525"/>
          </a:xfrm>
        </p:spPr>
        <p:txBody>
          <a:bodyPr/>
          <a:lstStyle/>
          <a:p>
            <a:r>
              <a:rPr lang="en-US" altLang="en-US" smtClean="0"/>
              <a:t>Assessment of abuse or neglect in cognitively challenged persons is complicated</a:t>
            </a:r>
          </a:p>
          <a:p>
            <a:r>
              <a:rPr lang="en-US" altLang="en-US" smtClean="0"/>
              <a:t>Physical findings inconsistent with history provided by patient, family, or caregiver are red flags of possible abuse and neglect</a:t>
            </a:r>
          </a:p>
          <a:p>
            <a:r>
              <a:rPr lang="en-US" altLang="en-US" smtClean="0"/>
              <a:t>Problems can exist at multiple levels, both physically and cognitively</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22</a:t>
            </a:fld>
            <a:endParaRPr lang="en-GB"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The nurse is assessing a patient who admits to being physically abused by her spouse. The patient says, “I wish I would have agreed with my husband, because then I wouldn’t have been hit.” What is the nurse’s best response</a:t>
            </a:r>
            <a:r>
              <a:rPr lang="en-US" dirty="0" smtClean="0"/>
              <a:t>?</a:t>
            </a:r>
          </a:p>
          <a:p>
            <a:pPr marL="0" indent="0">
              <a:buNone/>
            </a:pPr>
            <a:endParaRPr lang="en-US" dirty="0" smtClean="0"/>
          </a:p>
          <a:p>
            <a:pPr marL="514350" indent="-514350">
              <a:buFont typeface="+mj-lt"/>
              <a:buAutoNum type="arabicPeriod"/>
            </a:pPr>
            <a:r>
              <a:rPr lang="en-US" dirty="0"/>
              <a:t>“Changing your reaction to your spouse will likely change his actions against you.” </a:t>
            </a:r>
          </a:p>
          <a:p>
            <a:pPr marL="514350" indent="-514350">
              <a:buFont typeface="+mj-lt"/>
              <a:buAutoNum type="arabicPeriod"/>
            </a:pPr>
            <a:r>
              <a:rPr lang="en-US" dirty="0"/>
              <a:t>“Try not to blame yourself. You will know better for next time.”</a:t>
            </a:r>
          </a:p>
          <a:p>
            <a:pPr marL="514350" indent="-514350">
              <a:buFont typeface="+mj-lt"/>
              <a:buAutoNum type="arabicPeriod"/>
            </a:pPr>
            <a:r>
              <a:rPr lang="en-US" dirty="0"/>
              <a:t>“Your husband has to want to change. Let’s focus on you for now.”</a:t>
            </a:r>
          </a:p>
          <a:p>
            <a:pPr marL="514350" indent="-514350">
              <a:buFont typeface="+mj-lt"/>
              <a:buAutoNum type="arabicPeriod"/>
            </a:pPr>
            <a:r>
              <a:rPr lang="en-US" dirty="0"/>
              <a:t>“It is not your fault that your husband lost control. Changing your actions will not prevent him from abusing you again.” </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23</a:t>
            </a:fld>
            <a:endParaRPr lang="en-GB" altLang="en-US"/>
          </a:p>
        </p:txBody>
      </p:sp>
      <p:sp>
        <p:nvSpPr>
          <p:cNvPr id="5" name="Footer Placeholder 4"/>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Tree>
    <p:extLst>
      <p:ext uri="{BB962C8B-B14F-4D97-AF65-F5344CB8AC3E}">
        <p14:creationId xmlns:p14="http://schemas.microsoft.com/office/powerpoint/2010/main" val="1041285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338138"/>
            <a:ext cx="7772400" cy="1219200"/>
          </a:xfrm>
        </p:spPr>
        <p:txBody>
          <a:bodyPr/>
          <a:lstStyle/>
          <a:p>
            <a:r>
              <a:rPr lang="en-US" altLang="en-US" smtClean="0"/>
              <a:t>Elder Abuse Screen</a:t>
            </a:r>
          </a:p>
        </p:txBody>
      </p:sp>
      <p:sp>
        <p:nvSpPr>
          <p:cNvPr id="34819" name="Rectangle 3"/>
          <p:cNvSpPr>
            <a:spLocks noGrp="1" noChangeArrowheads="1"/>
          </p:cNvSpPr>
          <p:nvPr>
            <p:ph idx="1"/>
          </p:nvPr>
        </p:nvSpPr>
        <p:spPr>
          <a:xfrm>
            <a:off x="685800" y="1646238"/>
            <a:ext cx="7772400" cy="4454525"/>
          </a:xfrm>
        </p:spPr>
        <p:txBody>
          <a:bodyPr/>
          <a:lstStyle/>
          <a:p>
            <a:r>
              <a:rPr lang="en-US" altLang="en-US" smtClean="0"/>
              <a:t>Has anyone done the following:</a:t>
            </a:r>
          </a:p>
          <a:p>
            <a:pPr lvl="1"/>
            <a:r>
              <a:rPr lang="en-US" altLang="en-US" smtClean="0"/>
              <a:t>Ever touched you inappropriately?</a:t>
            </a:r>
          </a:p>
          <a:p>
            <a:pPr lvl="1"/>
            <a:r>
              <a:rPr lang="en-US" altLang="en-US" smtClean="0"/>
              <a:t>Made you do things you didn’t want to do?</a:t>
            </a:r>
          </a:p>
          <a:p>
            <a:pPr lvl="1"/>
            <a:r>
              <a:rPr lang="en-US" altLang="en-US" smtClean="0"/>
              <a:t>Taken things that were yours without asking?</a:t>
            </a:r>
          </a:p>
          <a:p>
            <a:pPr lvl="1"/>
            <a:r>
              <a:rPr lang="en-US" altLang="en-US" smtClean="0"/>
              <a:t>Physically hurt, scolded, or threatened you?</a:t>
            </a:r>
          </a:p>
          <a:p>
            <a:pPr lvl="1"/>
            <a:r>
              <a:rPr lang="en-US" altLang="en-US" smtClean="0"/>
              <a:t>Failed to help you take care of yourself?</a:t>
            </a:r>
          </a:p>
          <a:p>
            <a:r>
              <a:rPr lang="en-US" altLang="en-US" smtClean="0"/>
              <a:t>Have you signed documents you didn’t understand?</a:t>
            </a:r>
          </a:p>
          <a:p>
            <a:r>
              <a:rPr lang="en-US" altLang="en-US" smtClean="0"/>
              <a:t>Are you afraid of anyone at home?</a:t>
            </a:r>
          </a:p>
          <a:p>
            <a:r>
              <a:rPr lang="en-US" altLang="en-US" smtClean="0"/>
              <a:t>Are you alone a lot?</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24</a:t>
            </a:fld>
            <a:endParaRPr lang="en-GB"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85800" y="338138"/>
            <a:ext cx="7772400" cy="1219200"/>
          </a:xfrm>
        </p:spPr>
        <p:txBody>
          <a:bodyPr/>
          <a:lstStyle/>
          <a:p>
            <a:r>
              <a:rPr lang="en-US" altLang="en-US" smtClean="0"/>
              <a:t>History of Traumatic Injuries</a:t>
            </a:r>
          </a:p>
        </p:txBody>
      </p:sp>
      <p:sp>
        <p:nvSpPr>
          <p:cNvPr id="35843" name="Content Placeholder 2"/>
          <p:cNvSpPr>
            <a:spLocks noGrp="1"/>
          </p:cNvSpPr>
          <p:nvPr>
            <p:ph idx="1"/>
          </p:nvPr>
        </p:nvSpPr>
        <p:spPr>
          <a:xfrm>
            <a:off x="685800" y="1646238"/>
            <a:ext cx="7772400" cy="4454525"/>
          </a:xfrm>
        </p:spPr>
        <p:txBody>
          <a:bodyPr/>
          <a:lstStyle/>
          <a:p>
            <a:r>
              <a:rPr lang="en-US" altLang="en-US" b="1" smtClean="0"/>
              <a:t>May have an impact on current health condition</a:t>
            </a:r>
          </a:p>
          <a:p>
            <a:pPr lvl="1"/>
            <a:r>
              <a:rPr lang="en-US" altLang="en-US" smtClean="0"/>
              <a:t>Assess and document prior abuse: IPV, childhood abuse, and prior rapes</a:t>
            </a:r>
          </a:p>
          <a:p>
            <a:pPr lvl="1"/>
            <a:r>
              <a:rPr lang="en-US" altLang="en-US" smtClean="0"/>
              <a:t>Mental status examination important in cases of IPV or elder abuse, for potential head trauma or neurologic symptoms</a:t>
            </a:r>
          </a:p>
          <a:p>
            <a:pPr lvl="1"/>
            <a:r>
              <a:rPr lang="en-US" altLang="en-US" smtClean="0"/>
              <a:t>All survivors of violence should be given a mental status examination, with attention to mental health problems associated with violence: depression, suicidality, PTSD, substance abuse, and anxiety</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25</a:t>
            </a:fld>
            <a:endParaRPr lang="en-GB"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85800" y="338138"/>
            <a:ext cx="7772400" cy="1219200"/>
          </a:xfrm>
        </p:spPr>
        <p:txBody>
          <a:bodyPr/>
          <a:lstStyle/>
          <a:p>
            <a:r>
              <a:rPr lang="en-US" altLang="en-US" smtClean="0"/>
              <a:t>Screening for Child Abuse </a:t>
            </a:r>
            <a:br>
              <a:rPr lang="en-US" altLang="en-US" smtClean="0"/>
            </a:br>
            <a:r>
              <a:rPr lang="en-US" altLang="en-US" smtClean="0"/>
              <a:t>and Neglect</a:t>
            </a:r>
          </a:p>
        </p:txBody>
      </p:sp>
      <p:sp>
        <p:nvSpPr>
          <p:cNvPr id="36867" name="Content Placeholder 2"/>
          <p:cNvSpPr>
            <a:spLocks noGrp="1"/>
          </p:cNvSpPr>
          <p:nvPr>
            <p:ph idx="1"/>
          </p:nvPr>
        </p:nvSpPr>
        <p:spPr>
          <a:xfrm>
            <a:off x="685800" y="1646238"/>
            <a:ext cx="7772400" cy="4454525"/>
          </a:xfrm>
        </p:spPr>
        <p:txBody>
          <a:bodyPr/>
          <a:lstStyle/>
          <a:p>
            <a:r>
              <a:rPr lang="en-US" altLang="en-US" smtClean="0"/>
              <a:t>Medical history important part of evaluation </a:t>
            </a:r>
          </a:p>
          <a:p>
            <a:pPr lvl="1"/>
            <a:r>
              <a:rPr lang="en-US" altLang="en-US" smtClean="0"/>
              <a:t>Previous hospitalizations, injuries, or does he/she suffer from any chronic medical conditions? </a:t>
            </a:r>
          </a:p>
          <a:p>
            <a:pPr lvl="1"/>
            <a:r>
              <a:rPr lang="en-US" altLang="en-US" smtClean="0"/>
              <a:t>Take medications that may cause easy bruising? </a:t>
            </a:r>
          </a:p>
          <a:p>
            <a:pPr lvl="1"/>
            <a:r>
              <a:rPr lang="en-US" altLang="en-US" smtClean="0"/>
              <a:t>History of repeated visits to hospital? </a:t>
            </a:r>
          </a:p>
          <a:p>
            <a:pPr lvl="1"/>
            <a:r>
              <a:rPr lang="en-US" altLang="en-US" smtClean="0"/>
              <a:t>Delays seeking care for other than minor injury?</a:t>
            </a:r>
          </a:p>
          <a:p>
            <a:r>
              <a:rPr lang="en-US" altLang="en-US" smtClean="0"/>
              <a:t>If child is verbal, history should be obtained away from caretakers through open-ended questions or spontaneous statements</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26</a:t>
            </a:fld>
            <a:endParaRPr lang="en-GB"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5800" y="338138"/>
            <a:ext cx="7772400" cy="1219200"/>
          </a:xfrm>
        </p:spPr>
        <p:txBody>
          <a:bodyPr/>
          <a:lstStyle/>
          <a:p>
            <a:r>
              <a:rPr lang="en-US" altLang="en-US" smtClean="0"/>
              <a:t>Screening for Child Abuse and Neglect (Cont.)</a:t>
            </a:r>
          </a:p>
        </p:txBody>
      </p:sp>
      <p:sp>
        <p:nvSpPr>
          <p:cNvPr id="37891" name="Content Placeholder 2"/>
          <p:cNvSpPr>
            <a:spLocks noGrp="1"/>
          </p:cNvSpPr>
          <p:nvPr>
            <p:ph idx="1"/>
          </p:nvPr>
        </p:nvSpPr>
        <p:spPr>
          <a:xfrm>
            <a:off x="685800" y="1646238"/>
            <a:ext cx="7772400" cy="4454525"/>
          </a:xfrm>
        </p:spPr>
        <p:txBody>
          <a:bodyPr/>
          <a:lstStyle/>
          <a:p>
            <a:r>
              <a:rPr lang="en-US" altLang="en-US" b="1" smtClean="0"/>
              <a:t>Documentation</a:t>
            </a:r>
          </a:p>
          <a:p>
            <a:pPr lvl="1"/>
            <a:r>
              <a:rPr lang="en-US" altLang="en-US" smtClean="0"/>
              <a:t>When documenting history and physical findings of child abuse and neglect, use words child has used to describe how his or her injury occurred</a:t>
            </a:r>
          </a:p>
          <a:p>
            <a:pPr lvl="1"/>
            <a:r>
              <a:rPr lang="en-US" altLang="en-US" smtClean="0"/>
              <a:t>Remember the possibility that the abuser may be accompanying the child</a:t>
            </a:r>
          </a:p>
          <a:p>
            <a:pPr lvl="1"/>
            <a:r>
              <a:rPr lang="en-US" altLang="en-US" smtClean="0"/>
              <a:t>If child is nonverbal, use reports of caregivers</a:t>
            </a:r>
          </a:p>
          <a:p>
            <a:pPr lvl="1"/>
            <a:r>
              <a:rPr lang="en-US" altLang="en-US" smtClean="0"/>
              <a:t>Know your institutional protocol for obtaining history in cases of suspected child maltreatment</a:t>
            </a:r>
          </a:p>
          <a:p>
            <a:pPr lvl="1"/>
            <a:r>
              <a:rPr lang="en-US" altLang="en-US" smtClean="0"/>
              <a:t>Some protocols may delay a full interview until it can be done by a forensically trained interviewer</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27</a:t>
            </a:fld>
            <a:endParaRPr lang="en-GB"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338138"/>
            <a:ext cx="7772400" cy="1219200"/>
          </a:xfrm>
        </p:spPr>
        <p:txBody>
          <a:bodyPr/>
          <a:lstStyle/>
          <a:p>
            <a:r>
              <a:rPr lang="en-US" altLang="en-US" dirty="0" smtClean="0"/>
              <a:t>Physical Examination: IPV or </a:t>
            </a:r>
            <a:br>
              <a:rPr lang="en-US" altLang="en-US" dirty="0" smtClean="0"/>
            </a:br>
            <a:r>
              <a:rPr lang="en-US" altLang="en-US" dirty="0" smtClean="0"/>
              <a:t>Elder Abuse</a:t>
            </a:r>
          </a:p>
        </p:txBody>
      </p:sp>
      <p:sp>
        <p:nvSpPr>
          <p:cNvPr id="816131" name="Rectangle 3"/>
          <p:cNvSpPr>
            <a:spLocks noGrp="1" noChangeArrowheads="1"/>
          </p:cNvSpPr>
          <p:nvPr>
            <p:ph idx="1"/>
          </p:nvPr>
        </p:nvSpPr>
        <p:spPr>
          <a:xfrm>
            <a:off x="685800" y="1646238"/>
            <a:ext cx="7772400" cy="4454525"/>
          </a:xfrm>
        </p:spPr>
        <p:txBody>
          <a:bodyPr>
            <a:normAutofit lnSpcReduction="10000"/>
          </a:bodyPr>
          <a:lstStyle/>
          <a:p>
            <a:pPr>
              <a:defRPr/>
            </a:pPr>
            <a:r>
              <a:rPr lang="en-US" altLang="en-US" b="1" dirty="0" smtClean="0">
                <a:ea typeface="+mn-ea"/>
              </a:rPr>
              <a:t>Important components of physical examination of known survivor of IPV or elder abuse include the following:</a:t>
            </a:r>
          </a:p>
          <a:p>
            <a:pPr lvl="1">
              <a:defRPr/>
            </a:pPr>
            <a:r>
              <a:rPr lang="en-US" altLang="en-US" dirty="0" smtClean="0">
                <a:ea typeface="+mn-ea"/>
              </a:rPr>
              <a:t>Complete head-to-toe visual examination, especially if patient is receiving health services for reported abuse</a:t>
            </a:r>
          </a:p>
          <a:p>
            <a:pPr lvl="1">
              <a:defRPr/>
            </a:pPr>
            <a:r>
              <a:rPr lang="en-US" altLang="en-US" dirty="0" smtClean="0">
                <a:ea typeface="+mn-ea"/>
              </a:rPr>
              <a:t>Health evaluations for known or suspected elder abuse and neglect should include baseline laboratory tests, including a complete blood count with platelet level, basic blood chemistries, serum liver function tests, a coagulation panel, and urinalysis</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28</a:t>
            </a:fld>
            <a:endParaRPr lang="en-GB"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85800" y="338138"/>
            <a:ext cx="7772400" cy="1219200"/>
          </a:xfrm>
        </p:spPr>
        <p:txBody>
          <a:bodyPr/>
          <a:lstStyle/>
          <a:p>
            <a:r>
              <a:rPr lang="en-US" altLang="en-US" smtClean="0"/>
              <a:t>Physical Examination: Children</a:t>
            </a:r>
          </a:p>
        </p:txBody>
      </p:sp>
      <p:sp>
        <p:nvSpPr>
          <p:cNvPr id="39939" name="Content Placeholder 2"/>
          <p:cNvSpPr>
            <a:spLocks noGrp="1"/>
          </p:cNvSpPr>
          <p:nvPr>
            <p:ph idx="1"/>
          </p:nvPr>
        </p:nvSpPr>
        <p:spPr>
          <a:xfrm>
            <a:off x="685800" y="1646238"/>
            <a:ext cx="7772400" cy="4454525"/>
          </a:xfrm>
        </p:spPr>
        <p:txBody>
          <a:bodyPr/>
          <a:lstStyle/>
          <a:p>
            <a:pPr>
              <a:lnSpc>
                <a:spcPct val="90000"/>
              </a:lnSpc>
            </a:pPr>
            <a:r>
              <a:rPr lang="en-US" altLang="en-US" b="1" smtClean="0"/>
              <a:t>Visual inspection of child from head to toe is important in any physical examination</a:t>
            </a:r>
          </a:p>
          <a:p>
            <a:pPr lvl="1">
              <a:lnSpc>
                <a:spcPct val="90000"/>
              </a:lnSpc>
            </a:pPr>
            <a:r>
              <a:rPr lang="en-US" altLang="en-US" smtClean="0"/>
              <a:t>Significant injuries can be hidden under clothing, diapers, socks, and long hair</a:t>
            </a:r>
          </a:p>
          <a:p>
            <a:pPr lvl="1">
              <a:lnSpc>
                <a:spcPct val="90000"/>
              </a:lnSpc>
            </a:pPr>
            <a:r>
              <a:rPr lang="en-US" altLang="en-US" smtClean="0"/>
              <a:t>Bruising in “atypical” places such as buttocks, hands, feet, and abdomen is exceedingly rare and should arouse concern</a:t>
            </a:r>
          </a:p>
          <a:p>
            <a:pPr lvl="1">
              <a:lnSpc>
                <a:spcPct val="90000"/>
              </a:lnSpc>
            </a:pPr>
            <a:r>
              <a:rPr lang="en-US" altLang="en-US" smtClean="0"/>
              <a:t>Any bruise in shape of an object should be considered highly specific for abuse</a:t>
            </a:r>
          </a:p>
          <a:p>
            <a:pPr lvl="1">
              <a:lnSpc>
                <a:spcPct val="90000"/>
              </a:lnSpc>
            </a:pPr>
            <a:r>
              <a:rPr lang="en-US" altLang="en-US" smtClean="0"/>
              <a:t>Bruising found in nonmobile children should raise concern for further injury, including fractures and intracranial injury</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29</a:t>
            </a:fld>
            <a:endParaRPr lang="en-GB"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38138"/>
            <a:ext cx="7772400" cy="1219200"/>
          </a:xfrm>
        </p:spPr>
        <p:txBody>
          <a:bodyPr/>
          <a:lstStyle/>
          <a:p>
            <a:r>
              <a:rPr lang="en-US" altLang="en-US" smtClean="0"/>
              <a:t>Child Abuse and Neglect Defined</a:t>
            </a:r>
          </a:p>
        </p:txBody>
      </p:sp>
      <p:sp>
        <p:nvSpPr>
          <p:cNvPr id="10" name="Content Placeholder 9"/>
          <p:cNvSpPr>
            <a:spLocks noGrp="1"/>
          </p:cNvSpPr>
          <p:nvPr>
            <p:ph idx="1"/>
          </p:nvPr>
        </p:nvSpPr>
        <p:spPr>
          <a:xfrm>
            <a:off x="685800" y="1646238"/>
            <a:ext cx="7772400" cy="4454525"/>
          </a:xfrm>
        </p:spPr>
        <p:txBody>
          <a:bodyPr>
            <a:normAutofit fontScale="92500" lnSpcReduction="10000"/>
          </a:bodyPr>
          <a:lstStyle/>
          <a:p>
            <a:pPr>
              <a:defRPr/>
            </a:pPr>
            <a:r>
              <a:rPr lang="en-US" dirty="0" smtClean="0">
                <a:ea typeface="+mn-ea"/>
              </a:rPr>
              <a:t>Child abuse and neglect defined at both federal and state level</a:t>
            </a:r>
          </a:p>
          <a:p>
            <a:pPr>
              <a:defRPr/>
            </a:pPr>
            <a:r>
              <a:rPr lang="en-US" dirty="0" smtClean="0">
                <a:ea typeface="+mn-ea"/>
              </a:rPr>
              <a:t>The Child Abuse and Prevention Treatment Act (</a:t>
            </a:r>
            <a:r>
              <a:rPr lang="en-US" dirty="0" err="1" smtClean="0">
                <a:ea typeface="+mn-ea"/>
              </a:rPr>
              <a:t>CAPTA</a:t>
            </a:r>
            <a:r>
              <a:rPr lang="en-US" dirty="0" smtClean="0">
                <a:ea typeface="+mn-ea"/>
              </a:rPr>
              <a:t>) dictates minimum standards that must be incorporated into state statutes</a:t>
            </a:r>
          </a:p>
          <a:p>
            <a:pPr>
              <a:defRPr/>
            </a:pPr>
            <a:r>
              <a:rPr lang="en-US" altLang="en-US" dirty="0" smtClean="0">
                <a:ea typeface="+mn-ea"/>
              </a:rPr>
              <a:t>Most state statutes incorporate the following definitions:</a:t>
            </a:r>
          </a:p>
          <a:p>
            <a:pPr lvl="1">
              <a:defRPr/>
            </a:pPr>
            <a:r>
              <a:rPr lang="en-US" altLang="en-US" dirty="0" smtClean="0">
                <a:ea typeface="+mn-ea"/>
              </a:rPr>
              <a:t>Neglect</a:t>
            </a:r>
          </a:p>
          <a:p>
            <a:pPr lvl="1">
              <a:defRPr/>
            </a:pPr>
            <a:r>
              <a:rPr lang="en-US" altLang="en-US" dirty="0" smtClean="0">
                <a:ea typeface="+mn-ea"/>
              </a:rPr>
              <a:t>Physical abuse</a:t>
            </a:r>
          </a:p>
          <a:p>
            <a:pPr lvl="1">
              <a:defRPr/>
            </a:pPr>
            <a:r>
              <a:rPr lang="en-US" dirty="0" smtClean="0">
                <a:ea typeface="+mn-ea"/>
              </a:rPr>
              <a:t>Sexual abuse</a:t>
            </a:r>
          </a:p>
          <a:p>
            <a:pPr lvl="1">
              <a:defRPr/>
            </a:pPr>
            <a:r>
              <a:rPr lang="en-US" dirty="0" smtClean="0">
                <a:ea typeface="+mn-ea"/>
              </a:rPr>
              <a:t>Emotional abuse</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3</a:t>
            </a:fld>
            <a:endParaRPr lang="en-GB"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685800" y="338138"/>
            <a:ext cx="7772400" cy="1219200"/>
          </a:xfrm>
        </p:spPr>
        <p:txBody>
          <a:bodyPr/>
          <a:lstStyle/>
          <a:p>
            <a:r>
              <a:rPr lang="en-US" altLang="en-US" smtClean="0"/>
              <a:t>Documentation Requirements</a:t>
            </a:r>
          </a:p>
        </p:txBody>
      </p:sp>
      <p:sp>
        <p:nvSpPr>
          <p:cNvPr id="40963" name="Content Placeholder 2"/>
          <p:cNvSpPr>
            <a:spLocks noGrp="1"/>
          </p:cNvSpPr>
          <p:nvPr>
            <p:ph idx="1"/>
          </p:nvPr>
        </p:nvSpPr>
        <p:spPr>
          <a:xfrm>
            <a:off x="685800" y="1646238"/>
            <a:ext cx="7772400" cy="4454525"/>
          </a:xfrm>
        </p:spPr>
        <p:txBody>
          <a:bodyPr/>
          <a:lstStyle/>
          <a:p>
            <a:r>
              <a:rPr lang="en-US" altLang="en-US" sz="2400" b="1" dirty="0" smtClean="0"/>
              <a:t>Documentation of IPV, child abuse, and elder abuse must include the following:</a:t>
            </a:r>
          </a:p>
          <a:p>
            <a:pPr lvl="1"/>
            <a:r>
              <a:rPr lang="en-US" altLang="en-US" sz="2000" dirty="0" smtClean="0"/>
              <a:t>Detailed, nonbiased progress notes</a:t>
            </a:r>
          </a:p>
          <a:p>
            <a:pPr lvl="1"/>
            <a:r>
              <a:rPr lang="en-US" altLang="en-US" sz="2000" dirty="0" smtClean="0"/>
              <a:t>Use of injury maps</a:t>
            </a:r>
          </a:p>
          <a:p>
            <a:pPr lvl="1"/>
            <a:r>
              <a:rPr lang="en-US" altLang="en-US" sz="2000" dirty="0" smtClean="0"/>
              <a:t>Photographic documentation in health record</a:t>
            </a:r>
          </a:p>
          <a:p>
            <a:pPr lvl="1"/>
            <a:r>
              <a:rPr lang="en-US" altLang="en-US" sz="2000" dirty="0" smtClean="0"/>
              <a:t>Other aspects of abuse history, including reports of past abusive incidents, can be paraphrased with use of partial direct quotations</a:t>
            </a:r>
          </a:p>
          <a:p>
            <a:pPr lvl="1"/>
            <a:r>
              <a:rPr lang="en-US" altLang="en-US" sz="2000" dirty="0" smtClean="0"/>
              <a:t>Written documentation of histories of IPV and elder abuse needs to be verbatim but within reason</a:t>
            </a:r>
          </a:p>
          <a:p>
            <a:pPr lvl="1"/>
            <a:r>
              <a:rPr lang="en-US" altLang="en-US" sz="2000" dirty="0" smtClean="0"/>
              <a:t>Critical to document exceptionally poignant statements made by victim that identify perpetrator and severe threats of harm made by perpetrator</a:t>
            </a:r>
          </a:p>
          <a:p>
            <a:pPr lvl="1"/>
            <a:endParaRPr lang="en-US" altLang="en-US" sz="2000" dirty="0" smtClean="0"/>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30</a:t>
            </a:fld>
            <a:endParaRPr lang="en-GB"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dirty="0" smtClean="0"/>
              <a:t>Photographic Documentation</a:t>
            </a:r>
          </a:p>
        </p:txBody>
      </p:sp>
      <p:pic>
        <p:nvPicPr>
          <p:cNvPr id="41987" name="Picture 7" descr="f07-04-X324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925" y="2219325"/>
            <a:ext cx="3848100" cy="29797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41988" name="Rectangle 8"/>
          <p:cNvSpPr>
            <a:spLocks noChangeArrowheads="1"/>
          </p:cNvSpPr>
          <p:nvPr/>
        </p:nvSpPr>
        <p:spPr bwMode="auto">
          <a:xfrm>
            <a:off x="2778889" y="5837952"/>
            <a:ext cx="358463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spAutoFit/>
          </a:bodyPr>
          <a:lstStyle/>
          <a:p>
            <a:pPr algn="ctr"/>
            <a:r>
              <a:rPr lang="en-US" altLang="en-US" sz="1000">
                <a:latin typeface="Arial" pitchFamily="34" charset="0"/>
                <a:cs typeface="Arial" pitchFamily="34" charset="0"/>
              </a:rPr>
              <a:t>Courtesy Daniel J. Sheridan, PhD, RN, CNS, Hanover, MD. </a:t>
            </a:r>
          </a:p>
        </p:txBody>
      </p:sp>
      <p:sp>
        <p:nvSpPr>
          <p:cNvPr id="41989" name="TextBox 6"/>
          <p:cNvSpPr txBox="1">
            <a:spLocks noChangeArrowheads="1"/>
          </p:cNvSpPr>
          <p:nvPr/>
        </p:nvSpPr>
        <p:spPr bwMode="auto">
          <a:xfrm>
            <a:off x="4486275" y="2317750"/>
            <a:ext cx="4227513"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r>
              <a:rPr lang="en-US" altLang="en-US" sz="2000" dirty="0">
                <a:latin typeface="Arial" pitchFamily="34" charset="0"/>
                <a:cs typeface="Arial" pitchFamily="34" charset="0"/>
              </a:rPr>
              <a:t>Patterned, punch-like abrasion to the mid-forehead from an assailant wearing a ring with a stone; sutured laceration to the left eyebrow; sutured partial-avulsion injury to the nose, punch-like contusion to the left eye involving the sclera, and manual strangulation-related abrasion to the neck</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92126199-591F-4BEF-BEAD-46FD97D28E56}" type="slidenum">
              <a:rPr lang="en-GB" altLang="en-US" smtClean="0"/>
              <a:pPr>
                <a:defRPr/>
              </a:pPr>
              <a:t>31</a:t>
            </a:fld>
            <a:endParaRPr lang="en-GB"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27025" y="274638"/>
            <a:ext cx="8458200" cy="1143000"/>
          </a:xfrm>
        </p:spPr>
        <p:txBody>
          <a:bodyPr/>
          <a:lstStyle/>
          <a:p>
            <a:r>
              <a:rPr lang="en-US" altLang="en-US" smtClean="0"/>
              <a:t>Photographic Documentation (Cont.)</a:t>
            </a:r>
          </a:p>
        </p:txBody>
      </p:sp>
      <p:pic>
        <p:nvPicPr>
          <p:cNvPr id="43011" name="Picture 7" descr="f07-07-X324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588" y="2087563"/>
            <a:ext cx="4187825" cy="3244850"/>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43012" name="Rectangle 8"/>
          <p:cNvSpPr>
            <a:spLocks noChangeArrowheads="1"/>
          </p:cNvSpPr>
          <p:nvPr/>
        </p:nvSpPr>
        <p:spPr bwMode="auto">
          <a:xfrm>
            <a:off x="2778889" y="5837952"/>
            <a:ext cx="358463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spAutoFit/>
          </a:bodyPr>
          <a:lstStyle/>
          <a:p>
            <a:pPr algn="ctr"/>
            <a:r>
              <a:rPr lang="en-US" altLang="en-US" sz="1000" dirty="0">
                <a:latin typeface="Arial" pitchFamily="34" charset="0"/>
                <a:cs typeface="Arial" pitchFamily="34" charset="0"/>
              </a:rPr>
              <a:t>Courtesy Daniel J. Sheridan, PhD, RN, CNS, Hanover, MD. </a:t>
            </a:r>
          </a:p>
        </p:txBody>
      </p:sp>
      <p:sp>
        <p:nvSpPr>
          <p:cNvPr id="43013" name="TextBox 9"/>
          <p:cNvSpPr txBox="1">
            <a:spLocks noChangeArrowheads="1"/>
          </p:cNvSpPr>
          <p:nvPr/>
        </p:nvSpPr>
        <p:spPr bwMode="auto">
          <a:xfrm>
            <a:off x="4903788" y="2897188"/>
            <a:ext cx="346868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r>
              <a:rPr lang="en-US" altLang="en-US" sz="2000" dirty="0">
                <a:latin typeface="Arial" pitchFamily="34" charset="0"/>
                <a:cs typeface="Arial" pitchFamily="34" charset="0"/>
              </a:rPr>
              <a:t>Patterned, defensive posture-like bruises to the right forearm</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92126199-591F-4BEF-BEAD-46FD97D28E56}" type="slidenum">
              <a:rPr lang="en-GB" altLang="en-US" smtClean="0"/>
              <a:pPr>
                <a:defRPr/>
              </a:pPr>
              <a:t>32</a:t>
            </a:fld>
            <a:endParaRPr lang="en-GB"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685800" y="338138"/>
            <a:ext cx="7772400" cy="1219200"/>
          </a:xfrm>
        </p:spPr>
        <p:txBody>
          <a:bodyPr/>
          <a:lstStyle/>
          <a:p>
            <a:r>
              <a:rPr lang="en-US" altLang="en-US" smtClean="0"/>
              <a:t>Assessing for Risk of Homicide </a:t>
            </a:r>
          </a:p>
        </p:txBody>
      </p:sp>
      <p:sp>
        <p:nvSpPr>
          <p:cNvPr id="44035" name="Content Placeholder 2"/>
          <p:cNvSpPr>
            <a:spLocks noGrp="1"/>
          </p:cNvSpPr>
          <p:nvPr>
            <p:ph idx="1"/>
          </p:nvPr>
        </p:nvSpPr>
        <p:spPr>
          <a:xfrm>
            <a:off x="685800" y="1646238"/>
            <a:ext cx="7772400" cy="4454525"/>
          </a:xfrm>
        </p:spPr>
        <p:txBody>
          <a:bodyPr/>
          <a:lstStyle/>
          <a:p>
            <a:r>
              <a:rPr lang="en-US" altLang="en-US" b="1" dirty="0" smtClean="0"/>
              <a:t>Danger assessment (DA)</a:t>
            </a:r>
          </a:p>
          <a:p>
            <a:pPr lvl="1"/>
            <a:r>
              <a:rPr lang="en-US" altLang="en-US" dirty="0" smtClean="0"/>
              <a:t>This 19-item yes/no instrument  is used extensively by nurses in the health care system</a:t>
            </a:r>
          </a:p>
          <a:p>
            <a:pPr lvl="1"/>
            <a:r>
              <a:rPr lang="en-US" altLang="en-US" dirty="0" smtClean="0"/>
              <a:t>It starts with a calendar so women can more accurately see how frequent and severe violence has become over the past year</a:t>
            </a:r>
          </a:p>
          <a:p>
            <a:pPr lvl="1"/>
            <a:r>
              <a:rPr lang="en-US" altLang="en-US" dirty="0" smtClean="0"/>
              <a:t>This is also an excellent assessment of frequency and severity of violence for health care providers</a:t>
            </a:r>
          </a:p>
          <a:p>
            <a:pPr lvl="1"/>
            <a:r>
              <a:rPr lang="en-US" altLang="en-US" dirty="0" smtClean="0"/>
              <a:t>The more yes answers, the more serious the danger of the woman’s situation</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33</a:t>
            </a:fld>
            <a:endParaRPr lang="en-GB"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685800" y="338138"/>
            <a:ext cx="7772400" cy="1219200"/>
          </a:xfrm>
        </p:spPr>
        <p:txBody>
          <a:bodyPr/>
          <a:lstStyle/>
          <a:p>
            <a:r>
              <a:rPr lang="en-US" altLang="en-US" smtClean="0"/>
              <a:t>When She* Says No but There Are Other IPV Indicators</a:t>
            </a:r>
          </a:p>
        </p:txBody>
      </p:sp>
      <p:sp>
        <p:nvSpPr>
          <p:cNvPr id="45059" name="Content Placeholder 2"/>
          <p:cNvSpPr>
            <a:spLocks noGrp="1"/>
          </p:cNvSpPr>
          <p:nvPr>
            <p:ph idx="1"/>
          </p:nvPr>
        </p:nvSpPr>
        <p:spPr>
          <a:xfrm>
            <a:off x="685800" y="1646238"/>
            <a:ext cx="7772400" cy="4454525"/>
          </a:xfrm>
        </p:spPr>
        <p:txBody>
          <a:bodyPr/>
          <a:lstStyle/>
          <a:p>
            <a:r>
              <a:rPr lang="en-US" altLang="en-US" smtClean="0"/>
              <a:t>Suspect IPV when she says no to AAS, but there are other indicators associated with IPV</a:t>
            </a:r>
          </a:p>
          <a:p>
            <a:r>
              <a:rPr lang="en-US" altLang="en-US" smtClean="0"/>
              <a:t>In addition, providers need to be alert for conditions associated with IPV including the following: </a:t>
            </a:r>
          </a:p>
          <a:p>
            <a:pPr lvl="1"/>
            <a:r>
              <a:rPr lang="en-US" altLang="en-US" sz="2100" smtClean="0"/>
              <a:t>Gynecologic problems, especially STIs, pelvic pain, and complaints of sexual dysfunction</a:t>
            </a:r>
          </a:p>
          <a:p>
            <a:pPr lvl="1"/>
            <a:r>
              <a:rPr lang="en-US" altLang="en-US" sz="2100" smtClean="0"/>
              <a:t>Chronic irritable bowel syndrome, back pain, depression, symptoms of PTSD, problems sleeping, panic attacks, or nerves</a:t>
            </a:r>
          </a:p>
        </p:txBody>
      </p:sp>
      <p:sp>
        <p:nvSpPr>
          <p:cNvPr id="45060" name="TextBox 4"/>
          <p:cNvSpPr txBox="1">
            <a:spLocks noChangeArrowheads="1"/>
          </p:cNvSpPr>
          <p:nvPr/>
        </p:nvSpPr>
        <p:spPr bwMode="auto">
          <a:xfrm>
            <a:off x="1887538" y="5741988"/>
            <a:ext cx="5038725" cy="461962"/>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algn="ctr" eaLnBrk="1" hangingPunct="1"/>
            <a:r>
              <a:rPr lang="en-US" altLang="en-US">
                <a:cs typeface="Arial" pitchFamily="34" charset="0"/>
              </a:rPr>
              <a:t>* </a:t>
            </a:r>
            <a:r>
              <a:rPr lang="en-US" altLang="en-US" sz="2000">
                <a:latin typeface="Arial" pitchFamily="34" charset="0"/>
                <a:cs typeface="Arial" pitchFamily="34" charset="0"/>
              </a:rPr>
              <a:t>Can occur in both genders</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34</a:t>
            </a:fld>
            <a:endParaRPr lang="en-GB"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685800" y="338138"/>
            <a:ext cx="7772400" cy="1219200"/>
          </a:xfrm>
        </p:spPr>
        <p:txBody>
          <a:bodyPr/>
          <a:lstStyle/>
          <a:p>
            <a:r>
              <a:rPr lang="en-US" altLang="en-US" smtClean="0"/>
              <a:t>When There Are Other </a:t>
            </a:r>
            <a:br>
              <a:rPr lang="en-US" altLang="en-US" smtClean="0"/>
            </a:br>
            <a:r>
              <a:rPr lang="en-US" altLang="en-US" smtClean="0"/>
              <a:t>IPV Indicators</a:t>
            </a:r>
          </a:p>
        </p:txBody>
      </p:sp>
      <p:sp>
        <p:nvSpPr>
          <p:cNvPr id="46083" name="Content Placeholder 2"/>
          <p:cNvSpPr>
            <a:spLocks noGrp="1"/>
          </p:cNvSpPr>
          <p:nvPr>
            <p:ph idx="1"/>
          </p:nvPr>
        </p:nvSpPr>
        <p:spPr>
          <a:xfrm>
            <a:off x="685800" y="1646238"/>
            <a:ext cx="7772400" cy="4454525"/>
          </a:xfrm>
        </p:spPr>
        <p:txBody>
          <a:bodyPr/>
          <a:lstStyle/>
          <a:p>
            <a:r>
              <a:rPr lang="en-US" altLang="en-US" smtClean="0"/>
              <a:t>When these problems occur, and especially when they persist, a thorough and repeated assessment for domestic violence is needed. </a:t>
            </a:r>
          </a:p>
          <a:p>
            <a:r>
              <a:rPr lang="en-US" altLang="en-US" smtClean="0"/>
              <a:t>In this case, an instrument such as the WEB scale might be used in addition to the AAS or gentle indirect queries</a:t>
            </a:r>
          </a:p>
          <a:p>
            <a:pPr lvl="1"/>
            <a:r>
              <a:rPr lang="en-US" altLang="en-US" smtClean="0"/>
              <a:t>“I am concerned about your health conditions. Is there any chance that stress at home is contributing to these problems?”</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35</a:t>
            </a:fld>
            <a:endParaRPr lang="en-GB"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685800" y="338138"/>
            <a:ext cx="7772400" cy="1219200"/>
          </a:xfrm>
        </p:spPr>
        <p:txBody>
          <a:bodyPr/>
          <a:lstStyle/>
          <a:p>
            <a:r>
              <a:rPr lang="en-US" altLang="en-US" smtClean="0"/>
              <a:t>Culture and Genetics</a:t>
            </a:r>
          </a:p>
        </p:txBody>
      </p:sp>
      <p:sp>
        <p:nvSpPr>
          <p:cNvPr id="47107" name="Content Placeholder 2"/>
          <p:cNvSpPr>
            <a:spLocks noGrp="1"/>
          </p:cNvSpPr>
          <p:nvPr>
            <p:ph idx="1"/>
          </p:nvPr>
        </p:nvSpPr>
        <p:spPr>
          <a:xfrm>
            <a:off x="685800" y="1646238"/>
            <a:ext cx="7772400" cy="4454525"/>
          </a:xfrm>
        </p:spPr>
        <p:txBody>
          <a:bodyPr/>
          <a:lstStyle/>
          <a:p>
            <a:r>
              <a:rPr lang="en-US" altLang="en-US" b="1" smtClean="0"/>
              <a:t>Domestic violence (DV) occurs cross-culturally</a:t>
            </a:r>
          </a:p>
          <a:p>
            <a:pPr lvl="1"/>
            <a:r>
              <a:rPr lang="en-US" altLang="en-US" smtClean="0"/>
              <a:t>It may be more difficult to determine in many cultural groups</a:t>
            </a:r>
          </a:p>
          <a:p>
            <a:pPr lvl="1"/>
            <a:r>
              <a:rPr lang="en-US" altLang="en-US" smtClean="0"/>
              <a:t>Lifetime prevalence of DV occurs significantly higher among racial and ethnic minorities</a:t>
            </a:r>
          </a:p>
          <a:p>
            <a:pPr lvl="1"/>
            <a:r>
              <a:rPr lang="en-US" altLang="en-US" smtClean="0"/>
              <a:t>Highest rates of IPV is found in multiracial women (54%)</a:t>
            </a:r>
          </a:p>
          <a:p>
            <a:pPr lvl="1"/>
            <a:r>
              <a:rPr lang="en-US" altLang="en-US" smtClean="0"/>
              <a:t>Death rates are higher among refugee and immigrant women</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36</a:t>
            </a:fld>
            <a:endParaRPr lang="en-GB"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685800" y="338138"/>
            <a:ext cx="7772400" cy="1219200"/>
          </a:xfrm>
        </p:spPr>
        <p:txBody>
          <a:bodyPr/>
          <a:lstStyle/>
          <a:p>
            <a:r>
              <a:rPr lang="en-US" altLang="en-US" dirty="0" smtClean="0"/>
              <a:t>IVP Factors among Ethnic and </a:t>
            </a:r>
            <a:br>
              <a:rPr lang="en-US" altLang="en-US" dirty="0" smtClean="0"/>
            </a:br>
            <a:r>
              <a:rPr lang="en-US" altLang="en-US" dirty="0" smtClean="0"/>
              <a:t>Racial Minorities</a:t>
            </a:r>
          </a:p>
        </p:txBody>
      </p:sp>
      <p:sp>
        <p:nvSpPr>
          <p:cNvPr id="48131" name="Content Placeholder 2"/>
          <p:cNvSpPr>
            <a:spLocks noGrp="1"/>
          </p:cNvSpPr>
          <p:nvPr>
            <p:ph idx="1"/>
          </p:nvPr>
        </p:nvSpPr>
        <p:spPr>
          <a:xfrm>
            <a:off x="685800" y="1646238"/>
            <a:ext cx="7772400" cy="4454525"/>
          </a:xfrm>
        </p:spPr>
        <p:txBody>
          <a:bodyPr/>
          <a:lstStyle/>
          <a:p>
            <a:pPr>
              <a:lnSpc>
                <a:spcPct val="80000"/>
              </a:lnSpc>
            </a:pPr>
            <a:r>
              <a:rPr lang="en-US" altLang="en-US" sz="2600" b="1" smtClean="0"/>
              <a:t>Societal stressors</a:t>
            </a:r>
          </a:p>
          <a:p>
            <a:pPr lvl="1">
              <a:lnSpc>
                <a:spcPct val="80000"/>
              </a:lnSpc>
            </a:pPr>
            <a:r>
              <a:rPr lang="en-US" altLang="en-US" sz="2200" smtClean="0"/>
              <a:t>Poverty, fear of seeking help due to racism and discrimination or lack of knowledge</a:t>
            </a:r>
          </a:p>
          <a:p>
            <a:pPr>
              <a:lnSpc>
                <a:spcPct val="80000"/>
              </a:lnSpc>
            </a:pPr>
            <a:r>
              <a:rPr lang="en-US" altLang="en-US" sz="2600" b="1" smtClean="0"/>
              <a:t>Legal regulations</a:t>
            </a:r>
          </a:p>
          <a:p>
            <a:pPr lvl="1">
              <a:lnSpc>
                <a:spcPct val="80000"/>
              </a:lnSpc>
            </a:pPr>
            <a:r>
              <a:rPr lang="en-US" altLang="en-US" sz="2200" smtClean="0"/>
              <a:t>Legal status may be complicated by immigrant status</a:t>
            </a:r>
          </a:p>
          <a:p>
            <a:pPr lvl="1">
              <a:lnSpc>
                <a:spcPct val="80000"/>
              </a:lnSpc>
            </a:pPr>
            <a:r>
              <a:rPr lang="en-US" altLang="en-US" sz="2200" smtClean="0"/>
              <a:t>Fear of legal action being taken</a:t>
            </a:r>
          </a:p>
          <a:p>
            <a:pPr>
              <a:lnSpc>
                <a:spcPct val="80000"/>
              </a:lnSpc>
            </a:pPr>
            <a:r>
              <a:rPr lang="en-US" altLang="en-US" sz="2600" b="1" smtClean="0"/>
              <a:t>Lack of access</a:t>
            </a:r>
          </a:p>
          <a:p>
            <a:pPr lvl="1">
              <a:lnSpc>
                <a:spcPct val="80000"/>
              </a:lnSpc>
            </a:pPr>
            <a:r>
              <a:rPr lang="en-US" altLang="en-US" sz="2200" smtClean="0"/>
              <a:t>Inability to access health/medical services due to knowledge or fear </a:t>
            </a:r>
          </a:p>
          <a:p>
            <a:pPr lvl="1">
              <a:lnSpc>
                <a:spcPct val="80000"/>
              </a:lnSpc>
            </a:pPr>
            <a:r>
              <a:rPr lang="en-US" altLang="en-US" sz="2200" smtClean="0"/>
              <a:t>Limited amount of mental health resources available</a:t>
            </a:r>
          </a:p>
          <a:p>
            <a:pPr>
              <a:lnSpc>
                <a:spcPct val="80000"/>
              </a:lnSpc>
            </a:pPr>
            <a:r>
              <a:rPr lang="en-US" altLang="en-US" sz="2600" b="1" smtClean="0"/>
              <a:t>Cultural values and gender roles</a:t>
            </a:r>
          </a:p>
          <a:p>
            <a:pPr lvl="1">
              <a:lnSpc>
                <a:spcPct val="80000"/>
              </a:lnSpc>
            </a:pPr>
            <a:r>
              <a:rPr lang="en-US" altLang="en-US" sz="2200" smtClean="0"/>
              <a:t>Privacy or shame associated with IVP</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37</a:t>
            </a:fld>
            <a:endParaRPr lang="en-GB"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pPr marL="0" indent="0">
              <a:buNone/>
            </a:pPr>
            <a:r>
              <a:rPr lang="en-US" dirty="0"/>
              <a:t>Which tool will assist the nurse in assessing a patient's risk for homicide</a:t>
            </a:r>
            <a:r>
              <a:rPr lang="en-US" dirty="0" smtClean="0"/>
              <a:t>?</a:t>
            </a:r>
          </a:p>
          <a:p>
            <a:pPr marL="463550" indent="-463550" eaLnBrk="1" hangingPunct="1">
              <a:buSzPct val="100000"/>
              <a:buFont typeface="+mj-lt"/>
              <a:buAutoNum type="arabicPeriod"/>
              <a:defRPr/>
            </a:pPr>
            <a:r>
              <a:rPr lang="en-US" dirty="0"/>
              <a:t>Harassment in Abusive Relationships: A Self-Report Scale (HARASS) </a:t>
            </a:r>
          </a:p>
          <a:p>
            <a:pPr marL="463550" indent="-463550" eaLnBrk="1" hangingPunct="1">
              <a:buSzPct val="100000"/>
              <a:buFont typeface="+mj-lt"/>
              <a:buAutoNum type="arabicPeriod"/>
              <a:defRPr/>
            </a:pPr>
            <a:r>
              <a:rPr lang="en-US" dirty="0"/>
              <a:t>Danger Assessment (DA)</a:t>
            </a:r>
          </a:p>
          <a:p>
            <a:pPr marL="463550" indent="-463550" eaLnBrk="1" hangingPunct="1">
              <a:buSzPct val="100000"/>
              <a:buFont typeface="+mj-lt"/>
              <a:buAutoNum type="arabicPeriod"/>
              <a:defRPr/>
            </a:pPr>
            <a:r>
              <a:rPr lang="en-US" dirty="0"/>
              <a:t>The Abuse Assessment Screen (AAS)</a:t>
            </a:r>
          </a:p>
          <a:p>
            <a:pPr marL="463550" indent="-463550" eaLnBrk="1" hangingPunct="1">
              <a:buSzPct val="100000"/>
              <a:buFont typeface="+mj-lt"/>
              <a:buAutoNum type="arabicPeriod"/>
              <a:defRPr/>
            </a:pPr>
            <a:r>
              <a:rPr lang="en-US" dirty="0"/>
              <a:t>Intimate Partner Violence (IPV) screening tool</a:t>
            </a:r>
          </a:p>
        </p:txBody>
      </p:sp>
      <p:sp>
        <p:nvSpPr>
          <p:cNvPr id="4" name="Slide Number Placeholder 3"/>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38</a:t>
            </a:fld>
            <a:endParaRPr lang="en-GB" altLang="en-US"/>
          </a:p>
        </p:txBody>
      </p:sp>
      <p:sp>
        <p:nvSpPr>
          <p:cNvPr id="5" name="Footer Placeholder 4"/>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Tree>
    <p:extLst>
      <p:ext uri="{BB962C8B-B14F-4D97-AF65-F5344CB8AC3E}">
        <p14:creationId xmlns:p14="http://schemas.microsoft.com/office/powerpoint/2010/main" val="2180816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338138"/>
            <a:ext cx="7772400" cy="1219200"/>
          </a:xfrm>
        </p:spPr>
        <p:txBody>
          <a:bodyPr/>
          <a:lstStyle/>
          <a:p>
            <a:r>
              <a:rPr lang="en-US" altLang="en-US" smtClean="0"/>
              <a:t>Child Abuse State </a:t>
            </a:r>
            <a:br>
              <a:rPr lang="en-US" altLang="en-US" smtClean="0"/>
            </a:br>
            <a:r>
              <a:rPr lang="en-US" altLang="en-US" smtClean="0"/>
              <a:t>Statutes Defined</a:t>
            </a:r>
          </a:p>
        </p:txBody>
      </p:sp>
      <p:sp>
        <p:nvSpPr>
          <p:cNvPr id="15363" name="Content Placeholder 9"/>
          <p:cNvSpPr>
            <a:spLocks noGrp="1"/>
          </p:cNvSpPr>
          <p:nvPr>
            <p:ph idx="1"/>
          </p:nvPr>
        </p:nvSpPr>
        <p:spPr>
          <a:xfrm>
            <a:off x="685800" y="1646238"/>
            <a:ext cx="7772400" cy="4695185"/>
          </a:xfrm>
        </p:spPr>
        <p:txBody>
          <a:bodyPr/>
          <a:lstStyle/>
          <a:p>
            <a:r>
              <a:rPr lang="en-US" altLang="en-US" sz="2000" b="1" dirty="0" smtClean="0"/>
              <a:t>Neglect:</a:t>
            </a:r>
            <a:r>
              <a:rPr lang="en-US" altLang="en-US" sz="2000" dirty="0" smtClean="0"/>
              <a:t> failure to provide for a child’s basic physical, educational, medical, and emotional needs</a:t>
            </a:r>
          </a:p>
          <a:p>
            <a:r>
              <a:rPr lang="en-US" altLang="en-US" sz="2000" b="1" dirty="0" smtClean="0"/>
              <a:t>Physical abuse: </a:t>
            </a:r>
            <a:r>
              <a:rPr lang="en-US" altLang="en-US" sz="2000" dirty="0" smtClean="0"/>
              <a:t>physical injury due to punching, beating, kicking, biting, burning, shaking, or otherwise harming a child; even if parent or caretaker did not intend harm, such acts are considered abuse when done purposefully</a:t>
            </a:r>
          </a:p>
          <a:p>
            <a:r>
              <a:rPr lang="en-US" altLang="en-US" sz="2000" b="1" dirty="0" smtClean="0"/>
              <a:t>Sexual abuse: </a:t>
            </a:r>
            <a:r>
              <a:rPr lang="en-US" altLang="en-US" sz="2000" dirty="0" smtClean="0"/>
              <a:t>includes fondling child’s genitals, incest, penetration, rape, sodomy, indecent exposure, and exploitation through prostitution or production of pornographic materials</a:t>
            </a:r>
          </a:p>
          <a:p>
            <a:r>
              <a:rPr lang="en-US" altLang="en-US" sz="2000" b="1" dirty="0" smtClean="0"/>
              <a:t>Emotional abuse: </a:t>
            </a:r>
            <a:r>
              <a:rPr lang="en-US" altLang="en-US" sz="2000" dirty="0" smtClean="0"/>
              <a:t>any pattern of behavior that harms child’s emotional development or sense of self-worth; includes frequent belittling, rejection, threats, and withholding of love and support</a:t>
            </a:r>
          </a:p>
          <a:p>
            <a:pPr lvl="1"/>
            <a:endParaRPr lang="en-US" altLang="en-US" sz="2000" dirty="0" smtClean="0"/>
          </a:p>
          <a:p>
            <a:endParaRPr lang="en-US" altLang="en-US" sz="2000" dirty="0" smtClean="0"/>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4</a:t>
            </a:fld>
            <a:endParaRPr lang="en-GB"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338138"/>
            <a:ext cx="7772400" cy="1219200"/>
          </a:xfrm>
        </p:spPr>
        <p:txBody>
          <a:bodyPr/>
          <a:lstStyle/>
          <a:p>
            <a:r>
              <a:rPr lang="en-US" altLang="en-US" smtClean="0"/>
              <a:t>Adolescent Violence Defined</a:t>
            </a:r>
          </a:p>
        </p:txBody>
      </p:sp>
      <p:sp>
        <p:nvSpPr>
          <p:cNvPr id="16387" name="Content Placeholder 9"/>
          <p:cNvSpPr>
            <a:spLocks noGrp="1"/>
          </p:cNvSpPr>
          <p:nvPr>
            <p:ph idx="1"/>
          </p:nvPr>
        </p:nvSpPr>
        <p:spPr>
          <a:xfrm>
            <a:off x="685800" y="1646238"/>
            <a:ext cx="7772400" cy="4454525"/>
          </a:xfrm>
        </p:spPr>
        <p:txBody>
          <a:bodyPr/>
          <a:lstStyle/>
          <a:p>
            <a:r>
              <a:rPr lang="en-US" altLang="en-US" b="1" smtClean="0"/>
              <a:t>CDC definition for adolescent dating violence</a:t>
            </a:r>
          </a:p>
          <a:p>
            <a:pPr lvl="1"/>
            <a:r>
              <a:rPr lang="en-US" altLang="en-US" smtClean="0"/>
              <a:t>Physical, sexual, or psychological/emotional violence within a dating relationship that includes stalking</a:t>
            </a:r>
          </a:p>
          <a:p>
            <a:pPr lvl="1"/>
            <a:r>
              <a:rPr lang="en-US" altLang="en-US" smtClean="0"/>
              <a:t>Abuse may occur in person or electronically </a:t>
            </a:r>
          </a:p>
          <a:p>
            <a:pPr lvl="1"/>
            <a:r>
              <a:rPr lang="en-US" altLang="en-US" smtClean="0"/>
              <a:t>May occur with present or former partner</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5</a:t>
            </a:fld>
            <a:endParaRPr lang="en-GB"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38138"/>
            <a:ext cx="7772400" cy="1219200"/>
          </a:xfrm>
        </p:spPr>
        <p:txBody>
          <a:bodyPr/>
          <a:lstStyle/>
          <a:p>
            <a:r>
              <a:rPr lang="en-US" altLang="en-US" smtClean="0"/>
              <a:t>Elder Abuse and Neglect Defined</a:t>
            </a:r>
          </a:p>
        </p:txBody>
      </p:sp>
      <p:sp>
        <p:nvSpPr>
          <p:cNvPr id="17411" name="Rectangle 3"/>
          <p:cNvSpPr>
            <a:spLocks noGrp="1" noChangeArrowheads="1"/>
          </p:cNvSpPr>
          <p:nvPr>
            <p:ph idx="1"/>
          </p:nvPr>
        </p:nvSpPr>
        <p:spPr>
          <a:xfrm>
            <a:off x="685800" y="1646238"/>
            <a:ext cx="7772400" cy="4454525"/>
          </a:xfrm>
        </p:spPr>
        <p:txBody>
          <a:bodyPr/>
          <a:lstStyle/>
          <a:p>
            <a:r>
              <a:rPr lang="en-US" altLang="en-US" smtClean="0"/>
              <a:t>Almost every state has some form of mandatory reporting of abused elderly and other vulnerable patients</a:t>
            </a:r>
          </a:p>
          <a:p>
            <a:pPr lvl="1"/>
            <a:r>
              <a:rPr lang="en-US" altLang="en-US" smtClean="0"/>
              <a:t>As mandatory reporters of abuse, you need only have suspicion that elder abuse or neglect may have occurred in order to call authorities</a:t>
            </a:r>
          </a:p>
          <a:p>
            <a:pPr lvl="1"/>
            <a:r>
              <a:rPr lang="en-US" altLang="en-US" smtClean="0"/>
              <a:t>Many nurses, physicians, and social workers are erroneously under the assumption that they must have proof of abuse before calling authorities</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6</a:t>
            </a:fld>
            <a:endParaRPr lang="en-GB"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06413" y="338138"/>
            <a:ext cx="8001000" cy="1219200"/>
          </a:xfrm>
        </p:spPr>
        <p:txBody>
          <a:bodyPr/>
          <a:lstStyle/>
          <a:p>
            <a:r>
              <a:rPr lang="en-US" altLang="en-US" smtClean="0"/>
              <a:t>American Medical Association (AMA) Definitions of Elder Abuse and Neglect</a:t>
            </a:r>
          </a:p>
        </p:txBody>
      </p:sp>
      <p:sp>
        <p:nvSpPr>
          <p:cNvPr id="18435" name="Rectangle 3"/>
          <p:cNvSpPr>
            <a:spLocks noGrp="1" noChangeArrowheads="1"/>
          </p:cNvSpPr>
          <p:nvPr>
            <p:ph idx="1"/>
          </p:nvPr>
        </p:nvSpPr>
        <p:spPr>
          <a:xfrm>
            <a:off x="685800" y="1646238"/>
            <a:ext cx="7772400" cy="4454525"/>
          </a:xfrm>
        </p:spPr>
        <p:txBody>
          <a:bodyPr/>
          <a:lstStyle/>
          <a:p>
            <a:pPr>
              <a:lnSpc>
                <a:spcPct val="80000"/>
              </a:lnSpc>
            </a:pPr>
            <a:r>
              <a:rPr lang="en-US" altLang="en-US" sz="2400" b="1" smtClean="0"/>
              <a:t>Physical abuse: </a:t>
            </a:r>
            <a:r>
              <a:rPr lang="en-US" altLang="en-US" sz="2400" smtClean="0"/>
              <a:t>violent acts that result or could result in injury, pain, impairment, or disease</a:t>
            </a:r>
          </a:p>
          <a:p>
            <a:pPr>
              <a:lnSpc>
                <a:spcPct val="80000"/>
              </a:lnSpc>
            </a:pPr>
            <a:r>
              <a:rPr lang="en-US" altLang="en-US" sz="2400" b="1" smtClean="0"/>
              <a:t>Physical neglect: </a:t>
            </a:r>
            <a:r>
              <a:rPr lang="en-US" altLang="en-US" sz="2400" smtClean="0"/>
              <a:t>failure of family or caregiver to provide basic goods and services such as food, shelter, health care, and medications</a:t>
            </a:r>
          </a:p>
          <a:p>
            <a:pPr>
              <a:lnSpc>
                <a:spcPct val="80000"/>
              </a:lnSpc>
            </a:pPr>
            <a:r>
              <a:rPr lang="en-US" altLang="en-US" sz="2400" b="1" smtClean="0"/>
              <a:t>Psychological abuse: </a:t>
            </a:r>
            <a:r>
              <a:rPr lang="en-US" altLang="en-US" sz="2400" smtClean="0"/>
              <a:t>behaviors that result in mental anguish</a:t>
            </a:r>
          </a:p>
          <a:p>
            <a:pPr>
              <a:lnSpc>
                <a:spcPct val="80000"/>
              </a:lnSpc>
            </a:pPr>
            <a:r>
              <a:rPr lang="en-US" altLang="en-US" sz="2400" b="1" smtClean="0"/>
              <a:t>Psychological neglect: </a:t>
            </a:r>
            <a:r>
              <a:rPr lang="en-US" altLang="en-US" sz="2400" smtClean="0"/>
              <a:t>failure to provide basic social stimulation</a:t>
            </a:r>
          </a:p>
          <a:p>
            <a:pPr>
              <a:lnSpc>
                <a:spcPct val="80000"/>
              </a:lnSpc>
            </a:pPr>
            <a:r>
              <a:rPr lang="en-US" altLang="en-US" sz="2400" b="1" smtClean="0"/>
              <a:t>Financial abuse: </a:t>
            </a:r>
            <a:r>
              <a:rPr lang="en-US" altLang="en-US" sz="2400" smtClean="0"/>
              <a:t>intentional misuse of elderly person’s financial and material resources</a:t>
            </a:r>
          </a:p>
          <a:p>
            <a:pPr>
              <a:lnSpc>
                <a:spcPct val="80000"/>
              </a:lnSpc>
            </a:pPr>
            <a:r>
              <a:rPr lang="en-US" altLang="en-US" sz="2400" b="1" smtClean="0"/>
              <a:t>Financial neglect: </a:t>
            </a:r>
            <a:r>
              <a:rPr lang="en-US" altLang="en-US" sz="2400" smtClean="0"/>
              <a:t>failure to use elderly person’s assets to provide needed services</a:t>
            </a:r>
          </a:p>
          <a:p>
            <a:pPr lvl="1">
              <a:lnSpc>
                <a:spcPct val="80000"/>
              </a:lnSpc>
            </a:pPr>
            <a:endParaRPr lang="en-US" altLang="en-US" sz="2000" smtClean="0"/>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7</a:t>
            </a:fld>
            <a:endParaRPr lang="en-GB"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38138"/>
            <a:ext cx="7772400" cy="1219200"/>
          </a:xfrm>
        </p:spPr>
        <p:txBody>
          <a:bodyPr/>
          <a:lstStyle/>
          <a:p>
            <a:r>
              <a:rPr lang="en-US" altLang="en-US" smtClean="0"/>
              <a:t>Health Effects of Violence: Women</a:t>
            </a:r>
          </a:p>
        </p:txBody>
      </p:sp>
      <p:sp>
        <p:nvSpPr>
          <p:cNvPr id="19459" name="Rectangle 3"/>
          <p:cNvSpPr>
            <a:spLocks noGrp="1" noChangeArrowheads="1"/>
          </p:cNvSpPr>
          <p:nvPr>
            <p:ph idx="1"/>
          </p:nvPr>
        </p:nvSpPr>
        <p:spPr>
          <a:xfrm>
            <a:off x="685800" y="1646238"/>
            <a:ext cx="7772400" cy="4454525"/>
          </a:xfrm>
        </p:spPr>
        <p:txBody>
          <a:bodyPr/>
          <a:lstStyle/>
          <a:p>
            <a:r>
              <a:rPr lang="en-US" altLang="en-US" b="1" smtClean="0"/>
              <a:t>Violent experiences have significant effects on women’s health</a:t>
            </a:r>
          </a:p>
          <a:p>
            <a:pPr lvl="1"/>
            <a:r>
              <a:rPr lang="en-US" altLang="en-US" smtClean="0"/>
              <a:t>Injury serious enough to require medical attention</a:t>
            </a:r>
          </a:p>
          <a:p>
            <a:pPr lvl="1"/>
            <a:r>
              <a:rPr lang="en-US" altLang="en-US" smtClean="0"/>
              <a:t>Abused women have significantly more chronic health problems: neurologic, gastrointestinal, gynecologic, and chronic pain</a:t>
            </a:r>
          </a:p>
          <a:p>
            <a:pPr lvl="1"/>
            <a:r>
              <a:rPr lang="en-US" altLang="en-US" smtClean="0"/>
              <a:t>Forced sex that accompanies physical abuse contributes to a host of reproductive health problems including chronic pelvic pain, unintended pregnancy, sexually transmitted infections (STIs) including HIV, and urinary tract infections</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8</a:t>
            </a:fld>
            <a:endParaRPr lang="en-GB"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338138"/>
            <a:ext cx="7772400" cy="1219200"/>
          </a:xfrm>
        </p:spPr>
        <p:txBody>
          <a:bodyPr/>
          <a:lstStyle/>
          <a:p>
            <a:r>
              <a:rPr lang="en-US" altLang="en-US" smtClean="0"/>
              <a:t>Health Effects of Violence: Women (Cont.)</a:t>
            </a:r>
          </a:p>
        </p:txBody>
      </p:sp>
      <p:sp>
        <p:nvSpPr>
          <p:cNvPr id="795651" name="Rectangle 3"/>
          <p:cNvSpPr>
            <a:spLocks noGrp="1" noChangeArrowheads="1"/>
          </p:cNvSpPr>
          <p:nvPr>
            <p:ph idx="1"/>
          </p:nvPr>
        </p:nvSpPr>
        <p:spPr>
          <a:xfrm>
            <a:off x="685800" y="1646238"/>
            <a:ext cx="7772400" cy="4454525"/>
          </a:xfrm>
        </p:spPr>
        <p:txBody>
          <a:bodyPr>
            <a:normAutofit lnSpcReduction="10000"/>
          </a:bodyPr>
          <a:lstStyle/>
          <a:p>
            <a:pPr>
              <a:defRPr/>
            </a:pPr>
            <a:r>
              <a:rPr lang="en-US" altLang="en-US" b="1" dirty="0" smtClean="0">
                <a:ea typeface="+mn-ea"/>
              </a:rPr>
              <a:t>Health care system can be an extremely important early point of contact</a:t>
            </a:r>
          </a:p>
          <a:p>
            <a:pPr lvl="1">
              <a:defRPr/>
            </a:pPr>
            <a:r>
              <a:rPr lang="en-US" altLang="en-US" dirty="0" smtClean="0">
                <a:ea typeface="+mn-ea"/>
              </a:rPr>
              <a:t>Abused women have significantly more depression, suicidality, posttraumatic stress disorder (PTSD) symptoms, and problems with substance abuse</a:t>
            </a:r>
          </a:p>
          <a:p>
            <a:pPr lvl="1">
              <a:defRPr/>
            </a:pPr>
            <a:r>
              <a:rPr lang="en-US" altLang="en-US" dirty="0" smtClean="0">
                <a:ea typeface="+mn-ea"/>
              </a:rPr>
              <a:t>Abuse during pregnancy has serious results for both the pregnant mother and the infant, including low birth weight and increased risk of child abuse</a:t>
            </a:r>
          </a:p>
          <a:p>
            <a:pPr lvl="1">
              <a:defRPr/>
            </a:pPr>
            <a:r>
              <a:rPr lang="en-US" altLang="en-US" dirty="0" smtClean="0">
                <a:ea typeface="+mn-ea"/>
              </a:rPr>
              <a:t>By uncovering abuse in early stages, it is hoped the pattern of violence can be stopped and long-term health problems can be avoided or minimized</a:t>
            </a:r>
          </a:p>
        </p:txBody>
      </p:sp>
      <p:sp>
        <p:nvSpPr>
          <p:cNvPr id="2" name="Footer Placeholder 1"/>
          <p:cNvSpPr>
            <a:spLocks noGrp="1"/>
          </p:cNvSpPr>
          <p:nvPr>
            <p:ph type="ftr" sz="quarter" idx="11"/>
          </p:nvPr>
        </p:nvSpPr>
        <p:spPr/>
        <p:txBody>
          <a:bodyPr/>
          <a:lstStyle/>
          <a:p>
            <a:pPr>
              <a:defRPr/>
            </a:pPr>
            <a:r>
              <a:rPr lang="en-US" smtClean="0"/>
              <a:t>Copyright © 2016 by Elsevier, Inc. All rights reserved.  </a:t>
            </a:r>
          </a:p>
          <a:p>
            <a:pPr>
              <a:defRPr/>
            </a:pPr>
            <a:r>
              <a:rPr lang="en-US" smtClean="0"/>
              <a:t>Copyright © 2012, 2008, 2004, 2000, 1996, 1993 by Saunders, an affiliate of Elsevier Inc. </a:t>
            </a:r>
            <a:endParaRPr lang="en-US"/>
          </a:p>
        </p:txBody>
      </p:sp>
      <p:sp>
        <p:nvSpPr>
          <p:cNvPr id="3" name="Slide Number Placeholder 2"/>
          <p:cNvSpPr>
            <a:spLocks noGrp="1"/>
          </p:cNvSpPr>
          <p:nvPr>
            <p:ph type="sldNum" sz="quarter" idx="10"/>
          </p:nvPr>
        </p:nvSpPr>
        <p:spPr/>
        <p:txBody>
          <a:bodyPr/>
          <a:lstStyle/>
          <a:p>
            <a:pPr>
              <a:defRPr/>
            </a:pPr>
            <a:r>
              <a:rPr lang="en-GB" altLang="en-US" smtClean="0"/>
              <a:t> </a:t>
            </a:r>
            <a:fld id="{F2410A13-80B6-4C2E-BFE5-E4C27FDC0A52}" type="slidenum">
              <a:rPr lang="en-GB" altLang="en-US" smtClean="0"/>
              <a:pPr>
                <a:defRPr/>
              </a:pPr>
              <a:t>9</a:t>
            </a:fld>
            <a:endParaRPr lang="en-GB"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1392</TotalTime>
  <Words>4459</Words>
  <Application>Microsoft Office PowerPoint</Application>
  <PresentationFormat>On-screen Show (4:3)</PresentationFormat>
  <Paragraphs>381</Paragraphs>
  <Slides>38</Slides>
  <Notes>25</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1_Office Theme</vt:lpstr>
      <vt:lpstr>Chapter 7</vt:lpstr>
      <vt:lpstr>Intimate Partner Violence Defined</vt:lpstr>
      <vt:lpstr>Child Abuse and Neglect Defined</vt:lpstr>
      <vt:lpstr>Child Abuse State  Statutes Defined</vt:lpstr>
      <vt:lpstr>Adolescent Violence Defined</vt:lpstr>
      <vt:lpstr>Elder Abuse and Neglect Defined</vt:lpstr>
      <vt:lpstr>American Medical Association (AMA) Definitions of Elder Abuse and Neglect</vt:lpstr>
      <vt:lpstr>Health Effects of Violence: Women</vt:lpstr>
      <vt:lpstr>Health Effects of Violence: Women (Cont.)</vt:lpstr>
      <vt:lpstr>Health Effects of Violence:  Elder Abuse</vt:lpstr>
      <vt:lpstr>Health Effects of Violence:  Elder Abuse (Cont.)</vt:lpstr>
      <vt:lpstr>Health Effects of Violence:  Child Abuse</vt:lpstr>
      <vt:lpstr>Health Effects of Violence:  Child Abuse (Cont.)</vt:lpstr>
      <vt:lpstr>Health Effects of Violence:  Child Abuse (Cont.)</vt:lpstr>
      <vt:lpstr>Health Effects of Violence:  Child Abuse (Cont.)</vt:lpstr>
      <vt:lpstr>Routine Screening for Intimate Partner Violence (IPV)</vt:lpstr>
      <vt:lpstr>How to Assess for Intimate  Partner Violence</vt:lpstr>
      <vt:lpstr>Assessment for Intimate  Partner Violence</vt:lpstr>
      <vt:lpstr>Assessing for Intimate Partner Violence (Cont.)</vt:lpstr>
      <vt:lpstr>Assessing for Adolescent Relationship Violence</vt:lpstr>
      <vt:lpstr>Abuse Assessment Screen</vt:lpstr>
      <vt:lpstr>Assessment of Elder/Vulnerable Person Abuse and Neglect</vt:lpstr>
      <vt:lpstr>Question</vt:lpstr>
      <vt:lpstr>Elder Abuse Screen</vt:lpstr>
      <vt:lpstr>History of Traumatic Injuries</vt:lpstr>
      <vt:lpstr>Screening for Child Abuse  and Neglect</vt:lpstr>
      <vt:lpstr>Screening for Child Abuse and Neglect (Cont.)</vt:lpstr>
      <vt:lpstr>Physical Examination: IPV or  Elder Abuse</vt:lpstr>
      <vt:lpstr>Physical Examination: Children</vt:lpstr>
      <vt:lpstr>Documentation Requirements</vt:lpstr>
      <vt:lpstr>Photographic Documentation</vt:lpstr>
      <vt:lpstr>Photographic Documentation (Cont.)</vt:lpstr>
      <vt:lpstr>Assessing for Risk of Homicide </vt:lpstr>
      <vt:lpstr>When She* Says No but There Are Other IPV Indicators</vt:lpstr>
      <vt:lpstr>When There Are Other  IPV Indicators</vt:lpstr>
      <vt:lpstr>Culture and Genetics</vt:lpstr>
      <vt:lpstr>IVP Factors among Ethnic and  Racial Minorities</vt:lpstr>
      <vt:lpstr>Question</vt:lpstr>
    </vt:vector>
  </TitlesOfParts>
  <Company>Elsevier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localadmin</dc:creator>
  <cp:lastModifiedBy>HBays</cp:lastModifiedBy>
  <cp:revision>255</cp:revision>
  <dcterms:created xsi:type="dcterms:W3CDTF">2014-11-04T14:41:07Z</dcterms:created>
  <dcterms:modified xsi:type="dcterms:W3CDTF">2015-02-03T17:58:04Z</dcterms:modified>
</cp:coreProperties>
</file>