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9" r:id="rId1"/>
  </p:sldMasterIdLst>
  <p:notesMasterIdLst>
    <p:notesMasterId r:id="rId21"/>
  </p:notesMasterIdLst>
  <p:handoutMasterIdLst>
    <p:handoutMasterId r:id="rId22"/>
  </p:handoutMasterIdLst>
  <p:sldIdLst>
    <p:sldId id="453" r:id="rId2"/>
    <p:sldId id="454" r:id="rId3"/>
    <p:sldId id="468" r:id="rId4"/>
    <p:sldId id="469" r:id="rId5"/>
    <p:sldId id="470" r:id="rId6"/>
    <p:sldId id="471" r:id="rId7"/>
    <p:sldId id="472" r:id="rId8"/>
    <p:sldId id="473" r:id="rId9"/>
    <p:sldId id="474" r:id="rId10"/>
    <p:sldId id="475" r:id="rId11"/>
    <p:sldId id="462" r:id="rId12"/>
    <p:sldId id="476" r:id="rId13"/>
    <p:sldId id="477" r:id="rId14"/>
    <p:sldId id="485" r:id="rId15"/>
    <p:sldId id="478" r:id="rId16"/>
    <p:sldId id="483" r:id="rId17"/>
    <p:sldId id="484" r:id="rId18"/>
    <p:sldId id="480" r:id="rId19"/>
    <p:sldId id="481"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yond  Words" initials="P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82" autoAdjust="0"/>
    <p:restoredTop sz="86900" autoAdjust="0"/>
  </p:normalViewPr>
  <p:slideViewPr>
    <p:cSldViewPr snapToGrid="0">
      <p:cViewPr varScale="1">
        <p:scale>
          <a:sx n="96" d="100"/>
          <a:sy n="96" d="100"/>
        </p:scale>
        <p:origin x="-534" y="-90"/>
      </p:cViewPr>
      <p:guideLst>
        <p:guide orient="horz" pos="2160"/>
        <p:guide orient="horz" pos="670"/>
        <p:guide orient="horz" pos="1121"/>
        <p:guide orient="horz" pos="1505"/>
        <p:guide pos="2880"/>
        <p:guide pos="50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3" d="100"/>
          <a:sy n="53" d="100"/>
        </p:scale>
        <p:origin x="-18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E4C3FD5-530C-4DB1-A1D4-0B6ECA99343D}" type="slidenum">
              <a:rPr lang="en-US"/>
              <a:pPr>
                <a:defRPr/>
              </a:pPr>
              <a:t>‹#›</a:t>
            </a:fld>
            <a:endParaRPr lang="en-US" dirty="0"/>
          </a:p>
        </p:txBody>
      </p:sp>
    </p:spTree>
    <p:extLst>
      <p:ext uri="{BB962C8B-B14F-4D97-AF65-F5344CB8AC3E}">
        <p14:creationId xmlns:p14="http://schemas.microsoft.com/office/powerpoint/2010/main" val="3914955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5A1CA05-7BC4-4A8F-90E5-F4BAA7F5EA5B}" type="slidenum">
              <a:rPr lang="en-US"/>
              <a:pPr>
                <a:defRPr/>
              </a:pPr>
              <a:t>‹#›</a:t>
            </a:fld>
            <a:endParaRPr lang="en-US" dirty="0"/>
          </a:p>
        </p:txBody>
      </p:sp>
    </p:spTree>
    <p:extLst>
      <p:ext uri="{BB962C8B-B14F-4D97-AF65-F5344CB8AC3E}">
        <p14:creationId xmlns:p14="http://schemas.microsoft.com/office/powerpoint/2010/main" val="35428956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B14D7438-CDE1-4B82-9336-D3C3CF040103}" type="slidenum">
              <a:rPr lang="en-US" altLang="en-US" smtClean="0">
                <a:latin typeface="Arial" pitchFamily="34" charset="0"/>
              </a:rPr>
              <a:pPr/>
              <a:t>11</a:t>
            </a:fld>
            <a:endParaRPr lang="en-US" altLang="en-US" smtClean="0">
              <a:latin typeface="Arial"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GB"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1CA05-7BC4-4A8F-90E5-F4BAA7F5EA5B}" type="slidenum">
              <a:rPr lang="en-US" smtClean="0"/>
              <a:pPr>
                <a:defRPr/>
              </a:pPr>
              <a:t>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4. The nurse should always wash hands prior to the examination. This patient should be treated with “standard precautions.” Gloves are necessary with all patients, regardless of HIV status </a:t>
            </a:r>
          </a:p>
          <a:p>
            <a:pPr eaLnBrk="1" hangingPunct="1">
              <a:spcBef>
                <a:spcPct val="0"/>
              </a:spcBef>
            </a:pPr>
            <a:r>
              <a:rPr lang="en-US" altLang="en-US" dirty="0" smtClean="0"/>
              <a:t>Answer 1 is incorrect because a gown and face shield are not necessary for use with patients who have HIV.  </a:t>
            </a:r>
          </a:p>
          <a:p>
            <a:pPr eaLnBrk="1" hangingPunct="1">
              <a:spcBef>
                <a:spcPct val="0"/>
              </a:spcBef>
            </a:pPr>
            <a:r>
              <a:rPr lang="en-US" altLang="en-US" dirty="0" smtClean="0"/>
              <a:t>Answer 2 is incorrect because hands should be washed prior to physical examination.</a:t>
            </a:r>
          </a:p>
          <a:p>
            <a:pPr eaLnBrk="1" hangingPunct="1">
              <a:spcBef>
                <a:spcPct val="0"/>
              </a:spcBef>
            </a:pPr>
            <a:r>
              <a:rPr lang="en-US" altLang="en-US" dirty="0" smtClean="0"/>
              <a:t>Answer 3 is incorrect because double-gloving is not necessary.</a:t>
            </a:r>
            <a:endParaRPr lang="en-US" dirty="0"/>
          </a:p>
        </p:txBody>
      </p:sp>
      <p:sp>
        <p:nvSpPr>
          <p:cNvPr id="4" name="Slide Number Placeholder 3"/>
          <p:cNvSpPr>
            <a:spLocks noGrp="1"/>
          </p:cNvSpPr>
          <p:nvPr>
            <p:ph type="sldNum" sz="quarter" idx="10"/>
          </p:nvPr>
        </p:nvSpPr>
        <p:spPr/>
        <p:txBody>
          <a:bodyPr/>
          <a:lstStyle/>
          <a:p>
            <a:pPr>
              <a:defRPr/>
            </a:pPr>
            <a:fld id="{85A1CA05-7BC4-4A8F-90E5-F4BAA7F5EA5B}" type="slidenum">
              <a:rPr lang="en-US" smtClean="0"/>
              <a:pPr>
                <a:defRPr/>
              </a:pPr>
              <a:t>14</a:t>
            </a:fld>
            <a:endParaRPr lang="en-US" dirty="0"/>
          </a:p>
        </p:txBody>
      </p:sp>
    </p:spTree>
    <p:extLst>
      <p:ext uri="{BB962C8B-B14F-4D97-AF65-F5344CB8AC3E}">
        <p14:creationId xmlns:p14="http://schemas.microsoft.com/office/powerpoint/2010/main" val="351078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4. The appropriate sequence is inspection, auscultation, percussion, and palpation. Palpation is last in the sequence to avoid eliciting pain or abdominal spasm. </a:t>
            </a:r>
          </a:p>
          <a:p>
            <a:pPr eaLnBrk="1" hangingPunct="1">
              <a:spcBef>
                <a:spcPct val="0"/>
              </a:spcBef>
            </a:pPr>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85A1CA05-7BC4-4A8F-90E5-F4BAA7F5EA5B}" type="slidenum">
              <a:rPr lang="en-US" smtClean="0"/>
              <a:pPr>
                <a:defRPr/>
              </a:pPr>
              <a:t>17</a:t>
            </a:fld>
            <a:endParaRPr lang="en-US" dirty="0"/>
          </a:p>
        </p:txBody>
      </p:sp>
    </p:spTree>
    <p:extLst>
      <p:ext uri="{BB962C8B-B14F-4D97-AF65-F5344CB8AC3E}">
        <p14:creationId xmlns:p14="http://schemas.microsoft.com/office/powerpoint/2010/main" val="242613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A1CA05-7BC4-4A8F-90E5-F4BAA7F5EA5B}" type="slidenum">
              <a:rPr lang="en-US" smtClean="0"/>
              <a:pPr>
                <a:defRPr/>
              </a:pPr>
              <a:t>19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D7A1E79E-7FB6-41B8-9A45-29A576EEDD2C}" type="slidenum">
              <a:rPr lang="en-GB"/>
              <a:pPr>
                <a:defRPr/>
              </a:pPr>
              <a:t>‹#›</a:t>
            </a:fld>
            <a:endParaRPr lang="en-GB"/>
          </a:p>
        </p:txBody>
      </p:sp>
      <p:sp>
        <p:nvSpPr>
          <p:cNvPr id="5" name="Footer Placeholder 4"/>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68923DA0-4AF7-4D0F-9143-D9FB2FE902AA}" type="slidenum">
              <a:rPr lang="en-GB"/>
              <a:pPr>
                <a:defRPr/>
              </a:pPr>
              <a:t>‹#›</a:t>
            </a:fld>
            <a:endParaRPr lang="en-GB"/>
          </a:p>
        </p:txBody>
      </p:sp>
      <p:sp>
        <p:nvSpPr>
          <p:cNvPr id="3" name="Footer Placeholder 2"/>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70DDE879-6208-4771-9800-59323AF51E35}" type="slidenum">
              <a:rPr lang="en-GB"/>
              <a:pPr>
                <a:defRPr/>
              </a:pPr>
              <a:t>‹#›</a:t>
            </a:fld>
            <a:endParaRPr lang="en-GB"/>
          </a:p>
        </p:txBody>
      </p:sp>
      <p:sp>
        <p:nvSpPr>
          <p:cNvPr id="5" name="Footer Placeholder 4"/>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F8247C64-EE4E-49A1-B73E-5196C9FEA8C6}" type="slidenum">
              <a:rPr lang="en-GB"/>
              <a:pPr>
                <a:defRPr/>
              </a:pPr>
              <a:t>‹#›</a:t>
            </a:fld>
            <a:endParaRPr lang="en-GB"/>
          </a:p>
        </p:txBody>
      </p:sp>
      <p:sp>
        <p:nvSpPr>
          <p:cNvPr id="3" name="Footer Placeholder 2"/>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pPr>
              <a:defRPr/>
            </a:pPr>
            <a:r>
              <a:rPr lang="en-GB"/>
              <a:t> </a:t>
            </a:r>
            <a:fld id="{96910731-0512-4916-9534-C943CE02594F}" type="slidenum">
              <a:rPr lang="en-GB"/>
              <a:pPr>
                <a:defRPr/>
              </a:pPr>
              <a:t>‹#›</a:t>
            </a:fld>
            <a:endParaRPr lang="en-GB"/>
          </a:p>
        </p:txBody>
      </p:sp>
      <p:sp>
        <p:nvSpPr>
          <p:cNvPr id="8" name="Footer Placeholder 7"/>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pPr>
              <a:defRPr/>
            </a:pPr>
            <a:r>
              <a:rPr lang="en-GB"/>
              <a:t> </a:t>
            </a:r>
            <a:fld id="{1471A6C0-AEA8-401F-A1AE-7CE42841793B}" type="slidenum">
              <a:rPr lang="en-GB"/>
              <a:pPr>
                <a:defRPr/>
              </a:pPr>
              <a:t>‹#›</a:t>
            </a:fld>
            <a:endParaRPr lang="en-GB"/>
          </a:p>
        </p:txBody>
      </p:sp>
      <p:sp>
        <p:nvSpPr>
          <p:cNvPr id="3" name="Footer Placeholder 2"/>
          <p:cNvSpPr>
            <a:spLocks noGrp="1"/>
          </p:cNvSpPr>
          <p:nvPr>
            <p:ph type="ftr" sz="quarter" idx="14"/>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308967AA-96BB-4F97-8BF8-F9235D0A4054}" type="slidenum">
              <a:rPr lang="en-GB"/>
              <a:pPr>
                <a:defRPr/>
              </a:pPr>
              <a:t>‹#›</a:t>
            </a:fld>
            <a:endParaRPr lang="en-GB"/>
          </a:p>
        </p:txBody>
      </p:sp>
      <p:sp>
        <p:nvSpPr>
          <p:cNvPr id="3" name="Footer Placeholder 2"/>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Title and Content Regular">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7"/>
          <p:cNvSpPr>
            <a:spLocks noGrp="1"/>
          </p:cNvSpPr>
          <p:nvPr>
            <p:ph type="sldNum" sz="quarter" idx="10"/>
          </p:nvPr>
        </p:nvSpPr>
        <p:spPr>
          <a:xfrm>
            <a:off x="8534400" y="6465888"/>
            <a:ext cx="577850" cy="376237"/>
          </a:xfrm>
          <a:ln/>
        </p:spPr>
        <p:txBody>
          <a:bodyPr/>
          <a:lstStyle>
            <a:lvl1pPr>
              <a:defRPr/>
            </a:lvl1pPr>
          </a:lstStyle>
          <a:p>
            <a:pPr>
              <a:defRPr/>
            </a:pPr>
            <a:r>
              <a:rPr lang="en-GB"/>
              <a:t> </a:t>
            </a:r>
            <a:fld id="{308967AA-96BB-4F97-8BF8-F9235D0A4054}" type="slidenum">
              <a:rPr lang="en-GB"/>
              <a:pPr>
                <a:defRPr/>
              </a:pPr>
              <a:t>‹#›</a:t>
            </a:fld>
            <a:endParaRPr lang="en-GB"/>
          </a:p>
        </p:txBody>
      </p:sp>
      <p:sp>
        <p:nvSpPr>
          <p:cNvPr id="5" name="Footer Placeholder 4"/>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0"/>
          </p:nvPr>
        </p:nvSpPr>
        <p:spPr>
          <a:xfrm>
            <a:off x="8534400" y="6465888"/>
            <a:ext cx="577850" cy="376237"/>
          </a:xfrm>
          <a:ln/>
        </p:spPr>
        <p:txBody>
          <a:bodyPr/>
          <a:lstStyle>
            <a:lvl1pPr>
              <a:defRPr/>
            </a:lvl1pPr>
          </a:lstStyle>
          <a:p>
            <a:pPr>
              <a:defRPr/>
            </a:pPr>
            <a:r>
              <a:rPr lang="en-GB"/>
              <a:t> </a:t>
            </a:r>
            <a:fld id="{308967AA-96BB-4F97-8BF8-F9235D0A4054}" type="slidenum">
              <a:rPr lang="en-GB"/>
              <a:pPr>
                <a:defRPr/>
              </a:pPr>
              <a:t>‹#›</a:t>
            </a:fld>
            <a:endParaRPr lang="en-GB"/>
          </a:p>
        </p:txBody>
      </p:sp>
      <p:sp>
        <p:nvSpPr>
          <p:cNvPr id="6" name="Footer Placeholder 5"/>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smtClean="0">
                <a:solidFill>
                  <a:srgbClr val="000000"/>
                </a:solidFill>
                <a:latin typeface="Arial" charset="0"/>
                <a:cs typeface="Arial" charset="0"/>
              </a:defRPr>
            </a:lvl1pPr>
          </a:lstStyle>
          <a:p>
            <a:pPr>
              <a:defRPr/>
            </a:pPr>
            <a:r>
              <a:rPr lang="en-GB"/>
              <a:t> </a:t>
            </a:r>
            <a:fld id="{B1C5D172-0FDB-4172-B3FE-62BBE52520E7}" type="slidenum">
              <a:rPr lang="en-GB"/>
              <a:pPr>
                <a:defRPr/>
              </a:pPr>
              <a:t>‹#›</a:t>
            </a:fld>
            <a:endParaRPr lang="en-GB"/>
          </a:p>
        </p:txBody>
      </p:sp>
      <p:sp>
        <p:nvSpPr>
          <p:cNvPr id="7" name="Footer Placeholder 4"/>
          <p:cNvSpPr>
            <a:spLocks noGrp="1"/>
          </p:cNvSpPr>
          <p:nvPr>
            <p:ph type="ftr" sz="quarter" idx="3"/>
          </p:nvPr>
        </p:nvSpPr>
        <p:spPr>
          <a:xfrm>
            <a:off x="990600" y="6461125"/>
            <a:ext cx="7162799" cy="381000"/>
          </a:xfrm>
          <a:prstGeom prst="rect">
            <a:avLst/>
          </a:prstGeom>
        </p:spPr>
        <p:txBody>
          <a:bodyPr/>
          <a:lstStyle>
            <a:lvl1pPr>
              <a:defRPr sz="1000">
                <a:latin typeface="Arial" panose="020B0604020202020204" pitchFamily="34" charset="0"/>
                <a:cs typeface="Arial" panose="020B0604020202020204" pitchFamily="34" charset="0"/>
              </a:defRPr>
            </a:lvl1p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000">
          <a:solidFill>
            <a:schemeClr val="tx1"/>
          </a:solidFill>
          <a:latin typeface="Arial" charset="0"/>
          <a:cs typeface="Arial" charset="0"/>
        </a:defRPr>
      </a:lvl2pPr>
      <a:lvl3pPr algn="ctr" rtl="0" eaLnBrk="0" fontAlgn="base" hangingPunct="0">
        <a:spcBef>
          <a:spcPct val="0"/>
        </a:spcBef>
        <a:spcAft>
          <a:spcPct val="0"/>
        </a:spcAft>
        <a:defRPr sz="4000">
          <a:solidFill>
            <a:schemeClr val="tx1"/>
          </a:solidFill>
          <a:latin typeface="Arial" charset="0"/>
          <a:cs typeface="Arial" charset="0"/>
        </a:defRPr>
      </a:lvl3pPr>
      <a:lvl4pPr algn="ctr" rtl="0" eaLnBrk="0" fontAlgn="base" hangingPunct="0">
        <a:spcBef>
          <a:spcPct val="0"/>
        </a:spcBef>
        <a:spcAft>
          <a:spcPct val="0"/>
        </a:spcAft>
        <a:defRPr sz="4000">
          <a:solidFill>
            <a:schemeClr val="tx1"/>
          </a:solidFill>
          <a:latin typeface="Arial" charset="0"/>
          <a:cs typeface="Arial" charset="0"/>
        </a:defRPr>
      </a:lvl4pPr>
      <a:lvl5pPr algn="ctr" rtl="0" eaLnBrk="0" fontAlgn="base" hangingPunct="0">
        <a:spcBef>
          <a:spcPct val="0"/>
        </a:spcBef>
        <a:spcAft>
          <a:spcPct val="0"/>
        </a:spcAft>
        <a:defRPr sz="40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ctrTitle"/>
          </p:nvPr>
        </p:nvSpPr>
        <p:spPr>
          <a:xfrm>
            <a:off x="685800" y="1726675"/>
            <a:ext cx="7772400" cy="1470025"/>
          </a:xfrm>
        </p:spPr>
        <p:txBody>
          <a:bodyPr/>
          <a:lstStyle/>
          <a:p>
            <a:r>
              <a:rPr lang="en-US" altLang="en-US" sz="4000" dirty="0" smtClean="0"/>
              <a:t>Chapter 8</a:t>
            </a:r>
            <a:endParaRPr lang="en-US" sz="4000" dirty="0"/>
          </a:p>
        </p:txBody>
      </p:sp>
      <p:sp>
        <p:nvSpPr>
          <p:cNvPr id="759811" name="Rectangle 3"/>
          <p:cNvSpPr>
            <a:spLocks noGrp="1" noChangeArrowheads="1"/>
          </p:cNvSpPr>
          <p:nvPr>
            <p:ph type="subTitle" idx="1"/>
          </p:nvPr>
        </p:nvSpPr>
        <p:spPr>
          <a:xfrm>
            <a:off x="1371600" y="3482450"/>
            <a:ext cx="6400800" cy="1752600"/>
          </a:xfrm>
        </p:spPr>
        <p:txBody>
          <a:bodyPr anchor="ctr"/>
          <a:lstStyle/>
          <a:p>
            <a:r>
              <a:rPr lang="en-US" sz="3600" dirty="0" smtClean="0">
                <a:solidFill>
                  <a:schemeClr val="tx1"/>
                </a:solidFill>
              </a:rPr>
              <a:t>Assessment Techniques and Safety in the Clinical Setting</a:t>
            </a:r>
            <a:endParaRPr lang="en-US" altLang="en-US" sz="3600" dirty="0" smtClean="0">
              <a:solidFill>
                <a:schemeClr val="tx1"/>
              </a:solidFill>
            </a:endParaRPr>
          </a:p>
        </p:txBody>
      </p:sp>
      <p:sp>
        <p:nvSpPr>
          <p:cNvPr id="4" name="Footer Placeholder 5"/>
          <p:cNvSpPr>
            <a:spLocks noGrp="1"/>
          </p:cNvSpPr>
          <p:nvPr>
            <p:ph type="ftr" sz="quarter" idx="11"/>
          </p:nvPr>
        </p:nvSpPr>
        <p:spPr>
          <a:xfrm>
            <a:off x="990600" y="6461125"/>
            <a:ext cx="71627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lstStyle/>
          <a:p>
            <a:r>
              <a:rPr lang="en-US" altLang="en-US" b="1" dirty="0" smtClean="0"/>
              <a:t>Listening to sounds produced by body</a:t>
            </a:r>
          </a:p>
          <a:p>
            <a:pPr lvl="1"/>
            <a:r>
              <a:rPr lang="en-US" altLang="en-US" dirty="0" smtClean="0"/>
              <a:t>Most body sounds are soft and must be channeled through a stethoscope</a:t>
            </a:r>
          </a:p>
          <a:p>
            <a:pPr lvl="1"/>
            <a:r>
              <a:rPr lang="en-US" altLang="en-US" dirty="0" smtClean="0"/>
              <a:t>Stethoscope does not magnify sound, but it blocks out extraneous sounds </a:t>
            </a:r>
          </a:p>
          <a:p>
            <a:pPr lvl="1"/>
            <a:r>
              <a:rPr lang="en-US" altLang="en-US" dirty="0" smtClean="0"/>
              <a:t>Of all the equipment you will use, the stethoscope quickly becomes a personal instrument</a:t>
            </a:r>
          </a:p>
          <a:p>
            <a:pPr lvl="1"/>
            <a:r>
              <a:rPr lang="en-US" altLang="en-US" dirty="0" smtClean="0"/>
              <a:t>Once you can recognize normal sounds, you can distinguish the abnormal sounds and “extra” sounds</a:t>
            </a:r>
          </a:p>
        </p:txBody>
      </p:sp>
      <p:sp>
        <p:nvSpPr>
          <p:cNvPr id="760835" name="Rectangle 3"/>
          <p:cNvSpPr>
            <a:spLocks noGrp="1" noChangeArrowheads="1"/>
          </p:cNvSpPr>
          <p:nvPr>
            <p:ph type="title"/>
          </p:nvPr>
        </p:nvSpPr>
        <p:spPr/>
        <p:txBody>
          <a:bodyPr/>
          <a:lstStyle/>
          <a:p>
            <a:r>
              <a:rPr lang="en-US" dirty="0" smtClean="0"/>
              <a:t>Auscultation</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68923DA0-4AF7-4D0F-9143-D9FB2FE902AA}" type="slidenum">
              <a:rPr lang="en-GB" smtClean="0"/>
              <a:pPr>
                <a:defRPr/>
              </a:pPr>
              <a:t>10</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1" name="Rectangle 3"/>
          <p:cNvSpPr>
            <a:spLocks noGrp="1" noChangeArrowheads="1"/>
          </p:cNvSpPr>
          <p:nvPr>
            <p:ph type="title"/>
          </p:nvPr>
        </p:nvSpPr>
        <p:spPr/>
        <p:txBody>
          <a:bodyPr/>
          <a:lstStyle/>
          <a:p>
            <a:r>
              <a:rPr lang="en-US" dirty="0" smtClean="0"/>
              <a:t>Equipment</a:t>
            </a:r>
            <a:endParaRPr lang="en-US" dirty="0"/>
          </a:p>
        </p:txBody>
      </p:sp>
      <p:sp>
        <p:nvSpPr>
          <p:cNvPr id="775172" name="Rectangle 4"/>
          <p:cNvSpPr>
            <a:spLocks noGrp="1" noChangeArrowheads="1"/>
          </p:cNvSpPr>
          <p:nvPr>
            <p:ph sz="half" idx="1"/>
          </p:nvPr>
        </p:nvSpPr>
        <p:spPr>
          <a:xfrm>
            <a:off x="520262" y="1641475"/>
            <a:ext cx="2601310" cy="4454525"/>
          </a:xfrm>
        </p:spPr>
        <p:txBody>
          <a:bodyPr/>
          <a:lstStyle/>
          <a:p>
            <a:r>
              <a:rPr lang="en-US" sz="1600" dirty="0" smtClean="0"/>
              <a:t>Platform scale with height attachment</a:t>
            </a:r>
          </a:p>
          <a:p>
            <a:r>
              <a:rPr lang="en-US" sz="1600" dirty="0" smtClean="0"/>
              <a:t>Skinfold calipers</a:t>
            </a:r>
          </a:p>
          <a:p>
            <a:r>
              <a:rPr lang="en-US" sz="1600" dirty="0" smtClean="0"/>
              <a:t>Sphygmomanometer</a:t>
            </a:r>
          </a:p>
          <a:p>
            <a:r>
              <a:rPr lang="en-US" sz="1600" dirty="0" smtClean="0"/>
              <a:t>Stethoscope</a:t>
            </a:r>
          </a:p>
          <a:p>
            <a:r>
              <a:rPr lang="en-US" sz="1600" dirty="0" smtClean="0"/>
              <a:t>Thermometer</a:t>
            </a:r>
          </a:p>
          <a:p>
            <a:r>
              <a:rPr lang="en-US" sz="1600" dirty="0" smtClean="0"/>
              <a:t>Pulse oximeter</a:t>
            </a:r>
          </a:p>
          <a:p>
            <a:r>
              <a:rPr lang="en-US" sz="1600" dirty="0" smtClean="0"/>
              <a:t>Penlight</a:t>
            </a:r>
          </a:p>
        </p:txBody>
      </p:sp>
      <p:sp>
        <p:nvSpPr>
          <p:cNvPr id="11" name="Content Placeholder 10"/>
          <p:cNvSpPr>
            <a:spLocks noGrp="1"/>
          </p:cNvSpPr>
          <p:nvPr>
            <p:ph sz="half" idx="2"/>
          </p:nvPr>
        </p:nvSpPr>
        <p:spPr>
          <a:xfrm>
            <a:off x="5596759" y="1609945"/>
            <a:ext cx="3074275" cy="4454525"/>
          </a:xfrm>
        </p:spPr>
        <p:txBody>
          <a:bodyPr/>
          <a:lstStyle/>
          <a:p>
            <a:r>
              <a:rPr lang="en-US" sz="1600" dirty="0" smtClean="0"/>
              <a:t>Pocket vision screener</a:t>
            </a:r>
          </a:p>
          <a:p>
            <a:r>
              <a:rPr lang="en-US" sz="1600" dirty="0" smtClean="0"/>
              <a:t>Skin-marking pen</a:t>
            </a:r>
          </a:p>
          <a:p>
            <a:r>
              <a:rPr lang="en-US" sz="1600" dirty="0" smtClean="0"/>
              <a:t>Flexible tape measure and ruler</a:t>
            </a:r>
          </a:p>
          <a:p>
            <a:r>
              <a:rPr lang="en-US" sz="1600" dirty="0" smtClean="0"/>
              <a:t>Reflex hammer</a:t>
            </a:r>
          </a:p>
          <a:p>
            <a:r>
              <a:rPr lang="en-US" sz="1600" dirty="0" smtClean="0"/>
              <a:t>Sharp object (split tongue blade)</a:t>
            </a:r>
          </a:p>
          <a:p>
            <a:r>
              <a:rPr lang="en-US" sz="1600" dirty="0" smtClean="0"/>
              <a:t>Bivalve vaginal speculum</a:t>
            </a:r>
          </a:p>
          <a:p>
            <a:r>
              <a:rPr lang="en-US" sz="1600" dirty="0" smtClean="0"/>
              <a:t>Clean gloves</a:t>
            </a:r>
          </a:p>
          <a:p>
            <a:r>
              <a:rPr lang="en-US" sz="1600" dirty="0" smtClean="0"/>
              <a:t>Materials for cytologic study</a:t>
            </a:r>
          </a:p>
          <a:p>
            <a:r>
              <a:rPr lang="en-US" sz="1600" dirty="0" smtClean="0"/>
              <a:t>Lubricant</a:t>
            </a:r>
          </a:p>
          <a:p>
            <a:r>
              <a:rPr lang="en-US" sz="1600" dirty="0" smtClean="0"/>
              <a:t>Fecal occult blood test materials</a:t>
            </a:r>
          </a:p>
        </p:txBody>
      </p:sp>
      <p:sp>
        <p:nvSpPr>
          <p:cNvPr id="20" name="Content Placeholder 10"/>
          <p:cNvSpPr txBox="1">
            <a:spLocks/>
          </p:cNvSpPr>
          <p:nvPr/>
        </p:nvSpPr>
        <p:spPr bwMode="auto">
          <a:xfrm>
            <a:off x="3160987" y="1636219"/>
            <a:ext cx="2451537"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1"/>
              </a:buClr>
              <a:buSzPct val="60000"/>
              <a:buFont typeface="Wingdings 2" pitchFamily="18" charset="2"/>
              <a:buChar char=""/>
              <a:tabLst/>
              <a:defRPr/>
            </a:pPr>
            <a:r>
              <a:rPr kumimoji="0" lang="en-US"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Otoscope</a:t>
            </a:r>
          </a:p>
          <a:p>
            <a:pPr marL="342900" marR="0" lvl="0" indent="-342900" algn="l" defTabSz="914400" rtl="0" eaLnBrk="0" fontAlgn="base" latinLnBrk="0" hangingPunct="0">
              <a:lnSpc>
                <a:spcPct val="100000"/>
              </a:lnSpc>
              <a:spcBef>
                <a:spcPct val="20000"/>
              </a:spcBef>
              <a:spcAft>
                <a:spcPct val="0"/>
              </a:spcAft>
              <a:buClr>
                <a:schemeClr val="tx1"/>
              </a:buClr>
              <a:buSzPct val="60000"/>
              <a:buFont typeface="Wingdings 2" pitchFamily="18" charset="2"/>
              <a:buChar char=""/>
              <a:tabLst/>
              <a:defRPr/>
            </a:pPr>
            <a:r>
              <a:rPr kumimoji="0" lang="en-US"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Ophthalmoscope</a:t>
            </a:r>
          </a:p>
          <a:p>
            <a:pPr marL="342900" marR="0" lvl="0" indent="-342900" algn="l" defTabSz="914400" rtl="0" eaLnBrk="0" fontAlgn="base" latinLnBrk="0" hangingPunct="0">
              <a:lnSpc>
                <a:spcPct val="100000"/>
              </a:lnSpc>
              <a:spcBef>
                <a:spcPct val="20000"/>
              </a:spcBef>
              <a:spcAft>
                <a:spcPct val="0"/>
              </a:spcAft>
              <a:buClr>
                <a:schemeClr val="tx1"/>
              </a:buClr>
              <a:buSzPct val="60000"/>
              <a:buFont typeface="Wingdings 2" pitchFamily="18" charset="2"/>
              <a:buChar char=""/>
              <a:tabLst/>
              <a:defRPr/>
            </a:pPr>
            <a:r>
              <a:rPr kumimoji="0" lang="en-US"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Tuning fork</a:t>
            </a:r>
          </a:p>
          <a:p>
            <a:pPr marL="342900" marR="0" lvl="0" indent="-342900" algn="l" defTabSz="914400" rtl="0" eaLnBrk="0" fontAlgn="base" latinLnBrk="0" hangingPunct="0">
              <a:lnSpc>
                <a:spcPct val="100000"/>
              </a:lnSpc>
              <a:spcBef>
                <a:spcPct val="20000"/>
              </a:spcBef>
              <a:spcAft>
                <a:spcPct val="0"/>
              </a:spcAft>
              <a:buClr>
                <a:schemeClr val="tx1"/>
              </a:buClr>
              <a:buSzPct val="60000"/>
              <a:buFont typeface="Wingdings 2" pitchFamily="18" charset="2"/>
              <a:buChar char=""/>
              <a:tabLst/>
              <a:defRPr/>
            </a:pPr>
            <a:r>
              <a:rPr kumimoji="0" lang="en-US"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Nasal speculum</a:t>
            </a:r>
          </a:p>
          <a:p>
            <a:pPr marL="342900" marR="0" lvl="0" indent="-342900" algn="l" defTabSz="914400" rtl="0" eaLnBrk="0" fontAlgn="base" latinLnBrk="0" hangingPunct="0">
              <a:lnSpc>
                <a:spcPct val="100000"/>
              </a:lnSpc>
              <a:spcBef>
                <a:spcPct val="20000"/>
              </a:spcBef>
              <a:spcAft>
                <a:spcPct val="0"/>
              </a:spcAft>
              <a:buClr>
                <a:schemeClr val="tx1"/>
              </a:buClr>
              <a:buSzPct val="60000"/>
              <a:buFont typeface="Wingdings 2" pitchFamily="18" charset="2"/>
              <a:buChar char=""/>
              <a:tabLst/>
              <a:defRPr/>
            </a:pPr>
            <a:r>
              <a:rPr kumimoji="0" lang="en-US"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Tongue depressor</a:t>
            </a:r>
          </a:p>
          <a:p>
            <a:pPr marL="342900" marR="0" lvl="0" indent="-342900" algn="l" defTabSz="914400" rtl="0" eaLnBrk="0" fontAlgn="base" latinLnBrk="0" hangingPunct="0">
              <a:lnSpc>
                <a:spcPct val="100000"/>
              </a:lnSpc>
              <a:spcBef>
                <a:spcPct val="20000"/>
              </a:spcBef>
              <a:spcAft>
                <a:spcPct val="0"/>
              </a:spcAft>
              <a:buClr>
                <a:schemeClr val="tx1"/>
              </a:buClr>
              <a:buSzPct val="60000"/>
              <a:buFont typeface="Wingdings 2" pitchFamily="18" charset="2"/>
              <a:buChar char=""/>
              <a:tabLst/>
              <a:defRPr/>
            </a:pPr>
            <a:r>
              <a:rPr kumimoji="0" lang="en-US" sz="1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Cotton balls</a:t>
            </a:r>
          </a:p>
        </p:txBody>
      </p:sp>
      <p:sp>
        <p:nvSpPr>
          <p:cNvPr id="5" name="Slide Number Placeholder 4"/>
          <p:cNvSpPr>
            <a:spLocks noGrp="1"/>
          </p:cNvSpPr>
          <p:nvPr>
            <p:ph type="sldNum" sz="quarter" idx="10"/>
          </p:nvPr>
        </p:nvSpPr>
        <p:spPr/>
        <p:txBody>
          <a:bodyPr/>
          <a:lstStyle/>
          <a:p>
            <a:pPr>
              <a:defRPr/>
            </a:pPr>
            <a:r>
              <a:rPr lang="en-GB" smtClean="0"/>
              <a:t> </a:t>
            </a:r>
            <a:fld id="{308967AA-96BB-4F97-8BF8-F9235D0A4054}" type="slidenum">
              <a:rPr lang="en-GB" smtClean="0"/>
              <a:pPr>
                <a:defRPr/>
              </a:pPr>
              <a:t>11</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5" name="Rectangle 3"/>
          <p:cNvSpPr>
            <a:spLocks noGrp="1" noChangeArrowheads="1"/>
          </p:cNvSpPr>
          <p:nvPr>
            <p:ph type="title"/>
          </p:nvPr>
        </p:nvSpPr>
        <p:spPr/>
        <p:txBody>
          <a:bodyPr/>
          <a:lstStyle/>
          <a:p>
            <a:r>
              <a:rPr lang="en-US" dirty="0" smtClean="0"/>
              <a:t>A Safer Environment: </a:t>
            </a:r>
            <a:br>
              <a:rPr lang="en-US" dirty="0" smtClean="0"/>
            </a:br>
            <a:r>
              <a:rPr lang="en-US" dirty="0" smtClean="0"/>
              <a:t>Hand Hygiene</a:t>
            </a:r>
            <a:endParaRPr lang="en-US" dirty="0"/>
          </a:p>
        </p:txBody>
      </p:sp>
      <p:sp>
        <p:nvSpPr>
          <p:cNvPr id="760836" name="Rectangle 4"/>
          <p:cNvSpPr>
            <a:spLocks noGrp="1" noChangeArrowheads="1"/>
          </p:cNvSpPr>
          <p:nvPr>
            <p:ph idx="1"/>
          </p:nvPr>
        </p:nvSpPr>
        <p:spPr/>
        <p:txBody>
          <a:bodyPr/>
          <a:lstStyle/>
          <a:p>
            <a:r>
              <a:rPr lang="en-US" altLang="en-US" b="1" dirty="0" smtClean="0"/>
              <a:t>Wash your hands</a:t>
            </a:r>
            <a:r>
              <a:rPr lang="en-US" altLang="en-US" dirty="0" smtClean="0"/>
              <a:t>—this is the single most important step to decrease microorganism transmission</a:t>
            </a:r>
          </a:p>
          <a:p>
            <a:pPr lvl="1"/>
            <a:r>
              <a:rPr lang="en-US" altLang="en-US" dirty="0" smtClean="0"/>
              <a:t>Before and after physical contact with each patient</a:t>
            </a:r>
          </a:p>
          <a:p>
            <a:pPr lvl="1"/>
            <a:r>
              <a:rPr lang="en-US" altLang="en-US" dirty="0" smtClean="0"/>
              <a:t>After inadvertent contact with blood, body fluids, secretions, and excretions</a:t>
            </a:r>
          </a:p>
          <a:p>
            <a:pPr lvl="1"/>
            <a:r>
              <a:rPr lang="en-US" altLang="en-US" dirty="0" smtClean="0"/>
              <a:t>After contact with any equipment contaminated with body fluids</a:t>
            </a:r>
          </a:p>
          <a:p>
            <a:pPr lvl="1"/>
            <a:r>
              <a:rPr lang="en-US" altLang="en-US" dirty="0" smtClean="0"/>
              <a:t>After removing gloves</a:t>
            </a:r>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12</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5" name="Rectangle 3"/>
          <p:cNvSpPr>
            <a:spLocks noGrp="1" noChangeArrowheads="1"/>
          </p:cNvSpPr>
          <p:nvPr>
            <p:ph type="title"/>
          </p:nvPr>
        </p:nvSpPr>
        <p:spPr/>
        <p:txBody>
          <a:bodyPr/>
          <a:lstStyle/>
          <a:p>
            <a:r>
              <a:rPr lang="en-US" altLang="en-US" dirty="0" smtClean="0"/>
              <a:t>A Safer Environment: Gloves</a:t>
            </a:r>
          </a:p>
        </p:txBody>
      </p:sp>
      <p:sp>
        <p:nvSpPr>
          <p:cNvPr id="760836" name="Rectangle 4"/>
          <p:cNvSpPr>
            <a:spLocks noGrp="1" noChangeArrowheads="1"/>
          </p:cNvSpPr>
          <p:nvPr>
            <p:ph idx="1"/>
          </p:nvPr>
        </p:nvSpPr>
        <p:spPr/>
        <p:txBody>
          <a:bodyPr/>
          <a:lstStyle/>
          <a:p>
            <a:r>
              <a:rPr lang="en-US" altLang="en-US" b="1" dirty="0" smtClean="0"/>
              <a:t>Wear gloves</a:t>
            </a:r>
          </a:p>
          <a:p>
            <a:pPr lvl="1"/>
            <a:r>
              <a:rPr lang="en-US" altLang="en-US" dirty="0" smtClean="0"/>
              <a:t>When potential exists for contact with any body fluids, for example, blood, mucous membranes, body fluids, drainage, and open skin lesions</a:t>
            </a:r>
          </a:p>
          <a:p>
            <a:pPr lvl="1"/>
            <a:r>
              <a:rPr lang="en-US" altLang="en-US" dirty="0" smtClean="0"/>
              <a:t>Wearing gloves is not a protective substitute to washing hands</a:t>
            </a:r>
          </a:p>
          <a:p>
            <a:pPr lvl="1"/>
            <a:r>
              <a:rPr lang="en-US" altLang="en-US" dirty="0" smtClean="0"/>
              <a:t>Wear a gown, mask, and protective eyewear when potential exists for any blood or body fluid spattering</a:t>
            </a:r>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13</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The nurse is preparing to do a physical assessment on a patient who is end-stage </a:t>
            </a:r>
            <a:r>
              <a:rPr lang="en-US" dirty="0" smtClean="0"/>
              <a:t>HIV </a:t>
            </a:r>
            <a:r>
              <a:rPr lang="en-US" dirty="0"/>
              <a:t>positive. What should the nurse do for self-protection</a:t>
            </a:r>
            <a:r>
              <a:rPr lang="en-US" dirty="0" smtClean="0"/>
              <a:t>?</a:t>
            </a:r>
          </a:p>
          <a:p>
            <a:pPr marL="0" indent="0">
              <a:buNone/>
            </a:pPr>
            <a:endParaRPr lang="en-US" dirty="0" smtClean="0"/>
          </a:p>
          <a:p>
            <a:pPr marL="463550" indent="-463550" eaLnBrk="1" hangingPunct="1">
              <a:buSzPct val="100000"/>
              <a:buFont typeface="Arial" pitchFamily="34" charset="0"/>
              <a:buAutoNum type="arabicPeriod"/>
              <a:defRPr/>
            </a:pPr>
            <a:r>
              <a:rPr lang="en-US" dirty="0"/>
              <a:t>Wash hands and don gloves, gown, and protective face shield.</a:t>
            </a:r>
          </a:p>
          <a:p>
            <a:pPr marL="463550" indent="-463550" eaLnBrk="1" hangingPunct="1">
              <a:buSzPct val="100000"/>
              <a:buFont typeface="Arial" pitchFamily="34" charset="0"/>
              <a:buAutoNum type="arabicPeriod"/>
              <a:defRPr/>
            </a:pPr>
            <a:r>
              <a:rPr lang="en-US" dirty="0"/>
              <a:t>Don gloves and wash hands after examination; no other protective equipment is necessary.</a:t>
            </a:r>
          </a:p>
          <a:p>
            <a:pPr marL="463550" indent="-463550" eaLnBrk="1" hangingPunct="1">
              <a:buSzPct val="100000"/>
              <a:buFont typeface="Arial" pitchFamily="34" charset="0"/>
              <a:buAutoNum type="arabicPeriod"/>
              <a:defRPr/>
            </a:pPr>
            <a:r>
              <a:rPr lang="en-US" dirty="0"/>
              <a:t>Wash hands and don two pairs of gloves and gown.</a:t>
            </a:r>
          </a:p>
          <a:p>
            <a:pPr marL="463550" indent="-463550" eaLnBrk="1" hangingPunct="1">
              <a:buSzPct val="100000"/>
              <a:buFont typeface="Arial" pitchFamily="34" charset="0"/>
              <a:buAutoNum type="arabicPeriod"/>
              <a:defRPr/>
            </a:pPr>
            <a:r>
              <a:rPr lang="en-US" dirty="0"/>
              <a:t>Wash hands, don gloves, and wash hands after examination; no other protective equipment is necessary.</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14</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extLst>
      <p:ext uri="{BB962C8B-B14F-4D97-AF65-F5344CB8AC3E}">
        <p14:creationId xmlns:p14="http://schemas.microsoft.com/office/powerpoint/2010/main" val="1037013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5" name="Rectangle 3"/>
          <p:cNvSpPr>
            <a:spLocks noGrp="1" noChangeArrowheads="1"/>
          </p:cNvSpPr>
          <p:nvPr>
            <p:ph type="title"/>
          </p:nvPr>
        </p:nvSpPr>
        <p:spPr/>
        <p:txBody>
          <a:bodyPr/>
          <a:lstStyle/>
          <a:p>
            <a:r>
              <a:rPr lang="en-US" dirty="0" smtClean="0"/>
              <a:t>The Clinical Setting: </a:t>
            </a:r>
            <a:br>
              <a:rPr lang="en-US" dirty="0" smtClean="0"/>
            </a:br>
            <a:r>
              <a:rPr lang="en-US" dirty="0" smtClean="0"/>
              <a:t>General Approach</a:t>
            </a:r>
            <a:endParaRPr lang="en-US" dirty="0"/>
          </a:p>
        </p:txBody>
      </p:sp>
      <p:sp>
        <p:nvSpPr>
          <p:cNvPr id="760836" name="Rectangle 4"/>
          <p:cNvSpPr>
            <a:spLocks noGrp="1" noChangeArrowheads="1"/>
          </p:cNvSpPr>
          <p:nvPr>
            <p:ph idx="1"/>
          </p:nvPr>
        </p:nvSpPr>
        <p:spPr/>
        <p:txBody>
          <a:bodyPr/>
          <a:lstStyle/>
          <a:p>
            <a:r>
              <a:rPr lang="en-US" dirty="0" smtClean="0"/>
              <a:t>Consider your emotional state and that of the person being examined</a:t>
            </a:r>
          </a:p>
          <a:p>
            <a:pPr lvl="1"/>
            <a:r>
              <a:rPr lang="en-US" dirty="0" smtClean="0"/>
              <a:t>The patient is usually anxious due to the anticipation of being examined by a stranger and the unknown outcome of the examination</a:t>
            </a:r>
          </a:p>
          <a:p>
            <a:pPr lvl="1"/>
            <a:r>
              <a:rPr lang="en-US" dirty="0" smtClean="0"/>
              <a:t>If anxiety can be reduced, the person will feel more comfortable and data gathered will more closely describe the person’s natural state</a:t>
            </a:r>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15</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5" name="Rectangle 3"/>
          <p:cNvSpPr>
            <a:spLocks noGrp="1" noChangeArrowheads="1"/>
          </p:cNvSpPr>
          <p:nvPr>
            <p:ph type="title"/>
          </p:nvPr>
        </p:nvSpPr>
        <p:spPr/>
        <p:txBody>
          <a:bodyPr/>
          <a:lstStyle/>
          <a:p>
            <a:r>
              <a:rPr lang="en-US" altLang="en-US" dirty="0" smtClean="0"/>
              <a:t>The Clinical Setting: Hands On</a:t>
            </a:r>
          </a:p>
        </p:txBody>
      </p:sp>
      <p:sp>
        <p:nvSpPr>
          <p:cNvPr id="760836" name="Rectangle 4"/>
          <p:cNvSpPr>
            <a:spLocks noGrp="1" noChangeArrowheads="1"/>
          </p:cNvSpPr>
          <p:nvPr>
            <p:ph idx="1"/>
          </p:nvPr>
        </p:nvSpPr>
        <p:spPr/>
        <p:txBody>
          <a:bodyPr/>
          <a:lstStyle/>
          <a:p>
            <a:r>
              <a:rPr lang="en-US" altLang="en-US" dirty="0" smtClean="0"/>
              <a:t>Measurement and vital signs</a:t>
            </a:r>
          </a:p>
          <a:p>
            <a:r>
              <a:rPr lang="en-US" altLang="en-US" dirty="0" smtClean="0"/>
              <a:t>Begin with person’s hands</a:t>
            </a:r>
          </a:p>
          <a:p>
            <a:r>
              <a:rPr lang="en-US" altLang="en-US" dirty="0" smtClean="0"/>
              <a:t>Concentrate on one step at a time</a:t>
            </a:r>
          </a:p>
          <a:p>
            <a:r>
              <a:rPr lang="en-US" altLang="en-US" dirty="0" smtClean="0"/>
              <a:t>Examination sequence</a:t>
            </a:r>
          </a:p>
          <a:p>
            <a:r>
              <a:rPr lang="en-US" altLang="en-US" dirty="0" smtClean="0"/>
              <a:t>Brief health teaching </a:t>
            </a:r>
          </a:p>
          <a:p>
            <a:r>
              <a:rPr lang="en-US" altLang="en-US" dirty="0" smtClean="0"/>
              <a:t>When findings are complicated</a:t>
            </a:r>
          </a:p>
          <a:p>
            <a:r>
              <a:rPr lang="en-US" altLang="en-US" dirty="0" smtClean="0"/>
              <a:t>Summarize findings for person</a:t>
            </a:r>
          </a:p>
          <a:p>
            <a:endParaRPr lang="en-US" altLang="en-US" dirty="0" smtClean="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16</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t>The nurse is performing an assessment of the abdominal region. What is the appropriate sequence for the examination</a:t>
            </a:r>
            <a:r>
              <a:rPr lang="en-US" dirty="0" smtClean="0"/>
              <a:t>?</a:t>
            </a:r>
          </a:p>
          <a:p>
            <a:pPr marL="463550" indent="-463550" eaLnBrk="1" hangingPunct="1">
              <a:buSzPct val="100000"/>
              <a:buFont typeface="Wingdings 2" pitchFamily="18" charset="2"/>
              <a:buAutoNum type="arabicPeriod"/>
              <a:defRPr/>
            </a:pPr>
            <a:r>
              <a:rPr lang="en-US" dirty="0"/>
              <a:t>Palpation, percussion, inspection, auscultation</a:t>
            </a:r>
          </a:p>
          <a:p>
            <a:pPr marL="463550" indent="-463550" eaLnBrk="1" hangingPunct="1">
              <a:buSzPct val="100000"/>
              <a:buFont typeface="Wingdings 2" pitchFamily="18" charset="2"/>
              <a:buAutoNum type="arabicPeriod"/>
              <a:defRPr/>
            </a:pPr>
            <a:r>
              <a:rPr lang="en-US" dirty="0"/>
              <a:t>Inspection, palpation, auscultation, percussion</a:t>
            </a:r>
          </a:p>
          <a:p>
            <a:pPr marL="463550" indent="-463550" eaLnBrk="1" hangingPunct="1">
              <a:buSzPct val="100000"/>
              <a:buFont typeface="Wingdings 2" pitchFamily="18" charset="2"/>
              <a:buAutoNum type="arabicPeriod"/>
              <a:defRPr/>
            </a:pPr>
            <a:r>
              <a:rPr lang="en-US" dirty="0"/>
              <a:t>Auscultation, percussion, inspection, palpation</a:t>
            </a:r>
          </a:p>
          <a:p>
            <a:pPr marL="463550" indent="-463550" eaLnBrk="1" hangingPunct="1">
              <a:buSzPct val="100000"/>
              <a:buFont typeface="Wingdings 2" pitchFamily="18" charset="2"/>
              <a:buAutoNum type="arabicPeriod"/>
              <a:defRPr/>
            </a:pPr>
            <a:r>
              <a:rPr lang="en-US" dirty="0"/>
              <a:t>Inspection, auscultation, percussion, palpation</a:t>
            </a:r>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17</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extLst>
      <p:ext uri="{BB962C8B-B14F-4D97-AF65-F5344CB8AC3E}">
        <p14:creationId xmlns:p14="http://schemas.microsoft.com/office/powerpoint/2010/main" val="2202003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5" name="Rectangle 3"/>
          <p:cNvSpPr>
            <a:spLocks noGrp="1" noChangeArrowheads="1"/>
          </p:cNvSpPr>
          <p:nvPr>
            <p:ph type="title"/>
          </p:nvPr>
        </p:nvSpPr>
        <p:spPr/>
        <p:txBody>
          <a:bodyPr/>
          <a:lstStyle/>
          <a:p>
            <a:r>
              <a:rPr lang="en-US" dirty="0" smtClean="0"/>
              <a:t>Developmental Competence</a:t>
            </a:r>
            <a:endParaRPr lang="en-US" dirty="0"/>
          </a:p>
        </p:txBody>
      </p:sp>
      <p:sp>
        <p:nvSpPr>
          <p:cNvPr id="760836" name="Rectangle 4"/>
          <p:cNvSpPr>
            <a:spLocks noGrp="1" noChangeArrowheads="1"/>
          </p:cNvSpPr>
          <p:nvPr>
            <p:ph idx="1"/>
          </p:nvPr>
        </p:nvSpPr>
        <p:spPr/>
        <p:txBody>
          <a:bodyPr/>
          <a:lstStyle/>
          <a:p>
            <a:r>
              <a:rPr lang="en-US" altLang="en-US" b="1" dirty="0" smtClean="0"/>
              <a:t>Position, preparation, and sequence will vary across the life cycle </a:t>
            </a:r>
          </a:p>
          <a:p>
            <a:pPr lvl="1"/>
            <a:r>
              <a:rPr lang="en-US" altLang="en-US" dirty="0" smtClean="0"/>
              <a:t>Infants</a:t>
            </a:r>
          </a:p>
          <a:p>
            <a:pPr lvl="1"/>
            <a:r>
              <a:rPr lang="en-US" altLang="en-US" dirty="0" smtClean="0"/>
              <a:t>Toddler</a:t>
            </a:r>
          </a:p>
          <a:p>
            <a:pPr lvl="1"/>
            <a:r>
              <a:rPr lang="en-US" altLang="en-US" dirty="0" smtClean="0"/>
              <a:t>Preschool child</a:t>
            </a:r>
          </a:p>
          <a:p>
            <a:pPr lvl="1"/>
            <a:r>
              <a:rPr lang="en-US" altLang="en-US" dirty="0" smtClean="0"/>
              <a:t>School-age child</a:t>
            </a:r>
          </a:p>
          <a:p>
            <a:pPr lvl="1"/>
            <a:r>
              <a:rPr lang="en-US" altLang="en-US" dirty="0" smtClean="0"/>
              <a:t>Adolescent</a:t>
            </a:r>
          </a:p>
          <a:p>
            <a:pPr lvl="1"/>
            <a:r>
              <a:rPr lang="en-US" altLang="en-US" dirty="0" smtClean="0"/>
              <a:t>Aging adult</a:t>
            </a:r>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18</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5" name="Rectangle 3"/>
          <p:cNvSpPr>
            <a:spLocks noGrp="1" noChangeArrowheads="1"/>
          </p:cNvSpPr>
          <p:nvPr>
            <p:ph type="title"/>
          </p:nvPr>
        </p:nvSpPr>
        <p:spPr/>
        <p:txBody>
          <a:bodyPr/>
          <a:lstStyle/>
          <a:p>
            <a:r>
              <a:rPr lang="en-US" altLang="en-US" dirty="0" smtClean="0"/>
              <a:t>Examination of the Person Who </a:t>
            </a:r>
            <a:br>
              <a:rPr lang="en-US" altLang="en-US" dirty="0" smtClean="0"/>
            </a:br>
            <a:r>
              <a:rPr lang="en-US" altLang="en-US" dirty="0" smtClean="0"/>
              <a:t>Is Sick</a:t>
            </a:r>
          </a:p>
        </p:txBody>
      </p:sp>
      <p:sp>
        <p:nvSpPr>
          <p:cNvPr id="760836" name="Rectangle 4"/>
          <p:cNvSpPr>
            <a:spLocks noGrp="1" noChangeArrowheads="1"/>
          </p:cNvSpPr>
          <p:nvPr>
            <p:ph idx="1"/>
          </p:nvPr>
        </p:nvSpPr>
        <p:spPr>
          <a:xfrm>
            <a:off x="685800" y="1645920"/>
            <a:ext cx="7772400" cy="4659877"/>
          </a:xfrm>
        </p:spPr>
        <p:txBody>
          <a:bodyPr/>
          <a:lstStyle/>
          <a:p>
            <a:r>
              <a:rPr lang="en-US" altLang="en-US" dirty="0" smtClean="0"/>
              <a:t>The ill person</a:t>
            </a:r>
          </a:p>
          <a:p>
            <a:pPr lvl="1"/>
            <a:r>
              <a:rPr lang="en-US" altLang="en-US" dirty="0" smtClean="0"/>
              <a:t>For a person in distress, alter position during examination</a:t>
            </a:r>
          </a:p>
          <a:p>
            <a:pPr lvl="1"/>
            <a:r>
              <a:rPr lang="en-US" altLang="en-US" dirty="0" smtClean="0"/>
              <a:t>For example, a person with shortness of breath or ear pain may want to sit up, whereas a person with faintness or overwhelming fatigue may want to be supine</a:t>
            </a:r>
          </a:p>
          <a:p>
            <a:pPr lvl="1"/>
            <a:r>
              <a:rPr lang="en-US" altLang="en-US" dirty="0" smtClean="0"/>
              <a:t>May be necessary just to examine body areas appropriate to problem, collecting a mini database</a:t>
            </a:r>
          </a:p>
          <a:p>
            <a:pPr lvl="1"/>
            <a:r>
              <a:rPr lang="en-US" altLang="en-US" dirty="0" smtClean="0"/>
              <a:t>You may return to finish a complete assessment after initial distress has been resolved</a:t>
            </a:r>
          </a:p>
          <a:p>
            <a:endParaRPr lang="en-US" altLang="en-US" dirty="0" smtClean="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19</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lstStyle/>
          <a:p>
            <a:r>
              <a:rPr lang="en-US" altLang="en-US" b="1" dirty="0" smtClean="0"/>
              <a:t>The health history described in preceding chapters provides the following: </a:t>
            </a:r>
          </a:p>
          <a:p>
            <a:pPr lvl="1"/>
            <a:r>
              <a:rPr lang="en-US" altLang="en-US" dirty="0" smtClean="0"/>
              <a:t>Subjective data for health assessment</a:t>
            </a:r>
          </a:p>
          <a:p>
            <a:pPr lvl="1"/>
            <a:r>
              <a:rPr lang="en-US" altLang="en-US" dirty="0" smtClean="0"/>
              <a:t>Objective data (the signs perceived by examiner through physical examination)</a:t>
            </a:r>
          </a:p>
          <a:p>
            <a:r>
              <a:rPr lang="en-US" altLang="en-US" b="1" dirty="0" smtClean="0"/>
              <a:t>Physical examination requires examiner to develop the following:</a:t>
            </a:r>
          </a:p>
          <a:p>
            <a:pPr lvl="1"/>
            <a:r>
              <a:rPr lang="en-US" altLang="en-US" dirty="0" smtClean="0"/>
              <a:t>Technical skills, the tools to gather data</a:t>
            </a:r>
          </a:p>
          <a:p>
            <a:pPr lvl="1"/>
            <a:r>
              <a:rPr lang="en-US" altLang="en-US" dirty="0" smtClean="0"/>
              <a:t>Then examiner will relate those data to his or her knowledge base and previous experience</a:t>
            </a:r>
          </a:p>
        </p:txBody>
      </p:sp>
      <p:sp>
        <p:nvSpPr>
          <p:cNvPr id="760835" name="Rectangle 3"/>
          <p:cNvSpPr>
            <a:spLocks noGrp="1" noChangeArrowheads="1"/>
          </p:cNvSpPr>
          <p:nvPr>
            <p:ph type="title"/>
          </p:nvPr>
        </p:nvSpPr>
        <p:spPr>
          <a:xfrm>
            <a:off x="457200" y="274638"/>
            <a:ext cx="8229600" cy="1245404"/>
          </a:xfrm>
        </p:spPr>
        <p:txBody>
          <a:bodyPr/>
          <a:lstStyle/>
          <a:p>
            <a:r>
              <a:rPr lang="en-US" dirty="0" smtClean="0"/>
              <a:t>Health History and Physical Examination</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2</a:t>
            </a:fld>
            <a:endParaRPr lang="en-GB"/>
          </a:p>
        </p:txBody>
      </p:sp>
      <p:sp>
        <p:nvSpPr>
          <p:cNvPr id="6" name="Footer Placeholder 5"/>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lstStyle/>
          <a:p>
            <a:r>
              <a:rPr lang="en-US" altLang="en-US" dirty="0" smtClean="0"/>
              <a:t>The examiner will use the senses—sight, smell, touch, and hearing—to gather data during physical examination</a:t>
            </a:r>
          </a:p>
          <a:p>
            <a:pPr lvl="1"/>
            <a:r>
              <a:rPr lang="en-US" altLang="en-US" dirty="0" smtClean="0"/>
              <a:t>Senses will be focused to assess each person’s health state</a:t>
            </a:r>
          </a:p>
          <a:p>
            <a:pPr lvl="1"/>
            <a:r>
              <a:rPr lang="en-US" altLang="en-US" b="1" dirty="0" smtClean="0"/>
              <a:t>Skills performed one at a time, in this order:</a:t>
            </a:r>
          </a:p>
          <a:p>
            <a:pPr lvl="2"/>
            <a:r>
              <a:rPr lang="en-US" altLang="en-US" dirty="0" smtClean="0"/>
              <a:t>Inspection</a:t>
            </a:r>
          </a:p>
          <a:p>
            <a:pPr lvl="2"/>
            <a:r>
              <a:rPr lang="en-US" altLang="en-US" dirty="0" smtClean="0"/>
              <a:t>Palpation</a:t>
            </a:r>
          </a:p>
          <a:p>
            <a:pPr lvl="2"/>
            <a:r>
              <a:rPr lang="en-US" altLang="en-US" dirty="0" smtClean="0"/>
              <a:t>Percussion</a:t>
            </a:r>
          </a:p>
          <a:p>
            <a:pPr lvl="2"/>
            <a:r>
              <a:rPr lang="en-US" altLang="en-US" dirty="0" smtClean="0"/>
              <a:t>Auscultation</a:t>
            </a:r>
          </a:p>
        </p:txBody>
      </p:sp>
      <p:sp>
        <p:nvSpPr>
          <p:cNvPr id="760835" name="Rectangle 3"/>
          <p:cNvSpPr>
            <a:spLocks noGrp="1" noChangeArrowheads="1"/>
          </p:cNvSpPr>
          <p:nvPr>
            <p:ph type="title"/>
          </p:nvPr>
        </p:nvSpPr>
        <p:spPr/>
        <p:txBody>
          <a:bodyPr/>
          <a:lstStyle/>
          <a:p>
            <a:r>
              <a:rPr lang="en-US" dirty="0" smtClean="0"/>
              <a:t>Cultivating Your Senses</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3</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normAutofit fontScale="85000" lnSpcReduction="20000"/>
          </a:bodyPr>
          <a:lstStyle/>
          <a:p>
            <a:pPr>
              <a:lnSpc>
                <a:spcPct val="110000"/>
              </a:lnSpc>
            </a:pPr>
            <a:r>
              <a:rPr lang="en-US" altLang="en-US" dirty="0" smtClean="0"/>
              <a:t>Close, careful scrutiny, first of individual as a whole and then of each body system</a:t>
            </a:r>
          </a:p>
          <a:p>
            <a:pPr>
              <a:lnSpc>
                <a:spcPct val="110000"/>
              </a:lnSpc>
            </a:pPr>
            <a:r>
              <a:rPr lang="en-US" altLang="en-US" dirty="0" smtClean="0"/>
              <a:t>Begins when you first meet person with a general survey</a:t>
            </a:r>
          </a:p>
          <a:p>
            <a:pPr>
              <a:lnSpc>
                <a:spcPct val="110000"/>
              </a:lnSpc>
            </a:pPr>
            <a:r>
              <a:rPr lang="en-US" altLang="en-US" dirty="0" smtClean="0"/>
              <a:t>As you proceed through examination, start assessment of each body system with inspection</a:t>
            </a:r>
          </a:p>
          <a:p>
            <a:pPr>
              <a:lnSpc>
                <a:spcPct val="110000"/>
              </a:lnSpc>
            </a:pPr>
            <a:r>
              <a:rPr lang="en-US" altLang="en-US" dirty="0" smtClean="0"/>
              <a:t>Inspection always comes first</a:t>
            </a:r>
          </a:p>
          <a:p>
            <a:pPr>
              <a:lnSpc>
                <a:spcPct val="110000"/>
              </a:lnSpc>
            </a:pPr>
            <a:r>
              <a:rPr lang="en-US" altLang="en-US" dirty="0" smtClean="0"/>
              <a:t>Inspection requires </a:t>
            </a:r>
          </a:p>
          <a:p>
            <a:pPr lvl="1">
              <a:lnSpc>
                <a:spcPct val="110000"/>
              </a:lnSpc>
            </a:pPr>
            <a:r>
              <a:rPr lang="en-US" altLang="en-US" dirty="0" smtClean="0"/>
              <a:t>Good lighting</a:t>
            </a:r>
          </a:p>
          <a:p>
            <a:pPr lvl="1">
              <a:lnSpc>
                <a:spcPct val="110000"/>
              </a:lnSpc>
            </a:pPr>
            <a:r>
              <a:rPr lang="en-US" altLang="en-US" dirty="0" smtClean="0"/>
              <a:t>Adequate exposure</a:t>
            </a:r>
          </a:p>
          <a:p>
            <a:pPr lvl="1">
              <a:lnSpc>
                <a:spcPct val="110000"/>
              </a:lnSpc>
            </a:pPr>
            <a:r>
              <a:rPr lang="en-US" altLang="en-US" dirty="0" smtClean="0"/>
              <a:t>Occasional use of instruments, including otoscope, ophthalmoscope, penlight, or nasal and vaginal specula, to enlarge your view</a:t>
            </a:r>
          </a:p>
        </p:txBody>
      </p:sp>
      <p:sp>
        <p:nvSpPr>
          <p:cNvPr id="760835" name="Rectangle 3"/>
          <p:cNvSpPr>
            <a:spLocks noGrp="1" noChangeArrowheads="1"/>
          </p:cNvSpPr>
          <p:nvPr>
            <p:ph type="title"/>
          </p:nvPr>
        </p:nvSpPr>
        <p:spPr/>
        <p:txBody>
          <a:bodyPr/>
          <a:lstStyle/>
          <a:p>
            <a:r>
              <a:rPr lang="en-US" altLang="en-US" dirty="0" smtClean="0"/>
              <a:t>Inspection</a:t>
            </a:r>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4</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noAutofit/>
          </a:bodyPr>
          <a:lstStyle/>
          <a:p>
            <a:r>
              <a:rPr lang="en-US" sz="2400" b="1" dirty="0" smtClean="0"/>
              <a:t>Palpation applies sense of touch to assess the following:</a:t>
            </a:r>
          </a:p>
          <a:p>
            <a:pPr lvl="1"/>
            <a:r>
              <a:rPr lang="en-US" sz="2000" dirty="0" smtClean="0"/>
              <a:t>Texture</a:t>
            </a:r>
          </a:p>
          <a:p>
            <a:pPr lvl="1"/>
            <a:r>
              <a:rPr lang="en-US" sz="2000" dirty="0" smtClean="0"/>
              <a:t>Temperature</a:t>
            </a:r>
          </a:p>
          <a:p>
            <a:pPr lvl="1"/>
            <a:r>
              <a:rPr lang="en-US" sz="2000" dirty="0" smtClean="0"/>
              <a:t>Moisture</a:t>
            </a:r>
          </a:p>
          <a:p>
            <a:pPr lvl="1"/>
            <a:r>
              <a:rPr lang="en-US" sz="2000" dirty="0" smtClean="0"/>
              <a:t>Organ location and size</a:t>
            </a:r>
          </a:p>
          <a:p>
            <a:pPr lvl="1"/>
            <a:r>
              <a:rPr lang="en-US" sz="2000" dirty="0" smtClean="0"/>
              <a:t>Swelling, vibration, or pulsation </a:t>
            </a:r>
          </a:p>
          <a:p>
            <a:pPr lvl="1"/>
            <a:r>
              <a:rPr lang="en-US" sz="2000" dirty="0" smtClean="0"/>
              <a:t>Rigidity or spasticity</a:t>
            </a:r>
          </a:p>
          <a:p>
            <a:pPr lvl="1"/>
            <a:r>
              <a:rPr lang="en-US" sz="2000" dirty="0" smtClean="0"/>
              <a:t>Crepitation</a:t>
            </a:r>
          </a:p>
          <a:p>
            <a:pPr lvl="1"/>
            <a:r>
              <a:rPr lang="en-US" sz="2000" dirty="0" smtClean="0"/>
              <a:t>Presence of lumps or masses</a:t>
            </a:r>
          </a:p>
          <a:p>
            <a:pPr lvl="1"/>
            <a:r>
              <a:rPr lang="en-US" sz="2000" dirty="0" smtClean="0"/>
              <a:t>Presence of tenderness or pain</a:t>
            </a:r>
            <a:endParaRPr lang="en-US" sz="2000" dirty="0"/>
          </a:p>
        </p:txBody>
      </p:sp>
      <p:sp>
        <p:nvSpPr>
          <p:cNvPr id="760835" name="Rectangle 3"/>
          <p:cNvSpPr>
            <a:spLocks noGrp="1" noChangeArrowheads="1"/>
          </p:cNvSpPr>
          <p:nvPr>
            <p:ph type="title"/>
          </p:nvPr>
        </p:nvSpPr>
        <p:spPr/>
        <p:txBody>
          <a:bodyPr/>
          <a:lstStyle/>
          <a:p>
            <a:r>
              <a:rPr lang="en-US" altLang="en-US" dirty="0" smtClean="0"/>
              <a:t>Palpation</a:t>
            </a:r>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5</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normAutofit lnSpcReduction="10000"/>
          </a:bodyPr>
          <a:lstStyle/>
          <a:p>
            <a:r>
              <a:rPr lang="en-US" altLang="en-US" dirty="0" smtClean="0"/>
              <a:t>Different parts of hands are best suited for assessing different factors</a:t>
            </a:r>
          </a:p>
          <a:p>
            <a:pPr lvl="1"/>
            <a:r>
              <a:rPr lang="en-US" altLang="en-US" b="1" dirty="0" smtClean="0"/>
              <a:t>Fingertips: </a:t>
            </a:r>
            <a:r>
              <a:rPr lang="en-US" altLang="en-US" dirty="0" smtClean="0"/>
              <a:t>best for fine tactile discrimination of skin texture, swelling, pulsation, determining presence of lumps</a:t>
            </a:r>
          </a:p>
          <a:p>
            <a:pPr lvl="1"/>
            <a:r>
              <a:rPr lang="en-US" altLang="en-US" b="1" dirty="0" smtClean="0"/>
              <a:t>Fingers and thumb: </a:t>
            </a:r>
            <a:r>
              <a:rPr lang="en-US" altLang="en-US" dirty="0" smtClean="0"/>
              <a:t>detection of position, shape, and consistency of an organ or mass</a:t>
            </a:r>
          </a:p>
          <a:p>
            <a:pPr lvl="1"/>
            <a:r>
              <a:rPr lang="en-US" altLang="en-US" b="1" dirty="0" smtClean="0"/>
              <a:t>Dorsa of hands and fingers: </a:t>
            </a:r>
            <a:r>
              <a:rPr lang="en-US" altLang="en-US" dirty="0" smtClean="0"/>
              <a:t>best for determining temperature because skin here is thinner than on palms</a:t>
            </a:r>
          </a:p>
          <a:p>
            <a:pPr lvl="1"/>
            <a:r>
              <a:rPr lang="en-US" altLang="en-US" b="1" dirty="0" smtClean="0"/>
              <a:t>Base of fingers or ulnar surface of hand: </a:t>
            </a:r>
            <a:r>
              <a:rPr lang="en-US" altLang="en-US" dirty="0" smtClean="0"/>
              <a:t>best for vibration</a:t>
            </a:r>
          </a:p>
        </p:txBody>
      </p:sp>
      <p:sp>
        <p:nvSpPr>
          <p:cNvPr id="760835" name="Rectangle 3"/>
          <p:cNvSpPr>
            <a:spLocks noGrp="1" noChangeArrowheads="1"/>
          </p:cNvSpPr>
          <p:nvPr>
            <p:ph type="title"/>
          </p:nvPr>
        </p:nvSpPr>
        <p:spPr/>
        <p:txBody>
          <a:bodyPr/>
          <a:lstStyle/>
          <a:p>
            <a:r>
              <a:rPr lang="en-US" altLang="en-US" dirty="0" smtClean="0"/>
              <a:t>Palpation Techniques</a:t>
            </a:r>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6</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noAutofit/>
          </a:bodyPr>
          <a:lstStyle/>
          <a:p>
            <a:r>
              <a:rPr lang="en-US" sz="2400" dirty="0" smtClean="0"/>
              <a:t>Start with light palpation to detect surface characteristics and accustom person to being touched</a:t>
            </a:r>
          </a:p>
          <a:p>
            <a:r>
              <a:rPr lang="en-US" sz="2400" dirty="0" smtClean="0"/>
              <a:t>Then perform deeper palpation when needed</a:t>
            </a:r>
          </a:p>
          <a:p>
            <a:pPr lvl="1"/>
            <a:r>
              <a:rPr lang="en-US" sz="2000" dirty="0" smtClean="0"/>
              <a:t>Intermittent pressure better than one long continuous palpation</a:t>
            </a:r>
          </a:p>
          <a:p>
            <a:r>
              <a:rPr lang="en-US" sz="2400" dirty="0" smtClean="0"/>
              <a:t>Avoid any situation in which deep palpation could cause internal injury or pain</a:t>
            </a:r>
          </a:p>
          <a:p>
            <a:r>
              <a:rPr lang="en-US" sz="2400" dirty="0" smtClean="0"/>
              <a:t>Bimanual palpation requires use of both hands to envelop or capture certain body parts or organs, such as kidneys, uterus, or adnexa, for more precise delimitation</a:t>
            </a:r>
            <a:endParaRPr lang="en-US" sz="2400" dirty="0"/>
          </a:p>
        </p:txBody>
      </p:sp>
      <p:sp>
        <p:nvSpPr>
          <p:cNvPr id="760835" name="Rectangle 3"/>
          <p:cNvSpPr>
            <a:spLocks noGrp="1" noChangeArrowheads="1"/>
          </p:cNvSpPr>
          <p:nvPr>
            <p:ph type="title"/>
          </p:nvPr>
        </p:nvSpPr>
        <p:spPr/>
        <p:txBody>
          <a:bodyPr/>
          <a:lstStyle/>
          <a:p>
            <a:r>
              <a:rPr lang="en-US" altLang="en-US" dirty="0" smtClean="0"/>
              <a:t>Palpation </a:t>
            </a:r>
            <a:r>
              <a:rPr lang="en-US" altLang="en-US" dirty="0" smtClean="0"/>
              <a:t>Sequence</a:t>
            </a:r>
            <a:endParaRPr lang="en-US" altLang="en-US" dirty="0" smtClean="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7</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normAutofit lnSpcReduction="10000"/>
          </a:bodyPr>
          <a:lstStyle/>
          <a:p>
            <a:r>
              <a:rPr lang="en-US" altLang="en-US" dirty="0" smtClean="0"/>
              <a:t>Tapping person’s skin with short, sharp strokes to assess underlying structures</a:t>
            </a:r>
          </a:p>
          <a:p>
            <a:r>
              <a:rPr lang="en-US" altLang="en-US" dirty="0" smtClean="0"/>
              <a:t>Percussion has following uses:</a:t>
            </a:r>
          </a:p>
          <a:p>
            <a:pPr lvl="1"/>
            <a:r>
              <a:rPr lang="en-US" altLang="en-US" dirty="0" smtClean="0"/>
              <a:t>Mapping location and size of organs</a:t>
            </a:r>
          </a:p>
          <a:p>
            <a:pPr lvl="1"/>
            <a:r>
              <a:rPr lang="en-US" altLang="en-US" dirty="0" smtClean="0"/>
              <a:t>Signaling density of a structure by a characteristic note</a:t>
            </a:r>
          </a:p>
          <a:p>
            <a:pPr lvl="1"/>
            <a:r>
              <a:rPr lang="en-US" altLang="en-US" dirty="0" smtClean="0"/>
              <a:t>Detecting a superficial abnormal mass</a:t>
            </a:r>
          </a:p>
          <a:p>
            <a:pPr lvl="2"/>
            <a:r>
              <a:rPr lang="en-US" altLang="en-US" dirty="0" smtClean="0"/>
              <a:t>Percussion vibrations penetrate about 5 cm deep </a:t>
            </a:r>
          </a:p>
          <a:p>
            <a:pPr lvl="2"/>
            <a:r>
              <a:rPr lang="en-US" altLang="en-US" dirty="0" smtClean="0"/>
              <a:t>Deeper mass would give no change in percussion</a:t>
            </a:r>
          </a:p>
          <a:p>
            <a:pPr lvl="1"/>
            <a:r>
              <a:rPr lang="en-US" altLang="en-US" dirty="0" smtClean="0"/>
              <a:t>Eliciting pain if underlying structure is inflamed</a:t>
            </a:r>
          </a:p>
          <a:p>
            <a:pPr lvl="1"/>
            <a:r>
              <a:rPr lang="en-US" altLang="en-US" dirty="0" smtClean="0"/>
              <a:t>Eliciting deep tendon reflex using percussion hammer</a:t>
            </a:r>
          </a:p>
        </p:txBody>
      </p:sp>
      <p:sp>
        <p:nvSpPr>
          <p:cNvPr id="760835" name="Rectangle 3"/>
          <p:cNvSpPr>
            <a:spLocks noGrp="1" noChangeArrowheads="1"/>
          </p:cNvSpPr>
          <p:nvPr>
            <p:ph type="title"/>
          </p:nvPr>
        </p:nvSpPr>
        <p:spPr/>
        <p:txBody>
          <a:bodyPr/>
          <a:lstStyle/>
          <a:p>
            <a:r>
              <a:rPr lang="en-US" altLang="en-US" dirty="0" smtClean="0"/>
              <a:t>Percussion </a:t>
            </a:r>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8</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idx="1"/>
          </p:nvPr>
        </p:nvSpPr>
        <p:spPr/>
        <p:txBody>
          <a:bodyPr/>
          <a:lstStyle/>
          <a:p>
            <a:r>
              <a:rPr lang="en-US" altLang="en-US" b="1" dirty="0" smtClean="0"/>
              <a:t>Two methods of percussion can be used</a:t>
            </a:r>
          </a:p>
          <a:p>
            <a:pPr lvl="1"/>
            <a:r>
              <a:rPr lang="en-US" altLang="en-US" dirty="0" smtClean="0"/>
              <a:t>Direct, sometimes called immediate, the striking hand directly contacts body wall</a:t>
            </a:r>
          </a:p>
          <a:p>
            <a:pPr lvl="1"/>
            <a:r>
              <a:rPr lang="en-US" altLang="en-US" dirty="0" smtClean="0"/>
              <a:t>Indirect, or mediate, using both hands, the striking hand contacts stationary hand fixed on person’s skin</a:t>
            </a:r>
          </a:p>
        </p:txBody>
      </p:sp>
      <p:sp>
        <p:nvSpPr>
          <p:cNvPr id="760835" name="Rectangle 3"/>
          <p:cNvSpPr>
            <a:spLocks noGrp="1" noChangeArrowheads="1"/>
          </p:cNvSpPr>
          <p:nvPr>
            <p:ph type="title"/>
          </p:nvPr>
        </p:nvSpPr>
        <p:spPr/>
        <p:txBody>
          <a:bodyPr/>
          <a:lstStyle/>
          <a:p>
            <a:r>
              <a:rPr lang="en-US" altLang="en-US" dirty="0" smtClean="0"/>
              <a:t>Percussion Methods</a:t>
            </a:r>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9</a:t>
            </a:fld>
            <a:endParaRPr lang="en-GB"/>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480</TotalTime>
  <Words>1861</Words>
  <Application>Microsoft Office PowerPoint</Application>
  <PresentationFormat>On-screen Show (4:3)</PresentationFormat>
  <Paragraphs>209</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Chapter 8</vt:lpstr>
      <vt:lpstr>Health History and Physical Examination</vt:lpstr>
      <vt:lpstr>Cultivating Your Senses</vt:lpstr>
      <vt:lpstr>Inspection</vt:lpstr>
      <vt:lpstr>Palpation</vt:lpstr>
      <vt:lpstr>Palpation Techniques</vt:lpstr>
      <vt:lpstr>Palpation Sequence</vt:lpstr>
      <vt:lpstr>Percussion </vt:lpstr>
      <vt:lpstr>Percussion Methods</vt:lpstr>
      <vt:lpstr>Auscultation</vt:lpstr>
      <vt:lpstr>Equipment</vt:lpstr>
      <vt:lpstr>A Safer Environment:  Hand Hygiene</vt:lpstr>
      <vt:lpstr>A Safer Environment: Gloves</vt:lpstr>
      <vt:lpstr>Question</vt:lpstr>
      <vt:lpstr>The Clinical Setting:  General Approach</vt:lpstr>
      <vt:lpstr>The Clinical Setting: Hands On</vt:lpstr>
      <vt:lpstr>Question</vt:lpstr>
      <vt:lpstr>Developmental Competence</vt:lpstr>
      <vt:lpstr>Examination of the Person Who  Is Sick</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132</cp:revision>
  <dcterms:created xsi:type="dcterms:W3CDTF">2014-11-03T22:52:55Z</dcterms:created>
  <dcterms:modified xsi:type="dcterms:W3CDTF">2015-02-03T18:02:33Z</dcterms:modified>
</cp:coreProperties>
</file>