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5" r:id="rId1"/>
  </p:sldMasterIdLst>
  <p:notesMasterIdLst>
    <p:notesMasterId r:id="rId72"/>
  </p:notesMasterIdLst>
  <p:handoutMasterIdLst>
    <p:handoutMasterId r:id="rId73"/>
  </p:handoutMasterIdLst>
  <p:sldIdLst>
    <p:sldId id="449" r:id="rId2"/>
    <p:sldId id="466" r:id="rId3"/>
    <p:sldId id="467" r:id="rId4"/>
    <p:sldId id="469" r:id="rId5"/>
    <p:sldId id="471" r:id="rId6"/>
    <p:sldId id="544" r:id="rId7"/>
    <p:sldId id="474" r:id="rId8"/>
    <p:sldId id="475" r:id="rId9"/>
    <p:sldId id="477" r:id="rId10"/>
    <p:sldId id="478" r:id="rId11"/>
    <p:sldId id="479" r:id="rId12"/>
    <p:sldId id="545" r:id="rId13"/>
    <p:sldId id="482" r:id="rId14"/>
    <p:sldId id="483" r:id="rId15"/>
    <p:sldId id="484" r:id="rId16"/>
    <p:sldId id="485" r:id="rId17"/>
    <p:sldId id="486" r:id="rId18"/>
    <p:sldId id="546" r:id="rId19"/>
    <p:sldId id="488" r:id="rId20"/>
    <p:sldId id="489" r:id="rId21"/>
    <p:sldId id="490" r:id="rId22"/>
    <p:sldId id="491" r:id="rId23"/>
    <p:sldId id="547" r:id="rId24"/>
    <p:sldId id="493" r:id="rId25"/>
    <p:sldId id="494" r:id="rId26"/>
    <p:sldId id="496" r:id="rId27"/>
    <p:sldId id="497" r:id="rId28"/>
    <p:sldId id="498" r:id="rId29"/>
    <p:sldId id="500" r:id="rId30"/>
    <p:sldId id="501" r:id="rId31"/>
    <p:sldId id="457" r:id="rId32"/>
    <p:sldId id="502" r:id="rId33"/>
    <p:sldId id="504" r:id="rId34"/>
    <p:sldId id="460" r:id="rId35"/>
    <p:sldId id="549" r:id="rId36"/>
    <p:sldId id="505" r:id="rId37"/>
    <p:sldId id="506" r:id="rId38"/>
    <p:sldId id="507" r:id="rId39"/>
    <p:sldId id="462" r:id="rId40"/>
    <p:sldId id="508" r:id="rId41"/>
    <p:sldId id="509" r:id="rId42"/>
    <p:sldId id="510" r:id="rId43"/>
    <p:sldId id="511" r:id="rId44"/>
    <p:sldId id="512" r:id="rId45"/>
    <p:sldId id="513" r:id="rId46"/>
    <p:sldId id="514" r:id="rId47"/>
    <p:sldId id="517" r:id="rId48"/>
    <p:sldId id="518" r:id="rId49"/>
    <p:sldId id="520" r:id="rId50"/>
    <p:sldId id="521" r:id="rId51"/>
    <p:sldId id="522" r:id="rId52"/>
    <p:sldId id="523" r:id="rId53"/>
    <p:sldId id="525" r:id="rId54"/>
    <p:sldId id="526" r:id="rId55"/>
    <p:sldId id="527" r:id="rId56"/>
    <p:sldId id="528" r:id="rId57"/>
    <p:sldId id="529" r:id="rId58"/>
    <p:sldId id="530" r:id="rId59"/>
    <p:sldId id="531" r:id="rId60"/>
    <p:sldId id="532" r:id="rId61"/>
    <p:sldId id="533" r:id="rId62"/>
    <p:sldId id="550" r:id="rId63"/>
    <p:sldId id="535" r:id="rId64"/>
    <p:sldId id="536" r:id="rId65"/>
    <p:sldId id="537" r:id="rId66"/>
    <p:sldId id="538" r:id="rId67"/>
    <p:sldId id="539" r:id="rId68"/>
    <p:sldId id="548" r:id="rId69"/>
    <p:sldId id="464" r:id="rId70"/>
    <p:sldId id="542" r:id="rId7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U" lastIdx="1" clrIdx="0"/>
  <p:cmAuthor id="1" name="Beyond  Words" initials="P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84" autoAdjust="0"/>
    <p:restoredTop sz="88376" autoAdjust="0"/>
  </p:normalViewPr>
  <p:slideViewPr>
    <p:cSldViewPr snapToGrid="0">
      <p:cViewPr varScale="1">
        <p:scale>
          <a:sx n="97" d="100"/>
          <a:sy n="97" d="100"/>
        </p:scale>
        <p:origin x="-558" y="-102"/>
      </p:cViewPr>
      <p:guideLst>
        <p:guide orient="horz" pos="2160"/>
        <p:guide orient="horz" pos="670"/>
        <p:guide orient="horz" pos="1121"/>
        <p:guide orient="horz" pos="1505"/>
        <p:guide pos="2880"/>
        <p:guide pos="50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8124"/>
    </p:cViewPr>
  </p:sorterViewPr>
  <p:notesViewPr>
    <p:cSldViewPr snapToGrid="0">
      <p:cViewPr varScale="1">
        <p:scale>
          <a:sx n="53" d="100"/>
          <a:sy n="53" d="100"/>
        </p:scale>
        <p:origin x="-18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18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8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18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496EC3E-0644-4363-9D10-1EB1EB6A4634}" type="slidenum">
              <a:rPr lang="en-US"/>
              <a:pPr>
                <a:defRPr/>
              </a:pPr>
              <a:t>‹#›</a:t>
            </a:fld>
            <a:endParaRPr lang="en-US" dirty="0"/>
          </a:p>
        </p:txBody>
      </p:sp>
    </p:spTree>
    <p:extLst>
      <p:ext uri="{BB962C8B-B14F-4D97-AF65-F5344CB8AC3E}">
        <p14:creationId xmlns:p14="http://schemas.microsoft.com/office/powerpoint/2010/main" val="1720921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444A24E-AC19-431F-BE53-57DA63B9C8CE}" type="slidenum">
              <a:rPr lang="en-US"/>
              <a:pPr>
                <a:defRPr/>
              </a:pPr>
              <a:t>‹#›</a:t>
            </a:fld>
            <a:endParaRPr lang="en-US" dirty="0"/>
          </a:p>
        </p:txBody>
      </p:sp>
    </p:spTree>
    <p:extLst>
      <p:ext uri="{BB962C8B-B14F-4D97-AF65-F5344CB8AC3E}">
        <p14:creationId xmlns:p14="http://schemas.microsoft.com/office/powerpoint/2010/main" val="18081484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CE82E9C3-422B-4EB0-A9E0-3852915834B5}" type="slidenum">
              <a:rPr lang="en-US" altLang="en-US" smtClean="0">
                <a:latin typeface="Arial" pitchFamily="34" charset="0"/>
              </a:rPr>
              <a:pPr/>
              <a:t>2</a:t>
            </a:fld>
            <a:endParaRPr lang="en-US" altLang="en-US" smtClean="0">
              <a:latin typeface="Arial" pitchFamily="34" charset="0"/>
            </a:endParaRPr>
          </a:p>
        </p:txBody>
      </p:sp>
      <p:sp>
        <p:nvSpPr>
          <p:cNvPr id="77827" name="Rectangle 2"/>
          <p:cNvSpPr>
            <a:spLocks noGrp="1" noRot="1" noChangeAspect="1" noChangeArrowheads="1" noTextEdit="1"/>
          </p:cNvSpPr>
          <p:nvPr>
            <p:ph type="sldImg"/>
          </p:nvPr>
        </p:nvSpPr>
        <p:spPr>
          <a:xfrm>
            <a:off x="1157288" y="681038"/>
            <a:ext cx="4545012" cy="3408362"/>
          </a:xfrm>
          <a:ln/>
        </p:spPr>
      </p:sp>
      <p:sp>
        <p:nvSpPr>
          <p:cNvPr id="7782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27546F63-641F-40AB-9667-67780EE00A60}" type="slidenum">
              <a:rPr lang="en-US" altLang="en-US" smtClean="0">
                <a:latin typeface="Arial" pitchFamily="34" charset="0"/>
              </a:rPr>
              <a:pPr/>
              <a:t>11</a:t>
            </a:fld>
            <a:endParaRPr lang="en-US" altLang="en-US" smtClean="0">
              <a:latin typeface="Arial" pitchFamily="34" charset="0"/>
            </a:endParaRPr>
          </a:p>
        </p:txBody>
      </p:sp>
      <p:sp>
        <p:nvSpPr>
          <p:cNvPr id="87043" name="Rectangle 2"/>
          <p:cNvSpPr>
            <a:spLocks noGrp="1" noRot="1" noChangeAspect="1" noChangeArrowheads="1" noTextEdit="1"/>
          </p:cNvSpPr>
          <p:nvPr>
            <p:ph type="sldImg"/>
          </p:nvPr>
        </p:nvSpPr>
        <p:spPr>
          <a:xfrm>
            <a:off x="1157288" y="681038"/>
            <a:ext cx="4545012" cy="3408362"/>
          </a:xfrm>
          <a:ln/>
        </p:spPr>
      </p:sp>
      <p:sp>
        <p:nvSpPr>
          <p:cNvPr id="8704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91E2BF90-4639-486E-B9A0-909356C88D63}" type="slidenum">
              <a:rPr lang="en-US" altLang="en-US" smtClean="0">
                <a:latin typeface="Arial" pitchFamily="34" charset="0"/>
              </a:rPr>
              <a:pPr/>
              <a:t>12</a:t>
            </a:fld>
            <a:endParaRPr lang="en-US" altLang="en-US" smtClean="0">
              <a:latin typeface="Arial" pitchFamily="34" charset="0"/>
            </a:endParaRPr>
          </a:p>
        </p:txBody>
      </p:sp>
      <p:sp>
        <p:nvSpPr>
          <p:cNvPr id="88067" name="Rectangle 2"/>
          <p:cNvSpPr>
            <a:spLocks noGrp="1" noRot="1" noChangeAspect="1" noChangeArrowheads="1" noTextEdit="1"/>
          </p:cNvSpPr>
          <p:nvPr>
            <p:ph type="sldImg"/>
          </p:nvPr>
        </p:nvSpPr>
        <p:spPr>
          <a:xfrm>
            <a:off x="1157288" y="681038"/>
            <a:ext cx="4545012" cy="3408362"/>
          </a:xfrm>
          <a:ln/>
        </p:spPr>
      </p:sp>
      <p:sp>
        <p:nvSpPr>
          <p:cNvPr id="8806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D5C506A1-C88C-4F1B-AE47-57CA5E88DAF1}" type="slidenum">
              <a:rPr lang="en-US" altLang="en-US" smtClean="0">
                <a:latin typeface="Arial" pitchFamily="34" charset="0"/>
              </a:rPr>
              <a:pPr/>
              <a:t>13</a:t>
            </a:fld>
            <a:endParaRPr lang="en-US" altLang="en-US" smtClean="0">
              <a:latin typeface="Arial" pitchFamily="34" charset="0"/>
            </a:endParaRPr>
          </a:p>
        </p:txBody>
      </p:sp>
      <p:sp>
        <p:nvSpPr>
          <p:cNvPr id="89091" name="Rectangle 2"/>
          <p:cNvSpPr>
            <a:spLocks noGrp="1" noRot="1" noChangeAspect="1" noChangeArrowheads="1" noTextEdit="1"/>
          </p:cNvSpPr>
          <p:nvPr>
            <p:ph type="sldImg"/>
          </p:nvPr>
        </p:nvSpPr>
        <p:spPr>
          <a:xfrm>
            <a:off x="1157288" y="681038"/>
            <a:ext cx="4545012" cy="3408362"/>
          </a:xfrm>
          <a:ln/>
        </p:spPr>
      </p:sp>
      <p:sp>
        <p:nvSpPr>
          <p:cNvPr id="8909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AEA70A25-BF11-4858-B759-50ED9A6F066D}" type="slidenum">
              <a:rPr lang="en-US" altLang="en-US" smtClean="0">
                <a:latin typeface="Arial" pitchFamily="34" charset="0"/>
              </a:rPr>
              <a:pPr/>
              <a:t>14</a:t>
            </a:fld>
            <a:endParaRPr lang="en-US" altLang="en-US" smtClean="0">
              <a:latin typeface="Arial" pitchFamily="34" charset="0"/>
            </a:endParaRPr>
          </a:p>
        </p:txBody>
      </p:sp>
      <p:sp>
        <p:nvSpPr>
          <p:cNvPr id="90115" name="Rectangle 2"/>
          <p:cNvSpPr>
            <a:spLocks noGrp="1" noRot="1" noChangeAspect="1" noChangeArrowheads="1" noTextEdit="1"/>
          </p:cNvSpPr>
          <p:nvPr>
            <p:ph type="sldImg"/>
          </p:nvPr>
        </p:nvSpPr>
        <p:spPr>
          <a:xfrm>
            <a:off x="1157288" y="681038"/>
            <a:ext cx="4545012" cy="3408362"/>
          </a:xfrm>
          <a:ln/>
        </p:spPr>
      </p:sp>
      <p:sp>
        <p:nvSpPr>
          <p:cNvPr id="9011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BD6F36-10E5-4198-9F0B-C260C59280FD}" type="slidenum">
              <a:rPr lang="en-US" altLang="en-US" smtClean="0">
                <a:latin typeface="Arial" pitchFamily="34" charset="0"/>
              </a:rPr>
              <a:pPr/>
              <a:t>15</a:t>
            </a:fld>
            <a:endParaRPr lang="en-US" altLang="en-US" smtClean="0">
              <a:latin typeface="Arial" pitchFamily="34" charset="0"/>
            </a:endParaRPr>
          </a:p>
        </p:txBody>
      </p:sp>
      <p:sp>
        <p:nvSpPr>
          <p:cNvPr id="91139" name="Rectangle 2"/>
          <p:cNvSpPr>
            <a:spLocks noGrp="1" noRot="1" noChangeAspect="1" noChangeArrowheads="1" noTextEdit="1"/>
          </p:cNvSpPr>
          <p:nvPr>
            <p:ph type="sldImg"/>
          </p:nvPr>
        </p:nvSpPr>
        <p:spPr>
          <a:xfrm>
            <a:off x="1157288" y="681038"/>
            <a:ext cx="4545012" cy="3408362"/>
          </a:xfrm>
          <a:ln/>
        </p:spPr>
      </p:sp>
      <p:sp>
        <p:nvSpPr>
          <p:cNvPr id="9114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26398CA-1222-4F38-8033-A802EFBAA317}" type="slidenum">
              <a:rPr lang="en-US" altLang="en-US" smtClean="0">
                <a:latin typeface="Arial" pitchFamily="34" charset="0"/>
              </a:rPr>
              <a:pPr/>
              <a:t>16</a:t>
            </a:fld>
            <a:endParaRPr lang="en-US" altLang="en-US" smtClean="0">
              <a:latin typeface="Arial" pitchFamily="34" charset="0"/>
            </a:endParaRPr>
          </a:p>
        </p:txBody>
      </p:sp>
      <p:sp>
        <p:nvSpPr>
          <p:cNvPr id="92163" name="Rectangle 2"/>
          <p:cNvSpPr>
            <a:spLocks noGrp="1" noRot="1" noChangeAspect="1" noChangeArrowheads="1" noTextEdit="1"/>
          </p:cNvSpPr>
          <p:nvPr>
            <p:ph type="sldImg"/>
          </p:nvPr>
        </p:nvSpPr>
        <p:spPr>
          <a:xfrm>
            <a:off x="1157288" y="681038"/>
            <a:ext cx="4545012" cy="3408362"/>
          </a:xfrm>
          <a:ln/>
        </p:spPr>
      </p:sp>
      <p:sp>
        <p:nvSpPr>
          <p:cNvPr id="9216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BEC184DF-B8CB-42F7-AB49-E4F1B1F38223}" type="slidenum">
              <a:rPr lang="en-US" altLang="en-US" smtClean="0">
                <a:latin typeface="Arial" pitchFamily="34" charset="0"/>
              </a:rPr>
              <a:pPr/>
              <a:t>17</a:t>
            </a:fld>
            <a:endParaRPr lang="en-US" altLang="en-US" smtClean="0">
              <a:latin typeface="Arial" pitchFamily="34" charset="0"/>
            </a:endParaRPr>
          </a:p>
        </p:txBody>
      </p:sp>
      <p:sp>
        <p:nvSpPr>
          <p:cNvPr id="93187" name="Rectangle 2"/>
          <p:cNvSpPr>
            <a:spLocks noGrp="1" noRot="1" noChangeAspect="1" noChangeArrowheads="1" noTextEdit="1"/>
          </p:cNvSpPr>
          <p:nvPr>
            <p:ph type="sldImg"/>
          </p:nvPr>
        </p:nvSpPr>
        <p:spPr>
          <a:xfrm>
            <a:off x="1157288" y="681038"/>
            <a:ext cx="4545012" cy="3408362"/>
          </a:xfrm>
          <a:ln/>
        </p:spPr>
      </p:sp>
      <p:sp>
        <p:nvSpPr>
          <p:cNvPr id="9318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EDE22B3A-17D2-4979-9C47-B528733EC019}" type="slidenum">
              <a:rPr lang="en-US" altLang="en-US" smtClean="0">
                <a:latin typeface="Arial" pitchFamily="34" charset="0"/>
              </a:rPr>
              <a:pPr/>
              <a:t>18</a:t>
            </a:fld>
            <a:endParaRPr lang="en-US" altLang="en-US" smtClean="0">
              <a:latin typeface="Arial" pitchFamily="34" charset="0"/>
            </a:endParaRPr>
          </a:p>
        </p:txBody>
      </p:sp>
      <p:sp>
        <p:nvSpPr>
          <p:cNvPr id="94211" name="Rectangle 2"/>
          <p:cNvSpPr>
            <a:spLocks noGrp="1" noRot="1" noChangeAspect="1" noChangeArrowheads="1" noTextEdit="1"/>
          </p:cNvSpPr>
          <p:nvPr>
            <p:ph type="sldImg"/>
          </p:nvPr>
        </p:nvSpPr>
        <p:spPr>
          <a:xfrm>
            <a:off x="1157288" y="681038"/>
            <a:ext cx="4545012" cy="3408362"/>
          </a:xfrm>
          <a:ln/>
        </p:spPr>
      </p:sp>
      <p:sp>
        <p:nvSpPr>
          <p:cNvPr id="9421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18BA6D1D-ED0F-4FE6-BC61-76617DEE4ABD}" type="slidenum">
              <a:rPr lang="en-US" altLang="en-US" smtClean="0">
                <a:latin typeface="Arial" pitchFamily="34" charset="0"/>
              </a:rPr>
              <a:pPr/>
              <a:t>19</a:t>
            </a:fld>
            <a:endParaRPr lang="en-US" altLang="en-US" smtClean="0">
              <a:latin typeface="Arial" pitchFamily="34" charset="0"/>
            </a:endParaRPr>
          </a:p>
        </p:txBody>
      </p:sp>
      <p:sp>
        <p:nvSpPr>
          <p:cNvPr id="95235" name="Rectangle 2"/>
          <p:cNvSpPr>
            <a:spLocks noGrp="1" noRot="1" noChangeAspect="1" noChangeArrowheads="1" noTextEdit="1"/>
          </p:cNvSpPr>
          <p:nvPr>
            <p:ph type="sldImg"/>
          </p:nvPr>
        </p:nvSpPr>
        <p:spPr>
          <a:xfrm>
            <a:off x="1157288" y="681038"/>
            <a:ext cx="4545012" cy="3408362"/>
          </a:xfrm>
          <a:ln/>
        </p:spPr>
      </p:sp>
      <p:sp>
        <p:nvSpPr>
          <p:cNvPr id="9523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0B462B04-4281-4389-A571-2FD4F89F33D3}" type="slidenum">
              <a:rPr lang="en-US" altLang="en-US" smtClean="0">
                <a:latin typeface="Arial" pitchFamily="34" charset="0"/>
              </a:rPr>
              <a:pPr/>
              <a:t>20</a:t>
            </a:fld>
            <a:endParaRPr lang="en-US" altLang="en-US" smtClean="0">
              <a:latin typeface="Arial" pitchFamily="34" charset="0"/>
            </a:endParaRPr>
          </a:p>
        </p:txBody>
      </p:sp>
      <p:sp>
        <p:nvSpPr>
          <p:cNvPr id="96259" name="Rectangle 2"/>
          <p:cNvSpPr>
            <a:spLocks noGrp="1" noRot="1" noChangeAspect="1" noChangeArrowheads="1" noTextEdit="1"/>
          </p:cNvSpPr>
          <p:nvPr>
            <p:ph type="sldImg"/>
          </p:nvPr>
        </p:nvSpPr>
        <p:spPr>
          <a:xfrm>
            <a:off x="1157288" y="681038"/>
            <a:ext cx="4545012" cy="3408362"/>
          </a:xfrm>
          <a:ln/>
        </p:spPr>
      </p:sp>
      <p:sp>
        <p:nvSpPr>
          <p:cNvPr id="9626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C8127E09-44D1-4C23-9713-2910D70B1B37}" type="slidenum">
              <a:rPr lang="en-US" altLang="en-US" smtClean="0">
                <a:latin typeface="Arial" pitchFamily="34" charset="0"/>
              </a:rPr>
              <a:pPr/>
              <a:t>3</a:t>
            </a:fld>
            <a:endParaRPr lang="en-US" altLang="en-US" smtClean="0">
              <a:latin typeface="Arial" pitchFamily="34" charset="0"/>
            </a:endParaRPr>
          </a:p>
        </p:txBody>
      </p:sp>
      <p:sp>
        <p:nvSpPr>
          <p:cNvPr id="78851" name="Rectangle 2"/>
          <p:cNvSpPr>
            <a:spLocks noGrp="1" noRot="1" noChangeAspect="1" noChangeArrowheads="1" noTextEdit="1"/>
          </p:cNvSpPr>
          <p:nvPr>
            <p:ph type="sldImg"/>
          </p:nvPr>
        </p:nvSpPr>
        <p:spPr>
          <a:xfrm>
            <a:off x="1157288" y="681038"/>
            <a:ext cx="4545012" cy="3408362"/>
          </a:xfrm>
          <a:ln/>
        </p:spPr>
      </p:sp>
      <p:sp>
        <p:nvSpPr>
          <p:cNvPr id="7885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7A29DAF-2D33-4A0B-85D4-10A72356FBED}" type="slidenum">
              <a:rPr lang="en-US" altLang="en-US" smtClean="0">
                <a:latin typeface="Arial" pitchFamily="34" charset="0"/>
              </a:rPr>
              <a:pPr/>
              <a:t>21</a:t>
            </a:fld>
            <a:endParaRPr lang="en-US" altLang="en-US" smtClean="0">
              <a:latin typeface="Arial" pitchFamily="34" charset="0"/>
            </a:endParaRPr>
          </a:p>
        </p:txBody>
      </p:sp>
      <p:sp>
        <p:nvSpPr>
          <p:cNvPr id="97283" name="Rectangle 2"/>
          <p:cNvSpPr>
            <a:spLocks noGrp="1" noRot="1" noChangeAspect="1" noChangeArrowheads="1" noTextEdit="1"/>
          </p:cNvSpPr>
          <p:nvPr>
            <p:ph type="sldImg"/>
          </p:nvPr>
        </p:nvSpPr>
        <p:spPr>
          <a:xfrm>
            <a:off x="1157288" y="681038"/>
            <a:ext cx="4545012" cy="3408362"/>
          </a:xfrm>
          <a:ln/>
        </p:spPr>
      </p:sp>
      <p:sp>
        <p:nvSpPr>
          <p:cNvPr id="9728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676C1EBA-E7F4-4E95-AC7C-1C076B7AD647}" type="slidenum">
              <a:rPr lang="en-US" altLang="en-US" smtClean="0">
                <a:latin typeface="Arial" pitchFamily="34" charset="0"/>
              </a:rPr>
              <a:pPr/>
              <a:t>22</a:t>
            </a:fld>
            <a:endParaRPr lang="en-US" altLang="en-US" smtClean="0">
              <a:latin typeface="Arial" pitchFamily="34" charset="0"/>
            </a:endParaRPr>
          </a:p>
        </p:txBody>
      </p:sp>
      <p:sp>
        <p:nvSpPr>
          <p:cNvPr id="98307" name="Rectangle 2"/>
          <p:cNvSpPr>
            <a:spLocks noGrp="1" noRot="1" noChangeAspect="1" noChangeArrowheads="1" noTextEdit="1"/>
          </p:cNvSpPr>
          <p:nvPr>
            <p:ph type="sldImg"/>
          </p:nvPr>
        </p:nvSpPr>
        <p:spPr>
          <a:xfrm>
            <a:off x="1157288" y="681038"/>
            <a:ext cx="4545012" cy="3408362"/>
          </a:xfrm>
          <a:ln/>
        </p:spPr>
      </p:sp>
      <p:sp>
        <p:nvSpPr>
          <p:cNvPr id="9830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DD6799A7-A18D-45FC-8381-76C48041D979}" type="slidenum">
              <a:rPr lang="en-US" altLang="en-US" smtClean="0">
                <a:latin typeface="Arial" pitchFamily="34" charset="0"/>
              </a:rPr>
              <a:pPr/>
              <a:t>23</a:t>
            </a:fld>
            <a:endParaRPr lang="en-US" altLang="en-US" smtClean="0">
              <a:latin typeface="Arial" pitchFamily="34" charset="0"/>
            </a:endParaRPr>
          </a:p>
        </p:txBody>
      </p:sp>
      <p:sp>
        <p:nvSpPr>
          <p:cNvPr id="99331" name="Rectangle 2"/>
          <p:cNvSpPr>
            <a:spLocks noGrp="1" noRot="1" noChangeAspect="1" noChangeArrowheads="1" noTextEdit="1"/>
          </p:cNvSpPr>
          <p:nvPr>
            <p:ph type="sldImg"/>
          </p:nvPr>
        </p:nvSpPr>
        <p:spPr>
          <a:xfrm>
            <a:off x="1157288" y="681038"/>
            <a:ext cx="4545012" cy="3408362"/>
          </a:xfrm>
          <a:ln/>
        </p:spPr>
      </p:sp>
      <p:sp>
        <p:nvSpPr>
          <p:cNvPr id="9933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8FE1568A-97D7-407D-84FB-16922684E7BF}" type="slidenum">
              <a:rPr lang="en-US" altLang="en-US" smtClean="0">
                <a:latin typeface="Arial" pitchFamily="34" charset="0"/>
              </a:rPr>
              <a:pPr/>
              <a:t>24</a:t>
            </a:fld>
            <a:endParaRPr lang="en-US" altLang="en-US" smtClean="0">
              <a:latin typeface="Arial" pitchFamily="34" charset="0"/>
            </a:endParaRPr>
          </a:p>
        </p:txBody>
      </p:sp>
      <p:sp>
        <p:nvSpPr>
          <p:cNvPr id="100355" name="Rectangle 2"/>
          <p:cNvSpPr>
            <a:spLocks noGrp="1" noRot="1" noChangeAspect="1" noChangeArrowheads="1" noTextEdit="1"/>
          </p:cNvSpPr>
          <p:nvPr>
            <p:ph type="sldImg"/>
          </p:nvPr>
        </p:nvSpPr>
        <p:spPr>
          <a:xfrm>
            <a:off x="1157288" y="681038"/>
            <a:ext cx="4545012" cy="3408362"/>
          </a:xfrm>
          <a:ln/>
        </p:spPr>
      </p:sp>
      <p:sp>
        <p:nvSpPr>
          <p:cNvPr id="10035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97F55DE-D8E7-4B8C-B744-D959603CD6BF}" type="slidenum">
              <a:rPr lang="en-US" altLang="en-US" smtClean="0">
                <a:latin typeface="Arial" pitchFamily="34" charset="0"/>
              </a:rPr>
              <a:pPr/>
              <a:t>25</a:t>
            </a:fld>
            <a:endParaRPr lang="en-US" altLang="en-US" smtClean="0">
              <a:latin typeface="Arial" pitchFamily="34" charset="0"/>
            </a:endParaRPr>
          </a:p>
        </p:txBody>
      </p:sp>
      <p:sp>
        <p:nvSpPr>
          <p:cNvPr id="101379" name="Rectangle 2"/>
          <p:cNvSpPr>
            <a:spLocks noGrp="1" noRot="1" noChangeAspect="1" noChangeArrowheads="1" noTextEdit="1"/>
          </p:cNvSpPr>
          <p:nvPr>
            <p:ph type="sldImg"/>
          </p:nvPr>
        </p:nvSpPr>
        <p:spPr>
          <a:xfrm>
            <a:off x="1157288" y="681038"/>
            <a:ext cx="4545012" cy="3408362"/>
          </a:xfrm>
          <a:ln/>
        </p:spPr>
      </p:sp>
      <p:sp>
        <p:nvSpPr>
          <p:cNvPr id="10138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1BAE9007-3C3F-4CB5-960D-E964C22C36F7}" type="slidenum">
              <a:rPr lang="en-US" altLang="en-US" smtClean="0">
                <a:latin typeface="Arial" pitchFamily="34" charset="0"/>
              </a:rPr>
              <a:pPr/>
              <a:t>26</a:t>
            </a:fld>
            <a:endParaRPr lang="en-US" altLang="en-US" smtClean="0">
              <a:latin typeface="Arial" pitchFamily="34" charset="0"/>
            </a:endParaRPr>
          </a:p>
        </p:txBody>
      </p:sp>
      <p:sp>
        <p:nvSpPr>
          <p:cNvPr id="102403" name="Rectangle 2"/>
          <p:cNvSpPr>
            <a:spLocks noGrp="1" noRot="1" noChangeAspect="1" noChangeArrowheads="1" noTextEdit="1"/>
          </p:cNvSpPr>
          <p:nvPr>
            <p:ph type="sldImg"/>
          </p:nvPr>
        </p:nvSpPr>
        <p:spPr>
          <a:xfrm>
            <a:off x="1157288" y="681038"/>
            <a:ext cx="4545012" cy="3408362"/>
          </a:xfrm>
          <a:ln/>
        </p:spPr>
      </p:sp>
      <p:sp>
        <p:nvSpPr>
          <p:cNvPr id="10240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896B8EFA-4714-4DB8-8781-F334823BCE6A}" type="slidenum">
              <a:rPr lang="en-US" altLang="en-US" smtClean="0">
                <a:latin typeface="Arial" pitchFamily="34" charset="0"/>
              </a:rPr>
              <a:pPr/>
              <a:t>27</a:t>
            </a:fld>
            <a:endParaRPr lang="en-US" altLang="en-US" smtClean="0">
              <a:latin typeface="Arial" pitchFamily="34" charset="0"/>
            </a:endParaRPr>
          </a:p>
        </p:txBody>
      </p:sp>
      <p:sp>
        <p:nvSpPr>
          <p:cNvPr id="103427" name="Rectangle 2"/>
          <p:cNvSpPr>
            <a:spLocks noGrp="1" noRot="1" noChangeAspect="1" noChangeArrowheads="1" noTextEdit="1"/>
          </p:cNvSpPr>
          <p:nvPr>
            <p:ph type="sldImg"/>
          </p:nvPr>
        </p:nvSpPr>
        <p:spPr>
          <a:xfrm>
            <a:off x="1157288" y="681038"/>
            <a:ext cx="4545012" cy="3408362"/>
          </a:xfrm>
          <a:ln/>
        </p:spPr>
      </p:sp>
      <p:sp>
        <p:nvSpPr>
          <p:cNvPr id="10342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787B48DE-F25F-4767-956B-2D9E3F1E11C1}" type="slidenum">
              <a:rPr lang="en-US" altLang="en-US" smtClean="0">
                <a:latin typeface="Arial" pitchFamily="34" charset="0"/>
              </a:rPr>
              <a:pPr/>
              <a:t>28</a:t>
            </a:fld>
            <a:endParaRPr lang="en-US" altLang="en-US" smtClean="0">
              <a:latin typeface="Arial" pitchFamily="34" charset="0"/>
            </a:endParaRPr>
          </a:p>
        </p:txBody>
      </p:sp>
      <p:sp>
        <p:nvSpPr>
          <p:cNvPr id="104451" name="Rectangle 2"/>
          <p:cNvSpPr>
            <a:spLocks noGrp="1" noRot="1" noChangeAspect="1" noChangeArrowheads="1" noTextEdit="1"/>
          </p:cNvSpPr>
          <p:nvPr>
            <p:ph type="sldImg"/>
          </p:nvPr>
        </p:nvSpPr>
        <p:spPr>
          <a:xfrm>
            <a:off x="1157288" y="681038"/>
            <a:ext cx="4545012" cy="3408362"/>
          </a:xfrm>
          <a:ln/>
        </p:spPr>
      </p:sp>
      <p:sp>
        <p:nvSpPr>
          <p:cNvPr id="10445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7699A3CF-6E45-44A9-999E-DDA2F8924CA7}" type="slidenum">
              <a:rPr lang="en-US" altLang="en-US" smtClean="0">
                <a:latin typeface="Arial" pitchFamily="34" charset="0"/>
              </a:rPr>
              <a:pPr/>
              <a:t>29</a:t>
            </a:fld>
            <a:endParaRPr lang="en-US" altLang="en-US" smtClean="0">
              <a:latin typeface="Arial" pitchFamily="34" charset="0"/>
            </a:endParaRPr>
          </a:p>
        </p:txBody>
      </p:sp>
      <p:sp>
        <p:nvSpPr>
          <p:cNvPr id="105475" name="Rectangle 2"/>
          <p:cNvSpPr>
            <a:spLocks noGrp="1" noRot="1" noChangeAspect="1" noChangeArrowheads="1" noTextEdit="1"/>
          </p:cNvSpPr>
          <p:nvPr>
            <p:ph type="sldImg"/>
          </p:nvPr>
        </p:nvSpPr>
        <p:spPr>
          <a:xfrm>
            <a:off x="1157288" y="681038"/>
            <a:ext cx="4545012" cy="3408362"/>
          </a:xfrm>
          <a:ln/>
        </p:spPr>
      </p:sp>
      <p:sp>
        <p:nvSpPr>
          <p:cNvPr id="10547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F6660BBC-77D9-42B7-9630-1939099392C9}" type="slidenum">
              <a:rPr lang="en-US" altLang="en-US" smtClean="0">
                <a:latin typeface="Arial" pitchFamily="34" charset="0"/>
              </a:rPr>
              <a:pPr/>
              <a:t>30</a:t>
            </a:fld>
            <a:endParaRPr lang="en-US" altLang="en-US" smtClean="0">
              <a:latin typeface="Arial" pitchFamily="34" charset="0"/>
            </a:endParaRPr>
          </a:p>
        </p:txBody>
      </p:sp>
      <p:sp>
        <p:nvSpPr>
          <p:cNvPr id="106499" name="Rectangle 2"/>
          <p:cNvSpPr>
            <a:spLocks noGrp="1" noRot="1" noChangeAspect="1" noChangeArrowheads="1" noTextEdit="1"/>
          </p:cNvSpPr>
          <p:nvPr>
            <p:ph type="sldImg"/>
          </p:nvPr>
        </p:nvSpPr>
        <p:spPr>
          <a:xfrm>
            <a:off x="1157288" y="681038"/>
            <a:ext cx="4545012" cy="3408362"/>
          </a:xfrm>
          <a:ln/>
        </p:spPr>
      </p:sp>
      <p:sp>
        <p:nvSpPr>
          <p:cNvPr id="10650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9BF9E3D8-AB05-4FD3-8A72-66FF0408553E}" type="slidenum">
              <a:rPr lang="en-US" altLang="en-US" smtClean="0">
                <a:latin typeface="Arial" pitchFamily="34" charset="0"/>
              </a:rPr>
              <a:pPr/>
              <a:t>4</a:t>
            </a:fld>
            <a:endParaRPr lang="en-US" altLang="en-US" smtClean="0">
              <a:latin typeface="Arial" pitchFamily="34" charset="0"/>
            </a:endParaRPr>
          </a:p>
        </p:txBody>
      </p:sp>
      <p:sp>
        <p:nvSpPr>
          <p:cNvPr id="79875" name="Rectangle 2"/>
          <p:cNvSpPr>
            <a:spLocks noGrp="1" noRot="1" noChangeAspect="1" noChangeArrowheads="1" noTextEdit="1"/>
          </p:cNvSpPr>
          <p:nvPr>
            <p:ph type="sldImg"/>
          </p:nvPr>
        </p:nvSpPr>
        <p:spPr>
          <a:xfrm>
            <a:off x="1157288" y="681038"/>
            <a:ext cx="4545012" cy="3408362"/>
          </a:xfrm>
          <a:ln/>
        </p:spPr>
      </p:sp>
      <p:sp>
        <p:nvSpPr>
          <p:cNvPr id="7987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2B5B177F-CCBA-4EF7-A4AE-32B791E1E6E3}" type="slidenum">
              <a:rPr lang="en-US" altLang="en-US" smtClean="0">
                <a:latin typeface="Arial" pitchFamily="34" charset="0"/>
              </a:rPr>
              <a:pPr/>
              <a:t>31</a:t>
            </a:fld>
            <a:endParaRPr lang="en-US" altLang="en-US" smtClean="0">
              <a:latin typeface="Arial" pitchFamily="34" charset="0"/>
            </a:endParaRPr>
          </a:p>
        </p:txBody>
      </p:sp>
      <p:sp>
        <p:nvSpPr>
          <p:cNvPr id="107523" name="Rectangle 2"/>
          <p:cNvSpPr>
            <a:spLocks noGrp="1" noRot="1" noChangeAspect="1" noChangeArrowheads="1" noTextEdit="1"/>
          </p:cNvSpPr>
          <p:nvPr>
            <p:ph type="sldImg"/>
          </p:nvPr>
        </p:nvSpPr>
        <p:spPr>
          <a:xfrm>
            <a:off x="1157288" y="681038"/>
            <a:ext cx="4545012" cy="3408362"/>
          </a:xfrm>
          <a:ln/>
        </p:spPr>
      </p:sp>
      <p:sp>
        <p:nvSpPr>
          <p:cNvPr id="107524" name="Rectangle 3"/>
          <p:cNvSpPr>
            <a:spLocks noGrp="1" noChangeArrowheads="1"/>
          </p:cNvSpPr>
          <p:nvPr>
            <p:ph type="body" idx="1"/>
          </p:nvPr>
        </p:nvSpPr>
        <p:spPr>
          <a:xfrm>
            <a:off x="914400" y="4316413"/>
            <a:ext cx="5029200" cy="4167187"/>
          </a:xfrm>
          <a:noFill/>
          <a:ln/>
        </p:spPr>
        <p:txBody>
          <a:bodyPr/>
          <a:lstStyle/>
          <a:p>
            <a:pPr eaLnBrk="1" hangingPunct="1"/>
            <a:endParaRPr lang="en-US" altLang="en-U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B4DA0035-0100-4BD9-9DFA-64685C7B0189}" type="slidenum">
              <a:rPr lang="en-US" altLang="en-US" smtClean="0">
                <a:latin typeface="Arial" pitchFamily="34" charset="0"/>
              </a:rPr>
              <a:pPr/>
              <a:t>32</a:t>
            </a:fld>
            <a:endParaRPr lang="en-US" altLang="en-US" smtClean="0">
              <a:latin typeface="Arial" pitchFamily="34" charset="0"/>
            </a:endParaRPr>
          </a:p>
        </p:txBody>
      </p:sp>
      <p:sp>
        <p:nvSpPr>
          <p:cNvPr id="108547" name="Rectangle 2"/>
          <p:cNvSpPr>
            <a:spLocks noGrp="1" noRot="1" noChangeAspect="1" noChangeArrowheads="1" noTextEdit="1"/>
          </p:cNvSpPr>
          <p:nvPr>
            <p:ph type="sldImg"/>
          </p:nvPr>
        </p:nvSpPr>
        <p:spPr>
          <a:xfrm>
            <a:off x="1157288" y="681038"/>
            <a:ext cx="4545012" cy="3408362"/>
          </a:xfrm>
          <a:ln/>
        </p:spPr>
      </p:sp>
      <p:sp>
        <p:nvSpPr>
          <p:cNvPr id="10854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E357E80-A5EC-49F4-900C-2D75BFC8AD94}" type="slidenum">
              <a:rPr lang="en-US" altLang="en-US" smtClean="0">
                <a:latin typeface="Arial" pitchFamily="34" charset="0"/>
              </a:rPr>
              <a:pPr/>
              <a:t>33</a:t>
            </a:fld>
            <a:endParaRPr lang="en-US" altLang="en-US" smtClean="0">
              <a:latin typeface="Arial" pitchFamily="34" charset="0"/>
            </a:endParaRPr>
          </a:p>
        </p:txBody>
      </p:sp>
      <p:sp>
        <p:nvSpPr>
          <p:cNvPr id="109571" name="Rectangle 2"/>
          <p:cNvSpPr>
            <a:spLocks noGrp="1" noRot="1" noChangeAspect="1" noChangeArrowheads="1" noTextEdit="1"/>
          </p:cNvSpPr>
          <p:nvPr>
            <p:ph type="sldImg"/>
          </p:nvPr>
        </p:nvSpPr>
        <p:spPr>
          <a:xfrm>
            <a:off x="1157288" y="681038"/>
            <a:ext cx="4545012" cy="3408362"/>
          </a:xfrm>
          <a:ln/>
        </p:spPr>
      </p:sp>
      <p:sp>
        <p:nvSpPr>
          <p:cNvPr id="10957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36933129-A7BF-474F-A8F2-3524F9B144B3}" type="slidenum">
              <a:rPr lang="en-US" altLang="en-US" smtClean="0">
                <a:latin typeface="Arial" pitchFamily="34" charset="0"/>
              </a:rPr>
              <a:pPr/>
              <a:t>34</a:t>
            </a:fld>
            <a:endParaRPr lang="en-US" altLang="en-US" smtClean="0">
              <a:latin typeface="Arial" pitchFamily="34" charset="0"/>
            </a:endParaRPr>
          </a:p>
        </p:txBody>
      </p:sp>
      <p:sp>
        <p:nvSpPr>
          <p:cNvPr id="110595" name="Rectangle 2"/>
          <p:cNvSpPr>
            <a:spLocks noGrp="1" noRot="1" noChangeAspect="1" noChangeArrowheads="1" noTextEdit="1"/>
          </p:cNvSpPr>
          <p:nvPr>
            <p:ph type="sldImg"/>
          </p:nvPr>
        </p:nvSpPr>
        <p:spPr>
          <a:xfrm>
            <a:off x="1157288" y="681038"/>
            <a:ext cx="4545012" cy="3408362"/>
          </a:xfrm>
          <a:ln/>
        </p:spPr>
      </p:sp>
      <p:sp>
        <p:nvSpPr>
          <p:cNvPr id="110596" name="Rectangle 3"/>
          <p:cNvSpPr>
            <a:spLocks noGrp="1" noChangeArrowheads="1"/>
          </p:cNvSpPr>
          <p:nvPr>
            <p:ph type="body" idx="1"/>
          </p:nvPr>
        </p:nvSpPr>
        <p:spPr>
          <a:xfrm>
            <a:off x="914400" y="4316413"/>
            <a:ext cx="5029200" cy="4167187"/>
          </a:xfrm>
          <a:noFill/>
          <a:ln/>
        </p:spPr>
        <p:txBody>
          <a:bodyPr/>
          <a:lstStyle/>
          <a:p>
            <a:pPr eaLnBrk="1" hangingPunct="1"/>
            <a:endParaRPr lang="en-US" altLang="en-US"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9007739E-5341-4329-8FB4-CA1BA6BCE5DB}" type="slidenum">
              <a:rPr lang="en-US" altLang="en-US" smtClean="0">
                <a:latin typeface="Arial" pitchFamily="34" charset="0"/>
              </a:rPr>
              <a:pPr/>
              <a:t>35</a:t>
            </a:fld>
            <a:endParaRPr lang="en-US" altLang="en-US" smtClean="0">
              <a:latin typeface="Arial" pitchFamily="34" charset="0"/>
            </a:endParaRPr>
          </a:p>
        </p:txBody>
      </p:sp>
      <p:sp>
        <p:nvSpPr>
          <p:cNvPr id="112643" name="Rectangle 2"/>
          <p:cNvSpPr>
            <a:spLocks noGrp="1" noRot="1" noChangeAspect="1" noChangeArrowheads="1" noTextEdit="1"/>
          </p:cNvSpPr>
          <p:nvPr>
            <p:ph type="sldImg"/>
          </p:nvPr>
        </p:nvSpPr>
        <p:spPr>
          <a:xfrm>
            <a:off x="1157288" y="681038"/>
            <a:ext cx="4545012" cy="3408362"/>
          </a:xfrm>
          <a:ln/>
        </p:spPr>
      </p:sp>
      <p:sp>
        <p:nvSpPr>
          <p:cNvPr id="11264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BFAF069-0FAF-4299-8B0C-721DF333C6DB}" type="slidenum">
              <a:rPr lang="en-US" altLang="en-US" smtClean="0">
                <a:latin typeface="Arial" pitchFamily="34" charset="0"/>
              </a:rPr>
              <a:pPr/>
              <a:t>36</a:t>
            </a:fld>
            <a:endParaRPr lang="en-US" altLang="en-US" smtClean="0">
              <a:latin typeface="Arial" pitchFamily="34" charset="0"/>
            </a:endParaRPr>
          </a:p>
        </p:txBody>
      </p:sp>
      <p:sp>
        <p:nvSpPr>
          <p:cNvPr id="111619" name="Rectangle 2"/>
          <p:cNvSpPr>
            <a:spLocks noGrp="1" noRot="1" noChangeAspect="1" noChangeArrowheads="1" noTextEdit="1"/>
          </p:cNvSpPr>
          <p:nvPr>
            <p:ph type="sldImg"/>
          </p:nvPr>
        </p:nvSpPr>
        <p:spPr>
          <a:xfrm>
            <a:off x="1157288" y="681038"/>
            <a:ext cx="4545012" cy="3408362"/>
          </a:xfrm>
          <a:ln/>
        </p:spPr>
      </p:sp>
      <p:sp>
        <p:nvSpPr>
          <p:cNvPr id="111620" name="Rectangle 3"/>
          <p:cNvSpPr>
            <a:spLocks noGrp="1" noChangeArrowheads="1"/>
          </p:cNvSpPr>
          <p:nvPr>
            <p:ph type="body" idx="1"/>
          </p:nvPr>
        </p:nvSpPr>
        <p:spPr>
          <a:xfrm>
            <a:off x="914400" y="4316413"/>
            <a:ext cx="5029200" cy="4167187"/>
          </a:xfrm>
          <a:noFill/>
          <a:ln/>
        </p:spPr>
        <p:txBody>
          <a:bodyPr/>
          <a:lstStyle/>
          <a:p>
            <a:pPr eaLnBrk="1" hangingPunct="1">
              <a:spcBef>
                <a:spcPct val="0"/>
              </a:spcBef>
            </a:pPr>
            <a:r>
              <a:rPr lang="en-US" altLang="en-US" dirty="0" smtClean="0"/>
              <a:t>The correct answer is 4. A decrease in cuff size and new onset of pain or anxiety could both increase the blood pressure measurements.</a:t>
            </a:r>
          </a:p>
          <a:p>
            <a:pPr eaLnBrk="1" hangingPunct="1">
              <a:spcBef>
                <a:spcPct val="0"/>
              </a:spcBef>
            </a:pPr>
            <a:r>
              <a:rPr lang="en-US" altLang="en-US" dirty="0" smtClean="0"/>
              <a:t>Answer 1 describes an artificial elevation, in which the actual value may not have changed.</a:t>
            </a:r>
          </a:p>
          <a:p>
            <a:pPr eaLnBrk="1" hangingPunct="1">
              <a:spcBef>
                <a:spcPct val="0"/>
              </a:spcBef>
            </a:pPr>
            <a:r>
              <a:rPr lang="en-US" altLang="en-US" dirty="0" smtClean="0"/>
              <a:t>Answer 3 would entail a true elevation of the value being measured.</a:t>
            </a:r>
            <a:endParaRPr lang="en-US" altLang="en-US" dirty="0"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9007739E-5341-4329-8FB4-CA1BA6BCE5DB}" type="slidenum">
              <a:rPr lang="en-US" altLang="en-US" smtClean="0">
                <a:latin typeface="Arial" pitchFamily="34" charset="0"/>
              </a:rPr>
              <a:pPr/>
              <a:t>37</a:t>
            </a:fld>
            <a:endParaRPr lang="en-US" altLang="en-US" smtClean="0">
              <a:latin typeface="Arial" pitchFamily="34" charset="0"/>
            </a:endParaRPr>
          </a:p>
        </p:txBody>
      </p:sp>
      <p:sp>
        <p:nvSpPr>
          <p:cNvPr id="112643" name="Rectangle 2"/>
          <p:cNvSpPr>
            <a:spLocks noGrp="1" noRot="1" noChangeAspect="1" noChangeArrowheads="1" noTextEdit="1"/>
          </p:cNvSpPr>
          <p:nvPr>
            <p:ph type="sldImg"/>
          </p:nvPr>
        </p:nvSpPr>
        <p:spPr>
          <a:xfrm>
            <a:off x="1157288" y="681038"/>
            <a:ext cx="4545012" cy="3408362"/>
          </a:xfrm>
          <a:ln/>
        </p:spPr>
      </p:sp>
      <p:sp>
        <p:nvSpPr>
          <p:cNvPr id="11264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3D27E91B-B6E0-4EEA-905B-36DF29E73041}" type="slidenum">
              <a:rPr lang="en-US" altLang="en-US" smtClean="0">
                <a:latin typeface="Arial" pitchFamily="34" charset="0"/>
              </a:rPr>
              <a:pPr/>
              <a:t>38</a:t>
            </a:fld>
            <a:endParaRPr lang="en-US" altLang="en-US" smtClean="0">
              <a:latin typeface="Arial" pitchFamily="34" charset="0"/>
            </a:endParaRPr>
          </a:p>
        </p:txBody>
      </p:sp>
      <p:sp>
        <p:nvSpPr>
          <p:cNvPr id="113667" name="Rectangle 2"/>
          <p:cNvSpPr>
            <a:spLocks noGrp="1" noRot="1" noChangeAspect="1" noChangeArrowheads="1" noTextEdit="1"/>
          </p:cNvSpPr>
          <p:nvPr>
            <p:ph type="sldImg"/>
          </p:nvPr>
        </p:nvSpPr>
        <p:spPr>
          <a:xfrm>
            <a:off x="1157288" y="681038"/>
            <a:ext cx="4545012" cy="3408362"/>
          </a:xfrm>
          <a:ln/>
        </p:spPr>
      </p:sp>
      <p:sp>
        <p:nvSpPr>
          <p:cNvPr id="11366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DD9A5C54-A295-4E17-BB79-3FC1C29602C1}" type="slidenum">
              <a:rPr lang="en-US" altLang="en-US" smtClean="0">
                <a:latin typeface="Arial" pitchFamily="34" charset="0"/>
              </a:rPr>
              <a:pPr/>
              <a:t>39</a:t>
            </a:fld>
            <a:endParaRPr lang="en-US" altLang="en-US" smtClean="0">
              <a:latin typeface="Arial" pitchFamily="34" charset="0"/>
            </a:endParaRPr>
          </a:p>
        </p:txBody>
      </p:sp>
      <p:sp>
        <p:nvSpPr>
          <p:cNvPr id="114691" name="Rectangle 2"/>
          <p:cNvSpPr>
            <a:spLocks noGrp="1" noRot="1" noChangeAspect="1" noChangeArrowheads="1" noTextEdit="1"/>
          </p:cNvSpPr>
          <p:nvPr>
            <p:ph type="sldImg"/>
          </p:nvPr>
        </p:nvSpPr>
        <p:spPr>
          <a:xfrm>
            <a:off x="1157288" y="681038"/>
            <a:ext cx="4545012" cy="3408362"/>
          </a:xfrm>
          <a:ln/>
        </p:spPr>
      </p:sp>
      <p:sp>
        <p:nvSpPr>
          <p:cNvPr id="114692" name="Rectangle 3"/>
          <p:cNvSpPr>
            <a:spLocks noGrp="1" noChangeArrowheads="1"/>
          </p:cNvSpPr>
          <p:nvPr>
            <p:ph type="body" idx="1"/>
          </p:nvPr>
        </p:nvSpPr>
        <p:spPr>
          <a:xfrm>
            <a:off x="914400" y="4316413"/>
            <a:ext cx="5029200" cy="4167187"/>
          </a:xfrm>
          <a:noFill/>
          <a:ln/>
        </p:spPr>
        <p:txBody>
          <a:bodyPr/>
          <a:lstStyle/>
          <a:p>
            <a:pPr eaLnBrk="1" hangingPunct="1"/>
            <a:endParaRPr lang="en-US" altLang="en-US" smtClean="0">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AD6D93AF-805D-4B95-8F39-861EB905E032}" type="slidenum">
              <a:rPr lang="en-US" altLang="en-US" smtClean="0">
                <a:latin typeface="Arial" pitchFamily="34" charset="0"/>
              </a:rPr>
              <a:pPr/>
              <a:t>40</a:t>
            </a:fld>
            <a:endParaRPr lang="en-US" altLang="en-US" smtClean="0">
              <a:latin typeface="Arial" pitchFamily="34" charset="0"/>
            </a:endParaRPr>
          </a:p>
        </p:txBody>
      </p:sp>
      <p:sp>
        <p:nvSpPr>
          <p:cNvPr id="115715" name="Rectangle 2"/>
          <p:cNvSpPr>
            <a:spLocks noGrp="1" noRot="1" noChangeAspect="1" noChangeArrowheads="1" noTextEdit="1"/>
          </p:cNvSpPr>
          <p:nvPr>
            <p:ph type="sldImg"/>
          </p:nvPr>
        </p:nvSpPr>
        <p:spPr>
          <a:xfrm>
            <a:off x="1157288" y="681038"/>
            <a:ext cx="4545012" cy="3408362"/>
          </a:xfrm>
          <a:ln/>
        </p:spPr>
      </p:sp>
      <p:sp>
        <p:nvSpPr>
          <p:cNvPr id="11571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8727999A-12D2-4543-9925-A7A66409AF18}" type="slidenum">
              <a:rPr lang="en-US" altLang="en-US" smtClean="0">
                <a:latin typeface="Arial" pitchFamily="34" charset="0"/>
              </a:rPr>
              <a:pPr/>
              <a:t>5</a:t>
            </a:fld>
            <a:endParaRPr lang="en-US" altLang="en-US" smtClean="0">
              <a:latin typeface="Arial" pitchFamily="34" charset="0"/>
            </a:endParaRPr>
          </a:p>
        </p:txBody>
      </p:sp>
      <p:sp>
        <p:nvSpPr>
          <p:cNvPr id="80899" name="Rectangle 2"/>
          <p:cNvSpPr>
            <a:spLocks noGrp="1" noRot="1" noChangeAspect="1" noChangeArrowheads="1" noTextEdit="1"/>
          </p:cNvSpPr>
          <p:nvPr>
            <p:ph type="sldImg"/>
          </p:nvPr>
        </p:nvSpPr>
        <p:spPr>
          <a:xfrm>
            <a:off x="1157288" y="681038"/>
            <a:ext cx="4545012" cy="3408362"/>
          </a:xfrm>
          <a:ln/>
        </p:spPr>
      </p:sp>
      <p:sp>
        <p:nvSpPr>
          <p:cNvPr id="8090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D526A7E9-F93F-4EC0-BE0F-A02BEFCAA3D6}" type="slidenum">
              <a:rPr lang="en-US" altLang="en-US" smtClean="0">
                <a:latin typeface="Arial" pitchFamily="34" charset="0"/>
              </a:rPr>
              <a:pPr/>
              <a:t>41</a:t>
            </a:fld>
            <a:endParaRPr lang="en-US" altLang="en-US" smtClean="0">
              <a:latin typeface="Arial" pitchFamily="34" charset="0"/>
            </a:endParaRPr>
          </a:p>
        </p:txBody>
      </p:sp>
      <p:sp>
        <p:nvSpPr>
          <p:cNvPr id="116739" name="Rectangle 2"/>
          <p:cNvSpPr>
            <a:spLocks noGrp="1" noRot="1" noChangeAspect="1" noChangeArrowheads="1" noTextEdit="1"/>
          </p:cNvSpPr>
          <p:nvPr>
            <p:ph type="sldImg"/>
          </p:nvPr>
        </p:nvSpPr>
        <p:spPr>
          <a:xfrm>
            <a:off x="1157288" y="681038"/>
            <a:ext cx="4545012" cy="3408362"/>
          </a:xfrm>
          <a:ln/>
        </p:spPr>
      </p:sp>
      <p:sp>
        <p:nvSpPr>
          <p:cNvPr id="11674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6B230109-57C3-428D-95BB-5BDF717F3985}" type="slidenum">
              <a:rPr lang="en-US" altLang="en-US" smtClean="0">
                <a:latin typeface="Arial" pitchFamily="34" charset="0"/>
              </a:rPr>
              <a:pPr/>
              <a:t>42</a:t>
            </a:fld>
            <a:endParaRPr lang="en-US" altLang="en-US" smtClean="0">
              <a:latin typeface="Arial" pitchFamily="34" charset="0"/>
            </a:endParaRPr>
          </a:p>
        </p:txBody>
      </p:sp>
      <p:sp>
        <p:nvSpPr>
          <p:cNvPr id="117763" name="Rectangle 2"/>
          <p:cNvSpPr>
            <a:spLocks noGrp="1" noRot="1" noChangeAspect="1" noChangeArrowheads="1" noTextEdit="1"/>
          </p:cNvSpPr>
          <p:nvPr>
            <p:ph type="sldImg"/>
          </p:nvPr>
        </p:nvSpPr>
        <p:spPr>
          <a:xfrm>
            <a:off x="1157288" y="681038"/>
            <a:ext cx="4545012" cy="3408362"/>
          </a:xfrm>
          <a:ln/>
        </p:spPr>
      </p:sp>
      <p:sp>
        <p:nvSpPr>
          <p:cNvPr id="11776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C23546A5-6EDA-4F7E-9D64-A78876622008}" type="slidenum">
              <a:rPr lang="en-US" altLang="en-US" smtClean="0">
                <a:latin typeface="Arial" pitchFamily="34" charset="0"/>
              </a:rPr>
              <a:pPr/>
              <a:t>43</a:t>
            </a:fld>
            <a:endParaRPr lang="en-US" altLang="en-US" smtClean="0">
              <a:latin typeface="Arial" pitchFamily="34" charset="0"/>
            </a:endParaRPr>
          </a:p>
        </p:txBody>
      </p:sp>
      <p:sp>
        <p:nvSpPr>
          <p:cNvPr id="118787" name="Rectangle 2"/>
          <p:cNvSpPr>
            <a:spLocks noGrp="1" noRot="1" noChangeAspect="1" noChangeArrowheads="1" noTextEdit="1"/>
          </p:cNvSpPr>
          <p:nvPr>
            <p:ph type="sldImg"/>
          </p:nvPr>
        </p:nvSpPr>
        <p:spPr>
          <a:xfrm>
            <a:off x="1157288" y="681038"/>
            <a:ext cx="4545012" cy="3408362"/>
          </a:xfrm>
          <a:ln/>
        </p:spPr>
      </p:sp>
      <p:sp>
        <p:nvSpPr>
          <p:cNvPr id="11878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0C13F37E-76B2-41FD-BC02-BC971FCF812D}" type="slidenum">
              <a:rPr lang="en-US" altLang="en-US" smtClean="0">
                <a:latin typeface="Arial" pitchFamily="34" charset="0"/>
              </a:rPr>
              <a:pPr/>
              <a:t>44</a:t>
            </a:fld>
            <a:endParaRPr lang="en-US" altLang="en-US" smtClean="0">
              <a:latin typeface="Arial" pitchFamily="34" charset="0"/>
            </a:endParaRPr>
          </a:p>
        </p:txBody>
      </p:sp>
      <p:sp>
        <p:nvSpPr>
          <p:cNvPr id="119811" name="Rectangle 2"/>
          <p:cNvSpPr>
            <a:spLocks noGrp="1" noRot="1" noChangeAspect="1" noChangeArrowheads="1" noTextEdit="1"/>
          </p:cNvSpPr>
          <p:nvPr>
            <p:ph type="sldImg"/>
          </p:nvPr>
        </p:nvSpPr>
        <p:spPr>
          <a:xfrm>
            <a:off x="1157288" y="681038"/>
            <a:ext cx="4545012" cy="3408362"/>
          </a:xfrm>
          <a:ln/>
        </p:spPr>
      </p:sp>
      <p:sp>
        <p:nvSpPr>
          <p:cNvPr id="11981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24C8E545-A5BD-4679-BE56-B79027CF9925}" type="slidenum">
              <a:rPr lang="en-US" altLang="en-US" smtClean="0">
                <a:latin typeface="Arial" pitchFamily="34" charset="0"/>
              </a:rPr>
              <a:pPr/>
              <a:t>45</a:t>
            </a:fld>
            <a:endParaRPr lang="en-US" altLang="en-US" smtClean="0">
              <a:latin typeface="Arial" pitchFamily="34" charset="0"/>
            </a:endParaRPr>
          </a:p>
        </p:txBody>
      </p:sp>
      <p:sp>
        <p:nvSpPr>
          <p:cNvPr id="120835" name="Rectangle 2"/>
          <p:cNvSpPr>
            <a:spLocks noGrp="1" noRot="1" noChangeAspect="1" noChangeArrowheads="1" noTextEdit="1"/>
          </p:cNvSpPr>
          <p:nvPr>
            <p:ph type="sldImg"/>
          </p:nvPr>
        </p:nvSpPr>
        <p:spPr>
          <a:xfrm>
            <a:off x="1157288" y="681038"/>
            <a:ext cx="4545012" cy="3408362"/>
          </a:xfrm>
          <a:ln/>
        </p:spPr>
      </p:sp>
      <p:sp>
        <p:nvSpPr>
          <p:cNvPr id="12083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DED93AE9-19B9-4B76-B59F-4210D0F732E4}" type="slidenum">
              <a:rPr lang="en-US" altLang="en-US" smtClean="0">
                <a:latin typeface="Arial" pitchFamily="34" charset="0"/>
              </a:rPr>
              <a:pPr/>
              <a:t>46</a:t>
            </a:fld>
            <a:endParaRPr lang="en-US" altLang="en-US" smtClean="0">
              <a:latin typeface="Arial" pitchFamily="34" charset="0"/>
            </a:endParaRPr>
          </a:p>
        </p:txBody>
      </p:sp>
      <p:sp>
        <p:nvSpPr>
          <p:cNvPr id="121859" name="Rectangle 2"/>
          <p:cNvSpPr>
            <a:spLocks noGrp="1" noRot="1" noChangeAspect="1" noChangeArrowheads="1" noTextEdit="1"/>
          </p:cNvSpPr>
          <p:nvPr>
            <p:ph type="sldImg"/>
          </p:nvPr>
        </p:nvSpPr>
        <p:spPr>
          <a:xfrm>
            <a:off x="1157288" y="681038"/>
            <a:ext cx="4545012" cy="3408362"/>
          </a:xfrm>
          <a:ln/>
        </p:spPr>
      </p:sp>
      <p:sp>
        <p:nvSpPr>
          <p:cNvPr id="12186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EF9C1252-5C9A-450A-95C8-D9FDF9689122}" type="slidenum">
              <a:rPr lang="en-US" altLang="en-US" smtClean="0">
                <a:latin typeface="Arial" pitchFamily="34" charset="0"/>
              </a:rPr>
              <a:pPr/>
              <a:t>47</a:t>
            </a:fld>
            <a:endParaRPr lang="en-US" altLang="en-US" smtClean="0">
              <a:latin typeface="Arial" pitchFamily="34" charset="0"/>
            </a:endParaRPr>
          </a:p>
        </p:txBody>
      </p:sp>
      <p:sp>
        <p:nvSpPr>
          <p:cNvPr id="122883" name="Rectangle 2"/>
          <p:cNvSpPr>
            <a:spLocks noGrp="1" noRot="1" noChangeAspect="1" noChangeArrowheads="1" noTextEdit="1"/>
          </p:cNvSpPr>
          <p:nvPr>
            <p:ph type="sldImg"/>
          </p:nvPr>
        </p:nvSpPr>
        <p:spPr>
          <a:xfrm>
            <a:off x="1157288" y="681038"/>
            <a:ext cx="4545012" cy="3408362"/>
          </a:xfrm>
          <a:ln/>
        </p:spPr>
      </p:sp>
      <p:sp>
        <p:nvSpPr>
          <p:cNvPr id="12288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1F7B85B2-0284-471A-A84B-6350D44186C6}" type="slidenum">
              <a:rPr lang="en-US" altLang="en-US" smtClean="0">
                <a:latin typeface="Arial" pitchFamily="34" charset="0"/>
              </a:rPr>
              <a:pPr/>
              <a:t>48</a:t>
            </a:fld>
            <a:endParaRPr lang="en-US" altLang="en-US" smtClean="0">
              <a:latin typeface="Arial" pitchFamily="34" charset="0"/>
            </a:endParaRPr>
          </a:p>
        </p:txBody>
      </p:sp>
      <p:sp>
        <p:nvSpPr>
          <p:cNvPr id="123907" name="Rectangle 2"/>
          <p:cNvSpPr>
            <a:spLocks noGrp="1" noRot="1" noChangeAspect="1" noChangeArrowheads="1" noTextEdit="1"/>
          </p:cNvSpPr>
          <p:nvPr>
            <p:ph type="sldImg"/>
          </p:nvPr>
        </p:nvSpPr>
        <p:spPr>
          <a:xfrm>
            <a:off x="1157288" y="681038"/>
            <a:ext cx="4545012" cy="3408362"/>
          </a:xfrm>
          <a:ln/>
        </p:spPr>
      </p:sp>
      <p:sp>
        <p:nvSpPr>
          <p:cNvPr id="12390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499F736F-AA98-45C6-A5EF-61231A23782F}" type="slidenum">
              <a:rPr lang="en-US" altLang="en-US" smtClean="0">
                <a:latin typeface="Arial" pitchFamily="34" charset="0"/>
              </a:rPr>
              <a:pPr/>
              <a:t>49</a:t>
            </a:fld>
            <a:endParaRPr lang="en-US" altLang="en-US" smtClean="0">
              <a:latin typeface="Arial" pitchFamily="34" charset="0"/>
            </a:endParaRPr>
          </a:p>
        </p:txBody>
      </p:sp>
      <p:sp>
        <p:nvSpPr>
          <p:cNvPr id="124931" name="Rectangle 2"/>
          <p:cNvSpPr>
            <a:spLocks noGrp="1" noRot="1" noChangeAspect="1" noChangeArrowheads="1" noTextEdit="1"/>
          </p:cNvSpPr>
          <p:nvPr>
            <p:ph type="sldImg"/>
          </p:nvPr>
        </p:nvSpPr>
        <p:spPr>
          <a:xfrm>
            <a:off x="1157288" y="681038"/>
            <a:ext cx="4545012" cy="3408362"/>
          </a:xfrm>
          <a:ln/>
        </p:spPr>
      </p:sp>
      <p:sp>
        <p:nvSpPr>
          <p:cNvPr id="12493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2E7F353C-7DB3-4970-8540-D43CC8547606}" type="slidenum">
              <a:rPr lang="en-US" altLang="en-US" smtClean="0">
                <a:latin typeface="Arial" pitchFamily="34" charset="0"/>
              </a:rPr>
              <a:pPr/>
              <a:t>50</a:t>
            </a:fld>
            <a:endParaRPr lang="en-US" altLang="en-US" smtClean="0">
              <a:latin typeface="Arial" pitchFamily="34" charset="0"/>
            </a:endParaRPr>
          </a:p>
        </p:txBody>
      </p:sp>
      <p:sp>
        <p:nvSpPr>
          <p:cNvPr id="125955" name="Rectangle 2"/>
          <p:cNvSpPr>
            <a:spLocks noGrp="1" noRot="1" noChangeAspect="1" noChangeArrowheads="1" noTextEdit="1"/>
          </p:cNvSpPr>
          <p:nvPr>
            <p:ph type="sldImg"/>
          </p:nvPr>
        </p:nvSpPr>
        <p:spPr>
          <a:xfrm>
            <a:off x="1157288" y="681038"/>
            <a:ext cx="4545012" cy="3408362"/>
          </a:xfrm>
          <a:ln/>
        </p:spPr>
      </p:sp>
      <p:sp>
        <p:nvSpPr>
          <p:cNvPr id="12595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C06A7E14-ED30-4C3B-B978-7FF139DACD8F}" type="slidenum">
              <a:rPr lang="en-US" altLang="en-US" smtClean="0">
                <a:latin typeface="Arial" pitchFamily="34" charset="0"/>
              </a:rPr>
              <a:pPr/>
              <a:t>6</a:t>
            </a:fld>
            <a:endParaRPr lang="en-US" altLang="en-US" smtClean="0">
              <a:latin typeface="Arial" pitchFamily="34" charset="0"/>
            </a:endParaRPr>
          </a:p>
        </p:txBody>
      </p:sp>
      <p:sp>
        <p:nvSpPr>
          <p:cNvPr id="81923" name="Rectangle 2"/>
          <p:cNvSpPr>
            <a:spLocks noGrp="1" noRot="1" noChangeAspect="1" noChangeArrowheads="1" noTextEdit="1"/>
          </p:cNvSpPr>
          <p:nvPr>
            <p:ph type="sldImg"/>
          </p:nvPr>
        </p:nvSpPr>
        <p:spPr>
          <a:xfrm>
            <a:off x="1157288" y="681038"/>
            <a:ext cx="4545012" cy="3408362"/>
          </a:xfrm>
          <a:ln/>
        </p:spPr>
      </p:sp>
      <p:sp>
        <p:nvSpPr>
          <p:cNvPr id="8192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86E0630C-F3B6-466A-B676-39CD70B5F10E}" type="slidenum">
              <a:rPr lang="en-US" altLang="en-US" smtClean="0">
                <a:latin typeface="Arial" pitchFamily="34" charset="0"/>
              </a:rPr>
              <a:pPr/>
              <a:t>51</a:t>
            </a:fld>
            <a:endParaRPr lang="en-US" altLang="en-US" smtClean="0">
              <a:latin typeface="Arial" pitchFamily="34" charset="0"/>
            </a:endParaRPr>
          </a:p>
        </p:txBody>
      </p:sp>
      <p:sp>
        <p:nvSpPr>
          <p:cNvPr id="126979" name="Rectangle 2"/>
          <p:cNvSpPr>
            <a:spLocks noGrp="1" noRot="1" noChangeAspect="1" noChangeArrowheads="1" noTextEdit="1"/>
          </p:cNvSpPr>
          <p:nvPr>
            <p:ph type="sldImg"/>
          </p:nvPr>
        </p:nvSpPr>
        <p:spPr>
          <a:xfrm>
            <a:off x="1157288" y="681038"/>
            <a:ext cx="4545012" cy="3408362"/>
          </a:xfrm>
          <a:ln/>
        </p:spPr>
      </p:sp>
      <p:sp>
        <p:nvSpPr>
          <p:cNvPr id="12698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80B8EB11-7FC8-45B7-A718-22B3FA6A80FA}" type="slidenum">
              <a:rPr lang="en-US" altLang="en-US" smtClean="0">
                <a:latin typeface="Arial" pitchFamily="34" charset="0"/>
              </a:rPr>
              <a:pPr/>
              <a:t>52</a:t>
            </a:fld>
            <a:endParaRPr lang="en-US" altLang="en-US" smtClean="0">
              <a:latin typeface="Arial" pitchFamily="34" charset="0"/>
            </a:endParaRPr>
          </a:p>
        </p:txBody>
      </p:sp>
      <p:sp>
        <p:nvSpPr>
          <p:cNvPr id="128003" name="Rectangle 2"/>
          <p:cNvSpPr>
            <a:spLocks noGrp="1" noRot="1" noChangeAspect="1" noChangeArrowheads="1" noTextEdit="1"/>
          </p:cNvSpPr>
          <p:nvPr>
            <p:ph type="sldImg"/>
          </p:nvPr>
        </p:nvSpPr>
        <p:spPr>
          <a:xfrm>
            <a:off x="1157288" y="681038"/>
            <a:ext cx="4545012" cy="3408362"/>
          </a:xfrm>
          <a:ln/>
        </p:spPr>
      </p:sp>
      <p:sp>
        <p:nvSpPr>
          <p:cNvPr id="12800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597C3A43-19FA-4FD3-A90F-32207D5B0723}" type="slidenum">
              <a:rPr lang="en-US" altLang="en-US" smtClean="0">
                <a:latin typeface="Arial" pitchFamily="34" charset="0"/>
              </a:rPr>
              <a:pPr/>
              <a:t>53</a:t>
            </a:fld>
            <a:endParaRPr lang="en-US" altLang="en-US" smtClean="0">
              <a:latin typeface="Arial" pitchFamily="34" charset="0"/>
            </a:endParaRPr>
          </a:p>
        </p:txBody>
      </p:sp>
      <p:sp>
        <p:nvSpPr>
          <p:cNvPr id="129027" name="Rectangle 2"/>
          <p:cNvSpPr>
            <a:spLocks noGrp="1" noRot="1" noChangeAspect="1" noChangeArrowheads="1" noTextEdit="1"/>
          </p:cNvSpPr>
          <p:nvPr>
            <p:ph type="sldImg"/>
          </p:nvPr>
        </p:nvSpPr>
        <p:spPr>
          <a:xfrm>
            <a:off x="1157288" y="681038"/>
            <a:ext cx="4545012" cy="3408362"/>
          </a:xfrm>
          <a:ln/>
        </p:spPr>
      </p:sp>
      <p:sp>
        <p:nvSpPr>
          <p:cNvPr id="12902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7ACEB26C-2968-4574-A0AA-87E64800896F}" type="slidenum">
              <a:rPr lang="en-US" altLang="en-US" smtClean="0">
                <a:latin typeface="Arial" pitchFamily="34" charset="0"/>
              </a:rPr>
              <a:pPr/>
              <a:t>54</a:t>
            </a:fld>
            <a:endParaRPr lang="en-US" altLang="en-US" smtClean="0">
              <a:latin typeface="Arial" pitchFamily="34" charset="0"/>
            </a:endParaRPr>
          </a:p>
        </p:txBody>
      </p:sp>
      <p:sp>
        <p:nvSpPr>
          <p:cNvPr id="130051" name="Rectangle 2"/>
          <p:cNvSpPr>
            <a:spLocks noGrp="1" noRot="1" noChangeAspect="1" noChangeArrowheads="1" noTextEdit="1"/>
          </p:cNvSpPr>
          <p:nvPr>
            <p:ph type="sldImg"/>
          </p:nvPr>
        </p:nvSpPr>
        <p:spPr>
          <a:xfrm>
            <a:off x="1157288" y="681038"/>
            <a:ext cx="4545012" cy="3408362"/>
          </a:xfrm>
          <a:ln/>
        </p:spPr>
      </p:sp>
      <p:sp>
        <p:nvSpPr>
          <p:cNvPr id="13005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B30B52D8-7713-4CE1-BF3B-B4BAD891BA89}" type="slidenum">
              <a:rPr lang="en-US" altLang="en-US" smtClean="0">
                <a:latin typeface="Arial" pitchFamily="34" charset="0"/>
              </a:rPr>
              <a:pPr/>
              <a:t>55</a:t>
            </a:fld>
            <a:endParaRPr lang="en-US" altLang="en-US" smtClean="0">
              <a:latin typeface="Arial" pitchFamily="34" charset="0"/>
            </a:endParaRPr>
          </a:p>
        </p:txBody>
      </p:sp>
      <p:sp>
        <p:nvSpPr>
          <p:cNvPr id="131075" name="Rectangle 2"/>
          <p:cNvSpPr>
            <a:spLocks noGrp="1" noRot="1" noChangeAspect="1" noChangeArrowheads="1" noTextEdit="1"/>
          </p:cNvSpPr>
          <p:nvPr>
            <p:ph type="sldImg"/>
          </p:nvPr>
        </p:nvSpPr>
        <p:spPr>
          <a:xfrm>
            <a:off x="1157288" y="681038"/>
            <a:ext cx="4545012" cy="3408362"/>
          </a:xfrm>
          <a:ln/>
        </p:spPr>
      </p:sp>
      <p:sp>
        <p:nvSpPr>
          <p:cNvPr id="13107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70D3A0B1-127F-440D-B163-FCAF37D6FE84}" type="slidenum">
              <a:rPr lang="en-US" altLang="en-US" smtClean="0">
                <a:latin typeface="Arial" pitchFamily="34" charset="0"/>
              </a:rPr>
              <a:pPr/>
              <a:t>56</a:t>
            </a:fld>
            <a:endParaRPr lang="en-US" altLang="en-US" smtClean="0">
              <a:latin typeface="Arial" pitchFamily="34" charset="0"/>
            </a:endParaRPr>
          </a:p>
        </p:txBody>
      </p:sp>
      <p:sp>
        <p:nvSpPr>
          <p:cNvPr id="132099" name="Rectangle 2"/>
          <p:cNvSpPr>
            <a:spLocks noGrp="1" noRot="1" noChangeAspect="1" noChangeArrowheads="1" noTextEdit="1"/>
          </p:cNvSpPr>
          <p:nvPr>
            <p:ph type="sldImg"/>
          </p:nvPr>
        </p:nvSpPr>
        <p:spPr>
          <a:xfrm>
            <a:off x="1157288" y="681038"/>
            <a:ext cx="4545012" cy="3408362"/>
          </a:xfrm>
          <a:ln/>
        </p:spPr>
      </p:sp>
      <p:sp>
        <p:nvSpPr>
          <p:cNvPr id="13210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F90CFC5F-572A-48DA-A448-899CFBA3B582}" type="slidenum">
              <a:rPr lang="en-US" altLang="en-US" smtClean="0">
                <a:latin typeface="Arial" pitchFamily="34" charset="0"/>
              </a:rPr>
              <a:pPr/>
              <a:t>57</a:t>
            </a:fld>
            <a:endParaRPr lang="en-US" altLang="en-US" smtClean="0">
              <a:latin typeface="Arial" pitchFamily="34" charset="0"/>
            </a:endParaRPr>
          </a:p>
        </p:txBody>
      </p:sp>
      <p:sp>
        <p:nvSpPr>
          <p:cNvPr id="133123" name="Rectangle 2"/>
          <p:cNvSpPr>
            <a:spLocks noGrp="1" noRot="1" noChangeAspect="1" noChangeArrowheads="1" noTextEdit="1"/>
          </p:cNvSpPr>
          <p:nvPr>
            <p:ph type="sldImg"/>
          </p:nvPr>
        </p:nvSpPr>
        <p:spPr>
          <a:xfrm>
            <a:off x="1157288" y="681038"/>
            <a:ext cx="4545012" cy="3408362"/>
          </a:xfrm>
          <a:ln/>
        </p:spPr>
      </p:sp>
      <p:sp>
        <p:nvSpPr>
          <p:cNvPr id="13312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33D5A07E-8CA0-4764-8ED2-1F4098582BA7}" type="slidenum">
              <a:rPr lang="en-US" altLang="en-US" smtClean="0">
                <a:latin typeface="Arial" pitchFamily="34" charset="0"/>
              </a:rPr>
              <a:pPr/>
              <a:t>58</a:t>
            </a:fld>
            <a:endParaRPr lang="en-US" altLang="en-US" smtClean="0">
              <a:latin typeface="Arial" pitchFamily="34" charset="0"/>
            </a:endParaRPr>
          </a:p>
        </p:txBody>
      </p:sp>
      <p:sp>
        <p:nvSpPr>
          <p:cNvPr id="134147" name="Rectangle 2"/>
          <p:cNvSpPr>
            <a:spLocks noGrp="1" noRot="1" noChangeAspect="1" noChangeArrowheads="1" noTextEdit="1"/>
          </p:cNvSpPr>
          <p:nvPr>
            <p:ph type="sldImg"/>
          </p:nvPr>
        </p:nvSpPr>
        <p:spPr>
          <a:xfrm>
            <a:off x="1157288" y="681038"/>
            <a:ext cx="4545012" cy="3408362"/>
          </a:xfrm>
          <a:ln/>
        </p:spPr>
      </p:sp>
      <p:sp>
        <p:nvSpPr>
          <p:cNvPr id="13414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E306121A-066D-4861-A663-5174BE988509}" type="slidenum">
              <a:rPr lang="en-US" altLang="en-US" smtClean="0">
                <a:latin typeface="Arial" pitchFamily="34" charset="0"/>
              </a:rPr>
              <a:pPr/>
              <a:t>59</a:t>
            </a:fld>
            <a:endParaRPr lang="en-US" altLang="en-US" smtClean="0">
              <a:latin typeface="Arial" pitchFamily="34" charset="0"/>
            </a:endParaRPr>
          </a:p>
        </p:txBody>
      </p:sp>
      <p:sp>
        <p:nvSpPr>
          <p:cNvPr id="135171" name="Rectangle 2"/>
          <p:cNvSpPr>
            <a:spLocks noGrp="1" noRot="1" noChangeAspect="1" noChangeArrowheads="1" noTextEdit="1"/>
          </p:cNvSpPr>
          <p:nvPr>
            <p:ph type="sldImg"/>
          </p:nvPr>
        </p:nvSpPr>
        <p:spPr>
          <a:xfrm>
            <a:off x="1157288" y="681038"/>
            <a:ext cx="4545012" cy="3408362"/>
          </a:xfrm>
          <a:ln/>
        </p:spPr>
      </p:sp>
      <p:sp>
        <p:nvSpPr>
          <p:cNvPr id="13517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53C0690F-300C-4E29-B190-382F4FD49AB4}" type="slidenum">
              <a:rPr lang="en-US" altLang="en-US" smtClean="0">
                <a:latin typeface="Arial" pitchFamily="34" charset="0"/>
              </a:rPr>
              <a:pPr/>
              <a:t>60</a:t>
            </a:fld>
            <a:endParaRPr lang="en-US" altLang="en-US" smtClean="0">
              <a:latin typeface="Arial" pitchFamily="34" charset="0"/>
            </a:endParaRPr>
          </a:p>
        </p:txBody>
      </p:sp>
      <p:sp>
        <p:nvSpPr>
          <p:cNvPr id="136195" name="Rectangle 2"/>
          <p:cNvSpPr>
            <a:spLocks noGrp="1" noRot="1" noChangeAspect="1" noChangeArrowheads="1" noTextEdit="1"/>
          </p:cNvSpPr>
          <p:nvPr>
            <p:ph type="sldImg"/>
          </p:nvPr>
        </p:nvSpPr>
        <p:spPr>
          <a:xfrm>
            <a:off x="1157288" y="681038"/>
            <a:ext cx="4545012" cy="3408362"/>
          </a:xfrm>
          <a:ln/>
        </p:spPr>
      </p:sp>
      <p:sp>
        <p:nvSpPr>
          <p:cNvPr id="13619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FC5609D0-9047-40FD-8B34-A9B6869B95C7}" type="slidenum">
              <a:rPr lang="en-US" altLang="en-US" smtClean="0">
                <a:latin typeface="Arial" pitchFamily="34" charset="0"/>
              </a:rPr>
              <a:pPr/>
              <a:t>7</a:t>
            </a:fld>
            <a:endParaRPr lang="en-US" altLang="en-US" smtClean="0">
              <a:latin typeface="Arial" pitchFamily="34" charset="0"/>
            </a:endParaRPr>
          </a:p>
        </p:txBody>
      </p:sp>
      <p:sp>
        <p:nvSpPr>
          <p:cNvPr id="82947" name="Rectangle 2"/>
          <p:cNvSpPr>
            <a:spLocks noGrp="1" noRot="1" noChangeAspect="1" noChangeArrowheads="1" noTextEdit="1"/>
          </p:cNvSpPr>
          <p:nvPr>
            <p:ph type="sldImg"/>
          </p:nvPr>
        </p:nvSpPr>
        <p:spPr>
          <a:xfrm>
            <a:off x="1157288" y="681038"/>
            <a:ext cx="4545012" cy="3408362"/>
          </a:xfrm>
          <a:ln/>
        </p:spPr>
      </p:sp>
      <p:sp>
        <p:nvSpPr>
          <p:cNvPr id="8294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704CADFE-403E-4E16-989F-AD987EF6FD70}" type="slidenum">
              <a:rPr lang="en-US" altLang="en-US" smtClean="0">
                <a:latin typeface="Arial" pitchFamily="34" charset="0"/>
              </a:rPr>
              <a:pPr/>
              <a:t>61</a:t>
            </a:fld>
            <a:endParaRPr lang="en-US" altLang="en-US" smtClean="0">
              <a:latin typeface="Arial" pitchFamily="34" charset="0"/>
            </a:endParaRPr>
          </a:p>
        </p:txBody>
      </p:sp>
      <p:sp>
        <p:nvSpPr>
          <p:cNvPr id="137219" name="Rectangle 2"/>
          <p:cNvSpPr>
            <a:spLocks noGrp="1" noRot="1" noChangeAspect="1" noChangeArrowheads="1" noTextEdit="1"/>
          </p:cNvSpPr>
          <p:nvPr>
            <p:ph type="sldImg"/>
          </p:nvPr>
        </p:nvSpPr>
        <p:spPr>
          <a:xfrm>
            <a:off x="1157288" y="681038"/>
            <a:ext cx="4545012" cy="3408362"/>
          </a:xfrm>
          <a:ln/>
        </p:spPr>
      </p:sp>
      <p:sp>
        <p:nvSpPr>
          <p:cNvPr id="13722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2. Athletes who train for endurance are likely to have a low resting heart rate because of a high cardiac output. </a:t>
            </a:r>
          </a:p>
          <a:p>
            <a:pPr eaLnBrk="1" hangingPunct="1">
              <a:spcBef>
                <a:spcPct val="0"/>
              </a:spcBef>
            </a:pPr>
            <a:r>
              <a:rPr lang="en-US" altLang="en-US" dirty="0" smtClean="0"/>
              <a:t>Answer 1 is incorrect because dehydration usually presents with tachycardia. </a:t>
            </a:r>
          </a:p>
          <a:p>
            <a:pPr eaLnBrk="1" hangingPunct="1">
              <a:spcBef>
                <a:spcPct val="0"/>
              </a:spcBef>
            </a:pPr>
            <a:r>
              <a:rPr lang="en-US" altLang="en-US" dirty="0" smtClean="0"/>
              <a:t>Answer 3 is incorrect because patients with COPD usually present with tachycardia.</a:t>
            </a:r>
          </a:p>
          <a:p>
            <a:pPr eaLnBrk="1" hangingPunct="1">
              <a:spcBef>
                <a:spcPct val="0"/>
              </a:spcBef>
            </a:pPr>
            <a:r>
              <a:rPr lang="en-US" altLang="en-US" smtClean="0"/>
              <a:t>Answer 4 is incorrect because infants have a higher pulse rate than adults, and fever will also increase the heart rate.</a:t>
            </a:r>
            <a:endParaRPr lang="en-US"/>
          </a:p>
        </p:txBody>
      </p:sp>
      <p:sp>
        <p:nvSpPr>
          <p:cNvPr id="4" name="Slide Number Placeholder 3"/>
          <p:cNvSpPr>
            <a:spLocks noGrp="1"/>
          </p:cNvSpPr>
          <p:nvPr>
            <p:ph type="sldNum" sz="quarter" idx="10"/>
          </p:nvPr>
        </p:nvSpPr>
        <p:spPr/>
        <p:txBody>
          <a:bodyPr/>
          <a:lstStyle/>
          <a:p>
            <a:pPr>
              <a:defRPr/>
            </a:pPr>
            <a:fld id="{2444A24E-AC19-431F-BE53-57DA63B9C8CE}" type="slidenum">
              <a:rPr lang="en-US" smtClean="0"/>
              <a:pPr>
                <a:defRPr/>
              </a:pPr>
              <a:t>62</a:t>
            </a:fld>
            <a:endParaRPr lang="en-US" dirty="0"/>
          </a:p>
        </p:txBody>
      </p:sp>
    </p:spTree>
    <p:extLst>
      <p:ext uri="{BB962C8B-B14F-4D97-AF65-F5344CB8AC3E}">
        <p14:creationId xmlns:p14="http://schemas.microsoft.com/office/powerpoint/2010/main" val="344760293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C3B5841D-8BAD-4FBA-BE27-41C15857FC4A}" type="slidenum">
              <a:rPr lang="en-US" altLang="en-US" smtClean="0">
                <a:latin typeface="Arial" pitchFamily="34" charset="0"/>
              </a:rPr>
              <a:pPr/>
              <a:t>63</a:t>
            </a:fld>
            <a:endParaRPr lang="en-US" altLang="en-US" smtClean="0">
              <a:latin typeface="Arial" pitchFamily="34" charset="0"/>
            </a:endParaRPr>
          </a:p>
        </p:txBody>
      </p:sp>
      <p:sp>
        <p:nvSpPr>
          <p:cNvPr id="138243" name="Rectangle 2"/>
          <p:cNvSpPr>
            <a:spLocks noGrp="1" noRot="1" noChangeAspect="1" noChangeArrowheads="1" noTextEdit="1"/>
          </p:cNvSpPr>
          <p:nvPr>
            <p:ph type="sldImg"/>
          </p:nvPr>
        </p:nvSpPr>
        <p:spPr>
          <a:xfrm>
            <a:off x="1157288" y="681038"/>
            <a:ext cx="4545012" cy="3408362"/>
          </a:xfrm>
          <a:ln/>
        </p:spPr>
      </p:sp>
      <p:sp>
        <p:nvSpPr>
          <p:cNvPr id="138244"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4DC9C29B-DE72-48A4-8844-AC255634F1BE}" type="slidenum">
              <a:rPr lang="en-US" altLang="en-US" smtClean="0">
                <a:latin typeface="Arial" pitchFamily="34" charset="0"/>
              </a:rPr>
              <a:pPr/>
              <a:t>64</a:t>
            </a:fld>
            <a:endParaRPr lang="en-US" altLang="en-US" smtClean="0">
              <a:latin typeface="Arial" pitchFamily="34" charset="0"/>
            </a:endParaRPr>
          </a:p>
        </p:txBody>
      </p:sp>
      <p:sp>
        <p:nvSpPr>
          <p:cNvPr id="139267" name="Rectangle 2"/>
          <p:cNvSpPr>
            <a:spLocks noGrp="1" noRot="1" noChangeAspect="1" noChangeArrowheads="1" noTextEdit="1"/>
          </p:cNvSpPr>
          <p:nvPr>
            <p:ph type="sldImg"/>
          </p:nvPr>
        </p:nvSpPr>
        <p:spPr>
          <a:xfrm>
            <a:off x="1157288" y="681038"/>
            <a:ext cx="4545012" cy="3408362"/>
          </a:xfrm>
          <a:ln/>
        </p:spPr>
      </p:sp>
      <p:sp>
        <p:nvSpPr>
          <p:cNvPr id="139268"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09EAE085-953C-459D-8390-4605C68B3480}" type="slidenum">
              <a:rPr lang="en-US" altLang="en-US" smtClean="0">
                <a:latin typeface="Arial" pitchFamily="34" charset="0"/>
              </a:rPr>
              <a:pPr/>
              <a:t>65</a:t>
            </a:fld>
            <a:endParaRPr lang="en-US" altLang="en-US" smtClean="0">
              <a:latin typeface="Arial" pitchFamily="34" charset="0"/>
            </a:endParaRPr>
          </a:p>
        </p:txBody>
      </p:sp>
      <p:sp>
        <p:nvSpPr>
          <p:cNvPr id="140291" name="Rectangle 2"/>
          <p:cNvSpPr>
            <a:spLocks noGrp="1" noRot="1" noChangeAspect="1" noChangeArrowheads="1" noTextEdit="1"/>
          </p:cNvSpPr>
          <p:nvPr>
            <p:ph type="sldImg"/>
          </p:nvPr>
        </p:nvSpPr>
        <p:spPr>
          <a:xfrm>
            <a:off x="1157288" y="681038"/>
            <a:ext cx="4545012" cy="3408362"/>
          </a:xfrm>
          <a:ln/>
        </p:spPr>
      </p:sp>
      <p:sp>
        <p:nvSpPr>
          <p:cNvPr id="14029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C39D056F-D3CE-4336-8BDA-89DEE5BF0221}" type="slidenum">
              <a:rPr lang="en-US" altLang="en-US" smtClean="0">
                <a:latin typeface="Arial" pitchFamily="34" charset="0"/>
              </a:rPr>
              <a:pPr/>
              <a:t>66</a:t>
            </a:fld>
            <a:endParaRPr lang="en-US" altLang="en-US" smtClean="0">
              <a:latin typeface="Arial" pitchFamily="34" charset="0"/>
            </a:endParaRPr>
          </a:p>
        </p:txBody>
      </p:sp>
      <p:sp>
        <p:nvSpPr>
          <p:cNvPr id="141315" name="Rectangle 2"/>
          <p:cNvSpPr>
            <a:spLocks noGrp="1" noRot="1" noChangeAspect="1" noChangeArrowheads="1" noTextEdit="1"/>
          </p:cNvSpPr>
          <p:nvPr>
            <p:ph type="sldImg"/>
          </p:nvPr>
        </p:nvSpPr>
        <p:spPr>
          <a:xfrm>
            <a:off x="1157288" y="681038"/>
            <a:ext cx="4545012" cy="3408362"/>
          </a:xfrm>
          <a:ln/>
        </p:spPr>
      </p:sp>
      <p:sp>
        <p:nvSpPr>
          <p:cNvPr id="14131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1553178F-3C73-4941-ADEC-E1BD947AA66B}" type="slidenum">
              <a:rPr lang="en-US" altLang="en-US" smtClean="0">
                <a:latin typeface="Arial" pitchFamily="34" charset="0"/>
              </a:rPr>
              <a:pPr/>
              <a:t>67</a:t>
            </a:fld>
            <a:endParaRPr lang="en-US" altLang="en-US" smtClean="0">
              <a:latin typeface="Arial" pitchFamily="34" charset="0"/>
            </a:endParaRPr>
          </a:p>
        </p:txBody>
      </p:sp>
      <p:sp>
        <p:nvSpPr>
          <p:cNvPr id="142339" name="Rectangle 2"/>
          <p:cNvSpPr>
            <a:spLocks noGrp="1" noRot="1" noChangeAspect="1" noChangeArrowheads="1" noTextEdit="1"/>
          </p:cNvSpPr>
          <p:nvPr>
            <p:ph type="sldImg"/>
          </p:nvPr>
        </p:nvSpPr>
        <p:spPr>
          <a:xfrm>
            <a:off x="1157288" y="681038"/>
            <a:ext cx="4545012" cy="3408362"/>
          </a:xfrm>
          <a:ln/>
        </p:spPr>
      </p:sp>
      <p:sp>
        <p:nvSpPr>
          <p:cNvPr id="14234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63353462-D2AB-4657-90BC-28CC1E62AF77}" type="slidenum">
              <a:rPr lang="en-US" altLang="en-US" smtClean="0">
                <a:latin typeface="Arial" pitchFamily="34" charset="0"/>
              </a:rPr>
              <a:pPr/>
              <a:t>8</a:t>
            </a:fld>
            <a:endParaRPr lang="en-US" altLang="en-US" smtClean="0">
              <a:latin typeface="Arial" pitchFamily="34" charset="0"/>
            </a:endParaRPr>
          </a:p>
        </p:txBody>
      </p:sp>
      <p:sp>
        <p:nvSpPr>
          <p:cNvPr id="83971" name="Rectangle 2"/>
          <p:cNvSpPr>
            <a:spLocks noGrp="1" noRot="1" noChangeAspect="1" noChangeArrowheads="1" noTextEdit="1"/>
          </p:cNvSpPr>
          <p:nvPr>
            <p:ph type="sldImg"/>
          </p:nvPr>
        </p:nvSpPr>
        <p:spPr>
          <a:xfrm>
            <a:off x="1157288" y="681038"/>
            <a:ext cx="4545012" cy="3408362"/>
          </a:xfrm>
          <a:ln/>
        </p:spPr>
      </p:sp>
      <p:sp>
        <p:nvSpPr>
          <p:cNvPr id="83972"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79D9CC17-1B8C-47B7-AD91-B7A95C9A2D24}" type="slidenum">
              <a:rPr lang="en-US" altLang="en-US" smtClean="0">
                <a:latin typeface="Arial" pitchFamily="34" charset="0"/>
              </a:rPr>
              <a:pPr/>
              <a:t>9</a:t>
            </a:fld>
            <a:endParaRPr lang="en-US" altLang="en-US" smtClean="0">
              <a:latin typeface="Arial" pitchFamily="34" charset="0"/>
            </a:endParaRPr>
          </a:p>
        </p:txBody>
      </p:sp>
      <p:sp>
        <p:nvSpPr>
          <p:cNvPr id="84995" name="Rectangle 2"/>
          <p:cNvSpPr>
            <a:spLocks noGrp="1" noRot="1" noChangeAspect="1" noChangeArrowheads="1" noTextEdit="1"/>
          </p:cNvSpPr>
          <p:nvPr>
            <p:ph type="sldImg"/>
          </p:nvPr>
        </p:nvSpPr>
        <p:spPr>
          <a:xfrm>
            <a:off x="1157288" y="681038"/>
            <a:ext cx="4545012" cy="3408362"/>
          </a:xfrm>
          <a:ln/>
        </p:spPr>
      </p:sp>
      <p:sp>
        <p:nvSpPr>
          <p:cNvPr id="84996"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C08F8B5C-F8A6-4A78-B325-6BE9B4D05102}" type="slidenum">
              <a:rPr lang="en-US" altLang="en-US" smtClean="0">
                <a:latin typeface="Arial" pitchFamily="34" charset="0"/>
              </a:rPr>
              <a:pPr/>
              <a:t>10</a:t>
            </a:fld>
            <a:endParaRPr lang="en-US" altLang="en-US" smtClean="0">
              <a:latin typeface="Arial" pitchFamily="34" charset="0"/>
            </a:endParaRPr>
          </a:p>
        </p:txBody>
      </p:sp>
      <p:sp>
        <p:nvSpPr>
          <p:cNvPr id="86019" name="Rectangle 2"/>
          <p:cNvSpPr>
            <a:spLocks noGrp="1" noRot="1" noChangeAspect="1" noChangeArrowheads="1" noTextEdit="1"/>
          </p:cNvSpPr>
          <p:nvPr>
            <p:ph type="sldImg"/>
          </p:nvPr>
        </p:nvSpPr>
        <p:spPr>
          <a:xfrm>
            <a:off x="1157288" y="681038"/>
            <a:ext cx="4545012" cy="3408362"/>
          </a:xfrm>
          <a:ln/>
        </p:spPr>
      </p:sp>
      <p:sp>
        <p:nvSpPr>
          <p:cNvPr id="86020" name="Rectangle 3"/>
          <p:cNvSpPr>
            <a:spLocks noGrp="1" noChangeArrowheads="1"/>
          </p:cNvSpPr>
          <p:nvPr>
            <p:ph type="body" idx="1"/>
          </p:nvPr>
        </p:nvSpPr>
        <p:spPr>
          <a:xfrm>
            <a:off x="914400" y="4316413"/>
            <a:ext cx="5029200" cy="4167187"/>
          </a:xfrm>
          <a:noFill/>
          <a:ln/>
        </p:spPr>
        <p:txBody>
          <a:bodyPr/>
          <a:lstStyle/>
          <a:p>
            <a:pPr eaLnBrk="1" hangingPunct="1"/>
            <a:r>
              <a:rPr lang="en-US" altLang="en-US" dirty="0" smtClean="0">
                <a:latin typeface="Arial" pitchFamily="34" charset="0"/>
              </a:rPr>
              <a:t>Edition change: Information regarding BMI and waist circumference is included here for the 5th edition rather than in chapter on nutrition (Chapter 11). </a:t>
            </a:r>
          </a:p>
          <a:p>
            <a:pPr eaLnBrk="1" hangingPunct="1"/>
            <a:r>
              <a:rPr lang="en-US" altLang="en-US" dirty="0" smtClean="0">
                <a:latin typeface="Arial" pitchFamily="34" charset="0"/>
              </a:rPr>
              <a:t>Speaker’s notes: When measures of weight will be repeated, time of day and amount of clothing should be the same each time.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nchor="ct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D7A1E79E-7FB6-41B8-9A45-29A576EEDD2C}" type="slidenum">
              <a:rPr lang="en-GB"/>
              <a:pPr>
                <a:defRPr/>
              </a:pPr>
              <a:t>‹#›</a:t>
            </a:fld>
            <a:endParaRPr lang="en-GB"/>
          </a:p>
        </p:txBody>
      </p:sp>
      <p:sp>
        <p:nvSpPr>
          <p:cNvPr id="5" name="Footer Placeholder 4"/>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68923DA0-4AF7-4D0F-9143-D9FB2FE902AA}" type="slidenum">
              <a:rPr lang="en-GB"/>
              <a:pPr>
                <a:defRPr/>
              </a:pPr>
              <a:t>‹#›</a:t>
            </a:fld>
            <a:endParaRPr lang="en-GB"/>
          </a:p>
        </p:txBody>
      </p:sp>
      <p:sp>
        <p:nvSpPr>
          <p:cNvPr id="3" name="Footer Placeholder 2"/>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70DDE879-6208-4771-9800-59323AF51E35}" type="slidenum">
              <a:rPr lang="en-GB"/>
              <a:pPr>
                <a:defRPr/>
              </a:pPr>
              <a:t>‹#›</a:t>
            </a:fld>
            <a:endParaRPr lang="en-GB"/>
          </a:p>
        </p:txBody>
      </p:sp>
      <p:sp>
        <p:nvSpPr>
          <p:cNvPr id="5" name="Footer Placeholder 4"/>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F8247C64-EE4E-49A1-B73E-5196C9FEA8C6}" type="slidenum">
              <a:rPr lang="en-GB"/>
              <a:pPr>
                <a:defRPr/>
              </a:pPr>
              <a:t>‹#›</a:t>
            </a:fld>
            <a:endParaRPr lang="en-GB"/>
          </a:p>
        </p:txBody>
      </p:sp>
      <p:sp>
        <p:nvSpPr>
          <p:cNvPr id="3" name="Footer Placeholder 2"/>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pPr>
              <a:defRPr/>
            </a:pPr>
            <a:r>
              <a:rPr lang="en-GB"/>
              <a:t> </a:t>
            </a:r>
            <a:fld id="{96910731-0512-4916-9534-C943CE02594F}" type="slidenum">
              <a:rPr lang="en-GB"/>
              <a:pPr>
                <a:defRPr/>
              </a:pPr>
              <a:t>‹#›</a:t>
            </a:fld>
            <a:endParaRPr lang="en-GB"/>
          </a:p>
        </p:txBody>
      </p:sp>
      <p:sp>
        <p:nvSpPr>
          <p:cNvPr id="8" name="Footer Placeholder 7"/>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pPr>
              <a:defRPr/>
            </a:pPr>
            <a:r>
              <a:rPr lang="en-GB"/>
              <a:t> </a:t>
            </a:r>
            <a:fld id="{1471A6C0-AEA8-401F-A1AE-7CE42841793B}" type="slidenum">
              <a:rPr lang="en-GB"/>
              <a:pPr>
                <a:defRPr/>
              </a:pPr>
              <a:t>‹#›</a:t>
            </a:fld>
            <a:endParaRPr lang="en-GB"/>
          </a:p>
        </p:txBody>
      </p:sp>
      <p:sp>
        <p:nvSpPr>
          <p:cNvPr id="3" name="Footer Placeholder 2"/>
          <p:cNvSpPr>
            <a:spLocks noGrp="1"/>
          </p:cNvSpPr>
          <p:nvPr>
            <p:ph type="ftr" sz="quarter" idx="14"/>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308967AA-96BB-4F97-8BF8-F9235D0A4054}" type="slidenum">
              <a:rPr lang="en-GB"/>
              <a:pPr>
                <a:defRPr/>
              </a:pPr>
              <a:t>‹#›</a:t>
            </a:fld>
            <a:endParaRPr lang="en-GB"/>
          </a:p>
        </p:txBody>
      </p:sp>
      <p:sp>
        <p:nvSpPr>
          <p:cNvPr id="3" name="Footer Placeholder 2"/>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Title and Content Regular">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7"/>
          <p:cNvSpPr>
            <a:spLocks noGrp="1"/>
          </p:cNvSpPr>
          <p:nvPr>
            <p:ph type="sldNum" sz="quarter" idx="10"/>
          </p:nvPr>
        </p:nvSpPr>
        <p:spPr>
          <a:xfrm>
            <a:off x="8534400" y="6465888"/>
            <a:ext cx="577850" cy="376237"/>
          </a:xfrm>
          <a:ln/>
        </p:spPr>
        <p:txBody>
          <a:bodyPr/>
          <a:lstStyle>
            <a:lvl1pPr>
              <a:defRPr/>
            </a:lvl1pPr>
          </a:lstStyle>
          <a:p>
            <a:pPr>
              <a:defRPr/>
            </a:pPr>
            <a:r>
              <a:rPr lang="en-GB"/>
              <a:t> </a:t>
            </a:r>
            <a:fld id="{308967AA-96BB-4F97-8BF8-F9235D0A4054}" type="slidenum">
              <a:rPr lang="en-GB"/>
              <a:pPr>
                <a:defRPr/>
              </a:pPr>
              <a:t>‹#›</a:t>
            </a:fld>
            <a:endParaRPr lang="en-GB"/>
          </a:p>
        </p:txBody>
      </p:sp>
      <p:sp>
        <p:nvSpPr>
          <p:cNvPr id="5" name="Footer Placeholder 4"/>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7"/>
          <p:cNvSpPr>
            <a:spLocks noGrp="1"/>
          </p:cNvSpPr>
          <p:nvPr>
            <p:ph type="sldNum" sz="quarter" idx="10"/>
          </p:nvPr>
        </p:nvSpPr>
        <p:spPr>
          <a:xfrm>
            <a:off x="8534400" y="6465888"/>
            <a:ext cx="577850" cy="376237"/>
          </a:xfrm>
          <a:ln/>
        </p:spPr>
        <p:txBody>
          <a:bodyPr/>
          <a:lstStyle>
            <a:lvl1pPr>
              <a:defRPr/>
            </a:lvl1pPr>
          </a:lstStyle>
          <a:p>
            <a:pPr>
              <a:defRPr/>
            </a:pPr>
            <a:r>
              <a:rPr lang="en-GB"/>
              <a:t> </a:t>
            </a:r>
            <a:fld id="{308967AA-96BB-4F97-8BF8-F9235D0A4054}" type="slidenum">
              <a:rPr lang="en-GB"/>
              <a:pPr>
                <a:defRPr/>
              </a:pPr>
              <a:t>‹#›</a:t>
            </a:fld>
            <a:endParaRPr lang="en-GB"/>
          </a:p>
        </p:txBody>
      </p:sp>
      <p:sp>
        <p:nvSpPr>
          <p:cNvPr id="4" name="Footer Placeholder 3"/>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smtClean="0">
                <a:solidFill>
                  <a:srgbClr val="000000"/>
                </a:solidFill>
                <a:latin typeface="Arial" charset="0"/>
                <a:cs typeface="Arial" charset="0"/>
              </a:defRPr>
            </a:lvl1pPr>
          </a:lstStyle>
          <a:p>
            <a:pPr>
              <a:defRPr/>
            </a:pPr>
            <a:r>
              <a:rPr lang="en-GB"/>
              <a:t> </a:t>
            </a:r>
            <a:fld id="{B1C5D172-0FDB-4172-B3FE-62BBE52520E7}" type="slidenum">
              <a:rPr lang="en-GB"/>
              <a:pPr>
                <a:defRPr/>
              </a:pPr>
              <a:t>‹#›</a:t>
            </a:fld>
            <a:endParaRPr lang="en-GB"/>
          </a:p>
        </p:txBody>
      </p:sp>
      <p:sp>
        <p:nvSpPr>
          <p:cNvPr id="7" name="Footer Placeholder 4"/>
          <p:cNvSpPr>
            <a:spLocks noGrp="1"/>
          </p:cNvSpPr>
          <p:nvPr>
            <p:ph type="ftr" sz="quarter" idx="3"/>
          </p:nvPr>
        </p:nvSpPr>
        <p:spPr>
          <a:xfrm>
            <a:off x="990600" y="6461125"/>
            <a:ext cx="7162799" cy="381000"/>
          </a:xfrm>
          <a:prstGeom prst="rect">
            <a:avLst/>
          </a:prstGeom>
        </p:spPr>
        <p:txBody>
          <a:bodyPr/>
          <a:lstStyle>
            <a:lvl1pPr>
              <a:defRPr sz="1000">
                <a:latin typeface="Arial" panose="020B0604020202020204" pitchFamily="34" charset="0"/>
                <a:cs typeface="Arial" panose="020B0604020202020204" pitchFamily="34" charset="0"/>
              </a:defRPr>
            </a:lvl1p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Lst>
  <p:hf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000">
          <a:solidFill>
            <a:schemeClr val="tx1"/>
          </a:solidFill>
          <a:latin typeface="Arial" charset="0"/>
          <a:cs typeface="Arial" charset="0"/>
        </a:defRPr>
      </a:lvl2pPr>
      <a:lvl3pPr algn="ctr" rtl="0" eaLnBrk="0" fontAlgn="base" hangingPunct="0">
        <a:spcBef>
          <a:spcPct val="0"/>
        </a:spcBef>
        <a:spcAft>
          <a:spcPct val="0"/>
        </a:spcAft>
        <a:defRPr sz="4000">
          <a:solidFill>
            <a:schemeClr val="tx1"/>
          </a:solidFill>
          <a:latin typeface="Arial" charset="0"/>
          <a:cs typeface="Arial" charset="0"/>
        </a:defRPr>
      </a:lvl3pPr>
      <a:lvl4pPr algn="ctr" rtl="0" eaLnBrk="0" fontAlgn="base" hangingPunct="0">
        <a:spcBef>
          <a:spcPct val="0"/>
        </a:spcBef>
        <a:spcAft>
          <a:spcPct val="0"/>
        </a:spcAft>
        <a:defRPr sz="4000">
          <a:solidFill>
            <a:schemeClr val="tx1"/>
          </a:solidFill>
          <a:latin typeface="Arial" charset="0"/>
          <a:cs typeface="Arial" charset="0"/>
        </a:defRPr>
      </a:lvl4pPr>
      <a:lvl5pPr algn="ctr" rtl="0" eaLnBrk="0" fontAlgn="base" hangingPunct="0">
        <a:spcBef>
          <a:spcPct val="0"/>
        </a:spcBef>
        <a:spcAft>
          <a:spcPct val="0"/>
        </a:spcAft>
        <a:defRPr sz="40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chemeClr val="tx1"/>
        </a:buClr>
        <a:buSzPct val="60000"/>
        <a:buFont typeface="Wingdings 2" pitchFamily="18" charset="2"/>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1"/>
        </a:buClr>
        <a:buSzPct val="80000"/>
        <a:buFont typeface="Wingdings" pitchFamily="2" charset="2"/>
        <a:buChar char="Ø"/>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tx1"/>
        </a:buClr>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chemeClr val="tx1"/>
        </a:buClr>
        <a:buSzPct val="75000"/>
        <a:buFont typeface="Wingdings 3" pitchFamily="18" charset="2"/>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chemeClr val="tx1"/>
        </a:buClr>
        <a:buFont typeface="Calibri"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2"/>
          <p:cNvSpPr>
            <a:spLocks noGrp="1" noChangeArrowheads="1"/>
          </p:cNvSpPr>
          <p:nvPr>
            <p:ph type="ctrTitle"/>
          </p:nvPr>
        </p:nvSpPr>
        <p:spPr>
          <a:xfrm>
            <a:off x="685800" y="1649782"/>
            <a:ext cx="7772400" cy="1470025"/>
          </a:xfrm>
        </p:spPr>
        <p:txBody>
          <a:bodyPr/>
          <a:lstStyle/>
          <a:p>
            <a:r>
              <a:rPr lang="en-US" altLang="en-US" sz="4000" dirty="0" smtClean="0"/>
              <a:t>Chapter 9</a:t>
            </a:r>
            <a:endParaRPr lang="en-US" sz="4000" dirty="0"/>
          </a:p>
        </p:txBody>
      </p:sp>
      <p:sp>
        <p:nvSpPr>
          <p:cNvPr id="680963" name="Rectangle 3"/>
          <p:cNvSpPr>
            <a:spLocks noGrp="1" noChangeArrowheads="1"/>
          </p:cNvSpPr>
          <p:nvPr>
            <p:ph type="subTitle" idx="1"/>
          </p:nvPr>
        </p:nvSpPr>
        <p:spPr>
          <a:xfrm>
            <a:off x="1371600" y="3405557"/>
            <a:ext cx="6400800" cy="1752600"/>
          </a:xfrm>
        </p:spPr>
        <p:txBody>
          <a:bodyPr/>
          <a:lstStyle/>
          <a:p>
            <a:r>
              <a:rPr lang="en-US" sz="3600" dirty="0" smtClean="0"/>
              <a:t>General Survey, </a:t>
            </a:r>
            <a:br>
              <a:rPr lang="en-US" sz="3600" dirty="0" smtClean="0"/>
            </a:br>
            <a:r>
              <a:rPr lang="en-US" sz="3600" dirty="0" smtClean="0"/>
              <a:t>Measurements, Vital Signs</a:t>
            </a:r>
            <a:endParaRPr lang="en-US" altLang="en-US" sz="3600" dirty="0" smtClean="0"/>
          </a:p>
        </p:txBody>
      </p:sp>
      <p:sp>
        <p:nvSpPr>
          <p:cNvPr id="4" name="Footer Placeholder 5"/>
          <p:cNvSpPr>
            <a:spLocks noGrp="1"/>
          </p:cNvSpPr>
          <p:nvPr>
            <p:ph type="ftr" sz="quarter" idx="11"/>
          </p:nvPr>
        </p:nvSpPr>
        <p:spPr>
          <a:xfrm>
            <a:off x="990600" y="6461125"/>
            <a:ext cx="71627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Measurements </a:t>
            </a:r>
            <a:br>
              <a:rPr lang="en-US" dirty="0" smtClean="0"/>
            </a:br>
            <a:r>
              <a:rPr lang="en-US" dirty="0" smtClean="0"/>
              <a:t>Weight</a:t>
            </a:r>
            <a:endParaRPr lang="en-US" dirty="0"/>
          </a:p>
        </p:txBody>
      </p:sp>
      <p:sp>
        <p:nvSpPr>
          <p:cNvPr id="685062" name="Rectangle 6"/>
          <p:cNvSpPr>
            <a:spLocks noGrp="1" noChangeArrowheads="1"/>
          </p:cNvSpPr>
          <p:nvPr>
            <p:ph idx="1"/>
          </p:nvPr>
        </p:nvSpPr>
        <p:spPr/>
        <p:txBody>
          <a:bodyPr>
            <a:noAutofit/>
          </a:bodyPr>
          <a:lstStyle/>
          <a:p>
            <a:r>
              <a:rPr lang="en-US" altLang="en-US" sz="2000" dirty="0" smtClean="0"/>
              <a:t>Use a standardized balance or electronic standing scale</a:t>
            </a:r>
          </a:p>
          <a:p>
            <a:r>
              <a:rPr lang="en-US" altLang="en-US" sz="2000" dirty="0" smtClean="0"/>
              <a:t>Instruct person to remove his or her shoes and heavy outer clothing before standing on scale</a:t>
            </a:r>
          </a:p>
          <a:p>
            <a:r>
              <a:rPr lang="en-US" altLang="en-US" sz="2000" dirty="0" smtClean="0"/>
              <a:t>When sequence of repeated weights is necessary, aim for approximately same time of day and same type of clothing worn each time</a:t>
            </a:r>
          </a:p>
          <a:p>
            <a:r>
              <a:rPr lang="en-US" altLang="en-US" sz="2000" dirty="0" smtClean="0"/>
              <a:t>Record weight in kilograms and pounds</a:t>
            </a:r>
          </a:p>
          <a:p>
            <a:r>
              <a:rPr lang="en-US" altLang="en-US" sz="2000" dirty="0" smtClean="0"/>
              <a:t>Show person how his or her weight matches up to recommended range for height</a:t>
            </a:r>
          </a:p>
          <a:p>
            <a:r>
              <a:rPr lang="en-US" altLang="en-US" sz="2000" dirty="0" smtClean="0"/>
              <a:t>Compare person’s current weight with previous visit</a:t>
            </a:r>
          </a:p>
          <a:p>
            <a:pPr lvl="1"/>
            <a:r>
              <a:rPr lang="en-US" altLang="en-US" sz="1800" dirty="0" smtClean="0"/>
              <a:t>Recent weight loss may be explained by successful dieting</a:t>
            </a:r>
          </a:p>
          <a:p>
            <a:pPr lvl="1"/>
            <a:r>
              <a:rPr lang="en-US" altLang="en-US" sz="1800" dirty="0" smtClean="0"/>
              <a:t>Weight gain usually reflects overabundant caloric intake, unhealthy eating habits, and sedentary lifestyle</a:t>
            </a:r>
          </a:p>
          <a:p>
            <a:pPr lvl="2"/>
            <a:endParaRPr lang="en-US" altLang="en-US" sz="16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Measurements</a:t>
            </a:r>
            <a:endParaRPr lang="en-US" dirty="0"/>
          </a:p>
        </p:txBody>
      </p:sp>
      <p:sp>
        <p:nvSpPr>
          <p:cNvPr id="685062" name="Rectangle 6"/>
          <p:cNvSpPr>
            <a:spLocks noGrp="1" noChangeArrowheads="1"/>
          </p:cNvSpPr>
          <p:nvPr>
            <p:ph idx="1"/>
          </p:nvPr>
        </p:nvSpPr>
        <p:spPr>
          <a:xfrm>
            <a:off x="685800" y="1645920"/>
            <a:ext cx="7772400" cy="4707988"/>
          </a:xfrm>
        </p:spPr>
        <p:txBody>
          <a:bodyPr/>
          <a:lstStyle/>
          <a:p>
            <a:r>
              <a:rPr lang="en-US" altLang="en-US" b="1" dirty="0" smtClean="0"/>
              <a:t>Height</a:t>
            </a:r>
          </a:p>
          <a:p>
            <a:pPr lvl="1"/>
            <a:r>
              <a:rPr lang="en-US" altLang="en-US" dirty="0" smtClean="0"/>
              <a:t>Use wall-mounted device or measuring pole on scale</a:t>
            </a:r>
          </a:p>
          <a:p>
            <a:pPr lvl="1"/>
            <a:r>
              <a:rPr lang="en-US" altLang="en-US" dirty="0" smtClean="0"/>
              <a:t>Align extended headpiece with top of head</a:t>
            </a:r>
          </a:p>
          <a:p>
            <a:pPr lvl="1"/>
            <a:r>
              <a:rPr lang="en-US" altLang="en-US" dirty="0" smtClean="0"/>
              <a:t>Person should be shoeless, standing straight, looking straight ahead, with feet and shoulders on hard surface</a:t>
            </a:r>
          </a:p>
          <a:p>
            <a:r>
              <a:rPr lang="en-US" b="1" dirty="0" smtClean="0"/>
              <a:t>Body mass index</a:t>
            </a:r>
          </a:p>
          <a:p>
            <a:pPr lvl="1"/>
            <a:r>
              <a:rPr lang="en-US" dirty="0" smtClean="0"/>
              <a:t>Body mass index is practical marker of optimal weight for height and an indicator of obesity or protein-calorie malnutrition</a:t>
            </a:r>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Waist Circumference</a:t>
            </a:r>
            <a:endParaRPr lang="en-US" dirty="0"/>
          </a:p>
        </p:txBody>
      </p:sp>
      <p:sp>
        <p:nvSpPr>
          <p:cNvPr id="685062" name="Rectangle 6"/>
          <p:cNvSpPr>
            <a:spLocks noGrp="1" noChangeArrowheads="1"/>
          </p:cNvSpPr>
          <p:nvPr>
            <p:ph idx="1"/>
          </p:nvPr>
        </p:nvSpPr>
        <p:spPr/>
        <p:txBody>
          <a:bodyPr>
            <a:noAutofit/>
          </a:bodyPr>
          <a:lstStyle/>
          <a:p>
            <a:r>
              <a:rPr lang="en-US" sz="2400" dirty="0" smtClean="0"/>
              <a:t>Assesses body fat distribution as indicator of health risk</a:t>
            </a:r>
          </a:p>
          <a:p>
            <a:r>
              <a:rPr lang="en-US" sz="2400" dirty="0" smtClean="0"/>
              <a:t>Excess abdominal fat is an independent risk factor for disease, over and above that of body mass index (BMI)</a:t>
            </a:r>
          </a:p>
          <a:p>
            <a:r>
              <a:rPr lang="en-US" altLang="en-US" sz="2400" dirty="0" smtClean="0"/>
              <a:t>Waist circumference measured in inches at smallest circumference below rib cage and above iliac crest</a:t>
            </a:r>
          </a:p>
          <a:p>
            <a:r>
              <a:rPr lang="en-US" altLang="en-US" sz="2400" dirty="0" smtClean="0"/>
              <a:t>Hip circumference measured in inches at largest circumference of buttocks</a:t>
            </a:r>
          </a:p>
          <a:p>
            <a:r>
              <a:rPr lang="en-US" altLang="en-US" sz="2400" dirty="0" smtClean="0"/>
              <a:t>Note the measurement at end of normal expiration</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Temperature</a:t>
            </a:r>
            <a:endParaRPr lang="en-US" dirty="0"/>
          </a:p>
        </p:txBody>
      </p:sp>
      <p:sp>
        <p:nvSpPr>
          <p:cNvPr id="685062" name="Rectangle 6"/>
          <p:cNvSpPr>
            <a:spLocks noGrp="1" noChangeArrowheads="1"/>
          </p:cNvSpPr>
          <p:nvPr>
            <p:ph idx="1"/>
          </p:nvPr>
        </p:nvSpPr>
        <p:spPr/>
        <p:txBody>
          <a:bodyPr>
            <a:noAutofit/>
          </a:bodyPr>
          <a:lstStyle/>
          <a:p>
            <a:r>
              <a:rPr lang="en-US" sz="2400" dirty="0" smtClean="0"/>
              <a:t>Cellular metabolism requires a stable core, or “deep body,” temperature of a mean of 37.2° C (99° F)</a:t>
            </a:r>
          </a:p>
          <a:p>
            <a:r>
              <a:rPr lang="en-US" sz="2400" dirty="0" smtClean="0"/>
              <a:t>Body maintains steady temperature through a thermostat, or feedback mechanism, regulated in hypothalamus of brain</a:t>
            </a:r>
          </a:p>
          <a:p>
            <a:r>
              <a:rPr lang="en-US" sz="2400" dirty="0" smtClean="0"/>
              <a:t>Thermostat balances heat production (from metabolism, exercise, food digestion, external factors) with heat loss (through radiation, evaporation of sweat, convection, conduction)</a:t>
            </a:r>
          </a:p>
          <a:p>
            <a:r>
              <a:rPr lang="en-US" sz="2400" dirty="0" smtClean="0"/>
              <a:t>Various routes of temperature measurement reflect body’s core temperature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Temperature </a:t>
            </a:r>
            <a:r>
              <a:rPr lang="en-US" altLang="en-US" dirty="0" smtClean="0"/>
              <a:t>(Cont.)</a:t>
            </a:r>
            <a:endParaRPr lang="en-US" dirty="0"/>
          </a:p>
        </p:txBody>
      </p:sp>
      <p:sp>
        <p:nvSpPr>
          <p:cNvPr id="685062" name="Rectangle 6"/>
          <p:cNvSpPr>
            <a:spLocks noGrp="1" noChangeArrowheads="1"/>
          </p:cNvSpPr>
          <p:nvPr>
            <p:ph idx="1"/>
          </p:nvPr>
        </p:nvSpPr>
        <p:spPr>
          <a:xfrm>
            <a:off x="526942" y="1645920"/>
            <a:ext cx="7931258" cy="4454525"/>
          </a:xfrm>
        </p:spPr>
        <p:txBody>
          <a:bodyPr>
            <a:normAutofit fontScale="85000" lnSpcReduction="10000"/>
          </a:bodyPr>
          <a:lstStyle/>
          <a:p>
            <a:r>
              <a:rPr lang="en-US" altLang="en-US" b="1" dirty="0" smtClean="0"/>
              <a:t>Normal temperature is influenced by the following:</a:t>
            </a:r>
          </a:p>
          <a:p>
            <a:pPr lvl="1"/>
            <a:r>
              <a:rPr lang="en-US" altLang="en-US" b="1" dirty="0" smtClean="0"/>
              <a:t>Diurnal cycle </a:t>
            </a:r>
            <a:r>
              <a:rPr lang="en-US" altLang="en-US" dirty="0" smtClean="0"/>
              <a:t>of 1° F to 1.5° F, with trough occurring in early morning hours and peak occurring in late afternoon to early evening</a:t>
            </a:r>
          </a:p>
          <a:p>
            <a:pPr lvl="1"/>
            <a:r>
              <a:rPr lang="en-US" altLang="en-US" b="1" dirty="0" smtClean="0"/>
              <a:t>Menstruation cycle in women: </a:t>
            </a:r>
            <a:r>
              <a:rPr lang="en-US" altLang="en-US" dirty="0" smtClean="0"/>
              <a:t>progesterone secretion, occurring with ovulation at midcycle, causes a 0.5° F to 1.0° F rise in temperature that continues until menses</a:t>
            </a:r>
          </a:p>
          <a:p>
            <a:pPr lvl="1"/>
            <a:r>
              <a:rPr lang="en-US" altLang="en-US" b="1" dirty="0" smtClean="0"/>
              <a:t>Exercise: </a:t>
            </a:r>
            <a:r>
              <a:rPr lang="en-US" altLang="en-US" dirty="0" smtClean="0"/>
              <a:t>moderate to hard exercise increases body temperature</a:t>
            </a:r>
          </a:p>
          <a:p>
            <a:pPr lvl="1"/>
            <a:r>
              <a:rPr lang="en-US" altLang="en-US" b="1" dirty="0" smtClean="0"/>
              <a:t>Age: </a:t>
            </a:r>
            <a:r>
              <a:rPr lang="en-US" altLang="en-US" dirty="0" smtClean="0"/>
              <a:t>wider normal variations occur in infant and young child due to less effective heat control mechanisms; in older adults, temperature usually lower than in other age groups, with a mean of 36.2° C (97.2° F)</a:t>
            </a:r>
          </a:p>
          <a:p>
            <a:pPr lvl="3"/>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Temperature </a:t>
            </a:r>
            <a:r>
              <a:rPr lang="en-US" altLang="en-US" dirty="0" smtClean="0"/>
              <a:t>(Cont.)</a:t>
            </a:r>
            <a:endParaRPr lang="en-US" dirty="0"/>
          </a:p>
        </p:txBody>
      </p:sp>
      <p:sp>
        <p:nvSpPr>
          <p:cNvPr id="685062" name="Rectangle 6"/>
          <p:cNvSpPr>
            <a:spLocks noGrp="1" noChangeArrowheads="1"/>
          </p:cNvSpPr>
          <p:nvPr>
            <p:ph idx="1"/>
          </p:nvPr>
        </p:nvSpPr>
        <p:spPr/>
        <p:txBody>
          <a:bodyPr/>
          <a:lstStyle/>
          <a:p>
            <a:r>
              <a:rPr lang="en-US" altLang="en-US" dirty="0" smtClean="0"/>
              <a:t>Oral temperature accurate and convenient</a:t>
            </a:r>
          </a:p>
          <a:p>
            <a:r>
              <a:rPr lang="en-US" altLang="en-US" dirty="0" smtClean="0"/>
              <a:t>Oral sublingual site has rich blood supply from carotid arteries that quickly responds to changes in inner core temperature</a:t>
            </a:r>
          </a:p>
          <a:p>
            <a:r>
              <a:rPr lang="en-US" altLang="en-US" dirty="0" smtClean="0"/>
              <a:t>Normal oral temperature in a resting person is 37° C (98.6° F), with a range of 35.8° C to 37.3° C (96.4° F to 99.1° F)</a:t>
            </a:r>
          </a:p>
          <a:p>
            <a:r>
              <a:rPr lang="en-US" altLang="en-US" dirty="0" smtClean="0"/>
              <a:t>Rectal measures 0.4° C to 0.5° C (0.7° F to 1° F) higher</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Temperature Assessment Procedure</a:t>
            </a:r>
            <a:endParaRPr lang="en-US" dirty="0"/>
          </a:p>
        </p:txBody>
      </p:sp>
      <p:sp>
        <p:nvSpPr>
          <p:cNvPr id="685062" name="Rectangle 6"/>
          <p:cNvSpPr>
            <a:spLocks noGrp="1" noChangeArrowheads="1"/>
          </p:cNvSpPr>
          <p:nvPr>
            <p:ph idx="1"/>
          </p:nvPr>
        </p:nvSpPr>
        <p:spPr/>
        <p:txBody>
          <a:bodyPr>
            <a:noAutofit/>
          </a:bodyPr>
          <a:lstStyle/>
          <a:p>
            <a:r>
              <a:rPr lang="en-US" sz="2400" dirty="0" smtClean="0"/>
              <a:t>Due to environmental concerns of mercury pollution from medical waste incinerators, mercury-containing oral thermometers and sphygmomanometers are being replaced with electronic equipment</a:t>
            </a:r>
          </a:p>
          <a:p>
            <a:pPr lvl="1"/>
            <a:r>
              <a:rPr lang="en-US" sz="2000" dirty="0" smtClean="0"/>
              <a:t>Shake a mercury-free glass thermometer down to 35.5° C (96° F) and place it at base of tongue in either of posterior sublingual pockets; not in front of tongue</a:t>
            </a:r>
          </a:p>
          <a:p>
            <a:pPr lvl="1"/>
            <a:r>
              <a:rPr lang="en-US" sz="2000" dirty="0" smtClean="0"/>
              <a:t>Instruct person to keep his or her lips closed</a:t>
            </a:r>
          </a:p>
          <a:p>
            <a:pPr lvl="1"/>
            <a:r>
              <a:rPr lang="en-US" sz="2000" dirty="0" smtClean="0"/>
              <a:t>Leave in place 3 to 4 minutes if person is afebrile, and up to 8 minutes if febrile; take other vital signs during this time</a:t>
            </a:r>
          </a:p>
          <a:p>
            <a:pPr lvl="1"/>
            <a:r>
              <a:rPr lang="en-US" sz="2000" dirty="0" smtClean="0"/>
              <a:t>Wait 15 minutes if person has just taken hot or iced liquids and 2 minutes if he or she has just smoked</a:t>
            </a:r>
          </a:p>
          <a:p>
            <a:pPr lvl="3"/>
            <a:endParaRPr lang="en-US" sz="16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Temperature Assessment Procedure </a:t>
            </a:r>
            <a:r>
              <a:rPr lang="en-US" altLang="en-US" dirty="0" smtClean="0"/>
              <a:t>(Cont.)</a:t>
            </a:r>
            <a:endParaRPr lang="en-US" dirty="0"/>
          </a:p>
        </p:txBody>
      </p:sp>
      <p:sp>
        <p:nvSpPr>
          <p:cNvPr id="685062" name="Rectangle 6"/>
          <p:cNvSpPr>
            <a:spLocks noGrp="1" noChangeArrowheads="1"/>
          </p:cNvSpPr>
          <p:nvPr>
            <p:ph idx="1"/>
          </p:nvPr>
        </p:nvSpPr>
        <p:spPr/>
        <p:txBody>
          <a:bodyPr>
            <a:normAutofit lnSpcReduction="10000"/>
          </a:bodyPr>
          <a:lstStyle/>
          <a:p>
            <a:r>
              <a:rPr lang="en-US" dirty="0" smtClean="0"/>
              <a:t>Electronic thermometer has the advantages of swift and accurate measurement (usually in 20 to 30 seconds) as well as safe, unbreakable, disposable probe covers</a:t>
            </a:r>
          </a:p>
          <a:p>
            <a:pPr lvl="1"/>
            <a:r>
              <a:rPr lang="en-US" dirty="0" smtClean="0"/>
              <a:t>Instrument must be fully charged and correctly calibrated</a:t>
            </a:r>
          </a:p>
          <a:p>
            <a:pPr lvl="1"/>
            <a:r>
              <a:rPr lang="en-US" dirty="0" smtClean="0"/>
              <a:t>Most children enjoy watching their temperature numbers advance on box</a:t>
            </a:r>
          </a:p>
          <a:p>
            <a:r>
              <a:rPr lang="en-US" dirty="0" smtClean="0"/>
              <a:t>Axillary temperature is safe and accurate for infants and young children when environment is reasonably controlled</a:t>
            </a:r>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Temperature Assessment Procedure </a:t>
            </a:r>
            <a:r>
              <a:rPr lang="en-US" altLang="en-US" dirty="0" smtClean="0"/>
              <a:t>(Cont.)</a:t>
            </a:r>
            <a:endParaRPr lang="en-US" dirty="0"/>
          </a:p>
        </p:txBody>
      </p:sp>
      <p:sp>
        <p:nvSpPr>
          <p:cNvPr id="685062" name="Rectangle 6"/>
          <p:cNvSpPr>
            <a:spLocks noGrp="1" noChangeArrowheads="1"/>
          </p:cNvSpPr>
          <p:nvPr>
            <p:ph idx="1"/>
          </p:nvPr>
        </p:nvSpPr>
        <p:spPr/>
        <p:txBody>
          <a:bodyPr>
            <a:normAutofit fontScale="85000" lnSpcReduction="10000"/>
          </a:bodyPr>
          <a:lstStyle/>
          <a:p>
            <a:r>
              <a:rPr lang="en-US" altLang="en-US" dirty="0" smtClean="0"/>
              <a:t>Take rectal temperature only when other routes are not practical, for example, for comatose or confused persons, for persons in shock, or for those who cannot close mouth because of breathing or oxygen tubes, wired mandible, or other facial dysfunction or if no tympanic membrane thermometer equipment is available</a:t>
            </a:r>
          </a:p>
          <a:p>
            <a:r>
              <a:rPr lang="en-US" altLang="en-US" dirty="0" smtClean="0"/>
              <a:t>Wear gloves and insert lubricated rectal probe cover on an electronic thermometer only 2 to 3 cm (1 in) into adult rectum, directed toward umbilicus </a:t>
            </a:r>
          </a:p>
          <a:p>
            <a:pPr lvl="1"/>
            <a:r>
              <a:rPr lang="en-US" altLang="en-US" dirty="0" smtClean="0"/>
              <a:t>For a glass thermometer, leave in place for 2½ minutes</a:t>
            </a:r>
          </a:p>
          <a:p>
            <a:pPr lvl="1"/>
            <a:r>
              <a:rPr lang="en-US" altLang="en-US" dirty="0" smtClean="0"/>
              <a:t>Disadvantages to rectal route are patient discomfort and time-consuming and disruptive nature of activity</a:t>
            </a:r>
          </a:p>
          <a:p>
            <a:pPr lvl="3"/>
            <a:endParaRPr lang="en-US" altLang="en-US" dirty="0" smtClean="0"/>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Temperature Tympanic Membrane</a:t>
            </a:r>
            <a:endParaRPr lang="en-US" dirty="0"/>
          </a:p>
        </p:txBody>
      </p:sp>
      <p:sp>
        <p:nvSpPr>
          <p:cNvPr id="685062" name="Rectangle 6"/>
          <p:cNvSpPr>
            <a:spLocks noGrp="1" noChangeArrowheads="1"/>
          </p:cNvSpPr>
          <p:nvPr>
            <p:ph idx="1"/>
          </p:nvPr>
        </p:nvSpPr>
        <p:spPr>
          <a:xfrm>
            <a:off x="685800" y="1645920"/>
            <a:ext cx="7772400" cy="4696265"/>
          </a:xfrm>
        </p:spPr>
        <p:txBody>
          <a:bodyPr/>
          <a:lstStyle/>
          <a:p>
            <a:r>
              <a:rPr lang="en-US" altLang="en-US" b="1" dirty="0" smtClean="0"/>
              <a:t>Tympanic membrane thermometer (TMT) </a:t>
            </a:r>
            <a:r>
              <a:rPr lang="en-US" altLang="en-US" dirty="0" smtClean="0"/>
              <a:t>senses infrared emissions of tympanic membrane (eardrum)</a:t>
            </a:r>
          </a:p>
          <a:p>
            <a:pPr lvl="1"/>
            <a:r>
              <a:rPr lang="en-US" altLang="en-US" dirty="0" smtClean="0"/>
              <a:t>Tympanic membrane shares same vascular supply that perfuses hypothalamus (internal carotid artery)</a:t>
            </a:r>
          </a:p>
          <a:p>
            <a:pPr lvl="1"/>
            <a:r>
              <a:rPr lang="en-US" altLang="en-US" dirty="0" smtClean="0"/>
              <a:t>Tympanic membrane thermometer is noninvasive, nontraumatic device, extremely quick, and efficient</a:t>
            </a:r>
          </a:p>
          <a:p>
            <a:pPr lvl="1"/>
            <a:r>
              <a:rPr lang="en-US" altLang="en-US" dirty="0" smtClean="0"/>
              <a:t>Probe tip has shape of otoscope</a:t>
            </a:r>
          </a:p>
          <a:p>
            <a:pPr lvl="1"/>
            <a:r>
              <a:rPr lang="en-US" altLang="en-US" dirty="0" smtClean="0"/>
              <a:t>Gently place covered probe tip in person’s ear canal; temperature can be read in 2 to 3 seconds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General Survey Characteristics</a:t>
            </a:r>
            <a:endParaRPr lang="en-US" dirty="0"/>
          </a:p>
        </p:txBody>
      </p:sp>
      <p:sp>
        <p:nvSpPr>
          <p:cNvPr id="685062" name="Rectangle 6"/>
          <p:cNvSpPr>
            <a:spLocks noGrp="1" noChangeArrowheads="1"/>
          </p:cNvSpPr>
          <p:nvPr>
            <p:ph idx="1"/>
          </p:nvPr>
        </p:nvSpPr>
        <p:spPr/>
        <p:txBody>
          <a:bodyPr/>
          <a:lstStyle/>
          <a:p>
            <a:r>
              <a:rPr lang="en-US" altLang="en-US" b="1" dirty="0" smtClean="0"/>
              <a:t>The general survey is a study of the whole person</a:t>
            </a:r>
          </a:p>
          <a:p>
            <a:pPr lvl="1"/>
            <a:r>
              <a:rPr lang="en-US" altLang="en-US" dirty="0" smtClean="0"/>
              <a:t>Covers general health state and any obvious physical characteristics</a:t>
            </a:r>
          </a:p>
          <a:p>
            <a:pPr lvl="2"/>
            <a:r>
              <a:rPr lang="en-US" altLang="en-US" dirty="0" smtClean="0"/>
              <a:t>An introduction for physical examination that will follow; should give an overall impression, a “gestalt,” of person</a:t>
            </a:r>
          </a:p>
          <a:p>
            <a:pPr lvl="2"/>
            <a:r>
              <a:rPr lang="en-US" altLang="en-US" dirty="0" smtClean="0"/>
              <a:t>Objective parameters are used to form general survey, but these apply to whole person, not just to one body system</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Temperature Tympanic Membrane </a:t>
            </a:r>
            <a:r>
              <a:rPr lang="en-US" altLang="en-US" dirty="0" smtClean="0"/>
              <a:t>(Cont.)</a:t>
            </a:r>
            <a:endParaRPr lang="en-US" dirty="0"/>
          </a:p>
        </p:txBody>
      </p:sp>
      <p:sp>
        <p:nvSpPr>
          <p:cNvPr id="685062" name="Rectangle 6"/>
          <p:cNvSpPr>
            <a:spLocks noGrp="1" noChangeArrowheads="1"/>
          </p:cNvSpPr>
          <p:nvPr>
            <p:ph idx="1"/>
          </p:nvPr>
        </p:nvSpPr>
        <p:spPr/>
        <p:txBody>
          <a:bodyPr>
            <a:noAutofit/>
          </a:bodyPr>
          <a:lstStyle/>
          <a:p>
            <a:r>
              <a:rPr lang="en-US" sz="2400" dirty="0" smtClean="0"/>
              <a:t>Minimal chance of cross-contamination with tympanic thermometer because ear canal is lined with skin and not mucous membrane</a:t>
            </a:r>
          </a:p>
          <a:p>
            <a:r>
              <a:rPr lang="en-US" sz="2400" dirty="0" smtClean="0"/>
              <a:t>This thermometer used with unconscious patients or with those who are unable or unwilling to cooperate with traditional techniques (i.e., those in critical care units, emergency departments, recovery areas, labor and delivery units)</a:t>
            </a:r>
          </a:p>
          <a:p>
            <a:r>
              <a:rPr lang="en-US" sz="2400" dirty="0" smtClean="0"/>
              <a:t>Tympanic thermometer has advantages of speed, convenience, safety, reduced risk of injury and infection, and noninvasiveness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Temperature Scales</a:t>
            </a:r>
            <a:endParaRPr lang="en-US" dirty="0"/>
          </a:p>
        </p:txBody>
      </p:sp>
      <p:sp>
        <p:nvSpPr>
          <p:cNvPr id="685062" name="Rectangle 6"/>
          <p:cNvSpPr>
            <a:spLocks noGrp="1" noChangeArrowheads="1"/>
          </p:cNvSpPr>
          <p:nvPr>
            <p:ph idx="1"/>
          </p:nvPr>
        </p:nvSpPr>
        <p:spPr/>
        <p:txBody>
          <a:bodyPr/>
          <a:lstStyle/>
          <a:p>
            <a:r>
              <a:rPr lang="en-US" dirty="0" smtClean="0"/>
              <a:t>Report temperature in degrees Celsius unless your agency uses Fahrenheit scale</a:t>
            </a:r>
          </a:p>
          <a:p>
            <a:r>
              <a:rPr lang="en-US" dirty="0" smtClean="0"/>
              <a:t>Use this conversion</a:t>
            </a:r>
          </a:p>
          <a:p>
            <a:pPr lvl="1"/>
            <a:r>
              <a:rPr lang="en-US" dirty="0" smtClean="0"/>
              <a:t>Degrees C = 5⁄9 (F - 32)</a:t>
            </a:r>
          </a:p>
          <a:p>
            <a:pPr lvl="1"/>
            <a:r>
              <a:rPr lang="en-US" dirty="0" smtClean="0"/>
              <a:t>Degrees F = (9⁄5 </a:t>
            </a:r>
            <a:r>
              <a:rPr lang="en-US" dirty="0" smtClean="0">
                <a:latin typeface="Times New Roman"/>
                <a:cs typeface="Times New Roman"/>
              </a:rPr>
              <a:t>×</a:t>
            </a:r>
            <a:r>
              <a:rPr lang="en-US" dirty="0" smtClean="0"/>
              <a:t> C) + 32</a:t>
            </a:r>
          </a:p>
          <a:p>
            <a:r>
              <a:rPr lang="en-US" dirty="0" smtClean="0"/>
              <a:t>Familiarize yourself with both scales</a:t>
            </a:r>
          </a:p>
          <a:p>
            <a:r>
              <a:rPr lang="en-US" dirty="0" smtClean="0"/>
              <a:t>Note it is far easier to learn to think in centigrade scale than to take time for paper-and-pencil conversions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Pulse</a:t>
            </a:r>
            <a:endParaRPr lang="en-US" dirty="0"/>
          </a:p>
        </p:txBody>
      </p:sp>
      <p:sp>
        <p:nvSpPr>
          <p:cNvPr id="685062" name="Rectangle 6"/>
          <p:cNvSpPr>
            <a:spLocks noGrp="1" noChangeArrowheads="1"/>
          </p:cNvSpPr>
          <p:nvPr>
            <p:ph idx="1"/>
          </p:nvPr>
        </p:nvSpPr>
        <p:spPr/>
        <p:txBody>
          <a:bodyPr>
            <a:noAutofit/>
          </a:bodyPr>
          <a:lstStyle/>
          <a:p>
            <a:r>
              <a:rPr lang="en-US" altLang="en-US" sz="2400" b="1" dirty="0" smtClean="0"/>
              <a:t>Stroke volume: </a:t>
            </a:r>
            <a:r>
              <a:rPr lang="en-US" altLang="en-US" sz="2400" dirty="0" smtClean="0"/>
              <a:t>amount of blood every heart beat pumps into aorta </a:t>
            </a:r>
          </a:p>
          <a:p>
            <a:pPr lvl="1"/>
            <a:r>
              <a:rPr lang="en-US" altLang="en-US" sz="2000" dirty="0" smtClean="0"/>
              <a:t>About 70 </a:t>
            </a:r>
            <a:r>
              <a:rPr lang="en-US" altLang="en-US" sz="2000" dirty="0" err="1" smtClean="0"/>
              <a:t>mL</a:t>
            </a:r>
            <a:r>
              <a:rPr lang="en-US" altLang="en-US" sz="2000" dirty="0" smtClean="0"/>
              <a:t> in adult</a:t>
            </a:r>
          </a:p>
          <a:p>
            <a:pPr lvl="1"/>
            <a:r>
              <a:rPr lang="en-US" altLang="en-US" sz="2000" dirty="0" smtClean="0"/>
              <a:t>Force flares arterial walls and generates pressure wave, felt in periphery as pulse</a:t>
            </a:r>
          </a:p>
          <a:p>
            <a:pPr lvl="1"/>
            <a:r>
              <a:rPr lang="en-US" altLang="en-US" sz="2000" dirty="0" smtClean="0"/>
              <a:t>Palpating peripheral pulse gives rate and rhythm of heartbeat, as well as local data on condition of artery</a:t>
            </a:r>
          </a:p>
          <a:p>
            <a:pPr lvl="1"/>
            <a:r>
              <a:rPr lang="en-US" altLang="en-US" sz="2000" dirty="0" smtClean="0"/>
              <a:t>Radial pulse usually palpated while vital signs measured</a:t>
            </a:r>
          </a:p>
          <a:p>
            <a:pPr lvl="1"/>
            <a:r>
              <a:rPr lang="en-US" altLang="en-US" sz="2000" dirty="0" smtClean="0"/>
              <a:t>Using pads of the first three fingers, palpate radial pulse at flexor aspect of wrist laterally along radius bone</a:t>
            </a:r>
          </a:p>
          <a:p>
            <a:pPr lvl="2"/>
            <a:endParaRPr lang="en-US" altLang="en-US" sz="18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Pulse </a:t>
            </a:r>
            <a:r>
              <a:rPr lang="en-US" altLang="en-US" dirty="0" smtClean="0"/>
              <a:t>(Cont.)</a:t>
            </a:r>
            <a:endParaRPr lang="en-US" dirty="0"/>
          </a:p>
        </p:txBody>
      </p:sp>
      <p:sp>
        <p:nvSpPr>
          <p:cNvPr id="685062" name="Rectangle 6"/>
          <p:cNvSpPr>
            <a:spLocks noGrp="1" noChangeArrowheads="1"/>
          </p:cNvSpPr>
          <p:nvPr>
            <p:ph idx="1"/>
          </p:nvPr>
        </p:nvSpPr>
        <p:spPr/>
        <p:txBody>
          <a:bodyPr/>
          <a:lstStyle/>
          <a:p>
            <a:pPr lvl="1"/>
            <a:r>
              <a:rPr lang="en-US" altLang="en-US" dirty="0" smtClean="0"/>
              <a:t>Push until strongest pulsation is felt</a:t>
            </a:r>
          </a:p>
          <a:p>
            <a:pPr lvl="1"/>
            <a:r>
              <a:rPr lang="en-US" dirty="0" smtClean="0"/>
              <a:t>If rhythm is regular, count number of beats in 30 seconds and multiply by 2</a:t>
            </a:r>
          </a:p>
          <a:p>
            <a:pPr lvl="1"/>
            <a:r>
              <a:rPr lang="en-US" dirty="0" smtClean="0"/>
              <a:t>Although 15-second interval is frequently practiced, any one-beat error in counting results in a recorded error of four beats per minute</a:t>
            </a:r>
          </a:p>
          <a:p>
            <a:pPr lvl="1"/>
            <a:r>
              <a:rPr lang="en-US" dirty="0" smtClean="0"/>
              <a:t>The 30-second interval is most accurate and efficient when heart rates are normal or rapid and when rhythms are regular</a:t>
            </a:r>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23</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Pulse </a:t>
            </a:r>
            <a:r>
              <a:rPr lang="en-US" altLang="en-US" dirty="0" smtClean="0"/>
              <a:t>(Cont.)</a:t>
            </a:r>
            <a:endParaRPr lang="en-US" dirty="0"/>
          </a:p>
        </p:txBody>
      </p:sp>
      <p:sp>
        <p:nvSpPr>
          <p:cNvPr id="685062" name="Rectangle 6"/>
          <p:cNvSpPr>
            <a:spLocks noGrp="1" noChangeArrowheads="1"/>
          </p:cNvSpPr>
          <p:nvPr>
            <p:ph idx="1"/>
          </p:nvPr>
        </p:nvSpPr>
        <p:spPr/>
        <p:txBody>
          <a:bodyPr/>
          <a:lstStyle/>
          <a:p>
            <a:pPr lvl="1"/>
            <a:r>
              <a:rPr lang="en-US" dirty="0" smtClean="0"/>
              <a:t>However, if rhythm is irregular, count for full minute</a:t>
            </a:r>
          </a:p>
          <a:p>
            <a:pPr lvl="2"/>
            <a:r>
              <a:rPr lang="en-US" dirty="0" smtClean="0"/>
              <a:t>As you begin counting interval, start your count with “zero” for first pulse felt</a:t>
            </a:r>
          </a:p>
          <a:p>
            <a:pPr lvl="2"/>
            <a:r>
              <a:rPr lang="en-US" dirty="0" smtClean="0"/>
              <a:t>Second pulse felt is “one,” and so on</a:t>
            </a:r>
          </a:p>
          <a:p>
            <a:pPr lvl="1"/>
            <a:r>
              <a:rPr lang="en-US" b="1" dirty="0" smtClean="0"/>
              <a:t>Assess pulse for the following:</a:t>
            </a:r>
          </a:p>
          <a:p>
            <a:pPr lvl="2"/>
            <a:r>
              <a:rPr lang="en-US" dirty="0" smtClean="0"/>
              <a:t>Rate</a:t>
            </a:r>
          </a:p>
          <a:p>
            <a:pPr lvl="2"/>
            <a:r>
              <a:rPr lang="en-US" dirty="0" smtClean="0"/>
              <a:t>Rhythm </a:t>
            </a:r>
          </a:p>
          <a:p>
            <a:pPr lvl="2"/>
            <a:r>
              <a:rPr lang="en-US" dirty="0" smtClean="0"/>
              <a:t>Force</a:t>
            </a:r>
          </a:p>
          <a:p>
            <a:pPr lvl="2"/>
            <a:r>
              <a:rPr lang="en-US" dirty="0" smtClean="0"/>
              <a:t>Elasticity</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Heart Rate</a:t>
            </a:r>
            <a:endParaRPr lang="en-US" dirty="0"/>
          </a:p>
        </p:txBody>
      </p:sp>
      <p:sp>
        <p:nvSpPr>
          <p:cNvPr id="685062" name="Rectangle 6"/>
          <p:cNvSpPr>
            <a:spLocks noGrp="1" noChangeArrowheads="1"/>
          </p:cNvSpPr>
          <p:nvPr>
            <p:ph idx="1"/>
          </p:nvPr>
        </p:nvSpPr>
        <p:spPr/>
        <p:txBody>
          <a:bodyPr>
            <a:normAutofit fontScale="85000" lnSpcReduction="20000"/>
          </a:bodyPr>
          <a:lstStyle/>
          <a:p>
            <a:r>
              <a:rPr lang="en-US" altLang="en-US" dirty="0" smtClean="0"/>
              <a:t>In resting adult, </a:t>
            </a:r>
            <a:r>
              <a:rPr lang="en-US" altLang="en-US" b="1" dirty="0" smtClean="0"/>
              <a:t>normal heart rate range </a:t>
            </a:r>
            <a:r>
              <a:rPr lang="en-US" altLang="en-US" dirty="0" smtClean="0"/>
              <a:t>is 60 to 100 beats per minute (bpm)</a:t>
            </a:r>
          </a:p>
          <a:p>
            <a:pPr lvl="1"/>
            <a:r>
              <a:rPr lang="en-US" altLang="en-US" dirty="0" smtClean="0"/>
              <a:t>Rate normally </a:t>
            </a:r>
            <a:r>
              <a:rPr lang="en-US" altLang="en-US" b="1" dirty="0" smtClean="0"/>
              <a:t>varies with age </a:t>
            </a:r>
            <a:r>
              <a:rPr lang="en-US" altLang="en-US" dirty="0" smtClean="0"/>
              <a:t>and is more rapid in infancy and childhood and moderate during adult and older years</a:t>
            </a:r>
          </a:p>
          <a:p>
            <a:pPr lvl="1"/>
            <a:r>
              <a:rPr lang="en-US" altLang="en-US" dirty="0" smtClean="0"/>
              <a:t>Rate also </a:t>
            </a:r>
            <a:r>
              <a:rPr lang="en-US" altLang="en-US" b="1" dirty="0" smtClean="0"/>
              <a:t>varies with gender</a:t>
            </a:r>
            <a:r>
              <a:rPr lang="en-US" altLang="en-US" dirty="0" smtClean="0"/>
              <a:t>; after puberty, females have slightly faster rate than males</a:t>
            </a:r>
          </a:p>
          <a:p>
            <a:pPr lvl="2"/>
            <a:r>
              <a:rPr lang="en-US" altLang="en-US" sz="2100" dirty="0" smtClean="0"/>
              <a:t>In adult, a heart rate less than 60 bpm is </a:t>
            </a:r>
            <a:r>
              <a:rPr lang="en-US" altLang="en-US" sz="2100" b="1" dirty="0" smtClean="0"/>
              <a:t>bradycardia </a:t>
            </a:r>
          </a:p>
          <a:p>
            <a:pPr lvl="2"/>
            <a:r>
              <a:rPr lang="en-US" altLang="en-US" sz="2100" dirty="0" smtClean="0"/>
              <a:t>This occurs normally in well-trained athletes whose heart muscle develops along with skeletal muscles</a:t>
            </a:r>
          </a:p>
          <a:p>
            <a:pPr lvl="1"/>
            <a:r>
              <a:rPr lang="en-US" altLang="en-US" dirty="0" smtClean="0"/>
              <a:t>Stronger, more efficient heart muscle pushes out a larger stroke volume with each beat, thus requiring fewer beats per minute to maintain a stable cardiac output</a:t>
            </a:r>
          </a:p>
          <a:p>
            <a:pPr lvl="1"/>
            <a:r>
              <a:rPr lang="en-US" altLang="en-US" dirty="0" smtClean="0"/>
              <a:t>A more rapid heart rate, over 100 bpm, is </a:t>
            </a:r>
            <a:r>
              <a:rPr lang="en-US" altLang="en-US" b="1" dirty="0" smtClean="0"/>
              <a:t>tachycardia</a:t>
            </a:r>
          </a:p>
          <a:p>
            <a:pPr lvl="2"/>
            <a:r>
              <a:rPr lang="en-US" altLang="en-US" sz="2100" dirty="0" smtClean="0"/>
              <a:t>Occurs normally with anxiety or with increased exercise to match body’s demand for increased metabolism</a:t>
            </a:r>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Heart Rhythm</a:t>
            </a:r>
            <a:endParaRPr lang="en-US" dirty="0"/>
          </a:p>
        </p:txBody>
      </p:sp>
      <p:sp>
        <p:nvSpPr>
          <p:cNvPr id="685062" name="Rectangle 6"/>
          <p:cNvSpPr>
            <a:spLocks noGrp="1" noChangeArrowheads="1"/>
          </p:cNvSpPr>
          <p:nvPr>
            <p:ph idx="1"/>
          </p:nvPr>
        </p:nvSpPr>
        <p:spPr>
          <a:xfrm>
            <a:off x="685800" y="1645920"/>
            <a:ext cx="7772400" cy="4567311"/>
          </a:xfrm>
        </p:spPr>
        <p:txBody>
          <a:bodyPr/>
          <a:lstStyle/>
          <a:p>
            <a:r>
              <a:rPr lang="en-US" dirty="0" smtClean="0"/>
              <a:t>Rhythm of pulse normally has an even tempo </a:t>
            </a:r>
          </a:p>
          <a:p>
            <a:pPr lvl="1"/>
            <a:r>
              <a:rPr lang="en-US" b="1" dirty="0" smtClean="0"/>
              <a:t>Sinus arrhythmia: </a:t>
            </a:r>
            <a:r>
              <a:rPr lang="en-US" dirty="0" smtClean="0"/>
              <a:t>one irregularity commonly found in children and young adults</a:t>
            </a:r>
          </a:p>
          <a:p>
            <a:pPr lvl="1"/>
            <a:r>
              <a:rPr lang="en-US" dirty="0" smtClean="0"/>
              <a:t>Here heart rate varies with respiratory cycle, speeding up at peak of inspiration and slowing to normal with expiration</a:t>
            </a:r>
          </a:p>
          <a:p>
            <a:pPr lvl="1"/>
            <a:r>
              <a:rPr lang="en-US" dirty="0" smtClean="0"/>
              <a:t>Inspiration momentarily causes a decreased stroke volume from left side of heart</a:t>
            </a:r>
          </a:p>
          <a:p>
            <a:pPr lvl="1"/>
            <a:r>
              <a:rPr lang="en-US" dirty="0" smtClean="0"/>
              <a:t>To compensate, heart rate increases</a:t>
            </a:r>
          </a:p>
          <a:p>
            <a:pPr lvl="1"/>
            <a:r>
              <a:rPr lang="en-US" dirty="0" smtClean="0"/>
              <a:t>If any other irregularities are felt, auscultate heart sounds for a more complete assessment</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Heart Force: Strength of Pulse</a:t>
            </a:r>
            <a:endParaRPr lang="en-US" dirty="0"/>
          </a:p>
        </p:txBody>
      </p:sp>
      <p:sp>
        <p:nvSpPr>
          <p:cNvPr id="685062" name="Rectangle 6"/>
          <p:cNvSpPr>
            <a:spLocks noGrp="1" noChangeArrowheads="1"/>
          </p:cNvSpPr>
          <p:nvPr>
            <p:ph idx="1"/>
          </p:nvPr>
        </p:nvSpPr>
        <p:spPr/>
        <p:txBody>
          <a:bodyPr>
            <a:normAutofit lnSpcReduction="10000"/>
          </a:bodyPr>
          <a:lstStyle/>
          <a:p>
            <a:r>
              <a:rPr lang="en-US" altLang="en-US" b="1" dirty="0" smtClean="0"/>
              <a:t>Force of pulse is strength of heart’s stroke volume</a:t>
            </a:r>
          </a:p>
          <a:p>
            <a:pPr lvl="1"/>
            <a:r>
              <a:rPr lang="en-US" altLang="en-US" dirty="0" smtClean="0"/>
              <a:t>Weak, thready pulse reflects a decreased stroke volume (e.g., as occurs with hemorrhagic shock)</a:t>
            </a:r>
          </a:p>
          <a:p>
            <a:pPr lvl="1"/>
            <a:r>
              <a:rPr lang="en-US" altLang="en-US" dirty="0" smtClean="0"/>
              <a:t>Full, bounding pulse denotes increased stroke volume, as with anxiety, exercise, and some abnormal conditions </a:t>
            </a:r>
          </a:p>
          <a:p>
            <a:pPr lvl="1"/>
            <a:r>
              <a:rPr lang="en-US" altLang="en-US" b="1" dirty="0" smtClean="0"/>
              <a:t>Pulse force recorded using three-point scale</a:t>
            </a:r>
          </a:p>
          <a:p>
            <a:pPr lvl="2"/>
            <a:r>
              <a:rPr lang="en-US" altLang="en-US" dirty="0" smtClean="0"/>
              <a:t>3+ Full, bounding</a:t>
            </a:r>
          </a:p>
          <a:p>
            <a:pPr lvl="2"/>
            <a:r>
              <a:rPr lang="en-US" altLang="en-US" dirty="0" smtClean="0"/>
              <a:t>2+ Normal</a:t>
            </a:r>
          </a:p>
          <a:p>
            <a:pPr lvl="2"/>
            <a:r>
              <a:rPr lang="en-US" altLang="en-US" dirty="0" smtClean="0"/>
              <a:t>1+ Weak, thready</a:t>
            </a:r>
          </a:p>
          <a:p>
            <a:pPr lvl="2"/>
            <a:r>
              <a:rPr lang="en-US" altLang="en-US" dirty="0" smtClean="0"/>
              <a:t>0 Absent</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Respirations </a:t>
            </a:r>
            <a:endParaRPr lang="en-US" dirty="0"/>
          </a:p>
        </p:txBody>
      </p:sp>
      <p:sp>
        <p:nvSpPr>
          <p:cNvPr id="685062" name="Rectangle 6"/>
          <p:cNvSpPr>
            <a:spLocks noGrp="1" noChangeArrowheads="1"/>
          </p:cNvSpPr>
          <p:nvPr>
            <p:ph idx="1"/>
          </p:nvPr>
        </p:nvSpPr>
        <p:spPr/>
        <p:txBody>
          <a:bodyPr>
            <a:normAutofit fontScale="85000" lnSpcReduction="20000"/>
          </a:bodyPr>
          <a:lstStyle/>
          <a:p>
            <a:r>
              <a:rPr lang="en-US" dirty="0" smtClean="0"/>
              <a:t>Normally, person’s breathing is relaxed, regular, automatic, and silent</a:t>
            </a:r>
          </a:p>
          <a:p>
            <a:pPr lvl="1"/>
            <a:r>
              <a:rPr lang="en-US" dirty="0" smtClean="0"/>
              <a:t>Because most people are unaware of their breathing, do not mention that you will be counting respirations, because sudden awareness may alter normal pattern</a:t>
            </a:r>
          </a:p>
          <a:p>
            <a:pPr lvl="1"/>
            <a:r>
              <a:rPr lang="en-US" dirty="0" smtClean="0"/>
              <a:t>Instead, maintain your position of counting radial pulse and unobtrusively count respirations</a:t>
            </a:r>
          </a:p>
          <a:p>
            <a:pPr lvl="1"/>
            <a:r>
              <a:rPr lang="en-US" dirty="0" smtClean="0"/>
              <a:t>Count for 30 seconds or a full minute if you suspect an abnormality</a:t>
            </a:r>
          </a:p>
          <a:p>
            <a:pPr lvl="1"/>
            <a:r>
              <a:rPr lang="en-US" dirty="0" smtClean="0"/>
              <a:t>Avoid 15-second interval; the result can vary by a factor of + or −4, which is significant with small number </a:t>
            </a:r>
          </a:p>
          <a:p>
            <a:pPr lvl="1"/>
            <a:r>
              <a:rPr lang="en-US" dirty="0" smtClean="0"/>
              <a:t>Also, a fairly constant ratio of pulse rate to respiratory rate exists, which is about 4:1</a:t>
            </a:r>
          </a:p>
          <a:p>
            <a:pPr lvl="1"/>
            <a:r>
              <a:rPr lang="en-US" dirty="0" smtClean="0"/>
              <a:t>Normally, both pulse and respiratory rates rise as a response to exercise or anxiety</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Blood Pressure </a:t>
            </a:r>
            <a:endParaRPr lang="en-US" dirty="0"/>
          </a:p>
        </p:txBody>
      </p:sp>
      <p:sp>
        <p:nvSpPr>
          <p:cNvPr id="685062" name="Rectangle 6"/>
          <p:cNvSpPr>
            <a:spLocks noGrp="1" noChangeArrowheads="1"/>
          </p:cNvSpPr>
          <p:nvPr>
            <p:ph idx="1"/>
          </p:nvPr>
        </p:nvSpPr>
        <p:spPr/>
        <p:txBody>
          <a:bodyPr>
            <a:noAutofit/>
          </a:bodyPr>
          <a:lstStyle/>
          <a:p>
            <a:r>
              <a:rPr lang="en-US" sz="2400" dirty="0" smtClean="0"/>
              <a:t>Blood pressure (BP) is force of blood pushing against side of its container, vessel wall</a:t>
            </a:r>
          </a:p>
          <a:p>
            <a:pPr lvl="1"/>
            <a:r>
              <a:rPr lang="en-US" sz="2000" dirty="0" smtClean="0"/>
              <a:t>Strength of push changes with event in cardiac cycle</a:t>
            </a:r>
          </a:p>
          <a:p>
            <a:pPr lvl="1"/>
            <a:r>
              <a:rPr lang="en-US" sz="2000" b="1" dirty="0" smtClean="0"/>
              <a:t>Systolic pressure: </a:t>
            </a:r>
            <a:r>
              <a:rPr lang="en-US" sz="2000" dirty="0" smtClean="0"/>
              <a:t>maximum pressure felt on artery during left ventricular contraction, or systole</a:t>
            </a:r>
          </a:p>
          <a:p>
            <a:pPr lvl="1"/>
            <a:r>
              <a:rPr lang="en-US" sz="2000" b="1" dirty="0" smtClean="0"/>
              <a:t>Diastolic pressure: </a:t>
            </a:r>
            <a:r>
              <a:rPr lang="en-US" sz="2000" dirty="0" smtClean="0"/>
              <a:t>elastic recoil, or resting, pressure that blood exerts constantly between each contraction </a:t>
            </a:r>
          </a:p>
          <a:p>
            <a:pPr lvl="1"/>
            <a:r>
              <a:rPr lang="en-US" sz="2000" dirty="0" smtClean="0"/>
              <a:t>Pulse pressure: difference between systolic and diastolic </a:t>
            </a:r>
          </a:p>
          <a:p>
            <a:pPr lvl="2"/>
            <a:r>
              <a:rPr lang="en-US" sz="1800" dirty="0" smtClean="0"/>
              <a:t>Reflects stroke volume</a:t>
            </a:r>
          </a:p>
          <a:p>
            <a:pPr lvl="1"/>
            <a:r>
              <a:rPr lang="en-US" sz="2000" b="1" dirty="0" smtClean="0"/>
              <a:t>Mean arterial pressure (MAP): </a:t>
            </a:r>
            <a:r>
              <a:rPr lang="en-US" sz="2000" dirty="0" smtClean="0"/>
              <a:t>pressure forcing blood into tissues, averaged over cardiac cycle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General Survey Encounter</a:t>
            </a:r>
            <a:endParaRPr lang="en-US" dirty="0"/>
          </a:p>
        </p:txBody>
      </p:sp>
      <p:sp>
        <p:nvSpPr>
          <p:cNvPr id="685062" name="Rectangle 6"/>
          <p:cNvSpPr>
            <a:spLocks noGrp="1" noChangeArrowheads="1"/>
          </p:cNvSpPr>
          <p:nvPr>
            <p:ph idx="1"/>
          </p:nvPr>
        </p:nvSpPr>
        <p:spPr/>
        <p:txBody>
          <a:bodyPr>
            <a:noAutofit/>
          </a:bodyPr>
          <a:lstStyle/>
          <a:p>
            <a:r>
              <a:rPr lang="en-US" sz="2000" dirty="0" smtClean="0"/>
              <a:t>Launch a general survey the moment you first encounter person</a:t>
            </a:r>
          </a:p>
          <a:p>
            <a:pPr lvl="1"/>
            <a:r>
              <a:rPr lang="en-US" sz="1800" dirty="0" smtClean="0"/>
              <a:t>What leaves an immediate impression? Does person stand promptly as his or her name is called and walk easily to meet you? </a:t>
            </a:r>
            <a:endParaRPr lang="en-US" sz="1600" dirty="0" smtClean="0"/>
          </a:p>
          <a:p>
            <a:pPr lvl="2"/>
            <a:r>
              <a:rPr lang="en-US" sz="1600" dirty="0" smtClean="0"/>
              <a:t>Or does person look sick, rising slowly or with effort, with shoulders slumped and eyes without luster or downcast? </a:t>
            </a:r>
          </a:p>
          <a:p>
            <a:pPr lvl="2"/>
            <a:r>
              <a:rPr lang="en-US" sz="1600" dirty="0" smtClean="0"/>
              <a:t>Is hospitalized patient conversing with visitors, involved in reading or television, or lying perfectly still? </a:t>
            </a:r>
          </a:p>
          <a:p>
            <a:pPr lvl="2"/>
            <a:r>
              <a:rPr lang="en-US" sz="1600" dirty="0" smtClean="0"/>
              <a:t>Even as you introduce yourself and shake hands, you collect data</a:t>
            </a:r>
          </a:p>
          <a:p>
            <a:pPr lvl="2"/>
            <a:r>
              <a:rPr lang="en-US" sz="1600" dirty="0" smtClean="0"/>
              <a:t>Does person fully extend the arm, shake your hand firmly, make eye contact, or smile? Are palms dry or wet and clammy?</a:t>
            </a:r>
          </a:p>
          <a:p>
            <a:pPr lvl="2"/>
            <a:r>
              <a:rPr lang="en-US" sz="1600" dirty="0" smtClean="0"/>
              <a:t>As you proceed through health history, measurements, and vital signs, note following points that will add up to general survey. </a:t>
            </a:r>
          </a:p>
          <a:p>
            <a:pPr lvl="2"/>
            <a:r>
              <a:rPr lang="en-US" sz="1600" dirty="0" smtClean="0"/>
              <a:t>Consider these four areas: physical appearance, body structure, mobility, and behavior</a:t>
            </a:r>
            <a:endParaRPr lang="en-US" sz="1400" dirty="0" smtClean="0"/>
          </a:p>
          <a:p>
            <a:pPr lvl="2"/>
            <a:endParaRPr lang="en-US" sz="1400" dirty="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Vital Signs: Blood Pressure (Cont.)</a:t>
            </a:r>
            <a:endParaRPr lang="en-US" dirty="0"/>
          </a:p>
        </p:txBody>
      </p:sp>
      <p:sp>
        <p:nvSpPr>
          <p:cNvPr id="685062" name="Rectangle 6"/>
          <p:cNvSpPr>
            <a:spLocks noGrp="1" noChangeArrowheads="1"/>
          </p:cNvSpPr>
          <p:nvPr>
            <p:ph idx="1"/>
          </p:nvPr>
        </p:nvSpPr>
        <p:spPr/>
        <p:txBody>
          <a:bodyPr>
            <a:noAutofit/>
          </a:bodyPr>
          <a:lstStyle/>
          <a:p>
            <a:r>
              <a:rPr lang="en-US" altLang="en-US" sz="2400" dirty="0" smtClean="0"/>
              <a:t>Average BP in young adult is 120/80 mm Hg; varies normally with many factors:</a:t>
            </a:r>
          </a:p>
          <a:p>
            <a:pPr lvl="1"/>
            <a:r>
              <a:rPr lang="en-US" altLang="en-US" sz="2000" b="1" dirty="0" smtClean="0"/>
              <a:t>Age: </a:t>
            </a:r>
            <a:r>
              <a:rPr lang="en-US" altLang="en-US" sz="2000" dirty="0" smtClean="0"/>
              <a:t>gradual rise through childhood and into adult years</a:t>
            </a:r>
          </a:p>
          <a:p>
            <a:pPr lvl="1"/>
            <a:r>
              <a:rPr lang="en-US" altLang="en-US" sz="2000" b="1" dirty="0" smtClean="0"/>
              <a:t>Gender: </a:t>
            </a:r>
            <a:r>
              <a:rPr lang="en-US" altLang="en-US" sz="2000" dirty="0" smtClean="0"/>
              <a:t>after puberty, females show a lower BP than males; after menopause, females higher than males</a:t>
            </a:r>
          </a:p>
          <a:p>
            <a:pPr lvl="1"/>
            <a:r>
              <a:rPr lang="en-US" altLang="en-US" sz="2000" b="1" dirty="0" smtClean="0"/>
              <a:t>Race:</a:t>
            </a:r>
            <a:r>
              <a:rPr lang="en-US" altLang="en-US" sz="2000" dirty="0" smtClean="0"/>
              <a:t> African American adult’s BP usually higher than White person’s of same age</a:t>
            </a:r>
          </a:p>
          <a:p>
            <a:pPr lvl="2"/>
            <a:r>
              <a:rPr lang="en-US" altLang="en-US" sz="1800" dirty="0" smtClean="0"/>
              <a:t>The incidence of hypertension is twice as high in African Americans as in Whites; reasons for difference not understood fully but appear to be due to genetic heritage and environmental factors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title"/>
          </p:nvPr>
        </p:nvSpPr>
        <p:spPr/>
        <p:txBody>
          <a:bodyPr/>
          <a:lstStyle/>
          <a:p>
            <a:r>
              <a:rPr lang="en-US" dirty="0" smtClean="0"/>
              <a:t>Blood Pressure</a:t>
            </a:r>
            <a:endParaRPr lang="en-US" dirty="0"/>
          </a:p>
        </p:txBody>
      </p:sp>
      <p:pic>
        <p:nvPicPr>
          <p:cNvPr id="37892" name="Picture 7" descr="f09-02-X3243"/>
          <p:cNvPicPr>
            <a:picLocks noChangeAspect="1" noChangeArrowheads="1"/>
          </p:cNvPicPr>
          <p:nvPr/>
        </p:nvPicPr>
        <p:blipFill>
          <a:blip r:embed="rId3" cstate="print"/>
          <a:srcRect/>
          <a:stretch>
            <a:fillRect/>
          </a:stretch>
        </p:blipFill>
        <p:spPr bwMode="auto">
          <a:xfrm>
            <a:off x="1211263" y="1817688"/>
            <a:ext cx="6719887" cy="4337050"/>
          </a:xfrm>
          <a:prstGeom prst="rect">
            <a:avLst/>
          </a:prstGeom>
          <a:noFill/>
          <a:ln w="38100">
            <a:solidFill>
              <a:schemeClr val="tx2"/>
            </a:solidFill>
            <a:miter lim="800000"/>
            <a:headEnd/>
            <a:tailEnd/>
          </a:ln>
        </p:spPr>
      </p:pic>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31</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Blood Pressure Factors </a:t>
            </a:r>
            <a:endParaRPr lang="en-US" dirty="0"/>
          </a:p>
        </p:txBody>
      </p:sp>
      <p:sp>
        <p:nvSpPr>
          <p:cNvPr id="685062" name="Rectangle 6"/>
          <p:cNvSpPr>
            <a:spLocks noGrp="1" noChangeArrowheads="1"/>
          </p:cNvSpPr>
          <p:nvPr>
            <p:ph idx="1"/>
          </p:nvPr>
        </p:nvSpPr>
        <p:spPr/>
        <p:txBody>
          <a:bodyPr>
            <a:normAutofit fontScale="85000" lnSpcReduction="10000"/>
          </a:bodyPr>
          <a:lstStyle/>
          <a:p>
            <a:r>
              <a:rPr lang="en-US" b="1" dirty="0" smtClean="0"/>
              <a:t>Level of BP determined by five factors</a:t>
            </a:r>
          </a:p>
          <a:p>
            <a:pPr lvl="1"/>
            <a:r>
              <a:rPr lang="en-US" b="1" dirty="0" smtClean="0"/>
              <a:t>Cardiac output: </a:t>
            </a:r>
            <a:r>
              <a:rPr lang="en-US" dirty="0" smtClean="0"/>
              <a:t>if heart pumps more blood into blood vessels, pressure on container walls increases</a:t>
            </a:r>
          </a:p>
          <a:p>
            <a:pPr lvl="1"/>
            <a:r>
              <a:rPr lang="en-US" b="1" dirty="0" smtClean="0"/>
              <a:t>Peripheral vascular resistance: </a:t>
            </a:r>
            <a:r>
              <a:rPr lang="en-US" dirty="0" smtClean="0"/>
              <a:t>opposition to blood flow through arteries; when vessels becomes smaller or constricted pressure needed to push becomes greater </a:t>
            </a:r>
          </a:p>
          <a:p>
            <a:pPr lvl="1"/>
            <a:r>
              <a:rPr lang="en-US" b="1" dirty="0" smtClean="0"/>
              <a:t>Volume of circulating blood:</a:t>
            </a:r>
            <a:r>
              <a:rPr lang="en-US" dirty="0" smtClean="0"/>
              <a:t> refers to how tightly blood is packed into arteries; increasing contents in vessels increases pressure</a:t>
            </a:r>
          </a:p>
          <a:p>
            <a:pPr lvl="1"/>
            <a:r>
              <a:rPr lang="en-US" b="1" dirty="0" smtClean="0"/>
              <a:t>Viscosity:</a:t>
            </a:r>
            <a:r>
              <a:rPr lang="en-US" dirty="0" smtClean="0"/>
              <a:t> “thickness” of blood determined by its formed elements, blood cells; when contents thicker, pressure increases</a:t>
            </a:r>
          </a:p>
          <a:p>
            <a:pPr lvl="1"/>
            <a:r>
              <a:rPr lang="en-US" b="1" dirty="0" smtClean="0"/>
              <a:t>Elasticity of vessel walls: </a:t>
            </a:r>
            <a:r>
              <a:rPr lang="en-US" dirty="0" smtClean="0"/>
              <a:t>when vessels stiff and rigid, pressure needed to push increases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Measuring Blood Pressure</a:t>
            </a:r>
            <a:endParaRPr lang="en-US" dirty="0"/>
          </a:p>
        </p:txBody>
      </p:sp>
      <p:sp>
        <p:nvSpPr>
          <p:cNvPr id="685062" name="Rectangle 6"/>
          <p:cNvSpPr>
            <a:spLocks noGrp="1" noChangeArrowheads="1"/>
          </p:cNvSpPr>
          <p:nvPr>
            <p:ph idx="1"/>
          </p:nvPr>
        </p:nvSpPr>
        <p:spPr/>
        <p:txBody>
          <a:bodyPr/>
          <a:lstStyle/>
          <a:p>
            <a:r>
              <a:rPr lang="en-US" b="1" dirty="0" smtClean="0"/>
              <a:t>Blood pressure measured with stethoscope and aneroid sphygmomanometer</a:t>
            </a:r>
          </a:p>
          <a:p>
            <a:pPr lvl="1"/>
            <a:r>
              <a:rPr lang="en-US" dirty="0" smtClean="0"/>
              <a:t>Aneroid gauge subject to drift and must be recalibrated at least once each year and must rest at zero</a:t>
            </a:r>
          </a:p>
          <a:p>
            <a:pPr lvl="1"/>
            <a:r>
              <a:rPr lang="en-US" dirty="0" smtClean="0"/>
              <a:t>Cuff is inflatable bladder inside a cloth cover</a:t>
            </a:r>
          </a:p>
          <a:p>
            <a:pPr lvl="1"/>
            <a:r>
              <a:rPr lang="en-US" dirty="0" smtClean="0"/>
              <a:t>Width of rubber bladder should equal 40% of circumference of person’s arm; length of bladder should equal 80% of this circumference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type="title"/>
          </p:nvPr>
        </p:nvSpPr>
        <p:spPr/>
        <p:txBody>
          <a:bodyPr/>
          <a:lstStyle/>
          <a:p>
            <a:r>
              <a:rPr lang="en-US" dirty="0" smtClean="0"/>
              <a:t>Factors Controlling Blood Pressure</a:t>
            </a:r>
            <a:endParaRPr lang="en-US" dirty="0"/>
          </a:p>
        </p:txBody>
      </p:sp>
      <p:pic>
        <p:nvPicPr>
          <p:cNvPr id="40964" name="Picture 7" descr="f09-03-X3243"/>
          <p:cNvPicPr>
            <a:picLocks noChangeAspect="1" noChangeArrowheads="1"/>
          </p:cNvPicPr>
          <p:nvPr/>
        </p:nvPicPr>
        <p:blipFill>
          <a:blip r:embed="rId3" cstate="print"/>
          <a:srcRect/>
          <a:stretch>
            <a:fillRect/>
          </a:stretch>
        </p:blipFill>
        <p:spPr bwMode="auto">
          <a:xfrm>
            <a:off x="1150938" y="1757485"/>
            <a:ext cx="6824662" cy="4351338"/>
          </a:xfrm>
          <a:prstGeom prst="rect">
            <a:avLst/>
          </a:prstGeom>
          <a:noFill/>
          <a:ln w="38100">
            <a:solidFill>
              <a:schemeClr val="tx2"/>
            </a:solidFill>
            <a:miter lim="800000"/>
            <a:headEnd/>
            <a:tailEnd/>
          </a:ln>
        </p:spPr>
      </p:pic>
      <p:sp>
        <p:nvSpPr>
          <p:cNvPr id="697352" name="Rectangle 8"/>
          <p:cNvSpPr>
            <a:spLocks noChangeArrowheads="1"/>
          </p:cNvSpPr>
          <p:nvPr/>
        </p:nvSpPr>
        <p:spPr bwMode="auto">
          <a:xfrm>
            <a:off x="3416968" y="6165850"/>
            <a:ext cx="203927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p>
            <a:pPr algn="ctr">
              <a:defRPr/>
            </a:pPr>
            <a:r>
              <a:rPr lang="en-US" sz="1000" dirty="0"/>
              <a:t>Illustration Pat Thomas, © </a:t>
            </a:r>
            <a:r>
              <a:rPr lang="en-US" sz="1000" dirty="0" smtClean="0"/>
              <a:t>2006.</a:t>
            </a:r>
            <a:endParaRPr lang="en-US" sz="1000" dirty="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Question</a:t>
            </a:r>
            <a:endParaRPr lang="en-US" dirty="0"/>
          </a:p>
        </p:txBody>
      </p:sp>
      <p:sp>
        <p:nvSpPr>
          <p:cNvPr id="685062" name="Rectangle 6"/>
          <p:cNvSpPr>
            <a:spLocks noGrp="1" noChangeArrowheads="1"/>
          </p:cNvSpPr>
          <p:nvPr>
            <p:ph idx="1"/>
          </p:nvPr>
        </p:nvSpPr>
        <p:spPr/>
        <p:txBody>
          <a:bodyPr>
            <a:noAutofit/>
          </a:bodyPr>
          <a:lstStyle/>
          <a:p>
            <a:pPr marL="0" indent="0">
              <a:buNone/>
            </a:pPr>
            <a:r>
              <a:rPr lang="en-US" dirty="0"/>
              <a:t>Significant elevation in blood pressure measurements from one day to the next could be </a:t>
            </a:r>
            <a:r>
              <a:rPr lang="en-US" dirty="0" smtClean="0"/>
              <a:t>attributed </a:t>
            </a:r>
            <a:r>
              <a:rPr lang="en-US" dirty="0"/>
              <a:t>to</a:t>
            </a:r>
            <a:r>
              <a:rPr lang="en-US" dirty="0" smtClean="0"/>
              <a:t>:</a:t>
            </a:r>
          </a:p>
          <a:p>
            <a:pPr marL="463550" indent="-463550" eaLnBrk="1" hangingPunct="1">
              <a:buSzPct val="100000"/>
              <a:buFont typeface="Arial" charset="0"/>
              <a:buAutoNum type="arabicPeriod"/>
              <a:defRPr/>
            </a:pPr>
            <a:r>
              <a:rPr lang="en-US" dirty="0"/>
              <a:t>a decrease in cuff size.</a:t>
            </a:r>
          </a:p>
          <a:p>
            <a:pPr marL="463550" indent="-463550" eaLnBrk="1" hangingPunct="1">
              <a:buSzPct val="100000"/>
              <a:buFont typeface="Arial" charset="0"/>
              <a:buAutoNum type="arabicPeriod"/>
              <a:defRPr/>
            </a:pPr>
            <a:r>
              <a:rPr lang="en-US" dirty="0"/>
              <a:t>an increase in cuff size.</a:t>
            </a:r>
          </a:p>
          <a:p>
            <a:pPr marL="463550" indent="-463550" eaLnBrk="1" hangingPunct="1">
              <a:buSzPct val="100000"/>
              <a:buFont typeface="Arial" charset="0"/>
              <a:buAutoNum type="arabicPeriod"/>
              <a:defRPr/>
            </a:pPr>
            <a:r>
              <a:rPr lang="en-US" dirty="0"/>
              <a:t>new onset of pain or anxiety.</a:t>
            </a:r>
          </a:p>
          <a:p>
            <a:pPr marL="463550" indent="-463550" eaLnBrk="1" hangingPunct="1">
              <a:buSzPct val="100000"/>
              <a:buFont typeface="Arial" charset="0"/>
              <a:buAutoNum type="arabicPeriod"/>
              <a:defRPr/>
            </a:pPr>
            <a:r>
              <a:rPr lang="en-US" dirty="0"/>
              <a:t>both 1 and 3.</a:t>
            </a:r>
          </a:p>
          <a:p>
            <a:pPr marL="0" indent="0">
              <a:buNone/>
            </a:pPr>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35</a:t>
            </a:fld>
            <a:endParaRPr lang="en-GB"/>
          </a:p>
        </p:txBody>
      </p:sp>
    </p:spTree>
    <p:extLst>
      <p:ext uri="{BB962C8B-B14F-4D97-AF65-F5344CB8AC3E}">
        <p14:creationId xmlns:p14="http://schemas.microsoft.com/office/powerpoint/2010/main" val="38816285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Procedure: Arm Pressure</a:t>
            </a:r>
            <a:endParaRPr lang="en-US" dirty="0"/>
          </a:p>
        </p:txBody>
      </p:sp>
      <p:sp>
        <p:nvSpPr>
          <p:cNvPr id="685062" name="Rectangle 6"/>
          <p:cNvSpPr>
            <a:spLocks noGrp="1" noChangeArrowheads="1"/>
          </p:cNvSpPr>
          <p:nvPr>
            <p:ph idx="1"/>
          </p:nvPr>
        </p:nvSpPr>
        <p:spPr/>
        <p:txBody>
          <a:bodyPr>
            <a:noAutofit/>
          </a:bodyPr>
          <a:lstStyle/>
          <a:p>
            <a:r>
              <a:rPr lang="en-US" altLang="en-US" sz="2400" dirty="0" smtClean="0"/>
              <a:t>Person may be sitting or lying, with bare arm supported at heart level</a:t>
            </a:r>
          </a:p>
          <a:p>
            <a:pPr lvl="1"/>
            <a:r>
              <a:rPr lang="en-US" altLang="en-US" sz="2000" dirty="0" smtClean="0"/>
              <a:t>Palpate brachial artery; with cuff deflated, center it about 2.5 cm (1 in) above brachial artery and wrap it evenly</a:t>
            </a:r>
          </a:p>
          <a:p>
            <a:pPr lvl="1"/>
            <a:r>
              <a:rPr lang="en-US" altLang="en-US" sz="2000" dirty="0" smtClean="0"/>
              <a:t>Now palpate brachial or radial artery</a:t>
            </a:r>
          </a:p>
          <a:p>
            <a:pPr lvl="1"/>
            <a:r>
              <a:rPr lang="en-US" altLang="en-US" sz="2000" dirty="0" smtClean="0"/>
              <a:t>Inflate cuff until artery pulsation obliterated and then 20 to 30 mm Hg beyond</a:t>
            </a:r>
          </a:p>
          <a:p>
            <a:pPr lvl="2"/>
            <a:r>
              <a:rPr lang="en-US" altLang="en-US" sz="1800" dirty="0" smtClean="0"/>
              <a:t>This will avoid missing an auscultatory gap, when Korotkoff’s sounds disappear during auscultation</a:t>
            </a:r>
          </a:p>
          <a:p>
            <a:pPr lvl="1"/>
            <a:r>
              <a:rPr lang="en-US" altLang="en-US" sz="2000" dirty="0" smtClean="0"/>
              <a:t>Deflate cuff quickly and completely; wait 15 to 30 seconds before </a:t>
            </a:r>
            <a:r>
              <a:rPr lang="en-US" altLang="en-US" sz="2000" dirty="0" err="1" smtClean="0"/>
              <a:t>reinflating</a:t>
            </a:r>
            <a:r>
              <a:rPr lang="en-US" altLang="en-US" sz="2000" dirty="0" smtClean="0"/>
              <a:t> so blood trapped in veins can dissipate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36</a:t>
            </a:fld>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Procedure: Arm Pressure </a:t>
            </a:r>
            <a:r>
              <a:rPr lang="en-US" altLang="en-US" dirty="0" smtClean="0"/>
              <a:t>(Cont.)</a:t>
            </a:r>
            <a:endParaRPr lang="en-US" dirty="0"/>
          </a:p>
        </p:txBody>
      </p:sp>
      <p:sp>
        <p:nvSpPr>
          <p:cNvPr id="685062" name="Rectangle 6"/>
          <p:cNvSpPr>
            <a:spLocks noGrp="1" noChangeArrowheads="1"/>
          </p:cNvSpPr>
          <p:nvPr>
            <p:ph idx="1"/>
          </p:nvPr>
        </p:nvSpPr>
        <p:spPr/>
        <p:txBody>
          <a:bodyPr>
            <a:noAutofit/>
          </a:bodyPr>
          <a:lstStyle/>
          <a:p>
            <a:pPr lvl="1"/>
            <a:r>
              <a:rPr lang="en-US" altLang="en-US" sz="2000" dirty="0" smtClean="0"/>
              <a:t>Place bell of stethoscope over site of brachial artery, making a light but airtight seal</a:t>
            </a:r>
          </a:p>
          <a:p>
            <a:pPr lvl="1"/>
            <a:r>
              <a:rPr lang="en-US" altLang="en-US" sz="2000" dirty="0" smtClean="0"/>
              <a:t>Diaphragm end piece usually adequate, but bell designed to pick up low-pitched sounds of blood pressure reading</a:t>
            </a:r>
          </a:p>
          <a:p>
            <a:pPr lvl="1"/>
            <a:r>
              <a:rPr lang="en-US" altLang="en-US" sz="2000" dirty="0" smtClean="0"/>
              <a:t>So if you have a bell, use it</a:t>
            </a:r>
          </a:p>
          <a:p>
            <a:pPr lvl="1"/>
            <a:r>
              <a:rPr lang="en-US" altLang="en-US" sz="2000" dirty="0" smtClean="0"/>
              <a:t>Rapidly inflate cuff to maximal inflation level you determined</a:t>
            </a:r>
          </a:p>
          <a:p>
            <a:pPr lvl="1"/>
            <a:r>
              <a:rPr lang="en-US" altLang="en-US" sz="2000" dirty="0" smtClean="0"/>
              <a:t>Then deflate the cuff slowly and evenly, about 2 mm Hg per heartbeat</a:t>
            </a:r>
          </a:p>
          <a:p>
            <a:pPr lvl="1"/>
            <a:r>
              <a:rPr lang="en-US" altLang="en-US" sz="2000" dirty="0" smtClean="0"/>
              <a:t>Note points at which you hear first appearance of sound, muffling of sound, and final disappearance of sound</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Procedure: Arm Pressure </a:t>
            </a:r>
            <a:r>
              <a:rPr lang="en-US" altLang="en-US" dirty="0" smtClean="0"/>
              <a:t>(Cont.)</a:t>
            </a:r>
            <a:endParaRPr lang="en-US" dirty="0"/>
          </a:p>
        </p:txBody>
      </p:sp>
      <p:sp>
        <p:nvSpPr>
          <p:cNvPr id="685062" name="Rectangle 6"/>
          <p:cNvSpPr>
            <a:spLocks noGrp="1" noChangeArrowheads="1"/>
          </p:cNvSpPr>
          <p:nvPr>
            <p:ph idx="1"/>
          </p:nvPr>
        </p:nvSpPr>
        <p:spPr/>
        <p:txBody>
          <a:bodyPr/>
          <a:lstStyle/>
          <a:p>
            <a:pPr lvl="1"/>
            <a:r>
              <a:rPr lang="en-US" dirty="0" smtClean="0"/>
              <a:t>These are phases I, IV, and V of Korotkoff’s sounds</a:t>
            </a:r>
          </a:p>
          <a:p>
            <a:pPr lvl="1"/>
            <a:r>
              <a:rPr lang="en-US" dirty="0" smtClean="0"/>
              <a:t>For all age-groups, fifth Korotkoff phase now used to define diastolic pressure </a:t>
            </a:r>
          </a:p>
          <a:p>
            <a:pPr lvl="1"/>
            <a:r>
              <a:rPr lang="en-US" dirty="0" smtClean="0"/>
              <a:t>However, when a variance greater than 10 to 12 mm Hg exists between phases IV and V, record both phases along with systolic reading</a:t>
            </a:r>
          </a:p>
          <a:p>
            <a:pPr lvl="1"/>
            <a:r>
              <a:rPr lang="en-US" dirty="0" smtClean="0"/>
              <a:t>Clear communication is important because results significantly affect diagnosis and planning of care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Rectangle 2"/>
          <p:cNvSpPr>
            <a:spLocks noGrp="1" noChangeArrowheads="1"/>
          </p:cNvSpPr>
          <p:nvPr>
            <p:ph type="title"/>
          </p:nvPr>
        </p:nvSpPr>
        <p:spPr/>
        <p:txBody>
          <a:bodyPr/>
          <a:lstStyle/>
          <a:p>
            <a:r>
              <a:rPr lang="en-US" dirty="0" smtClean="0"/>
              <a:t>Measuring Arm Pressure</a:t>
            </a:r>
            <a:endParaRPr lang="en-US" dirty="0"/>
          </a:p>
        </p:txBody>
      </p:sp>
      <p:pic>
        <p:nvPicPr>
          <p:cNvPr id="45060" name="Picture 7" descr="f09-05-X3243"/>
          <p:cNvPicPr>
            <a:picLocks noChangeAspect="1" noChangeArrowheads="1"/>
          </p:cNvPicPr>
          <p:nvPr/>
        </p:nvPicPr>
        <p:blipFill>
          <a:blip r:embed="rId3" cstate="print"/>
          <a:srcRect/>
          <a:stretch>
            <a:fillRect/>
          </a:stretch>
        </p:blipFill>
        <p:spPr bwMode="auto">
          <a:xfrm>
            <a:off x="1743075" y="1819275"/>
            <a:ext cx="5645150" cy="4348163"/>
          </a:xfrm>
          <a:prstGeom prst="rect">
            <a:avLst/>
          </a:prstGeom>
          <a:noFill/>
          <a:ln w="38100">
            <a:solidFill>
              <a:schemeClr val="tx2"/>
            </a:solidFill>
            <a:miter lim="800000"/>
            <a:headEnd/>
            <a:tailEnd/>
          </a:ln>
        </p:spPr>
      </p:pic>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39</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Physical Appearance</a:t>
            </a:r>
            <a:endParaRPr lang="en-US" dirty="0"/>
          </a:p>
        </p:txBody>
      </p:sp>
      <p:sp>
        <p:nvSpPr>
          <p:cNvPr id="685062" name="Rectangle 6"/>
          <p:cNvSpPr>
            <a:spLocks noGrp="1" noChangeArrowheads="1"/>
          </p:cNvSpPr>
          <p:nvPr>
            <p:ph idx="1"/>
          </p:nvPr>
        </p:nvSpPr>
        <p:spPr/>
        <p:txBody>
          <a:bodyPr>
            <a:noAutofit/>
          </a:bodyPr>
          <a:lstStyle/>
          <a:p>
            <a:r>
              <a:rPr lang="en-US" sz="2400" b="1" dirty="0" smtClean="0"/>
              <a:t>Age: </a:t>
            </a:r>
            <a:r>
              <a:rPr lang="en-US" sz="2400" dirty="0" smtClean="0"/>
              <a:t>person appears his or her stated age</a:t>
            </a:r>
          </a:p>
          <a:p>
            <a:r>
              <a:rPr lang="en-US" sz="2400" b="1" dirty="0" smtClean="0"/>
              <a:t>Sex: </a:t>
            </a:r>
            <a:r>
              <a:rPr lang="en-US" sz="2400" dirty="0" smtClean="0"/>
              <a:t>sexual development appropriate for gender and age</a:t>
            </a:r>
          </a:p>
          <a:p>
            <a:r>
              <a:rPr lang="en-US" sz="2400" b="1" dirty="0" smtClean="0"/>
              <a:t>Level of consciousness: </a:t>
            </a:r>
            <a:r>
              <a:rPr lang="en-US" sz="2400" dirty="0" smtClean="0"/>
              <a:t>person alert and oriented, attends to your questions and responds appropriately</a:t>
            </a:r>
          </a:p>
          <a:p>
            <a:r>
              <a:rPr lang="en-US" sz="2400" b="1" dirty="0" smtClean="0"/>
              <a:t>Skin color: </a:t>
            </a:r>
            <a:r>
              <a:rPr lang="en-US" sz="2400" dirty="0" smtClean="0"/>
              <a:t>color tone even, pigmentation varying with genetic background, skin intact with no obvious lesion</a:t>
            </a:r>
          </a:p>
          <a:p>
            <a:r>
              <a:rPr lang="en-US" sz="2400" b="1" dirty="0" smtClean="0"/>
              <a:t>Facial features: </a:t>
            </a:r>
            <a:r>
              <a:rPr lang="en-US" sz="2400" dirty="0" smtClean="0"/>
              <a:t>symmetric with movement</a:t>
            </a:r>
          </a:p>
          <a:p>
            <a:r>
              <a:rPr lang="en-US" sz="2400" dirty="0" smtClean="0"/>
              <a:t>No signs of acute distress present</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a:t>
            </a:fld>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Orthostatic or Postural Vital Signs</a:t>
            </a:r>
            <a:endParaRPr lang="en-US" dirty="0"/>
          </a:p>
        </p:txBody>
      </p:sp>
      <p:sp>
        <p:nvSpPr>
          <p:cNvPr id="685062" name="Rectangle 6"/>
          <p:cNvSpPr>
            <a:spLocks noGrp="1" noChangeArrowheads="1"/>
          </p:cNvSpPr>
          <p:nvPr>
            <p:ph idx="1"/>
          </p:nvPr>
        </p:nvSpPr>
        <p:spPr/>
        <p:txBody>
          <a:bodyPr/>
          <a:lstStyle/>
          <a:p>
            <a:r>
              <a:rPr lang="en-US" altLang="en-US" b="1" dirty="0" smtClean="0"/>
              <a:t>Take serial measurements of pulse and blood pressure in the following situations:</a:t>
            </a:r>
          </a:p>
          <a:p>
            <a:pPr lvl="1"/>
            <a:r>
              <a:rPr lang="en-US" altLang="en-US" dirty="0" smtClean="0"/>
              <a:t>You suspect volume depletion </a:t>
            </a:r>
          </a:p>
          <a:p>
            <a:pPr lvl="1"/>
            <a:r>
              <a:rPr lang="en-US" altLang="en-US" dirty="0" smtClean="0"/>
              <a:t>Person is known to have hypertension or taking antihypertensive medications</a:t>
            </a:r>
          </a:p>
          <a:p>
            <a:pPr lvl="1"/>
            <a:r>
              <a:rPr lang="en-US" altLang="en-US" dirty="0" smtClean="0"/>
              <a:t>Person reports fainting or syncope</a:t>
            </a:r>
          </a:p>
          <a:p>
            <a:pPr lvl="1"/>
            <a:r>
              <a:rPr lang="en-US" altLang="en-US" dirty="0" smtClean="0"/>
              <a:t>Position changed from supine to standing, normally slight decrease (less than 10 mm Hg) in systolic pressure may occur</a:t>
            </a:r>
          </a:p>
          <a:p>
            <a:pPr lvl="2"/>
            <a:endParaRPr lang="en-US" altLang="en-US" dirty="0" smtClean="0"/>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Orthostatic Vital Signs Procedure</a:t>
            </a:r>
            <a:endParaRPr lang="en-US" dirty="0"/>
          </a:p>
        </p:txBody>
      </p:sp>
      <p:sp>
        <p:nvSpPr>
          <p:cNvPr id="685062" name="Rectangle 6"/>
          <p:cNvSpPr>
            <a:spLocks noGrp="1" noChangeArrowheads="1"/>
          </p:cNvSpPr>
          <p:nvPr>
            <p:ph idx="1"/>
          </p:nvPr>
        </p:nvSpPr>
        <p:spPr/>
        <p:txBody>
          <a:bodyPr>
            <a:noAutofit/>
          </a:bodyPr>
          <a:lstStyle/>
          <a:p>
            <a:r>
              <a:rPr lang="en-US" altLang="en-US" sz="2400" dirty="0" smtClean="0"/>
              <a:t>Have person rest supine for 2 or 3 minutes, take baseline readings of pulse and BP, and then repeat with person sitting and then standing </a:t>
            </a:r>
          </a:p>
          <a:p>
            <a:r>
              <a:rPr lang="en-US" altLang="en-US" sz="2400" dirty="0" smtClean="0"/>
              <a:t>For person who is too weak or dizzy to stand, assess BP supine and then sitting with legs dangling</a:t>
            </a:r>
          </a:p>
          <a:p>
            <a:pPr lvl="1"/>
            <a:r>
              <a:rPr lang="en-US" altLang="en-US" sz="2000" dirty="0" smtClean="0"/>
              <a:t>Record BP by using even numbers </a:t>
            </a:r>
          </a:p>
          <a:p>
            <a:pPr lvl="1"/>
            <a:r>
              <a:rPr lang="en-US" altLang="en-US" sz="2000" dirty="0" smtClean="0"/>
              <a:t>Also record person’s position, arm used, and cuff size, if different from standard adult cuff</a:t>
            </a:r>
          </a:p>
          <a:p>
            <a:pPr lvl="1"/>
            <a:r>
              <a:rPr lang="en-US" altLang="en-US" sz="2000" dirty="0" smtClean="0"/>
              <a:t>Record pulse rate and rhythm, noting whether pulse is regular</a:t>
            </a:r>
          </a:p>
          <a:p>
            <a:pPr lvl="1"/>
            <a:endParaRPr lang="en-US" altLang="en-US" sz="2000" dirty="0" smtClean="0"/>
          </a:p>
          <a:p>
            <a:pPr lvl="1"/>
            <a:endParaRPr lang="en-US" altLang="en-US" sz="20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Thigh Pressure Procedure</a:t>
            </a:r>
            <a:endParaRPr lang="en-US" dirty="0"/>
          </a:p>
        </p:txBody>
      </p:sp>
      <p:sp>
        <p:nvSpPr>
          <p:cNvPr id="685062" name="Rectangle 6"/>
          <p:cNvSpPr>
            <a:spLocks noGrp="1" noChangeArrowheads="1"/>
          </p:cNvSpPr>
          <p:nvPr>
            <p:ph idx="1"/>
          </p:nvPr>
        </p:nvSpPr>
        <p:spPr/>
        <p:txBody>
          <a:bodyPr>
            <a:noAutofit/>
          </a:bodyPr>
          <a:lstStyle/>
          <a:p>
            <a:r>
              <a:rPr lang="en-US" sz="2400" dirty="0" smtClean="0"/>
              <a:t>When BP measured at arm is excessively high, compare it with thigh pressure to check for coarctation of aorta (congenital form of narrowing)</a:t>
            </a:r>
          </a:p>
          <a:p>
            <a:pPr lvl="1"/>
            <a:r>
              <a:rPr lang="en-US" sz="2000" dirty="0" smtClean="0"/>
              <a:t>Particularly in adolescents and young adults</a:t>
            </a:r>
          </a:p>
          <a:p>
            <a:pPr lvl="1"/>
            <a:r>
              <a:rPr lang="en-US" sz="2000" dirty="0" smtClean="0"/>
              <a:t>Normally, thigh pressure higher than that in arm</a:t>
            </a:r>
          </a:p>
          <a:p>
            <a:pPr lvl="1"/>
            <a:r>
              <a:rPr lang="en-US" sz="2000" dirty="0" smtClean="0"/>
              <a:t>If possible, turn person to prone position on abdomen </a:t>
            </a:r>
          </a:p>
          <a:p>
            <a:pPr lvl="1"/>
            <a:r>
              <a:rPr lang="en-US" sz="2000" dirty="0" smtClean="0"/>
              <a:t>Wrap large cuff around lower third of thigh, centered over popliteal artery on back of the knee</a:t>
            </a:r>
          </a:p>
          <a:p>
            <a:pPr lvl="1"/>
            <a:r>
              <a:rPr lang="en-US" sz="2000" dirty="0" smtClean="0"/>
              <a:t>Auscultate popliteal artery for reading</a:t>
            </a:r>
          </a:p>
          <a:p>
            <a:pPr lvl="1"/>
            <a:r>
              <a:rPr lang="en-US" sz="2000" dirty="0" smtClean="0"/>
              <a:t>Normally, systolic value is 10 to 40 mm Hg higher in thigh than in arm, and diastolic pressure is same</a:t>
            </a:r>
          </a:p>
        </p:txBody>
      </p:sp>
      <p:sp>
        <p:nvSpPr>
          <p:cNvPr id="6" name="Footer Placeholder 5"/>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42</a:t>
            </a:fld>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Developmental Competence </a:t>
            </a:r>
            <a:endParaRPr lang="en-US" dirty="0"/>
          </a:p>
        </p:txBody>
      </p:sp>
      <p:sp>
        <p:nvSpPr>
          <p:cNvPr id="685062" name="Rectangle 6"/>
          <p:cNvSpPr>
            <a:spLocks noGrp="1" noChangeArrowheads="1"/>
          </p:cNvSpPr>
          <p:nvPr>
            <p:ph idx="1"/>
          </p:nvPr>
        </p:nvSpPr>
        <p:spPr/>
        <p:txBody>
          <a:bodyPr>
            <a:normAutofit lnSpcReduction="10000"/>
          </a:bodyPr>
          <a:lstStyle/>
          <a:p>
            <a:r>
              <a:rPr lang="en-US" b="1" dirty="0" smtClean="0"/>
              <a:t>General survey</a:t>
            </a:r>
          </a:p>
          <a:p>
            <a:pPr lvl="1"/>
            <a:r>
              <a:rPr lang="en-US" dirty="0" smtClean="0"/>
              <a:t>Physical appearance, body structure, mobility: note same basic elements as with adult, with consideration of age and development</a:t>
            </a:r>
          </a:p>
          <a:p>
            <a:pPr lvl="1"/>
            <a:r>
              <a:rPr lang="en-US" dirty="0" smtClean="0"/>
              <a:t>Behavior: note response to stimuli and level of alertness appropriate for age</a:t>
            </a:r>
          </a:p>
          <a:p>
            <a:pPr lvl="1"/>
            <a:r>
              <a:rPr lang="en-US" dirty="0" smtClean="0"/>
              <a:t>Parental bonding: note child’s interactions with parents, that parent and child show a mutual response and are warm and affectionate, appropriate to child’s condition</a:t>
            </a:r>
          </a:p>
          <a:p>
            <a:pPr lvl="1"/>
            <a:r>
              <a:rPr lang="en-US" dirty="0" smtClean="0"/>
              <a:t>Parent provides appropriate physical care of child and promotes new learning</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Measurements</a:t>
            </a:r>
            <a:endParaRPr lang="en-US" dirty="0"/>
          </a:p>
        </p:txBody>
      </p:sp>
      <p:sp>
        <p:nvSpPr>
          <p:cNvPr id="685062" name="Rectangle 6"/>
          <p:cNvSpPr>
            <a:spLocks noGrp="1" noChangeArrowheads="1"/>
          </p:cNvSpPr>
          <p:nvPr>
            <p:ph idx="1"/>
          </p:nvPr>
        </p:nvSpPr>
        <p:spPr/>
        <p:txBody>
          <a:bodyPr>
            <a:normAutofit fontScale="92500"/>
          </a:bodyPr>
          <a:lstStyle/>
          <a:p>
            <a:r>
              <a:rPr lang="en-US" dirty="0" smtClean="0"/>
              <a:t>Weight: weigh infant on a platform-type balance scale </a:t>
            </a:r>
          </a:p>
          <a:p>
            <a:r>
              <a:rPr lang="en-US" dirty="0" smtClean="0"/>
              <a:t>By age 2 or 3 years, use upright scale</a:t>
            </a:r>
          </a:p>
          <a:p>
            <a:r>
              <a:rPr lang="en-US" dirty="0" smtClean="0"/>
              <a:t>Length: until age 2, measure infant’s body length supine by using horizontal measuring board</a:t>
            </a:r>
          </a:p>
          <a:p>
            <a:r>
              <a:rPr lang="en-US" dirty="0" smtClean="0"/>
              <a:t>Hold head in midline; extend legs momentarily by holding the knees together and pushing them down until legs are flat on table</a:t>
            </a:r>
          </a:p>
          <a:p>
            <a:pPr lvl="1"/>
            <a:r>
              <a:rPr lang="en-US" dirty="0" smtClean="0"/>
              <a:t>Avoid using tape measure along infant’s length because this is inaccurate</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44</a:t>
            </a:fld>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Measurements </a:t>
            </a:r>
            <a:r>
              <a:rPr lang="en-US" altLang="en-US" dirty="0" smtClean="0"/>
              <a:t>(Cont.)</a:t>
            </a:r>
            <a:endParaRPr lang="en-US" dirty="0"/>
          </a:p>
        </p:txBody>
      </p:sp>
      <p:sp>
        <p:nvSpPr>
          <p:cNvPr id="685062" name="Rectangle 6"/>
          <p:cNvSpPr>
            <a:spLocks noGrp="1" noChangeArrowheads="1"/>
          </p:cNvSpPr>
          <p:nvPr>
            <p:ph idx="1"/>
          </p:nvPr>
        </p:nvSpPr>
        <p:spPr/>
        <p:txBody>
          <a:bodyPr>
            <a:noAutofit/>
          </a:bodyPr>
          <a:lstStyle/>
          <a:p>
            <a:r>
              <a:rPr lang="en-US" sz="2400" dirty="0" smtClean="0"/>
              <a:t>For age 2 or 3, measure child’s height by standing child against pole on platform scale or back against a flat ruler taped to the wall</a:t>
            </a:r>
          </a:p>
          <a:p>
            <a:r>
              <a:rPr lang="en-US" sz="2400" dirty="0" smtClean="0"/>
              <a:t>Physical growth is perhaps best index of a child’s general health</a:t>
            </a:r>
          </a:p>
          <a:p>
            <a:r>
              <a:rPr lang="en-US" sz="2400" dirty="0" smtClean="0"/>
              <a:t>Child’s height and weight recorded at every health care visit to determine normal growth patterns</a:t>
            </a:r>
          </a:p>
          <a:p>
            <a:r>
              <a:rPr lang="en-US" sz="2400" dirty="0" smtClean="0"/>
              <a:t>Results plotted on growth charts based on data from Centers from Disease Control and Prevention (CDC)</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45</a:t>
            </a:fld>
            <a:endParaRPr lang="en-GB"/>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Measurement </a:t>
            </a:r>
            <a:r>
              <a:rPr lang="en-US" altLang="en-US" dirty="0" smtClean="0"/>
              <a:t>(Cont.)</a:t>
            </a:r>
            <a:endParaRPr lang="en-US" dirty="0"/>
          </a:p>
        </p:txBody>
      </p:sp>
      <p:sp>
        <p:nvSpPr>
          <p:cNvPr id="685062" name="Rectangle 6"/>
          <p:cNvSpPr>
            <a:spLocks noGrp="1" noChangeArrowheads="1"/>
          </p:cNvSpPr>
          <p:nvPr>
            <p:ph idx="1"/>
          </p:nvPr>
        </p:nvSpPr>
        <p:spPr/>
        <p:txBody>
          <a:bodyPr>
            <a:normAutofit/>
          </a:bodyPr>
          <a:lstStyle/>
          <a:p>
            <a:r>
              <a:rPr lang="en-US" sz="2400" dirty="0" smtClean="0"/>
              <a:t>Healthy childhood growth is continuous but uneven, with rapid growth spurts occurring during infancy and adolescence</a:t>
            </a:r>
          </a:p>
          <a:p>
            <a:r>
              <a:rPr lang="en-US" sz="2400" dirty="0" smtClean="0"/>
              <a:t>Results more reliable when comparing numerous growth measures over a long time</a:t>
            </a:r>
          </a:p>
          <a:p>
            <a:r>
              <a:rPr lang="en-US" sz="2400" dirty="0" smtClean="0"/>
              <a:t>These charts also compare individual child against general population</a:t>
            </a:r>
          </a:p>
          <a:p>
            <a:r>
              <a:rPr lang="en-US" sz="2400" dirty="0" smtClean="0"/>
              <a:t>Use your judgment and consider genetic background of small-for-age child</a:t>
            </a:r>
          </a:p>
          <a:p>
            <a:r>
              <a:rPr lang="en-US" sz="2400" dirty="0" smtClean="0"/>
              <a:t>Explore growth patterns of parents and siblings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a:t>
            </a:r>
            <a:br>
              <a:rPr lang="en-US" dirty="0" smtClean="0"/>
            </a:br>
            <a:r>
              <a:rPr lang="en-US" dirty="0" smtClean="0"/>
              <a:t>Head Circumference</a:t>
            </a:r>
            <a:endParaRPr lang="en-US" dirty="0"/>
          </a:p>
        </p:txBody>
      </p:sp>
      <p:sp>
        <p:nvSpPr>
          <p:cNvPr id="685062" name="Rectangle 6"/>
          <p:cNvSpPr>
            <a:spLocks noGrp="1" noChangeArrowheads="1"/>
          </p:cNvSpPr>
          <p:nvPr>
            <p:ph idx="1"/>
          </p:nvPr>
        </p:nvSpPr>
        <p:spPr/>
        <p:txBody>
          <a:bodyPr>
            <a:normAutofit fontScale="85000" lnSpcReduction="20000"/>
          </a:bodyPr>
          <a:lstStyle/>
          <a:p>
            <a:r>
              <a:rPr lang="en-US" dirty="0" smtClean="0"/>
              <a:t>Head circumference: measure infant’s head circumference at birth and at each well visit up to age 2 years and then yearly up to 6 years</a:t>
            </a:r>
          </a:p>
          <a:p>
            <a:r>
              <a:rPr lang="en-US" dirty="0" smtClean="0"/>
              <a:t>Circle tape around head at prominent frontal and occipital bones; widest span is correct</a:t>
            </a:r>
          </a:p>
          <a:p>
            <a:r>
              <a:rPr lang="en-US" dirty="0" smtClean="0"/>
              <a:t>Plot measurement on standardized growth charts</a:t>
            </a:r>
          </a:p>
          <a:p>
            <a:r>
              <a:rPr lang="en-US" dirty="0" smtClean="0"/>
              <a:t>Compare infant’s head size with that expected for age</a:t>
            </a:r>
          </a:p>
          <a:p>
            <a:r>
              <a:rPr lang="en-US" dirty="0" smtClean="0"/>
              <a:t>Series of measurements more valuable than single figure to show rate of head growth</a:t>
            </a:r>
          </a:p>
          <a:p>
            <a:r>
              <a:rPr lang="en-US" dirty="0" smtClean="0"/>
              <a:t>Newborn’s head measures about 32 to 38 cm (average around 34 cm) and about 2 cm larger than chest circumference</a:t>
            </a:r>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47</a:t>
            </a:fld>
            <a:endParaRPr lang="en-GB"/>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a:t>
            </a:r>
            <a:br>
              <a:rPr lang="en-US" dirty="0" smtClean="0"/>
            </a:br>
            <a:r>
              <a:rPr lang="en-US" dirty="0" smtClean="0"/>
              <a:t>Chest Circumference</a:t>
            </a:r>
            <a:endParaRPr lang="en-US" dirty="0"/>
          </a:p>
        </p:txBody>
      </p:sp>
      <p:sp>
        <p:nvSpPr>
          <p:cNvPr id="685062" name="Rectangle 6"/>
          <p:cNvSpPr>
            <a:spLocks noGrp="1" noChangeArrowheads="1"/>
          </p:cNvSpPr>
          <p:nvPr>
            <p:ph idx="1"/>
          </p:nvPr>
        </p:nvSpPr>
        <p:spPr/>
        <p:txBody>
          <a:bodyPr>
            <a:normAutofit/>
          </a:bodyPr>
          <a:lstStyle/>
          <a:p>
            <a:r>
              <a:rPr lang="en-US" sz="2400" dirty="0" smtClean="0"/>
              <a:t>Chest grows at faster rate than cranium; between 6 months and 2 years, both measurements about same, and after age 2 chest circumference greater than head circumference</a:t>
            </a:r>
          </a:p>
          <a:p>
            <a:r>
              <a:rPr lang="en-US" sz="2400" dirty="0" smtClean="0"/>
              <a:t>Measurement of chest circumference is valuable in a comparison with head circumference, but not necessarily by itself</a:t>
            </a:r>
          </a:p>
          <a:p>
            <a:r>
              <a:rPr lang="en-US" sz="2400" dirty="0" smtClean="0"/>
              <a:t>Encircle tape around chest at nipple line</a:t>
            </a:r>
          </a:p>
          <a:p>
            <a:r>
              <a:rPr lang="en-US" sz="2400" dirty="0" smtClean="0"/>
              <a:t>It should be snug, but not so tight it leaves a mark</a:t>
            </a:r>
          </a:p>
          <a:p>
            <a:pPr lvl="2"/>
            <a:endParaRPr lang="en-US" sz="18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48</a:t>
            </a:fld>
            <a:endParaRPr lang="en-GB"/>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Vital Signs </a:t>
            </a:r>
            <a:endParaRPr lang="en-US" dirty="0"/>
          </a:p>
        </p:txBody>
      </p:sp>
      <p:sp>
        <p:nvSpPr>
          <p:cNvPr id="685062" name="Rectangle 6"/>
          <p:cNvSpPr>
            <a:spLocks noGrp="1" noChangeArrowheads="1"/>
          </p:cNvSpPr>
          <p:nvPr>
            <p:ph idx="1"/>
          </p:nvPr>
        </p:nvSpPr>
        <p:spPr/>
        <p:txBody>
          <a:bodyPr>
            <a:noAutofit/>
          </a:bodyPr>
          <a:lstStyle/>
          <a:p>
            <a:r>
              <a:rPr lang="en-US" sz="2400" dirty="0" smtClean="0"/>
              <a:t>Measure vital signs with same purpose and frequency as you would in an adult</a:t>
            </a:r>
          </a:p>
          <a:p>
            <a:r>
              <a:rPr lang="en-US" sz="2400" dirty="0" smtClean="0"/>
              <a:t>With infant, reverse order of vital sign measurement to respiration, pulse, and temperature</a:t>
            </a:r>
          </a:p>
          <a:p>
            <a:pPr lvl="1"/>
            <a:r>
              <a:rPr lang="en-US" sz="2000" dirty="0" smtClean="0"/>
              <a:t>Taking a rectal temperature may cause infant to cry, thus masking normal resting values</a:t>
            </a:r>
          </a:p>
          <a:p>
            <a:r>
              <a:rPr lang="en-US" sz="2400" dirty="0" smtClean="0"/>
              <a:t>Preschooler’s normal fear of body mutilation increased with any invasive procedure</a:t>
            </a:r>
          </a:p>
          <a:p>
            <a:r>
              <a:rPr lang="en-US" sz="2400" dirty="0" smtClean="0"/>
              <a:t>Whenever possible, avoid rectal route and take a tympanic, inguinal, or axillary temperature</a:t>
            </a:r>
          </a:p>
          <a:p>
            <a:r>
              <a:rPr lang="en-US" sz="2400" dirty="0" smtClean="0"/>
              <a:t>Measuring adolescent same as with adult</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49</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Body Structure</a:t>
            </a:r>
            <a:endParaRPr lang="en-US" dirty="0"/>
          </a:p>
        </p:txBody>
      </p:sp>
      <p:sp>
        <p:nvSpPr>
          <p:cNvPr id="685062" name="Rectangle 6"/>
          <p:cNvSpPr>
            <a:spLocks noGrp="1" noChangeArrowheads="1"/>
          </p:cNvSpPr>
          <p:nvPr>
            <p:ph idx="1"/>
          </p:nvPr>
        </p:nvSpPr>
        <p:spPr/>
        <p:txBody>
          <a:bodyPr/>
          <a:lstStyle/>
          <a:p>
            <a:r>
              <a:rPr lang="en-US" sz="2400" b="1" dirty="0" smtClean="0"/>
              <a:t>Stature: </a:t>
            </a:r>
            <a:r>
              <a:rPr lang="en-US" sz="2400" dirty="0" smtClean="0"/>
              <a:t>height appears within normal range for age, genetic heritage</a:t>
            </a:r>
          </a:p>
          <a:p>
            <a:r>
              <a:rPr lang="en-US" sz="2400" b="1" dirty="0" smtClean="0"/>
              <a:t>Nutrition: </a:t>
            </a:r>
            <a:r>
              <a:rPr lang="en-US" sz="2400" dirty="0" smtClean="0"/>
              <a:t>weight appears within normal range for height and body build; body fat distribution even</a:t>
            </a:r>
          </a:p>
          <a:p>
            <a:r>
              <a:rPr lang="en-US" sz="2400" b="1" dirty="0" smtClean="0"/>
              <a:t>Symmetry</a:t>
            </a:r>
            <a:r>
              <a:rPr lang="en-US" sz="2400" dirty="0" smtClean="0"/>
              <a:t>: body parts look equal bilaterally and are in relative proportion</a:t>
            </a:r>
          </a:p>
          <a:p>
            <a:r>
              <a:rPr lang="en-US" sz="2400" b="1" dirty="0" smtClean="0"/>
              <a:t>Posture: </a:t>
            </a:r>
            <a:r>
              <a:rPr lang="en-US" sz="2400" dirty="0" smtClean="0"/>
              <a:t>person stands comfortably erect as appropriate for age</a:t>
            </a:r>
            <a:endParaRPr lang="en-US" sz="2000" dirty="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a:t>
            </a:fld>
            <a:endParaRPr lang="en-GB"/>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Temperature: Tympanic</a:t>
            </a:r>
            <a:endParaRPr lang="en-US" dirty="0"/>
          </a:p>
        </p:txBody>
      </p:sp>
      <p:sp>
        <p:nvSpPr>
          <p:cNvPr id="685062" name="Rectangle 6"/>
          <p:cNvSpPr>
            <a:spLocks noGrp="1" noChangeArrowheads="1"/>
          </p:cNvSpPr>
          <p:nvPr>
            <p:ph idx="1"/>
          </p:nvPr>
        </p:nvSpPr>
        <p:spPr>
          <a:xfrm>
            <a:off x="685800" y="1645920"/>
            <a:ext cx="7772400" cy="4637649"/>
          </a:xfrm>
        </p:spPr>
        <p:txBody>
          <a:bodyPr/>
          <a:lstStyle/>
          <a:p>
            <a:r>
              <a:rPr lang="en-US" altLang="en-US" dirty="0" smtClean="0"/>
              <a:t>Tympanic measurement useful with toddlers who squirm at restraint needed for rectal route, and useful with preschoolers not yet able to cooperate for oral temperature </a:t>
            </a:r>
          </a:p>
          <a:p>
            <a:r>
              <a:rPr lang="en-US" altLang="en-US" dirty="0" smtClean="0"/>
              <a:t>Tympanic measurement so rapid that it is usually over before child realizes it</a:t>
            </a:r>
          </a:p>
          <a:p>
            <a:r>
              <a:rPr lang="en-US" altLang="en-US" dirty="0" smtClean="0"/>
              <a:t>Inguinal route safer than rectal site; results may be closer to core temperature than axillary site because inguinal area has rich supply of blood vessels</a:t>
            </a:r>
          </a:p>
          <a:p>
            <a:pPr lvl="2"/>
            <a:endParaRPr lang="en-US" alt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50</a:t>
            </a:fld>
            <a:endParaRPr lang="en-GB"/>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Temperature: Axillary and Oral</a:t>
            </a:r>
            <a:endParaRPr lang="en-US" dirty="0"/>
          </a:p>
        </p:txBody>
      </p:sp>
      <p:sp>
        <p:nvSpPr>
          <p:cNvPr id="685062" name="Rectangle 6"/>
          <p:cNvSpPr>
            <a:spLocks noGrp="1" noChangeArrowheads="1"/>
          </p:cNvSpPr>
          <p:nvPr>
            <p:ph idx="1"/>
          </p:nvPr>
        </p:nvSpPr>
        <p:spPr/>
        <p:txBody>
          <a:bodyPr>
            <a:noAutofit/>
          </a:bodyPr>
          <a:lstStyle/>
          <a:p>
            <a:r>
              <a:rPr lang="en-US" altLang="en-US" sz="2400" dirty="0" smtClean="0"/>
              <a:t>Axillary route safer and more accessible than rectal route; however, its accuracy and reliability have been questioned</a:t>
            </a:r>
          </a:p>
          <a:p>
            <a:r>
              <a:rPr lang="en-US" altLang="en-US" sz="2400" dirty="0" smtClean="0"/>
              <a:t>When axillary route used, place tip well into axilla, and hold child’s arm close to body</a:t>
            </a:r>
          </a:p>
          <a:p>
            <a:r>
              <a:rPr lang="en-US" altLang="en-US" sz="2400" dirty="0" smtClean="0"/>
              <a:t>Use oral route when child old enough to keep mouth closed; usually at age 5 or 6, although some 4-year-old children can cooperate</a:t>
            </a:r>
          </a:p>
          <a:p>
            <a:r>
              <a:rPr lang="en-US" altLang="en-US" sz="2400" dirty="0" smtClean="0"/>
              <a:t>When available, use an electronic thermometer because it is unbreakable and it registers quickly</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51</a:t>
            </a:fld>
            <a:endParaRPr lang="en-GB"/>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Temperature: Rectal</a:t>
            </a:r>
            <a:endParaRPr lang="en-US" dirty="0"/>
          </a:p>
        </p:txBody>
      </p:sp>
      <p:sp>
        <p:nvSpPr>
          <p:cNvPr id="685062" name="Rectangle 6"/>
          <p:cNvSpPr>
            <a:spLocks noGrp="1" noChangeArrowheads="1"/>
          </p:cNvSpPr>
          <p:nvPr>
            <p:ph idx="1"/>
          </p:nvPr>
        </p:nvSpPr>
        <p:spPr>
          <a:xfrm>
            <a:off x="685800" y="1645920"/>
            <a:ext cx="7772400" cy="4684542"/>
          </a:xfrm>
        </p:spPr>
        <p:txBody>
          <a:bodyPr>
            <a:noAutofit/>
          </a:bodyPr>
          <a:lstStyle/>
          <a:p>
            <a:r>
              <a:rPr lang="en-US" altLang="en-US" sz="2000" dirty="0" smtClean="0"/>
              <a:t>Use rectal route with infants or with other age groups when other routes are not feasible, such as with the child who is unable to cooperate, agitated, unconscious, critically ill, or prone to seizures</a:t>
            </a:r>
          </a:p>
          <a:p>
            <a:r>
              <a:rPr lang="en-US" altLang="en-US" sz="2000" dirty="0" smtClean="0"/>
              <a:t>Infant may be supine or side lying, with examiner’s hand flexing knees up onto the abdomen</a:t>
            </a:r>
          </a:p>
          <a:p>
            <a:r>
              <a:rPr lang="en-US" altLang="en-US" sz="2000" dirty="0" smtClean="0"/>
              <a:t>Separate buttocks with one hand, and insert lubricated electronic rectal probe no farther than 2.5 cm (1 in); insertion any deeper risks rectal perforation</a:t>
            </a:r>
          </a:p>
          <a:p>
            <a:r>
              <a:rPr lang="en-US" sz="2000" dirty="0" smtClean="0"/>
              <a:t>Normally, rectal temperatures measure higher in infants and young children than in adults, with an average of 37.8° C (100° F) at 18 months</a:t>
            </a:r>
          </a:p>
          <a:p>
            <a:r>
              <a:rPr lang="en-US" sz="2000" dirty="0" smtClean="0"/>
              <a:t>Also, temperature normally may be elevated in late afternoon, after vigorous playing or after eating</a:t>
            </a:r>
            <a:endParaRPr lang="en-US" altLang="en-US" sz="16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52</a:t>
            </a:fld>
            <a:endParaRPr lang="en-GB"/>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Pulse, Heart Rate, and Respirations</a:t>
            </a:r>
            <a:endParaRPr lang="en-US" dirty="0"/>
          </a:p>
        </p:txBody>
      </p:sp>
      <p:sp>
        <p:nvSpPr>
          <p:cNvPr id="685062" name="Rectangle 6"/>
          <p:cNvSpPr>
            <a:spLocks noGrp="1" noChangeArrowheads="1"/>
          </p:cNvSpPr>
          <p:nvPr>
            <p:ph idx="1"/>
          </p:nvPr>
        </p:nvSpPr>
        <p:spPr>
          <a:xfrm>
            <a:off x="685800" y="1645920"/>
            <a:ext cx="7772400" cy="4754880"/>
          </a:xfrm>
        </p:spPr>
        <p:txBody>
          <a:bodyPr>
            <a:noAutofit/>
          </a:bodyPr>
          <a:lstStyle/>
          <a:p>
            <a:r>
              <a:rPr lang="en-US" sz="2400" dirty="0" smtClean="0"/>
              <a:t>Palpate or auscultate an apical rate with infants and toddlers</a:t>
            </a:r>
          </a:p>
          <a:p>
            <a:r>
              <a:rPr lang="en-US" sz="2400" dirty="0" smtClean="0"/>
              <a:t>In children older than 2, use radial site</a:t>
            </a:r>
          </a:p>
          <a:p>
            <a:r>
              <a:rPr lang="en-US" sz="2400" dirty="0" smtClean="0"/>
              <a:t>Count pulse for a full minute to take into account normal irregularities, such as sinus arrhythmia</a:t>
            </a:r>
          </a:p>
          <a:p>
            <a:r>
              <a:rPr lang="en-US" sz="2400" dirty="0" smtClean="0"/>
              <a:t>Heart rate normally fluctuates more with infants and children than adults from exercise, emotion, and illness </a:t>
            </a:r>
          </a:p>
          <a:p>
            <a:r>
              <a:rPr lang="en-US" sz="2400" dirty="0" smtClean="0"/>
              <a:t>Respirations</a:t>
            </a:r>
          </a:p>
          <a:p>
            <a:r>
              <a:rPr lang="en-US" sz="2400" dirty="0" smtClean="0"/>
              <a:t>Watch infant’s abdomen for movement, because infant’s respirations normally more diaphragmatic than thoracic</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a:t>
            </a:r>
            <a:br>
              <a:rPr lang="en-US" dirty="0" smtClean="0"/>
            </a:br>
            <a:r>
              <a:rPr lang="en-US" dirty="0" smtClean="0"/>
              <a:t>Blood Pressure</a:t>
            </a:r>
            <a:endParaRPr lang="en-US" dirty="0"/>
          </a:p>
        </p:txBody>
      </p:sp>
      <p:sp>
        <p:nvSpPr>
          <p:cNvPr id="685062" name="Rectangle 6"/>
          <p:cNvSpPr>
            <a:spLocks noGrp="1" noChangeArrowheads="1"/>
          </p:cNvSpPr>
          <p:nvPr>
            <p:ph idx="1"/>
          </p:nvPr>
        </p:nvSpPr>
        <p:spPr/>
        <p:txBody>
          <a:bodyPr>
            <a:noAutofit/>
          </a:bodyPr>
          <a:lstStyle/>
          <a:p>
            <a:r>
              <a:rPr lang="en-US" sz="2400" dirty="0" smtClean="0"/>
              <a:t>In children aged 3 and older, and in younger children at risk, measure a routine BP at least annually</a:t>
            </a:r>
          </a:p>
          <a:p>
            <a:r>
              <a:rPr lang="en-US" sz="2400" dirty="0" smtClean="0"/>
              <a:t>For accurate measurement in children, make some adjustment in choice of equipment and technique</a:t>
            </a:r>
          </a:p>
          <a:p>
            <a:r>
              <a:rPr lang="en-US" sz="2400" dirty="0" smtClean="0"/>
              <a:t>Most common error is to use incorrect size cuff</a:t>
            </a:r>
          </a:p>
          <a:p>
            <a:r>
              <a:rPr lang="en-US" sz="2400" dirty="0" smtClean="0"/>
              <a:t>Cuff width must cover two thirds of upper arm, and cuff bladder must completely encircle it </a:t>
            </a:r>
          </a:p>
          <a:p>
            <a:r>
              <a:rPr lang="en-US" sz="2400" dirty="0" smtClean="0"/>
              <a:t>Use a pediatric-sized end piece on stethoscope to locate sounds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54</a:t>
            </a:fld>
            <a:endParaRPr lang="en-GB"/>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a:t>
            </a:r>
            <a:br>
              <a:rPr lang="en-US" dirty="0" smtClean="0"/>
            </a:br>
            <a:r>
              <a:rPr lang="en-US" dirty="0" smtClean="0"/>
              <a:t>Blood Pressure </a:t>
            </a:r>
            <a:r>
              <a:rPr lang="en-US" altLang="en-US" dirty="0" smtClean="0"/>
              <a:t>(Cont.)</a:t>
            </a:r>
            <a:endParaRPr lang="en-US" dirty="0"/>
          </a:p>
        </p:txBody>
      </p:sp>
      <p:sp>
        <p:nvSpPr>
          <p:cNvPr id="685062" name="Rectangle 6"/>
          <p:cNvSpPr>
            <a:spLocks noGrp="1" noChangeArrowheads="1"/>
          </p:cNvSpPr>
          <p:nvPr>
            <p:ph idx="1"/>
          </p:nvPr>
        </p:nvSpPr>
        <p:spPr/>
        <p:txBody>
          <a:bodyPr>
            <a:noAutofit/>
          </a:bodyPr>
          <a:lstStyle/>
          <a:p>
            <a:r>
              <a:rPr lang="en-US" sz="2400" dirty="0" smtClean="0"/>
              <a:t>If possible, allow crying infant to become quiet for 5 to 10 minutes before measuring the BP; crying may elevate the systolic pressure by 30 to 50 mm Hg</a:t>
            </a:r>
          </a:p>
          <a:p>
            <a:r>
              <a:rPr lang="en-US" sz="2400" dirty="0" smtClean="0"/>
              <a:t>Use disappearance of sound (phase V Korotkoff) for diastolic reading in children</a:t>
            </a:r>
          </a:p>
          <a:p>
            <a:r>
              <a:rPr lang="en-US" sz="2400" dirty="0" smtClean="0"/>
              <a:t>In children, height more strongly correlated with BP than age</a:t>
            </a:r>
          </a:p>
          <a:p>
            <a:r>
              <a:rPr lang="en-US" sz="2400" dirty="0" smtClean="0"/>
              <a:t>New charts avoid misclassification as normotensive or hypertensive of children who are at extremes of normal growth</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55</a:t>
            </a:fld>
            <a:endParaRPr lang="en-GB"/>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Infants and Children: </a:t>
            </a:r>
            <a:br>
              <a:rPr lang="en-US" dirty="0" smtClean="0"/>
            </a:br>
            <a:r>
              <a:rPr lang="en-US" dirty="0" smtClean="0"/>
              <a:t>Blood Pressure</a:t>
            </a:r>
            <a:r>
              <a:rPr lang="en-US" altLang="en-US" dirty="0" smtClean="0"/>
              <a:t> (Cont.)</a:t>
            </a:r>
            <a:endParaRPr lang="en-US" dirty="0"/>
          </a:p>
        </p:txBody>
      </p:sp>
      <p:sp>
        <p:nvSpPr>
          <p:cNvPr id="685062" name="Rectangle 6"/>
          <p:cNvSpPr>
            <a:spLocks noGrp="1" noChangeArrowheads="1"/>
          </p:cNvSpPr>
          <p:nvPr>
            <p:ph idx="1"/>
          </p:nvPr>
        </p:nvSpPr>
        <p:spPr/>
        <p:txBody>
          <a:bodyPr>
            <a:noAutofit/>
          </a:bodyPr>
          <a:lstStyle/>
          <a:p>
            <a:r>
              <a:rPr lang="en-US" altLang="en-US" sz="2400" dirty="0" smtClean="0"/>
              <a:t>For children of same age, BP classified as 90th and 95th percentiles lower for very short children, whereas tall children given higher normal range </a:t>
            </a:r>
          </a:p>
          <a:p>
            <a:r>
              <a:rPr lang="en-US" altLang="en-US" sz="2400" dirty="0" smtClean="0"/>
              <a:t>Children younger than 3 years have such small arm vessels that it is difficult to hear Korotkoff’s sounds with a stethoscope</a:t>
            </a:r>
          </a:p>
          <a:p>
            <a:pPr lvl="1"/>
            <a:r>
              <a:rPr lang="en-US" altLang="en-US" sz="2000" dirty="0" smtClean="0"/>
              <a:t>Instead, use an electronic BP device that uses oscillometry, such as Dinamap, and gives digital readout for systolic, diastolic, and MAP and pulse</a:t>
            </a:r>
          </a:p>
          <a:p>
            <a:pPr lvl="1"/>
            <a:r>
              <a:rPr lang="en-US" altLang="en-US" sz="2000" dirty="0" smtClean="0"/>
              <a:t>Or use a Doppler ultrasound device to amplify sounds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56</a:t>
            </a:fld>
            <a:endParaRPr lang="en-GB"/>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The Aging Adult: General Survey </a:t>
            </a:r>
            <a:endParaRPr lang="en-US" dirty="0"/>
          </a:p>
        </p:txBody>
      </p:sp>
      <p:sp>
        <p:nvSpPr>
          <p:cNvPr id="685062" name="Rectangle 6"/>
          <p:cNvSpPr>
            <a:spLocks noGrp="1" noChangeArrowheads="1"/>
          </p:cNvSpPr>
          <p:nvPr>
            <p:ph idx="1"/>
          </p:nvPr>
        </p:nvSpPr>
        <p:spPr>
          <a:xfrm>
            <a:off x="685800" y="1645920"/>
            <a:ext cx="7772400" cy="4555588"/>
          </a:xfrm>
        </p:spPr>
        <p:txBody>
          <a:bodyPr/>
          <a:lstStyle/>
          <a:p>
            <a:r>
              <a:rPr lang="en-US" b="1" dirty="0" smtClean="0"/>
              <a:t>Physical appearance: </a:t>
            </a:r>
            <a:r>
              <a:rPr lang="en-US" dirty="0" smtClean="0"/>
              <a:t>by eighth and ninth decades, body contour sharper, with more angular facial features, and body proportions redistributed</a:t>
            </a:r>
          </a:p>
          <a:p>
            <a:r>
              <a:rPr lang="en-US" b="1" dirty="0" smtClean="0"/>
              <a:t>Posture: </a:t>
            </a:r>
            <a:r>
              <a:rPr lang="en-US" dirty="0" smtClean="0"/>
              <a:t>general flexion occurs by eighth or ninth decade </a:t>
            </a:r>
          </a:p>
          <a:p>
            <a:r>
              <a:rPr lang="en-US" b="1" dirty="0" smtClean="0"/>
              <a:t>Gait:</a:t>
            </a:r>
            <a:r>
              <a:rPr lang="en-US" dirty="0" smtClean="0"/>
              <a:t> older adults often use a wider base to compensate for diminished balance, arms may be held out to help balance, and steps may be shorter or uneven</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57</a:t>
            </a:fld>
            <a:endParaRPr lang="en-GB"/>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The Aging Adult: Weight </a:t>
            </a:r>
            <a:endParaRPr lang="en-US" dirty="0"/>
          </a:p>
        </p:txBody>
      </p:sp>
      <p:sp>
        <p:nvSpPr>
          <p:cNvPr id="685062" name="Rectangle 6"/>
          <p:cNvSpPr>
            <a:spLocks noGrp="1" noChangeArrowheads="1"/>
          </p:cNvSpPr>
          <p:nvPr>
            <p:ph idx="1"/>
          </p:nvPr>
        </p:nvSpPr>
        <p:spPr/>
        <p:txBody>
          <a:bodyPr>
            <a:noAutofit/>
          </a:bodyPr>
          <a:lstStyle/>
          <a:p>
            <a:r>
              <a:rPr lang="en-US" sz="2400" b="1" dirty="0" smtClean="0"/>
              <a:t>Weight: </a:t>
            </a:r>
            <a:r>
              <a:rPr lang="en-US" sz="2400" dirty="0" smtClean="0"/>
              <a:t>appears sharper in contour with more prominent bony landmarks than younger adult</a:t>
            </a:r>
          </a:p>
          <a:p>
            <a:r>
              <a:rPr lang="en-US" sz="2400" dirty="0" smtClean="0"/>
              <a:t>Weight decreases during 80s and 90s; this factor more evident in males, because of greater muscle shrinkage </a:t>
            </a:r>
          </a:p>
          <a:p>
            <a:r>
              <a:rPr lang="en-US" sz="2400" dirty="0" smtClean="0"/>
              <a:t>Distribution of fat also changes during 80s and 90s; even with good nutrition, subcutaneous fat lost from face and periphery (especially the forearms), whereas additional fat deposited on abdomen and hips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58</a:t>
            </a:fld>
            <a:endParaRPr lang="en-GB"/>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The Aging Adult: Height </a:t>
            </a:r>
            <a:endParaRPr lang="en-US" dirty="0"/>
          </a:p>
        </p:txBody>
      </p:sp>
      <p:sp>
        <p:nvSpPr>
          <p:cNvPr id="685062" name="Rectangle 6"/>
          <p:cNvSpPr>
            <a:spLocks noGrp="1" noChangeArrowheads="1"/>
          </p:cNvSpPr>
          <p:nvPr>
            <p:ph idx="1"/>
          </p:nvPr>
        </p:nvSpPr>
        <p:spPr/>
        <p:txBody>
          <a:bodyPr/>
          <a:lstStyle/>
          <a:p>
            <a:r>
              <a:rPr lang="en-US" b="1" dirty="0" smtClean="0"/>
              <a:t>Height: </a:t>
            </a:r>
            <a:r>
              <a:rPr lang="en-US" dirty="0" smtClean="0"/>
              <a:t>by 80s and 90s, many people are shorter than they were in their 70s</a:t>
            </a:r>
          </a:p>
          <a:p>
            <a:r>
              <a:rPr lang="en-US" dirty="0" smtClean="0"/>
              <a:t>Results from shortening in spinal column, thinning of vertebral disks, shortening of individual vertebrae, and postural changes of kyphosis and slight flexion in knees and hips</a:t>
            </a:r>
          </a:p>
          <a:p>
            <a:r>
              <a:rPr lang="en-US" dirty="0" smtClean="0"/>
              <a:t>Because long bones do not shorten with age, overall body proportion looks different: shorter trunk with relatively long extremities</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59</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Body Structure (Cont.)</a:t>
            </a:r>
            <a:endParaRPr lang="en-US" dirty="0"/>
          </a:p>
        </p:txBody>
      </p:sp>
      <p:sp>
        <p:nvSpPr>
          <p:cNvPr id="685062" name="Rectangle 6"/>
          <p:cNvSpPr>
            <a:spLocks noGrp="1" noChangeArrowheads="1"/>
          </p:cNvSpPr>
          <p:nvPr>
            <p:ph idx="1"/>
          </p:nvPr>
        </p:nvSpPr>
        <p:spPr>
          <a:xfrm>
            <a:off x="685800" y="1645920"/>
            <a:ext cx="7772400" cy="4872111"/>
          </a:xfrm>
        </p:spPr>
        <p:txBody>
          <a:bodyPr>
            <a:noAutofit/>
          </a:bodyPr>
          <a:lstStyle/>
          <a:p>
            <a:r>
              <a:rPr lang="en-US" altLang="en-US" sz="2000" b="1" dirty="0" smtClean="0"/>
              <a:t>Exceptions</a:t>
            </a:r>
          </a:p>
          <a:p>
            <a:pPr lvl="1"/>
            <a:r>
              <a:rPr lang="en-US" altLang="en-US" sz="1800" dirty="0" smtClean="0"/>
              <a:t>Standing toddler who has a normally protuberant abdomen (toddler lordosis)</a:t>
            </a:r>
          </a:p>
          <a:p>
            <a:pPr lvl="1"/>
            <a:r>
              <a:rPr lang="en-US" altLang="en-US" sz="1800" dirty="0" smtClean="0"/>
              <a:t>Aging person who may be stooped with kyphosis</a:t>
            </a:r>
          </a:p>
          <a:p>
            <a:r>
              <a:rPr lang="en-US" altLang="en-US" sz="2000" b="1" dirty="0" smtClean="0"/>
              <a:t>Position: </a:t>
            </a:r>
            <a:r>
              <a:rPr lang="en-US" altLang="en-US" sz="2000" dirty="0" smtClean="0"/>
              <a:t>person sits comfortably in chair or on bed or examining table, arms relaxed at sides, head turned to examiner</a:t>
            </a:r>
          </a:p>
          <a:p>
            <a:r>
              <a:rPr lang="en-US" altLang="en-US" sz="2000" b="1" dirty="0" smtClean="0"/>
              <a:t>Body build, contour: </a:t>
            </a:r>
            <a:r>
              <a:rPr lang="en-US" altLang="en-US" sz="2000" dirty="0" smtClean="0"/>
              <a:t>proportions are correct</a:t>
            </a:r>
          </a:p>
          <a:p>
            <a:pPr lvl="1"/>
            <a:r>
              <a:rPr lang="en-US" altLang="en-US" sz="1800" dirty="0" smtClean="0"/>
              <a:t>Arm span (fingertip to fingertip) equals height</a:t>
            </a:r>
          </a:p>
          <a:p>
            <a:pPr lvl="1"/>
            <a:r>
              <a:rPr lang="en-US" altLang="en-US" sz="1800" dirty="0" smtClean="0"/>
              <a:t>Body length from crown to pubis roughly equal to length from pubis to sole</a:t>
            </a:r>
          </a:p>
          <a:p>
            <a:r>
              <a:rPr lang="en-US" altLang="en-US" sz="2000" b="1" dirty="0" smtClean="0"/>
              <a:t>Obvious physical deformities: </a:t>
            </a:r>
            <a:r>
              <a:rPr lang="en-US" altLang="en-US" sz="2000" dirty="0" smtClean="0"/>
              <a:t>note any congenital or acquired defects</a:t>
            </a:r>
          </a:p>
          <a:p>
            <a:pPr lvl="2"/>
            <a:endParaRPr lang="en-US" sz="1600" dirty="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6</a:t>
            </a:fld>
            <a:endParaRPr lang="en-GB"/>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The Aging Adult: Vital Signs </a:t>
            </a:r>
            <a:endParaRPr lang="en-US" dirty="0"/>
          </a:p>
        </p:txBody>
      </p:sp>
      <p:sp>
        <p:nvSpPr>
          <p:cNvPr id="685062" name="Rectangle 6"/>
          <p:cNvSpPr>
            <a:spLocks noGrp="1" noChangeArrowheads="1"/>
          </p:cNvSpPr>
          <p:nvPr>
            <p:ph idx="1"/>
          </p:nvPr>
        </p:nvSpPr>
        <p:spPr>
          <a:xfrm>
            <a:off x="685800" y="1645920"/>
            <a:ext cx="7772400" cy="4731434"/>
          </a:xfrm>
        </p:spPr>
        <p:txBody>
          <a:bodyPr>
            <a:normAutofit fontScale="85000" lnSpcReduction="10000"/>
          </a:bodyPr>
          <a:lstStyle/>
          <a:p>
            <a:r>
              <a:rPr lang="en-US" b="1" dirty="0" smtClean="0"/>
              <a:t>Temperature:</a:t>
            </a:r>
            <a:r>
              <a:rPr lang="en-US" dirty="0" smtClean="0"/>
              <a:t> changes in body’s temperature regulatory mechanism leave aging person less likely to have fever but at greater risk for hypothermia</a:t>
            </a:r>
          </a:p>
          <a:p>
            <a:r>
              <a:rPr lang="en-US" dirty="0" smtClean="0"/>
              <a:t>Temperature is less reliable index of older person’s true health state; sweat gland activity is also diminished </a:t>
            </a:r>
          </a:p>
          <a:p>
            <a:r>
              <a:rPr lang="en-US" b="1" dirty="0" smtClean="0"/>
              <a:t>Pulse: </a:t>
            </a:r>
            <a:r>
              <a:rPr lang="en-US" dirty="0" smtClean="0"/>
              <a:t>normal range of heart rate is 60 to 100 bpm, but rhythm may be slightly irregular</a:t>
            </a:r>
          </a:p>
          <a:p>
            <a:r>
              <a:rPr lang="en-US" dirty="0" smtClean="0"/>
              <a:t>Radial artery may feel stiff, rigid, and tortuous in older person, although does not necessarily imply vascular disease in heart or brain</a:t>
            </a:r>
          </a:p>
          <a:p>
            <a:r>
              <a:rPr lang="en-US" dirty="0" smtClean="0"/>
              <a:t>Increasingly rigid arterial wall needs faster upstroke of blood, so pulse is actually easier to palpate </a:t>
            </a:r>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60</a:t>
            </a:fld>
            <a:endParaRPr lang="en-GB"/>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The Aging Adult: Vital Signs </a:t>
            </a:r>
            <a:r>
              <a:rPr lang="en-US" altLang="en-US" dirty="0" smtClean="0"/>
              <a:t>(Cont.)</a:t>
            </a:r>
            <a:endParaRPr lang="en-US" dirty="0"/>
          </a:p>
        </p:txBody>
      </p:sp>
      <p:sp>
        <p:nvSpPr>
          <p:cNvPr id="685062" name="Rectangle 6"/>
          <p:cNvSpPr>
            <a:spLocks noGrp="1" noChangeArrowheads="1"/>
          </p:cNvSpPr>
          <p:nvPr>
            <p:ph idx="1"/>
          </p:nvPr>
        </p:nvSpPr>
        <p:spPr/>
        <p:txBody>
          <a:bodyPr>
            <a:normAutofit fontScale="85000" lnSpcReduction="10000"/>
          </a:bodyPr>
          <a:lstStyle/>
          <a:p>
            <a:r>
              <a:rPr lang="en-US" b="1" dirty="0" smtClean="0"/>
              <a:t>Respirations:</a:t>
            </a:r>
            <a:r>
              <a:rPr lang="en-US" dirty="0" smtClean="0"/>
              <a:t> aging causes decrease in vital capacity and decreased inspiratory reserve volume</a:t>
            </a:r>
          </a:p>
          <a:p>
            <a:pPr lvl="1"/>
            <a:r>
              <a:rPr lang="en-US" dirty="0" smtClean="0"/>
              <a:t>You may note shallower inspiratory phase and an increased respiratory rate</a:t>
            </a:r>
          </a:p>
          <a:p>
            <a:r>
              <a:rPr lang="en-US" b="1" dirty="0" smtClean="0"/>
              <a:t>Blood pressure:</a:t>
            </a:r>
            <a:r>
              <a:rPr lang="en-US" dirty="0" smtClean="0"/>
              <a:t> aorta and major arteries tend to harden with age</a:t>
            </a:r>
          </a:p>
          <a:p>
            <a:r>
              <a:rPr lang="en-US" dirty="0" smtClean="0"/>
              <a:t>As heart pumps against a stiffer aorta, systolic pressure increases, leading to widened pulse pressure</a:t>
            </a:r>
          </a:p>
          <a:p>
            <a:r>
              <a:rPr lang="en-US" dirty="0" smtClean="0"/>
              <a:t>In many older people, both systolic and diastolic pressures increase, making it difficult to distinguish normal aging values from abnormal hypertension</a:t>
            </a:r>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61</a:t>
            </a:fld>
            <a:endParaRPr lang="en-GB"/>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 nurse is assessing a patient with a heart rate of 55. Which of the following patients would be most likely to have a pulse rate of 55</a:t>
            </a:r>
            <a:r>
              <a:rPr lang="en-US" dirty="0" smtClean="0"/>
              <a:t>?</a:t>
            </a:r>
          </a:p>
          <a:p>
            <a:pPr marL="0" indent="0">
              <a:buNone/>
            </a:pPr>
            <a:endParaRPr lang="en-US" dirty="0" smtClean="0"/>
          </a:p>
          <a:p>
            <a:pPr marL="463550" indent="-463550" eaLnBrk="1" hangingPunct="1">
              <a:buSzTx/>
              <a:buFont typeface="Wingdings 2" pitchFamily="18" charset="2"/>
              <a:buAutoNum type="arabicPeriod"/>
              <a:defRPr/>
            </a:pPr>
            <a:r>
              <a:rPr lang="en-US" sz="3600" dirty="0"/>
              <a:t>A 70-year-old telephone salesman who is dehydrated</a:t>
            </a:r>
          </a:p>
          <a:p>
            <a:pPr marL="463550" indent="-463550" eaLnBrk="1" hangingPunct="1">
              <a:buSzTx/>
              <a:buFont typeface="Wingdings 2" pitchFamily="18" charset="2"/>
              <a:buAutoNum type="arabicPeriod"/>
              <a:defRPr/>
            </a:pPr>
            <a:r>
              <a:rPr lang="en-US" sz="3600" dirty="0"/>
              <a:t>A 20-year-old runner who had surgery 4 days ago for a fractured leg</a:t>
            </a:r>
          </a:p>
          <a:p>
            <a:pPr marL="463550" indent="-463550" eaLnBrk="1" hangingPunct="1">
              <a:buSzTx/>
              <a:buFont typeface="Wingdings 2" pitchFamily="18" charset="2"/>
              <a:buAutoNum type="arabicPeriod"/>
              <a:defRPr/>
            </a:pPr>
            <a:r>
              <a:rPr lang="en-US" sz="3600" dirty="0"/>
              <a:t>A 67-year-old who presented with an exacerbation of his COPD</a:t>
            </a:r>
          </a:p>
          <a:p>
            <a:pPr marL="463550" indent="-463550" eaLnBrk="1" hangingPunct="1">
              <a:buSzTx/>
              <a:buFont typeface="Wingdings 2" pitchFamily="18" charset="2"/>
              <a:buAutoNum type="arabicPeriod"/>
              <a:defRPr/>
            </a:pPr>
            <a:r>
              <a:rPr lang="en-US" sz="3600" dirty="0"/>
              <a:t>An infant who has a temperature </a:t>
            </a:r>
            <a:r>
              <a:rPr lang="en-US" sz="3600"/>
              <a:t>of </a:t>
            </a:r>
            <a:r>
              <a:rPr lang="en-US" sz="3600" smtClean="0"/>
              <a:t>100.1°F</a:t>
            </a:r>
            <a:endParaRPr lang="en-US" sz="3600" dirty="0"/>
          </a:p>
          <a:p>
            <a:pPr marL="0" indent="0">
              <a:buNone/>
            </a:pPr>
            <a:r>
              <a:rPr lang="en-US" sz="3400" dirty="0"/>
              <a:t/>
            </a:r>
            <a:br>
              <a:rPr lang="en-US" sz="3400" dirty="0"/>
            </a:b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308967AA-96BB-4F97-8BF8-F9235D0A4054}" type="slidenum">
              <a:rPr lang="en-GB" smtClean="0"/>
              <a:pPr>
                <a:defRPr/>
              </a:pPr>
              <a:t>62</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extLst>
      <p:ext uri="{BB962C8B-B14F-4D97-AF65-F5344CB8AC3E}">
        <p14:creationId xmlns:p14="http://schemas.microsoft.com/office/powerpoint/2010/main" val="35079858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Measurement of Oxygen Saturation</a:t>
            </a:r>
            <a:endParaRPr lang="en-US" dirty="0"/>
          </a:p>
        </p:txBody>
      </p:sp>
      <p:sp>
        <p:nvSpPr>
          <p:cNvPr id="685062" name="Rectangle 6"/>
          <p:cNvSpPr>
            <a:spLocks noGrp="1" noChangeArrowheads="1"/>
          </p:cNvSpPr>
          <p:nvPr>
            <p:ph idx="1"/>
          </p:nvPr>
        </p:nvSpPr>
        <p:spPr/>
        <p:txBody>
          <a:bodyPr>
            <a:noAutofit/>
          </a:bodyPr>
          <a:lstStyle/>
          <a:p>
            <a:r>
              <a:rPr lang="en-US" altLang="en-US" sz="2400" b="1" dirty="0" smtClean="0"/>
              <a:t>Pulse oximeter: </a:t>
            </a:r>
            <a:r>
              <a:rPr lang="en-US" altLang="en-US" sz="2400" dirty="0" smtClean="0"/>
              <a:t>a noninvasive method to assess arterial oxygen saturation (SpO</a:t>
            </a:r>
            <a:r>
              <a:rPr lang="en-US" altLang="en-US" sz="2400" baseline="-25000" dirty="0" smtClean="0"/>
              <a:t>2</a:t>
            </a:r>
            <a:r>
              <a:rPr lang="en-US" altLang="en-US" sz="2400" dirty="0" smtClean="0"/>
              <a:t>)</a:t>
            </a:r>
          </a:p>
          <a:p>
            <a:r>
              <a:rPr lang="en-US" altLang="en-US" sz="2400" dirty="0" smtClean="0"/>
              <a:t>Sensor attached to person’s finger or earlobe has diode that emits light and detector measures relative amount of light absorbed by oxyhemoglobin (HbO</a:t>
            </a:r>
            <a:r>
              <a:rPr lang="en-US" altLang="en-US" sz="2400" baseline="-25000" dirty="0" smtClean="0"/>
              <a:t>2</a:t>
            </a:r>
            <a:r>
              <a:rPr lang="en-US" altLang="en-US" sz="2400" dirty="0" smtClean="0"/>
              <a:t>) and unoxygenated (reduced) hemoglobin (Hgb)</a:t>
            </a:r>
          </a:p>
          <a:p>
            <a:r>
              <a:rPr lang="en-US" altLang="en-US" sz="2400" dirty="0" smtClean="0"/>
              <a:t>Compares ratio of light emitted to light absorbed and converts this ratio to percentage of oxygen saturation</a:t>
            </a:r>
          </a:p>
          <a:p>
            <a:r>
              <a:rPr lang="en-US" altLang="en-US" sz="2400" dirty="0" smtClean="0"/>
              <a:t>Because it only measures light absorption of pulsatile flow, result arterial oxygen saturation</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63</a:t>
            </a:fld>
            <a:endParaRPr lang="en-GB"/>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Measurement of Oxygen Saturation </a:t>
            </a:r>
            <a:r>
              <a:rPr lang="en-US" altLang="en-US" dirty="0" smtClean="0"/>
              <a:t>(Cont.)</a:t>
            </a:r>
            <a:endParaRPr lang="en-US" dirty="0"/>
          </a:p>
        </p:txBody>
      </p:sp>
      <p:sp>
        <p:nvSpPr>
          <p:cNvPr id="685062" name="Rectangle 6"/>
          <p:cNvSpPr>
            <a:spLocks noGrp="1" noChangeArrowheads="1"/>
          </p:cNvSpPr>
          <p:nvPr>
            <p:ph idx="1"/>
          </p:nvPr>
        </p:nvSpPr>
        <p:spPr/>
        <p:txBody>
          <a:bodyPr/>
          <a:lstStyle/>
          <a:p>
            <a:r>
              <a:rPr lang="en-US" altLang="en-US" dirty="0" smtClean="0"/>
              <a:t>Healthy person with no lung disease and no anemia normally has an SpO</a:t>
            </a:r>
            <a:r>
              <a:rPr lang="en-US" altLang="en-US" baseline="-25000" dirty="0" smtClean="0"/>
              <a:t>2 </a:t>
            </a:r>
            <a:r>
              <a:rPr lang="en-US" altLang="en-US" dirty="0" smtClean="0"/>
              <a:t>of 97% to 98%</a:t>
            </a:r>
          </a:p>
          <a:p>
            <a:r>
              <a:rPr lang="en-US" altLang="en-US" dirty="0" smtClean="0"/>
              <a:t>Select appropriate pulse oximeter probe</a:t>
            </a:r>
          </a:p>
          <a:p>
            <a:r>
              <a:rPr lang="en-US" altLang="en-US" dirty="0" smtClean="0"/>
              <a:t>Finger probe spring loaded and feels like clothespin attached to finger but does not hurt</a:t>
            </a:r>
          </a:p>
          <a:p>
            <a:r>
              <a:rPr lang="en-US" altLang="en-US" dirty="0" smtClean="0"/>
              <a:t>At lower oxygen saturations, earlobe probe more accurate and less affected by peripheral vasoconstriction</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64</a:t>
            </a:fld>
            <a:endParaRPr lang="en-GB"/>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Doppler Techniques</a:t>
            </a:r>
            <a:endParaRPr lang="en-US" dirty="0"/>
          </a:p>
        </p:txBody>
      </p:sp>
      <p:sp>
        <p:nvSpPr>
          <p:cNvPr id="685062" name="Rectangle 6"/>
          <p:cNvSpPr>
            <a:spLocks noGrp="1" noChangeArrowheads="1"/>
          </p:cNvSpPr>
          <p:nvPr>
            <p:ph idx="1"/>
          </p:nvPr>
        </p:nvSpPr>
        <p:spPr>
          <a:xfrm>
            <a:off x="685800" y="1645920"/>
            <a:ext cx="7772400" cy="4637649"/>
          </a:xfrm>
        </p:spPr>
        <p:txBody>
          <a:bodyPr>
            <a:noAutofit/>
          </a:bodyPr>
          <a:lstStyle/>
          <a:p>
            <a:r>
              <a:rPr lang="en-US" sz="2400" dirty="0" smtClean="0"/>
              <a:t>In many situations, pulse and BP measurement enhanced by using an electronic device, Doppler ultrasonic flow meter</a:t>
            </a:r>
          </a:p>
          <a:p>
            <a:r>
              <a:rPr lang="en-US" sz="2400" dirty="0" smtClean="0"/>
              <a:t>Technique works by a principle that sound varies in pitch in relation to distance between sound source and listener: pitch is higher when distance is small, and pitch lowers as distance increases</a:t>
            </a:r>
          </a:p>
          <a:p>
            <a:r>
              <a:rPr lang="en-US" sz="2400" dirty="0" smtClean="0"/>
              <a:t>In this case, sound source is blood pumping through artery in rhythmic manner</a:t>
            </a:r>
          </a:p>
          <a:p>
            <a:r>
              <a:rPr lang="en-US" sz="2400" dirty="0" smtClean="0"/>
              <a:t>Handheld transducer picks up changes in sound frequency as blood flows and ebbs, and it amplifies them</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65</a:t>
            </a:fld>
            <a:endParaRPr lang="en-GB"/>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Doppler Techniques </a:t>
            </a:r>
            <a:r>
              <a:rPr lang="en-US" altLang="en-US" dirty="0" smtClean="0"/>
              <a:t>(Cont.)</a:t>
            </a:r>
            <a:endParaRPr lang="en-US" dirty="0"/>
          </a:p>
        </p:txBody>
      </p:sp>
      <p:sp>
        <p:nvSpPr>
          <p:cNvPr id="685062" name="Rectangle 6"/>
          <p:cNvSpPr>
            <a:spLocks noGrp="1" noChangeArrowheads="1"/>
          </p:cNvSpPr>
          <p:nvPr>
            <p:ph idx="1"/>
          </p:nvPr>
        </p:nvSpPr>
        <p:spPr>
          <a:xfrm>
            <a:off x="685800" y="1645920"/>
            <a:ext cx="7869264" cy="4454525"/>
          </a:xfrm>
        </p:spPr>
        <p:txBody>
          <a:bodyPr>
            <a:normAutofit fontScale="70000" lnSpcReduction="20000"/>
          </a:bodyPr>
          <a:lstStyle/>
          <a:p>
            <a:pPr>
              <a:lnSpc>
                <a:spcPct val="120000"/>
              </a:lnSpc>
            </a:pPr>
            <a:r>
              <a:rPr lang="en-US" dirty="0" smtClean="0"/>
              <a:t>Listener hears whooshing pulsatile beat</a:t>
            </a:r>
          </a:p>
          <a:p>
            <a:pPr>
              <a:lnSpc>
                <a:spcPct val="120000"/>
              </a:lnSpc>
            </a:pPr>
            <a:r>
              <a:rPr lang="en-US" dirty="0" smtClean="0"/>
              <a:t>Doppler technique used to locate peripheral pulse sites </a:t>
            </a:r>
          </a:p>
          <a:p>
            <a:pPr>
              <a:lnSpc>
                <a:spcPct val="120000"/>
              </a:lnSpc>
            </a:pPr>
            <a:r>
              <a:rPr lang="en-US" dirty="0" smtClean="0"/>
              <a:t>For BP measurement, Doppler technique augments Korotkoff’s sounds</a:t>
            </a:r>
          </a:p>
          <a:p>
            <a:pPr>
              <a:lnSpc>
                <a:spcPct val="120000"/>
              </a:lnSpc>
            </a:pPr>
            <a:r>
              <a:rPr lang="en-US" dirty="0" smtClean="0"/>
              <a:t>Through this technique, you can evaluate sounds that are hard to hear with a stethoscope, such as those in critically ill individuals with a low BP, in infants with small arms, and in obese persons in whom sounds are muffled by layers of fat</a:t>
            </a:r>
          </a:p>
          <a:p>
            <a:pPr>
              <a:lnSpc>
                <a:spcPct val="120000"/>
              </a:lnSpc>
            </a:pPr>
            <a:r>
              <a:rPr lang="en-US" dirty="0" smtClean="0"/>
              <a:t>Also, proper cuff placement is difficult on obese person’s cone-shaped upper arm</a:t>
            </a:r>
          </a:p>
          <a:p>
            <a:pPr>
              <a:lnSpc>
                <a:spcPct val="120000"/>
              </a:lnSpc>
            </a:pPr>
            <a:r>
              <a:rPr lang="en-US" dirty="0" smtClean="0"/>
              <a:t>In this situation, you can place cuff on more even forearm and hold Doppler probe over radial artery</a:t>
            </a:r>
          </a:p>
          <a:p>
            <a:pPr lvl="2"/>
            <a:endParaRPr lang="en-US"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66</a:t>
            </a:fld>
            <a:endParaRPr lang="en-GB"/>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Doppler Techniques </a:t>
            </a:r>
            <a:r>
              <a:rPr lang="en-US" altLang="en-US" dirty="0" smtClean="0"/>
              <a:t>(Cont.)</a:t>
            </a:r>
            <a:endParaRPr lang="en-US" dirty="0"/>
          </a:p>
        </p:txBody>
      </p:sp>
      <p:sp>
        <p:nvSpPr>
          <p:cNvPr id="685062" name="Rectangle 6"/>
          <p:cNvSpPr>
            <a:spLocks noGrp="1" noChangeArrowheads="1"/>
          </p:cNvSpPr>
          <p:nvPr>
            <p:ph idx="1"/>
          </p:nvPr>
        </p:nvSpPr>
        <p:spPr/>
        <p:txBody>
          <a:bodyPr>
            <a:noAutofit/>
          </a:bodyPr>
          <a:lstStyle/>
          <a:p>
            <a:r>
              <a:rPr lang="en-US" sz="2400" b="1" dirty="0" smtClean="0"/>
              <a:t>For either location, use the following procedure:</a:t>
            </a:r>
          </a:p>
          <a:p>
            <a:pPr lvl="1"/>
            <a:r>
              <a:rPr lang="en-US" sz="2000" dirty="0" smtClean="0"/>
              <a:t>Apply coupling gel to transducer probe</a:t>
            </a:r>
          </a:p>
          <a:p>
            <a:pPr lvl="1"/>
            <a:r>
              <a:rPr lang="en-US" sz="2000" dirty="0" smtClean="0"/>
              <a:t>Turn Doppler flow meter on</a:t>
            </a:r>
          </a:p>
          <a:p>
            <a:pPr lvl="1"/>
            <a:r>
              <a:rPr lang="en-US" sz="2000" dirty="0" smtClean="0"/>
              <a:t>Touch probe to skin, holding probe perpendicular to artery</a:t>
            </a:r>
          </a:p>
          <a:p>
            <a:pPr lvl="1"/>
            <a:r>
              <a:rPr lang="en-US" sz="2000" dirty="0" smtClean="0"/>
              <a:t>A pulsatile whooshing sound indicates location of artery</a:t>
            </a:r>
          </a:p>
          <a:p>
            <a:pPr lvl="1"/>
            <a:r>
              <a:rPr lang="en-US" sz="2000" dirty="0" smtClean="0"/>
              <a:t>May need to rotate probe, but maintain contact with skin</a:t>
            </a:r>
          </a:p>
          <a:p>
            <a:pPr lvl="1"/>
            <a:r>
              <a:rPr lang="en-US" sz="2000" dirty="0" smtClean="0"/>
              <a:t>Do not push probe too hard or you will wipe out pulse</a:t>
            </a:r>
          </a:p>
          <a:p>
            <a:pPr lvl="1"/>
            <a:r>
              <a:rPr lang="en-US" sz="2000" dirty="0" smtClean="0"/>
              <a:t>Inflate cuff until sounds disappear; then proceed another 20 to 30 mm Hg beyond that point</a:t>
            </a:r>
          </a:p>
          <a:p>
            <a:pPr lvl="1"/>
            <a:r>
              <a:rPr lang="en-US" sz="2000" dirty="0" smtClean="0"/>
              <a:t>Slowly deflate cuff, noting point at which first whooshing sounds appear; this is systolic pressure</a:t>
            </a:r>
          </a:p>
          <a:p>
            <a:pPr lvl="3"/>
            <a:endParaRPr lang="en-US" sz="14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67</a:t>
            </a:fld>
            <a:endParaRPr lang="en-GB"/>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 and Genetics</a:t>
            </a:r>
            <a:endParaRPr lang="en-US" dirty="0"/>
          </a:p>
        </p:txBody>
      </p:sp>
      <p:sp>
        <p:nvSpPr>
          <p:cNvPr id="3" name="Content Placeholder 2"/>
          <p:cNvSpPr>
            <a:spLocks noGrp="1"/>
          </p:cNvSpPr>
          <p:nvPr>
            <p:ph idx="1"/>
          </p:nvPr>
        </p:nvSpPr>
        <p:spPr/>
        <p:txBody>
          <a:bodyPr/>
          <a:lstStyle/>
          <a:p>
            <a:r>
              <a:rPr lang="en-US" b="1" dirty="0" smtClean="0"/>
              <a:t>General appearance</a:t>
            </a:r>
          </a:p>
          <a:p>
            <a:pPr lvl="1"/>
            <a:r>
              <a:rPr lang="en-US" dirty="0" smtClean="0"/>
              <a:t>Genetic differences are found in body proportions of individual culture groups</a:t>
            </a:r>
          </a:p>
          <a:p>
            <a:pPr lvl="1"/>
            <a:r>
              <a:rPr lang="en-US" dirty="0" smtClean="0"/>
              <a:t>Environmental differences also can affect one’s general appearance through adaptation</a:t>
            </a:r>
          </a:p>
          <a:p>
            <a:r>
              <a:rPr lang="en-US" b="1" dirty="0" smtClean="0"/>
              <a:t>Obesity</a:t>
            </a:r>
          </a:p>
          <a:p>
            <a:pPr lvl="1"/>
            <a:r>
              <a:rPr lang="en-US" dirty="0" smtClean="0"/>
              <a:t> Current NHANES data indicate 36% of U.S. adults are obese</a:t>
            </a:r>
          </a:p>
          <a:p>
            <a:pPr lvl="1"/>
            <a:r>
              <a:rPr lang="en-US" dirty="0" smtClean="0"/>
              <a:t>Differences in obesity rates noted by racial groups</a:t>
            </a:r>
          </a:p>
          <a:p>
            <a:pPr lvl="1"/>
            <a:r>
              <a:rPr lang="en-US" dirty="0" smtClean="0"/>
              <a:t>Development of obesogenic environment</a:t>
            </a:r>
            <a:endParaRPr lang="en-US" dirty="0"/>
          </a:p>
        </p:txBody>
      </p:sp>
      <p:sp>
        <p:nvSpPr>
          <p:cNvPr id="8" name="Footer Placeholder 7"/>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9" name="Slide Number Placeholder 8"/>
          <p:cNvSpPr>
            <a:spLocks noGrp="1"/>
          </p:cNvSpPr>
          <p:nvPr>
            <p:ph type="sldNum" sz="quarter" idx="10"/>
          </p:nvPr>
        </p:nvSpPr>
        <p:spPr/>
        <p:txBody>
          <a:bodyPr/>
          <a:lstStyle/>
          <a:p>
            <a:pPr>
              <a:defRPr/>
            </a:pPr>
            <a:r>
              <a:rPr lang="en-GB" smtClean="0"/>
              <a:t> </a:t>
            </a:r>
            <a:fld id="{308967AA-96BB-4F97-8BF8-F9235D0A4054}" type="slidenum">
              <a:rPr lang="en-GB" smtClean="0"/>
              <a:pPr>
                <a:defRPr/>
              </a:pPr>
              <a:t>68</a:t>
            </a:fld>
            <a:endParaRPr lang="en-GB"/>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9" name="Rectangle 7"/>
          <p:cNvSpPr>
            <a:spLocks noGrp="1" noChangeArrowheads="1"/>
          </p:cNvSpPr>
          <p:nvPr>
            <p:ph type="title"/>
          </p:nvPr>
        </p:nvSpPr>
        <p:spPr/>
        <p:txBody>
          <a:bodyPr/>
          <a:lstStyle/>
          <a:p>
            <a:r>
              <a:rPr lang="en-US" dirty="0" smtClean="0"/>
              <a:t>Sample Charting</a:t>
            </a:r>
            <a:endParaRPr lang="en-US" dirty="0"/>
          </a:p>
        </p:txBody>
      </p:sp>
      <p:sp>
        <p:nvSpPr>
          <p:cNvPr id="5" name="Content Placeholder 4"/>
          <p:cNvSpPr>
            <a:spLocks noGrp="1"/>
          </p:cNvSpPr>
          <p:nvPr>
            <p:ph idx="1"/>
          </p:nvPr>
        </p:nvSpPr>
        <p:spPr/>
        <p:txBody>
          <a:bodyPr/>
          <a:lstStyle/>
          <a:p>
            <a:r>
              <a:rPr lang="en-US" altLang="en-US" dirty="0" err="1" smtClean="0"/>
              <a:t>K.A</a:t>
            </a:r>
            <a:r>
              <a:rPr lang="en-US" altLang="en-US" dirty="0" smtClean="0"/>
              <a:t>. is a 56-year-old Hispanic male construction worker who appears healthy according to stated age. Alert, oriented, cooperative, with no signs of distress. Ht 170 cm (5′7˝). Wt 83 kg (182 lbs). Temp 37</a:t>
            </a:r>
            <a:r>
              <a:rPr lang="en-US" altLang="en-US" dirty="0" smtClean="0">
                <a:sym typeface="Symbol" pitchFamily="18" charset="2"/>
              </a:rPr>
              <a:t></a:t>
            </a:r>
            <a:r>
              <a:rPr lang="en-US" altLang="en-US" dirty="0" smtClean="0"/>
              <a:t> C. Pulse 84 beats/min. Resp 14/min. BP 146/84 mm Hg right arm, sitting.</a:t>
            </a:r>
          </a:p>
        </p:txBody>
      </p:sp>
      <p:sp>
        <p:nvSpPr>
          <p:cNvPr id="7" name="Footer Placeholder 6"/>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308967AA-96BB-4F97-8BF8-F9235D0A4054}" type="slidenum">
              <a:rPr lang="en-GB" smtClean="0"/>
              <a:pPr>
                <a:defRPr/>
              </a:pPr>
              <a:t>69</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Mobility</a:t>
            </a:r>
            <a:endParaRPr lang="en-US" dirty="0"/>
          </a:p>
        </p:txBody>
      </p:sp>
      <p:sp>
        <p:nvSpPr>
          <p:cNvPr id="685062" name="Rectangle 6"/>
          <p:cNvSpPr>
            <a:spLocks noGrp="1" noChangeArrowheads="1"/>
          </p:cNvSpPr>
          <p:nvPr>
            <p:ph idx="1"/>
          </p:nvPr>
        </p:nvSpPr>
        <p:spPr/>
        <p:txBody>
          <a:bodyPr/>
          <a:lstStyle/>
          <a:p>
            <a:r>
              <a:rPr lang="en-US" altLang="en-US" b="1" dirty="0" smtClean="0"/>
              <a:t>Gait: </a:t>
            </a:r>
            <a:r>
              <a:rPr lang="en-US" altLang="en-US" dirty="0" smtClean="0"/>
              <a:t>normally, base is as wide as shoulder width </a:t>
            </a:r>
          </a:p>
          <a:p>
            <a:pPr lvl="1"/>
            <a:r>
              <a:rPr lang="en-US" altLang="en-US" dirty="0" smtClean="0"/>
              <a:t>Foot placement: accurate; walk smooth, even, and well-balanced; and associated movements, such as symmetric arm swing, are present </a:t>
            </a:r>
          </a:p>
          <a:p>
            <a:pPr lvl="1"/>
            <a:r>
              <a:rPr lang="en-US" altLang="en-US" dirty="0" smtClean="0"/>
              <a:t>Range of motion: note full mobility for each joint, and that movement is deliberate, accurate, smooth, and coordinated</a:t>
            </a:r>
          </a:p>
          <a:p>
            <a:pPr lvl="1"/>
            <a:r>
              <a:rPr lang="en-US" altLang="en-US" dirty="0" smtClean="0"/>
              <a:t>No involuntary movement</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7</a:t>
            </a:fld>
            <a:endParaRPr lang="en-GB"/>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490" name="Rectangle 2"/>
          <p:cNvSpPr>
            <a:spLocks noGrp="1" noChangeArrowheads="1"/>
          </p:cNvSpPr>
          <p:nvPr>
            <p:ph type="title"/>
          </p:nvPr>
        </p:nvSpPr>
        <p:spPr/>
        <p:txBody>
          <a:bodyPr/>
          <a:lstStyle/>
          <a:p>
            <a:r>
              <a:rPr lang="en-US" dirty="0" smtClean="0"/>
              <a:t>Abnormal Findings: In Body Height and Proportion</a:t>
            </a:r>
            <a:endParaRPr lang="en-US" dirty="0"/>
          </a:p>
        </p:txBody>
      </p:sp>
      <p:sp>
        <p:nvSpPr>
          <p:cNvPr id="7" name="Content Placeholder 6"/>
          <p:cNvSpPr>
            <a:spLocks noGrp="1"/>
          </p:cNvSpPr>
          <p:nvPr>
            <p:ph idx="1"/>
          </p:nvPr>
        </p:nvSpPr>
        <p:spPr/>
        <p:txBody>
          <a:bodyPr>
            <a:noAutofit/>
          </a:bodyPr>
          <a:lstStyle/>
          <a:p>
            <a:r>
              <a:rPr lang="en-US" altLang="en-US" sz="2400" dirty="0" smtClean="0"/>
              <a:t> </a:t>
            </a:r>
            <a:r>
              <a:rPr lang="en-US" altLang="en-US" sz="2400" b="1" dirty="0" smtClean="0"/>
              <a:t>In body height and proportion</a:t>
            </a:r>
          </a:p>
          <a:p>
            <a:pPr lvl="1"/>
            <a:r>
              <a:rPr lang="en-US" altLang="en-US" sz="2000" dirty="0" smtClean="0"/>
              <a:t>Hypopituitary dwarfism</a:t>
            </a:r>
          </a:p>
          <a:p>
            <a:pPr lvl="1"/>
            <a:r>
              <a:rPr lang="en-US" altLang="en-US" sz="2000" dirty="0" smtClean="0"/>
              <a:t>Gigantism</a:t>
            </a:r>
          </a:p>
          <a:p>
            <a:pPr lvl="1"/>
            <a:r>
              <a:rPr lang="en-US" altLang="en-US" sz="2000" dirty="0" smtClean="0"/>
              <a:t>Acromegaly (hyperpituitarism)</a:t>
            </a:r>
          </a:p>
          <a:p>
            <a:pPr lvl="1"/>
            <a:r>
              <a:rPr lang="en-US" altLang="en-US" sz="2000" dirty="0" smtClean="0"/>
              <a:t>Achondroplastic dwarfism</a:t>
            </a:r>
          </a:p>
          <a:p>
            <a:pPr lvl="1"/>
            <a:r>
              <a:rPr lang="en-US" altLang="en-US" sz="2000" dirty="0" smtClean="0"/>
              <a:t>Anorexia nervosa</a:t>
            </a:r>
          </a:p>
          <a:p>
            <a:pPr lvl="1"/>
            <a:r>
              <a:rPr lang="en-US" altLang="en-US" sz="2000" dirty="0" smtClean="0"/>
              <a:t>Marfan syndrome</a:t>
            </a:r>
          </a:p>
          <a:p>
            <a:pPr lvl="1"/>
            <a:r>
              <a:rPr lang="en-US" altLang="en-US" sz="2000" dirty="0" smtClean="0"/>
              <a:t>Endogenous obesity: Cushing syndrome</a:t>
            </a:r>
          </a:p>
          <a:p>
            <a:r>
              <a:rPr lang="en-US" altLang="en-US" sz="2400" b="1" dirty="0" smtClean="0"/>
              <a:t>In blood pressure</a:t>
            </a:r>
          </a:p>
          <a:p>
            <a:pPr lvl="1"/>
            <a:r>
              <a:rPr lang="en-US" altLang="en-US" sz="2000" dirty="0" smtClean="0"/>
              <a:t>Hypotension</a:t>
            </a:r>
          </a:p>
          <a:p>
            <a:pPr lvl="1"/>
            <a:r>
              <a:rPr lang="en-US" altLang="en-US" sz="2000" dirty="0" smtClean="0"/>
              <a:t>Hypertension </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308967AA-96BB-4F97-8BF8-F9235D0A4054}" type="slidenum">
              <a:rPr lang="en-GB" smtClean="0"/>
              <a:pPr>
                <a:defRPr/>
              </a:pPr>
              <a:t>70</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Behavior</a:t>
            </a:r>
            <a:endParaRPr lang="en-US" dirty="0"/>
          </a:p>
        </p:txBody>
      </p:sp>
      <p:sp>
        <p:nvSpPr>
          <p:cNvPr id="685062" name="Rectangle 6"/>
          <p:cNvSpPr>
            <a:spLocks noGrp="1" noChangeArrowheads="1"/>
          </p:cNvSpPr>
          <p:nvPr>
            <p:ph idx="1"/>
          </p:nvPr>
        </p:nvSpPr>
        <p:spPr>
          <a:xfrm>
            <a:off x="685800" y="1645920"/>
            <a:ext cx="7772400" cy="4637649"/>
          </a:xfrm>
        </p:spPr>
        <p:txBody>
          <a:bodyPr>
            <a:noAutofit/>
          </a:bodyPr>
          <a:lstStyle/>
          <a:p>
            <a:r>
              <a:rPr lang="en-US" altLang="en-US" sz="2000" b="1" dirty="0" smtClean="0"/>
              <a:t>Facial expression: </a:t>
            </a:r>
            <a:r>
              <a:rPr lang="en-US" altLang="en-US" sz="2000" dirty="0" smtClean="0"/>
              <a:t>person maintains eye contact (unless a cultural taboo exists), expressions appropriate to situation (e.g., thoughtful, serious, or smiling)</a:t>
            </a:r>
          </a:p>
          <a:p>
            <a:pPr lvl="1"/>
            <a:r>
              <a:rPr lang="en-US" altLang="en-US" sz="1800" dirty="0" smtClean="0"/>
              <a:t>Note expressions both while face is at rest and while person is talking</a:t>
            </a:r>
          </a:p>
          <a:p>
            <a:r>
              <a:rPr lang="en-US" altLang="en-US" sz="2000" b="1" dirty="0" smtClean="0"/>
              <a:t>Mood and affect: </a:t>
            </a:r>
            <a:r>
              <a:rPr lang="en-US" altLang="en-US" sz="2000" dirty="0" smtClean="0"/>
              <a:t>person comfortable and cooperative with examiner and interacts pleasantly</a:t>
            </a:r>
          </a:p>
          <a:p>
            <a:r>
              <a:rPr lang="en-US" sz="2000" b="1" dirty="0" smtClean="0"/>
              <a:t>Speech: </a:t>
            </a:r>
            <a:r>
              <a:rPr lang="en-US" sz="2000" dirty="0" smtClean="0"/>
              <a:t>articulation (ability to form words) clear and understandable</a:t>
            </a:r>
          </a:p>
          <a:p>
            <a:pPr lvl="1"/>
            <a:r>
              <a:rPr lang="en-US" sz="1800" dirty="0" smtClean="0"/>
              <a:t>Stream of talking is fluent, with an even pace</a:t>
            </a:r>
          </a:p>
          <a:p>
            <a:pPr lvl="1"/>
            <a:r>
              <a:rPr lang="en-US" sz="1800" dirty="0" smtClean="0"/>
              <a:t>Conveys ideas clearly</a:t>
            </a:r>
          </a:p>
          <a:p>
            <a:pPr lvl="1"/>
            <a:r>
              <a:rPr lang="en-US" sz="1800" dirty="0" smtClean="0"/>
              <a:t>Word choice appropriate to culture and education</a:t>
            </a:r>
          </a:p>
          <a:p>
            <a:pPr lvl="1"/>
            <a:r>
              <a:rPr lang="en-US" sz="1800" dirty="0" smtClean="0"/>
              <a:t>Person communicates in prevailing language easily by himself or herself or with interpreter</a:t>
            </a:r>
          </a:p>
          <a:p>
            <a:endParaRPr lang="en-US" altLang="en-US" sz="2000" dirty="0" smtClean="0"/>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1" name="Rectangle 5"/>
          <p:cNvSpPr>
            <a:spLocks noGrp="1" noChangeArrowheads="1"/>
          </p:cNvSpPr>
          <p:nvPr>
            <p:ph type="title"/>
          </p:nvPr>
        </p:nvSpPr>
        <p:spPr/>
        <p:txBody>
          <a:bodyPr/>
          <a:lstStyle/>
          <a:p>
            <a:r>
              <a:rPr lang="en-US" dirty="0" smtClean="0"/>
              <a:t>Objective Data: Behavior (Cont.)</a:t>
            </a:r>
            <a:endParaRPr lang="en-US" dirty="0"/>
          </a:p>
        </p:txBody>
      </p:sp>
      <p:sp>
        <p:nvSpPr>
          <p:cNvPr id="685062" name="Rectangle 6"/>
          <p:cNvSpPr>
            <a:spLocks noGrp="1" noChangeArrowheads="1"/>
          </p:cNvSpPr>
          <p:nvPr>
            <p:ph idx="1"/>
          </p:nvPr>
        </p:nvSpPr>
        <p:spPr/>
        <p:txBody>
          <a:bodyPr>
            <a:noAutofit/>
          </a:bodyPr>
          <a:lstStyle/>
          <a:p>
            <a:r>
              <a:rPr lang="en-US" altLang="en-US" sz="2400" b="1" dirty="0" smtClean="0"/>
              <a:t>Dress: </a:t>
            </a:r>
            <a:r>
              <a:rPr lang="en-US" altLang="en-US" sz="2400" dirty="0" smtClean="0"/>
              <a:t>appropriate to climate, looks clean and fits body, and is appropriate to person’s culture and age group; for example, normally:</a:t>
            </a:r>
          </a:p>
          <a:p>
            <a:pPr lvl="1"/>
            <a:r>
              <a:rPr lang="en-US" altLang="en-US" sz="2000" dirty="0" smtClean="0"/>
              <a:t>Amish women wear clothing from nineteenth century </a:t>
            </a:r>
          </a:p>
          <a:p>
            <a:pPr lvl="1"/>
            <a:r>
              <a:rPr lang="en-US" altLang="en-US" sz="2000" dirty="0" smtClean="0"/>
              <a:t>Indian women may wear saris</a:t>
            </a:r>
          </a:p>
          <a:p>
            <a:pPr lvl="1"/>
            <a:r>
              <a:rPr lang="en-US" altLang="en-US" sz="2000" dirty="0" smtClean="0"/>
              <a:t>Culturally determined dress should not be labeled as bizarre by Western standards or by adult expectations</a:t>
            </a:r>
          </a:p>
          <a:p>
            <a:r>
              <a:rPr lang="en-US" altLang="en-US" sz="2400" b="1" dirty="0" smtClean="0"/>
              <a:t>Personal hygiene: </a:t>
            </a:r>
            <a:r>
              <a:rPr lang="en-US" altLang="en-US" sz="2400" dirty="0" smtClean="0"/>
              <a:t>person appears clean and groomed appropriately for his or her age, occupation, and socioeconomic group</a:t>
            </a:r>
          </a:p>
        </p:txBody>
      </p:sp>
      <p:sp>
        <p:nvSpPr>
          <p:cNvPr id="6" name="Footer Placeholder 5"/>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
        <p:nvSpPr>
          <p:cNvPr id="7" name="Slide Number Placeholder 6"/>
          <p:cNvSpPr>
            <a:spLocks noGrp="1"/>
          </p:cNvSpPr>
          <p:nvPr>
            <p:ph type="sldNum" sz="quarter" idx="10"/>
          </p:nvPr>
        </p:nvSpPr>
        <p:spPr/>
        <p:txBody>
          <a:bodyPr/>
          <a:lstStyle/>
          <a:p>
            <a:pPr>
              <a:defRPr/>
            </a:pPr>
            <a:r>
              <a:rPr lang="en-GB" smtClean="0"/>
              <a:t> </a:t>
            </a:r>
            <a:fld id="{308967AA-96BB-4F97-8BF8-F9235D0A4054}" type="slidenum">
              <a:rPr lang="en-GB" smtClean="0"/>
              <a:pPr>
                <a:defRPr/>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3224</TotalTime>
  <Words>11310</Words>
  <Application>Microsoft Office PowerPoint</Application>
  <PresentationFormat>On-screen Show (4:3)</PresentationFormat>
  <Paragraphs>827</Paragraphs>
  <Slides>70</Slides>
  <Notes>66</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Chapter 9</vt:lpstr>
      <vt:lpstr>General Survey Characteristics</vt:lpstr>
      <vt:lpstr>General Survey Encounter</vt:lpstr>
      <vt:lpstr>Objective Data: Physical Appearance</vt:lpstr>
      <vt:lpstr>Objective Data: Body Structure</vt:lpstr>
      <vt:lpstr>Objective Data: Body Structure (Cont.)</vt:lpstr>
      <vt:lpstr>Objective Data: Mobility</vt:lpstr>
      <vt:lpstr>Objective Data: Behavior</vt:lpstr>
      <vt:lpstr>Objective Data: Behavior (Cont.)</vt:lpstr>
      <vt:lpstr>Objective Data: Measurements  Weight</vt:lpstr>
      <vt:lpstr>Objective Data: Measurements</vt:lpstr>
      <vt:lpstr>Objective Data: Waist Circumference</vt:lpstr>
      <vt:lpstr>Vital Signs: Temperature</vt:lpstr>
      <vt:lpstr>Vital Signs: Temperature (Cont.)</vt:lpstr>
      <vt:lpstr>Vital Signs: Temperature (Cont.)</vt:lpstr>
      <vt:lpstr>Temperature Assessment Procedure</vt:lpstr>
      <vt:lpstr>Temperature Assessment Procedure (Cont.)</vt:lpstr>
      <vt:lpstr>Temperature Assessment Procedure (Cont.)</vt:lpstr>
      <vt:lpstr>Temperature Tympanic Membrane</vt:lpstr>
      <vt:lpstr>Temperature Tympanic Membrane (Cont.)</vt:lpstr>
      <vt:lpstr>Temperature Scales</vt:lpstr>
      <vt:lpstr>Vital Signs: Pulse</vt:lpstr>
      <vt:lpstr>Vital Signs: Pulse (Cont.)</vt:lpstr>
      <vt:lpstr>Vital Signs: Pulse (Cont.)</vt:lpstr>
      <vt:lpstr>Heart Rate</vt:lpstr>
      <vt:lpstr>Heart Rhythm</vt:lpstr>
      <vt:lpstr>Heart Force: Strength of Pulse</vt:lpstr>
      <vt:lpstr>Vital Signs: Respirations </vt:lpstr>
      <vt:lpstr>Vital Signs: Blood Pressure </vt:lpstr>
      <vt:lpstr>Vital Signs: Blood Pressure (Cont.)</vt:lpstr>
      <vt:lpstr>Blood Pressure</vt:lpstr>
      <vt:lpstr>Blood Pressure Factors </vt:lpstr>
      <vt:lpstr>Measuring Blood Pressure</vt:lpstr>
      <vt:lpstr>Factors Controlling Blood Pressure</vt:lpstr>
      <vt:lpstr>Question</vt:lpstr>
      <vt:lpstr>Procedure: Arm Pressure</vt:lpstr>
      <vt:lpstr>Procedure: Arm Pressure (Cont.)</vt:lpstr>
      <vt:lpstr>Procedure: Arm Pressure (Cont.)</vt:lpstr>
      <vt:lpstr>Measuring Arm Pressure</vt:lpstr>
      <vt:lpstr>Orthostatic or Postural Vital Signs</vt:lpstr>
      <vt:lpstr>Orthostatic Vital Signs Procedure</vt:lpstr>
      <vt:lpstr>Thigh Pressure Procedure</vt:lpstr>
      <vt:lpstr>Infants and Children: Developmental Competence </vt:lpstr>
      <vt:lpstr>Infants and Children: Measurements</vt:lpstr>
      <vt:lpstr>Infants and Children: Measurements (Cont.)</vt:lpstr>
      <vt:lpstr>Infants and Children: Measurement (Cont.)</vt:lpstr>
      <vt:lpstr>Infants and Children:  Head Circumference</vt:lpstr>
      <vt:lpstr>Infants and Children:  Chest Circumference</vt:lpstr>
      <vt:lpstr>Infants and Children: Vital Signs </vt:lpstr>
      <vt:lpstr>Infants and Children: Temperature: Tympanic</vt:lpstr>
      <vt:lpstr>Infants and Children: Temperature: Axillary and Oral</vt:lpstr>
      <vt:lpstr>Infants and Children: Temperature: Rectal</vt:lpstr>
      <vt:lpstr>Infants and Children: Pulse, Heart Rate, and Respirations</vt:lpstr>
      <vt:lpstr>Infants and Children:  Blood Pressure</vt:lpstr>
      <vt:lpstr>Infants and Children:  Blood Pressure (Cont.)</vt:lpstr>
      <vt:lpstr>Infants and Children:  Blood Pressure (Cont.)</vt:lpstr>
      <vt:lpstr>The Aging Adult: General Survey </vt:lpstr>
      <vt:lpstr>The Aging Adult: Weight </vt:lpstr>
      <vt:lpstr>The Aging Adult: Height </vt:lpstr>
      <vt:lpstr>The Aging Adult: Vital Signs </vt:lpstr>
      <vt:lpstr>The Aging Adult: Vital Signs (Cont.)</vt:lpstr>
      <vt:lpstr>Question</vt:lpstr>
      <vt:lpstr>Measurement of Oxygen Saturation</vt:lpstr>
      <vt:lpstr>Measurement of Oxygen Saturation (Cont.)</vt:lpstr>
      <vt:lpstr>Doppler Techniques</vt:lpstr>
      <vt:lpstr>Doppler Techniques (Cont.)</vt:lpstr>
      <vt:lpstr>Doppler Techniques (Cont.)</vt:lpstr>
      <vt:lpstr>Culture and Genetics</vt:lpstr>
      <vt:lpstr>Sample Charting</vt:lpstr>
      <vt:lpstr>Abnormal Findings: In Body Height and Proportion</vt:lpstr>
    </vt:vector>
  </TitlesOfParts>
  <Company>Elsevier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localadmin</dc:creator>
  <cp:lastModifiedBy>HBays</cp:lastModifiedBy>
  <cp:revision>179</cp:revision>
  <dcterms:created xsi:type="dcterms:W3CDTF">2014-11-04T15:00:38Z</dcterms:created>
  <dcterms:modified xsi:type="dcterms:W3CDTF">2015-02-03T18:17:50Z</dcterms:modified>
</cp:coreProperties>
</file>