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9" r:id="rId1"/>
  </p:sldMasterIdLst>
  <p:notesMasterIdLst>
    <p:notesMasterId r:id="rId66"/>
  </p:notesMasterIdLst>
  <p:handoutMasterIdLst>
    <p:handoutMasterId r:id="rId67"/>
  </p:handoutMasterIdLst>
  <p:sldIdLst>
    <p:sldId id="450" r:id="rId2"/>
    <p:sldId id="451" r:id="rId3"/>
    <p:sldId id="473" r:id="rId4"/>
    <p:sldId id="453" r:id="rId5"/>
    <p:sldId id="474" r:id="rId6"/>
    <p:sldId id="475" r:id="rId7"/>
    <p:sldId id="455" r:id="rId8"/>
    <p:sldId id="476" r:id="rId9"/>
    <p:sldId id="477" r:id="rId10"/>
    <p:sldId id="478" r:id="rId11"/>
    <p:sldId id="479" r:id="rId12"/>
    <p:sldId id="480" r:id="rId13"/>
    <p:sldId id="481" r:id="rId14"/>
    <p:sldId id="483" r:id="rId15"/>
    <p:sldId id="484" r:id="rId16"/>
    <p:sldId id="485" r:id="rId17"/>
    <p:sldId id="487" r:id="rId18"/>
    <p:sldId id="529" r:id="rId19"/>
    <p:sldId id="530" r:id="rId20"/>
    <p:sldId id="531" r:id="rId21"/>
    <p:sldId id="490" r:id="rId22"/>
    <p:sldId id="537" r:id="rId23"/>
    <p:sldId id="491" r:id="rId24"/>
    <p:sldId id="527" r:id="rId25"/>
    <p:sldId id="493" r:id="rId26"/>
    <p:sldId id="494" r:id="rId27"/>
    <p:sldId id="495" r:id="rId28"/>
    <p:sldId id="496" r:id="rId29"/>
    <p:sldId id="497" r:id="rId30"/>
    <p:sldId id="498" r:id="rId31"/>
    <p:sldId id="499" r:id="rId32"/>
    <p:sldId id="500" r:id="rId33"/>
    <p:sldId id="501" r:id="rId34"/>
    <p:sldId id="463" r:id="rId35"/>
    <p:sldId id="502" r:id="rId36"/>
    <p:sldId id="503" r:id="rId37"/>
    <p:sldId id="504" r:id="rId38"/>
    <p:sldId id="464" r:id="rId39"/>
    <p:sldId id="505" r:id="rId40"/>
    <p:sldId id="506" r:id="rId41"/>
    <p:sldId id="508" r:id="rId42"/>
    <p:sldId id="509" r:id="rId43"/>
    <p:sldId id="510" r:id="rId44"/>
    <p:sldId id="511" r:id="rId45"/>
    <p:sldId id="538" r:id="rId46"/>
    <p:sldId id="513" r:id="rId47"/>
    <p:sldId id="514" r:id="rId48"/>
    <p:sldId id="515" r:id="rId49"/>
    <p:sldId id="516" r:id="rId50"/>
    <p:sldId id="517" r:id="rId51"/>
    <p:sldId id="518" r:id="rId52"/>
    <p:sldId id="519" r:id="rId53"/>
    <p:sldId id="520" r:id="rId54"/>
    <p:sldId id="521" r:id="rId55"/>
    <p:sldId id="522" r:id="rId56"/>
    <p:sldId id="523" r:id="rId57"/>
    <p:sldId id="524" r:id="rId58"/>
    <p:sldId id="525" r:id="rId59"/>
    <p:sldId id="526" r:id="rId60"/>
    <p:sldId id="470" r:id="rId61"/>
    <p:sldId id="533" r:id="rId62"/>
    <p:sldId id="534" r:id="rId63"/>
    <p:sldId id="535" r:id="rId64"/>
    <p:sldId id="536" r:id="rId6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63" autoAdjust="0"/>
  </p:normalViewPr>
  <p:slideViewPr>
    <p:cSldViewPr snapToGrid="0">
      <p:cViewPr>
        <p:scale>
          <a:sx n="80" d="100"/>
          <a:sy n="80" d="100"/>
        </p:scale>
        <p:origin x="-864" y="-420"/>
      </p:cViewPr>
      <p:guideLst>
        <p:guide orient="horz" pos="2160"/>
        <p:guide orient="horz" pos="670"/>
        <p:guide orient="horz" pos="1121"/>
        <p:guide orient="horz" pos="1505"/>
        <p:guide pos="2880"/>
        <p:guide pos="501"/>
      </p:guideLst>
    </p:cSldViewPr>
  </p:slideViewPr>
  <p:outlineViewPr>
    <p:cViewPr>
      <p:scale>
        <a:sx n="33" d="100"/>
        <a:sy n="33" d="100"/>
      </p:scale>
      <p:origin x="0" y="0"/>
    </p:cViewPr>
  </p:outlineViewPr>
  <p:notesTextViewPr>
    <p:cViewPr>
      <p:scale>
        <a:sx n="100" d="100"/>
        <a:sy n="100" d="100"/>
      </p:scale>
      <p:origin x="0" y="60"/>
    </p:cViewPr>
  </p:notesTextViewPr>
  <p:sorterViewPr>
    <p:cViewPr>
      <p:scale>
        <a:sx n="66" d="100"/>
        <a:sy n="66" d="100"/>
      </p:scale>
      <p:origin x="0" y="3516"/>
    </p:cViewPr>
  </p:sorterViewPr>
  <p:notesViewPr>
    <p:cSldViewPr snapToGrid="0">
      <p:cViewPr varScale="1">
        <p:scale>
          <a:sx n="53" d="100"/>
          <a:sy n="53" d="100"/>
        </p:scale>
        <p:origin x="-18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518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518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518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34" charset="-128"/>
              </a:defRPr>
            </a:lvl1pPr>
          </a:lstStyle>
          <a:p>
            <a:pPr>
              <a:defRPr/>
            </a:pPr>
            <a:fld id="{E31B0316-CAF6-4DD6-A297-635F7DDC7C55}" type="slidenum">
              <a:rPr lang="en-US" altLang="en-US"/>
              <a:pPr>
                <a:defRPr/>
              </a:pPr>
              <a:t>‹#›</a:t>
            </a:fld>
            <a:endParaRPr lang="en-US" altLang="en-US"/>
          </a:p>
        </p:txBody>
      </p:sp>
    </p:spTree>
    <p:extLst>
      <p:ext uri="{BB962C8B-B14F-4D97-AF65-F5344CB8AC3E}">
        <p14:creationId xmlns:p14="http://schemas.microsoft.com/office/powerpoint/2010/main" val="2861812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34" charset="-128"/>
              </a:defRPr>
            </a:lvl1pPr>
          </a:lstStyle>
          <a:p>
            <a:pPr>
              <a:defRPr/>
            </a:pPr>
            <a:fld id="{3ADBC08B-B6DA-43F3-92E3-1CFC0B4478F1}" type="slidenum">
              <a:rPr lang="en-US" altLang="en-US"/>
              <a:pPr>
                <a:defRPr/>
              </a:pPr>
              <a:t>‹#›</a:t>
            </a:fld>
            <a:endParaRPr lang="en-US" altLang="en-US"/>
          </a:p>
        </p:txBody>
      </p:sp>
    </p:spTree>
    <p:extLst>
      <p:ext uri="{BB962C8B-B14F-4D97-AF65-F5344CB8AC3E}">
        <p14:creationId xmlns:p14="http://schemas.microsoft.com/office/powerpoint/2010/main" val="2266874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DBC08B-B6DA-43F3-92E3-1CFC0B4478F1}" type="slidenum">
              <a:rPr lang="en-US" altLang="en-US" smtClean="0"/>
              <a:pPr>
                <a:defRPr/>
              </a:pPr>
              <a:t>1</a:t>
            </a:fld>
            <a:endParaRPr lang="en-US" altLang="en-US"/>
          </a:p>
        </p:txBody>
      </p:sp>
    </p:spTree>
    <p:extLst>
      <p:ext uri="{BB962C8B-B14F-4D97-AF65-F5344CB8AC3E}">
        <p14:creationId xmlns:p14="http://schemas.microsoft.com/office/powerpoint/2010/main" val="1862035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D315636-D685-45A0-963D-5655D8F29F1F}" type="slidenum">
              <a:rPr lang="en-US" altLang="en-US" sz="1200" smtClean="0">
                <a:latin typeface="Arial" pitchFamily="34" charset="0"/>
              </a:rPr>
              <a:pPr eaLnBrk="1" hangingPunct="1"/>
              <a:t>10</a:t>
            </a:fld>
            <a:endParaRPr lang="en-US" altLang="en-US" sz="1200" smtClean="0">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982F629-7184-4B5E-9A05-DD8960A68432}" type="slidenum">
              <a:rPr lang="en-US" altLang="en-US" sz="1200" smtClean="0">
                <a:latin typeface="Arial" pitchFamily="34" charset="0"/>
              </a:rPr>
              <a:pPr eaLnBrk="1" hangingPunct="1"/>
              <a:t>11</a:t>
            </a:fld>
            <a:endParaRPr lang="en-US" altLang="en-US" sz="1200" smtClean="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528C5A8-622D-40FF-98D7-DDCE93FD6CFB}" type="slidenum">
              <a:rPr lang="en-US" altLang="en-US" sz="1200" smtClean="0">
                <a:latin typeface="Arial" pitchFamily="34" charset="0"/>
              </a:rPr>
              <a:pPr eaLnBrk="1" hangingPunct="1"/>
              <a:t>12</a:t>
            </a:fld>
            <a:endParaRPr lang="en-US" altLang="en-US" sz="1200" smtClean="0">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804C08A-0715-4E6B-8443-70913A7448E5}" type="slidenum">
              <a:rPr lang="en-US" altLang="en-US" sz="1200" smtClean="0">
                <a:latin typeface="Arial" pitchFamily="34" charset="0"/>
              </a:rPr>
              <a:pPr eaLnBrk="1" hangingPunct="1"/>
              <a:t>13</a:t>
            </a:fld>
            <a:endParaRPr lang="en-US" altLang="en-US" sz="1200"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10ABCD4-8415-4FC7-933B-1317DEDBCCD4}" type="slidenum">
              <a:rPr lang="en-US" altLang="en-US" sz="1200" smtClean="0">
                <a:latin typeface="Arial" pitchFamily="34" charset="0"/>
              </a:rPr>
              <a:pPr eaLnBrk="1" hangingPunct="1"/>
              <a:t>14</a:t>
            </a:fld>
            <a:endParaRPr lang="en-US" altLang="en-US" sz="120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903A27A-CCD1-4C56-A795-CDBE90AA6C71}" type="slidenum">
              <a:rPr lang="en-US" altLang="en-US" sz="1200" smtClean="0">
                <a:latin typeface="Arial" pitchFamily="34" charset="0"/>
              </a:rPr>
              <a:pPr eaLnBrk="1" hangingPunct="1"/>
              <a:t>15</a:t>
            </a:fld>
            <a:endParaRPr lang="en-US" altLang="en-US" sz="1200"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5FF30BE-FB72-4DF7-AA9A-FE6DFCA69B5D}" type="slidenum">
              <a:rPr lang="en-US" altLang="en-US" sz="1200" smtClean="0">
                <a:latin typeface="Arial" pitchFamily="34" charset="0"/>
              </a:rPr>
              <a:pPr eaLnBrk="1" hangingPunct="1"/>
              <a:t>16</a:t>
            </a:fld>
            <a:endParaRPr lang="en-US" altLang="en-US" sz="1200" smtClean="0">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961FC9C-CD1D-42E5-9123-7558EB1DF63E}" type="slidenum">
              <a:rPr lang="en-US" altLang="en-US" sz="1200" smtClean="0">
                <a:latin typeface="Arial" pitchFamily="34" charset="0"/>
              </a:rPr>
              <a:pPr eaLnBrk="1" hangingPunct="1"/>
              <a:t>17</a:t>
            </a:fld>
            <a:endParaRPr lang="en-US" altLang="en-US" sz="1200" smtClean="0">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DE4FAA9-727A-4B97-8C17-61DBB5B90D5C}" type="slidenum">
              <a:rPr lang="en-US" altLang="en-US" sz="1200" smtClean="0">
                <a:latin typeface="Arial" pitchFamily="34" charset="0"/>
              </a:rPr>
              <a:pPr eaLnBrk="1" hangingPunct="1"/>
              <a:t>18</a:t>
            </a:fld>
            <a:endParaRPr lang="en-US" altLang="en-US" sz="1200" smtClean="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D04CEFF-48FD-425F-A514-6381FA4328B9}" type="slidenum">
              <a:rPr lang="en-US" altLang="en-US" sz="1200" smtClean="0">
                <a:latin typeface="Arial" pitchFamily="34" charset="0"/>
              </a:rPr>
              <a:pPr eaLnBrk="1" hangingPunct="1"/>
              <a:t>19</a:t>
            </a:fld>
            <a:endParaRPr lang="en-US" altLang="en-US" sz="1200" smtClean="0">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807CEE0-833E-44C4-9E0B-33417C78C404}" type="slidenum">
              <a:rPr lang="en-US" altLang="en-US" sz="1200" smtClean="0">
                <a:latin typeface="Arial" pitchFamily="34" charset="0"/>
              </a:rPr>
              <a:pPr eaLnBrk="1" hangingPunct="1"/>
              <a:t>2</a:t>
            </a:fld>
            <a:endParaRPr lang="en-US" altLang="en-US" sz="1200"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BAF0F18-C7BB-4B41-9F8E-A6786E357C2A}" type="slidenum">
              <a:rPr lang="en-US" altLang="en-US" sz="1200" smtClean="0">
                <a:latin typeface="Arial" pitchFamily="34" charset="0"/>
              </a:rPr>
              <a:pPr eaLnBrk="1" hangingPunct="1"/>
              <a:t>20</a:t>
            </a:fld>
            <a:endParaRPr lang="en-US" altLang="en-US" sz="1200" smtClean="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F87795A-4FF7-42F2-8897-912F72BFA380}" type="slidenum">
              <a:rPr lang="en-US" altLang="en-US" sz="1200" smtClean="0">
                <a:latin typeface="Arial" pitchFamily="34" charset="0"/>
              </a:rPr>
              <a:pPr eaLnBrk="1" hangingPunct="1"/>
              <a:t>21</a:t>
            </a:fld>
            <a:endParaRPr lang="en-US" altLang="en-US" sz="1200"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2.</a:t>
            </a:r>
          </a:p>
          <a:p>
            <a:pPr eaLnBrk="1" hangingPunct="1">
              <a:spcBef>
                <a:spcPct val="0"/>
              </a:spcBef>
            </a:pPr>
            <a:r>
              <a:rPr lang="en-US" altLang="en-US" dirty="0" smtClean="0"/>
              <a:t>Answers 1, 3, and 4 are incorrect because pain management should be collaborative, and the patient is not part of the decision making process in these answers.</a:t>
            </a:r>
          </a:p>
          <a:p>
            <a:endParaRPr lang="en-US" dirty="0"/>
          </a:p>
        </p:txBody>
      </p:sp>
      <p:sp>
        <p:nvSpPr>
          <p:cNvPr id="4" name="Slide Number Placeholder 3"/>
          <p:cNvSpPr>
            <a:spLocks noGrp="1"/>
          </p:cNvSpPr>
          <p:nvPr>
            <p:ph type="sldNum" sz="quarter" idx="10"/>
          </p:nvPr>
        </p:nvSpPr>
        <p:spPr/>
        <p:txBody>
          <a:bodyPr/>
          <a:lstStyle/>
          <a:p>
            <a:pPr>
              <a:defRPr/>
            </a:pPr>
            <a:fld id="{3ADBC08B-B6DA-43F3-92E3-1CFC0B4478F1}" type="slidenum">
              <a:rPr lang="en-US" altLang="en-US" smtClean="0"/>
              <a:pPr>
                <a:defRPr/>
              </a:pPr>
              <a:t>22</a:t>
            </a:fld>
            <a:endParaRPr lang="en-US" altLang="en-US"/>
          </a:p>
        </p:txBody>
      </p:sp>
    </p:spTree>
    <p:extLst>
      <p:ext uri="{BB962C8B-B14F-4D97-AF65-F5344CB8AC3E}">
        <p14:creationId xmlns:p14="http://schemas.microsoft.com/office/powerpoint/2010/main" val="816446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1D95A38-3ED0-4EA2-AAA9-D296D3A2AB7F}" type="slidenum">
              <a:rPr lang="en-US" altLang="en-US" sz="1200" smtClean="0">
                <a:latin typeface="Arial" pitchFamily="34" charset="0"/>
              </a:rPr>
              <a:pPr eaLnBrk="1" hangingPunct="1"/>
              <a:t>23</a:t>
            </a:fld>
            <a:endParaRPr lang="en-US" altLang="en-US" sz="1200"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518EA04-FBF6-467C-B531-DA5984E1FC2F}" type="slidenum">
              <a:rPr lang="en-US" altLang="en-US" sz="1200" smtClean="0">
                <a:latin typeface="Arial" pitchFamily="34" charset="0"/>
              </a:rPr>
              <a:pPr eaLnBrk="1" hangingPunct="1"/>
              <a:t>24</a:t>
            </a:fld>
            <a:endParaRPr lang="en-US" altLang="en-US" sz="1200" smtClean="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A441035-205B-4675-8CDB-A89C9E7F473B}" type="slidenum">
              <a:rPr lang="en-US" altLang="en-US" sz="1200" smtClean="0">
                <a:latin typeface="Arial" pitchFamily="34" charset="0"/>
              </a:rPr>
              <a:pPr eaLnBrk="1" hangingPunct="1"/>
              <a:t>25</a:t>
            </a:fld>
            <a:endParaRPr lang="en-US" altLang="en-US" sz="1200" smtClean="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A511F8E-B76F-48EC-AFB7-23221B9CFD8F}" type="slidenum">
              <a:rPr lang="en-US" altLang="en-US" sz="1200" smtClean="0">
                <a:latin typeface="Arial" pitchFamily="34" charset="0"/>
              </a:rPr>
              <a:pPr eaLnBrk="1" hangingPunct="1"/>
              <a:t>26</a:t>
            </a:fld>
            <a:endParaRPr lang="en-US" altLang="en-US" sz="1200" smtClean="0">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C9B51DB-F8E3-481A-BCC6-1DBA1D4F6B11}" type="slidenum">
              <a:rPr lang="en-US" altLang="en-US" sz="1200" smtClean="0">
                <a:latin typeface="Arial" pitchFamily="34" charset="0"/>
              </a:rPr>
              <a:pPr eaLnBrk="1" hangingPunct="1"/>
              <a:t>27</a:t>
            </a:fld>
            <a:endParaRPr lang="en-US" altLang="en-US" sz="1200" smtClean="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7098F29-65BD-4029-ADFB-712DD99A4ECA}" type="slidenum">
              <a:rPr lang="en-US" altLang="en-US" sz="1200" smtClean="0">
                <a:latin typeface="Arial" pitchFamily="34" charset="0"/>
              </a:rPr>
              <a:pPr eaLnBrk="1" hangingPunct="1"/>
              <a:t>28</a:t>
            </a:fld>
            <a:endParaRPr lang="en-US" altLang="en-US" sz="1200" smtClean="0">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4CE7D3F-6743-4558-A55D-25CA6720B770}" type="slidenum">
              <a:rPr lang="en-US" altLang="en-US" sz="1200" smtClean="0">
                <a:latin typeface="Arial" pitchFamily="34" charset="0"/>
              </a:rPr>
              <a:pPr eaLnBrk="1" hangingPunct="1"/>
              <a:t>29</a:t>
            </a:fld>
            <a:endParaRPr lang="en-US" altLang="en-US" sz="1200" smtClean="0">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A8C9489-9378-4975-AF26-EADD9B91E9F4}" type="slidenum">
              <a:rPr lang="en-US" altLang="en-US" sz="1200" smtClean="0">
                <a:latin typeface="Arial" pitchFamily="34" charset="0"/>
              </a:rPr>
              <a:pPr eaLnBrk="1" hangingPunct="1"/>
              <a:t>3</a:t>
            </a:fld>
            <a:endParaRPr lang="en-US" altLang="en-US" sz="1200"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ADDDC7A-7286-4A1D-AB1B-ACB08145DDCB}" type="slidenum">
              <a:rPr lang="en-US" altLang="en-US" sz="1200" smtClean="0">
                <a:latin typeface="Arial" pitchFamily="34" charset="0"/>
              </a:rPr>
              <a:pPr eaLnBrk="1" hangingPunct="1"/>
              <a:t>30</a:t>
            </a:fld>
            <a:endParaRPr lang="en-US" altLang="en-US" sz="1200" smtClean="0">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9603D92-2683-4F36-8E82-C17D9556F2B7}" type="slidenum">
              <a:rPr lang="en-US" altLang="en-US" sz="1200" smtClean="0">
                <a:latin typeface="Arial" pitchFamily="34" charset="0"/>
              </a:rPr>
              <a:pPr eaLnBrk="1" hangingPunct="1"/>
              <a:t>31</a:t>
            </a:fld>
            <a:endParaRPr lang="en-US" altLang="en-US" sz="1200"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EABDB9F-DEAD-4954-8333-998E5438C914}" type="slidenum">
              <a:rPr lang="en-US" altLang="en-US" sz="1200" smtClean="0">
                <a:latin typeface="Arial" pitchFamily="34" charset="0"/>
              </a:rPr>
              <a:pPr eaLnBrk="1" hangingPunct="1"/>
              <a:t>32</a:t>
            </a:fld>
            <a:endParaRPr lang="en-US" altLang="en-US" sz="1200" smtClean="0">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2B32B78-4014-4FFB-8D12-B6CFFBFFC921}" type="slidenum">
              <a:rPr lang="en-US" altLang="en-US" sz="1200" smtClean="0">
                <a:latin typeface="Arial" pitchFamily="34" charset="0"/>
              </a:rPr>
              <a:pPr eaLnBrk="1" hangingPunct="1"/>
              <a:t>33</a:t>
            </a:fld>
            <a:endParaRPr lang="en-US" altLang="en-US" sz="1200" smtClean="0">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776DDE7-985E-46DE-8EA7-EAF285EACB37}" type="slidenum">
              <a:rPr lang="en-US" altLang="en-US" sz="1200" smtClean="0">
                <a:latin typeface="Arial" pitchFamily="34" charset="0"/>
              </a:rPr>
              <a:pPr eaLnBrk="1" hangingPunct="1"/>
              <a:t>34</a:t>
            </a:fld>
            <a:endParaRPr lang="en-US" altLang="en-US" sz="1200" smtClean="0">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24E3925-3D23-4236-A30B-9654B7F39EAC}" type="slidenum">
              <a:rPr lang="en-US" altLang="en-US" sz="1200" smtClean="0">
                <a:latin typeface="Arial" pitchFamily="34" charset="0"/>
              </a:rPr>
              <a:pPr eaLnBrk="1" hangingPunct="1"/>
              <a:t>35</a:t>
            </a:fld>
            <a:endParaRPr lang="en-US" altLang="en-US" sz="1200" smtClean="0">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BE48E1D-F4D0-4920-AAF9-800AFB575389}" type="slidenum">
              <a:rPr lang="en-US" altLang="en-US" sz="1200" smtClean="0">
                <a:latin typeface="Arial" pitchFamily="34" charset="0"/>
              </a:rPr>
              <a:pPr eaLnBrk="1" hangingPunct="1"/>
              <a:t>36</a:t>
            </a:fld>
            <a:endParaRPr lang="en-US" altLang="en-US" sz="1200"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1BE20F3-1746-43EF-A69A-62B391DC226F}" type="slidenum">
              <a:rPr lang="en-US" altLang="en-US" sz="1200" smtClean="0">
                <a:latin typeface="Arial" pitchFamily="34" charset="0"/>
              </a:rPr>
              <a:pPr eaLnBrk="1" hangingPunct="1"/>
              <a:t>37</a:t>
            </a:fld>
            <a:endParaRPr lang="en-US" altLang="en-US" sz="1200" smtClean="0">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6DAC547-238F-4B6F-9060-371310C78AEE}" type="slidenum">
              <a:rPr lang="en-US" altLang="en-US" sz="1200" smtClean="0">
                <a:latin typeface="Arial" pitchFamily="34" charset="0"/>
              </a:rPr>
              <a:pPr eaLnBrk="1" hangingPunct="1"/>
              <a:t>38</a:t>
            </a:fld>
            <a:endParaRPr lang="en-US" altLang="en-US" sz="1200" smtClean="0">
              <a:latin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06102B2-040C-49BE-BEA9-42D3D49827E6}" type="slidenum">
              <a:rPr lang="en-US" altLang="en-US" sz="1200" smtClean="0">
                <a:latin typeface="Arial" pitchFamily="34" charset="0"/>
              </a:rPr>
              <a:pPr eaLnBrk="1" hangingPunct="1"/>
              <a:t>39</a:t>
            </a:fld>
            <a:endParaRPr lang="en-US" altLang="en-US" sz="1200" smtClean="0">
              <a:latin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72270FC-DF41-4648-864E-6123F381F5B4}" type="slidenum">
              <a:rPr lang="en-US" altLang="en-US" sz="1200" smtClean="0">
                <a:latin typeface="Arial" pitchFamily="34" charset="0"/>
              </a:rPr>
              <a:pPr eaLnBrk="1" hangingPunct="1"/>
              <a:t>4</a:t>
            </a:fld>
            <a:endParaRPr lang="en-US" altLang="en-US" sz="1200"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3F6C316-22A7-410A-97B4-CFB6315382ED}" type="slidenum">
              <a:rPr lang="en-US" altLang="en-US" sz="1200" smtClean="0">
                <a:latin typeface="Arial" pitchFamily="34" charset="0"/>
              </a:rPr>
              <a:pPr eaLnBrk="1" hangingPunct="1"/>
              <a:t>40</a:t>
            </a:fld>
            <a:endParaRPr lang="en-US" altLang="en-US" sz="1200" smtClean="0">
              <a:latin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B68E528-D57C-419B-9B7C-642F931BC7C0}" type="slidenum">
              <a:rPr lang="en-US" altLang="en-US" sz="1200" smtClean="0">
                <a:latin typeface="Arial" pitchFamily="34" charset="0"/>
              </a:rPr>
              <a:pPr eaLnBrk="1" hangingPunct="1"/>
              <a:t>41</a:t>
            </a:fld>
            <a:endParaRPr lang="en-US" altLang="en-US" sz="1200" smtClean="0">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BCEFF76-9E5B-4CC0-A9B9-E50432576D59}" type="slidenum">
              <a:rPr lang="en-US" altLang="en-US" sz="1200" smtClean="0">
                <a:latin typeface="Arial" pitchFamily="34" charset="0"/>
              </a:rPr>
              <a:pPr eaLnBrk="1" hangingPunct="1"/>
              <a:t>42</a:t>
            </a:fld>
            <a:endParaRPr lang="en-US" altLang="en-US" sz="1200" smtClean="0">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12E3F22-5F23-48EC-9AE0-40570C018352}" type="slidenum">
              <a:rPr lang="en-US" altLang="en-US" sz="1200" smtClean="0">
                <a:latin typeface="Arial" pitchFamily="34" charset="0"/>
              </a:rPr>
              <a:pPr eaLnBrk="1" hangingPunct="1"/>
              <a:t>43</a:t>
            </a:fld>
            <a:endParaRPr lang="en-US" altLang="en-US" sz="1200" smtClean="0">
              <a:latin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7C2815D-EFC7-4243-8CA4-405EF9A7678B}" type="slidenum">
              <a:rPr lang="en-US" altLang="en-US" sz="1200" smtClean="0">
                <a:latin typeface="Arial" pitchFamily="34" charset="0"/>
              </a:rPr>
              <a:pPr eaLnBrk="1" hangingPunct="1"/>
              <a:t>44</a:t>
            </a:fld>
            <a:endParaRPr lang="en-US" altLang="en-US" sz="1200"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eaLnBrk="1" hangingPunct="1">
              <a:spcBef>
                <a:spcPct val="0"/>
              </a:spcBef>
            </a:pPr>
            <a:r>
              <a:rPr lang="en-US" altLang="en-US" dirty="0" smtClean="0"/>
              <a:t>The correct answer is 1. Patients have the right to be pain free, and a level of 3/10 would indicate that the patient is still in pain.</a:t>
            </a:r>
          </a:p>
          <a:p>
            <a:pPr marL="228600" eaLnBrk="1" hangingPunct="1">
              <a:spcBef>
                <a:spcPct val="0"/>
              </a:spcBef>
            </a:pPr>
            <a:r>
              <a:rPr lang="en-US" altLang="en-US" dirty="0" smtClean="0"/>
              <a:t>Answer 2 is incorrect because this patient needs intervention. </a:t>
            </a:r>
          </a:p>
          <a:p>
            <a:pPr marL="228600" eaLnBrk="1" hangingPunct="1">
              <a:spcBef>
                <a:spcPct val="0"/>
              </a:spcBef>
            </a:pPr>
            <a:r>
              <a:rPr lang="en-US" altLang="en-US" dirty="0" smtClean="0"/>
              <a:t>Answer 3 is incorrect because although the patient’s pain level should be documented, this is not the main priority and offers no resolution for the patient’s pain.</a:t>
            </a:r>
          </a:p>
          <a:p>
            <a:pPr marL="228600" eaLnBrk="1" hangingPunct="1">
              <a:spcBef>
                <a:spcPct val="0"/>
              </a:spcBef>
            </a:pPr>
            <a:r>
              <a:rPr lang="en-US" altLang="en-US" smtClean="0"/>
              <a:t>Answer 4 is incorrect because a pain level of 3/10 indicates that the pain is not manageable.</a:t>
            </a:r>
          </a:p>
          <a:p>
            <a:endParaRPr lang="en-US"/>
          </a:p>
        </p:txBody>
      </p:sp>
      <p:sp>
        <p:nvSpPr>
          <p:cNvPr id="4" name="Slide Number Placeholder 3"/>
          <p:cNvSpPr>
            <a:spLocks noGrp="1"/>
          </p:cNvSpPr>
          <p:nvPr>
            <p:ph type="sldNum" sz="quarter" idx="10"/>
          </p:nvPr>
        </p:nvSpPr>
        <p:spPr/>
        <p:txBody>
          <a:bodyPr/>
          <a:lstStyle/>
          <a:p>
            <a:pPr>
              <a:defRPr/>
            </a:pPr>
            <a:fld id="{3ADBC08B-B6DA-43F3-92E3-1CFC0B4478F1}" type="slidenum">
              <a:rPr lang="en-US" altLang="en-US" smtClean="0"/>
              <a:pPr>
                <a:defRPr/>
              </a:pPr>
              <a:t>45</a:t>
            </a:fld>
            <a:endParaRPr lang="en-US" altLang="en-US"/>
          </a:p>
        </p:txBody>
      </p:sp>
    </p:spTree>
    <p:extLst>
      <p:ext uri="{BB962C8B-B14F-4D97-AF65-F5344CB8AC3E}">
        <p14:creationId xmlns:p14="http://schemas.microsoft.com/office/powerpoint/2010/main" val="2370355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4991E05-7D76-4F13-B3C8-BB2A7EB40951}" type="slidenum">
              <a:rPr lang="en-US" altLang="en-US" sz="1200" smtClean="0">
                <a:latin typeface="Arial" pitchFamily="34" charset="0"/>
              </a:rPr>
              <a:pPr eaLnBrk="1" hangingPunct="1"/>
              <a:t>46</a:t>
            </a:fld>
            <a:endParaRPr lang="en-US" altLang="en-US" sz="1200"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0090365-D8FD-405B-9567-E83EDBF30C5F}" type="slidenum">
              <a:rPr lang="en-US" altLang="en-US" sz="1200" smtClean="0">
                <a:latin typeface="Arial" pitchFamily="34" charset="0"/>
              </a:rPr>
              <a:pPr eaLnBrk="1" hangingPunct="1"/>
              <a:t>47</a:t>
            </a:fld>
            <a:endParaRPr lang="en-US" altLang="en-US" sz="1200" smtClean="0">
              <a:latin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67901FD-8F7A-4F14-822F-3BE58E1624A7}" type="slidenum">
              <a:rPr lang="en-US" altLang="en-US" sz="1200" smtClean="0">
                <a:latin typeface="Arial" pitchFamily="34" charset="0"/>
              </a:rPr>
              <a:pPr eaLnBrk="1" hangingPunct="1"/>
              <a:t>48</a:t>
            </a:fld>
            <a:endParaRPr lang="en-US" altLang="en-US" sz="1200" smtClean="0">
              <a:latin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183974D-D3BB-4F7F-AAC3-A37BB44E15F7}" type="slidenum">
              <a:rPr lang="en-US" altLang="en-US" sz="1200" smtClean="0">
                <a:latin typeface="Arial" pitchFamily="34" charset="0"/>
              </a:rPr>
              <a:pPr eaLnBrk="1" hangingPunct="1"/>
              <a:t>49</a:t>
            </a:fld>
            <a:endParaRPr lang="en-US" altLang="en-US" sz="1200" smtClean="0">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D014CBE-0A71-42FB-B0F6-79D721776592}" type="slidenum">
              <a:rPr lang="en-US" altLang="en-US" sz="1200" smtClean="0">
                <a:latin typeface="Arial" pitchFamily="34" charset="0"/>
              </a:rPr>
              <a:pPr eaLnBrk="1" hangingPunct="1"/>
              <a:t>5</a:t>
            </a:fld>
            <a:endParaRPr lang="en-US" altLang="en-US" sz="1200" smtClean="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187E2E0-6123-4BFA-B0B2-4A4D14F5FE5C}" type="slidenum">
              <a:rPr lang="en-US" altLang="en-US" sz="1200" smtClean="0">
                <a:latin typeface="Arial" pitchFamily="34" charset="0"/>
              </a:rPr>
              <a:pPr eaLnBrk="1" hangingPunct="1"/>
              <a:t>50</a:t>
            </a:fld>
            <a:endParaRPr lang="en-US" altLang="en-US" sz="1200" smtClean="0">
              <a:latin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8AEDCCC-BCF9-476B-803A-C00DD0416AC4}" type="slidenum">
              <a:rPr lang="en-US" altLang="en-US" sz="1200" smtClean="0">
                <a:latin typeface="Arial" pitchFamily="34" charset="0"/>
              </a:rPr>
              <a:pPr eaLnBrk="1" hangingPunct="1"/>
              <a:t>51</a:t>
            </a:fld>
            <a:endParaRPr lang="en-US" altLang="en-US" sz="1200" smtClean="0">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7444F0F-4B68-4C98-A262-27FD0BEF0603}" type="slidenum">
              <a:rPr lang="en-US" altLang="en-US" sz="1200" smtClean="0">
                <a:latin typeface="Arial" pitchFamily="34" charset="0"/>
              </a:rPr>
              <a:pPr eaLnBrk="1" hangingPunct="1"/>
              <a:t>52</a:t>
            </a:fld>
            <a:endParaRPr lang="en-US" altLang="en-US" sz="1200" smtClean="0">
              <a:latin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D1392FA-BE04-4457-A6E8-D0886EBE808A}" type="slidenum">
              <a:rPr lang="en-US" altLang="en-US" sz="1200" smtClean="0">
                <a:latin typeface="Arial" pitchFamily="34" charset="0"/>
              </a:rPr>
              <a:pPr eaLnBrk="1" hangingPunct="1"/>
              <a:t>53</a:t>
            </a:fld>
            <a:endParaRPr lang="en-US" altLang="en-US" sz="1200" smtClean="0">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B1204C2-99CB-49AD-9C8D-A9A7588C7636}" type="slidenum">
              <a:rPr lang="en-US" altLang="en-US" sz="1200" smtClean="0">
                <a:latin typeface="Arial" pitchFamily="34" charset="0"/>
              </a:rPr>
              <a:pPr eaLnBrk="1" hangingPunct="1"/>
              <a:t>54</a:t>
            </a:fld>
            <a:endParaRPr lang="en-US" altLang="en-US" sz="1200" smtClean="0">
              <a:latin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0866C6B-C5C2-47BB-AB6E-93028EB1616B}" type="slidenum">
              <a:rPr lang="en-US" altLang="en-US" sz="1200" smtClean="0">
                <a:latin typeface="Arial" pitchFamily="34" charset="0"/>
              </a:rPr>
              <a:pPr eaLnBrk="1" hangingPunct="1"/>
              <a:t>55</a:t>
            </a:fld>
            <a:endParaRPr lang="en-US" altLang="en-US" sz="1200" smtClean="0">
              <a:latin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E3D77E6-B20D-462D-B206-C4AF10DABB20}" type="slidenum">
              <a:rPr lang="en-US" altLang="en-US" sz="1200" smtClean="0">
                <a:latin typeface="Arial" pitchFamily="34" charset="0"/>
              </a:rPr>
              <a:pPr eaLnBrk="1" hangingPunct="1"/>
              <a:t>56</a:t>
            </a:fld>
            <a:endParaRPr lang="en-US" altLang="en-US" sz="1200" smtClean="0">
              <a:latin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9EF941E-9584-461F-A518-4E5AE1E61333}" type="slidenum">
              <a:rPr lang="en-US" altLang="en-US" sz="1200" smtClean="0">
                <a:latin typeface="Arial" pitchFamily="34" charset="0"/>
              </a:rPr>
              <a:pPr eaLnBrk="1" hangingPunct="1"/>
              <a:t>57</a:t>
            </a:fld>
            <a:endParaRPr lang="en-US" altLang="en-US" sz="1200" smtClean="0">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52491A5-F7D0-40A8-8253-A7B4119DB259}" type="slidenum">
              <a:rPr lang="en-US" altLang="en-US" sz="1200" smtClean="0">
                <a:latin typeface="Arial" pitchFamily="34" charset="0"/>
              </a:rPr>
              <a:pPr eaLnBrk="1" hangingPunct="1"/>
              <a:t>58</a:t>
            </a:fld>
            <a:endParaRPr lang="en-US" altLang="en-US" sz="1200" smtClean="0">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51A908A-CC51-45BE-8955-F77A1307BB14}" type="slidenum">
              <a:rPr lang="en-US" altLang="en-US" sz="1200" smtClean="0">
                <a:latin typeface="Arial" pitchFamily="34" charset="0"/>
              </a:rPr>
              <a:pPr eaLnBrk="1" hangingPunct="1"/>
              <a:t>59</a:t>
            </a:fld>
            <a:endParaRPr lang="en-US" altLang="en-US" sz="1200" smtClean="0">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5F61E92-7F9E-46F6-BF26-B8EBAD8BC606}" type="slidenum">
              <a:rPr lang="en-US" altLang="en-US" sz="1200" smtClean="0">
                <a:latin typeface="Arial" pitchFamily="34" charset="0"/>
              </a:rPr>
              <a:pPr eaLnBrk="1" hangingPunct="1"/>
              <a:t>6</a:t>
            </a:fld>
            <a:endParaRPr lang="en-US" altLang="en-US" sz="1200" smtClean="0">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45D8E6C-28C7-4883-A37C-81973D9E2B27}" type="slidenum">
              <a:rPr lang="en-US" altLang="en-US" sz="1200" smtClean="0">
                <a:latin typeface="Arial" pitchFamily="34" charset="0"/>
              </a:rPr>
              <a:pPr eaLnBrk="1" hangingPunct="1"/>
              <a:t>60</a:t>
            </a:fld>
            <a:endParaRPr lang="en-US" altLang="en-US" sz="1200"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i="1" smtClean="0">
                <a:latin typeface="Arial" pitchFamily="34" charset="0"/>
              </a:rPr>
              <a:t>What information would you as the nurse obtain in order to validate the patient’s complaints? </a:t>
            </a:r>
          </a:p>
          <a:p>
            <a:pPr>
              <a:buFont typeface="+mj-lt" charset="0"/>
              <a:buNone/>
            </a:pPr>
            <a:r>
              <a:rPr lang="en-US" altLang="en-US" smtClean="0">
                <a:latin typeface="Arial" pitchFamily="34" charset="0"/>
              </a:rPr>
              <a:t>See Chapter 10, Review information relative to Subjective and Objective Data</a:t>
            </a:r>
          </a:p>
          <a:p>
            <a:pPr>
              <a:buFont typeface="+mj-lt" charset="0"/>
              <a:buNone/>
            </a:pPr>
            <a:r>
              <a:rPr lang="en-US" altLang="en-US" smtClean="0">
                <a:latin typeface="Arial" pitchFamily="34" charset="0"/>
              </a:rPr>
              <a:t> From Textbook: </a:t>
            </a:r>
          </a:p>
          <a:p>
            <a:pPr>
              <a:buFont typeface="+mj-lt" charset="0"/>
              <a:buNone/>
            </a:pPr>
            <a:r>
              <a:rPr lang="en-US" altLang="en-US" smtClean="0">
                <a:latin typeface="Arial" pitchFamily="34" charset="0"/>
              </a:rPr>
              <a:t>Subjective Data: </a:t>
            </a:r>
          </a:p>
          <a:p>
            <a:pPr>
              <a:buFont typeface="+mj-lt" charset="0"/>
              <a:buNone/>
            </a:pPr>
            <a:r>
              <a:rPr lang="en-US" altLang="en-US" smtClean="0">
                <a:latin typeface="Arial" pitchFamily="34" charset="0"/>
              </a:rPr>
              <a:t>Ask the patient about her pain using basic-level questions to determine an initial baseline:</a:t>
            </a:r>
          </a:p>
          <a:p>
            <a:pPr>
              <a:buFont typeface="+mj-lt" charset="0"/>
              <a:buNone/>
            </a:pPr>
            <a:r>
              <a:rPr lang="en-US" altLang="en-US" smtClean="0">
                <a:latin typeface="Arial" pitchFamily="34" charset="0"/>
              </a:rPr>
              <a:t>	</a:t>
            </a:r>
          </a:p>
          <a:p>
            <a:pPr>
              <a:buFont typeface="+mj-lt" charset="0"/>
              <a:buNone/>
            </a:pPr>
            <a:r>
              <a:rPr lang="en-US" altLang="en-US" smtClean="0">
                <a:latin typeface="Arial" pitchFamily="34" charset="0"/>
              </a:rPr>
              <a:t>1. Do you have pain? Discomfort or soreness? Ouch?</a:t>
            </a:r>
          </a:p>
          <a:p>
            <a:pPr>
              <a:buFont typeface="+mj-lt" charset="0"/>
              <a:buNone/>
            </a:pPr>
            <a:r>
              <a:rPr lang="en-US" altLang="en-US" smtClean="0">
                <a:latin typeface="Arial" pitchFamily="34" charset="0"/>
              </a:rPr>
              <a:t>2. Where is your pain? Tell me about </a:t>
            </a:r>
            <a:r>
              <a:rPr lang="en-US" altLang="en-US" i="1" smtClean="0">
                <a:latin typeface="Arial" pitchFamily="34" charset="0"/>
              </a:rPr>
              <a:t>all</a:t>
            </a:r>
            <a:r>
              <a:rPr lang="en-US" altLang="en-US" smtClean="0">
                <a:latin typeface="Arial" pitchFamily="34" charset="0"/>
              </a:rPr>
              <a:t> of the places that have pain.</a:t>
            </a:r>
          </a:p>
          <a:p>
            <a:pPr>
              <a:buFont typeface="+mj-lt" charset="0"/>
              <a:buNone/>
            </a:pPr>
            <a:r>
              <a:rPr lang="en-US" altLang="en-US" smtClean="0">
                <a:latin typeface="Arial" pitchFamily="34" charset="0"/>
              </a:rPr>
              <a:t>3. When did your pain start?</a:t>
            </a:r>
          </a:p>
          <a:p>
            <a:r>
              <a:rPr lang="en-US" altLang="en-US" smtClean="0">
                <a:latin typeface="Arial" pitchFamily="34" charset="0"/>
              </a:rPr>
              <a:t>4. </a:t>
            </a:r>
            <a:r>
              <a:rPr lang="en-US" altLang="en-US" b="1" smtClean="0">
                <a:latin typeface="Arial" pitchFamily="34" charset="0"/>
              </a:rPr>
              <a:t>What does your pain feel like?</a:t>
            </a:r>
          </a:p>
          <a:p>
            <a:r>
              <a:rPr lang="en-US" altLang="en-US" smtClean="0">
                <a:latin typeface="Arial" pitchFamily="34" charset="0"/>
              </a:rPr>
              <a:t>Burning, stabbing, aching</a:t>
            </a:r>
          </a:p>
          <a:p>
            <a:r>
              <a:rPr lang="en-US" altLang="en-US" smtClean="0">
                <a:latin typeface="Arial" pitchFamily="34" charset="0"/>
              </a:rPr>
              <a:t>Throbbing, fire like, squeezing</a:t>
            </a:r>
          </a:p>
          <a:p>
            <a:r>
              <a:rPr lang="en-US" altLang="en-US" smtClean="0">
                <a:latin typeface="Arial" pitchFamily="34" charset="0"/>
              </a:rPr>
              <a:t>Cramping, sharp, itching, tingling</a:t>
            </a:r>
          </a:p>
          <a:p>
            <a:r>
              <a:rPr lang="en-US" altLang="en-US" smtClean="0">
                <a:latin typeface="Arial" pitchFamily="34" charset="0"/>
              </a:rPr>
              <a:t>Shooting, crushing, sharp, dull</a:t>
            </a:r>
          </a:p>
          <a:p>
            <a:r>
              <a:rPr lang="en-US" altLang="en-US" smtClean="0">
                <a:latin typeface="Arial" pitchFamily="34" charset="0"/>
              </a:rPr>
              <a:t>5. How much pain do you have now?</a:t>
            </a:r>
          </a:p>
          <a:p>
            <a:r>
              <a:rPr lang="en-US" altLang="en-US" smtClean="0">
                <a:latin typeface="Arial" pitchFamily="34" charset="0"/>
              </a:rPr>
              <a:t>6. What makes your pain better or worse? (Include behavioral, pharmacologic, and nonpharmacologic interventions)</a:t>
            </a:r>
          </a:p>
          <a:p>
            <a:r>
              <a:rPr lang="en-US" altLang="en-US" smtClean="0">
                <a:latin typeface="Arial" pitchFamily="34" charset="0"/>
              </a:rPr>
              <a:t>7. How does pain limit your function or activities? What does pain prevent you from doing?</a:t>
            </a:r>
          </a:p>
          <a:p>
            <a:r>
              <a:rPr lang="en-US" altLang="en-US" smtClean="0">
                <a:latin typeface="Arial" pitchFamily="34" charset="0"/>
              </a:rPr>
              <a:t>8. How do you usually react when you are in pain? How would others know that you are in pain?</a:t>
            </a:r>
          </a:p>
          <a:p>
            <a:r>
              <a:rPr lang="en-US" altLang="en-US" smtClean="0">
                <a:latin typeface="Arial" pitchFamily="34" charset="0"/>
              </a:rPr>
              <a:t>9. What does this pain mean to you? Why do you think you are having pain?</a:t>
            </a:r>
          </a:p>
          <a:p>
            <a:r>
              <a:rPr lang="en-US" altLang="en-US" smtClean="0">
                <a:latin typeface="Arial" pitchFamily="34" charset="0"/>
              </a:rPr>
              <a:t>Alternatively you can collect a complete pain health history using the PQRST mnemonic described in Table 10-1.</a:t>
            </a:r>
          </a:p>
          <a:p>
            <a:endParaRPr lang="en-US" altLang="en-US" smtClean="0">
              <a:latin typeface="Arial" pitchFamily="34" charset="0"/>
            </a:endParaRPr>
          </a:p>
          <a:p>
            <a:r>
              <a:rPr lang="en-US" altLang="en-US" smtClean="0">
                <a:latin typeface="Arial" pitchFamily="34" charset="0"/>
              </a:rPr>
              <a:t>Objective Data: </a:t>
            </a:r>
          </a:p>
          <a:p>
            <a:r>
              <a:rPr lang="en-US" altLang="en-US" smtClean="0">
                <a:latin typeface="Arial" pitchFamily="34" charset="0"/>
              </a:rPr>
              <a:t>Inspect the skin and tissues for color, swelling, and any masses or deformity.</a:t>
            </a:r>
          </a:p>
          <a:p>
            <a:r>
              <a:rPr lang="en-US" altLang="en-US" smtClean="0">
                <a:latin typeface="Arial" pitchFamily="34" charset="0"/>
              </a:rPr>
              <a:t>To assess for changes in sensation, ask the person to close his or her eyes. Test the person’s ability to perceive sensation by breaking a tongue blade in two lengthwise. Lightly press the sharp and blunted ends on the skin in a random fashion and ask to identify it as sharp or dull. </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021A27A-79B9-45EA-AD0D-1D190F4FD2B0}" type="slidenum">
              <a:rPr lang="en-US" altLang="en-US" sz="1200" smtClean="0">
                <a:latin typeface="Arial" pitchFamily="34" charset="0"/>
              </a:rPr>
              <a:pPr eaLnBrk="1" hangingPunct="1"/>
              <a:t>61</a:t>
            </a:fld>
            <a:endParaRPr lang="en-US" altLang="en-US" sz="1200"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See Chapter 10: Pain Assessment: The Fifth Vital Sign</a:t>
            </a:r>
          </a:p>
          <a:p>
            <a:endParaRPr lang="en-US" altLang="en-US" smtClean="0">
              <a:latin typeface="Arial" pitchFamily="34" charset="0"/>
            </a:endParaRPr>
          </a:p>
          <a:p>
            <a:r>
              <a:rPr lang="en-US" altLang="en-US" smtClean="0">
                <a:latin typeface="Arial" pitchFamily="34" charset="0"/>
              </a:rPr>
              <a:t>The detection of pain etiology is a difficult process, especially when the patient presents with what appears to be a chronic pain presentation. Additional information relative to the patient’s complaint would focus on her past medical/surgical history and her current status relative to medications, both prescription and over-the-counter remedies. The nurse must be careful not to pass judgment based on one patient encounter, and even though the patient has voiced that “no one believes her,” the nurse at this point cannot make a valid assessment that the patient is not feeling pain or demonstrating drug-seeking behavior. Additional investigation must be performed in conjunction with the patient’s complaint in order for the nurse to make an accurate determination. Severe pain upon touch indicates both an increased pain response (hyperalgesia) and allodynia (pain sensation evoked in response to a normal stimuli), which pose considerable concern about the patient’s health status. </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8B1F10C-3D11-44C9-A77B-B027EE6DFFD4}" type="slidenum">
              <a:rPr lang="en-US" altLang="en-US" sz="1200" smtClean="0">
                <a:latin typeface="Arial" pitchFamily="34" charset="0"/>
              </a:rPr>
              <a:pPr eaLnBrk="1" hangingPunct="1"/>
              <a:t>62</a:t>
            </a:fld>
            <a:endParaRPr lang="en-US" altLang="en-US" sz="1200"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See sections in Chapter 10: Pain Assessment: The Fifth Vital Sign</a:t>
            </a:r>
          </a:p>
          <a:p>
            <a:endParaRPr lang="en-US" altLang="en-US" dirty="0" smtClean="0">
              <a:latin typeface="Arial" pitchFamily="34" charset="0"/>
            </a:endParaRPr>
          </a:p>
          <a:p>
            <a:r>
              <a:rPr lang="en-US" altLang="en-US" dirty="0" smtClean="0">
                <a:latin typeface="Arial" pitchFamily="34" charset="0"/>
              </a:rPr>
              <a:t>As the patient’s history provides evidence of multiple admissions for the same “pain complaint,” the nurse may want to consider implementing an interdisciplinary health care team to help manage the patient’s pain. Inclusion of a pain management specialist would be beneficial so as to look at alternative methods of pain control. Pharmacologic as well as </a:t>
            </a:r>
            <a:r>
              <a:rPr lang="en-US" altLang="en-US" dirty="0" err="1" smtClean="0">
                <a:latin typeface="Arial" pitchFamily="34" charset="0"/>
              </a:rPr>
              <a:t>nonpharmacologic</a:t>
            </a:r>
            <a:r>
              <a:rPr lang="en-US" altLang="en-US" dirty="0" smtClean="0">
                <a:latin typeface="Arial" pitchFamily="34" charset="0"/>
              </a:rPr>
              <a:t> measures might prove to be effective. Additionally, collaborative care with physical therapy and occupational therapy might help the patient become more in “control of her pain.” </a:t>
            </a:r>
          </a:p>
          <a:p>
            <a:endParaRPr lang="en-US" altLang="en-US" dirty="0" smtClean="0">
              <a:latin typeface="Arial" pitchFamily="34" charset="0"/>
            </a:endParaRPr>
          </a:p>
          <a:p>
            <a:r>
              <a:rPr lang="en-US" altLang="en-US" dirty="0" smtClean="0">
                <a:latin typeface="Arial" pitchFamily="34" charset="0"/>
              </a:rPr>
              <a:t>The nurse should also review the patient’s records for potential comorbidities such as diabetes or shingles that might be a possible etiology to neuropathic pain. As the pain pattern has persisted, the patient must be assessed for complex regional pain syndrome (CRPS) or reflexive sympathetic dystrophy (RSD). </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0070863-7CDC-4624-8E15-30BAB912DFC0}" type="slidenum">
              <a:rPr lang="en-US" altLang="en-US" sz="1200" smtClean="0">
                <a:latin typeface="Arial" pitchFamily="34" charset="0"/>
              </a:rPr>
              <a:pPr eaLnBrk="1" hangingPunct="1"/>
              <a:t>63</a:t>
            </a:fld>
            <a:endParaRPr lang="en-US" altLang="en-US" sz="1200"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itchFamily="34" charset="0"/>
              </a:rPr>
              <a:t>See sections in Chapter 10: Pain Assessment: The Fifth Vital Sign—Table 10-5</a:t>
            </a:r>
          </a:p>
          <a:p>
            <a:pPr eaLnBrk="1" hangingPunct="1">
              <a:spcBef>
                <a:spcPct val="0"/>
              </a:spcBef>
            </a:pPr>
            <a:endParaRPr lang="en-US" altLang="en-US" smtClean="0">
              <a:latin typeface="Arial" pitchFamily="34" charset="0"/>
            </a:endParaRPr>
          </a:p>
          <a:p>
            <a:r>
              <a:rPr lang="en-US" altLang="en-US" smtClean="0">
                <a:latin typeface="Arial" pitchFamily="34" charset="0"/>
              </a:rPr>
              <a:t>From Textbook:</a:t>
            </a:r>
          </a:p>
          <a:p>
            <a:r>
              <a:rPr lang="en-US" altLang="en-US" smtClean="0">
                <a:latin typeface="Arial" pitchFamily="34" charset="0"/>
              </a:rPr>
              <a:t>RSD/CRPS is a chronic progressive nerve condition, characterized by burning pain, swelling, stiffness, and discoloration of the affected extremity. It affects both men and women, usually around 40 to 60 years old, and occurs weeks to months after a nerve injury (e.g., carpal tunnel syndrome, broken leg, cerebral lesions). Pathophysiology involves a complex interaction of sensory, motor, and autonomic nerves and the immune system. The nerve injury may modify the usual pain pathway, causing a neuropathic “wind-up” or “short-circuit” mechanism.</a:t>
            </a:r>
          </a:p>
          <a:p>
            <a:endParaRPr lang="en-US" altLang="en-US" smtClean="0">
              <a:latin typeface="Arial" pitchFamily="34" charset="0"/>
            </a:endParaRPr>
          </a:p>
          <a:p>
            <a:r>
              <a:rPr lang="en-US" altLang="en-US" smtClean="0">
                <a:latin typeface="Arial" pitchFamily="34" charset="0"/>
              </a:rPr>
              <a:t>A key feature is that a typically innocuous stimulus (e.g., a light brush of a cotton ball or clothing) can create a severe, intense painful response. Other subjective data include burning pain often disproportionate to the degree of injury and joint pain during movement. Objective data include swelling, disappearance of skin wrinkles, cool skin temperature, discoloration, brittle nails, and finally atrophic changes (pale, dry, shiny skin and muscle atrophy). Treatment includes high doses of drugs (e.g., prednisone, amitriptyline, pregabalin, clonidine) to decrease symptoms and physical therapy to regain limb function. </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0D921E4-CE70-4BB5-924D-AA046CD2355B}" type="slidenum">
              <a:rPr lang="en-US" altLang="en-US" sz="1200" smtClean="0">
                <a:latin typeface="Arial" pitchFamily="34" charset="0"/>
              </a:rPr>
              <a:pPr eaLnBrk="1" hangingPunct="1"/>
              <a:t>64</a:t>
            </a:fld>
            <a:endParaRPr lang="en-US" altLang="en-US" sz="120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264E1EA-9B34-4CAE-97F2-39047DEE7A3C}" type="slidenum">
              <a:rPr lang="en-US" altLang="en-US" sz="1200" smtClean="0">
                <a:latin typeface="Arial" pitchFamily="34" charset="0"/>
              </a:rPr>
              <a:pPr eaLnBrk="1" hangingPunct="1"/>
              <a:t>7</a:t>
            </a:fld>
            <a:endParaRPr lang="en-US" altLang="en-US" sz="1200" smtClean="0">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93AEFEB-2003-4ED7-B1E1-9E05BEDA8BEE}" type="slidenum">
              <a:rPr lang="en-US" altLang="en-US" sz="1200" smtClean="0">
                <a:latin typeface="Arial" pitchFamily="34" charset="0"/>
              </a:rPr>
              <a:pPr eaLnBrk="1" hangingPunct="1"/>
              <a:t>8</a:t>
            </a:fld>
            <a:endParaRPr lang="en-US" altLang="en-US" sz="1200" smtClean="0">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F8B8FB7-F85A-4AEF-B099-2F8DFEE1A40D}" type="slidenum">
              <a:rPr lang="en-US" altLang="en-US" sz="1200" smtClean="0">
                <a:latin typeface="Arial" pitchFamily="34" charset="0"/>
              </a:rPr>
              <a:pPr eaLnBrk="1" hangingPunct="1"/>
              <a:t>9</a:t>
            </a:fld>
            <a:endParaRPr lang="en-US" altLang="en-US" sz="1200"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7"/>
          <p:cNvSpPr>
            <a:spLocks noGrp="1"/>
          </p:cNvSpPr>
          <p:nvPr>
            <p:ph type="sldNum" sz="quarter" idx="10"/>
          </p:nvPr>
        </p:nvSpPr>
        <p:spPr/>
        <p:txBody>
          <a:bodyPr/>
          <a:lstStyle>
            <a:lvl1pPr>
              <a:defRPr/>
            </a:lvl1pPr>
          </a:lstStyle>
          <a:p>
            <a:pPr>
              <a:defRPr/>
            </a:pPr>
            <a:r>
              <a:rPr lang="en-GB" altLang="en-US"/>
              <a:t> </a:t>
            </a:r>
            <a:fld id="{7E57F5C3-5C0C-40CA-912C-271442FE21ED}" type="slidenum">
              <a:rPr lang="en-GB" altLang="en-US"/>
              <a:pPr>
                <a:defRPr/>
              </a:pPr>
              <a:t>‹#›</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84105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r>
              <a:rPr lang="en-GB" altLang="en-US"/>
              <a:t> </a:t>
            </a:r>
            <a:fld id="{BEB42427-1FFC-423A-AABC-9825932BE563}" type="slidenum">
              <a:rPr lang="en-GB" altLang="en-US"/>
              <a:pPr>
                <a:defRPr/>
              </a:pPr>
              <a:t>‹#›</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15490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r>
              <a:rPr lang="en-GB" altLang="en-US"/>
              <a:t> </a:t>
            </a:r>
            <a:fld id="{711B4BA0-9676-481B-8B20-3051BB94B35C}" type="slidenum">
              <a:rPr lang="en-GB" altLang="en-US"/>
              <a:pPr>
                <a:defRPr/>
              </a:pPr>
              <a:t>‹#›</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91182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r>
              <a:rPr lang="en-GB" altLang="en-US"/>
              <a:t> </a:t>
            </a:r>
            <a:fld id="{F06E42FE-784C-46A6-9636-48CD510BD3AF}" type="slidenum">
              <a:rPr lang="en-GB" altLang="en-US"/>
              <a:pPr>
                <a:defRPr/>
              </a:pPr>
              <a:t>‹#›</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429162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p:txBody>
          <a:bodyPr/>
          <a:lstStyle>
            <a:lvl1pPr>
              <a:defRPr/>
            </a:lvl1pPr>
          </a:lstStyle>
          <a:p>
            <a:pPr>
              <a:defRPr/>
            </a:pPr>
            <a:r>
              <a:rPr lang="en-GB" altLang="en-US"/>
              <a:t> </a:t>
            </a:r>
            <a:fld id="{20F8E533-0AEB-40B7-8384-415982EAF0F1}" type="slidenum">
              <a:rPr lang="en-GB" altLang="en-US"/>
              <a:pPr>
                <a:defRPr/>
              </a:pPr>
              <a:t>‹#›</a:t>
            </a:fld>
            <a:endParaRPr lang="en-GB" altLang="en-US"/>
          </a:p>
        </p:txBody>
      </p:sp>
      <p:sp>
        <p:nvSpPr>
          <p:cNvPr id="8"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407470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7"/>
          <p:cNvSpPr>
            <a:spLocks noGrp="1"/>
          </p:cNvSpPr>
          <p:nvPr>
            <p:ph type="sldNum" sz="quarter" idx="13"/>
          </p:nvPr>
        </p:nvSpPr>
        <p:spPr/>
        <p:txBody>
          <a:bodyPr/>
          <a:lstStyle>
            <a:lvl1pPr>
              <a:defRPr/>
            </a:lvl1pPr>
          </a:lstStyle>
          <a:p>
            <a:pPr>
              <a:defRPr/>
            </a:pPr>
            <a:r>
              <a:rPr lang="en-GB" altLang="en-US"/>
              <a:t> </a:t>
            </a:r>
            <a:fld id="{DFBC9651-41A8-4CF3-AB8B-CFA31F379D43}" type="slidenum">
              <a:rPr lang="en-GB" altLang="en-US"/>
              <a:pPr>
                <a:defRPr/>
              </a:pPr>
              <a:t>‹#›</a:t>
            </a:fld>
            <a:endParaRPr lang="en-GB" altLang="en-US"/>
          </a:p>
        </p:txBody>
      </p:sp>
      <p:sp>
        <p:nvSpPr>
          <p:cNvPr id="9" name="Footer Placeholder 4"/>
          <p:cNvSpPr>
            <a:spLocks noGrp="1"/>
          </p:cNvSpPr>
          <p:nvPr>
            <p:ph type="ftr" sz="quarter" idx="14"/>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6802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r>
              <a:rPr lang="en-GB" altLang="en-US"/>
              <a:t> </a:t>
            </a:r>
            <a:fld id="{A0B8D0E9-0E1A-474C-BFFE-9390CB0FD09D}" type="slidenum">
              <a:rPr lang="en-GB" altLang="en-US"/>
              <a:pPr>
                <a:defRPr/>
              </a:pPr>
              <a:t>‹#›</a:t>
            </a:fld>
            <a:endParaRPr lang="en-GB" altLang="en-US"/>
          </a:p>
        </p:txBody>
      </p:sp>
      <p:sp>
        <p:nvSpPr>
          <p:cNvPr id="6"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53365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Regular">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45920"/>
            <a:ext cx="7772400"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r>
              <a:rPr lang="en-GB" altLang="en-US"/>
              <a:t> </a:t>
            </a:r>
            <a:fld id="{BA675175-CFF6-4B3A-839B-788FF34FFF7D}" type="slidenum">
              <a:rPr lang="en-GB" altLang="en-US"/>
              <a:pPr>
                <a:defRPr/>
              </a:pPr>
              <a:t>‹#›</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66554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7"/>
          <p:cNvSpPr>
            <a:spLocks noGrp="1"/>
          </p:cNvSpPr>
          <p:nvPr>
            <p:ph type="sldNum" sz="quarter" idx="10"/>
          </p:nvPr>
        </p:nvSpPr>
        <p:spPr/>
        <p:txBody>
          <a:bodyPr/>
          <a:lstStyle>
            <a:lvl1pPr>
              <a:defRPr/>
            </a:lvl1pPr>
          </a:lstStyle>
          <a:p>
            <a:pPr>
              <a:defRPr/>
            </a:pPr>
            <a:r>
              <a:rPr lang="en-GB" altLang="en-US"/>
              <a:t> </a:t>
            </a:r>
            <a:fld id="{DC259165-7DBC-4BCD-BF3F-F1255896E56A}" type="slidenum">
              <a:rPr lang="en-GB" altLang="en-US"/>
              <a:pPr>
                <a:defRPr/>
              </a:pPr>
              <a:t>‹#›</a:t>
            </a:fld>
            <a:endParaRPr lang="en-GB" altLang="en-US"/>
          </a:p>
        </p:txBody>
      </p:sp>
      <p:sp>
        <p:nvSpPr>
          <p:cNvPr id="4" name="Footer Placeholder 4"/>
          <p:cNvSpPr>
            <a:spLocks noGrp="1"/>
          </p:cNvSpPr>
          <p:nvPr>
            <p:ph type="ftr" sz="quarter" idx="11"/>
          </p:nvPr>
        </p:nvSpPr>
        <p:spPr/>
        <p:txBody>
          <a:bodyPr/>
          <a:lstStyle>
            <a:lvl1pPr>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51937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itchFamily="34" charset="0"/>
                <a:ea typeface="ＭＳ Ｐゴシック" pitchFamily="34" charset="-128"/>
                <a:cs typeface="Arial" pitchFamily="34" charset="0"/>
              </a:defRPr>
            </a:lvl1pPr>
          </a:lstStyle>
          <a:p>
            <a:pPr>
              <a:defRPr/>
            </a:pPr>
            <a:r>
              <a:rPr lang="en-GB" altLang="en-US"/>
              <a:t> </a:t>
            </a:r>
            <a:fld id="{BC3B90F9-6F89-41A0-A027-B98452ECC6D4}" type="slidenum">
              <a:rPr lang="en-GB" altLang="en-US"/>
              <a:pPr>
                <a:defRPr/>
              </a:pPr>
              <a:t>‹#›</a:t>
            </a:fld>
            <a:endParaRPr lang="en-GB" altLang="en-US"/>
          </a:p>
        </p:txBody>
      </p:sp>
      <p:sp>
        <p:nvSpPr>
          <p:cNvPr id="7" name="Footer Placeholder 4"/>
          <p:cNvSpPr>
            <a:spLocks noGrp="1"/>
          </p:cNvSpPr>
          <p:nvPr>
            <p:ph type="ftr" sz="quarter" idx="3"/>
          </p:nvPr>
        </p:nvSpPr>
        <p:spPr>
          <a:xfrm>
            <a:off x="990600" y="6461125"/>
            <a:ext cx="7162800" cy="381000"/>
          </a:xfrm>
          <a:prstGeom prst="rect">
            <a:avLst/>
          </a:prstGeom>
        </p:spPr>
        <p:txBody>
          <a:bodyPr/>
          <a:lstStyle>
            <a:lvl1pPr algn="ctr">
              <a:defRPr sz="1000" dirty="0" smtClean="0">
                <a:latin typeface="Arial" panose="020B0604020202020204" pitchFamily="34" charset="0"/>
                <a:ea typeface="ＭＳ Ｐゴシック" pitchFamily="34" charset="-128"/>
                <a:cs typeface="Arial" panose="020B0604020202020204" pitchFamily="34" charset="0"/>
              </a:defRPr>
            </a:lvl1pPr>
          </a:lstStyle>
          <a:p>
            <a:pPr>
              <a:defRPr/>
            </a:pPr>
            <a:r>
              <a:rPr lang="en-US"/>
              <a:t>Copyright © 2016 by Elsevier, Inc. All rights reserved. </a:t>
            </a:r>
          </a:p>
          <a:p>
            <a:pPr>
              <a:defRPr/>
            </a:pPr>
            <a:r>
              <a:rPr lang="en-US"/>
              <a:t>Copyright © 2012, 2008, 2004, 2000, 1996, 1993 by Saunders, an affiliate of Elsevier Inc. </a:t>
            </a:r>
          </a:p>
        </p:txBody>
      </p:sp>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Lst>
  <p:hf hdr="0" dt="0"/>
  <p:txStyles>
    <p:titleStyle>
      <a:lvl1pPr algn="ctr" rtl="0" eaLnBrk="0" fontAlgn="base" hangingPunct="0">
        <a:spcBef>
          <a:spcPct val="0"/>
        </a:spcBef>
        <a:spcAft>
          <a:spcPct val="0"/>
        </a:spcAft>
        <a:defRPr sz="3600" kern="1200">
          <a:solidFill>
            <a:schemeClr val="tx1"/>
          </a:solidFill>
          <a:latin typeface="Arial" pitchFamily="34" charset="0"/>
          <a:ea typeface="Arial" pitchFamily="-111" charset="0"/>
          <a:cs typeface="Arial" pitchFamily="34" charset="0"/>
        </a:defRPr>
      </a:lvl1pPr>
      <a:lvl2pPr algn="ctr" rtl="0" eaLnBrk="0" fontAlgn="base" hangingPunct="0">
        <a:spcBef>
          <a:spcPct val="0"/>
        </a:spcBef>
        <a:spcAft>
          <a:spcPct val="0"/>
        </a:spcAft>
        <a:defRPr sz="3600">
          <a:solidFill>
            <a:schemeClr val="tx1"/>
          </a:solidFill>
          <a:latin typeface="Arial" charset="0"/>
          <a:ea typeface="Arial" pitchFamily="-111" charset="0"/>
          <a:cs typeface="Arial" charset="0"/>
        </a:defRPr>
      </a:lvl2pPr>
      <a:lvl3pPr algn="ctr" rtl="0" eaLnBrk="0" fontAlgn="base" hangingPunct="0">
        <a:spcBef>
          <a:spcPct val="0"/>
        </a:spcBef>
        <a:spcAft>
          <a:spcPct val="0"/>
        </a:spcAft>
        <a:defRPr sz="3600">
          <a:solidFill>
            <a:schemeClr val="tx1"/>
          </a:solidFill>
          <a:latin typeface="Arial" charset="0"/>
          <a:ea typeface="Arial" pitchFamily="-111" charset="0"/>
          <a:cs typeface="Arial" charset="0"/>
        </a:defRPr>
      </a:lvl3pPr>
      <a:lvl4pPr algn="ctr" rtl="0" eaLnBrk="0" fontAlgn="base" hangingPunct="0">
        <a:spcBef>
          <a:spcPct val="0"/>
        </a:spcBef>
        <a:spcAft>
          <a:spcPct val="0"/>
        </a:spcAft>
        <a:defRPr sz="3600">
          <a:solidFill>
            <a:schemeClr val="tx1"/>
          </a:solidFill>
          <a:latin typeface="Arial" charset="0"/>
          <a:ea typeface="Arial" pitchFamily="-111" charset="0"/>
          <a:cs typeface="Arial" charset="0"/>
        </a:defRPr>
      </a:lvl4pPr>
      <a:lvl5pPr algn="ctr" rtl="0" eaLnBrk="0" fontAlgn="base" hangingPunct="0">
        <a:spcBef>
          <a:spcPct val="0"/>
        </a:spcBef>
        <a:spcAft>
          <a:spcPct val="0"/>
        </a:spcAft>
        <a:defRPr sz="3600">
          <a:solidFill>
            <a:schemeClr val="tx1"/>
          </a:solidFill>
          <a:latin typeface="Arial" charset="0"/>
          <a:ea typeface="Arial" pitchFamily="-111"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itchFamily="18" charset="2"/>
        <a:buChar char=""/>
        <a:defRPr sz="2800" kern="1200">
          <a:solidFill>
            <a:schemeClr val="tx1"/>
          </a:solidFill>
          <a:latin typeface="Arial" pitchFamily="34" charset="0"/>
          <a:ea typeface="Arial" pitchFamily="-111" charset="0"/>
          <a:cs typeface="Arial" pitchFamily="34" charset="0"/>
        </a:defRPr>
      </a:lvl1pPr>
      <a:lvl2pPr marL="742950" indent="-285750" algn="l" rtl="0" eaLnBrk="0" fontAlgn="base" hangingPunct="0">
        <a:spcBef>
          <a:spcPct val="20000"/>
        </a:spcBef>
        <a:spcAft>
          <a:spcPct val="0"/>
        </a:spcAft>
        <a:buClr>
          <a:schemeClr val="tx1"/>
        </a:buClr>
        <a:buSzPct val="80000"/>
        <a:buFont typeface="Wingdings" pitchFamily="2" charset="2"/>
        <a:buChar char="Ø"/>
        <a:defRPr sz="2400" kern="1200">
          <a:solidFill>
            <a:schemeClr val="tx1"/>
          </a:solidFill>
          <a:latin typeface="Arial" pitchFamily="34" charset="0"/>
          <a:ea typeface="Arial" pitchFamily="-111" charset="0"/>
          <a:cs typeface="Arial" pitchFamily="34" charset="0"/>
        </a:defRPr>
      </a:lvl2pPr>
      <a:lvl3pPr marL="1143000" indent="-228600" algn="l" rtl="0" eaLnBrk="0" fontAlgn="base" hangingPunct="0">
        <a:spcBef>
          <a:spcPct val="20000"/>
        </a:spcBef>
        <a:spcAft>
          <a:spcPct val="0"/>
        </a:spcAft>
        <a:buClr>
          <a:schemeClr val="tx1"/>
        </a:buClr>
        <a:buFont typeface="Arial" pitchFamily="34" charset="0"/>
        <a:buChar char="•"/>
        <a:defRPr sz="2000" kern="1200">
          <a:solidFill>
            <a:schemeClr val="tx1"/>
          </a:solidFill>
          <a:latin typeface="Arial" pitchFamily="34" charset="0"/>
          <a:ea typeface="Arial" pitchFamily="-111" charset="0"/>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itchFamily="18" charset="2"/>
        <a:buChar char=""/>
        <a:defRPr kern="1200">
          <a:solidFill>
            <a:schemeClr val="tx1"/>
          </a:solidFill>
          <a:latin typeface="Arial" pitchFamily="34" charset="0"/>
          <a:ea typeface="Arial" pitchFamily="-111" charset="0"/>
          <a:cs typeface="Arial" pitchFamily="34" charset="0"/>
        </a:defRPr>
      </a:lvl4pPr>
      <a:lvl5pPr marL="2057400" indent="-228600" algn="l" rtl="0" eaLnBrk="0" fontAlgn="base" hangingPunct="0">
        <a:spcBef>
          <a:spcPct val="20000"/>
        </a:spcBef>
        <a:spcAft>
          <a:spcPct val="0"/>
        </a:spcAft>
        <a:buClr>
          <a:schemeClr val="tx1"/>
        </a:buClr>
        <a:buFont typeface="Calibri" pitchFamily="34" charset="0"/>
        <a:buChar char="–"/>
        <a:defRPr sz="1600" kern="1200">
          <a:solidFill>
            <a:schemeClr val="tx1"/>
          </a:solidFill>
          <a:latin typeface="Arial" pitchFamily="34" charset="0"/>
          <a:ea typeface="Arial" pitchFamily="-111"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750425"/>
            <a:ext cx="7772400" cy="1470025"/>
          </a:xfrm>
        </p:spPr>
        <p:txBody>
          <a:bodyPr/>
          <a:lstStyle/>
          <a:p>
            <a:r>
              <a:rPr lang="en-US" altLang="en-US" sz="4000" dirty="0" smtClean="0"/>
              <a:t>Chapter 10</a:t>
            </a:r>
          </a:p>
        </p:txBody>
      </p:sp>
      <p:sp>
        <p:nvSpPr>
          <p:cNvPr id="11267" name="Rectangle 3"/>
          <p:cNvSpPr>
            <a:spLocks noGrp="1" noChangeArrowheads="1"/>
          </p:cNvSpPr>
          <p:nvPr>
            <p:ph type="subTitle" idx="1"/>
          </p:nvPr>
        </p:nvSpPr>
        <p:spPr>
          <a:xfrm>
            <a:off x="1371600" y="3506200"/>
            <a:ext cx="6400800" cy="1752600"/>
          </a:xfrm>
        </p:spPr>
        <p:txBody>
          <a:bodyPr/>
          <a:lstStyle/>
          <a:p>
            <a:r>
              <a:rPr lang="en-US" altLang="en-US" sz="3600" dirty="0" smtClean="0"/>
              <a:t>Pain Assessment:</a:t>
            </a:r>
            <a:br>
              <a:rPr lang="en-US" altLang="en-US" sz="3600" dirty="0" smtClean="0"/>
            </a:br>
            <a:r>
              <a:rPr lang="en-US" altLang="en-US" sz="3600" dirty="0" smtClean="0"/>
              <a:t>The Fifth Vital Sign</a:t>
            </a:r>
          </a:p>
        </p:txBody>
      </p:sp>
      <p:sp>
        <p:nvSpPr>
          <p:cNvPr id="112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dirty="0" smtClean="0">
                <a:latin typeface="Arial" pitchFamily="34" charset="0"/>
              </a:rPr>
              <a:t>Copyright © 2016 by Elsevier, Inc. All rights reserved. </a:t>
            </a:r>
          </a:p>
          <a:p>
            <a:pPr eaLnBrk="1" hangingPunct="1"/>
            <a:r>
              <a:rPr lang="en-US" sz="1000" dirty="0" smtClean="0">
                <a:latin typeface="Arial" pitchFamily="34" charset="0"/>
              </a:rPr>
              <a:t>Copyright © 2012, 2008, 2004, 2000, 1996, 1993 by Saunders, an affiliate of Elsevier Inc.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685800" y="338138"/>
            <a:ext cx="7772400" cy="1219200"/>
          </a:xfrm>
        </p:spPr>
        <p:txBody>
          <a:bodyPr/>
          <a:lstStyle/>
          <a:p>
            <a:r>
              <a:rPr lang="en-US" altLang="en-US" dirty="0" smtClean="0"/>
              <a:t>Nociception Phase III</a:t>
            </a:r>
          </a:p>
        </p:txBody>
      </p:sp>
      <p:sp>
        <p:nvSpPr>
          <p:cNvPr id="710662" name="Rectangle 6"/>
          <p:cNvSpPr>
            <a:spLocks noGrp="1" noChangeArrowheads="1"/>
          </p:cNvSpPr>
          <p:nvPr>
            <p:ph idx="1"/>
          </p:nvPr>
        </p:nvSpPr>
        <p:spPr>
          <a:xfrm>
            <a:off x="685800" y="1646238"/>
            <a:ext cx="7772400" cy="4640262"/>
          </a:xfrm>
        </p:spPr>
        <p:txBody>
          <a:bodyPr>
            <a:noAutofit/>
          </a:bodyPr>
          <a:lstStyle/>
          <a:p>
            <a:pPr>
              <a:lnSpc>
                <a:spcPct val="120000"/>
              </a:lnSpc>
              <a:defRPr/>
            </a:pPr>
            <a:r>
              <a:rPr lang="en-US" sz="2000" dirty="0" smtClean="0">
                <a:ea typeface="+mn-ea"/>
              </a:rPr>
              <a:t>At synaptic cleft are opioid receptors that can block this pain signaling with endogenous or exogenous opioids</a:t>
            </a:r>
          </a:p>
          <a:p>
            <a:pPr>
              <a:lnSpc>
                <a:spcPct val="120000"/>
              </a:lnSpc>
              <a:defRPr/>
            </a:pPr>
            <a:r>
              <a:rPr lang="en-US" sz="2000" dirty="0" smtClean="0">
                <a:ea typeface="+mn-ea"/>
              </a:rPr>
              <a:t>However, if uninterrupted, pain impulse moves to brain via various ascending fibers within spinothalamic tract to brainstem and thalamus</a:t>
            </a:r>
          </a:p>
          <a:p>
            <a:pPr>
              <a:lnSpc>
                <a:spcPct val="120000"/>
              </a:lnSpc>
              <a:defRPr/>
            </a:pPr>
            <a:r>
              <a:rPr lang="en-US" sz="2000" dirty="0" smtClean="0">
                <a:ea typeface="+mn-ea"/>
              </a:rPr>
              <a:t>Once pain impulse moves through thalamus, the message is dispersed to higher cortical areas via mechanisms that are not clearly understood at this time</a:t>
            </a:r>
          </a:p>
          <a:p>
            <a:pPr>
              <a:lnSpc>
                <a:spcPct val="120000"/>
              </a:lnSpc>
              <a:defRPr/>
            </a:pPr>
            <a:r>
              <a:rPr lang="en-US" sz="2000" dirty="0" smtClean="0">
                <a:ea typeface="+mn-ea"/>
              </a:rPr>
              <a:t>In third phase, </a:t>
            </a:r>
            <a:r>
              <a:rPr lang="en-US" sz="2000" b="1" dirty="0" smtClean="0">
                <a:ea typeface="+mn-ea"/>
              </a:rPr>
              <a:t>perception</a:t>
            </a:r>
            <a:r>
              <a:rPr lang="en-US" sz="2000" dirty="0" smtClean="0">
                <a:ea typeface="+mn-ea"/>
              </a:rPr>
              <a:t> indicates conscious awareness of painful sensation</a:t>
            </a:r>
          </a:p>
          <a:p>
            <a:pPr>
              <a:lnSpc>
                <a:spcPct val="120000"/>
              </a:lnSpc>
              <a:defRPr/>
            </a:pPr>
            <a:r>
              <a:rPr lang="en-US" sz="2000" dirty="0" smtClean="0">
                <a:ea typeface="+mn-ea"/>
              </a:rPr>
              <a:t>Cortical structures such as limbic system account for emotional response to pain</a:t>
            </a:r>
          </a:p>
        </p:txBody>
      </p:sp>
      <p:sp>
        <p:nvSpPr>
          <p:cNvPr id="204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20485"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0570BBF3-6F6B-4783-9216-FDB575B540FF}" type="slidenum">
              <a:rPr lang="en-GB" altLang="en-US" sz="1000" smtClean="0">
                <a:solidFill>
                  <a:srgbClr val="000000"/>
                </a:solidFill>
                <a:latin typeface="Arial" pitchFamily="34" charset="0"/>
              </a:rPr>
              <a:pPr eaLnBrk="1" hangingPunct="1"/>
              <a:t>10</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685800" y="338138"/>
            <a:ext cx="7772400" cy="1219200"/>
          </a:xfrm>
        </p:spPr>
        <p:txBody>
          <a:bodyPr/>
          <a:lstStyle/>
          <a:p>
            <a:r>
              <a:rPr lang="en-US" altLang="en-US" smtClean="0"/>
              <a:t>Nociception Phase IV</a:t>
            </a:r>
          </a:p>
        </p:txBody>
      </p:sp>
      <p:sp>
        <p:nvSpPr>
          <p:cNvPr id="21507" name="Rectangle 6"/>
          <p:cNvSpPr>
            <a:spLocks noGrp="1" noChangeArrowheads="1"/>
          </p:cNvSpPr>
          <p:nvPr>
            <p:ph idx="1"/>
          </p:nvPr>
        </p:nvSpPr>
        <p:spPr>
          <a:xfrm>
            <a:off x="685800" y="1646238"/>
            <a:ext cx="7772400" cy="4454525"/>
          </a:xfrm>
        </p:spPr>
        <p:txBody>
          <a:bodyPr/>
          <a:lstStyle/>
          <a:p>
            <a:r>
              <a:rPr lang="en-US" altLang="en-US" sz="2000" dirty="0" smtClean="0"/>
              <a:t>Only when noxious stimuli are interpreted in these higher cortical structures can this sensation be identified as pain</a:t>
            </a:r>
          </a:p>
          <a:p>
            <a:r>
              <a:rPr lang="en-US" altLang="en-US" sz="2000" dirty="0" smtClean="0"/>
              <a:t>Lastly, pain message is inhibited through phase of </a:t>
            </a:r>
            <a:r>
              <a:rPr lang="en-US" altLang="en-US" sz="2000" b="1" dirty="0" smtClean="0"/>
              <a:t>modulation</a:t>
            </a:r>
          </a:p>
          <a:p>
            <a:r>
              <a:rPr lang="en-US" altLang="en-US" sz="2000" dirty="0" smtClean="0"/>
              <a:t>Descending pathways from brainstem to spinal cord produce third set of neurotransmitters that slow down or impede pain impulse, producing an analgesic effect </a:t>
            </a:r>
          </a:p>
          <a:p>
            <a:r>
              <a:rPr lang="en-US" altLang="en-US" sz="2000" dirty="0" smtClean="0"/>
              <a:t>These neurotransmitters include serotonin; norepinephrine; </a:t>
            </a:r>
            <a:r>
              <a:rPr lang="en-US" altLang="en-US" sz="2000" dirty="0" err="1" smtClean="0"/>
              <a:t>neurotensin</a:t>
            </a:r>
            <a:r>
              <a:rPr lang="en-US" altLang="en-US" sz="2000" dirty="0" smtClean="0"/>
              <a:t>; </a:t>
            </a:r>
            <a:r>
              <a:rPr lang="el-GR" altLang="en-US" sz="2000" dirty="0" smtClean="0"/>
              <a:t>γ</a:t>
            </a:r>
            <a:r>
              <a:rPr lang="en-US" altLang="en-US" sz="2000" dirty="0" smtClean="0"/>
              <a:t>-</a:t>
            </a:r>
            <a:r>
              <a:rPr lang="en-US" altLang="en-US" sz="2000" dirty="0" err="1" smtClean="0"/>
              <a:t>aminobutyric</a:t>
            </a:r>
            <a:r>
              <a:rPr lang="en-US" altLang="en-US" sz="2000" dirty="0" smtClean="0"/>
              <a:t> acid (GABA); and our own endogenous opioids, </a:t>
            </a:r>
            <a:r>
              <a:rPr lang="el-GR" altLang="en-US" sz="2000" dirty="0" smtClean="0"/>
              <a:t>β</a:t>
            </a:r>
            <a:r>
              <a:rPr lang="en-US" altLang="en-US" sz="2000" dirty="0" smtClean="0"/>
              <a:t>-endorphins, </a:t>
            </a:r>
            <a:r>
              <a:rPr lang="en-US" altLang="en-US" sz="2000" dirty="0" err="1" smtClean="0"/>
              <a:t>enkephalins</a:t>
            </a:r>
            <a:r>
              <a:rPr lang="en-US" altLang="en-US" sz="2000" dirty="0" smtClean="0"/>
              <a:t>, and </a:t>
            </a:r>
            <a:r>
              <a:rPr lang="en-US" altLang="en-US" sz="2000" dirty="0" err="1" smtClean="0"/>
              <a:t>dynorphins</a:t>
            </a:r>
            <a:endParaRPr lang="en-US" altLang="en-US" sz="2000" dirty="0" smtClean="0"/>
          </a:p>
        </p:txBody>
      </p:sp>
      <p:sp>
        <p:nvSpPr>
          <p:cNvPr id="215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21509"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03F35F16-FC07-454B-BCAA-EC3980AD7ED9}" type="slidenum">
              <a:rPr lang="en-GB" altLang="en-US" sz="1000" smtClean="0">
                <a:solidFill>
                  <a:srgbClr val="000000"/>
                </a:solidFill>
                <a:latin typeface="Arial" pitchFamily="34" charset="0"/>
              </a:rPr>
              <a:pPr eaLnBrk="1" hangingPunct="1"/>
              <a:t>11</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685800" y="338138"/>
            <a:ext cx="7772400" cy="1219200"/>
          </a:xfrm>
        </p:spPr>
        <p:txBody>
          <a:bodyPr/>
          <a:lstStyle/>
          <a:p>
            <a:r>
              <a:rPr lang="en-US" altLang="en-US" smtClean="0"/>
              <a:t>Neuropathic Pain</a:t>
            </a:r>
          </a:p>
        </p:txBody>
      </p:sp>
      <p:sp>
        <p:nvSpPr>
          <p:cNvPr id="710662" name="Rectangle 6"/>
          <p:cNvSpPr>
            <a:spLocks noGrp="1" noChangeArrowheads="1"/>
          </p:cNvSpPr>
          <p:nvPr>
            <p:ph idx="1"/>
          </p:nvPr>
        </p:nvSpPr>
        <p:spPr>
          <a:xfrm>
            <a:off x="685800" y="1646238"/>
            <a:ext cx="7772400" cy="4454525"/>
          </a:xfrm>
        </p:spPr>
        <p:txBody>
          <a:bodyPr>
            <a:noAutofit/>
          </a:bodyPr>
          <a:lstStyle/>
          <a:p>
            <a:pPr>
              <a:defRPr/>
            </a:pPr>
            <a:r>
              <a:rPr lang="en-US" sz="2400" dirty="0" smtClean="0">
                <a:ea typeface="+mn-ea"/>
              </a:rPr>
              <a:t>Indicates type of pain that does not adhere to typical phases inherent in nociceptive pain</a:t>
            </a:r>
          </a:p>
          <a:p>
            <a:pPr lvl="1">
              <a:defRPr/>
            </a:pPr>
            <a:r>
              <a:rPr lang="en-US" sz="2000" dirty="0" smtClean="0">
                <a:ea typeface="+mn-ea"/>
              </a:rPr>
              <a:t>Neuropathic pain implies an abnormal processing of pain message</a:t>
            </a:r>
          </a:p>
          <a:p>
            <a:pPr lvl="1">
              <a:defRPr/>
            </a:pPr>
            <a:r>
              <a:rPr lang="en-US" sz="2000" dirty="0" smtClean="0">
                <a:ea typeface="+mn-ea"/>
              </a:rPr>
              <a:t>This type of pain is most difficult to assess and treat</a:t>
            </a:r>
          </a:p>
          <a:p>
            <a:pPr lvl="1">
              <a:defRPr/>
            </a:pPr>
            <a:r>
              <a:rPr lang="en-US" sz="2000" dirty="0" smtClean="0">
                <a:ea typeface="+mn-ea"/>
              </a:rPr>
              <a:t>Often perceived long after site of injury heals</a:t>
            </a:r>
          </a:p>
          <a:p>
            <a:pPr lvl="1">
              <a:defRPr/>
            </a:pPr>
            <a:r>
              <a:rPr lang="en-US" sz="2000" dirty="0" smtClean="0">
                <a:ea typeface="+mn-ea"/>
              </a:rPr>
              <a:t>Sustained on a neurochemical level that cannot be identified by x-ray, computerized axial tomography (CAT) scan, or magnetic resonance imaging (MRI)</a:t>
            </a:r>
          </a:p>
          <a:p>
            <a:pPr lvl="1">
              <a:defRPr/>
            </a:pPr>
            <a:r>
              <a:rPr lang="en-US" sz="2000" dirty="0" smtClean="0">
                <a:ea typeface="+mn-ea"/>
              </a:rPr>
              <a:t>Electromyography and nerve-conduction studies are needed</a:t>
            </a:r>
          </a:p>
        </p:txBody>
      </p:sp>
      <p:sp>
        <p:nvSpPr>
          <p:cNvPr id="225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22533"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1D070CA0-AD1E-40A5-8A90-B96B159D93CB}" type="slidenum">
              <a:rPr lang="en-GB" altLang="en-US" sz="1000" smtClean="0">
                <a:solidFill>
                  <a:srgbClr val="000000"/>
                </a:solidFill>
                <a:latin typeface="Arial" pitchFamily="34" charset="0"/>
              </a:rPr>
              <a:pPr eaLnBrk="1" hangingPunct="1"/>
              <a:t>12</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xfrm>
            <a:off x="685800" y="338138"/>
            <a:ext cx="7772400" cy="1219200"/>
          </a:xfrm>
        </p:spPr>
        <p:txBody>
          <a:bodyPr/>
          <a:lstStyle/>
          <a:p>
            <a:r>
              <a:rPr lang="en-US" altLang="en-US" smtClean="0"/>
              <a:t>Neuropathic Pain (Cont.)</a:t>
            </a:r>
          </a:p>
        </p:txBody>
      </p:sp>
      <p:sp>
        <p:nvSpPr>
          <p:cNvPr id="23555" name="Rectangle 6"/>
          <p:cNvSpPr>
            <a:spLocks noGrp="1" noChangeArrowheads="1"/>
          </p:cNvSpPr>
          <p:nvPr>
            <p:ph idx="1"/>
          </p:nvPr>
        </p:nvSpPr>
        <p:spPr>
          <a:xfrm>
            <a:off x="685800" y="1646238"/>
            <a:ext cx="7772400" cy="4665662"/>
          </a:xfrm>
        </p:spPr>
        <p:txBody>
          <a:bodyPr/>
          <a:lstStyle/>
          <a:p>
            <a:pPr>
              <a:lnSpc>
                <a:spcPct val="90000"/>
              </a:lnSpc>
            </a:pPr>
            <a:r>
              <a:rPr lang="en-US" altLang="en-US" sz="2400" dirty="0" smtClean="0"/>
              <a:t>The abnormal processing of neuropathic pain impulse can be continued by peripheral or central nervous system</a:t>
            </a:r>
          </a:p>
          <a:p>
            <a:pPr>
              <a:lnSpc>
                <a:spcPct val="90000"/>
              </a:lnSpc>
            </a:pPr>
            <a:r>
              <a:rPr lang="en-US" altLang="en-US" sz="2400" dirty="0" smtClean="0"/>
              <a:t>Exact mechanisms are unclear</a:t>
            </a:r>
          </a:p>
          <a:p>
            <a:pPr>
              <a:lnSpc>
                <a:spcPct val="90000"/>
              </a:lnSpc>
            </a:pPr>
            <a:r>
              <a:rPr lang="en-US" altLang="en-US" sz="2400" dirty="0" smtClean="0"/>
              <a:t>A proposed mechanism is that injury to peripheral neurons can result in spontaneous and repetitive firing of nerve fibers, almost seizure like in activity</a:t>
            </a:r>
          </a:p>
          <a:p>
            <a:pPr>
              <a:lnSpc>
                <a:spcPct val="90000"/>
              </a:lnSpc>
            </a:pPr>
            <a:r>
              <a:rPr lang="en-US" altLang="en-US" sz="2400" dirty="0" smtClean="0"/>
              <a:t>Neuropathic pain may be sustained centrally in a phenomenon known as neuronal “wind-up”</a:t>
            </a:r>
          </a:p>
          <a:p>
            <a:pPr>
              <a:lnSpc>
                <a:spcPct val="90000"/>
              </a:lnSpc>
            </a:pPr>
            <a:r>
              <a:rPr lang="en-US" altLang="en-US" sz="2400" dirty="0" smtClean="0"/>
              <a:t>Within dorsal horn of spinal cord, neurons are thought to be transformed into a </a:t>
            </a:r>
            <a:r>
              <a:rPr lang="en-US" altLang="en-US" sz="2400" dirty="0" err="1" smtClean="0"/>
              <a:t>hyperexcitable</a:t>
            </a:r>
            <a:r>
              <a:rPr lang="en-US" altLang="en-US" sz="2400" dirty="0" smtClean="0"/>
              <a:t> state and a minimal stimulus can ultimately spiral into much larger painful effect</a:t>
            </a:r>
            <a:endParaRPr lang="en-US" altLang="en-US" sz="2000" dirty="0" smtClean="0"/>
          </a:p>
        </p:txBody>
      </p:sp>
      <p:sp>
        <p:nvSpPr>
          <p:cNvPr id="235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2355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B8491253-249B-4DE4-98A1-49A5F0C50C2C}" type="slidenum">
              <a:rPr lang="en-GB" altLang="en-US" sz="1000" smtClean="0">
                <a:solidFill>
                  <a:srgbClr val="000000"/>
                </a:solidFill>
                <a:latin typeface="Arial" pitchFamily="34" charset="0"/>
              </a:rPr>
              <a:pPr eaLnBrk="1" hangingPunct="1"/>
              <a:t>13</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685800" y="338138"/>
            <a:ext cx="7772400" cy="1219200"/>
          </a:xfrm>
        </p:spPr>
        <p:txBody>
          <a:bodyPr/>
          <a:lstStyle/>
          <a:p>
            <a:r>
              <a:rPr lang="en-US" altLang="en-US" smtClean="0"/>
              <a:t>Sources of Pain: Visceral</a:t>
            </a:r>
          </a:p>
        </p:txBody>
      </p:sp>
      <p:sp>
        <p:nvSpPr>
          <p:cNvPr id="710662" name="Rectangle 6"/>
          <p:cNvSpPr>
            <a:spLocks noGrp="1" noChangeArrowheads="1"/>
          </p:cNvSpPr>
          <p:nvPr>
            <p:ph idx="1"/>
          </p:nvPr>
        </p:nvSpPr>
        <p:spPr>
          <a:xfrm>
            <a:off x="685800" y="1646238"/>
            <a:ext cx="7772400" cy="4454525"/>
          </a:xfrm>
        </p:spPr>
        <p:txBody>
          <a:bodyPr>
            <a:noAutofit/>
          </a:bodyPr>
          <a:lstStyle/>
          <a:p>
            <a:pPr>
              <a:defRPr/>
            </a:pPr>
            <a:r>
              <a:rPr lang="en-US" sz="2400" b="1" dirty="0" smtClean="0">
                <a:ea typeface="+mn-ea"/>
              </a:rPr>
              <a:t>Pain sources based on their origin</a:t>
            </a:r>
          </a:p>
          <a:p>
            <a:pPr lvl="1">
              <a:defRPr/>
            </a:pPr>
            <a:r>
              <a:rPr lang="en-US" sz="2000" b="1" dirty="0" smtClean="0">
                <a:ea typeface="+mn-ea"/>
              </a:rPr>
              <a:t>Visceral pain </a:t>
            </a:r>
            <a:r>
              <a:rPr lang="en-US" sz="2000" dirty="0" smtClean="0">
                <a:ea typeface="+mn-ea"/>
              </a:rPr>
              <a:t>originates from larger interior organs (i.e., kidney, stomach, intestine, gallbladder, pancreas)</a:t>
            </a:r>
          </a:p>
          <a:p>
            <a:pPr lvl="1">
              <a:defRPr/>
            </a:pPr>
            <a:r>
              <a:rPr lang="en-US" sz="2000" dirty="0" smtClean="0">
                <a:ea typeface="+mn-ea"/>
              </a:rPr>
              <a:t>Pain can stem from direct injury to organ or from stretching of organ from tumor, ischemia, distention, or severe contraction</a:t>
            </a:r>
          </a:p>
          <a:p>
            <a:pPr lvl="2">
              <a:buFont typeface="Arial" charset="0"/>
              <a:buChar char="•"/>
              <a:defRPr/>
            </a:pPr>
            <a:r>
              <a:rPr lang="en-US" sz="1800" dirty="0" smtClean="0">
                <a:ea typeface="+mn-ea"/>
              </a:rPr>
              <a:t>Examples of visceral pain include ureteral colic, acute appendicitis, ulcer pain, and cholecystitis</a:t>
            </a:r>
          </a:p>
          <a:p>
            <a:pPr lvl="1">
              <a:defRPr/>
            </a:pPr>
            <a:r>
              <a:rPr lang="en-US" sz="2000" dirty="0" smtClean="0">
                <a:ea typeface="+mn-ea"/>
              </a:rPr>
              <a:t>Pain impulse transmitted by ascending nerve fibers along with nerve fibers of autonomic nervous system</a:t>
            </a:r>
          </a:p>
          <a:p>
            <a:pPr lvl="1">
              <a:defRPr/>
            </a:pPr>
            <a:r>
              <a:rPr lang="en-US" sz="2000" dirty="0" smtClean="0">
                <a:ea typeface="+mn-ea"/>
              </a:rPr>
              <a:t>That is why visceral pain often presents with autonomic responses such as vomiting, nausea, pallor, and diaphoresis</a:t>
            </a:r>
          </a:p>
        </p:txBody>
      </p:sp>
      <p:sp>
        <p:nvSpPr>
          <p:cNvPr id="245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2458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6E466EBB-2FC5-46BB-B48F-F2A81C3CADE8}" type="slidenum">
              <a:rPr lang="en-GB" altLang="en-US" sz="1000" smtClean="0">
                <a:solidFill>
                  <a:srgbClr val="000000"/>
                </a:solidFill>
                <a:latin typeface="Arial" pitchFamily="34" charset="0"/>
              </a:rPr>
              <a:pPr eaLnBrk="1" hangingPunct="1"/>
              <a:t>14</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685800" y="338138"/>
            <a:ext cx="7772400" cy="1219200"/>
          </a:xfrm>
        </p:spPr>
        <p:txBody>
          <a:bodyPr/>
          <a:lstStyle/>
          <a:p>
            <a:r>
              <a:rPr lang="en-US" altLang="en-US" smtClean="0"/>
              <a:t>Sources of Pain </a:t>
            </a:r>
          </a:p>
        </p:txBody>
      </p:sp>
      <p:sp>
        <p:nvSpPr>
          <p:cNvPr id="25603" name="Rectangle 6"/>
          <p:cNvSpPr>
            <a:spLocks noGrp="1" noChangeArrowheads="1"/>
          </p:cNvSpPr>
          <p:nvPr>
            <p:ph idx="1"/>
          </p:nvPr>
        </p:nvSpPr>
        <p:spPr>
          <a:xfrm>
            <a:off x="685800" y="1646238"/>
            <a:ext cx="7772400" cy="4454525"/>
          </a:xfrm>
        </p:spPr>
        <p:txBody>
          <a:bodyPr/>
          <a:lstStyle/>
          <a:p>
            <a:r>
              <a:rPr lang="en-US" altLang="en-US" sz="2400" b="1" smtClean="0"/>
              <a:t>Pain sources based on their origin</a:t>
            </a:r>
          </a:p>
          <a:p>
            <a:pPr lvl="1"/>
            <a:r>
              <a:rPr lang="en-US" altLang="en-US" sz="2000" b="1" smtClean="0"/>
              <a:t>Deep somatic pain </a:t>
            </a:r>
            <a:r>
              <a:rPr lang="en-US" altLang="en-US" sz="2000" smtClean="0"/>
              <a:t>comes from sources such as blood vessels, joints, tendons, muscles, and bone</a:t>
            </a:r>
          </a:p>
          <a:p>
            <a:pPr lvl="1"/>
            <a:r>
              <a:rPr lang="en-US" altLang="en-US" sz="2000" smtClean="0"/>
              <a:t>Injury may result from pressure, trauma, or ischemia</a:t>
            </a:r>
          </a:p>
          <a:p>
            <a:pPr lvl="1"/>
            <a:r>
              <a:rPr lang="en-US" altLang="en-US" sz="2000" b="1" smtClean="0"/>
              <a:t>Cutaneous pain </a:t>
            </a:r>
            <a:r>
              <a:rPr lang="en-US" altLang="en-US" sz="2000" smtClean="0"/>
              <a:t>derived from skin surface and subcutaneous tissues; injury is superficial, with a sharp, burning sensation</a:t>
            </a:r>
          </a:p>
          <a:p>
            <a:pPr lvl="1"/>
            <a:r>
              <a:rPr lang="en-US" altLang="en-US" sz="2000" smtClean="0"/>
              <a:t>Linking pain to a mental disorder (</a:t>
            </a:r>
            <a:r>
              <a:rPr lang="en-US" altLang="en-US" sz="2000" b="1" smtClean="0"/>
              <a:t>psychogenic pain</a:t>
            </a:r>
            <a:r>
              <a:rPr lang="en-US" altLang="en-US" sz="2000" smtClean="0"/>
              <a:t>) negates person’s pain report</a:t>
            </a:r>
          </a:p>
          <a:p>
            <a:pPr lvl="1"/>
            <a:r>
              <a:rPr lang="en-US" altLang="en-US" sz="2000" smtClean="0"/>
              <a:t>A clinician’s lack of awareness and understanding of neuropathic pain may contribute to this mislabeling</a:t>
            </a:r>
          </a:p>
        </p:txBody>
      </p:sp>
      <p:sp>
        <p:nvSpPr>
          <p:cNvPr id="256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25605"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B2B44D5C-D2E8-4CFF-8DFD-E17EBFDC9909}" type="slidenum">
              <a:rPr lang="en-GB" altLang="en-US" sz="1000" smtClean="0">
                <a:solidFill>
                  <a:srgbClr val="000000"/>
                </a:solidFill>
                <a:latin typeface="Arial" pitchFamily="34" charset="0"/>
              </a:rPr>
              <a:pPr eaLnBrk="1" hangingPunct="1"/>
              <a:t>15</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a:xfrm>
            <a:off x="685800" y="338138"/>
            <a:ext cx="7772400" cy="1219200"/>
          </a:xfrm>
        </p:spPr>
        <p:txBody>
          <a:bodyPr/>
          <a:lstStyle/>
          <a:p>
            <a:r>
              <a:rPr lang="en-US" altLang="en-US" smtClean="0"/>
              <a:t>Sources of Pain (Cont.)</a:t>
            </a:r>
          </a:p>
        </p:txBody>
      </p:sp>
      <p:sp>
        <p:nvSpPr>
          <p:cNvPr id="26627" name="Rectangle 6"/>
          <p:cNvSpPr>
            <a:spLocks noGrp="1" noChangeArrowheads="1"/>
          </p:cNvSpPr>
          <p:nvPr>
            <p:ph idx="1"/>
          </p:nvPr>
        </p:nvSpPr>
        <p:spPr>
          <a:xfrm>
            <a:off x="685800" y="1646238"/>
            <a:ext cx="7772400" cy="4454525"/>
          </a:xfrm>
        </p:spPr>
        <p:txBody>
          <a:bodyPr/>
          <a:lstStyle/>
          <a:p>
            <a:pPr>
              <a:lnSpc>
                <a:spcPct val="80000"/>
              </a:lnSpc>
            </a:pPr>
            <a:r>
              <a:rPr lang="en-US" altLang="en-US" sz="2400" b="1" smtClean="0"/>
              <a:t>Pain sources based on their origin </a:t>
            </a:r>
          </a:p>
          <a:p>
            <a:pPr lvl="1">
              <a:lnSpc>
                <a:spcPct val="80000"/>
              </a:lnSpc>
            </a:pPr>
            <a:r>
              <a:rPr lang="en-US" altLang="en-US" sz="2000" smtClean="0"/>
              <a:t>Pain that is felt at a particular site but originates from another location is termed </a:t>
            </a:r>
            <a:r>
              <a:rPr lang="en-US" altLang="en-US" sz="2000" b="1" smtClean="0"/>
              <a:t>referred pain</a:t>
            </a:r>
          </a:p>
          <a:p>
            <a:pPr lvl="1">
              <a:lnSpc>
                <a:spcPct val="80000"/>
              </a:lnSpc>
            </a:pPr>
            <a:r>
              <a:rPr lang="en-US" altLang="en-US" sz="2000" smtClean="0"/>
              <a:t>Both sites are innervated by same spinal nerve, and it is difficult for brain to differentiate point of origin</a:t>
            </a:r>
          </a:p>
          <a:p>
            <a:pPr lvl="1">
              <a:lnSpc>
                <a:spcPct val="80000"/>
              </a:lnSpc>
            </a:pPr>
            <a:r>
              <a:rPr lang="en-US" altLang="en-US" sz="2000" smtClean="0"/>
              <a:t>Referred pain may originate from visceral or somatic structures</a:t>
            </a:r>
          </a:p>
          <a:p>
            <a:pPr lvl="1">
              <a:lnSpc>
                <a:spcPct val="80000"/>
              </a:lnSpc>
            </a:pPr>
            <a:r>
              <a:rPr lang="en-US" altLang="en-US" sz="2000" smtClean="0"/>
              <a:t>Various structures maintain their same embryonic innervation</a:t>
            </a:r>
          </a:p>
          <a:p>
            <a:pPr lvl="1">
              <a:lnSpc>
                <a:spcPct val="80000"/>
              </a:lnSpc>
            </a:pPr>
            <a:r>
              <a:rPr lang="en-US" altLang="en-US" sz="2000" smtClean="0"/>
              <a:t>It is useful to have knowledge of areas of referred pain for diagnostic purposes</a:t>
            </a:r>
          </a:p>
          <a:p>
            <a:pPr lvl="1">
              <a:lnSpc>
                <a:spcPct val="80000"/>
              </a:lnSpc>
            </a:pPr>
            <a:r>
              <a:rPr lang="en-US" altLang="en-US" sz="2000" smtClean="0"/>
              <a:t>For example, an inflamed appendix in right lower quadrant of abdomen may have referred pain in periumbilical area</a:t>
            </a:r>
          </a:p>
          <a:p>
            <a:pPr lvl="2">
              <a:lnSpc>
                <a:spcPct val="80000"/>
              </a:lnSpc>
            </a:pPr>
            <a:endParaRPr lang="en-US" altLang="en-US" sz="1800" smtClean="0"/>
          </a:p>
          <a:p>
            <a:pPr lvl="2">
              <a:lnSpc>
                <a:spcPct val="80000"/>
              </a:lnSpc>
            </a:pPr>
            <a:endParaRPr lang="en-US" altLang="en-US" sz="1800" smtClean="0"/>
          </a:p>
        </p:txBody>
      </p:sp>
      <p:sp>
        <p:nvSpPr>
          <p:cNvPr id="266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26629"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7A079895-5A6F-4BF6-ADBF-5BC45496B3D3}" type="slidenum">
              <a:rPr lang="en-GB" altLang="en-US" sz="1000" smtClean="0">
                <a:solidFill>
                  <a:srgbClr val="000000"/>
                </a:solidFill>
                <a:latin typeface="Arial" pitchFamily="34" charset="0"/>
              </a:rPr>
              <a:pPr eaLnBrk="1" hangingPunct="1"/>
              <a:t>16</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685800" y="338138"/>
            <a:ext cx="7772400" cy="1219200"/>
          </a:xfrm>
        </p:spPr>
        <p:txBody>
          <a:bodyPr/>
          <a:lstStyle/>
          <a:p>
            <a:r>
              <a:rPr lang="en-US" altLang="en-US" smtClean="0"/>
              <a:t>Types of Pain: Duration</a:t>
            </a:r>
          </a:p>
        </p:txBody>
      </p:sp>
      <p:sp>
        <p:nvSpPr>
          <p:cNvPr id="27651" name="Rectangle 6"/>
          <p:cNvSpPr>
            <a:spLocks noGrp="1" noChangeArrowheads="1"/>
          </p:cNvSpPr>
          <p:nvPr>
            <p:ph idx="1"/>
          </p:nvPr>
        </p:nvSpPr>
        <p:spPr>
          <a:xfrm>
            <a:off x="685800" y="1646238"/>
            <a:ext cx="7772400" cy="4454525"/>
          </a:xfrm>
        </p:spPr>
        <p:txBody>
          <a:bodyPr/>
          <a:lstStyle/>
          <a:p>
            <a:r>
              <a:rPr lang="en-US" altLang="en-US" b="1" dirty="0" smtClean="0"/>
              <a:t>Pain can be classified by its duration</a:t>
            </a:r>
          </a:p>
          <a:p>
            <a:pPr lvl="1"/>
            <a:r>
              <a:rPr lang="en-US" altLang="en-US" dirty="0" smtClean="0"/>
              <a:t>Duration can provide information on possible underlying mechanisms and treatment decisions</a:t>
            </a:r>
          </a:p>
          <a:p>
            <a:pPr lvl="2"/>
            <a:endParaRPr lang="en-US" altLang="en-US" dirty="0" smtClean="0"/>
          </a:p>
        </p:txBody>
      </p:sp>
      <p:sp>
        <p:nvSpPr>
          <p:cNvPr id="276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27653"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CA2F9DD5-5588-411D-A713-D63BF5126237}" type="slidenum">
              <a:rPr lang="en-GB" altLang="en-US" sz="1000" smtClean="0">
                <a:solidFill>
                  <a:srgbClr val="000000"/>
                </a:solidFill>
                <a:latin typeface="Arial" pitchFamily="34" charset="0"/>
              </a:rPr>
              <a:pPr eaLnBrk="1" hangingPunct="1"/>
              <a:t>17</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a:xfrm>
            <a:off x="685800" y="338138"/>
            <a:ext cx="7772400" cy="1219200"/>
          </a:xfrm>
        </p:spPr>
        <p:txBody>
          <a:bodyPr/>
          <a:lstStyle/>
          <a:p>
            <a:r>
              <a:rPr lang="en-US" altLang="en-US" smtClean="0"/>
              <a:t>Types of Pain: Categories</a:t>
            </a:r>
          </a:p>
        </p:txBody>
      </p:sp>
      <p:sp>
        <p:nvSpPr>
          <p:cNvPr id="28675" name="Rectangle 6"/>
          <p:cNvSpPr>
            <a:spLocks noGrp="1" noChangeArrowheads="1"/>
          </p:cNvSpPr>
          <p:nvPr>
            <p:ph idx="1"/>
          </p:nvPr>
        </p:nvSpPr>
        <p:spPr>
          <a:xfrm>
            <a:off x="685800" y="1646238"/>
            <a:ext cx="7772400" cy="4454525"/>
          </a:xfrm>
        </p:spPr>
        <p:txBody>
          <a:bodyPr/>
          <a:lstStyle/>
          <a:p>
            <a:pPr>
              <a:lnSpc>
                <a:spcPct val="90000"/>
              </a:lnSpc>
            </a:pPr>
            <a:r>
              <a:rPr lang="en-US" altLang="en-US" sz="2400" b="1" smtClean="0"/>
              <a:t>Pain is divided into acute or chronic categories</a:t>
            </a:r>
          </a:p>
          <a:p>
            <a:pPr lvl="1">
              <a:lnSpc>
                <a:spcPct val="90000"/>
              </a:lnSpc>
            </a:pPr>
            <a:r>
              <a:rPr lang="en-US" altLang="en-US" sz="2000" b="1" smtClean="0"/>
              <a:t>Acute pain </a:t>
            </a:r>
            <a:r>
              <a:rPr lang="en-US" altLang="en-US" sz="2000" smtClean="0"/>
              <a:t>is short term and self-limiting, often follows a predictable trajectory, and dissipates after an injury heals</a:t>
            </a:r>
          </a:p>
          <a:p>
            <a:pPr lvl="1">
              <a:lnSpc>
                <a:spcPct val="90000"/>
              </a:lnSpc>
            </a:pPr>
            <a:r>
              <a:rPr lang="en-US" altLang="en-US" sz="2000" smtClean="0"/>
              <a:t>Examples of acute pain include surgery, trauma, and kidney stones</a:t>
            </a:r>
          </a:p>
          <a:p>
            <a:pPr lvl="1">
              <a:lnSpc>
                <a:spcPct val="90000"/>
              </a:lnSpc>
            </a:pPr>
            <a:r>
              <a:rPr lang="en-US" altLang="en-US" sz="2000" smtClean="0"/>
              <a:t>Acute pain serves a self-protective purpose; acute pain warns individual of actual or potential tissue damage</a:t>
            </a:r>
          </a:p>
          <a:p>
            <a:pPr lvl="1">
              <a:lnSpc>
                <a:spcPct val="90000"/>
              </a:lnSpc>
            </a:pPr>
            <a:r>
              <a:rPr lang="en-US" altLang="en-US" sz="2000" smtClean="0"/>
              <a:t>In contrast, </a:t>
            </a:r>
            <a:r>
              <a:rPr lang="en-US" altLang="en-US" sz="2000" b="1" smtClean="0"/>
              <a:t>chronic (or persistent) pain</a:t>
            </a:r>
            <a:r>
              <a:rPr lang="en-US" altLang="en-US" sz="2000" smtClean="0"/>
              <a:t> is diagnosed when pain continues for 6 months or longer</a:t>
            </a:r>
          </a:p>
          <a:p>
            <a:pPr lvl="1">
              <a:lnSpc>
                <a:spcPct val="90000"/>
              </a:lnSpc>
            </a:pPr>
            <a:r>
              <a:rPr lang="en-US" altLang="en-US" sz="2000" smtClean="0"/>
              <a:t>It can last 5, 15, or 20 years and beyond</a:t>
            </a:r>
          </a:p>
          <a:p>
            <a:pPr lvl="2">
              <a:lnSpc>
                <a:spcPct val="90000"/>
              </a:lnSpc>
            </a:pPr>
            <a:endParaRPr lang="en-US" altLang="en-US" sz="1800" smtClean="0"/>
          </a:p>
        </p:txBody>
      </p:sp>
      <p:sp>
        <p:nvSpPr>
          <p:cNvPr id="286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2867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09A03741-7DF0-4ECA-AD3F-44D54322B993}" type="slidenum">
              <a:rPr lang="en-GB" altLang="en-US" sz="1000" smtClean="0">
                <a:solidFill>
                  <a:srgbClr val="000000"/>
                </a:solidFill>
                <a:latin typeface="Arial" pitchFamily="34" charset="0"/>
              </a:rPr>
              <a:pPr eaLnBrk="1" hangingPunct="1"/>
              <a:t>18</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a:xfrm>
            <a:off x="685800" y="338138"/>
            <a:ext cx="7772400" cy="1219200"/>
          </a:xfrm>
        </p:spPr>
        <p:txBody>
          <a:bodyPr/>
          <a:lstStyle/>
          <a:p>
            <a:r>
              <a:rPr lang="en-US" altLang="en-US" smtClean="0"/>
              <a:t>Types of Pain: Chronic </a:t>
            </a:r>
          </a:p>
        </p:txBody>
      </p:sp>
      <p:sp>
        <p:nvSpPr>
          <p:cNvPr id="21507" name="Rectangle 6"/>
          <p:cNvSpPr>
            <a:spLocks noGrp="1" noChangeArrowheads="1"/>
          </p:cNvSpPr>
          <p:nvPr>
            <p:ph idx="1"/>
          </p:nvPr>
        </p:nvSpPr>
        <p:spPr>
          <a:xfrm>
            <a:off x="685800" y="1646238"/>
            <a:ext cx="7772400" cy="4454525"/>
          </a:xfrm>
        </p:spPr>
        <p:txBody>
          <a:bodyPr>
            <a:noAutofit/>
          </a:bodyPr>
          <a:lstStyle/>
          <a:p>
            <a:pPr>
              <a:defRPr/>
            </a:pPr>
            <a:r>
              <a:rPr lang="en-US" altLang="en-US" sz="2400" b="1" dirty="0" smtClean="0">
                <a:ea typeface="+mn-ea"/>
              </a:rPr>
              <a:t>Chronic pain can be further divided into malignant (cancer related) and nonmalignant</a:t>
            </a:r>
          </a:p>
          <a:p>
            <a:pPr lvl="1">
              <a:defRPr/>
            </a:pPr>
            <a:r>
              <a:rPr lang="en-US" altLang="en-US" sz="2000" dirty="0" smtClean="0">
                <a:ea typeface="+mn-ea"/>
              </a:rPr>
              <a:t>Malignant pain often parallels pathology created by tumor cells</a:t>
            </a:r>
          </a:p>
          <a:p>
            <a:pPr lvl="1">
              <a:defRPr/>
            </a:pPr>
            <a:r>
              <a:rPr lang="en-US" altLang="en-US" sz="2000" dirty="0" smtClean="0">
                <a:ea typeface="+mn-ea"/>
              </a:rPr>
              <a:t>Pain induced by tissue necrosis or stretching of an organ by growing tumor</a:t>
            </a:r>
          </a:p>
          <a:p>
            <a:pPr lvl="1">
              <a:defRPr/>
            </a:pPr>
            <a:r>
              <a:rPr lang="en-US" altLang="en-US" sz="2000" dirty="0" smtClean="0">
                <a:ea typeface="+mn-ea"/>
              </a:rPr>
              <a:t>The pain fluctuates within the course of the disease </a:t>
            </a:r>
          </a:p>
          <a:p>
            <a:pPr lvl="1">
              <a:defRPr/>
            </a:pPr>
            <a:r>
              <a:rPr lang="en-US" altLang="en-US" sz="2000" dirty="0" smtClean="0">
                <a:ea typeface="+mn-ea"/>
              </a:rPr>
              <a:t>Chronic nonmalignant pain is often associated with musculoskeletal conditions, such as arthritis, low back pain, or fibromyalgia</a:t>
            </a:r>
          </a:p>
        </p:txBody>
      </p:sp>
      <p:sp>
        <p:nvSpPr>
          <p:cNvPr id="297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2970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3A00D743-9999-492B-B269-9EE4F74908BF}" type="slidenum">
              <a:rPr lang="en-GB" altLang="en-US" sz="1000" smtClean="0">
                <a:solidFill>
                  <a:srgbClr val="000000"/>
                </a:solidFill>
                <a:latin typeface="Arial" pitchFamily="34" charset="0"/>
              </a:rPr>
              <a:pPr eaLnBrk="1" hangingPunct="1"/>
              <a:t>19</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685800" y="338138"/>
            <a:ext cx="7772400" cy="1219200"/>
          </a:xfrm>
        </p:spPr>
        <p:txBody>
          <a:bodyPr/>
          <a:lstStyle/>
          <a:p>
            <a:r>
              <a:rPr lang="en-US" altLang="en-US" dirty="0" smtClean="0"/>
              <a:t>Pain: Fifth Vital Sign Definition</a:t>
            </a:r>
          </a:p>
        </p:txBody>
      </p:sp>
      <p:sp>
        <p:nvSpPr>
          <p:cNvPr id="12291" name="Rectangle 6"/>
          <p:cNvSpPr>
            <a:spLocks noGrp="1" noChangeArrowheads="1"/>
          </p:cNvSpPr>
          <p:nvPr>
            <p:ph idx="1"/>
          </p:nvPr>
        </p:nvSpPr>
        <p:spPr>
          <a:xfrm>
            <a:off x="685800" y="1646238"/>
            <a:ext cx="7772400" cy="4454525"/>
          </a:xfrm>
        </p:spPr>
        <p:txBody>
          <a:bodyPr/>
          <a:lstStyle/>
          <a:p>
            <a:r>
              <a:rPr lang="en-US" altLang="en-US" dirty="0" smtClean="0"/>
              <a:t>Pain is a highly complex and subjective experience that originates from the central nervous system (CNS), the peripheral nervous system (PNS), or both</a:t>
            </a:r>
          </a:p>
        </p:txBody>
      </p:sp>
      <p:sp>
        <p:nvSpPr>
          <p:cNvPr id="122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12293"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45D0039E-91F2-4769-B03B-45A0EF993217}" type="slidenum">
              <a:rPr lang="en-GB" altLang="en-US" sz="1000" smtClean="0">
                <a:solidFill>
                  <a:srgbClr val="000000"/>
                </a:solidFill>
                <a:latin typeface="Arial" pitchFamily="34" charset="0"/>
              </a:rPr>
              <a:pPr eaLnBrk="1" hangingPunct="1"/>
              <a:t>2</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a:xfrm>
            <a:off x="685800" y="338138"/>
            <a:ext cx="7772400" cy="1219200"/>
          </a:xfrm>
        </p:spPr>
        <p:txBody>
          <a:bodyPr/>
          <a:lstStyle/>
          <a:p>
            <a:r>
              <a:rPr lang="en-US" altLang="en-US" smtClean="0"/>
              <a:t>Types of Pain: Chronic (Cont.)</a:t>
            </a:r>
          </a:p>
        </p:txBody>
      </p:sp>
      <p:sp>
        <p:nvSpPr>
          <p:cNvPr id="30723" name="Rectangle 6"/>
          <p:cNvSpPr>
            <a:spLocks noGrp="1" noChangeArrowheads="1"/>
          </p:cNvSpPr>
          <p:nvPr>
            <p:ph idx="1"/>
          </p:nvPr>
        </p:nvSpPr>
        <p:spPr>
          <a:xfrm>
            <a:off x="685800" y="1646238"/>
            <a:ext cx="7772400" cy="4454525"/>
          </a:xfrm>
        </p:spPr>
        <p:txBody>
          <a:bodyPr/>
          <a:lstStyle/>
          <a:p>
            <a:pPr>
              <a:lnSpc>
                <a:spcPct val="90000"/>
              </a:lnSpc>
            </a:pPr>
            <a:r>
              <a:rPr lang="en-US" altLang="en-US" b="1" dirty="0" smtClean="0"/>
              <a:t>Chronic pain can be further divided into malignant (cancer related) and nonmalignant</a:t>
            </a:r>
          </a:p>
          <a:p>
            <a:pPr lvl="1">
              <a:lnSpc>
                <a:spcPct val="90000"/>
              </a:lnSpc>
            </a:pPr>
            <a:r>
              <a:rPr lang="en-US" altLang="en-US" dirty="0" smtClean="0"/>
              <a:t>Chronic pain does not stop when the injury heals</a:t>
            </a:r>
          </a:p>
          <a:p>
            <a:pPr lvl="1">
              <a:lnSpc>
                <a:spcPct val="90000"/>
              </a:lnSpc>
            </a:pPr>
            <a:r>
              <a:rPr lang="en-US" altLang="en-US" dirty="0" smtClean="0"/>
              <a:t>It persists after the predicted trajectory</a:t>
            </a:r>
          </a:p>
          <a:p>
            <a:pPr lvl="1">
              <a:lnSpc>
                <a:spcPct val="90000"/>
              </a:lnSpc>
            </a:pPr>
            <a:r>
              <a:rPr lang="en-US" altLang="en-US" dirty="0" smtClean="0"/>
              <a:t>Chronic pain outlasts its protective purpose, and the level of pain intensity does not correspond with the physical findings</a:t>
            </a:r>
          </a:p>
          <a:p>
            <a:pPr lvl="1">
              <a:lnSpc>
                <a:spcPct val="90000"/>
              </a:lnSpc>
            </a:pPr>
            <a:r>
              <a:rPr lang="en-US" altLang="en-US" dirty="0" smtClean="0"/>
              <a:t>Unfortunately, many patients with chronic pain are not believed and often labeled as malingers, attention seekers, drug seekers, and so forth</a:t>
            </a:r>
          </a:p>
          <a:p>
            <a:pPr lvl="2">
              <a:lnSpc>
                <a:spcPct val="90000"/>
              </a:lnSpc>
            </a:pPr>
            <a:endParaRPr lang="en-US" altLang="en-US" dirty="0" smtClean="0"/>
          </a:p>
        </p:txBody>
      </p:sp>
      <p:sp>
        <p:nvSpPr>
          <p:cNvPr id="307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30725"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C609B80A-DBBD-4828-BF3B-572DF3D37EAD}" type="slidenum">
              <a:rPr lang="en-GB" altLang="en-US" sz="1000" smtClean="0">
                <a:solidFill>
                  <a:srgbClr val="000000"/>
                </a:solidFill>
                <a:latin typeface="Arial" pitchFamily="34" charset="0"/>
              </a:rPr>
              <a:pPr eaLnBrk="1" hangingPunct="1"/>
              <a:t>20</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685800" y="338138"/>
            <a:ext cx="7772400" cy="1219200"/>
          </a:xfrm>
        </p:spPr>
        <p:txBody>
          <a:bodyPr/>
          <a:lstStyle/>
          <a:p>
            <a:r>
              <a:rPr lang="en-US" altLang="en-US" smtClean="0"/>
              <a:t>Types of Pain: Chronic (Cont.)</a:t>
            </a:r>
          </a:p>
        </p:txBody>
      </p:sp>
      <p:sp>
        <p:nvSpPr>
          <p:cNvPr id="31747" name="Rectangle 6"/>
          <p:cNvSpPr>
            <a:spLocks noGrp="1" noChangeArrowheads="1"/>
          </p:cNvSpPr>
          <p:nvPr>
            <p:ph idx="1"/>
          </p:nvPr>
        </p:nvSpPr>
        <p:spPr>
          <a:xfrm>
            <a:off x="685800" y="1646238"/>
            <a:ext cx="7772400" cy="4454525"/>
          </a:xfrm>
        </p:spPr>
        <p:txBody>
          <a:bodyPr/>
          <a:lstStyle/>
          <a:p>
            <a:r>
              <a:rPr lang="en-US" altLang="en-US" b="1" dirty="0" smtClean="0"/>
              <a:t>Chronic pain can be further divided into malignant (cancer related) and nonmalignant </a:t>
            </a:r>
          </a:p>
          <a:p>
            <a:pPr lvl="1"/>
            <a:r>
              <a:rPr lang="en-US" altLang="en-US" dirty="0" smtClean="0"/>
              <a:t>Chronic pain originates from abnormal processing of pain fibers from peripheral or central sites</a:t>
            </a:r>
          </a:p>
          <a:p>
            <a:pPr lvl="1"/>
            <a:r>
              <a:rPr lang="en-US" altLang="en-US" dirty="0" smtClean="0"/>
              <a:t>Because pain is transmitted on a cellular level, our current technology cannot reliably detect this process</a:t>
            </a:r>
          </a:p>
          <a:p>
            <a:pPr lvl="1"/>
            <a:r>
              <a:rPr lang="en-US" altLang="en-US" dirty="0" smtClean="0"/>
              <a:t>Therefore, most important and reliable indicator for pain is patient’s self-report</a:t>
            </a:r>
          </a:p>
        </p:txBody>
      </p:sp>
      <p:sp>
        <p:nvSpPr>
          <p:cNvPr id="317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31749"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415E009D-744A-4E12-8CF2-79A958DB3DC1}" type="slidenum">
              <a:rPr lang="en-GB" altLang="en-US" sz="1000" smtClean="0">
                <a:solidFill>
                  <a:srgbClr val="000000"/>
                </a:solidFill>
                <a:latin typeface="Arial" pitchFamily="34" charset="0"/>
              </a:rPr>
              <a:pPr eaLnBrk="1" hangingPunct="1"/>
              <a:t>21</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A patient is crying and says, “Please get me something to relieve this pain.” What should the nurse do next</a:t>
            </a:r>
            <a:r>
              <a:rPr lang="en-US" dirty="0" smtClean="0"/>
              <a:t>?</a:t>
            </a:r>
          </a:p>
          <a:p>
            <a:endParaRPr lang="en-US" dirty="0" smtClean="0"/>
          </a:p>
          <a:p>
            <a:pPr marL="463550" indent="-463550" eaLnBrk="1" hangingPunct="1">
              <a:buSzPct val="100000"/>
              <a:buFont typeface="Arial" charset="0"/>
              <a:buAutoNum type="arabicPeriod"/>
              <a:defRPr/>
            </a:pPr>
            <a:r>
              <a:rPr lang="en-US" dirty="0"/>
              <a:t>Verify that the patient has an order for pain medications and administer order as directed. </a:t>
            </a:r>
          </a:p>
          <a:p>
            <a:pPr marL="463550" indent="-463550" eaLnBrk="1" hangingPunct="1">
              <a:buSzPct val="100000"/>
              <a:buFont typeface="Arial" charset="0"/>
              <a:buAutoNum type="arabicPeriod"/>
              <a:defRPr/>
            </a:pPr>
            <a:r>
              <a:rPr lang="en-US" dirty="0"/>
              <a:t>Assess the level of pain and ask patient what usually works for his or her pain, administer pain medication as needed, then reassess pain level.</a:t>
            </a:r>
          </a:p>
          <a:p>
            <a:pPr marL="463550" indent="-463550" eaLnBrk="1" hangingPunct="1">
              <a:buSzPct val="100000"/>
              <a:buFont typeface="Arial" charset="0"/>
              <a:buAutoNum type="arabicPeriod"/>
              <a:defRPr/>
            </a:pPr>
            <a:r>
              <a:rPr lang="en-US" dirty="0"/>
              <a:t>Assess the level of pain and give medications according to pain level, and then reassess pain.   </a:t>
            </a:r>
          </a:p>
          <a:p>
            <a:pPr marL="463550" indent="-463550" eaLnBrk="1" hangingPunct="1">
              <a:buSzPct val="100000"/>
              <a:buFont typeface="Arial" charset="0"/>
              <a:buAutoNum type="arabicPeriod"/>
              <a:defRPr/>
            </a:pPr>
            <a:r>
              <a:rPr lang="en-US" dirty="0"/>
              <a:t>Reposition the patient, then reassess the pain after intervention.</a:t>
            </a:r>
          </a:p>
        </p:txBody>
      </p:sp>
      <p:sp>
        <p:nvSpPr>
          <p:cNvPr id="4" name="Slide Number Placeholder 3"/>
          <p:cNvSpPr>
            <a:spLocks noGrp="1"/>
          </p:cNvSpPr>
          <p:nvPr>
            <p:ph type="sldNum" sz="quarter" idx="10"/>
          </p:nvPr>
        </p:nvSpPr>
        <p:spPr/>
        <p:txBody>
          <a:bodyPr/>
          <a:lstStyle/>
          <a:p>
            <a:pPr>
              <a:defRPr/>
            </a:pPr>
            <a:r>
              <a:rPr lang="en-GB" altLang="en-US" smtClean="0"/>
              <a:t> </a:t>
            </a:r>
            <a:fld id="{BA675175-CFF6-4B3A-839B-788FF34FFF7D}" type="slidenum">
              <a:rPr lang="en-GB" altLang="en-US" smtClean="0"/>
              <a:pPr>
                <a:defRPr/>
              </a:pPr>
              <a:t>22</a:t>
            </a:fld>
            <a:endParaRPr lang="en-GB" altLang="en-US"/>
          </a:p>
        </p:txBody>
      </p:sp>
      <p:sp>
        <p:nvSpPr>
          <p:cNvPr id="5" name="Footer Placeholder 4"/>
          <p:cNvSpPr>
            <a:spLocks noGrp="1"/>
          </p:cNvSpPr>
          <p:nvPr>
            <p:ph type="ftr" sz="quarter" idx="11"/>
          </p:nvPr>
        </p:nvSpPr>
        <p:spPr/>
        <p:txBody>
          <a:bodyPr/>
          <a:lstStyle/>
          <a:p>
            <a:pPr>
              <a:defRPr/>
            </a:pPr>
            <a:r>
              <a:rPr lang="en-US" smtClean="0"/>
              <a:t>Copyright © 2016 by Elsevier, Inc. All rights reserved. </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1270427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685800" y="338138"/>
            <a:ext cx="7772400" cy="1219200"/>
          </a:xfrm>
        </p:spPr>
        <p:txBody>
          <a:bodyPr/>
          <a:lstStyle/>
          <a:p>
            <a:r>
              <a:rPr lang="en-US" altLang="en-US" smtClean="0"/>
              <a:t>Developmental Competence: Infants</a:t>
            </a:r>
          </a:p>
        </p:txBody>
      </p:sp>
      <p:sp>
        <p:nvSpPr>
          <p:cNvPr id="32771" name="Rectangle 6"/>
          <p:cNvSpPr>
            <a:spLocks noGrp="1" noChangeArrowheads="1"/>
          </p:cNvSpPr>
          <p:nvPr>
            <p:ph idx="1"/>
          </p:nvPr>
        </p:nvSpPr>
        <p:spPr>
          <a:xfrm>
            <a:off x="685800" y="1646238"/>
            <a:ext cx="7772400" cy="4454525"/>
          </a:xfrm>
        </p:spPr>
        <p:txBody>
          <a:bodyPr/>
          <a:lstStyle/>
          <a:p>
            <a:r>
              <a:rPr lang="en-US" altLang="en-US" b="1" smtClean="0"/>
              <a:t>Infants have same capacity for pain as adults</a:t>
            </a:r>
          </a:p>
          <a:p>
            <a:pPr lvl="1"/>
            <a:r>
              <a:rPr lang="en-US" altLang="en-US" smtClean="0"/>
              <a:t>By 20 weeks of gestation, ascending fibers, neurotransmitters, and cerebral cortex are developed and functioning to extent that fetus is capable of feeling pain</a:t>
            </a:r>
          </a:p>
          <a:p>
            <a:pPr lvl="1"/>
            <a:r>
              <a:rPr lang="en-US" altLang="en-US" smtClean="0"/>
              <a:t>However, inhibitory neurotransmitters are in insufficient supply until birth at full term</a:t>
            </a:r>
          </a:p>
          <a:p>
            <a:pPr lvl="1"/>
            <a:r>
              <a:rPr lang="en-US" altLang="en-US" smtClean="0"/>
              <a:t>Therefore, preterm infant rendered more sensitive to painful stimuli</a:t>
            </a:r>
          </a:p>
          <a:p>
            <a:pPr lvl="2"/>
            <a:endParaRPr lang="en-US" altLang="en-US" smtClean="0"/>
          </a:p>
          <a:p>
            <a:pPr lvl="2"/>
            <a:endParaRPr lang="en-US" altLang="en-US" smtClean="0"/>
          </a:p>
        </p:txBody>
      </p:sp>
      <p:sp>
        <p:nvSpPr>
          <p:cNvPr id="327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32773"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084AC4A8-15B7-419F-87EE-08C01D6467B9}" type="slidenum">
              <a:rPr lang="en-GB" altLang="en-US" sz="1000" smtClean="0">
                <a:solidFill>
                  <a:srgbClr val="000000"/>
                </a:solidFill>
                <a:latin typeface="Arial" pitchFamily="34" charset="0"/>
              </a:rPr>
              <a:pPr eaLnBrk="1" hangingPunct="1"/>
              <a:t>23</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a:xfrm>
            <a:off x="685800" y="338138"/>
            <a:ext cx="7772400" cy="1219200"/>
          </a:xfrm>
        </p:spPr>
        <p:txBody>
          <a:bodyPr/>
          <a:lstStyle/>
          <a:p>
            <a:r>
              <a:rPr lang="en-US" altLang="en-US" smtClean="0"/>
              <a:t>Developmental Competence: Infants (Cont.)</a:t>
            </a:r>
          </a:p>
        </p:txBody>
      </p:sp>
      <p:sp>
        <p:nvSpPr>
          <p:cNvPr id="33795" name="Rectangle 6"/>
          <p:cNvSpPr>
            <a:spLocks noGrp="1" noChangeArrowheads="1"/>
          </p:cNvSpPr>
          <p:nvPr>
            <p:ph idx="1"/>
          </p:nvPr>
        </p:nvSpPr>
        <p:spPr>
          <a:xfrm>
            <a:off x="685800" y="1646238"/>
            <a:ext cx="7772400" cy="4779962"/>
          </a:xfrm>
        </p:spPr>
        <p:txBody>
          <a:bodyPr/>
          <a:lstStyle/>
          <a:p>
            <a:r>
              <a:rPr lang="en-US" altLang="en-US" b="1" smtClean="0"/>
              <a:t>Infants have same capacity for pain as adults</a:t>
            </a:r>
          </a:p>
          <a:p>
            <a:pPr lvl="1"/>
            <a:r>
              <a:rPr lang="en-US" altLang="en-US" smtClean="0"/>
              <a:t>Preverbal infants are at high risk for undertreatment of pain because of persistent myths and beliefs that infants do not remember pain</a:t>
            </a:r>
          </a:p>
          <a:p>
            <a:pPr lvl="1"/>
            <a:r>
              <a:rPr lang="en-US" altLang="en-US" smtClean="0"/>
              <a:t>New research indicates that repetitive and poorly controlled pain in infants (daily heel sticks, venipunctures) can result in lifelong adverse consequences such as neurodevelopmental problems, poor weight gain, learning disabilities, psychiatric disorders, and alcoholism</a:t>
            </a:r>
          </a:p>
          <a:p>
            <a:pPr lvl="2"/>
            <a:endParaRPr lang="en-US" altLang="en-US" smtClean="0"/>
          </a:p>
          <a:p>
            <a:pPr lvl="2"/>
            <a:endParaRPr lang="en-US" altLang="en-US" smtClean="0"/>
          </a:p>
        </p:txBody>
      </p:sp>
      <p:sp>
        <p:nvSpPr>
          <p:cNvPr id="337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3379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F7E8E04B-E58F-4AC5-B64C-4075293F6479}" type="slidenum">
              <a:rPr lang="en-GB" altLang="en-US" sz="1000" smtClean="0">
                <a:solidFill>
                  <a:srgbClr val="000000"/>
                </a:solidFill>
                <a:latin typeface="Arial" pitchFamily="34" charset="0"/>
              </a:rPr>
              <a:pPr eaLnBrk="1" hangingPunct="1"/>
              <a:t>24</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a:xfrm>
            <a:off x="685800" y="338138"/>
            <a:ext cx="7772400" cy="1219200"/>
          </a:xfrm>
        </p:spPr>
        <p:txBody>
          <a:bodyPr/>
          <a:lstStyle/>
          <a:p>
            <a:r>
              <a:rPr lang="en-US" altLang="en-US" smtClean="0"/>
              <a:t>Developmental Competence: </a:t>
            </a:r>
            <a:br>
              <a:rPr lang="en-US" altLang="en-US" smtClean="0"/>
            </a:br>
            <a:r>
              <a:rPr lang="en-US" altLang="en-US" smtClean="0"/>
              <a:t>The Aging Adult</a:t>
            </a:r>
          </a:p>
        </p:txBody>
      </p:sp>
      <p:sp>
        <p:nvSpPr>
          <p:cNvPr id="34819" name="Rectangle 6"/>
          <p:cNvSpPr>
            <a:spLocks noGrp="1" noChangeArrowheads="1"/>
          </p:cNvSpPr>
          <p:nvPr>
            <p:ph idx="1"/>
          </p:nvPr>
        </p:nvSpPr>
        <p:spPr>
          <a:xfrm>
            <a:off x="685800" y="1646238"/>
            <a:ext cx="7772400" cy="4454525"/>
          </a:xfrm>
        </p:spPr>
        <p:txBody>
          <a:bodyPr/>
          <a:lstStyle/>
          <a:p>
            <a:pPr>
              <a:lnSpc>
                <a:spcPct val="90000"/>
              </a:lnSpc>
            </a:pPr>
            <a:r>
              <a:rPr lang="en-US" altLang="en-US" b="1" smtClean="0"/>
              <a:t>No evidence exists to suggest that older individuals perceive pain to a lesser degree or that sensitivity is diminished</a:t>
            </a:r>
          </a:p>
          <a:p>
            <a:pPr lvl="1">
              <a:lnSpc>
                <a:spcPct val="90000"/>
              </a:lnSpc>
            </a:pPr>
            <a:r>
              <a:rPr lang="en-US" altLang="en-US" smtClean="0"/>
              <a:t>Although pain is common experience among individuals 65 years of age and older, it is not normal process of aging; it indicates pathology or injury</a:t>
            </a:r>
          </a:p>
          <a:p>
            <a:pPr lvl="1">
              <a:lnSpc>
                <a:spcPct val="90000"/>
              </a:lnSpc>
            </a:pPr>
            <a:r>
              <a:rPr lang="en-US" altLang="en-US" smtClean="0"/>
              <a:t>Pain should never be considered something to tolerate or accept in one’s later years</a:t>
            </a:r>
          </a:p>
          <a:p>
            <a:pPr lvl="1">
              <a:lnSpc>
                <a:spcPct val="90000"/>
              </a:lnSpc>
            </a:pPr>
            <a:r>
              <a:rPr lang="en-US" altLang="en-US" smtClean="0"/>
              <a:t>Unfortunately, many clinicians and older adults wrongfully assume pain should be expected in aging, which leads to less aggressive treatment</a:t>
            </a:r>
          </a:p>
        </p:txBody>
      </p:sp>
      <p:sp>
        <p:nvSpPr>
          <p:cNvPr id="348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3482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05744430-0D6E-4FB5-974E-7D4594B65C7E}" type="slidenum">
              <a:rPr lang="en-GB" altLang="en-US" sz="1000" smtClean="0">
                <a:solidFill>
                  <a:srgbClr val="000000"/>
                </a:solidFill>
                <a:latin typeface="Arial" pitchFamily="34" charset="0"/>
              </a:rPr>
              <a:pPr eaLnBrk="1" hangingPunct="1"/>
              <a:t>25</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a:xfrm>
            <a:off x="685800" y="338138"/>
            <a:ext cx="7772400" cy="1219200"/>
          </a:xfrm>
        </p:spPr>
        <p:txBody>
          <a:bodyPr/>
          <a:lstStyle/>
          <a:p>
            <a:r>
              <a:rPr lang="en-US" altLang="en-US" smtClean="0"/>
              <a:t>Developmental Competence: </a:t>
            </a:r>
            <a:br>
              <a:rPr lang="en-US" altLang="en-US" smtClean="0"/>
            </a:br>
            <a:r>
              <a:rPr lang="en-US" altLang="en-US" smtClean="0"/>
              <a:t>The Aging Adult (Cont.)</a:t>
            </a:r>
          </a:p>
        </p:txBody>
      </p:sp>
      <p:sp>
        <p:nvSpPr>
          <p:cNvPr id="35843" name="Rectangle 6"/>
          <p:cNvSpPr>
            <a:spLocks noGrp="1" noChangeArrowheads="1"/>
          </p:cNvSpPr>
          <p:nvPr>
            <p:ph idx="1"/>
          </p:nvPr>
        </p:nvSpPr>
        <p:spPr>
          <a:xfrm>
            <a:off x="685800" y="1646238"/>
            <a:ext cx="7772400" cy="4754562"/>
          </a:xfrm>
        </p:spPr>
        <p:txBody>
          <a:bodyPr/>
          <a:lstStyle/>
          <a:p>
            <a:r>
              <a:rPr lang="en-US" altLang="en-US" b="1" dirty="0" smtClean="0"/>
              <a:t>Older adults have additional fears </a:t>
            </a:r>
            <a:r>
              <a:rPr lang="en-US" altLang="en-US" dirty="0" smtClean="0"/>
              <a:t>about becoming dependent, undergoing invasive procedures, taking pain medications, and having a financial burden</a:t>
            </a:r>
          </a:p>
          <a:p>
            <a:pPr lvl="1"/>
            <a:r>
              <a:rPr lang="en-US" altLang="en-US" dirty="0" smtClean="0"/>
              <a:t>Most common pain-producing conditions for aging adults include pathologies such as arthritis, osteoarthritis, osteoporosis, peripheral vascular disease, cancer, peripheral neuropathies, angina, and chronic constipation</a:t>
            </a:r>
          </a:p>
          <a:p>
            <a:pPr lvl="1"/>
            <a:r>
              <a:rPr lang="en-US" altLang="en-US" dirty="0" smtClean="0"/>
              <a:t>Somatosensory cortex is generally unaffected by dementia of Alzheimer type</a:t>
            </a:r>
          </a:p>
        </p:txBody>
      </p:sp>
      <p:sp>
        <p:nvSpPr>
          <p:cNvPr id="358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35845"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F3F5B8B7-D1AD-434E-8138-57A975D67D18}" type="slidenum">
              <a:rPr lang="en-GB" altLang="en-US" sz="1000" smtClean="0">
                <a:solidFill>
                  <a:srgbClr val="000000"/>
                </a:solidFill>
                <a:latin typeface="Arial" pitchFamily="34" charset="0"/>
              </a:rPr>
              <a:pPr eaLnBrk="1" hangingPunct="1"/>
              <a:t>26</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a:xfrm>
            <a:off x="685800" y="338138"/>
            <a:ext cx="7772400" cy="1219200"/>
          </a:xfrm>
        </p:spPr>
        <p:txBody>
          <a:bodyPr/>
          <a:lstStyle/>
          <a:p>
            <a:r>
              <a:rPr lang="en-US" altLang="en-US" smtClean="0"/>
              <a:t>Developmental Competence: </a:t>
            </a:r>
            <a:br>
              <a:rPr lang="en-US" altLang="en-US" smtClean="0"/>
            </a:br>
            <a:r>
              <a:rPr lang="en-US" altLang="en-US" smtClean="0"/>
              <a:t>The Aging Adult (Cont.)</a:t>
            </a:r>
          </a:p>
        </p:txBody>
      </p:sp>
      <p:sp>
        <p:nvSpPr>
          <p:cNvPr id="36867" name="Rectangle 6"/>
          <p:cNvSpPr>
            <a:spLocks noGrp="1" noChangeArrowheads="1"/>
          </p:cNvSpPr>
          <p:nvPr>
            <p:ph idx="1"/>
          </p:nvPr>
        </p:nvSpPr>
        <p:spPr>
          <a:xfrm>
            <a:off x="685800" y="1646238"/>
            <a:ext cx="7772400" cy="4454525"/>
          </a:xfrm>
        </p:spPr>
        <p:txBody>
          <a:bodyPr/>
          <a:lstStyle/>
          <a:p>
            <a:r>
              <a:rPr lang="en-US" altLang="en-US" b="1" smtClean="0"/>
              <a:t>Sensory discrimination is preserved in cognitively intact and impaired adults</a:t>
            </a:r>
          </a:p>
          <a:p>
            <a:pPr lvl="1"/>
            <a:r>
              <a:rPr lang="en-US" altLang="en-US" smtClean="0"/>
              <a:t>Because limbic system is affected by Alzheimer disease, current research focuses on how person interprets and reports these pain messages</a:t>
            </a:r>
          </a:p>
        </p:txBody>
      </p:sp>
      <p:sp>
        <p:nvSpPr>
          <p:cNvPr id="368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36869"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D3F5C6E3-FE73-497D-8883-09C4DD740437}" type="slidenum">
              <a:rPr lang="en-GB" altLang="en-US" sz="1000" smtClean="0">
                <a:solidFill>
                  <a:srgbClr val="000000"/>
                </a:solidFill>
                <a:latin typeface="Arial" pitchFamily="34" charset="0"/>
              </a:rPr>
              <a:pPr eaLnBrk="1" hangingPunct="1"/>
              <a:t>27</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a:xfrm>
            <a:off x="685800" y="338138"/>
            <a:ext cx="7772400" cy="1219200"/>
          </a:xfrm>
        </p:spPr>
        <p:txBody>
          <a:bodyPr/>
          <a:lstStyle/>
          <a:p>
            <a:r>
              <a:rPr lang="en-US" altLang="en-US" smtClean="0"/>
              <a:t>Gender Differences</a:t>
            </a:r>
          </a:p>
        </p:txBody>
      </p:sp>
      <p:sp>
        <p:nvSpPr>
          <p:cNvPr id="710662" name="Rectangle 6"/>
          <p:cNvSpPr>
            <a:spLocks noGrp="1" noChangeArrowheads="1"/>
          </p:cNvSpPr>
          <p:nvPr>
            <p:ph idx="1"/>
          </p:nvPr>
        </p:nvSpPr>
        <p:spPr>
          <a:xfrm>
            <a:off x="685800" y="1646238"/>
            <a:ext cx="7772400" cy="4454525"/>
          </a:xfrm>
        </p:spPr>
        <p:txBody>
          <a:bodyPr>
            <a:noAutofit/>
          </a:bodyPr>
          <a:lstStyle/>
          <a:p>
            <a:pPr>
              <a:defRPr/>
            </a:pPr>
            <a:r>
              <a:rPr lang="en-US" sz="2400" b="1" dirty="0" smtClean="0">
                <a:ea typeface="+mn-ea"/>
              </a:rPr>
              <a:t>Gender differences are influenced by societal expectations, hormones, and genetic makeup </a:t>
            </a:r>
          </a:p>
          <a:p>
            <a:pPr lvl="1">
              <a:defRPr/>
            </a:pPr>
            <a:r>
              <a:rPr lang="en-US" sz="2000" dirty="0" smtClean="0">
                <a:ea typeface="+mn-ea"/>
              </a:rPr>
              <a:t>Traditionally, men have been raised to be more stoic about pain, and more affective or emotional displays of pain are accepted for women</a:t>
            </a:r>
          </a:p>
          <a:p>
            <a:pPr lvl="1">
              <a:defRPr/>
            </a:pPr>
            <a:r>
              <a:rPr lang="en-US" sz="2000" dirty="0" smtClean="0">
                <a:ea typeface="+mn-ea"/>
              </a:rPr>
              <a:t>Hormonal changes are found to have strong influences on pain sensitivity for women</a:t>
            </a:r>
          </a:p>
          <a:p>
            <a:pPr lvl="1">
              <a:defRPr/>
            </a:pPr>
            <a:r>
              <a:rPr lang="en-US" sz="2000" dirty="0" smtClean="0">
                <a:ea typeface="+mn-ea"/>
              </a:rPr>
              <a:t>Women are two to three times more likely to experience migraines during childbearing years, are more sensitive to pain during premenstrual period, and are six times more likely to have fibromyalgia</a:t>
            </a:r>
          </a:p>
        </p:txBody>
      </p:sp>
      <p:sp>
        <p:nvSpPr>
          <p:cNvPr id="378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37893"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4A2B60DA-7B5C-4967-A396-80ED27D8E7FD}" type="slidenum">
              <a:rPr lang="en-GB" altLang="en-US" sz="1000" smtClean="0">
                <a:solidFill>
                  <a:srgbClr val="000000"/>
                </a:solidFill>
                <a:latin typeface="Arial" pitchFamily="34" charset="0"/>
              </a:rPr>
              <a:pPr eaLnBrk="1" hangingPunct="1"/>
              <a:t>28</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a:xfrm>
            <a:off x="685800" y="338138"/>
            <a:ext cx="7772400" cy="1219200"/>
          </a:xfrm>
        </p:spPr>
        <p:txBody>
          <a:bodyPr/>
          <a:lstStyle/>
          <a:p>
            <a:r>
              <a:rPr lang="en-US" altLang="en-US" smtClean="0"/>
              <a:t>Gender Differences (Cont.)</a:t>
            </a:r>
          </a:p>
        </p:txBody>
      </p:sp>
      <p:sp>
        <p:nvSpPr>
          <p:cNvPr id="38915" name="Rectangle 6"/>
          <p:cNvSpPr>
            <a:spLocks noGrp="1" noChangeArrowheads="1"/>
          </p:cNvSpPr>
          <p:nvPr>
            <p:ph idx="1"/>
          </p:nvPr>
        </p:nvSpPr>
        <p:spPr>
          <a:xfrm>
            <a:off x="685800" y="1646238"/>
            <a:ext cx="7772400" cy="4454525"/>
          </a:xfrm>
        </p:spPr>
        <p:txBody>
          <a:bodyPr/>
          <a:lstStyle/>
          <a:p>
            <a:r>
              <a:rPr lang="en-US" altLang="en-US" smtClean="0"/>
              <a:t>With recent findings from Human Genome Project, genetic differences between both sexes may account for differences in pain perception</a:t>
            </a:r>
          </a:p>
          <a:p>
            <a:pPr lvl="1"/>
            <a:r>
              <a:rPr lang="en-US" altLang="en-US" smtClean="0"/>
              <a:t>A pain gene exists, which helps to explain why some people feel more or less pain even with same stimulus</a:t>
            </a:r>
          </a:p>
          <a:p>
            <a:pPr lvl="1"/>
            <a:r>
              <a:rPr lang="en-US" altLang="en-US" smtClean="0"/>
              <a:t>Efforts are being made to tailor pharmacologic agents to improve pain treatment based on genetic sequencing</a:t>
            </a:r>
          </a:p>
        </p:txBody>
      </p:sp>
      <p:sp>
        <p:nvSpPr>
          <p:cNvPr id="389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3891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C3144825-5381-49EF-BEFF-83FEE4B6A892}" type="slidenum">
              <a:rPr lang="en-GB" altLang="en-US" sz="1000" smtClean="0">
                <a:solidFill>
                  <a:srgbClr val="000000"/>
                </a:solidFill>
                <a:latin typeface="Arial" pitchFamily="34" charset="0"/>
              </a:rPr>
              <a:pPr eaLnBrk="1" hangingPunct="1"/>
              <a:t>29</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685800" y="338138"/>
            <a:ext cx="7772400" cy="1219200"/>
          </a:xfrm>
        </p:spPr>
        <p:txBody>
          <a:bodyPr/>
          <a:lstStyle/>
          <a:p>
            <a:r>
              <a:rPr lang="en-US" altLang="en-US" dirty="0" smtClean="0"/>
              <a:t>Structure and Function</a:t>
            </a:r>
          </a:p>
        </p:txBody>
      </p:sp>
      <p:sp>
        <p:nvSpPr>
          <p:cNvPr id="13315" name="Rectangle 6"/>
          <p:cNvSpPr>
            <a:spLocks noGrp="1" noChangeArrowheads="1"/>
          </p:cNvSpPr>
          <p:nvPr>
            <p:ph idx="1"/>
          </p:nvPr>
        </p:nvSpPr>
        <p:spPr>
          <a:xfrm>
            <a:off x="685800" y="1646238"/>
            <a:ext cx="7772400" cy="4454525"/>
          </a:xfrm>
        </p:spPr>
        <p:txBody>
          <a:bodyPr/>
          <a:lstStyle/>
          <a:p>
            <a:r>
              <a:rPr lang="en-US" altLang="en-US" b="1" dirty="0" err="1" smtClean="0"/>
              <a:t>Nociceptors</a:t>
            </a:r>
            <a:r>
              <a:rPr lang="en-US" altLang="en-US" b="1" dirty="0" smtClean="0"/>
              <a:t>: </a:t>
            </a:r>
            <a:r>
              <a:rPr lang="en-US" altLang="en-US" dirty="0" smtClean="0"/>
              <a:t>specialized nerve endings designed to detect painful sensations </a:t>
            </a:r>
          </a:p>
          <a:p>
            <a:pPr lvl="1"/>
            <a:r>
              <a:rPr lang="en-US" altLang="en-US" dirty="0" smtClean="0"/>
              <a:t>Transmit sensations to central nervous system </a:t>
            </a:r>
          </a:p>
          <a:p>
            <a:pPr lvl="2"/>
            <a:r>
              <a:rPr lang="en-US" altLang="en-US" dirty="0" smtClean="0"/>
              <a:t>Located within skin; connective tissue; muscle; and thoracic, abdominal, and pelvic viscera</a:t>
            </a:r>
          </a:p>
          <a:p>
            <a:pPr lvl="2"/>
            <a:r>
              <a:rPr lang="en-US" altLang="en-US" dirty="0" smtClean="0"/>
              <a:t>These </a:t>
            </a:r>
            <a:r>
              <a:rPr lang="en-US" altLang="en-US" dirty="0" err="1" smtClean="0"/>
              <a:t>nociceptors</a:t>
            </a:r>
            <a:r>
              <a:rPr lang="en-US" altLang="en-US" dirty="0" smtClean="0"/>
              <a:t> can be stimulated directly by trauma or injury or secondarily by chemical mediators released from site of tissue damage</a:t>
            </a:r>
          </a:p>
          <a:p>
            <a:pPr lvl="2"/>
            <a:r>
              <a:rPr lang="en-US" altLang="en-US" dirty="0" err="1" smtClean="0"/>
              <a:t>Nociceptors</a:t>
            </a:r>
            <a:r>
              <a:rPr lang="en-US" altLang="en-US" dirty="0" smtClean="0"/>
              <a:t> carry pain signal to central nervous system by two primary sensory (afferent) fibers: </a:t>
            </a:r>
            <a:r>
              <a:rPr lang="en-US" altLang="en-US" b="1" dirty="0" smtClean="0"/>
              <a:t>A</a:t>
            </a:r>
            <a:r>
              <a:rPr lang="el-GR" altLang="en-US" b="1" dirty="0" smtClean="0"/>
              <a:t>δ</a:t>
            </a:r>
            <a:r>
              <a:rPr lang="en-US" altLang="en-US" b="1" dirty="0" smtClean="0"/>
              <a:t> and C fibers</a:t>
            </a:r>
          </a:p>
        </p:txBody>
      </p:sp>
      <p:sp>
        <p:nvSpPr>
          <p:cNvPr id="133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1331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FF948D96-A7E1-46AF-B202-BF8ADAAD2071}" type="slidenum">
              <a:rPr lang="en-GB" altLang="en-US" sz="1000" smtClean="0">
                <a:solidFill>
                  <a:srgbClr val="000000"/>
                </a:solidFill>
                <a:latin typeface="Arial" pitchFamily="34" charset="0"/>
              </a:rPr>
              <a:pPr eaLnBrk="1" hangingPunct="1"/>
              <a:t>3</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a:xfrm>
            <a:off x="685800" y="338138"/>
            <a:ext cx="7772400" cy="1219200"/>
          </a:xfrm>
        </p:spPr>
        <p:txBody>
          <a:bodyPr/>
          <a:lstStyle/>
          <a:p>
            <a:r>
              <a:rPr lang="en-US" altLang="en-US" smtClean="0"/>
              <a:t>Cultural Differences in Pain</a:t>
            </a:r>
          </a:p>
        </p:txBody>
      </p:sp>
      <p:sp>
        <p:nvSpPr>
          <p:cNvPr id="710662" name="Rectangle 6"/>
          <p:cNvSpPr>
            <a:spLocks noGrp="1" noChangeArrowheads="1"/>
          </p:cNvSpPr>
          <p:nvPr>
            <p:ph idx="1"/>
          </p:nvPr>
        </p:nvSpPr>
        <p:spPr>
          <a:xfrm>
            <a:off x="685800" y="1646238"/>
            <a:ext cx="7772400" cy="4454525"/>
          </a:xfrm>
        </p:spPr>
        <p:txBody>
          <a:bodyPr>
            <a:noAutofit/>
          </a:bodyPr>
          <a:lstStyle/>
          <a:p>
            <a:pPr>
              <a:defRPr/>
            </a:pPr>
            <a:r>
              <a:rPr lang="en-US" sz="2400" dirty="0" smtClean="0">
                <a:ea typeface="+mn-ea"/>
              </a:rPr>
              <a:t>Most research conducted on racial differences and pain has focused on disparity in management of pain for various races</a:t>
            </a:r>
          </a:p>
          <a:p>
            <a:pPr>
              <a:defRPr/>
            </a:pPr>
            <a:r>
              <a:rPr lang="en-US" sz="2400" dirty="0" smtClean="0">
                <a:ea typeface="+mn-ea"/>
              </a:rPr>
              <a:t>Comparing pain treatment for individuals of color (e.g., African Americans, Hispanics) with standard treatment for White individuals with similar injuries or diseases</a:t>
            </a:r>
          </a:p>
          <a:p>
            <a:pPr>
              <a:defRPr/>
            </a:pPr>
            <a:r>
              <a:rPr lang="en-US" sz="2400" dirty="0" smtClean="0">
                <a:ea typeface="+mn-ea"/>
              </a:rPr>
              <a:t>Various studies describe how African American and Hispanic patients are often prescribed and administered less analgesic therapy than White patients, although most of these differences are small</a:t>
            </a:r>
          </a:p>
        </p:txBody>
      </p:sp>
      <p:sp>
        <p:nvSpPr>
          <p:cNvPr id="399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3994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A6F3C939-6546-4BF5-B354-E480DA68DF12}" type="slidenum">
              <a:rPr lang="en-GB" altLang="en-US" sz="1000" smtClean="0">
                <a:solidFill>
                  <a:srgbClr val="000000"/>
                </a:solidFill>
                <a:latin typeface="Arial" pitchFamily="34" charset="0"/>
              </a:rPr>
              <a:pPr eaLnBrk="1" hangingPunct="1"/>
              <a:t>30</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685800" y="338138"/>
            <a:ext cx="7772400" cy="1219200"/>
          </a:xfrm>
        </p:spPr>
        <p:txBody>
          <a:bodyPr/>
          <a:lstStyle/>
          <a:p>
            <a:r>
              <a:rPr lang="en-US" altLang="en-US" smtClean="0"/>
              <a:t>Subjective Data: Pain</a:t>
            </a:r>
          </a:p>
        </p:txBody>
      </p:sp>
      <p:sp>
        <p:nvSpPr>
          <p:cNvPr id="710662" name="Rectangle 6"/>
          <p:cNvSpPr>
            <a:spLocks noGrp="1" noChangeArrowheads="1"/>
          </p:cNvSpPr>
          <p:nvPr>
            <p:ph idx="1"/>
          </p:nvPr>
        </p:nvSpPr>
        <p:spPr>
          <a:xfrm>
            <a:off x="685800" y="1646238"/>
            <a:ext cx="7772400" cy="4454525"/>
          </a:xfrm>
        </p:spPr>
        <p:txBody>
          <a:bodyPr>
            <a:noAutofit/>
          </a:bodyPr>
          <a:lstStyle/>
          <a:p>
            <a:pPr>
              <a:defRPr/>
            </a:pPr>
            <a:r>
              <a:rPr lang="en-US" sz="2400" b="1" dirty="0" smtClean="0">
                <a:ea typeface="+mn-ea"/>
              </a:rPr>
              <a:t>Defined as an unpleasant sensory and emotional experience</a:t>
            </a:r>
          </a:p>
          <a:p>
            <a:pPr>
              <a:defRPr/>
            </a:pPr>
            <a:r>
              <a:rPr lang="en-US" sz="2400" dirty="0" smtClean="0">
                <a:ea typeface="+mn-ea"/>
              </a:rPr>
              <a:t>Associated with actual or potential tissue damage or described in terms of such damage</a:t>
            </a:r>
          </a:p>
          <a:p>
            <a:pPr lvl="1">
              <a:defRPr/>
            </a:pPr>
            <a:r>
              <a:rPr lang="en-US" sz="2000" dirty="0" smtClean="0">
                <a:ea typeface="+mn-ea"/>
              </a:rPr>
              <a:t>Pain is always subjective</a:t>
            </a:r>
          </a:p>
          <a:p>
            <a:pPr lvl="1">
              <a:defRPr/>
            </a:pPr>
            <a:r>
              <a:rPr lang="en-US" sz="2000" dirty="0" smtClean="0">
                <a:ea typeface="+mn-ea"/>
              </a:rPr>
              <a:t>Pain is whatever the experiencing person says it is, existing whenever he or she says it does</a:t>
            </a:r>
          </a:p>
          <a:p>
            <a:pPr lvl="1">
              <a:defRPr/>
            </a:pPr>
            <a:r>
              <a:rPr lang="en-US" sz="2000" dirty="0" smtClean="0">
                <a:ea typeface="+mn-ea"/>
              </a:rPr>
              <a:t>Subjective report is most reliable indicator of pain</a:t>
            </a:r>
          </a:p>
          <a:p>
            <a:pPr lvl="1">
              <a:defRPr/>
            </a:pPr>
            <a:r>
              <a:rPr lang="en-US" sz="2000" dirty="0" smtClean="0">
                <a:ea typeface="+mn-ea"/>
              </a:rPr>
              <a:t>Because pain occurs on a neurochemical level, clinician cannot base diagnosis of pain exclusively on physical examination findings, although these findings can lend support</a:t>
            </a:r>
          </a:p>
        </p:txBody>
      </p:sp>
      <p:sp>
        <p:nvSpPr>
          <p:cNvPr id="409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40965"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FA93EDF7-5992-4419-AA1D-039C380B7C29}" type="slidenum">
              <a:rPr lang="en-GB" altLang="en-US" sz="1000" smtClean="0">
                <a:solidFill>
                  <a:srgbClr val="000000"/>
                </a:solidFill>
                <a:latin typeface="Arial" pitchFamily="34" charset="0"/>
              </a:rPr>
              <a:pPr eaLnBrk="1" hangingPunct="1"/>
              <a:t>31</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xfrm>
            <a:off x="685800" y="338138"/>
            <a:ext cx="7772400" cy="1219200"/>
          </a:xfrm>
        </p:spPr>
        <p:txBody>
          <a:bodyPr/>
          <a:lstStyle/>
          <a:p>
            <a:r>
              <a:rPr lang="en-US" altLang="en-US" smtClean="0"/>
              <a:t>Initial Pain Assessment Questions</a:t>
            </a:r>
          </a:p>
        </p:txBody>
      </p:sp>
      <p:sp>
        <p:nvSpPr>
          <p:cNvPr id="41987" name="Rectangle 6"/>
          <p:cNvSpPr>
            <a:spLocks noGrp="1" noChangeArrowheads="1"/>
          </p:cNvSpPr>
          <p:nvPr>
            <p:ph idx="1"/>
          </p:nvPr>
        </p:nvSpPr>
        <p:spPr>
          <a:xfrm>
            <a:off x="685800" y="1646238"/>
            <a:ext cx="7772400" cy="4454525"/>
          </a:xfrm>
        </p:spPr>
        <p:txBody>
          <a:bodyPr/>
          <a:lstStyle/>
          <a:p>
            <a:r>
              <a:rPr lang="en-US" altLang="en-US" smtClean="0"/>
              <a:t>Where is your pain?</a:t>
            </a:r>
          </a:p>
          <a:p>
            <a:r>
              <a:rPr lang="en-US" altLang="en-US" smtClean="0"/>
              <a:t>When did your pain start?</a:t>
            </a:r>
          </a:p>
          <a:p>
            <a:r>
              <a:rPr lang="en-US" altLang="en-US" smtClean="0"/>
              <a:t>What does your pain feel like?</a:t>
            </a:r>
          </a:p>
          <a:p>
            <a:pPr lvl="1"/>
            <a:r>
              <a:rPr lang="en-US" altLang="en-US" smtClean="0"/>
              <a:t>Burning, stabbing, aching</a:t>
            </a:r>
          </a:p>
          <a:p>
            <a:pPr lvl="1"/>
            <a:r>
              <a:rPr lang="en-US" altLang="en-US" smtClean="0"/>
              <a:t>Throbbing, fire like, squeezing</a:t>
            </a:r>
          </a:p>
          <a:p>
            <a:pPr lvl="1"/>
            <a:r>
              <a:rPr lang="en-US" altLang="en-US" smtClean="0"/>
              <a:t>Cramping, sharp, itching, tingling</a:t>
            </a:r>
          </a:p>
          <a:p>
            <a:pPr lvl="1"/>
            <a:r>
              <a:rPr lang="en-US" altLang="en-US" smtClean="0"/>
              <a:t>Shooting, crushing, sharp, dull</a:t>
            </a:r>
          </a:p>
          <a:p>
            <a:r>
              <a:rPr lang="en-US" altLang="en-US" smtClean="0"/>
              <a:t>How much pain do you have now?</a:t>
            </a:r>
          </a:p>
        </p:txBody>
      </p:sp>
      <p:sp>
        <p:nvSpPr>
          <p:cNvPr id="419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41989"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D74DD18D-F9C3-4120-9CF9-B4592D9D2EA3}" type="slidenum">
              <a:rPr lang="en-GB" altLang="en-US" sz="1000" smtClean="0">
                <a:solidFill>
                  <a:srgbClr val="000000"/>
                </a:solidFill>
                <a:latin typeface="Arial" pitchFamily="34" charset="0"/>
              </a:rPr>
              <a:pPr eaLnBrk="1" hangingPunct="1"/>
              <a:t>32</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a:xfrm>
            <a:off x="685800" y="338138"/>
            <a:ext cx="7772400" cy="1219200"/>
          </a:xfrm>
        </p:spPr>
        <p:txBody>
          <a:bodyPr/>
          <a:lstStyle/>
          <a:p>
            <a:r>
              <a:rPr lang="en-US" altLang="en-US" smtClean="0"/>
              <a:t>Initial Pain Assessment Questions (Cont.)</a:t>
            </a:r>
          </a:p>
        </p:txBody>
      </p:sp>
      <p:sp>
        <p:nvSpPr>
          <p:cNvPr id="43011" name="Rectangle 6"/>
          <p:cNvSpPr>
            <a:spLocks noGrp="1" noChangeArrowheads="1"/>
          </p:cNvSpPr>
          <p:nvPr>
            <p:ph idx="1"/>
          </p:nvPr>
        </p:nvSpPr>
        <p:spPr>
          <a:xfrm>
            <a:off x="685800" y="1646238"/>
            <a:ext cx="7772400" cy="4678362"/>
          </a:xfrm>
        </p:spPr>
        <p:txBody>
          <a:bodyPr/>
          <a:lstStyle/>
          <a:p>
            <a:r>
              <a:rPr lang="en-US" altLang="en-US" smtClean="0"/>
              <a:t>What makes your pain better or worse? Include behavioral, pharmacologic, nonpharmacologic interventions</a:t>
            </a:r>
          </a:p>
          <a:p>
            <a:r>
              <a:rPr lang="en-US" altLang="en-US" smtClean="0"/>
              <a:t>How does pain limit your function or activities?</a:t>
            </a:r>
          </a:p>
          <a:p>
            <a:r>
              <a:rPr lang="en-US" altLang="en-US" smtClean="0"/>
              <a:t>How do you usually behave when you are in pain? How would others know you are in pain?</a:t>
            </a:r>
          </a:p>
          <a:p>
            <a:r>
              <a:rPr lang="en-US" altLang="en-US" smtClean="0"/>
              <a:t>What does this pain mean to you? Why do you think you are having pain?</a:t>
            </a:r>
          </a:p>
        </p:txBody>
      </p:sp>
      <p:sp>
        <p:nvSpPr>
          <p:cNvPr id="430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43013"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CEA0113E-719F-4AE9-BC47-0796C7EDA4DB}" type="slidenum">
              <a:rPr lang="en-GB" altLang="en-US" sz="1000" smtClean="0">
                <a:solidFill>
                  <a:srgbClr val="000000"/>
                </a:solidFill>
                <a:latin typeface="Arial" pitchFamily="34" charset="0"/>
              </a:rPr>
              <a:pPr eaLnBrk="1" hangingPunct="1"/>
              <a:t>33</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Initial Pain Assessment</a:t>
            </a:r>
          </a:p>
        </p:txBody>
      </p:sp>
      <p:pic>
        <p:nvPicPr>
          <p:cNvPr id="44035" name="Picture 7" descr="f10-04-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888" y="1816100"/>
            <a:ext cx="3830637" cy="43386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40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4403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EC8DA147-18DF-422C-9F8D-FA9E7E6ECB22}" type="slidenum">
              <a:rPr lang="en-GB" altLang="en-US" sz="1000" smtClean="0">
                <a:solidFill>
                  <a:srgbClr val="000000"/>
                </a:solidFill>
                <a:latin typeface="Arial" pitchFamily="34" charset="0"/>
              </a:rPr>
              <a:pPr eaLnBrk="1" hangingPunct="1"/>
              <a:t>34</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a:xfrm>
            <a:off x="685800" y="338138"/>
            <a:ext cx="7772400" cy="1219200"/>
          </a:xfrm>
        </p:spPr>
        <p:txBody>
          <a:bodyPr/>
          <a:lstStyle/>
          <a:p>
            <a:r>
              <a:rPr lang="en-US" altLang="en-US" smtClean="0"/>
              <a:t>Pain Assessment Tools</a:t>
            </a:r>
          </a:p>
        </p:txBody>
      </p:sp>
      <p:sp>
        <p:nvSpPr>
          <p:cNvPr id="45059" name="Rectangle 6"/>
          <p:cNvSpPr>
            <a:spLocks noGrp="1" noChangeArrowheads="1"/>
          </p:cNvSpPr>
          <p:nvPr>
            <p:ph idx="1"/>
          </p:nvPr>
        </p:nvSpPr>
        <p:spPr>
          <a:xfrm>
            <a:off x="685800" y="1646238"/>
            <a:ext cx="7772400" cy="4454525"/>
          </a:xfrm>
        </p:spPr>
        <p:txBody>
          <a:bodyPr/>
          <a:lstStyle/>
          <a:p>
            <a:r>
              <a:rPr lang="en-US" altLang="en-US" sz="2400" b="1" smtClean="0"/>
              <a:t>Various tools have been developed to capture one-dimensional aspects (i.e., intensity) or multidimensional components</a:t>
            </a:r>
          </a:p>
          <a:p>
            <a:pPr lvl="1"/>
            <a:r>
              <a:rPr lang="en-US" altLang="en-US" sz="2000" smtClean="0"/>
              <a:t>Pain is multidimensional in scope, encompassing physical, affective, and functional domains</a:t>
            </a:r>
          </a:p>
          <a:p>
            <a:pPr lvl="2"/>
            <a:r>
              <a:rPr lang="en-US" altLang="en-US" sz="1800" smtClean="0"/>
              <a:t>Select pain assessment tool based on its purpose, time involved in administration, and patient’s ability to comprehend and complete tool</a:t>
            </a:r>
          </a:p>
          <a:p>
            <a:pPr lvl="2"/>
            <a:r>
              <a:rPr lang="en-US" altLang="en-US" sz="1800" smtClean="0"/>
              <a:t>First, teach patients how to use each tool, with practice sessions to strengthen validity and reliability of response </a:t>
            </a:r>
          </a:p>
          <a:p>
            <a:pPr lvl="2"/>
            <a:r>
              <a:rPr lang="en-US" altLang="en-US" sz="1800" smtClean="0"/>
              <a:t>Enlarge print when appropriate for individuals with impaired vision</a:t>
            </a:r>
          </a:p>
        </p:txBody>
      </p:sp>
      <p:sp>
        <p:nvSpPr>
          <p:cNvPr id="450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4506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26D64BE8-8668-4140-8578-324C331383CC}" type="slidenum">
              <a:rPr lang="en-GB" altLang="en-US" sz="1000" smtClean="0">
                <a:solidFill>
                  <a:srgbClr val="000000"/>
                </a:solidFill>
                <a:latin typeface="Arial" pitchFamily="34" charset="0"/>
              </a:rPr>
              <a:pPr eaLnBrk="1" hangingPunct="1"/>
              <a:t>35</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a:xfrm>
            <a:off x="685800" y="338138"/>
            <a:ext cx="7772400" cy="1219200"/>
          </a:xfrm>
        </p:spPr>
        <p:txBody>
          <a:bodyPr/>
          <a:lstStyle/>
          <a:p>
            <a:r>
              <a:rPr lang="en-US" altLang="en-US" smtClean="0"/>
              <a:t>Pain Assessment Tools (Cont.)</a:t>
            </a:r>
          </a:p>
        </p:txBody>
      </p:sp>
      <p:sp>
        <p:nvSpPr>
          <p:cNvPr id="46083" name="Rectangle 6"/>
          <p:cNvSpPr>
            <a:spLocks noGrp="1" noChangeArrowheads="1"/>
          </p:cNvSpPr>
          <p:nvPr>
            <p:ph idx="1"/>
          </p:nvPr>
        </p:nvSpPr>
        <p:spPr>
          <a:xfrm>
            <a:off x="685800" y="1646238"/>
            <a:ext cx="7772400" cy="4454525"/>
          </a:xfrm>
        </p:spPr>
        <p:txBody>
          <a:bodyPr/>
          <a:lstStyle/>
          <a:p>
            <a:r>
              <a:rPr lang="en-US" altLang="en-US" b="1" smtClean="0"/>
              <a:t>Printed language should be translated to native language of patient</a:t>
            </a:r>
          </a:p>
          <a:p>
            <a:pPr lvl="1"/>
            <a:r>
              <a:rPr lang="en-US" altLang="en-US" smtClean="0"/>
              <a:t>Standardized overall pain assessment tools are more useful for chronic pain conditions or particularly problematic acute pain problems</a:t>
            </a:r>
          </a:p>
          <a:p>
            <a:pPr lvl="1"/>
            <a:r>
              <a:rPr lang="en-US" altLang="en-US" smtClean="0"/>
              <a:t>A few examples include the following</a:t>
            </a:r>
            <a:r>
              <a:rPr lang="en-US" altLang="en-US" sz="2800" smtClean="0"/>
              <a:t>: </a:t>
            </a:r>
          </a:p>
          <a:p>
            <a:pPr lvl="2"/>
            <a:r>
              <a:rPr lang="en-US" altLang="en-US" smtClean="0"/>
              <a:t>Initial Pain Assessment</a:t>
            </a:r>
          </a:p>
          <a:p>
            <a:pPr lvl="2"/>
            <a:r>
              <a:rPr lang="en-US" altLang="en-US" smtClean="0"/>
              <a:t>Brief Pain Inventory</a:t>
            </a:r>
          </a:p>
          <a:p>
            <a:pPr lvl="2"/>
            <a:r>
              <a:rPr lang="en-US" altLang="en-US" smtClean="0"/>
              <a:t>McGill Questionnaire</a:t>
            </a:r>
          </a:p>
        </p:txBody>
      </p:sp>
      <p:sp>
        <p:nvSpPr>
          <p:cNvPr id="460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46085"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4A611757-1E27-474F-A49B-C08DB38FC53F}" type="slidenum">
              <a:rPr lang="en-GB" altLang="en-US" sz="1000" smtClean="0">
                <a:solidFill>
                  <a:srgbClr val="000000"/>
                </a:solidFill>
                <a:latin typeface="Arial" pitchFamily="34" charset="0"/>
              </a:rPr>
              <a:pPr eaLnBrk="1" hangingPunct="1"/>
              <a:t>36</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a:xfrm>
            <a:off x="685800" y="338138"/>
            <a:ext cx="7772400" cy="1219200"/>
          </a:xfrm>
        </p:spPr>
        <p:txBody>
          <a:bodyPr/>
          <a:lstStyle/>
          <a:p>
            <a:r>
              <a:rPr lang="en-US" altLang="en-US" smtClean="0"/>
              <a:t>Pain Assessment Tools (Cont.)</a:t>
            </a:r>
          </a:p>
        </p:txBody>
      </p:sp>
      <p:sp>
        <p:nvSpPr>
          <p:cNvPr id="47107" name="Rectangle 6"/>
          <p:cNvSpPr>
            <a:spLocks noGrp="1" noChangeArrowheads="1"/>
          </p:cNvSpPr>
          <p:nvPr>
            <p:ph idx="1"/>
          </p:nvPr>
        </p:nvSpPr>
        <p:spPr>
          <a:xfrm>
            <a:off x="685800" y="1646238"/>
            <a:ext cx="7937500" cy="4454525"/>
          </a:xfrm>
        </p:spPr>
        <p:txBody>
          <a:bodyPr/>
          <a:lstStyle/>
          <a:p>
            <a:pPr>
              <a:lnSpc>
                <a:spcPct val="90000"/>
              </a:lnSpc>
            </a:pPr>
            <a:r>
              <a:rPr lang="en-US" altLang="en-US" b="1" dirty="0" smtClean="0"/>
              <a:t>Initial pain assessment</a:t>
            </a:r>
          </a:p>
          <a:p>
            <a:pPr lvl="1">
              <a:lnSpc>
                <a:spcPct val="90000"/>
              </a:lnSpc>
            </a:pPr>
            <a:r>
              <a:rPr lang="en-US" altLang="en-US" dirty="0" smtClean="0"/>
              <a:t>Clinician asks patient to answer eight questions concerning location, duration, quality, intensity, and aggravating/relieving factors</a:t>
            </a:r>
          </a:p>
          <a:p>
            <a:pPr lvl="1">
              <a:lnSpc>
                <a:spcPct val="90000"/>
              </a:lnSpc>
            </a:pPr>
            <a:r>
              <a:rPr lang="en-US" altLang="en-US" dirty="0" smtClean="0"/>
              <a:t>Furthermore, clinician adds questions about manner of expressing pain and effects of pain that impairs one’s quality of life</a:t>
            </a:r>
          </a:p>
          <a:p>
            <a:pPr>
              <a:lnSpc>
                <a:spcPct val="90000"/>
              </a:lnSpc>
            </a:pPr>
            <a:r>
              <a:rPr lang="en-US" altLang="en-US" b="1" dirty="0" smtClean="0"/>
              <a:t>Brief pain inventory</a:t>
            </a:r>
          </a:p>
          <a:p>
            <a:pPr lvl="1">
              <a:lnSpc>
                <a:spcPct val="90000"/>
              </a:lnSpc>
            </a:pPr>
            <a:r>
              <a:rPr lang="en-US" altLang="en-US" dirty="0" smtClean="0"/>
              <a:t>Asks patient to rate pain within past 24 hours on graduated scales (0 to 10) with respect to its impact on areas such as mood, walking ability, and sleep</a:t>
            </a:r>
          </a:p>
        </p:txBody>
      </p:sp>
      <p:sp>
        <p:nvSpPr>
          <p:cNvPr id="471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47109"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C58D91EC-1705-4252-A7D4-55E02263B62F}" type="slidenum">
              <a:rPr lang="en-GB" altLang="en-US" sz="1000" smtClean="0">
                <a:solidFill>
                  <a:srgbClr val="000000"/>
                </a:solidFill>
                <a:latin typeface="Arial" pitchFamily="34" charset="0"/>
              </a:rPr>
              <a:pPr eaLnBrk="1" hangingPunct="1"/>
              <a:t>37</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t>Brief Pain Inventory</a:t>
            </a:r>
          </a:p>
        </p:txBody>
      </p:sp>
      <p:pic>
        <p:nvPicPr>
          <p:cNvPr id="48131" name="Picture 7" descr="f10-05-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525" y="1660525"/>
            <a:ext cx="3776663" cy="4354513"/>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8132" name="TextBox 6"/>
          <p:cNvSpPr txBox="1">
            <a:spLocks noChangeArrowheads="1"/>
          </p:cNvSpPr>
          <p:nvPr/>
        </p:nvSpPr>
        <p:spPr bwMode="auto">
          <a:xfrm>
            <a:off x="1935163" y="6112188"/>
            <a:ext cx="56880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050" dirty="0">
                <a:latin typeface="Arial" pitchFamily="34" charset="0"/>
                <a:cs typeface="Arial" pitchFamily="34" charset="0"/>
              </a:rPr>
              <a:t>From </a:t>
            </a:r>
            <a:r>
              <a:rPr lang="en-US" altLang="en-US" sz="1050" dirty="0" err="1">
                <a:latin typeface="Arial" pitchFamily="34" charset="0"/>
                <a:cs typeface="Arial" pitchFamily="34" charset="0"/>
              </a:rPr>
              <a:t>McCaffery</a:t>
            </a:r>
            <a:r>
              <a:rPr lang="en-US" altLang="en-US" sz="1050" dirty="0">
                <a:latin typeface="Arial" pitchFamily="34" charset="0"/>
                <a:cs typeface="Arial" pitchFamily="34" charset="0"/>
              </a:rPr>
              <a:t> M, </a:t>
            </a:r>
            <a:r>
              <a:rPr lang="en-US" altLang="en-US" sz="1050" dirty="0" err="1">
                <a:latin typeface="Arial" pitchFamily="34" charset="0"/>
                <a:cs typeface="Arial" pitchFamily="34" charset="0"/>
              </a:rPr>
              <a:t>Pasero</a:t>
            </a:r>
            <a:r>
              <a:rPr lang="en-US" altLang="en-US" sz="1050" dirty="0">
                <a:latin typeface="Arial" pitchFamily="34" charset="0"/>
                <a:cs typeface="Arial" pitchFamily="34" charset="0"/>
              </a:rPr>
              <a:t> C: </a:t>
            </a:r>
            <a:r>
              <a:rPr lang="en-US" altLang="en-US" sz="1050" i="1" dirty="0">
                <a:latin typeface="Arial" pitchFamily="34" charset="0"/>
                <a:cs typeface="Arial" pitchFamily="34" charset="0"/>
              </a:rPr>
              <a:t>Pain: clinical manual</a:t>
            </a:r>
            <a:r>
              <a:rPr lang="en-US" altLang="en-US" sz="1050" dirty="0">
                <a:latin typeface="Arial" pitchFamily="34" charset="0"/>
                <a:cs typeface="Arial" pitchFamily="34" charset="0"/>
              </a:rPr>
              <a:t>, ed. 2, St. Louis, 1999, Mosby.</a:t>
            </a:r>
          </a:p>
        </p:txBody>
      </p:sp>
      <p:sp>
        <p:nvSpPr>
          <p:cNvPr id="4813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48134"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29EE0D5F-5423-47E9-A114-6B4B1F29A6BA}" type="slidenum">
              <a:rPr lang="en-GB" altLang="en-US" sz="1000" smtClean="0">
                <a:solidFill>
                  <a:srgbClr val="000000"/>
                </a:solidFill>
                <a:latin typeface="Arial" pitchFamily="34" charset="0"/>
              </a:rPr>
              <a:pPr eaLnBrk="1" hangingPunct="1"/>
              <a:t>38</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a:xfrm>
            <a:off x="685800" y="338138"/>
            <a:ext cx="7772400" cy="1219200"/>
          </a:xfrm>
        </p:spPr>
        <p:txBody>
          <a:bodyPr/>
          <a:lstStyle/>
          <a:p>
            <a:r>
              <a:rPr lang="en-US" altLang="en-US" smtClean="0"/>
              <a:t>Pain Assessment Tools (Cont.)</a:t>
            </a:r>
          </a:p>
        </p:txBody>
      </p:sp>
      <p:sp>
        <p:nvSpPr>
          <p:cNvPr id="49155" name="Rectangle 6"/>
          <p:cNvSpPr>
            <a:spLocks noGrp="1" noChangeArrowheads="1"/>
          </p:cNvSpPr>
          <p:nvPr>
            <p:ph idx="1"/>
          </p:nvPr>
        </p:nvSpPr>
        <p:spPr>
          <a:xfrm>
            <a:off x="685800" y="1646238"/>
            <a:ext cx="7772400" cy="4454525"/>
          </a:xfrm>
        </p:spPr>
        <p:txBody>
          <a:bodyPr/>
          <a:lstStyle/>
          <a:p>
            <a:r>
              <a:rPr lang="en-US" altLang="en-US" b="1" dirty="0" smtClean="0"/>
              <a:t>Short-form McGill Pain Questionnaire </a:t>
            </a:r>
          </a:p>
          <a:p>
            <a:pPr lvl="1"/>
            <a:r>
              <a:rPr lang="en-US" altLang="en-US" dirty="0" smtClean="0"/>
              <a:t>Asks patient to rank list of descriptors in terms of their intensity and to give an overall intensity rating to his or her pain</a:t>
            </a:r>
          </a:p>
          <a:p>
            <a:r>
              <a:rPr lang="en-US" altLang="en-US" b="1" dirty="0" smtClean="0"/>
              <a:t>Pain rating scales are one-dimensional and are intended to reflect pain intensity</a:t>
            </a:r>
          </a:p>
          <a:p>
            <a:pPr lvl="1"/>
            <a:r>
              <a:rPr lang="en-US" altLang="en-US" dirty="0" smtClean="0"/>
              <a:t>Pain rating scales can indicate a baseline intensity, track changes, and give some degree of evaluation to a treatment modality</a:t>
            </a:r>
          </a:p>
        </p:txBody>
      </p:sp>
      <p:sp>
        <p:nvSpPr>
          <p:cNvPr id="491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4915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3C8CD414-F87B-4404-9167-BCA111DF72DA}" type="slidenum">
              <a:rPr lang="en-GB" altLang="en-US" sz="1000" smtClean="0">
                <a:solidFill>
                  <a:srgbClr val="000000"/>
                </a:solidFill>
                <a:latin typeface="Arial" pitchFamily="34" charset="0"/>
              </a:rPr>
              <a:pPr eaLnBrk="1" hangingPunct="1"/>
              <a:t>39</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err="1" smtClean="0"/>
              <a:t>Neuroanatomic</a:t>
            </a:r>
            <a:r>
              <a:rPr lang="en-US" altLang="en-US" dirty="0" smtClean="0"/>
              <a:t> Pathways</a:t>
            </a:r>
          </a:p>
        </p:txBody>
      </p:sp>
      <p:pic>
        <p:nvPicPr>
          <p:cNvPr id="14339" name="Picture 7" descr="f10-01-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1822450"/>
            <a:ext cx="4584700" cy="433387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43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1434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FA11F402-8795-47CD-B5D2-BAC9FBC46596}" type="slidenum">
              <a:rPr lang="en-GB" altLang="en-US" sz="1000" smtClean="0">
                <a:solidFill>
                  <a:srgbClr val="000000"/>
                </a:solidFill>
                <a:latin typeface="Arial" pitchFamily="34" charset="0"/>
              </a:rPr>
              <a:pPr eaLnBrk="1" hangingPunct="1"/>
              <a:t>4</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a:xfrm>
            <a:off x="685800" y="338138"/>
            <a:ext cx="7772400" cy="1219200"/>
          </a:xfrm>
        </p:spPr>
        <p:txBody>
          <a:bodyPr/>
          <a:lstStyle/>
          <a:p>
            <a:r>
              <a:rPr lang="en-US" altLang="en-US" smtClean="0"/>
              <a:t>Pain Assessment Tools (Cont.)</a:t>
            </a:r>
          </a:p>
        </p:txBody>
      </p:sp>
      <p:sp>
        <p:nvSpPr>
          <p:cNvPr id="50179" name="Rectangle 6"/>
          <p:cNvSpPr>
            <a:spLocks noGrp="1" noChangeArrowheads="1"/>
          </p:cNvSpPr>
          <p:nvPr>
            <p:ph idx="1"/>
          </p:nvPr>
        </p:nvSpPr>
        <p:spPr>
          <a:xfrm>
            <a:off x="685800" y="1646238"/>
            <a:ext cx="7772400" cy="4454525"/>
          </a:xfrm>
        </p:spPr>
        <p:txBody>
          <a:bodyPr/>
          <a:lstStyle/>
          <a:p>
            <a:r>
              <a:rPr lang="en-US" altLang="en-US" sz="2000" b="1" dirty="0" smtClean="0"/>
              <a:t>Numeric rating scales </a:t>
            </a:r>
            <a:r>
              <a:rPr lang="en-US" altLang="en-US" sz="2000" dirty="0" smtClean="0"/>
              <a:t>ask patient to choose a number that rates level of pain, with 0 being no pain and highest anchor 10 indicating worst pain</a:t>
            </a:r>
          </a:p>
          <a:p>
            <a:pPr lvl="1"/>
            <a:r>
              <a:rPr lang="en-US" altLang="en-US" sz="1800" dirty="0" smtClean="0"/>
              <a:t>It can be administered verbally or visually along a vertical or horizontal line</a:t>
            </a:r>
          </a:p>
          <a:p>
            <a:r>
              <a:rPr lang="en-US" altLang="en-US" sz="2000" b="1" dirty="0" smtClean="0"/>
              <a:t>Verbal descriptor scales </a:t>
            </a:r>
            <a:r>
              <a:rPr lang="en-US" altLang="en-US" sz="2000" dirty="0" smtClean="0"/>
              <a:t>have the patient use words to describe pain</a:t>
            </a:r>
          </a:p>
          <a:p>
            <a:r>
              <a:rPr lang="en-US" altLang="en-US" sz="2000" b="1" dirty="0" smtClean="0"/>
              <a:t>Visual analog scales </a:t>
            </a:r>
            <a:r>
              <a:rPr lang="en-US" altLang="en-US" sz="2000" dirty="0" smtClean="0"/>
              <a:t>have the patient mark the intensity of the pain on a horizontal line from “no pain” to “worst pain”</a:t>
            </a:r>
          </a:p>
          <a:p>
            <a:r>
              <a:rPr lang="en-US" altLang="en-US" sz="2000" dirty="0" smtClean="0"/>
              <a:t>Older adults may prefer the </a:t>
            </a:r>
            <a:r>
              <a:rPr lang="en-US" altLang="en-US" sz="2000" b="1" dirty="0" smtClean="0"/>
              <a:t>descriptor scale </a:t>
            </a:r>
            <a:r>
              <a:rPr lang="en-US" altLang="en-US" sz="2000" dirty="0" smtClean="0"/>
              <a:t>that asks patients to indicate their pain by using selected pain term words</a:t>
            </a:r>
          </a:p>
          <a:p>
            <a:pPr lvl="1"/>
            <a:endParaRPr lang="en-US" altLang="en-US" sz="1800" dirty="0" smtClean="0"/>
          </a:p>
          <a:p>
            <a:pPr lvl="1"/>
            <a:endParaRPr lang="en-US" altLang="en-US" sz="1800" dirty="0" smtClean="0"/>
          </a:p>
        </p:txBody>
      </p:sp>
      <p:sp>
        <p:nvSpPr>
          <p:cNvPr id="501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5018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F2B9C620-4908-4E4C-8EFB-EB240351551F}" type="slidenum">
              <a:rPr lang="en-GB" altLang="en-US" sz="1000" smtClean="0">
                <a:solidFill>
                  <a:srgbClr val="000000"/>
                </a:solidFill>
                <a:latin typeface="Arial" pitchFamily="34" charset="0"/>
              </a:rPr>
              <a:pPr eaLnBrk="1" hangingPunct="1"/>
              <a:t>40</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title"/>
          </p:nvPr>
        </p:nvSpPr>
        <p:spPr>
          <a:xfrm>
            <a:off x="685800" y="338138"/>
            <a:ext cx="7772400" cy="1219200"/>
          </a:xfrm>
        </p:spPr>
        <p:txBody>
          <a:bodyPr/>
          <a:lstStyle/>
          <a:p>
            <a:r>
              <a:rPr lang="en-US" altLang="en-US" smtClean="0"/>
              <a:t>Pain Assessment: Infants </a:t>
            </a:r>
            <a:br>
              <a:rPr lang="en-US" altLang="en-US" smtClean="0"/>
            </a:br>
            <a:r>
              <a:rPr lang="en-US" altLang="en-US" smtClean="0"/>
              <a:t>and Children</a:t>
            </a:r>
          </a:p>
        </p:txBody>
      </p:sp>
      <p:sp>
        <p:nvSpPr>
          <p:cNvPr id="710662" name="Rectangle 6"/>
          <p:cNvSpPr>
            <a:spLocks noGrp="1" noChangeArrowheads="1"/>
          </p:cNvSpPr>
          <p:nvPr>
            <p:ph idx="1"/>
          </p:nvPr>
        </p:nvSpPr>
        <p:spPr>
          <a:xfrm>
            <a:off x="685800" y="1646238"/>
            <a:ext cx="7772400" cy="4454525"/>
          </a:xfrm>
        </p:spPr>
        <p:txBody>
          <a:bodyPr>
            <a:normAutofit lnSpcReduction="10000"/>
          </a:bodyPr>
          <a:lstStyle/>
          <a:p>
            <a:pPr>
              <a:defRPr/>
            </a:pPr>
            <a:r>
              <a:rPr lang="en-US" dirty="0" smtClean="0">
                <a:ea typeface="+mn-ea"/>
              </a:rPr>
              <a:t>Because infants are preverbal and incapable of self-report, pain assessment is dependent on behavioral and physiologic cues</a:t>
            </a:r>
          </a:p>
          <a:p>
            <a:pPr lvl="1">
              <a:defRPr/>
            </a:pPr>
            <a:r>
              <a:rPr lang="en-US" dirty="0" smtClean="0">
                <a:ea typeface="+mn-ea"/>
              </a:rPr>
              <a:t>It is important to underscore understanding that infants do feel pain</a:t>
            </a:r>
          </a:p>
          <a:p>
            <a:pPr lvl="1">
              <a:defRPr/>
            </a:pPr>
            <a:r>
              <a:rPr lang="en-US" dirty="0" smtClean="0">
                <a:ea typeface="+mn-ea"/>
              </a:rPr>
              <a:t>Children 2 years of age can report pain and point to its location</a:t>
            </a:r>
          </a:p>
          <a:p>
            <a:pPr lvl="1">
              <a:defRPr/>
            </a:pPr>
            <a:r>
              <a:rPr lang="en-US" dirty="0" smtClean="0">
                <a:ea typeface="+mn-ea"/>
              </a:rPr>
              <a:t>They cannot rate pain intensity at this developmental level</a:t>
            </a:r>
          </a:p>
          <a:p>
            <a:pPr lvl="1">
              <a:defRPr/>
            </a:pPr>
            <a:r>
              <a:rPr lang="en-US" dirty="0" smtClean="0">
                <a:ea typeface="+mn-ea"/>
              </a:rPr>
              <a:t>It is helpful to ask parent or caregiver what words the child uses to report pain</a:t>
            </a:r>
          </a:p>
        </p:txBody>
      </p:sp>
      <p:sp>
        <p:nvSpPr>
          <p:cNvPr id="512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51205"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F8DEDB7A-861F-4BE1-BFDA-9AF0E2555D11}" type="slidenum">
              <a:rPr lang="en-GB" altLang="en-US" sz="1000" smtClean="0">
                <a:solidFill>
                  <a:srgbClr val="000000"/>
                </a:solidFill>
                <a:latin typeface="Arial" pitchFamily="34" charset="0"/>
              </a:rPr>
              <a:pPr eaLnBrk="1" hangingPunct="1"/>
              <a:t>41</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title"/>
          </p:nvPr>
        </p:nvSpPr>
        <p:spPr>
          <a:xfrm>
            <a:off x="685800" y="338138"/>
            <a:ext cx="7772400" cy="1219200"/>
          </a:xfrm>
        </p:spPr>
        <p:txBody>
          <a:bodyPr/>
          <a:lstStyle/>
          <a:p>
            <a:r>
              <a:rPr lang="en-US" altLang="en-US" smtClean="0"/>
              <a:t>Pain Assessment: Infants and Children (Cont.)</a:t>
            </a:r>
          </a:p>
        </p:txBody>
      </p:sp>
      <p:sp>
        <p:nvSpPr>
          <p:cNvPr id="52227" name="Rectangle 6"/>
          <p:cNvSpPr>
            <a:spLocks noGrp="1" noChangeArrowheads="1"/>
          </p:cNvSpPr>
          <p:nvPr>
            <p:ph idx="1"/>
          </p:nvPr>
        </p:nvSpPr>
        <p:spPr>
          <a:xfrm>
            <a:off x="685800" y="1646238"/>
            <a:ext cx="7772400" cy="4454525"/>
          </a:xfrm>
        </p:spPr>
        <p:txBody>
          <a:bodyPr/>
          <a:lstStyle/>
          <a:p>
            <a:r>
              <a:rPr lang="en-US" altLang="en-US" sz="2400" dirty="0" smtClean="0"/>
              <a:t>Rating scales can be introduced at 4 or 5 years</a:t>
            </a:r>
          </a:p>
          <a:p>
            <a:r>
              <a:rPr lang="en-US" altLang="en-US" sz="2400" b="1" dirty="0" smtClean="0"/>
              <a:t>Wong-Baker Scale </a:t>
            </a:r>
            <a:r>
              <a:rPr lang="en-US" altLang="en-US" sz="2400" dirty="0" smtClean="0"/>
              <a:t>is one example; child is asked to choose face that shows “How much hurt do you have now?” </a:t>
            </a:r>
          </a:p>
          <a:p>
            <a:r>
              <a:rPr lang="en-US" altLang="en-US" sz="2400" b="1" dirty="0" err="1" smtClean="0"/>
              <a:t>Oucher</a:t>
            </a:r>
            <a:r>
              <a:rPr lang="en-US" altLang="en-US" sz="2400" b="1" dirty="0" smtClean="0"/>
              <a:t> Scale </a:t>
            </a:r>
            <a:r>
              <a:rPr lang="en-US" altLang="en-US" sz="2400" dirty="0" smtClean="0"/>
              <a:t>has six photographs of young boys’ faces with different expressions of pain, ranked on a 0 to 5 scale of increasing intensity</a:t>
            </a:r>
          </a:p>
          <a:p>
            <a:pPr lvl="1"/>
            <a:r>
              <a:rPr lang="en-US" altLang="en-US" sz="2000" dirty="0" smtClean="0"/>
              <a:t>Child is asked to point to face that best matches the hurt or pain</a:t>
            </a:r>
          </a:p>
          <a:p>
            <a:pPr lvl="1"/>
            <a:r>
              <a:rPr lang="en-US" altLang="en-US" sz="2000" dirty="0" smtClean="0"/>
              <a:t>Has variations for girls and ethnic groups</a:t>
            </a:r>
          </a:p>
        </p:txBody>
      </p:sp>
      <p:sp>
        <p:nvSpPr>
          <p:cNvPr id="522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52229"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2239B423-0C9A-4119-AF63-912309A0A75B}" type="slidenum">
              <a:rPr lang="en-GB" altLang="en-US" sz="1000" smtClean="0">
                <a:solidFill>
                  <a:srgbClr val="000000"/>
                </a:solidFill>
                <a:latin typeface="Arial" pitchFamily="34" charset="0"/>
              </a:rPr>
              <a:pPr eaLnBrk="1" hangingPunct="1"/>
              <a:t>42</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685800" y="338138"/>
            <a:ext cx="7772400" cy="1219200"/>
          </a:xfrm>
        </p:spPr>
        <p:txBody>
          <a:bodyPr/>
          <a:lstStyle/>
          <a:p>
            <a:r>
              <a:rPr lang="en-US" altLang="en-US" smtClean="0"/>
              <a:t>Objective Data Preparation</a:t>
            </a:r>
          </a:p>
        </p:txBody>
      </p:sp>
      <p:sp>
        <p:nvSpPr>
          <p:cNvPr id="53251" name="Rectangle 6"/>
          <p:cNvSpPr>
            <a:spLocks noGrp="1" noChangeArrowheads="1"/>
          </p:cNvSpPr>
          <p:nvPr>
            <p:ph idx="1"/>
          </p:nvPr>
        </p:nvSpPr>
        <p:spPr>
          <a:xfrm>
            <a:off x="685800" y="1646238"/>
            <a:ext cx="7772400" cy="4454525"/>
          </a:xfrm>
        </p:spPr>
        <p:txBody>
          <a:bodyPr/>
          <a:lstStyle/>
          <a:p>
            <a:pPr>
              <a:lnSpc>
                <a:spcPct val="90000"/>
              </a:lnSpc>
            </a:pPr>
            <a:r>
              <a:rPr lang="en-US" altLang="en-US" smtClean="0"/>
              <a:t>Physical examination process can help you understand the nature of the pain </a:t>
            </a:r>
          </a:p>
          <a:p>
            <a:pPr lvl="1">
              <a:lnSpc>
                <a:spcPct val="90000"/>
              </a:lnSpc>
            </a:pPr>
            <a:r>
              <a:rPr lang="en-US" altLang="en-US" smtClean="0"/>
              <a:t>Consider whether this is an acute or chronic condition</a:t>
            </a:r>
          </a:p>
          <a:p>
            <a:pPr lvl="1">
              <a:lnSpc>
                <a:spcPct val="90000"/>
              </a:lnSpc>
            </a:pPr>
            <a:r>
              <a:rPr lang="en-US" altLang="en-US" smtClean="0"/>
              <a:t>Recall that physical findings may not always support patient’s pain complaints, particularly for chronic pain syndromes</a:t>
            </a:r>
          </a:p>
          <a:p>
            <a:pPr lvl="1">
              <a:lnSpc>
                <a:spcPct val="90000"/>
              </a:lnSpc>
            </a:pPr>
            <a:r>
              <a:rPr lang="en-US" altLang="en-US" smtClean="0"/>
              <a:t>Pain should not be discounted when objective, physical evidence is not found</a:t>
            </a:r>
          </a:p>
          <a:p>
            <a:pPr lvl="1">
              <a:lnSpc>
                <a:spcPct val="90000"/>
              </a:lnSpc>
            </a:pPr>
            <a:r>
              <a:rPr lang="en-US" altLang="en-US" smtClean="0"/>
              <a:t>Based on the patient’s pain report, make every effort to reduce or eliminate pain with appropriate analgesic and nonpharmacologic intervention</a:t>
            </a:r>
          </a:p>
        </p:txBody>
      </p:sp>
      <p:sp>
        <p:nvSpPr>
          <p:cNvPr id="532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53253"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3146FD3F-C3A0-47D0-9899-14E60A0F2BB0}" type="slidenum">
              <a:rPr lang="en-GB" altLang="en-US" sz="1000" smtClean="0">
                <a:solidFill>
                  <a:srgbClr val="000000"/>
                </a:solidFill>
                <a:latin typeface="Arial" pitchFamily="34" charset="0"/>
              </a:rPr>
              <a:pPr eaLnBrk="1" hangingPunct="1"/>
              <a:t>43</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title"/>
          </p:nvPr>
        </p:nvSpPr>
        <p:spPr>
          <a:xfrm>
            <a:off x="685800" y="338138"/>
            <a:ext cx="7772400" cy="1219200"/>
          </a:xfrm>
        </p:spPr>
        <p:txBody>
          <a:bodyPr/>
          <a:lstStyle/>
          <a:p>
            <a:r>
              <a:rPr lang="en-US" altLang="en-US" smtClean="0"/>
              <a:t>American Pain Society</a:t>
            </a:r>
          </a:p>
        </p:txBody>
      </p:sp>
      <p:sp>
        <p:nvSpPr>
          <p:cNvPr id="710662" name="Rectangle 6"/>
          <p:cNvSpPr>
            <a:spLocks noGrp="1" noChangeArrowheads="1"/>
          </p:cNvSpPr>
          <p:nvPr>
            <p:ph idx="1"/>
          </p:nvPr>
        </p:nvSpPr>
        <p:spPr>
          <a:xfrm>
            <a:off x="685800" y="1646238"/>
            <a:ext cx="7772400" cy="4454525"/>
          </a:xfrm>
        </p:spPr>
        <p:txBody>
          <a:bodyPr>
            <a:noAutofit/>
          </a:bodyPr>
          <a:lstStyle/>
          <a:p>
            <a:pPr>
              <a:defRPr/>
            </a:pPr>
            <a:r>
              <a:rPr lang="en-US" sz="2400" dirty="0" smtClean="0">
                <a:ea typeface="+mn-ea"/>
              </a:rPr>
              <a:t>In cases in which cause of acute pain is uncertain, establishing a diagnosis is a priority, but symptomatic treatment of pain should be given while investigation is proceeding</a:t>
            </a:r>
          </a:p>
          <a:p>
            <a:pPr>
              <a:defRPr/>
            </a:pPr>
            <a:r>
              <a:rPr lang="en-US" sz="2400" dirty="0" smtClean="0">
                <a:ea typeface="+mn-ea"/>
              </a:rPr>
              <a:t>With occasional exceptions (e.g., initial examination of patient with an acute condition of abdomen), it is rarely justified to defer analgesia until a diagnosis is made</a:t>
            </a:r>
          </a:p>
          <a:p>
            <a:pPr>
              <a:defRPr/>
            </a:pPr>
            <a:r>
              <a:rPr lang="en-US" sz="2400" dirty="0" smtClean="0">
                <a:ea typeface="+mn-ea"/>
              </a:rPr>
              <a:t>In fact, a comfortable patient is better able to cooperate with diagnostic procedures</a:t>
            </a:r>
          </a:p>
        </p:txBody>
      </p:sp>
      <p:sp>
        <p:nvSpPr>
          <p:cNvPr id="542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5427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0C06732F-ED42-470D-B67D-D0ED737E8907}" type="slidenum">
              <a:rPr lang="en-GB" altLang="en-US" sz="1000" smtClean="0">
                <a:solidFill>
                  <a:srgbClr val="000000"/>
                </a:solidFill>
                <a:latin typeface="Arial" pitchFamily="34" charset="0"/>
              </a:rPr>
              <a:pPr eaLnBrk="1" hangingPunct="1"/>
              <a:t>44</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The nurse is reassessing a patient’s pain level after pain medication administration following a pain level of 9/10. The patient states that his pain level is now a 3/10. What should the nurse do next</a:t>
            </a:r>
            <a:r>
              <a:rPr lang="en-US" dirty="0" smtClean="0"/>
              <a:t>?</a:t>
            </a:r>
          </a:p>
          <a:p>
            <a:pPr marL="463550" indent="-463550" eaLnBrk="1" hangingPunct="1">
              <a:buSzPct val="100000"/>
              <a:buFont typeface="Arial" charset="0"/>
              <a:buAutoNum type="arabicPeriod"/>
              <a:defRPr/>
            </a:pPr>
            <a:r>
              <a:rPr lang="en-US" dirty="0"/>
              <a:t>Verify orders for medications and offer more pain medication, if appropriate.</a:t>
            </a:r>
          </a:p>
          <a:p>
            <a:pPr marL="463550" indent="-463550" eaLnBrk="1" hangingPunct="1">
              <a:buSzPct val="100000"/>
              <a:buFont typeface="Arial" charset="0"/>
              <a:buAutoNum type="arabicPeriod"/>
              <a:defRPr/>
            </a:pPr>
            <a:r>
              <a:rPr lang="en-US" dirty="0"/>
              <a:t>Continue to assess patient’s pain level.</a:t>
            </a:r>
          </a:p>
          <a:p>
            <a:pPr marL="463550" indent="-463550" eaLnBrk="1" hangingPunct="1">
              <a:buSzPct val="100000"/>
              <a:buFont typeface="Arial" charset="0"/>
              <a:buAutoNum type="arabicPeriod"/>
              <a:defRPr/>
            </a:pPr>
            <a:r>
              <a:rPr lang="en-US" dirty="0"/>
              <a:t>Document the pain level in the chart.</a:t>
            </a:r>
          </a:p>
          <a:p>
            <a:pPr marL="463550" indent="-463550" eaLnBrk="1" hangingPunct="1">
              <a:buSzPct val="100000"/>
              <a:buFont typeface="Arial" charset="0"/>
              <a:buAutoNum type="arabicPeriod"/>
              <a:defRPr/>
            </a:pPr>
            <a:r>
              <a:rPr lang="en-US" dirty="0"/>
              <a:t>There is no need for action, because the patient’s pain is manageable.</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r>
              <a:rPr lang="en-GB" altLang="en-US" smtClean="0"/>
              <a:t> </a:t>
            </a:r>
            <a:fld id="{BA675175-CFF6-4B3A-839B-788FF34FFF7D}" type="slidenum">
              <a:rPr lang="en-GB" altLang="en-US" smtClean="0"/>
              <a:pPr>
                <a:defRPr/>
              </a:pPr>
              <a:t>45</a:t>
            </a:fld>
            <a:endParaRPr lang="en-GB" altLang="en-US"/>
          </a:p>
        </p:txBody>
      </p:sp>
      <p:sp>
        <p:nvSpPr>
          <p:cNvPr id="5" name="Footer Placeholder 4"/>
          <p:cNvSpPr>
            <a:spLocks noGrp="1"/>
          </p:cNvSpPr>
          <p:nvPr>
            <p:ph type="ftr" sz="quarter" idx="11"/>
          </p:nvPr>
        </p:nvSpPr>
        <p:spPr/>
        <p:txBody>
          <a:bodyPr/>
          <a:lstStyle/>
          <a:p>
            <a:pPr>
              <a:defRPr/>
            </a:pPr>
            <a:r>
              <a:rPr lang="en-US" smtClean="0"/>
              <a:t>Copyright © 2016 by Elsevier, Inc. All rights reserved. </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1096090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title"/>
          </p:nvPr>
        </p:nvSpPr>
        <p:spPr>
          <a:xfrm>
            <a:off x="685800" y="338138"/>
            <a:ext cx="7772400" cy="1219200"/>
          </a:xfrm>
        </p:spPr>
        <p:txBody>
          <a:bodyPr/>
          <a:lstStyle/>
          <a:p>
            <a:r>
              <a:rPr lang="en-US" altLang="en-US" smtClean="0"/>
              <a:t>Objective Data: Joints</a:t>
            </a:r>
          </a:p>
        </p:txBody>
      </p:sp>
      <p:sp>
        <p:nvSpPr>
          <p:cNvPr id="55299" name="Rectangle 6"/>
          <p:cNvSpPr>
            <a:spLocks noGrp="1" noChangeArrowheads="1"/>
          </p:cNvSpPr>
          <p:nvPr>
            <p:ph idx="1"/>
          </p:nvPr>
        </p:nvSpPr>
        <p:spPr>
          <a:xfrm>
            <a:off x="685800" y="1646238"/>
            <a:ext cx="7772400" cy="4454525"/>
          </a:xfrm>
        </p:spPr>
        <p:txBody>
          <a:bodyPr/>
          <a:lstStyle/>
          <a:p>
            <a:r>
              <a:rPr lang="en-US" altLang="en-US" smtClean="0"/>
              <a:t>Note size and contour of joint</a:t>
            </a:r>
          </a:p>
          <a:p>
            <a:r>
              <a:rPr lang="en-US" altLang="en-US" smtClean="0"/>
              <a:t>Measure circumference of involved joint for comparison with baseline</a:t>
            </a:r>
          </a:p>
          <a:p>
            <a:r>
              <a:rPr lang="en-US" altLang="en-US" smtClean="0"/>
              <a:t>Check active or passive range of motion</a:t>
            </a:r>
          </a:p>
          <a:p>
            <a:r>
              <a:rPr lang="en-US" altLang="en-US" smtClean="0"/>
              <a:t>Joint motion normally causes no tenderness, pain, or crepitation</a:t>
            </a:r>
          </a:p>
        </p:txBody>
      </p:sp>
      <p:sp>
        <p:nvSpPr>
          <p:cNvPr id="553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5530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876A21B4-D641-4A3C-BA03-5D2AEC13FB96}" type="slidenum">
              <a:rPr lang="en-GB" altLang="en-US" sz="1000" smtClean="0">
                <a:solidFill>
                  <a:srgbClr val="000000"/>
                </a:solidFill>
                <a:latin typeface="Arial" pitchFamily="34" charset="0"/>
              </a:rPr>
              <a:pPr eaLnBrk="1" hangingPunct="1"/>
              <a:t>46</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title"/>
          </p:nvPr>
        </p:nvSpPr>
        <p:spPr>
          <a:xfrm>
            <a:off x="520700" y="338138"/>
            <a:ext cx="7937500" cy="1219200"/>
          </a:xfrm>
        </p:spPr>
        <p:txBody>
          <a:bodyPr/>
          <a:lstStyle/>
          <a:p>
            <a:r>
              <a:rPr lang="en-US" altLang="en-US" smtClean="0"/>
              <a:t>Objective Data: Muscles and Skin</a:t>
            </a:r>
          </a:p>
        </p:txBody>
      </p:sp>
      <p:sp>
        <p:nvSpPr>
          <p:cNvPr id="56323" name="Rectangle 6"/>
          <p:cNvSpPr>
            <a:spLocks noGrp="1" noChangeArrowheads="1"/>
          </p:cNvSpPr>
          <p:nvPr>
            <p:ph idx="1"/>
          </p:nvPr>
        </p:nvSpPr>
        <p:spPr>
          <a:xfrm>
            <a:off x="685800" y="1646238"/>
            <a:ext cx="7772400" cy="4454525"/>
          </a:xfrm>
        </p:spPr>
        <p:txBody>
          <a:bodyPr/>
          <a:lstStyle/>
          <a:p>
            <a:pPr>
              <a:lnSpc>
                <a:spcPct val="90000"/>
              </a:lnSpc>
            </a:pPr>
            <a:r>
              <a:rPr lang="en-US" altLang="en-US" smtClean="0"/>
              <a:t>Inspect skin and tissues for color, swelling, and any masses or deformity</a:t>
            </a:r>
          </a:p>
          <a:p>
            <a:pPr>
              <a:lnSpc>
                <a:spcPct val="90000"/>
              </a:lnSpc>
            </a:pPr>
            <a:r>
              <a:rPr lang="en-US" altLang="en-US" smtClean="0"/>
              <a:t>To assess for changes in sensation, ask person to close his or her eyes </a:t>
            </a:r>
          </a:p>
          <a:p>
            <a:pPr lvl="1">
              <a:lnSpc>
                <a:spcPct val="90000"/>
              </a:lnSpc>
            </a:pPr>
            <a:r>
              <a:rPr lang="en-US" altLang="en-US" smtClean="0"/>
              <a:t>Test person’s ability to perceive sensation by breaking a tongue blade in two lengthwise</a:t>
            </a:r>
          </a:p>
          <a:p>
            <a:pPr lvl="1">
              <a:lnSpc>
                <a:spcPct val="90000"/>
              </a:lnSpc>
            </a:pPr>
            <a:r>
              <a:rPr lang="en-US" altLang="en-US" smtClean="0"/>
              <a:t>Lightly press sharp and blunted ends on skin in a random fashion and ask to identify it as sharp or dull</a:t>
            </a:r>
          </a:p>
          <a:p>
            <a:pPr lvl="1">
              <a:lnSpc>
                <a:spcPct val="90000"/>
              </a:lnSpc>
            </a:pPr>
            <a:r>
              <a:rPr lang="en-US" altLang="en-US" smtClean="0"/>
              <a:t>This test will help you identify location and extent of altered sensation</a:t>
            </a:r>
          </a:p>
        </p:txBody>
      </p:sp>
      <p:sp>
        <p:nvSpPr>
          <p:cNvPr id="563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56325"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19FBC79F-3346-4136-9A3D-52FAECC3B212}" type="slidenum">
              <a:rPr lang="en-GB" altLang="en-US" sz="1000" smtClean="0">
                <a:solidFill>
                  <a:srgbClr val="000000"/>
                </a:solidFill>
                <a:latin typeface="Arial" pitchFamily="34" charset="0"/>
              </a:rPr>
              <a:pPr eaLnBrk="1" hangingPunct="1"/>
              <a:t>47</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title"/>
          </p:nvPr>
        </p:nvSpPr>
        <p:spPr>
          <a:xfrm>
            <a:off x="685800" y="338138"/>
            <a:ext cx="7772400" cy="1219200"/>
          </a:xfrm>
        </p:spPr>
        <p:txBody>
          <a:bodyPr/>
          <a:lstStyle/>
          <a:p>
            <a:r>
              <a:rPr lang="en-US" altLang="en-US" smtClean="0"/>
              <a:t>Objective Data: Abdomen</a:t>
            </a:r>
          </a:p>
        </p:txBody>
      </p:sp>
      <p:sp>
        <p:nvSpPr>
          <p:cNvPr id="57347" name="Rectangle 6"/>
          <p:cNvSpPr>
            <a:spLocks noGrp="1" noChangeArrowheads="1"/>
          </p:cNvSpPr>
          <p:nvPr>
            <p:ph idx="1"/>
          </p:nvPr>
        </p:nvSpPr>
        <p:spPr>
          <a:xfrm>
            <a:off x="685800" y="1646238"/>
            <a:ext cx="7772400" cy="4454525"/>
          </a:xfrm>
        </p:spPr>
        <p:txBody>
          <a:bodyPr/>
          <a:lstStyle/>
          <a:p>
            <a:r>
              <a:rPr lang="en-US" altLang="en-US" smtClean="0"/>
              <a:t>Observe for contour and symmetry</a:t>
            </a:r>
          </a:p>
          <a:p>
            <a:r>
              <a:rPr lang="en-US" altLang="en-US" smtClean="0"/>
              <a:t>Palpate for muscle guarding and organ size</a:t>
            </a:r>
          </a:p>
          <a:p>
            <a:r>
              <a:rPr lang="en-US" altLang="en-US" smtClean="0"/>
              <a:t>Note any areas of referred pain</a:t>
            </a:r>
          </a:p>
        </p:txBody>
      </p:sp>
      <p:sp>
        <p:nvSpPr>
          <p:cNvPr id="573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57349"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D7B16425-7289-47D6-ABD1-E53D73323BAF}" type="slidenum">
              <a:rPr lang="en-GB" altLang="en-US" sz="1000" smtClean="0">
                <a:solidFill>
                  <a:srgbClr val="000000"/>
                </a:solidFill>
                <a:latin typeface="Arial" pitchFamily="34" charset="0"/>
              </a:rPr>
              <a:pPr eaLnBrk="1" hangingPunct="1"/>
              <a:t>48</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title"/>
          </p:nvPr>
        </p:nvSpPr>
        <p:spPr>
          <a:xfrm>
            <a:off x="685800" y="338138"/>
            <a:ext cx="7772400" cy="1219200"/>
          </a:xfrm>
        </p:spPr>
        <p:txBody>
          <a:bodyPr/>
          <a:lstStyle/>
          <a:p>
            <a:r>
              <a:rPr lang="en-US" altLang="en-US" smtClean="0"/>
              <a:t>Nonverbal Behaviors of Pain</a:t>
            </a:r>
          </a:p>
        </p:txBody>
      </p:sp>
      <p:sp>
        <p:nvSpPr>
          <p:cNvPr id="58371" name="Rectangle 6"/>
          <p:cNvSpPr>
            <a:spLocks noGrp="1" noChangeArrowheads="1"/>
          </p:cNvSpPr>
          <p:nvPr>
            <p:ph idx="1"/>
          </p:nvPr>
        </p:nvSpPr>
        <p:spPr>
          <a:xfrm>
            <a:off x="685800" y="1646238"/>
            <a:ext cx="7772400" cy="4454525"/>
          </a:xfrm>
        </p:spPr>
        <p:txBody>
          <a:bodyPr/>
          <a:lstStyle/>
          <a:p>
            <a:r>
              <a:rPr lang="en-US" altLang="en-US" smtClean="0"/>
              <a:t>When individual cannot verbally communicate pain, you can (to a limited extent) identify pain using behavioral cues</a:t>
            </a:r>
          </a:p>
          <a:p>
            <a:r>
              <a:rPr lang="en-US" altLang="en-US" smtClean="0"/>
              <a:t>Recall that individuals react to painful stimuli with a wide variety of behaviors</a:t>
            </a:r>
          </a:p>
          <a:p>
            <a:r>
              <a:rPr lang="en-US" altLang="en-US" smtClean="0"/>
              <a:t>Behaviors are influenced by a wide variety of factors, including nature of pain (acute versus chronic), age, and cultural and gender expectations</a:t>
            </a:r>
          </a:p>
        </p:txBody>
      </p:sp>
      <p:sp>
        <p:nvSpPr>
          <p:cNvPr id="583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58373"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2FD77550-D4FA-4E53-AD87-5299AFD6AA5F}" type="slidenum">
              <a:rPr lang="en-GB" altLang="en-US" sz="1000" smtClean="0">
                <a:solidFill>
                  <a:srgbClr val="000000"/>
                </a:solidFill>
                <a:latin typeface="Arial" pitchFamily="34" charset="0"/>
              </a:rPr>
              <a:pPr eaLnBrk="1" hangingPunct="1"/>
              <a:t>49</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685800" y="338138"/>
            <a:ext cx="7772400" cy="1219200"/>
          </a:xfrm>
        </p:spPr>
        <p:txBody>
          <a:bodyPr/>
          <a:lstStyle/>
          <a:p>
            <a:r>
              <a:rPr lang="en-US" altLang="en-US" dirty="0" err="1" smtClean="0"/>
              <a:t>Nociceptors</a:t>
            </a:r>
            <a:r>
              <a:rPr lang="en-US" altLang="en-US" dirty="0" smtClean="0"/>
              <a:t> Fibers</a:t>
            </a:r>
          </a:p>
        </p:txBody>
      </p:sp>
      <p:sp>
        <p:nvSpPr>
          <p:cNvPr id="15363" name="Rectangle 6"/>
          <p:cNvSpPr>
            <a:spLocks noGrp="1" noChangeArrowheads="1"/>
          </p:cNvSpPr>
          <p:nvPr>
            <p:ph idx="1"/>
          </p:nvPr>
        </p:nvSpPr>
        <p:spPr>
          <a:xfrm>
            <a:off x="685800" y="1646238"/>
            <a:ext cx="7772400" cy="4454525"/>
          </a:xfrm>
        </p:spPr>
        <p:txBody>
          <a:bodyPr/>
          <a:lstStyle/>
          <a:p>
            <a:pPr>
              <a:lnSpc>
                <a:spcPct val="90000"/>
              </a:lnSpc>
            </a:pPr>
            <a:r>
              <a:rPr lang="en-US" altLang="en-US" sz="2400" b="1" dirty="0" smtClean="0"/>
              <a:t>A</a:t>
            </a:r>
            <a:r>
              <a:rPr lang="el-GR" altLang="en-US" sz="2400" b="1" dirty="0" smtClean="0"/>
              <a:t>δ</a:t>
            </a:r>
            <a:r>
              <a:rPr lang="en-US" altLang="en-US" sz="2400" b="1" dirty="0" smtClean="0"/>
              <a:t> fibers </a:t>
            </a:r>
            <a:r>
              <a:rPr lang="en-US" altLang="en-US" sz="2400" dirty="0" smtClean="0"/>
              <a:t>are </a:t>
            </a:r>
            <a:r>
              <a:rPr lang="en-US" altLang="en-US" sz="2400" dirty="0" err="1" smtClean="0"/>
              <a:t>myelinated</a:t>
            </a:r>
            <a:r>
              <a:rPr lang="en-US" altLang="en-US" sz="2400" dirty="0" smtClean="0"/>
              <a:t> and larger in diameter, and they transmit pain signal rapidly to CNS; localized, short-term, and sharp sensations result from A</a:t>
            </a:r>
            <a:r>
              <a:rPr lang="el-GR" altLang="en-US" sz="2400" dirty="0" smtClean="0"/>
              <a:t>δ</a:t>
            </a:r>
            <a:r>
              <a:rPr lang="en-US" altLang="en-US" sz="2400" dirty="0" smtClean="0"/>
              <a:t> fiber stimulation</a:t>
            </a:r>
          </a:p>
          <a:p>
            <a:pPr>
              <a:lnSpc>
                <a:spcPct val="90000"/>
              </a:lnSpc>
            </a:pPr>
            <a:r>
              <a:rPr lang="en-US" altLang="en-US" sz="2400" dirty="0" smtClean="0"/>
              <a:t>In contrast, </a:t>
            </a:r>
            <a:r>
              <a:rPr lang="en-US" altLang="en-US" sz="2400" b="1" dirty="0" smtClean="0"/>
              <a:t>C fibers </a:t>
            </a:r>
            <a:r>
              <a:rPr lang="en-US" altLang="en-US" sz="2400" dirty="0" smtClean="0"/>
              <a:t>are </a:t>
            </a:r>
            <a:r>
              <a:rPr lang="en-US" altLang="en-US" sz="2400" dirty="0" err="1" smtClean="0"/>
              <a:t>unmyelinated</a:t>
            </a:r>
            <a:r>
              <a:rPr lang="en-US" altLang="en-US" sz="2400" dirty="0" smtClean="0"/>
              <a:t> and smaller, and transmit signal more slowly; sensations are diffuse and aching, and they persist after initial injury</a:t>
            </a:r>
          </a:p>
          <a:p>
            <a:pPr>
              <a:lnSpc>
                <a:spcPct val="90000"/>
              </a:lnSpc>
            </a:pPr>
            <a:r>
              <a:rPr lang="en-US" altLang="en-US" sz="2400" b="1" dirty="0" smtClean="0"/>
              <a:t>Peripheral sensory A</a:t>
            </a:r>
            <a:r>
              <a:rPr lang="el-GR" altLang="en-US" sz="2400" b="1" dirty="0" smtClean="0"/>
              <a:t>δ</a:t>
            </a:r>
            <a:r>
              <a:rPr lang="en-US" altLang="en-US" sz="2400" b="1" dirty="0" smtClean="0"/>
              <a:t> and C fibers </a:t>
            </a:r>
            <a:r>
              <a:rPr lang="en-US" altLang="en-US" sz="2400" dirty="0" smtClean="0"/>
              <a:t>enter spinal cord by posterior nerve roots within dorsal horn by tract of </a:t>
            </a:r>
            <a:r>
              <a:rPr lang="en-US" altLang="en-US" sz="2400" dirty="0" err="1" smtClean="0"/>
              <a:t>Lissauer</a:t>
            </a:r>
            <a:endParaRPr lang="en-US" altLang="en-US" sz="2400" dirty="0" smtClean="0"/>
          </a:p>
          <a:p>
            <a:pPr>
              <a:lnSpc>
                <a:spcPct val="90000"/>
              </a:lnSpc>
            </a:pPr>
            <a:r>
              <a:rPr lang="en-US" altLang="en-US" sz="2400" dirty="0" smtClean="0"/>
              <a:t>Fibers synapse with interneurons located within a specified area of cord called </a:t>
            </a:r>
            <a:r>
              <a:rPr lang="en-US" altLang="en-US" sz="2400" dirty="0" err="1" smtClean="0"/>
              <a:t>substantia</a:t>
            </a:r>
            <a:r>
              <a:rPr lang="en-US" altLang="en-US" sz="2400" dirty="0" smtClean="0"/>
              <a:t> </a:t>
            </a:r>
            <a:r>
              <a:rPr lang="en-US" altLang="en-US" sz="2400" dirty="0" err="1" smtClean="0"/>
              <a:t>gelatinosa</a:t>
            </a:r>
            <a:endParaRPr lang="en-US" altLang="en-US" sz="2400" dirty="0" smtClean="0"/>
          </a:p>
        </p:txBody>
      </p:sp>
      <p:sp>
        <p:nvSpPr>
          <p:cNvPr id="153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15365"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97DCE49A-158B-4F2F-865F-61EE79D9ECEB}" type="slidenum">
              <a:rPr lang="en-GB" altLang="en-US" sz="1000" smtClean="0">
                <a:solidFill>
                  <a:srgbClr val="000000"/>
                </a:solidFill>
                <a:latin typeface="Arial" pitchFamily="34" charset="0"/>
              </a:rPr>
              <a:pPr eaLnBrk="1" hangingPunct="1"/>
              <a:t>5</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title"/>
          </p:nvPr>
        </p:nvSpPr>
        <p:spPr>
          <a:xfrm>
            <a:off x="685800" y="338138"/>
            <a:ext cx="7772400" cy="1219200"/>
          </a:xfrm>
        </p:spPr>
        <p:txBody>
          <a:bodyPr/>
          <a:lstStyle/>
          <a:p>
            <a:r>
              <a:rPr lang="en-US" altLang="en-US" smtClean="0"/>
              <a:t>Nonverbal Behaviors of Pain (Cont.)</a:t>
            </a:r>
          </a:p>
        </p:txBody>
      </p:sp>
      <p:sp>
        <p:nvSpPr>
          <p:cNvPr id="59395" name="Rectangle 6"/>
          <p:cNvSpPr>
            <a:spLocks noGrp="1" noChangeArrowheads="1"/>
          </p:cNvSpPr>
          <p:nvPr>
            <p:ph idx="1"/>
          </p:nvPr>
        </p:nvSpPr>
        <p:spPr>
          <a:xfrm>
            <a:off x="685800" y="1646238"/>
            <a:ext cx="7772400" cy="4454525"/>
          </a:xfrm>
        </p:spPr>
        <p:txBody>
          <a:bodyPr/>
          <a:lstStyle/>
          <a:p>
            <a:r>
              <a:rPr lang="en-US" altLang="en-US" b="1" smtClean="0"/>
              <a:t>Acute pain behaviors</a:t>
            </a:r>
          </a:p>
          <a:p>
            <a:pPr lvl="1"/>
            <a:r>
              <a:rPr lang="en-US" altLang="en-US" smtClean="0"/>
              <a:t>Because acute pain involves autonomic responses and has protective purpose, individuals experiencing moderate to intense levels of pain may exhibit the following behaviors:</a:t>
            </a:r>
          </a:p>
          <a:p>
            <a:pPr lvl="2"/>
            <a:r>
              <a:rPr lang="en-US" altLang="en-US" smtClean="0"/>
              <a:t>Guarding, grimacing, vocalizations such as moaning, agitation, restlessness, stillness, diaphoresis, or change in vital signs</a:t>
            </a:r>
          </a:p>
          <a:p>
            <a:pPr lvl="1"/>
            <a:r>
              <a:rPr lang="en-US" altLang="en-US" smtClean="0"/>
              <a:t>This list of behaviors is not exhaustive because the behaviors should not be used exclusively to deny or confirm presence of pain</a:t>
            </a:r>
          </a:p>
        </p:txBody>
      </p:sp>
      <p:sp>
        <p:nvSpPr>
          <p:cNvPr id="593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5939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C84DBFE7-87BD-43D7-A36F-D47410C7884D}" type="slidenum">
              <a:rPr lang="en-GB" altLang="en-US" sz="1000" smtClean="0">
                <a:solidFill>
                  <a:srgbClr val="000000"/>
                </a:solidFill>
                <a:latin typeface="Arial" pitchFamily="34" charset="0"/>
              </a:rPr>
              <a:pPr eaLnBrk="1" hangingPunct="1"/>
              <a:t>50</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title"/>
          </p:nvPr>
        </p:nvSpPr>
        <p:spPr>
          <a:xfrm>
            <a:off x="685800" y="338138"/>
            <a:ext cx="7772400" cy="1219200"/>
          </a:xfrm>
        </p:spPr>
        <p:txBody>
          <a:bodyPr/>
          <a:lstStyle/>
          <a:p>
            <a:r>
              <a:rPr lang="en-US" altLang="en-US" smtClean="0"/>
              <a:t>Nonverbal Behaviors of Pain (Cont.)</a:t>
            </a:r>
          </a:p>
        </p:txBody>
      </p:sp>
      <p:sp>
        <p:nvSpPr>
          <p:cNvPr id="60419" name="Rectangle 6"/>
          <p:cNvSpPr>
            <a:spLocks noGrp="1" noChangeArrowheads="1"/>
          </p:cNvSpPr>
          <p:nvPr>
            <p:ph idx="1"/>
          </p:nvPr>
        </p:nvSpPr>
        <p:spPr>
          <a:xfrm>
            <a:off x="685800" y="1646238"/>
            <a:ext cx="7953375" cy="4454525"/>
          </a:xfrm>
        </p:spPr>
        <p:txBody>
          <a:bodyPr/>
          <a:lstStyle/>
          <a:p>
            <a:r>
              <a:rPr lang="en-US" altLang="en-US" b="1" smtClean="0"/>
              <a:t>Chronic pain behaviors</a:t>
            </a:r>
          </a:p>
          <a:p>
            <a:pPr lvl="1"/>
            <a:r>
              <a:rPr lang="en-US" altLang="en-US" smtClean="0"/>
              <a:t>Persons with chronic pain often live with experience for months and years</a:t>
            </a:r>
          </a:p>
          <a:p>
            <a:pPr lvl="1"/>
            <a:r>
              <a:rPr lang="en-US" altLang="en-US" smtClean="0"/>
              <a:t>One cannot function physiologically and go on with life in a repetitive state of grimacing, diaphoresis, guarding, and the like </a:t>
            </a:r>
          </a:p>
          <a:p>
            <a:pPr lvl="1"/>
            <a:r>
              <a:rPr lang="en-US" altLang="en-US" smtClean="0"/>
              <a:t>Person adapts over time, and clinicians cannot look for or anticipate the same acute pain behaviors to exist in order to confirm a pain diagnosis</a:t>
            </a:r>
          </a:p>
          <a:p>
            <a:pPr lvl="1"/>
            <a:r>
              <a:rPr lang="en-US" altLang="en-US" smtClean="0"/>
              <a:t>Chronic pain behaviors have even more variability than acute pain behaviors</a:t>
            </a:r>
          </a:p>
        </p:txBody>
      </p:sp>
      <p:sp>
        <p:nvSpPr>
          <p:cNvPr id="604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6042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7E9CB6CE-238A-4ED9-9F53-3ACA0561F7DC}" type="slidenum">
              <a:rPr lang="en-GB" altLang="en-US" sz="1000" smtClean="0">
                <a:solidFill>
                  <a:srgbClr val="000000"/>
                </a:solidFill>
                <a:latin typeface="Arial" pitchFamily="34" charset="0"/>
              </a:rPr>
              <a:pPr eaLnBrk="1" hangingPunct="1"/>
              <a:t>51</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title"/>
          </p:nvPr>
        </p:nvSpPr>
        <p:spPr>
          <a:xfrm>
            <a:off x="685800" y="338138"/>
            <a:ext cx="7772400" cy="1219200"/>
          </a:xfrm>
        </p:spPr>
        <p:txBody>
          <a:bodyPr/>
          <a:lstStyle/>
          <a:p>
            <a:r>
              <a:rPr lang="en-US" altLang="en-US" smtClean="0"/>
              <a:t>Nonverbal Behaviors of Pain (Cont.)</a:t>
            </a:r>
          </a:p>
        </p:txBody>
      </p:sp>
      <p:sp>
        <p:nvSpPr>
          <p:cNvPr id="61443" name="Rectangle 6"/>
          <p:cNvSpPr>
            <a:spLocks noGrp="1" noChangeArrowheads="1"/>
          </p:cNvSpPr>
          <p:nvPr>
            <p:ph idx="1"/>
          </p:nvPr>
        </p:nvSpPr>
        <p:spPr>
          <a:xfrm>
            <a:off x="685800" y="1646238"/>
            <a:ext cx="7772400" cy="4454525"/>
          </a:xfrm>
        </p:spPr>
        <p:txBody>
          <a:bodyPr/>
          <a:lstStyle/>
          <a:p>
            <a:r>
              <a:rPr lang="en-US" altLang="en-US" b="1" smtClean="0"/>
              <a:t>Chronic pain behaviors</a:t>
            </a:r>
            <a:r>
              <a:rPr lang="en-US" altLang="en-US" smtClean="0"/>
              <a:t> </a:t>
            </a:r>
          </a:p>
          <a:p>
            <a:pPr lvl="1"/>
            <a:r>
              <a:rPr lang="en-US" altLang="en-US" smtClean="0"/>
              <a:t>Persons with chronic pain typically try to give little indication they are in pain and therefore are at higher risk for underdetection</a:t>
            </a:r>
          </a:p>
          <a:p>
            <a:pPr lvl="1"/>
            <a:r>
              <a:rPr lang="en-US" altLang="en-US" smtClean="0"/>
              <a:t>Behaviors that have been associated with chronic pain include bracing, rubbing, diminished activity, sighing, and change in appetite</a:t>
            </a:r>
          </a:p>
          <a:p>
            <a:pPr lvl="1"/>
            <a:r>
              <a:rPr lang="en-US" altLang="en-US" smtClean="0"/>
              <a:t>Whenever possible it is best to ask the person how he or she acts or behaves when in pain</a:t>
            </a:r>
          </a:p>
        </p:txBody>
      </p:sp>
      <p:sp>
        <p:nvSpPr>
          <p:cNvPr id="614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61445"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D4B2EC36-C853-4778-8ADD-49FFDC79BD7E}" type="slidenum">
              <a:rPr lang="en-GB" altLang="en-US" sz="1000" smtClean="0">
                <a:solidFill>
                  <a:srgbClr val="000000"/>
                </a:solidFill>
                <a:latin typeface="Arial" pitchFamily="34" charset="0"/>
              </a:rPr>
              <a:pPr eaLnBrk="1" hangingPunct="1"/>
              <a:t>52</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a:xfrm>
            <a:off x="685800" y="338138"/>
            <a:ext cx="7772400" cy="1219200"/>
          </a:xfrm>
        </p:spPr>
        <p:txBody>
          <a:bodyPr/>
          <a:lstStyle/>
          <a:p>
            <a:r>
              <a:rPr lang="en-US" altLang="en-US" smtClean="0"/>
              <a:t>Nonverbal Behaviors of Pain (Cont.)</a:t>
            </a:r>
          </a:p>
        </p:txBody>
      </p:sp>
      <p:sp>
        <p:nvSpPr>
          <p:cNvPr id="62467" name="Rectangle 6"/>
          <p:cNvSpPr>
            <a:spLocks noGrp="1" noChangeArrowheads="1"/>
          </p:cNvSpPr>
          <p:nvPr>
            <p:ph idx="1"/>
          </p:nvPr>
        </p:nvSpPr>
        <p:spPr>
          <a:xfrm>
            <a:off x="598488" y="1646238"/>
            <a:ext cx="8024812" cy="4454525"/>
          </a:xfrm>
        </p:spPr>
        <p:txBody>
          <a:bodyPr/>
          <a:lstStyle/>
          <a:p>
            <a:r>
              <a:rPr lang="en-US" altLang="en-US" b="1" smtClean="0"/>
              <a:t>Chronic pain behaviors </a:t>
            </a:r>
          </a:p>
          <a:p>
            <a:pPr lvl="1"/>
            <a:r>
              <a:rPr lang="en-US" altLang="en-US" smtClean="0"/>
              <a:t>Chronic pain behaviors—such as being with other people, movement, exercise, prayer, sleeping, or inactivity—underscore more subtle, less anticipated ways in which persons behave when they are experiencing chronic pain</a:t>
            </a:r>
          </a:p>
          <a:p>
            <a:pPr lvl="1"/>
            <a:r>
              <a:rPr lang="en-US" altLang="en-US" smtClean="0"/>
              <a:t>Sleeping is one way persons behave in response to chronic pain in order to self-distract</a:t>
            </a:r>
          </a:p>
          <a:p>
            <a:pPr lvl="1"/>
            <a:r>
              <a:rPr lang="en-US" altLang="en-US" smtClean="0"/>
              <a:t>Unfortunately, clinical staff may inadvertently interpret this behavior as “comfort” and do not follow up with an appropriate pharmacologic intervention</a:t>
            </a:r>
          </a:p>
        </p:txBody>
      </p:sp>
      <p:sp>
        <p:nvSpPr>
          <p:cNvPr id="624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62469"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18C4DD08-8E18-4C0E-B0A0-8C2C01F458F0}" type="slidenum">
              <a:rPr lang="en-GB" altLang="en-US" sz="1000" smtClean="0">
                <a:solidFill>
                  <a:srgbClr val="000000"/>
                </a:solidFill>
                <a:latin typeface="Arial" pitchFamily="34" charset="0"/>
              </a:rPr>
              <a:pPr eaLnBrk="1" hangingPunct="1"/>
              <a:t>53</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title"/>
          </p:nvPr>
        </p:nvSpPr>
        <p:spPr>
          <a:xfrm>
            <a:off x="685800" y="338138"/>
            <a:ext cx="7772400" cy="1219200"/>
          </a:xfrm>
        </p:spPr>
        <p:txBody>
          <a:bodyPr/>
          <a:lstStyle/>
          <a:p>
            <a:r>
              <a:rPr lang="en-US" altLang="en-US" smtClean="0"/>
              <a:t>Developmental Competence: Infants</a:t>
            </a:r>
          </a:p>
        </p:txBody>
      </p:sp>
      <p:sp>
        <p:nvSpPr>
          <p:cNvPr id="63491" name="Rectangle 6"/>
          <p:cNvSpPr>
            <a:spLocks noGrp="1" noChangeArrowheads="1"/>
          </p:cNvSpPr>
          <p:nvPr>
            <p:ph idx="1"/>
          </p:nvPr>
        </p:nvSpPr>
        <p:spPr>
          <a:xfrm>
            <a:off x="685800" y="1646238"/>
            <a:ext cx="7772400" cy="4454525"/>
          </a:xfrm>
        </p:spPr>
        <p:txBody>
          <a:bodyPr/>
          <a:lstStyle/>
          <a:p>
            <a:r>
              <a:rPr lang="en-US" altLang="en-US" b="1" smtClean="0"/>
              <a:t>Most pain research on infants has focused on acute, procedural pain</a:t>
            </a:r>
          </a:p>
          <a:p>
            <a:pPr lvl="1"/>
            <a:r>
              <a:rPr lang="en-US" altLang="en-US" smtClean="0"/>
              <a:t>We have a limited understanding of how to assess chronic pain in infants</a:t>
            </a:r>
          </a:p>
          <a:p>
            <a:pPr lvl="1"/>
            <a:r>
              <a:rPr lang="en-US" altLang="en-US" smtClean="0"/>
              <a:t>There is no one assessment tool that adequately identifies pain in infants</a:t>
            </a:r>
          </a:p>
          <a:p>
            <a:pPr lvl="1"/>
            <a:r>
              <a:rPr lang="en-US" altLang="en-US" smtClean="0"/>
              <a:t>Using a multidimensional approach for whole infant is encouraged</a:t>
            </a:r>
          </a:p>
          <a:p>
            <a:pPr lvl="1"/>
            <a:r>
              <a:rPr lang="en-US" altLang="en-US" smtClean="0"/>
              <a:t>Changes in facial activity and body movements may help assess pain</a:t>
            </a:r>
          </a:p>
        </p:txBody>
      </p:sp>
      <p:sp>
        <p:nvSpPr>
          <p:cNvPr id="634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63493"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C503C69B-88CB-4423-8656-3792B56510EA}" type="slidenum">
              <a:rPr lang="en-GB" altLang="en-US" sz="1000" smtClean="0">
                <a:solidFill>
                  <a:srgbClr val="000000"/>
                </a:solidFill>
                <a:latin typeface="Arial" pitchFamily="34" charset="0"/>
              </a:rPr>
              <a:pPr eaLnBrk="1" hangingPunct="1"/>
              <a:t>54</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title"/>
          </p:nvPr>
        </p:nvSpPr>
        <p:spPr>
          <a:xfrm>
            <a:off x="685800" y="338138"/>
            <a:ext cx="7772400" cy="1219200"/>
          </a:xfrm>
        </p:spPr>
        <p:txBody>
          <a:bodyPr/>
          <a:lstStyle/>
          <a:p>
            <a:r>
              <a:rPr lang="en-US" altLang="en-US" smtClean="0"/>
              <a:t>Developmental Competence: Infants (Cont.)</a:t>
            </a:r>
          </a:p>
        </p:txBody>
      </p:sp>
      <p:sp>
        <p:nvSpPr>
          <p:cNvPr id="710662" name="Rectangle 6"/>
          <p:cNvSpPr>
            <a:spLocks noGrp="1" noChangeArrowheads="1"/>
          </p:cNvSpPr>
          <p:nvPr>
            <p:ph idx="1"/>
          </p:nvPr>
        </p:nvSpPr>
        <p:spPr>
          <a:xfrm>
            <a:off x="685800" y="1646238"/>
            <a:ext cx="7772400" cy="4454525"/>
          </a:xfrm>
        </p:spPr>
        <p:txBody>
          <a:bodyPr>
            <a:noAutofit/>
          </a:bodyPr>
          <a:lstStyle/>
          <a:p>
            <a:pPr lvl="1">
              <a:defRPr/>
            </a:pPr>
            <a:r>
              <a:rPr lang="en-US" sz="2000" dirty="0" smtClean="0">
                <a:ea typeface="+mn-ea"/>
              </a:rPr>
              <a:t>Much effort and time are spent on decoding facial expressions (e.g., taut tongue, bulging brow, closing of eye fissures), which may be difficult for general practitioner to carry out in a busy clinical setting</a:t>
            </a:r>
          </a:p>
          <a:p>
            <a:pPr lvl="1">
              <a:defRPr/>
            </a:pPr>
            <a:r>
              <a:rPr lang="en-US" sz="2000" dirty="0" smtClean="0">
                <a:ea typeface="+mn-ea"/>
              </a:rPr>
              <a:t>One tool that has been developed for postoperative pain in preterm and term neonates is </a:t>
            </a:r>
            <a:r>
              <a:rPr lang="en-US" sz="2000" b="1" dirty="0" smtClean="0">
                <a:ea typeface="+mn-ea"/>
              </a:rPr>
              <a:t>CRIES</a:t>
            </a:r>
          </a:p>
          <a:p>
            <a:pPr lvl="1">
              <a:defRPr/>
            </a:pPr>
            <a:r>
              <a:rPr lang="en-US" sz="2000" dirty="0" smtClean="0">
                <a:ea typeface="+mn-ea"/>
              </a:rPr>
              <a:t>It measures physiologic and behavioral indicators on a 3-point scale</a:t>
            </a:r>
          </a:p>
          <a:p>
            <a:pPr lvl="1">
              <a:defRPr/>
            </a:pPr>
            <a:r>
              <a:rPr lang="en-US" sz="2000" dirty="0" smtClean="0">
                <a:ea typeface="+mn-ea"/>
              </a:rPr>
              <a:t>Because sympathetic nervous system is engaged particularly in acute episodes of pain, physiologic changes take place that may indicate the presence of pain</a:t>
            </a:r>
          </a:p>
        </p:txBody>
      </p:sp>
      <p:sp>
        <p:nvSpPr>
          <p:cNvPr id="645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6451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78B2012D-BAF8-4983-979A-D2A081E36B25}" type="slidenum">
              <a:rPr lang="en-GB" altLang="en-US" sz="1000" smtClean="0">
                <a:solidFill>
                  <a:srgbClr val="000000"/>
                </a:solidFill>
                <a:latin typeface="Arial" pitchFamily="34" charset="0"/>
              </a:rPr>
              <a:pPr eaLnBrk="1" hangingPunct="1"/>
              <a:t>55</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title"/>
          </p:nvPr>
        </p:nvSpPr>
        <p:spPr>
          <a:xfrm>
            <a:off x="685800" y="338138"/>
            <a:ext cx="7772400" cy="1219200"/>
          </a:xfrm>
        </p:spPr>
        <p:txBody>
          <a:bodyPr/>
          <a:lstStyle/>
          <a:p>
            <a:r>
              <a:rPr lang="en-US" altLang="en-US" smtClean="0"/>
              <a:t>Developmental Competence: Infants (Cont.)</a:t>
            </a:r>
          </a:p>
        </p:txBody>
      </p:sp>
      <p:sp>
        <p:nvSpPr>
          <p:cNvPr id="65539" name="Rectangle 6"/>
          <p:cNvSpPr>
            <a:spLocks noGrp="1" noChangeArrowheads="1"/>
          </p:cNvSpPr>
          <p:nvPr>
            <p:ph idx="1"/>
          </p:nvPr>
        </p:nvSpPr>
        <p:spPr>
          <a:xfrm>
            <a:off x="685800" y="1646238"/>
            <a:ext cx="7772400" cy="4454525"/>
          </a:xfrm>
        </p:spPr>
        <p:txBody>
          <a:bodyPr/>
          <a:lstStyle/>
          <a:p>
            <a:pPr lvl="1"/>
            <a:r>
              <a:rPr lang="en-US" altLang="en-US" smtClean="0"/>
              <a:t>These include sweating, increases in blood pressure and heart rate, vomiting, nausea, and changes in oxygen saturation</a:t>
            </a:r>
          </a:p>
          <a:p>
            <a:pPr lvl="1"/>
            <a:r>
              <a:rPr lang="en-US" altLang="en-US" smtClean="0"/>
              <a:t>However, like adults, these physiologic changes cannot be used exclusively to confirm or deny pain because of other factors such as stress, medications, and fluid changes</a:t>
            </a:r>
          </a:p>
          <a:p>
            <a:pPr lvl="1"/>
            <a:r>
              <a:rPr lang="en-US" altLang="en-US" smtClean="0"/>
              <a:t>Note that these measures target acute pain</a:t>
            </a:r>
          </a:p>
          <a:p>
            <a:pPr lvl="1"/>
            <a:r>
              <a:rPr lang="en-US" altLang="en-US" smtClean="0"/>
              <a:t>No biological markers have been identified for long-term chronic pain in infants or children</a:t>
            </a:r>
          </a:p>
          <a:p>
            <a:pPr lvl="1"/>
            <a:r>
              <a:rPr lang="en-US" altLang="en-US" smtClean="0"/>
              <a:t>Therefore, evaluate whole individual</a:t>
            </a:r>
          </a:p>
        </p:txBody>
      </p:sp>
      <p:sp>
        <p:nvSpPr>
          <p:cNvPr id="655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6554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47B33BF1-4979-4A7E-893A-B4F16FC2B510}" type="slidenum">
              <a:rPr lang="en-GB" altLang="en-US" sz="1000" smtClean="0">
                <a:solidFill>
                  <a:srgbClr val="000000"/>
                </a:solidFill>
                <a:latin typeface="Arial" pitchFamily="34" charset="0"/>
              </a:rPr>
              <a:pPr eaLnBrk="1" hangingPunct="1"/>
              <a:t>56</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title"/>
          </p:nvPr>
        </p:nvSpPr>
        <p:spPr>
          <a:xfrm>
            <a:off x="685800" y="338138"/>
            <a:ext cx="7772400" cy="1219200"/>
          </a:xfrm>
        </p:spPr>
        <p:txBody>
          <a:bodyPr/>
          <a:lstStyle/>
          <a:p>
            <a:r>
              <a:rPr lang="en-US" altLang="en-US" smtClean="0"/>
              <a:t>Developmental Competence: Infants (Cont.)</a:t>
            </a:r>
          </a:p>
        </p:txBody>
      </p:sp>
      <p:sp>
        <p:nvSpPr>
          <p:cNvPr id="66563" name="Rectangle 6"/>
          <p:cNvSpPr>
            <a:spLocks noGrp="1" noChangeArrowheads="1"/>
          </p:cNvSpPr>
          <p:nvPr>
            <p:ph idx="1"/>
          </p:nvPr>
        </p:nvSpPr>
        <p:spPr>
          <a:xfrm>
            <a:off x="685800" y="1646238"/>
            <a:ext cx="7772400" cy="4454525"/>
          </a:xfrm>
        </p:spPr>
        <p:txBody>
          <a:bodyPr/>
          <a:lstStyle/>
          <a:p>
            <a:pPr lvl="1"/>
            <a:r>
              <a:rPr lang="en-US" altLang="en-US" smtClean="0"/>
              <a:t>Look for changes in temperament, expression, and activity</a:t>
            </a:r>
          </a:p>
          <a:p>
            <a:pPr lvl="1"/>
            <a:r>
              <a:rPr lang="en-US" altLang="en-US" smtClean="0"/>
              <a:t>If a procedure or disease process is known to induce pain in adults (e.g., circumcision, surgery, sickle cell disease, cancer), it will induce pain in an infant or child</a:t>
            </a:r>
          </a:p>
        </p:txBody>
      </p:sp>
      <p:sp>
        <p:nvSpPr>
          <p:cNvPr id="665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66565"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36B14D69-3422-44C5-A7D7-73430E9532B1}" type="slidenum">
              <a:rPr lang="en-GB" altLang="en-US" sz="1000" smtClean="0">
                <a:solidFill>
                  <a:srgbClr val="000000"/>
                </a:solidFill>
                <a:latin typeface="Arial" pitchFamily="34" charset="0"/>
              </a:rPr>
              <a:pPr eaLnBrk="1" hangingPunct="1"/>
              <a:t>57</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title"/>
          </p:nvPr>
        </p:nvSpPr>
        <p:spPr>
          <a:xfrm>
            <a:off x="685800" y="338138"/>
            <a:ext cx="7772400" cy="1219200"/>
          </a:xfrm>
        </p:spPr>
        <p:txBody>
          <a:bodyPr/>
          <a:lstStyle/>
          <a:p>
            <a:r>
              <a:rPr lang="en-US" altLang="en-US" smtClean="0"/>
              <a:t>Developmental Competence: </a:t>
            </a:r>
            <a:br>
              <a:rPr lang="en-US" altLang="en-US" smtClean="0"/>
            </a:br>
            <a:r>
              <a:rPr lang="en-US" altLang="en-US" smtClean="0"/>
              <a:t>The Aging Adult</a:t>
            </a:r>
          </a:p>
        </p:txBody>
      </p:sp>
      <p:sp>
        <p:nvSpPr>
          <p:cNvPr id="67587" name="Rectangle 6"/>
          <p:cNvSpPr>
            <a:spLocks noGrp="1" noChangeArrowheads="1"/>
          </p:cNvSpPr>
          <p:nvPr>
            <p:ph idx="1"/>
          </p:nvPr>
        </p:nvSpPr>
        <p:spPr>
          <a:xfrm>
            <a:off x="685800" y="1646238"/>
            <a:ext cx="7772400" cy="4454525"/>
          </a:xfrm>
        </p:spPr>
        <p:txBody>
          <a:bodyPr/>
          <a:lstStyle/>
          <a:p>
            <a:r>
              <a:rPr lang="en-US" altLang="en-US" sz="2400" b="1" smtClean="0"/>
              <a:t>Although pain should not be considered a “normal” part of aging, it is prevalent</a:t>
            </a:r>
          </a:p>
          <a:p>
            <a:pPr lvl="1"/>
            <a:r>
              <a:rPr lang="en-US" altLang="en-US" sz="2000" smtClean="0"/>
              <a:t>When older adult reports a history of conditions such as osteoarthritis, peripheral vascular disease, cancer, osteoporosis, angina, or chronic constipation, be alert and anticipate a pain problem</a:t>
            </a:r>
          </a:p>
          <a:p>
            <a:pPr lvl="1"/>
            <a:r>
              <a:rPr lang="en-US" altLang="en-US" sz="2000" smtClean="0"/>
              <a:t>Older adults often deny having pain for fear of dependency, further testing or invasive procedures, cost, and fear of taking painkillers or becoming a drug addict</a:t>
            </a:r>
          </a:p>
          <a:p>
            <a:pPr lvl="1"/>
            <a:r>
              <a:rPr lang="en-US" altLang="en-US" sz="2000" smtClean="0"/>
              <a:t>During interview, you must establish an empathic and caring rapport to gain trust</a:t>
            </a:r>
          </a:p>
        </p:txBody>
      </p:sp>
      <p:sp>
        <p:nvSpPr>
          <p:cNvPr id="675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67589"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3E7C1084-B2D5-4F26-BBF7-1D435AB0B753}" type="slidenum">
              <a:rPr lang="en-GB" altLang="en-US" sz="1000" smtClean="0">
                <a:solidFill>
                  <a:srgbClr val="000000"/>
                </a:solidFill>
                <a:latin typeface="Arial" pitchFamily="34" charset="0"/>
              </a:rPr>
              <a:pPr eaLnBrk="1" hangingPunct="1"/>
              <a:t>58</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title"/>
          </p:nvPr>
        </p:nvSpPr>
        <p:spPr>
          <a:xfrm>
            <a:off x="685800" y="338138"/>
            <a:ext cx="7772400" cy="1219200"/>
          </a:xfrm>
        </p:spPr>
        <p:txBody>
          <a:bodyPr/>
          <a:lstStyle/>
          <a:p>
            <a:r>
              <a:rPr lang="en-US" altLang="en-US" smtClean="0"/>
              <a:t>Developmental Competence: </a:t>
            </a:r>
            <a:br>
              <a:rPr lang="en-US" altLang="en-US" smtClean="0"/>
            </a:br>
            <a:r>
              <a:rPr lang="en-US" altLang="en-US" smtClean="0"/>
              <a:t>The Aging Adult (Cont.)</a:t>
            </a:r>
          </a:p>
        </p:txBody>
      </p:sp>
      <p:sp>
        <p:nvSpPr>
          <p:cNvPr id="68611" name="Rectangle 6"/>
          <p:cNvSpPr>
            <a:spLocks noGrp="1" noChangeArrowheads="1"/>
          </p:cNvSpPr>
          <p:nvPr>
            <p:ph idx="1"/>
          </p:nvPr>
        </p:nvSpPr>
        <p:spPr>
          <a:xfrm>
            <a:off x="685800" y="1646238"/>
            <a:ext cx="7772400" cy="4454525"/>
          </a:xfrm>
        </p:spPr>
        <p:txBody>
          <a:bodyPr/>
          <a:lstStyle/>
          <a:p>
            <a:r>
              <a:rPr lang="en-US" altLang="en-US" b="1" smtClean="0"/>
              <a:t>When you look for behavioral cues, look at changes in functional status</a:t>
            </a:r>
          </a:p>
          <a:p>
            <a:pPr lvl="1"/>
            <a:r>
              <a:rPr lang="en-US" altLang="en-US" smtClean="0"/>
              <a:t>Observe for changes in dressing, walking, toileting, or involvement in activities</a:t>
            </a:r>
          </a:p>
          <a:p>
            <a:pPr lvl="1"/>
            <a:r>
              <a:rPr lang="en-US" altLang="en-US" smtClean="0"/>
              <a:t>Slowness and rigidity may develop, and fatigue may occur</a:t>
            </a:r>
          </a:p>
          <a:p>
            <a:pPr lvl="1"/>
            <a:r>
              <a:rPr lang="en-US" altLang="en-US" smtClean="0"/>
              <a:t>Look for sudden onset of acute confusion, which may indicate poorly controlled pain</a:t>
            </a:r>
          </a:p>
          <a:p>
            <a:pPr lvl="1"/>
            <a:r>
              <a:rPr lang="en-US" altLang="en-US" smtClean="0"/>
              <a:t>However, you will need to rule out other competing explanations such as infection or adverse reaction from medications</a:t>
            </a:r>
          </a:p>
        </p:txBody>
      </p:sp>
      <p:sp>
        <p:nvSpPr>
          <p:cNvPr id="686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68613"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E498BE65-B42E-489D-A7E4-50C2BBECDA59}" type="slidenum">
              <a:rPr lang="en-GB" altLang="en-US" sz="1000" smtClean="0">
                <a:solidFill>
                  <a:srgbClr val="000000"/>
                </a:solidFill>
                <a:latin typeface="Arial" pitchFamily="34" charset="0"/>
              </a:rPr>
              <a:pPr eaLnBrk="1" hangingPunct="1"/>
              <a:t>59</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685800" y="338138"/>
            <a:ext cx="7772400" cy="1219200"/>
          </a:xfrm>
        </p:spPr>
        <p:txBody>
          <a:bodyPr/>
          <a:lstStyle/>
          <a:p>
            <a:r>
              <a:rPr lang="en-US" altLang="en-US" smtClean="0"/>
              <a:t>Nociceptors Fibers (Cont.)</a:t>
            </a:r>
          </a:p>
        </p:txBody>
      </p:sp>
      <p:sp>
        <p:nvSpPr>
          <p:cNvPr id="16387" name="Rectangle 6"/>
          <p:cNvSpPr>
            <a:spLocks noGrp="1" noChangeArrowheads="1"/>
          </p:cNvSpPr>
          <p:nvPr>
            <p:ph idx="1"/>
          </p:nvPr>
        </p:nvSpPr>
        <p:spPr>
          <a:xfrm>
            <a:off x="685800" y="1646238"/>
            <a:ext cx="7772400" cy="4454525"/>
          </a:xfrm>
        </p:spPr>
        <p:txBody>
          <a:bodyPr/>
          <a:lstStyle/>
          <a:p>
            <a:r>
              <a:rPr lang="en-US" altLang="en-US" smtClean="0"/>
              <a:t>A cross section shows that gray matter of the spinal cord is divided into a series of consecutively numbered laminae (layers of nerve cells)</a:t>
            </a:r>
          </a:p>
          <a:p>
            <a:r>
              <a:rPr lang="en-US" altLang="en-US" smtClean="0"/>
              <a:t>Substantia gelatinosa is lamina II, which receives sensory input from various areas of body</a:t>
            </a:r>
          </a:p>
          <a:p>
            <a:r>
              <a:rPr lang="en-US" altLang="en-US" smtClean="0"/>
              <a:t>Pain signals then cross over to other side of spinal cord and ascend to brain by anterolateral spinothalamic tract</a:t>
            </a:r>
          </a:p>
        </p:txBody>
      </p:sp>
      <p:sp>
        <p:nvSpPr>
          <p:cNvPr id="163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16389"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804E3EF6-9236-4CE2-8B34-A213B038FA5E}" type="slidenum">
              <a:rPr lang="en-GB" altLang="en-US" sz="1000" smtClean="0">
                <a:solidFill>
                  <a:srgbClr val="000000"/>
                </a:solidFill>
                <a:latin typeface="Arial" pitchFamily="34" charset="0"/>
              </a:rPr>
              <a:pPr eaLnBrk="1" hangingPunct="1"/>
              <a:t>6</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t>Sample Charting</a:t>
            </a:r>
          </a:p>
        </p:txBody>
      </p:sp>
      <p:pic>
        <p:nvPicPr>
          <p:cNvPr id="69635" name="Picture 9" descr="ch1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812925"/>
            <a:ext cx="7269162" cy="4329113"/>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96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6963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A89BFBCD-7183-4155-9A40-B949D45ABFDF}" type="slidenum">
              <a:rPr lang="en-GB" altLang="en-US" sz="1000" smtClean="0">
                <a:solidFill>
                  <a:srgbClr val="000000"/>
                </a:solidFill>
                <a:latin typeface="Arial" pitchFamily="34" charset="0"/>
              </a:rPr>
              <a:pPr eaLnBrk="1" hangingPunct="1"/>
              <a:t>60</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85800" y="338138"/>
            <a:ext cx="7772400" cy="1219200"/>
          </a:xfrm>
        </p:spPr>
        <p:txBody>
          <a:bodyPr/>
          <a:lstStyle/>
          <a:p>
            <a:r>
              <a:rPr lang="en-US" altLang="en-US" smtClean="0"/>
              <a:t>Case Study</a:t>
            </a:r>
          </a:p>
        </p:txBody>
      </p:sp>
      <p:sp>
        <p:nvSpPr>
          <p:cNvPr id="70659" name="Content Placeholder 2"/>
          <p:cNvSpPr>
            <a:spLocks noGrp="1"/>
          </p:cNvSpPr>
          <p:nvPr>
            <p:ph idx="1"/>
          </p:nvPr>
        </p:nvSpPr>
        <p:spPr>
          <a:xfrm>
            <a:off x="685800" y="1646238"/>
            <a:ext cx="7772400" cy="4454525"/>
          </a:xfrm>
        </p:spPr>
        <p:txBody>
          <a:bodyPr/>
          <a:lstStyle/>
          <a:p>
            <a:pPr marL="0">
              <a:buFont typeface="Wingdings 2" pitchFamily="18" charset="2"/>
              <a:buNone/>
            </a:pPr>
            <a:r>
              <a:rPr lang="en-US" altLang="en-US" dirty="0" smtClean="0"/>
              <a:t>A 52-year-old female presents with complaints of continuing pain across her lower back. Denies any injury or traumatic event but states that the pain is a 10 on a scale of 1 to 10 and that no one believes that she is really in “pain.” Pain has been present for several months. </a:t>
            </a:r>
          </a:p>
          <a:p>
            <a:pPr marL="0">
              <a:buFont typeface="Wingdings 2" pitchFamily="18" charset="2"/>
              <a:buNone/>
            </a:pPr>
            <a:endParaRPr lang="en-US" altLang="en-US" dirty="0" smtClean="0"/>
          </a:p>
        </p:txBody>
      </p:sp>
      <p:sp>
        <p:nvSpPr>
          <p:cNvPr id="706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7066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A724D89F-6C05-46B6-9B4E-9C7BCF44C88F}" type="slidenum">
              <a:rPr lang="en-GB" altLang="en-US" sz="1000" smtClean="0">
                <a:solidFill>
                  <a:srgbClr val="000000"/>
                </a:solidFill>
                <a:latin typeface="Arial" pitchFamily="34" charset="0"/>
              </a:rPr>
              <a:pPr eaLnBrk="1" hangingPunct="1"/>
              <a:t>61</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685800" y="338138"/>
            <a:ext cx="7772400" cy="1219200"/>
          </a:xfrm>
        </p:spPr>
        <p:txBody>
          <a:bodyPr/>
          <a:lstStyle/>
          <a:p>
            <a:r>
              <a:rPr lang="en-US" altLang="en-US" smtClean="0"/>
              <a:t>Case Study (Cont.)</a:t>
            </a:r>
          </a:p>
        </p:txBody>
      </p:sp>
      <p:sp>
        <p:nvSpPr>
          <p:cNvPr id="71683" name="Content Placeholder 2"/>
          <p:cNvSpPr>
            <a:spLocks noGrp="1"/>
          </p:cNvSpPr>
          <p:nvPr>
            <p:ph idx="1"/>
          </p:nvPr>
        </p:nvSpPr>
        <p:spPr>
          <a:xfrm>
            <a:off x="685800" y="1646238"/>
            <a:ext cx="7772400" cy="4454525"/>
          </a:xfrm>
        </p:spPr>
        <p:txBody>
          <a:bodyPr/>
          <a:lstStyle/>
          <a:p>
            <a:r>
              <a:rPr lang="en-US" altLang="en-US" smtClean="0"/>
              <a:t>What information would you as the nurse obtain in order to validate the patient’s complaints?</a:t>
            </a:r>
          </a:p>
          <a:p>
            <a:r>
              <a:rPr lang="en-US" altLang="en-US" smtClean="0"/>
              <a:t>The patient is still complaining of pain after having been medicated with morphine 1 mg given via intravenous route as an IVP. When you attempt to reposition the patient, she complains even more that just a “mere touch” causes her severe discomfort. How would the nurse interpret this finding? </a:t>
            </a:r>
          </a:p>
          <a:p>
            <a:endParaRPr lang="en-US" altLang="en-US" smtClean="0"/>
          </a:p>
          <a:p>
            <a:endParaRPr lang="en-US" altLang="en-US" smtClean="0"/>
          </a:p>
        </p:txBody>
      </p:sp>
      <p:sp>
        <p:nvSpPr>
          <p:cNvPr id="716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71685"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2F772C2F-C0E2-450D-B51F-81DBCBF995B2}" type="slidenum">
              <a:rPr lang="en-GB" altLang="en-US" sz="1000" smtClean="0">
                <a:solidFill>
                  <a:srgbClr val="000000"/>
                </a:solidFill>
                <a:latin typeface="Arial" pitchFamily="34" charset="0"/>
              </a:rPr>
              <a:pPr eaLnBrk="1" hangingPunct="1"/>
              <a:t>62</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685800" y="338138"/>
            <a:ext cx="7772400" cy="1219200"/>
          </a:xfrm>
        </p:spPr>
        <p:txBody>
          <a:bodyPr/>
          <a:lstStyle/>
          <a:p>
            <a:r>
              <a:rPr lang="en-US" altLang="en-US" smtClean="0"/>
              <a:t>Case Study (Cont.)</a:t>
            </a:r>
          </a:p>
        </p:txBody>
      </p:sp>
      <p:sp>
        <p:nvSpPr>
          <p:cNvPr id="72707" name="Content Placeholder 2"/>
          <p:cNvSpPr>
            <a:spLocks noGrp="1"/>
          </p:cNvSpPr>
          <p:nvPr>
            <p:ph idx="1"/>
          </p:nvPr>
        </p:nvSpPr>
        <p:spPr>
          <a:xfrm>
            <a:off x="685800" y="1646238"/>
            <a:ext cx="7772400" cy="4454525"/>
          </a:xfrm>
        </p:spPr>
        <p:txBody>
          <a:bodyPr/>
          <a:lstStyle/>
          <a:p>
            <a:r>
              <a:rPr lang="en-US" altLang="en-US" smtClean="0"/>
              <a:t>In reviewing the patient’s health record, the nurse notes that there have been multiple admissions for the same “pain complaint” and that the patient had been treated with a variety of pain medications ranging from nonsteroidal anti-inflammatory drugs (NSAIDs) to narcotics with little success. What recommendations might the nurse consider for this patient in order to manage her pain more effectively? </a:t>
            </a:r>
          </a:p>
          <a:p>
            <a:endParaRPr lang="en-US" altLang="en-US" smtClean="0"/>
          </a:p>
        </p:txBody>
      </p:sp>
      <p:sp>
        <p:nvSpPr>
          <p:cNvPr id="727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72709"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C649191B-8010-4517-A294-E53A5DC053FC}" type="slidenum">
              <a:rPr lang="en-GB" altLang="en-US" sz="1000" smtClean="0">
                <a:solidFill>
                  <a:srgbClr val="000000"/>
                </a:solidFill>
                <a:latin typeface="Arial" pitchFamily="34" charset="0"/>
              </a:rPr>
              <a:pPr eaLnBrk="1" hangingPunct="1"/>
              <a:t>63</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85800" y="338138"/>
            <a:ext cx="7772400" cy="1219200"/>
          </a:xfrm>
        </p:spPr>
        <p:txBody>
          <a:bodyPr/>
          <a:lstStyle/>
          <a:p>
            <a:r>
              <a:rPr lang="en-US" altLang="en-US" smtClean="0"/>
              <a:t>Case Study (Cont.)</a:t>
            </a:r>
          </a:p>
        </p:txBody>
      </p:sp>
      <p:sp>
        <p:nvSpPr>
          <p:cNvPr id="73731" name="Content Placeholder 2"/>
          <p:cNvSpPr>
            <a:spLocks noGrp="1"/>
          </p:cNvSpPr>
          <p:nvPr>
            <p:ph idx="1"/>
          </p:nvPr>
        </p:nvSpPr>
        <p:spPr>
          <a:xfrm>
            <a:off x="685800" y="1646238"/>
            <a:ext cx="7772400" cy="4454525"/>
          </a:xfrm>
        </p:spPr>
        <p:txBody>
          <a:bodyPr/>
          <a:lstStyle/>
          <a:p>
            <a:r>
              <a:rPr lang="en-US" altLang="en-US" dirty="0" smtClean="0"/>
              <a:t>What clinical data, if observed in this patient, would lead the nurse to believe that the patient is experiencing complex regional pain syndrome (CRP)? </a:t>
            </a:r>
          </a:p>
          <a:p>
            <a:endParaRPr lang="en-US" altLang="en-US" dirty="0" smtClean="0"/>
          </a:p>
        </p:txBody>
      </p:sp>
      <p:sp>
        <p:nvSpPr>
          <p:cNvPr id="737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73733"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2A8894B4-0ABE-4DE1-90F6-A8C7FDBE1121}" type="slidenum">
              <a:rPr lang="en-GB" altLang="en-US" sz="1000" smtClean="0">
                <a:solidFill>
                  <a:srgbClr val="000000"/>
                </a:solidFill>
                <a:latin typeface="Arial" pitchFamily="34" charset="0"/>
              </a:rPr>
              <a:pPr eaLnBrk="1" hangingPunct="1"/>
              <a:t>64</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Nociception</a:t>
            </a:r>
          </a:p>
        </p:txBody>
      </p:sp>
      <p:pic>
        <p:nvPicPr>
          <p:cNvPr id="17411" name="Picture 7" descr="f10-02-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363" y="1817688"/>
            <a:ext cx="5111750" cy="434657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17413"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C09C9B5D-85FF-4860-B4C7-A9FAED4E0881}" type="slidenum">
              <a:rPr lang="en-GB" altLang="en-US" sz="1000" smtClean="0">
                <a:solidFill>
                  <a:srgbClr val="000000"/>
                </a:solidFill>
                <a:latin typeface="Arial" pitchFamily="34" charset="0"/>
              </a:rPr>
              <a:pPr eaLnBrk="1" hangingPunct="1"/>
              <a:t>7</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685800" y="338138"/>
            <a:ext cx="7772400" cy="1219200"/>
          </a:xfrm>
        </p:spPr>
        <p:txBody>
          <a:bodyPr/>
          <a:lstStyle/>
          <a:p>
            <a:r>
              <a:rPr lang="en-US" altLang="en-US" smtClean="0"/>
              <a:t>Nociception Process</a:t>
            </a:r>
          </a:p>
        </p:txBody>
      </p:sp>
      <p:sp>
        <p:nvSpPr>
          <p:cNvPr id="18435" name="Rectangle 6"/>
          <p:cNvSpPr>
            <a:spLocks noGrp="1" noChangeArrowheads="1"/>
          </p:cNvSpPr>
          <p:nvPr>
            <p:ph idx="1"/>
          </p:nvPr>
        </p:nvSpPr>
        <p:spPr>
          <a:xfrm>
            <a:off x="685800" y="1646238"/>
            <a:ext cx="7772400" cy="4454525"/>
          </a:xfrm>
        </p:spPr>
        <p:txBody>
          <a:bodyPr/>
          <a:lstStyle/>
          <a:p>
            <a:pPr>
              <a:lnSpc>
                <a:spcPct val="90000"/>
              </a:lnSpc>
            </a:pPr>
            <a:r>
              <a:rPr lang="en-US" altLang="en-US" dirty="0" smtClean="0"/>
              <a:t>Important to understand pain occurs on a cellular level</a:t>
            </a:r>
          </a:p>
          <a:p>
            <a:pPr lvl="1">
              <a:lnSpc>
                <a:spcPct val="90000"/>
              </a:lnSpc>
            </a:pPr>
            <a:r>
              <a:rPr lang="en-US" altLang="en-US" dirty="0" smtClean="0"/>
              <a:t>Only then can you appreciate patient’s report of painful sensations that develop after initial site of injury heals</a:t>
            </a:r>
          </a:p>
          <a:p>
            <a:pPr lvl="1">
              <a:lnSpc>
                <a:spcPct val="90000"/>
              </a:lnSpc>
            </a:pPr>
            <a:r>
              <a:rPr lang="en-US" altLang="en-US" i="1" dirty="0" smtClean="0"/>
              <a:t>Nociception</a:t>
            </a:r>
            <a:r>
              <a:rPr lang="en-US" altLang="en-US" dirty="0" smtClean="0"/>
              <a:t> is the term used to describe how noxious stimuli are perceived as pain</a:t>
            </a:r>
          </a:p>
          <a:p>
            <a:pPr lvl="1">
              <a:lnSpc>
                <a:spcPct val="90000"/>
              </a:lnSpc>
            </a:pPr>
            <a:r>
              <a:rPr lang="en-US" altLang="en-US" dirty="0" smtClean="0"/>
              <a:t>Nociception can be divided into </a:t>
            </a:r>
            <a:r>
              <a:rPr lang="en-US" altLang="en-US" b="1" dirty="0" smtClean="0"/>
              <a:t>four phases </a:t>
            </a:r>
          </a:p>
          <a:p>
            <a:pPr lvl="2">
              <a:lnSpc>
                <a:spcPct val="90000"/>
              </a:lnSpc>
            </a:pPr>
            <a:r>
              <a:rPr lang="en-US" altLang="en-US" dirty="0" smtClean="0"/>
              <a:t>Transduction</a:t>
            </a:r>
          </a:p>
          <a:p>
            <a:pPr lvl="2">
              <a:lnSpc>
                <a:spcPct val="90000"/>
              </a:lnSpc>
            </a:pPr>
            <a:r>
              <a:rPr lang="en-US" altLang="en-US" dirty="0" smtClean="0"/>
              <a:t>Transmission</a:t>
            </a:r>
          </a:p>
          <a:p>
            <a:pPr lvl="2">
              <a:lnSpc>
                <a:spcPct val="90000"/>
              </a:lnSpc>
            </a:pPr>
            <a:r>
              <a:rPr lang="en-US" altLang="en-US" dirty="0" smtClean="0"/>
              <a:t>Perception</a:t>
            </a:r>
          </a:p>
          <a:p>
            <a:pPr lvl="2">
              <a:lnSpc>
                <a:spcPct val="90000"/>
              </a:lnSpc>
            </a:pPr>
            <a:r>
              <a:rPr lang="en-US" altLang="en-US" dirty="0" smtClean="0"/>
              <a:t>Modulation</a:t>
            </a:r>
          </a:p>
        </p:txBody>
      </p:sp>
      <p:sp>
        <p:nvSpPr>
          <p:cNvPr id="184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1843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2B39CF66-8D05-4636-9999-6B58C2FECD3F}" type="slidenum">
              <a:rPr lang="en-GB" altLang="en-US" sz="1000" smtClean="0">
                <a:solidFill>
                  <a:srgbClr val="000000"/>
                </a:solidFill>
                <a:latin typeface="Arial" pitchFamily="34" charset="0"/>
              </a:rPr>
              <a:pPr eaLnBrk="1" hangingPunct="1"/>
              <a:t>8</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a:xfrm>
            <a:off x="685800" y="338138"/>
            <a:ext cx="7772400" cy="1219200"/>
          </a:xfrm>
        </p:spPr>
        <p:txBody>
          <a:bodyPr/>
          <a:lstStyle/>
          <a:p>
            <a:r>
              <a:rPr lang="en-US" altLang="en-US" smtClean="0"/>
              <a:t>Nociception Phases I and II</a:t>
            </a:r>
          </a:p>
        </p:txBody>
      </p:sp>
      <p:sp>
        <p:nvSpPr>
          <p:cNvPr id="710662" name="Rectangle 6"/>
          <p:cNvSpPr>
            <a:spLocks noGrp="1" noChangeArrowheads="1"/>
          </p:cNvSpPr>
          <p:nvPr>
            <p:ph idx="1"/>
          </p:nvPr>
        </p:nvSpPr>
        <p:spPr>
          <a:xfrm>
            <a:off x="685800" y="1646238"/>
            <a:ext cx="7772400" cy="4659559"/>
          </a:xfrm>
        </p:spPr>
        <p:txBody>
          <a:bodyPr>
            <a:normAutofit fontScale="85000" lnSpcReduction="20000"/>
          </a:bodyPr>
          <a:lstStyle/>
          <a:p>
            <a:pPr>
              <a:defRPr/>
            </a:pPr>
            <a:r>
              <a:rPr lang="en-US" dirty="0" smtClean="0">
                <a:ea typeface="+mn-ea"/>
              </a:rPr>
              <a:t>Initially, first phase of </a:t>
            </a:r>
            <a:r>
              <a:rPr lang="en-US" b="1" dirty="0" smtClean="0">
                <a:ea typeface="+mn-ea"/>
              </a:rPr>
              <a:t>transduction</a:t>
            </a:r>
            <a:r>
              <a:rPr lang="en-US" dirty="0" smtClean="0">
                <a:ea typeface="+mn-ea"/>
              </a:rPr>
              <a:t> occurs when a noxious stimulus in form of traumatic or chemical injury, burn, incision, or tumor takes place in periphery </a:t>
            </a:r>
          </a:p>
          <a:p>
            <a:pPr>
              <a:defRPr/>
            </a:pPr>
            <a:r>
              <a:rPr lang="en-US" dirty="0" smtClean="0">
                <a:ea typeface="+mn-ea"/>
              </a:rPr>
              <a:t>Injured tissues then release a variety of chemicals, including substance P, histamine, prostaglandins, serotonin, and bradykinin</a:t>
            </a:r>
          </a:p>
          <a:p>
            <a:pPr>
              <a:defRPr/>
            </a:pPr>
            <a:r>
              <a:rPr lang="en-US" dirty="0" smtClean="0">
                <a:ea typeface="+mn-ea"/>
              </a:rPr>
              <a:t>These are neurotransmitters that propagate pain message, or action potential, along sensory afferent nerve fibers to spinal cord</a:t>
            </a:r>
          </a:p>
          <a:p>
            <a:pPr>
              <a:defRPr/>
            </a:pPr>
            <a:r>
              <a:rPr lang="en-US" dirty="0" smtClean="0">
                <a:ea typeface="+mn-ea"/>
              </a:rPr>
              <a:t>These fibers terminate in dorsal horn of spinal cord</a:t>
            </a:r>
          </a:p>
          <a:p>
            <a:pPr>
              <a:defRPr/>
            </a:pPr>
            <a:r>
              <a:rPr lang="en-US" dirty="0" smtClean="0">
                <a:ea typeface="+mn-ea"/>
              </a:rPr>
              <a:t>In second phase, known as </a:t>
            </a:r>
            <a:r>
              <a:rPr lang="en-US" b="1" dirty="0" smtClean="0">
                <a:ea typeface="+mn-ea"/>
              </a:rPr>
              <a:t>transmission, </a:t>
            </a:r>
            <a:r>
              <a:rPr lang="en-US" dirty="0" smtClean="0">
                <a:ea typeface="+mn-ea"/>
              </a:rPr>
              <a:t>pain impulse moves from level of spinal cord to brain</a:t>
            </a:r>
          </a:p>
        </p:txBody>
      </p:sp>
      <p:sp>
        <p:nvSpPr>
          <p:cNvPr id="194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000" smtClean="0">
                <a:latin typeface="Arial" pitchFamily="34" charset="0"/>
              </a:rPr>
              <a:t>Copyright © 2016 by Elsevier, Inc. All rights reserved. </a:t>
            </a:r>
          </a:p>
          <a:p>
            <a:pPr eaLnBrk="1" hangingPunct="1"/>
            <a:r>
              <a:rPr lang="en-US" sz="1000" smtClean="0">
                <a:latin typeface="Arial" pitchFamily="34" charset="0"/>
              </a:rPr>
              <a:t>Copyright © 2012, 2008, 2004, 2000, 1996, 1993 by Saunders, an affiliate of Elsevier Inc. </a:t>
            </a:r>
          </a:p>
        </p:txBody>
      </p:sp>
      <p:sp>
        <p:nvSpPr>
          <p:cNvPr id="1946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altLang="en-US" sz="1000" smtClean="0">
                <a:solidFill>
                  <a:srgbClr val="000000"/>
                </a:solidFill>
                <a:latin typeface="Arial" pitchFamily="34" charset="0"/>
              </a:rPr>
              <a:t> </a:t>
            </a:r>
            <a:fld id="{ACBC3851-51E0-4DB3-8B59-287BF282E2E3}" type="slidenum">
              <a:rPr lang="en-GB" altLang="en-US" sz="1000" smtClean="0">
                <a:solidFill>
                  <a:srgbClr val="000000"/>
                </a:solidFill>
                <a:latin typeface="Arial" pitchFamily="34" charset="0"/>
              </a:rPr>
              <a:pPr eaLnBrk="1" hangingPunct="1"/>
              <a:t>9</a:t>
            </a:fld>
            <a:endParaRPr lang="en-GB" altLang="en-US" sz="10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3164</TotalTime>
  <Words>7393</Words>
  <Application>Microsoft Office PowerPoint</Application>
  <PresentationFormat>On-screen Show (4:3)</PresentationFormat>
  <Paragraphs>612</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Chapter 10</vt:lpstr>
      <vt:lpstr>Pain: Fifth Vital Sign Definition</vt:lpstr>
      <vt:lpstr>Structure and Function</vt:lpstr>
      <vt:lpstr>Neuroanatomic Pathways</vt:lpstr>
      <vt:lpstr>Nociceptors Fibers</vt:lpstr>
      <vt:lpstr>Nociceptors Fibers (Cont.)</vt:lpstr>
      <vt:lpstr>Nociception</vt:lpstr>
      <vt:lpstr>Nociception Process</vt:lpstr>
      <vt:lpstr>Nociception Phases I and II</vt:lpstr>
      <vt:lpstr>Nociception Phase III</vt:lpstr>
      <vt:lpstr>Nociception Phase IV</vt:lpstr>
      <vt:lpstr>Neuropathic Pain</vt:lpstr>
      <vt:lpstr>Neuropathic Pain (Cont.)</vt:lpstr>
      <vt:lpstr>Sources of Pain: Visceral</vt:lpstr>
      <vt:lpstr>Sources of Pain </vt:lpstr>
      <vt:lpstr>Sources of Pain (Cont.)</vt:lpstr>
      <vt:lpstr>Types of Pain: Duration</vt:lpstr>
      <vt:lpstr>Types of Pain: Categories</vt:lpstr>
      <vt:lpstr>Types of Pain: Chronic </vt:lpstr>
      <vt:lpstr>Types of Pain: Chronic (Cont.)</vt:lpstr>
      <vt:lpstr>Types of Pain: Chronic (Cont.)</vt:lpstr>
      <vt:lpstr>Question</vt:lpstr>
      <vt:lpstr>Developmental Competence: Infants</vt:lpstr>
      <vt:lpstr>Developmental Competence: Infants (Cont.)</vt:lpstr>
      <vt:lpstr>Developmental Competence:  The Aging Adult</vt:lpstr>
      <vt:lpstr>Developmental Competence:  The Aging Adult (Cont.)</vt:lpstr>
      <vt:lpstr>Developmental Competence:  The Aging Adult (Cont.)</vt:lpstr>
      <vt:lpstr>Gender Differences</vt:lpstr>
      <vt:lpstr>Gender Differences (Cont.)</vt:lpstr>
      <vt:lpstr>Cultural Differences in Pain</vt:lpstr>
      <vt:lpstr>Subjective Data: Pain</vt:lpstr>
      <vt:lpstr>Initial Pain Assessment Questions</vt:lpstr>
      <vt:lpstr>Initial Pain Assessment Questions (Cont.)</vt:lpstr>
      <vt:lpstr>Initial Pain Assessment</vt:lpstr>
      <vt:lpstr>Pain Assessment Tools</vt:lpstr>
      <vt:lpstr>Pain Assessment Tools (Cont.)</vt:lpstr>
      <vt:lpstr>Pain Assessment Tools (Cont.)</vt:lpstr>
      <vt:lpstr>Brief Pain Inventory</vt:lpstr>
      <vt:lpstr>Pain Assessment Tools (Cont.)</vt:lpstr>
      <vt:lpstr>Pain Assessment Tools (Cont.)</vt:lpstr>
      <vt:lpstr>Pain Assessment: Infants  and Children</vt:lpstr>
      <vt:lpstr>Pain Assessment: Infants and Children (Cont.)</vt:lpstr>
      <vt:lpstr>Objective Data Preparation</vt:lpstr>
      <vt:lpstr>American Pain Society</vt:lpstr>
      <vt:lpstr>Question</vt:lpstr>
      <vt:lpstr>Objective Data: Joints</vt:lpstr>
      <vt:lpstr>Objective Data: Muscles and Skin</vt:lpstr>
      <vt:lpstr>Objective Data: Abdomen</vt:lpstr>
      <vt:lpstr>Nonverbal Behaviors of Pain</vt:lpstr>
      <vt:lpstr>Nonverbal Behaviors of Pain (Cont.)</vt:lpstr>
      <vt:lpstr>Nonverbal Behaviors of Pain (Cont.)</vt:lpstr>
      <vt:lpstr>Nonverbal Behaviors of Pain (Cont.)</vt:lpstr>
      <vt:lpstr>Nonverbal Behaviors of Pain (Cont.)</vt:lpstr>
      <vt:lpstr>Developmental Competence: Infants</vt:lpstr>
      <vt:lpstr>Developmental Competence: Infants (Cont.)</vt:lpstr>
      <vt:lpstr>Developmental Competence: Infants (Cont.)</vt:lpstr>
      <vt:lpstr>Developmental Competence: Infants (Cont.)</vt:lpstr>
      <vt:lpstr>Developmental Competence:  The Aging Adult</vt:lpstr>
      <vt:lpstr>Developmental Competence:  The Aging Adult (Cont.)</vt:lpstr>
      <vt:lpstr>Sample Charting</vt:lpstr>
      <vt:lpstr>Case Study</vt:lpstr>
      <vt:lpstr>Case Study (Cont.)</vt:lpstr>
      <vt:lpstr>Case Study (Cont.)</vt:lpstr>
      <vt:lpstr>Case Study (Cont.)</vt:lpstr>
    </vt:vector>
  </TitlesOfParts>
  <Company>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localadmin</dc:creator>
  <cp:lastModifiedBy>HBays</cp:lastModifiedBy>
  <cp:revision>222</cp:revision>
  <dcterms:created xsi:type="dcterms:W3CDTF">2014-11-04T15:38:43Z</dcterms:created>
  <dcterms:modified xsi:type="dcterms:W3CDTF">2015-02-03T18:21:56Z</dcterms:modified>
</cp:coreProperties>
</file>