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89" r:id="rId1"/>
  </p:sldMasterIdLst>
  <p:notesMasterIdLst>
    <p:notesMasterId r:id="rId71"/>
  </p:notesMasterIdLst>
  <p:handoutMasterIdLst>
    <p:handoutMasterId r:id="rId72"/>
  </p:handoutMasterIdLst>
  <p:sldIdLst>
    <p:sldId id="450" r:id="rId2"/>
    <p:sldId id="462" r:id="rId3"/>
    <p:sldId id="463" r:id="rId4"/>
    <p:sldId id="464" r:id="rId5"/>
    <p:sldId id="465" r:id="rId6"/>
    <p:sldId id="467" r:id="rId7"/>
    <p:sldId id="551" r:id="rId8"/>
    <p:sldId id="468" r:id="rId9"/>
    <p:sldId id="469" r:id="rId10"/>
    <p:sldId id="470" r:id="rId11"/>
    <p:sldId id="471" r:id="rId12"/>
    <p:sldId id="472" r:id="rId13"/>
    <p:sldId id="473" r:id="rId14"/>
    <p:sldId id="474" r:id="rId15"/>
    <p:sldId id="475" r:id="rId16"/>
    <p:sldId id="476" r:id="rId17"/>
    <p:sldId id="477" r:id="rId18"/>
    <p:sldId id="478" r:id="rId19"/>
    <p:sldId id="479" r:id="rId20"/>
    <p:sldId id="480" r:id="rId21"/>
    <p:sldId id="483" r:id="rId22"/>
    <p:sldId id="486" r:id="rId23"/>
    <p:sldId id="487" r:id="rId24"/>
    <p:sldId id="542" r:id="rId25"/>
    <p:sldId id="490" r:id="rId26"/>
    <p:sldId id="491" r:id="rId27"/>
    <p:sldId id="493" r:id="rId28"/>
    <p:sldId id="494" r:id="rId29"/>
    <p:sldId id="496" r:id="rId30"/>
    <p:sldId id="499" r:id="rId31"/>
    <p:sldId id="497" r:id="rId32"/>
    <p:sldId id="500" r:id="rId33"/>
    <p:sldId id="501" r:id="rId34"/>
    <p:sldId id="502" r:id="rId35"/>
    <p:sldId id="509" r:id="rId36"/>
    <p:sldId id="510" r:id="rId37"/>
    <p:sldId id="512" r:id="rId38"/>
    <p:sldId id="513" r:id="rId39"/>
    <p:sldId id="515" r:id="rId40"/>
    <p:sldId id="516" r:id="rId41"/>
    <p:sldId id="517" r:id="rId42"/>
    <p:sldId id="518" r:id="rId43"/>
    <p:sldId id="520" r:id="rId44"/>
    <p:sldId id="521" r:id="rId45"/>
    <p:sldId id="522" r:id="rId46"/>
    <p:sldId id="523" r:id="rId47"/>
    <p:sldId id="524" r:id="rId48"/>
    <p:sldId id="525" r:id="rId49"/>
    <p:sldId id="526" r:id="rId50"/>
    <p:sldId id="527" r:id="rId51"/>
    <p:sldId id="528" r:id="rId52"/>
    <p:sldId id="529" r:id="rId53"/>
    <p:sldId id="530" r:id="rId54"/>
    <p:sldId id="531" r:id="rId55"/>
    <p:sldId id="532" r:id="rId56"/>
    <p:sldId id="533" r:id="rId57"/>
    <p:sldId id="535" r:id="rId58"/>
    <p:sldId id="536" r:id="rId59"/>
    <p:sldId id="537" r:id="rId60"/>
    <p:sldId id="541" r:id="rId61"/>
    <p:sldId id="543" r:id="rId62"/>
    <p:sldId id="460" r:id="rId63"/>
    <p:sldId id="461" r:id="rId64"/>
    <p:sldId id="550" r:id="rId65"/>
    <p:sldId id="544" r:id="rId66"/>
    <p:sldId id="546" r:id="rId67"/>
    <p:sldId id="547" r:id="rId68"/>
    <p:sldId id="548" r:id="rId69"/>
    <p:sldId id="549" r:id="rId7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U" lastIdx="3" clrIdx="0"/>
  <p:cmAuthor id="1" name="HBays" initials="HB"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29" autoAdjust="0"/>
    <p:restoredTop sz="88489" autoAdjust="0"/>
  </p:normalViewPr>
  <p:slideViewPr>
    <p:cSldViewPr snapToGrid="0">
      <p:cViewPr>
        <p:scale>
          <a:sx n="80" d="100"/>
          <a:sy n="80" d="100"/>
        </p:scale>
        <p:origin x="-1008" y="-468"/>
      </p:cViewPr>
      <p:guideLst>
        <p:guide orient="horz" pos="2160"/>
        <p:guide orient="horz" pos="670"/>
        <p:guide orient="horz" pos="1121"/>
        <p:guide orient="horz" pos="1505"/>
        <p:guide pos="2880"/>
        <p:guide pos="501"/>
      </p:guideLst>
    </p:cSldViewPr>
  </p:slideViewPr>
  <p:outlineViewPr>
    <p:cViewPr>
      <p:scale>
        <a:sx n="33" d="100"/>
        <a:sy n="33" d="100"/>
      </p:scale>
      <p:origin x="0" y="64140"/>
    </p:cViewPr>
  </p:outlineViewPr>
  <p:notesTextViewPr>
    <p:cViewPr>
      <p:scale>
        <a:sx n="100" d="100"/>
        <a:sy n="100" d="100"/>
      </p:scale>
      <p:origin x="0" y="0"/>
    </p:cViewPr>
  </p:notesTextViewPr>
  <p:sorterViewPr>
    <p:cViewPr>
      <p:scale>
        <a:sx n="90" d="100"/>
        <a:sy n="90" d="100"/>
      </p:scale>
      <p:origin x="0" y="0"/>
    </p:cViewPr>
  </p:sorterViewPr>
  <p:notesViewPr>
    <p:cSldViewPr snapToGrid="0">
      <p:cViewPr varScale="1">
        <p:scale>
          <a:sx n="47" d="100"/>
          <a:sy n="47" d="100"/>
        </p:scale>
        <p:origin x="-2142" y="-7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8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518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18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518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61D5D75-8364-4437-A1D4-1FCF07FC76EC}" type="slidenum">
              <a:rPr lang="en-US"/>
              <a:pPr>
                <a:defRPr/>
              </a:pPr>
              <a:t>‹#›</a:t>
            </a:fld>
            <a:endParaRPr lang="en-US" dirty="0"/>
          </a:p>
        </p:txBody>
      </p:sp>
    </p:spTree>
    <p:extLst>
      <p:ext uri="{BB962C8B-B14F-4D97-AF65-F5344CB8AC3E}">
        <p14:creationId xmlns:p14="http://schemas.microsoft.com/office/powerpoint/2010/main" val="4169886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757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D9D109BD-DA0F-4F32-9507-DA25122EF0F2}" type="slidenum">
              <a:rPr lang="en-US"/>
              <a:pPr>
                <a:defRPr/>
              </a:pPr>
              <a:t>‹#›</a:t>
            </a:fld>
            <a:endParaRPr lang="en-US" dirty="0"/>
          </a:p>
        </p:txBody>
      </p:sp>
    </p:spTree>
    <p:extLst>
      <p:ext uri="{BB962C8B-B14F-4D97-AF65-F5344CB8AC3E}">
        <p14:creationId xmlns:p14="http://schemas.microsoft.com/office/powerpoint/2010/main" val="1639076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D109BD-DA0F-4F32-9507-DA25122EF0F2}" type="slidenum">
              <a:rPr lang="en-US" smtClean="0"/>
              <a:pPr>
                <a:defRPr/>
              </a:pPr>
              <a:t>1</a:t>
            </a:fld>
            <a:endParaRPr lang="en-US" dirty="0"/>
          </a:p>
        </p:txBody>
      </p:sp>
    </p:spTree>
    <p:extLst>
      <p:ext uri="{BB962C8B-B14F-4D97-AF65-F5344CB8AC3E}">
        <p14:creationId xmlns:p14="http://schemas.microsoft.com/office/powerpoint/2010/main" val="1570767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The correct answer is 4. A BMI of 33.5 is suggestive of being obese.</a:t>
            </a:r>
          </a:p>
          <a:p>
            <a:pPr eaLnBrk="1" hangingPunct="1">
              <a:spcBef>
                <a:spcPct val="0"/>
              </a:spcBef>
            </a:pPr>
            <a:r>
              <a:rPr lang="en-US" altLang="en-US" smtClean="0"/>
              <a:t>For answers 1, 2, and 3, see chart: Underweight = &lt;18.5, Normal weight = 18.5 to 24.9, Overweight = 25 to 29.9, Obese = 30 or greater.</a:t>
            </a:r>
          </a:p>
          <a:p>
            <a:endParaRPr lang="en-US"/>
          </a:p>
        </p:txBody>
      </p:sp>
      <p:sp>
        <p:nvSpPr>
          <p:cNvPr id="4" name="Slide Number Placeholder 3"/>
          <p:cNvSpPr>
            <a:spLocks noGrp="1"/>
          </p:cNvSpPr>
          <p:nvPr>
            <p:ph type="sldNum" sz="quarter" idx="10"/>
          </p:nvPr>
        </p:nvSpPr>
        <p:spPr/>
        <p:txBody>
          <a:bodyPr/>
          <a:lstStyle/>
          <a:p>
            <a:pPr>
              <a:defRPr/>
            </a:pPr>
            <a:fld id="{D9D109BD-DA0F-4F32-9507-DA25122EF0F2}" type="slidenum">
              <a:rPr lang="en-US" smtClean="0"/>
              <a:pPr>
                <a:defRPr/>
              </a:pPr>
              <a:t>7</a:t>
            </a:fld>
            <a:endParaRPr lang="en-US" dirty="0"/>
          </a:p>
        </p:txBody>
      </p:sp>
    </p:spTree>
    <p:extLst>
      <p:ext uri="{BB962C8B-B14F-4D97-AF65-F5344CB8AC3E}">
        <p14:creationId xmlns:p14="http://schemas.microsoft.com/office/powerpoint/2010/main" val="2896230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The correct answer is 4. Patients who are on fixed incomes and are taking more than three medications are at a high risk for nutritional deficit. </a:t>
            </a:r>
          </a:p>
          <a:p>
            <a:pPr eaLnBrk="1" hangingPunct="1">
              <a:spcBef>
                <a:spcPct val="0"/>
              </a:spcBef>
            </a:pPr>
            <a:r>
              <a:rPr lang="en-US" altLang="en-US" dirty="0" smtClean="0"/>
              <a:t>Answer 1 is incorrect because </a:t>
            </a:r>
            <a:r>
              <a:rPr lang="en-US" altLang="en-US" dirty="0" err="1" smtClean="0"/>
              <a:t>breastmilk</a:t>
            </a:r>
            <a:r>
              <a:rPr lang="en-US" altLang="en-US" dirty="0" smtClean="0"/>
              <a:t> is enough to sustain the nutritional status of a five-month-old infant. </a:t>
            </a:r>
          </a:p>
          <a:p>
            <a:pPr eaLnBrk="1" hangingPunct="1">
              <a:spcBef>
                <a:spcPct val="0"/>
              </a:spcBef>
            </a:pPr>
            <a:r>
              <a:rPr lang="en-US" altLang="en-US" dirty="0" smtClean="0"/>
              <a:t>Answer 2 is incorrect because the 50th percentile is considered a normal finding. </a:t>
            </a:r>
          </a:p>
          <a:p>
            <a:pPr eaLnBrk="1" hangingPunct="1">
              <a:spcBef>
                <a:spcPct val="0"/>
              </a:spcBef>
            </a:pPr>
            <a:r>
              <a:rPr lang="en-US" altLang="en-US" dirty="0" smtClean="0"/>
              <a:t>Answer 3 is incorrect because 110 </a:t>
            </a:r>
            <a:r>
              <a:rPr lang="en-US" altLang="en-US" dirty="0" err="1" smtClean="0"/>
              <a:t>lbs</a:t>
            </a:r>
            <a:r>
              <a:rPr lang="en-US" altLang="en-US" dirty="0" smtClean="0"/>
              <a:t> for 5’3” is considered normal; however, this patient would require counseling regarding nutrition r/t knowledge deficit.</a:t>
            </a:r>
            <a:endParaRPr lang="en-US" dirty="0"/>
          </a:p>
        </p:txBody>
      </p:sp>
      <p:sp>
        <p:nvSpPr>
          <p:cNvPr id="4" name="Slide Number Placeholder 3"/>
          <p:cNvSpPr>
            <a:spLocks noGrp="1"/>
          </p:cNvSpPr>
          <p:nvPr>
            <p:ph type="sldNum" sz="quarter" idx="10"/>
          </p:nvPr>
        </p:nvSpPr>
        <p:spPr/>
        <p:txBody>
          <a:bodyPr/>
          <a:lstStyle/>
          <a:p>
            <a:pPr>
              <a:defRPr/>
            </a:pPr>
            <a:fld id="{D9D109BD-DA0F-4F32-9507-DA25122EF0F2}" type="slidenum">
              <a:rPr lang="en-US" smtClean="0"/>
              <a:pPr>
                <a:defRPr/>
              </a:pPr>
              <a:t>64</a:t>
            </a:fld>
            <a:endParaRPr lang="en-US" dirty="0"/>
          </a:p>
        </p:txBody>
      </p:sp>
    </p:spTree>
    <p:extLst>
      <p:ext uri="{BB962C8B-B14F-4D97-AF65-F5344CB8AC3E}">
        <p14:creationId xmlns:p14="http://schemas.microsoft.com/office/powerpoint/2010/main" val="1477502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pPr eaLnBrk="1" hangingPunct="1">
              <a:spcBef>
                <a:spcPct val="0"/>
              </a:spcBef>
            </a:pPr>
            <a:r>
              <a:rPr lang="en-US" altLang="en-US" b="1" i="1" dirty="0" smtClean="0">
                <a:latin typeface="Arial" pitchFamily="34" charset="0"/>
              </a:rPr>
              <a:t>What information would the nurse include in the health promotion class relative to anthropometric measurements? </a:t>
            </a:r>
          </a:p>
          <a:p>
            <a:pPr>
              <a:buFont typeface="+mj-lt"/>
              <a:buNone/>
            </a:pPr>
            <a:r>
              <a:rPr lang="en-US" altLang="en-US" dirty="0" smtClean="0">
                <a:latin typeface="Arial" pitchFamily="34" charset="0"/>
              </a:rPr>
              <a:t>See Chapter 11: Review normal and abnormal range of findings for anthropometric measurements</a:t>
            </a:r>
          </a:p>
          <a:p>
            <a:pPr>
              <a:buFont typeface="+mj-lt"/>
              <a:buNone/>
            </a:pPr>
            <a:r>
              <a:rPr lang="en-US" altLang="en-US" dirty="0" smtClean="0">
                <a:latin typeface="Arial" pitchFamily="34" charset="0"/>
              </a:rPr>
              <a:t> From Textbook: </a:t>
            </a:r>
          </a:p>
          <a:p>
            <a:pPr>
              <a:buFont typeface="+mj-lt"/>
              <a:buNone/>
            </a:pPr>
            <a:endParaRPr lang="en-US" altLang="en-US" dirty="0" smtClean="0">
              <a:latin typeface="Arial" pitchFamily="34" charset="0"/>
            </a:endParaRPr>
          </a:p>
          <a:p>
            <a:pPr>
              <a:buFont typeface="+mj-lt"/>
              <a:buNone/>
            </a:pPr>
            <a:r>
              <a:rPr lang="en-US" altLang="en-US" dirty="0" smtClean="0">
                <a:latin typeface="Arial" pitchFamily="34" charset="0"/>
              </a:rPr>
              <a:t>These measures evaluate growth, development, and body composition. The most commonly used anthropometric measures are height, weight, triceps skinfold (TSF) thickness, elbow breadth, and arm and head circumferences. Measurement of height, weight, BMI, and waist circumference is described in Chapter 9.</a:t>
            </a:r>
          </a:p>
          <a:p>
            <a:pPr>
              <a:buFont typeface="+mj-lt"/>
              <a:buNone/>
            </a:pPr>
            <a:endParaRPr lang="en-US" altLang="en-US" dirty="0" smtClean="0">
              <a:latin typeface="Arial" pitchFamily="34" charset="0"/>
            </a:endParaRPr>
          </a:p>
          <a:p>
            <a:pPr>
              <a:buFont typeface="+mj-lt"/>
              <a:buNone/>
            </a:pPr>
            <a:r>
              <a:rPr lang="en-US" altLang="en-US" dirty="0" smtClean="0">
                <a:latin typeface="Arial" pitchFamily="34" charset="0"/>
              </a:rPr>
              <a:t>Derived body measurements: </a:t>
            </a:r>
          </a:p>
          <a:p>
            <a:r>
              <a:rPr lang="en-US" altLang="en-US" b="1" dirty="0" smtClean="0">
                <a:latin typeface="Arial" pitchFamily="34" charset="0"/>
              </a:rPr>
              <a:t>Body weight as a percentage of ideal body weight</a:t>
            </a:r>
            <a:r>
              <a:rPr lang="en-US" altLang="en-US" dirty="0" smtClean="0">
                <a:latin typeface="Arial" pitchFamily="34" charset="0"/>
              </a:rPr>
              <a:t> is calculated here:</a:t>
            </a:r>
          </a:p>
          <a:p>
            <a:r>
              <a:rPr lang="en-US" altLang="en-US" dirty="0" smtClean="0">
                <a:latin typeface="Arial" pitchFamily="34" charset="0"/>
              </a:rPr>
              <a:t> </a:t>
            </a:r>
          </a:p>
          <a:p>
            <a:r>
              <a:rPr lang="en-US" altLang="en-US" dirty="0" smtClean="0">
                <a:latin typeface="Arial" pitchFamily="34" charset="0"/>
              </a:rPr>
              <a:t>Ideal weight is based on the Metropolitan Life Insurance tables, 1983. These tables remain the recommended standard.</a:t>
            </a:r>
          </a:p>
          <a:p>
            <a:r>
              <a:rPr lang="en-US" altLang="en-US" dirty="0" smtClean="0">
                <a:latin typeface="Arial" pitchFamily="34" charset="0"/>
              </a:rPr>
              <a:t>Percent = IBW = current weight/ideal weight x 100</a:t>
            </a:r>
          </a:p>
          <a:p>
            <a:endParaRPr lang="en-US" altLang="en-US" dirty="0" smtClean="0">
              <a:latin typeface="Arial" pitchFamily="34" charset="0"/>
            </a:endParaRPr>
          </a:p>
          <a:p>
            <a:r>
              <a:rPr lang="en-US" altLang="en-US" dirty="0" smtClean="0">
                <a:latin typeface="Arial" pitchFamily="34" charset="0"/>
              </a:rPr>
              <a:t>The </a:t>
            </a:r>
            <a:r>
              <a:rPr lang="en-US" altLang="en-US" b="1" dirty="0" smtClean="0">
                <a:latin typeface="Arial" pitchFamily="34" charset="0"/>
              </a:rPr>
              <a:t>percent usual body weight</a:t>
            </a:r>
            <a:r>
              <a:rPr lang="en-US" altLang="en-US" dirty="0" smtClean="0">
                <a:latin typeface="Arial" pitchFamily="34" charset="0"/>
              </a:rPr>
              <a:t> is calculated as follows:</a:t>
            </a:r>
          </a:p>
          <a:p>
            <a:r>
              <a:rPr lang="en-US" altLang="en-US" dirty="0" smtClean="0">
                <a:latin typeface="Arial" pitchFamily="34" charset="0"/>
              </a:rPr>
              <a:t>Percent usual body weight = current weight/usual weight x 100</a:t>
            </a:r>
          </a:p>
          <a:p>
            <a:endParaRPr lang="en-US" altLang="en-US" dirty="0" smtClean="0">
              <a:latin typeface="Arial" pitchFamily="34" charset="0"/>
            </a:endParaRPr>
          </a:p>
          <a:p>
            <a:r>
              <a:rPr lang="en-US" altLang="en-US" dirty="0" smtClean="0">
                <a:latin typeface="Arial" pitchFamily="34" charset="0"/>
              </a:rPr>
              <a:t>Recent weight change is calculated using the following formula:</a:t>
            </a:r>
          </a:p>
          <a:p>
            <a:r>
              <a:rPr lang="en-US" altLang="en-US" dirty="0" smtClean="0">
                <a:latin typeface="Arial" pitchFamily="34" charset="0"/>
              </a:rPr>
              <a:t>Usual weight</a:t>
            </a:r>
            <a:r>
              <a:rPr lang="en-US" altLang="en-US" baseline="0" dirty="0" smtClean="0">
                <a:latin typeface="Arial" pitchFamily="34" charset="0"/>
              </a:rPr>
              <a:t> = </a:t>
            </a:r>
            <a:r>
              <a:rPr lang="en-US" altLang="en-US" dirty="0" smtClean="0">
                <a:latin typeface="Arial" pitchFamily="34" charset="0"/>
              </a:rPr>
              <a:t>current weight/usual weight x 100</a:t>
            </a:r>
          </a:p>
          <a:p>
            <a:endParaRPr lang="en-US" altLang="en-US" dirty="0" smtClean="0">
              <a:latin typeface="Arial" pitchFamily="34" charset="0"/>
            </a:endParaRPr>
          </a:p>
        </p:txBody>
      </p:sp>
      <p:sp>
        <p:nvSpPr>
          <p:cNvPr id="76804" name="Slide Number Placeholder 3"/>
          <p:cNvSpPr>
            <a:spLocks noGrp="1"/>
          </p:cNvSpPr>
          <p:nvPr>
            <p:ph type="sldNum" sz="quarter" idx="5"/>
          </p:nvPr>
        </p:nvSpPr>
        <p:spPr>
          <a:noFill/>
        </p:spPr>
        <p:txBody>
          <a:bodyPr/>
          <a:lstStyle/>
          <a:p>
            <a:fld id="{EC4BCB89-2370-4041-9102-63FDDA74FB5C}" type="slidenum">
              <a:rPr lang="en-US" altLang="en-US" smtClean="0">
                <a:latin typeface="Arial" pitchFamily="34" charset="0"/>
              </a:rPr>
              <a:pPr/>
              <a:t>66</a:t>
            </a:fld>
            <a:endParaRPr lang="en-US" alt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r>
              <a:rPr lang="en-US" altLang="en-US" dirty="0" smtClean="0">
                <a:latin typeface="Arial" pitchFamily="34" charset="0"/>
              </a:rPr>
              <a:t>See Chapter 11: Nutritional Assessment: Purposes and Components of Nutritional Assessment </a:t>
            </a:r>
          </a:p>
          <a:p>
            <a:endParaRPr lang="en-US" altLang="en-US" dirty="0" smtClean="0">
              <a:latin typeface="Arial" pitchFamily="34" charset="0"/>
            </a:endParaRPr>
          </a:p>
          <a:p>
            <a:r>
              <a:rPr lang="en-US" altLang="en-US" dirty="0" smtClean="0">
                <a:latin typeface="Arial" pitchFamily="34" charset="0"/>
              </a:rPr>
              <a:t>From Textbook: </a:t>
            </a:r>
          </a:p>
          <a:p>
            <a:endParaRPr lang="en-US" altLang="en-US" dirty="0" smtClean="0">
              <a:latin typeface="Arial" pitchFamily="34" charset="0"/>
            </a:endParaRPr>
          </a:p>
          <a:p>
            <a:r>
              <a:rPr lang="en-US" altLang="en-US" dirty="0" smtClean="0">
                <a:latin typeface="Arial" pitchFamily="34" charset="0"/>
              </a:rPr>
              <a:t>The process of nutrition screening is the first method of nutritional assessment. Based on easily obtained data, nutrition screening is a quick and easy way to identify individuals at nutrition risk such as those with weight loss, inadequate food intake, or recent illness. Parameters used for nutrition screening typically include weight and weight history, conditions associated with increased nutritional risk, diet information, and routine laboratory data. A variety of valid tools are available for screening different populations.</a:t>
            </a:r>
          </a:p>
          <a:p>
            <a:endParaRPr lang="en-US" altLang="en-US" dirty="0" smtClean="0">
              <a:latin typeface="Arial" pitchFamily="34" charset="0"/>
            </a:endParaRPr>
          </a:p>
          <a:p>
            <a:r>
              <a:rPr lang="en-US" altLang="en-US" dirty="0" smtClean="0">
                <a:latin typeface="Arial" pitchFamily="34" charset="0"/>
              </a:rPr>
              <a:t>The easiest and most popular method for obtaining information about dietary intake is the </a:t>
            </a:r>
            <a:r>
              <a:rPr lang="en-US" altLang="en-US" b="1" dirty="0" smtClean="0">
                <a:latin typeface="Arial" pitchFamily="34" charset="0"/>
              </a:rPr>
              <a:t>24-hour recall.</a:t>
            </a:r>
            <a:r>
              <a:rPr lang="en-US" altLang="en-US" dirty="0" smtClean="0">
                <a:latin typeface="Arial" pitchFamily="34" charset="0"/>
              </a:rPr>
              <a:t> The individual or family member completes a questionnaire or is interviewed and asked to recall everything eaten within the past 24 hours. An advantage of the 24-hour recall is that it can elicit specific information about dietary intake over a specific period of time. However, there are several significant sources of error: (1) the individual or family member may not be able to recall the type or amount of food eaten; (2) intake within the past 24 hours may be atypical of usual intake; (3) the individual or family member may alter the truth for a variety of reasons; and (4) snack items and use of gravies, sauces, and condiments may be underreported.</a:t>
            </a:r>
          </a:p>
          <a:p>
            <a:endParaRPr lang="en-US" altLang="en-US" dirty="0" smtClean="0">
              <a:latin typeface="Arial" pitchFamily="34" charset="0"/>
            </a:endParaRPr>
          </a:p>
          <a:p>
            <a:r>
              <a:rPr lang="en-US" altLang="en-US" dirty="0" smtClean="0">
                <a:latin typeface="Arial" pitchFamily="34" charset="0"/>
              </a:rPr>
              <a:t>To counter some of the difficulties inherent in the 24-hour recall method, you can use a </a:t>
            </a:r>
            <a:r>
              <a:rPr lang="en-US" altLang="en-US" b="1" dirty="0" smtClean="0">
                <a:latin typeface="Arial" pitchFamily="34" charset="0"/>
              </a:rPr>
              <a:t>food frequency questionnaire.</a:t>
            </a:r>
            <a:r>
              <a:rPr lang="en-US" altLang="en-US" dirty="0" smtClean="0">
                <a:latin typeface="Arial" pitchFamily="34" charset="0"/>
              </a:rPr>
              <a:t> With this tool information is collected on how many times per day, week, or month the individual eats particular foods, providing an estimate of usual intake. Drawbacks to the use of the food frequency questionnaire are (1) it does not always quantify amount of intake, and (2) like the 24-hour recall, it relies on the individual’s or family member’s memory for how often a food was eaten.</a:t>
            </a:r>
          </a:p>
          <a:p>
            <a:endParaRPr lang="en-US" altLang="en-US" dirty="0" smtClean="0">
              <a:latin typeface="Arial" pitchFamily="34" charset="0"/>
            </a:endParaRPr>
          </a:p>
          <a:p>
            <a:r>
              <a:rPr lang="en-US" altLang="en-US" b="1" dirty="0" smtClean="0">
                <a:latin typeface="Arial" pitchFamily="34" charset="0"/>
              </a:rPr>
              <a:t>Food diaries</a:t>
            </a:r>
            <a:r>
              <a:rPr lang="en-US" altLang="en-US" dirty="0" smtClean="0">
                <a:latin typeface="Arial" pitchFamily="34" charset="0"/>
              </a:rPr>
              <a:t> or records ask the individual or family member to write down everything consumed for a certain period of time. Three days (i.e., two weekdays and one weekend day) are customarily used. A food diary is most complete and accurate if you teach the individual to record information immediately after eating. Potential problems with the food diary include (1) noncompliance, (2) inaccurate recording, (3) atypical intake on the recording days, and (4) conscious alteration of diet during the recording period.</a:t>
            </a:r>
          </a:p>
          <a:p>
            <a:endParaRPr lang="en-US" altLang="en-US" dirty="0" smtClean="0">
              <a:latin typeface="Arial" pitchFamily="34" charset="0"/>
            </a:endParaRPr>
          </a:p>
          <a:p>
            <a:r>
              <a:rPr lang="en-US" altLang="en-US" b="1" dirty="0" smtClean="0">
                <a:latin typeface="Arial" pitchFamily="34" charset="0"/>
              </a:rPr>
              <a:t>Direct observation</a:t>
            </a:r>
            <a:r>
              <a:rPr lang="en-US" altLang="en-US" dirty="0" smtClean="0">
                <a:latin typeface="Arial" pitchFamily="34" charset="0"/>
              </a:rPr>
              <a:t> of the feeding and eating process can detect problems not readily identified through standard nutrition interviews. For example, observing the typical feeding techniques used by a parent or caregiver and the interaction between the individual and caregiver can help when assessing failure to thrive in children or unintentional weight loss in older adults. Increasingly, mobile devices and applications are being used to assess and monitor intake, including taking photos of meals and tracking weight changes and dietary adherence. </a:t>
            </a:r>
          </a:p>
        </p:txBody>
      </p:sp>
      <p:sp>
        <p:nvSpPr>
          <p:cNvPr id="77828" name="Slide Number Placeholder 3"/>
          <p:cNvSpPr>
            <a:spLocks noGrp="1"/>
          </p:cNvSpPr>
          <p:nvPr>
            <p:ph type="sldNum" sz="quarter" idx="5"/>
          </p:nvPr>
        </p:nvSpPr>
        <p:spPr>
          <a:noFill/>
        </p:spPr>
        <p:txBody>
          <a:bodyPr/>
          <a:lstStyle/>
          <a:p>
            <a:fld id="{D1F45031-1969-4AFC-AD50-FC024D54683F}" type="slidenum">
              <a:rPr lang="en-US" altLang="en-US" smtClean="0">
                <a:latin typeface="Arial" pitchFamily="34" charset="0"/>
              </a:rPr>
              <a:pPr/>
              <a:t>67</a:t>
            </a:fld>
            <a:endParaRPr lang="en-US" alt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r>
              <a:rPr lang="en-US" altLang="en-US" dirty="0" smtClean="0">
                <a:latin typeface="Arial" pitchFamily="34" charset="0"/>
              </a:rPr>
              <a:t>See sections in Chapter 11: Nutritional Assessment</a:t>
            </a:r>
          </a:p>
          <a:p>
            <a:endParaRPr lang="en-US" altLang="en-US" dirty="0" smtClean="0">
              <a:latin typeface="Arial" pitchFamily="34" charset="0"/>
            </a:endParaRPr>
          </a:p>
          <a:p>
            <a:r>
              <a:rPr lang="en-US" altLang="en-US" dirty="0" smtClean="0">
                <a:latin typeface="Arial" pitchFamily="34" charset="0"/>
              </a:rPr>
              <a:t>For the 28-year-old Gravida 3, Para 2, who is 32 weeks pregnant and gained a total of 20 pounds thus far, she is within the normal recommended weight gain pattern. As such, the nurse could review dietary preferences with the patient and assess for potential fluid retention related to intake of sodium and processed foods. The nurse could also review dietary choices that should be limited relative to mercury fish consumption and raw foods that may contain bacteria. </a:t>
            </a:r>
          </a:p>
          <a:p>
            <a:endParaRPr lang="en-US" altLang="en-US" dirty="0" smtClean="0">
              <a:latin typeface="Arial" pitchFamily="34" charset="0"/>
            </a:endParaRPr>
          </a:p>
          <a:p>
            <a:r>
              <a:rPr lang="en-US" altLang="en-US" dirty="0" smtClean="0">
                <a:latin typeface="Arial" pitchFamily="34" charset="0"/>
              </a:rPr>
              <a:t>For the 54-year-old male patient who complains of frequent “reflux” following meals, the nurse should assess the type and amount of food eaten at mealtime. Foods that should be avoided refer to those that will relax the lower esophageal sphincter and cause reflux of food contents. Spicy foods, alcohol, tomato, peppermint, and acidic foods should be limited. Additionally, maintaining an upright posture following meals would prevent reflux of food contents. Pharmacologic management may also be required if the symptoms persist.</a:t>
            </a:r>
          </a:p>
          <a:p>
            <a:endParaRPr lang="en-US" altLang="en-US" dirty="0" smtClean="0">
              <a:latin typeface="Arial" pitchFamily="34" charset="0"/>
            </a:endParaRPr>
          </a:p>
          <a:p>
            <a:r>
              <a:rPr lang="en-US" altLang="en-US" dirty="0" smtClean="0">
                <a:latin typeface="Arial" pitchFamily="34" charset="0"/>
              </a:rPr>
              <a:t>For the 5-year-old toddler whose mother is concerned about his not eating a varied diet as he refuses to eat most vegetables, the nurse should assess weight and height status and plot according to growth charts. If the toddler is in the average or higher percentile, then the nurse can calm the mother’s worries. Additionally, the nurse can educate the mother by explaining that</a:t>
            </a:r>
            <a:r>
              <a:rPr lang="en-US" altLang="en-US" baseline="0" dirty="0" smtClean="0">
                <a:latin typeface="Arial" pitchFamily="34" charset="0"/>
              </a:rPr>
              <a:t> </a:t>
            </a:r>
            <a:r>
              <a:rPr lang="en-US" altLang="en-US" dirty="0" smtClean="0">
                <a:latin typeface="Arial" pitchFamily="34" charset="0"/>
              </a:rPr>
              <a:t>food choices, food preferences, likes, and dislikes will change as the child ages. Encouraging food choices without making it a “battleground” can lead to increased interest in trying “new” food items. </a:t>
            </a:r>
          </a:p>
        </p:txBody>
      </p:sp>
      <p:sp>
        <p:nvSpPr>
          <p:cNvPr id="78852" name="Slide Number Placeholder 3"/>
          <p:cNvSpPr>
            <a:spLocks noGrp="1"/>
          </p:cNvSpPr>
          <p:nvPr>
            <p:ph type="sldNum" sz="quarter" idx="5"/>
          </p:nvPr>
        </p:nvSpPr>
        <p:spPr>
          <a:noFill/>
        </p:spPr>
        <p:txBody>
          <a:bodyPr/>
          <a:lstStyle/>
          <a:p>
            <a:fld id="{68BA91B6-04DF-4EAA-8BAE-8C899E3D8219}" type="slidenum">
              <a:rPr lang="en-US" altLang="en-US" smtClean="0">
                <a:latin typeface="Arial" pitchFamily="34" charset="0"/>
              </a:rPr>
              <a:pPr/>
              <a:t>68</a:t>
            </a:fld>
            <a:endParaRPr lang="en-US" alt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pPr eaLnBrk="1" hangingPunct="1">
              <a:spcBef>
                <a:spcPct val="0"/>
              </a:spcBef>
            </a:pPr>
            <a:r>
              <a:rPr lang="en-US" altLang="en-US" dirty="0" smtClean="0">
                <a:latin typeface="Arial" pitchFamily="34" charset="0"/>
              </a:rPr>
              <a:t>See sections in Chapter 11: Nutritional Assessment: Laboratory Studies </a:t>
            </a:r>
          </a:p>
          <a:p>
            <a:pPr eaLnBrk="1" hangingPunct="1">
              <a:spcBef>
                <a:spcPct val="0"/>
              </a:spcBef>
            </a:pPr>
            <a:endParaRPr lang="en-US" altLang="en-US" dirty="0" smtClean="0">
              <a:latin typeface="Arial" pitchFamily="34" charset="0"/>
            </a:endParaRPr>
          </a:p>
          <a:p>
            <a:pPr eaLnBrk="1" hangingPunct="1">
              <a:spcBef>
                <a:spcPct val="0"/>
              </a:spcBef>
            </a:pPr>
            <a:r>
              <a:rPr lang="en-US" altLang="en-US" dirty="0" smtClean="0">
                <a:latin typeface="Arial" pitchFamily="34" charset="0"/>
              </a:rPr>
              <a:t>From Textbook:</a:t>
            </a:r>
          </a:p>
          <a:p>
            <a:pPr eaLnBrk="1" hangingPunct="1">
              <a:spcBef>
                <a:spcPct val="0"/>
              </a:spcBef>
            </a:pPr>
            <a:endParaRPr lang="en-US" altLang="en-US" dirty="0" smtClean="0">
              <a:latin typeface="Arial" pitchFamily="34" charset="0"/>
            </a:endParaRPr>
          </a:p>
          <a:p>
            <a:pPr eaLnBrk="1" hangingPunct="1">
              <a:spcBef>
                <a:spcPct val="0"/>
              </a:spcBef>
            </a:pPr>
            <a:r>
              <a:rPr lang="en-US" altLang="en-US" dirty="0" smtClean="0">
                <a:latin typeface="Arial" pitchFamily="34" charset="0"/>
              </a:rPr>
              <a:t>Plasma glucose level, or the amount of glucose in the serum, is usually a fasting test. Glycosylated hemoglobin (Hb), also known as Hb</a:t>
            </a:r>
            <a:r>
              <a:rPr lang="en-US" altLang="en-US" baseline="-25000" dirty="0" smtClean="0">
                <a:latin typeface="Arial" pitchFamily="34" charset="0"/>
              </a:rPr>
              <a:t>A</a:t>
            </a:r>
            <a:r>
              <a:rPr lang="en-US" altLang="en-US" dirty="0" smtClean="0">
                <a:latin typeface="Arial" pitchFamily="34" charset="0"/>
              </a:rPr>
              <a:t>1c, reflects average blood glucose levels for the prior 2 to 3 months and is useful in managing diabetes mellitus. Normal Hb</a:t>
            </a:r>
            <a:r>
              <a:rPr lang="en-US" altLang="en-US" baseline="-25000" dirty="0" smtClean="0">
                <a:latin typeface="Arial" pitchFamily="34" charset="0"/>
              </a:rPr>
              <a:t>A</a:t>
            </a:r>
            <a:r>
              <a:rPr lang="en-US" altLang="en-US" dirty="0" smtClean="0">
                <a:latin typeface="Arial" pitchFamily="34" charset="0"/>
              </a:rPr>
              <a:t>1c results range from 5% to 7%.</a:t>
            </a:r>
          </a:p>
          <a:p>
            <a:pPr eaLnBrk="1" hangingPunct="1">
              <a:spcBef>
                <a:spcPct val="0"/>
              </a:spcBef>
            </a:pPr>
            <a:endParaRPr lang="en-US" altLang="en-US" dirty="0" smtClean="0">
              <a:latin typeface="Arial" pitchFamily="34" charset="0"/>
            </a:endParaRPr>
          </a:p>
          <a:p>
            <a:r>
              <a:rPr lang="en-US" altLang="en-US" dirty="0" smtClean="0">
                <a:latin typeface="Arial" pitchFamily="34" charset="0"/>
              </a:rPr>
              <a:t>The Hb determination is used to detect iron deficiency anemia. </a:t>
            </a:r>
          </a:p>
          <a:p>
            <a:endParaRPr lang="en-US" altLang="en-US" dirty="0" smtClean="0">
              <a:latin typeface="Arial" pitchFamily="34" charset="0"/>
            </a:endParaRPr>
          </a:p>
          <a:p>
            <a:r>
              <a:rPr lang="en-US" altLang="en-US" dirty="0" smtClean="0">
                <a:latin typeface="Arial" pitchFamily="34" charset="0"/>
              </a:rPr>
              <a:t>Hematocrit (HCT), a measure of cell volume, also indicates iron status. </a:t>
            </a:r>
          </a:p>
          <a:p>
            <a:endParaRPr lang="en-US" altLang="en-US" dirty="0" smtClean="0">
              <a:latin typeface="Arial" pitchFamily="34" charset="0"/>
            </a:endParaRPr>
          </a:p>
          <a:p>
            <a:r>
              <a:rPr lang="en-US" altLang="en-US" dirty="0" smtClean="0">
                <a:latin typeface="Arial" pitchFamily="34" charset="0"/>
              </a:rPr>
              <a:t>Total cholesterol evaluates fat metabolism and the risk for cardiovascular disease. Normal cholesterol concentrations vary with age and gender and range from 120 to 200 mg/dL.</a:t>
            </a:r>
          </a:p>
          <a:p>
            <a:endParaRPr lang="en-US" altLang="en-US" dirty="0" smtClean="0">
              <a:latin typeface="Arial" pitchFamily="34" charset="0"/>
            </a:endParaRPr>
          </a:p>
          <a:p>
            <a:r>
              <a:rPr lang="en-US" altLang="en-US" dirty="0" smtClean="0">
                <a:latin typeface="Arial" pitchFamily="34" charset="0"/>
              </a:rPr>
              <a:t>Low-density lipoprotein cholesterol (LDL-C), or “bad” cholesterol, is the major carrier of cholesterol in the blood and increases risk for atherosclerosis and coronary artery disease (CAD). </a:t>
            </a:r>
          </a:p>
          <a:p>
            <a:endParaRPr lang="en-US" altLang="en-US" dirty="0" smtClean="0">
              <a:latin typeface="Arial" pitchFamily="34" charset="0"/>
            </a:endParaRPr>
          </a:p>
          <a:p>
            <a:r>
              <a:rPr lang="en-US" altLang="en-US" dirty="0" smtClean="0">
                <a:latin typeface="Arial" pitchFamily="34" charset="0"/>
              </a:rPr>
              <a:t>Serum triglycerides (</a:t>
            </a:r>
            <a:r>
              <a:rPr lang="en-US" altLang="en-US" dirty="0" err="1" smtClean="0">
                <a:latin typeface="Arial" pitchFamily="34" charset="0"/>
              </a:rPr>
              <a:t>TGs</a:t>
            </a:r>
            <a:r>
              <a:rPr lang="en-US" altLang="en-US" dirty="0" smtClean="0">
                <a:latin typeface="Arial" pitchFamily="34" charset="0"/>
              </a:rPr>
              <a:t>) or blood fats are used to screen for hyperlipidemia and the risk for CAD. Triglyceride values are age related. </a:t>
            </a:r>
          </a:p>
          <a:p>
            <a:endParaRPr lang="en-US" altLang="en-US" dirty="0" smtClean="0">
              <a:latin typeface="Arial" pitchFamily="34" charset="0"/>
            </a:endParaRPr>
          </a:p>
        </p:txBody>
      </p:sp>
      <p:sp>
        <p:nvSpPr>
          <p:cNvPr id="79876" name="Slide Number Placeholder 3"/>
          <p:cNvSpPr>
            <a:spLocks noGrp="1"/>
          </p:cNvSpPr>
          <p:nvPr>
            <p:ph type="sldNum" sz="quarter" idx="5"/>
          </p:nvPr>
        </p:nvSpPr>
        <p:spPr>
          <a:noFill/>
        </p:spPr>
        <p:txBody>
          <a:bodyPr/>
          <a:lstStyle/>
          <a:p>
            <a:fld id="{20F715DF-48B4-4ADC-B7E8-C19704CA60C3}" type="slidenum">
              <a:rPr lang="en-US" altLang="en-US" smtClean="0">
                <a:latin typeface="Arial" pitchFamily="34" charset="0"/>
              </a:rPr>
              <a:pPr/>
              <a:t>69</a:t>
            </a:fld>
            <a:endParaRPr lang="en-US"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D7A1E79E-7FB6-41B8-9A45-29A576EEDD2C}" type="slidenum">
              <a:rPr lang="en-GB"/>
              <a:pPr>
                <a:defRPr/>
              </a:pPr>
              <a:t>‹#›</a:t>
            </a:fld>
            <a:endParaRPr lang="en-GB"/>
          </a:p>
        </p:txBody>
      </p:sp>
      <p:sp>
        <p:nvSpPr>
          <p:cNvPr id="5" name="Footer Placeholder 4"/>
          <p:cNvSpPr>
            <a:spLocks noGrp="1"/>
          </p:cNvSpPr>
          <p:nvPr>
            <p:ph type="ftr" sz="quarter" idx="11"/>
          </p:nvPr>
        </p:nvSpPr>
        <p:spPr>
          <a:xfrm>
            <a:off x="990600" y="6461125"/>
            <a:ext cx="7162799" cy="381000"/>
          </a:xfrm>
          <a:prstGeom prst="rect">
            <a:avLst/>
          </a:prstGeo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68923DA0-4AF7-4D0F-9143-D9FB2FE902AA}" type="slidenum">
              <a:rPr lang="en-GB"/>
              <a:pPr>
                <a:defRPr/>
              </a:pPr>
              <a:t>‹#›</a:t>
            </a:fld>
            <a:endParaRPr lang="en-GB"/>
          </a:p>
        </p:txBody>
      </p:sp>
      <p:sp>
        <p:nvSpPr>
          <p:cNvPr id="3" name="Footer Placeholder 2"/>
          <p:cNvSpPr>
            <a:spLocks noGrp="1"/>
          </p:cNvSpPr>
          <p:nvPr>
            <p:ph type="ftr" sz="quarter" idx="11"/>
          </p:nvPr>
        </p:nvSpPr>
        <p:spPr>
          <a:xfrm>
            <a:off x="990600" y="6461125"/>
            <a:ext cx="7162799" cy="381000"/>
          </a:xfrm>
          <a:prstGeom prst="rect">
            <a:avLst/>
          </a:prstGeo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70DDE879-6208-4771-9800-59323AF51E35}" type="slidenum">
              <a:rPr lang="en-GB"/>
              <a:pPr>
                <a:defRPr/>
              </a:pPr>
              <a:t>‹#›</a:t>
            </a:fld>
            <a:endParaRPr lang="en-GB"/>
          </a:p>
        </p:txBody>
      </p:sp>
      <p:sp>
        <p:nvSpPr>
          <p:cNvPr id="5" name="Footer Placeholder 4"/>
          <p:cNvSpPr>
            <a:spLocks noGrp="1"/>
          </p:cNvSpPr>
          <p:nvPr>
            <p:ph type="ftr" sz="quarter" idx="11"/>
          </p:nvPr>
        </p:nvSpPr>
        <p:spPr>
          <a:xfrm>
            <a:off x="990600" y="6461125"/>
            <a:ext cx="7162799" cy="381000"/>
          </a:xfrm>
          <a:prstGeom prst="rect">
            <a:avLst/>
          </a:prstGeo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F8247C64-EE4E-49A1-B73E-5196C9FEA8C6}" type="slidenum">
              <a:rPr lang="en-GB"/>
              <a:pPr>
                <a:defRPr/>
              </a:pPr>
              <a:t>‹#›</a:t>
            </a:fld>
            <a:endParaRPr lang="en-GB"/>
          </a:p>
        </p:txBody>
      </p:sp>
      <p:sp>
        <p:nvSpPr>
          <p:cNvPr id="3" name="Footer Placeholder 2"/>
          <p:cNvSpPr>
            <a:spLocks noGrp="1"/>
          </p:cNvSpPr>
          <p:nvPr>
            <p:ph type="ftr" sz="quarter" idx="11"/>
          </p:nvPr>
        </p:nvSpPr>
        <p:spPr>
          <a:xfrm>
            <a:off x="990600" y="6461125"/>
            <a:ext cx="7162799" cy="381000"/>
          </a:xfrm>
          <a:prstGeom prst="rect">
            <a:avLst/>
          </a:prstGeo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Slide Number Placeholder 7"/>
          <p:cNvSpPr>
            <a:spLocks noGrp="1"/>
          </p:cNvSpPr>
          <p:nvPr>
            <p:ph type="sldNum" sz="quarter" idx="10"/>
          </p:nvPr>
        </p:nvSpPr>
        <p:spPr>
          <a:ln/>
        </p:spPr>
        <p:txBody>
          <a:bodyPr/>
          <a:lstStyle>
            <a:lvl1pPr>
              <a:defRPr/>
            </a:lvl1pPr>
          </a:lstStyle>
          <a:p>
            <a:pPr>
              <a:defRPr/>
            </a:pPr>
            <a:r>
              <a:rPr lang="en-GB"/>
              <a:t> </a:t>
            </a:r>
            <a:fld id="{96910731-0512-4916-9534-C943CE02594F}" type="slidenum">
              <a:rPr lang="en-GB"/>
              <a:pPr>
                <a:defRPr/>
              </a:pPr>
              <a:t>‹#›</a:t>
            </a:fld>
            <a:endParaRPr lang="en-GB"/>
          </a:p>
        </p:txBody>
      </p:sp>
      <p:sp>
        <p:nvSpPr>
          <p:cNvPr id="8" name="Footer Placeholder 7"/>
          <p:cNvSpPr>
            <a:spLocks noGrp="1"/>
          </p:cNvSpPr>
          <p:nvPr>
            <p:ph type="ftr" sz="quarter" idx="11"/>
          </p:nvPr>
        </p:nvSpPr>
        <p:spPr>
          <a:xfrm>
            <a:off x="990600" y="6461125"/>
            <a:ext cx="7162799" cy="381000"/>
          </a:xfrm>
          <a:prstGeom prst="rect">
            <a:avLst/>
          </a:prstGeo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7"/>
          <p:cNvSpPr>
            <a:spLocks noGrp="1"/>
          </p:cNvSpPr>
          <p:nvPr>
            <p:ph type="sldNum" sz="quarter" idx="13"/>
          </p:nvPr>
        </p:nvSpPr>
        <p:spPr>
          <a:ln/>
        </p:spPr>
        <p:txBody>
          <a:bodyPr/>
          <a:lstStyle>
            <a:lvl1pPr>
              <a:defRPr/>
            </a:lvl1pPr>
          </a:lstStyle>
          <a:p>
            <a:pPr>
              <a:defRPr/>
            </a:pPr>
            <a:r>
              <a:rPr lang="en-GB"/>
              <a:t> </a:t>
            </a:r>
            <a:fld id="{1471A6C0-AEA8-401F-A1AE-7CE42841793B}"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308967AA-96BB-4F97-8BF8-F9235D0A4054}" type="slidenum">
              <a:rPr lang="en-GB"/>
              <a:pPr>
                <a:defRPr/>
              </a:pPr>
              <a:t>‹#›</a:t>
            </a:fld>
            <a:endParaRPr lang="en-GB"/>
          </a:p>
        </p:txBody>
      </p:sp>
      <p:sp>
        <p:nvSpPr>
          <p:cNvPr id="3" name="Footer Placeholder 2"/>
          <p:cNvSpPr>
            <a:spLocks noGrp="1"/>
          </p:cNvSpPr>
          <p:nvPr>
            <p:ph type="ftr" sz="quarter" idx="11"/>
          </p:nvPr>
        </p:nvSpPr>
        <p:spPr>
          <a:xfrm>
            <a:off x="990600" y="6461125"/>
            <a:ext cx="7162799" cy="381000"/>
          </a:xfrm>
          <a:prstGeom prst="rect">
            <a:avLst/>
          </a:prstGeo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1_Title and Content Regular">
    <p:spTree>
      <p:nvGrpSpPr>
        <p:cNvPr id="1" name=""/>
        <p:cNvGrpSpPr/>
        <p:nvPr/>
      </p:nvGrpSpPr>
      <p:grpSpPr>
        <a:xfrm>
          <a:off x="0" y="0"/>
          <a:ext cx="0" cy="0"/>
          <a:chOff x="0" y="0"/>
          <a:chExt cx="0" cy="0"/>
        </a:xfrm>
      </p:grpSpPr>
      <p:sp>
        <p:nvSpPr>
          <p:cNvPr id="2" name="Title 1"/>
          <p:cNvSpPr>
            <a:spLocks noGrp="1"/>
          </p:cNvSpPr>
          <p:nvPr>
            <p:ph type="title"/>
          </p:nvPr>
        </p:nvSpPr>
        <p:spPr>
          <a:xfrm>
            <a:off x="685800" y="338328"/>
            <a:ext cx="7772400" cy="12192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45920"/>
            <a:ext cx="7772400"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7"/>
          <p:cNvSpPr>
            <a:spLocks noGrp="1"/>
          </p:cNvSpPr>
          <p:nvPr>
            <p:ph type="sldNum" sz="quarter" idx="10"/>
          </p:nvPr>
        </p:nvSpPr>
        <p:spPr>
          <a:xfrm>
            <a:off x="8534400" y="6465888"/>
            <a:ext cx="577850" cy="376237"/>
          </a:xfrm>
          <a:ln/>
        </p:spPr>
        <p:txBody>
          <a:bodyPr/>
          <a:lstStyle>
            <a:lvl1pPr>
              <a:defRPr/>
            </a:lvl1pPr>
          </a:lstStyle>
          <a:p>
            <a:pPr>
              <a:defRPr/>
            </a:pPr>
            <a:r>
              <a:rPr lang="en-GB"/>
              <a:t> </a:t>
            </a:r>
            <a:fld id="{308967AA-96BB-4F97-8BF8-F9235D0A4054}" type="slidenum">
              <a:rPr lang="en-GB"/>
              <a:pPr>
                <a:defRPr/>
              </a:pPr>
              <a:t>‹#›</a:t>
            </a:fld>
            <a:endParaRPr lang="en-GB"/>
          </a:p>
        </p:txBody>
      </p:sp>
      <p:sp>
        <p:nvSpPr>
          <p:cNvPr id="5" name="Footer Placeholder 4"/>
          <p:cNvSpPr>
            <a:spLocks noGrp="1"/>
          </p:cNvSpPr>
          <p:nvPr>
            <p:ph type="ftr" sz="quarter" idx="11"/>
          </p:nvPr>
        </p:nvSpPr>
        <p:spPr>
          <a:xfrm>
            <a:off x="990600" y="6461125"/>
            <a:ext cx="7162799" cy="381000"/>
          </a:xfrm>
          <a:prstGeom prst="rect">
            <a:avLst/>
          </a:prstGeo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38328"/>
            <a:ext cx="7772400" cy="12192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7"/>
          <p:cNvSpPr>
            <a:spLocks noGrp="1"/>
          </p:cNvSpPr>
          <p:nvPr>
            <p:ph type="sldNum" sz="quarter" idx="10"/>
          </p:nvPr>
        </p:nvSpPr>
        <p:spPr>
          <a:xfrm>
            <a:off x="8534400" y="6465888"/>
            <a:ext cx="577850" cy="376237"/>
          </a:xfrm>
          <a:ln/>
        </p:spPr>
        <p:txBody>
          <a:bodyPr/>
          <a:lstStyle>
            <a:lvl1pPr>
              <a:defRPr/>
            </a:lvl1pPr>
          </a:lstStyle>
          <a:p>
            <a:pPr>
              <a:defRPr/>
            </a:pPr>
            <a:r>
              <a:rPr lang="en-GB"/>
              <a:t> </a:t>
            </a:r>
            <a:fld id="{308967AA-96BB-4F97-8BF8-F9235D0A4054}" type="slidenum">
              <a:rPr lang="en-GB"/>
              <a:pPr>
                <a:defRPr/>
              </a:pPr>
              <a:t>‹#›</a:t>
            </a:fld>
            <a:endParaRPr lang="en-GB"/>
          </a:p>
        </p:txBody>
      </p:sp>
      <p:sp>
        <p:nvSpPr>
          <p:cNvPr id="7" name="Footer Placeholder 6"/>
          <p:cNvSpPr>
            <a:spLocks noGrp="1"/>
          </p:cNvSpPr>
          <p:nvPr>
            <p:ph type="ftr" sz="quarter" idx="11"/>
          </p:nvPr>
        </p:nvSpPr>
        <p:spPr>
          <a:xfrm>
            <a:off x="990600" y="6461125"/>
            <a:ext cx="7162799" cy="381000"/>
          </a:xfrm>
          <a:prstGeom prst="rect">
            <a:avLst/>
          </a:prstGeo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Slide Number Placeholder 7"/>
          <p:cNvSpPr>
            <a:spLocks noGrp="1"/>
          </p:cNvSpPr>
          <p:nvPr>
            <p:ph type="sldNum" sz="quarter" idx="4"/>
          </p:nvPr>
        </p:nvSpPr>
        <p:spPr bwMode="auto">
          <a:xfrm>
            <a:off x="8534400" y="6465888"/>
            <a:ext cx="577850"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lvl1pPr>
              <a:defRPr sz="1000" smtClean="0">
                <a:solidFill>
                  <a:srgbClr val="000000"/>
                </a:solidFill>
                <a:latin typeface="Arial" charset="0"/>
                <a:cs typeface="Arial" charset="0"/>
              </a:defRPr>
            </a:lvl1pPr>
          </a:lstStyle>
          <a:p>
            <a:pPr>
              <a:defRPr/>
            </a:pPr>
            <a:r>
              <a:rPr lang="en-GB"/>
              <a:t> </a:t>
            </a:r>
            <a:fld id="{B1C5D172-0FDB-4172-B3FE-62BBE52520E7}" type="slidenum">
              <a:rPr lang="en-GB"/>
              <a:pPr>
                <a:defRPr/>
              </a:pPr>
              <a:t>‹#›</a:t>
            </a:fld>
            <a:endParaRPr lang="en-GB"/>
          </a:p>
        </p:txBody>
      </p:sp>
      <p:sp>
        <p:nvSpPr>
          <p:cNvPr id="6" name="Footer Placeholder 4"/>
          <p:cNvSpPr>
            <a:spLocks noGrp="1"/>
          </p:cNvSpPr>
          <p:nvPr>
            <p:ph type="ftr" sz="quarter" idx="3"/>
          </p:nvPr>
        </p:nvSpPr>
        <p:spPr>
          <a:xfrm>
            <a:off x="990600" y="6461125"/>
            <a:ext cx="7162799" cy="381000"/>
          </a:xfrm>
          <a:prstGeom prst="rect">
            <a:avLst/>
          </a:prstGeom>
        </p:spPr>
        <p:txBody>
          <a:bodyPr/>
          <a:lstStyle>
            <a:lvl1pPr>
              <a:defRPr sz="1000">
                <a:latin typeface="Arial" pitchFamily="34" charset="0"/>
                <a:cs typeface="Arial" pitchFamily="34" charset="0"/>
              </a:defRPr>
            </a:lvl1p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 bg1="lt1" tx1="dk1" bg2="lt2" tx2="dk2" accent1="accent1" accent2="accent2" accent3="accent3" accent4="accent4" accent5="accent5" accent6="accent6" hlink="hlink" folHlink="folHlink"/>
  <p:sldLayoutIdLst>
    <p:sldLayoutId id="2147483990" r:id="rId1"/>
    <p:sldLayoutId id="2147483991" r:id="rId2"/>
    <p:sldLayoutId id="2147483992" r:id="rId3"/>
    <p:sldLayoutId id="2147483993" r:id="rId4"/>
    <p:sldLayoutId id="2147483994" r:id="rId5"/>
    <p:sldLayoutId id="2147483995" r:id="rId6"/>
    <p:sldLayoutId id="2147483996" r:id="rId7"/>
    <p:sldLayoutId id="2147483997" r:id="rId8"/>
    <p:sldLayoutId id="2147483998" r:id="rId9"/>
  </p:sldLayoutIdLst>
  <p:hf hdr="0" dt="0"/>
  <p:txStyles>
    <p:titleStyle>
      <a:lvl1pPr algn="ctr"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4000">
          <a:solidFill>
            <a:schemeClr val="tx1"/>
          </a:solidFill>
          <a:latin typeface="Arial" charset="0"/>
          <a:cs typeface="Arial" charset="0"/>
        </a:defRPr>
      </a:lvl2pPr>
      <a:lvl3pPr algn="ctr" rtl="0" eaLnBrk="0" fontAlgn="base" hangingPunct="0">
        <a:spcBef>
          <a:spcPct val="0"/>
        </a:spcBef>
        <a:spcAft>
          <a:spcPct val="0"/>
        </a:spcAft>
        <a:defRPr sz="4000">
          <a:solidFill>
            <a:schemeClr val="tx1"/>
          </a:solidFill>
          <a:latin typeface="Arial" charset="0"/>
          <a:cs typeface="Arial" charset="0"/>
        </a:defRPr>
      </a:lvl3pPr>
      <a:lvl4pPr algn="ctr" rtl="0" eaLnBrk="0" fontAlgn="base" hangingPunct="0">
        <a:spcBef>
          <a:spcPct val="0"/>
        </a:spcBef>
        <a:spcAft>
          <a:spcPct val="0"/>
        </a:spcAft>
        <a:defRPr sz="4000">
          <a:solidFill>
            <a:schemeClr val="tx1"/>
          </a:solidFill>
          <a:latin typeface="Arial" charset="0"/>
          <a:cs typeface="Arial" charset="0"/>
        </a:defRPr>
      </a:lvl4pPr>
      <a:lvl5pPr algn="ctr" rtl="0" eaLnBrk="0" fontAlgn="base" hangingPunct="0">
        <a:spcBef>
          <a:spcPct val="0"/>
        </a:spcBef>
        <a:spcAft>
          <a:spcPct val="0"/>
        </a:spcAft>
        <a:defRPr sz="40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Clr>
          <a:schemeClr val="tx1"/>
        </a:buClr>
        <a:buSzPct val="60000"/>
        <a:buFont typeface="Wingdings 2" pitchFamily="18" charset="2"/>
        <a:buChar char=""/>
        <a:defRPr sz="2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chemeClr val="tx1"/>
        </a:buClr>
        <a:buSzPct val="80000"/>
        <a:buFont typeface="Wingdings" pitchFamily="2" charset="2"/>
        <a:buChar char="Ø"/>
        <a:defRPr sz="2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chemeClr val="tx1"/>
        </a:buClr>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Clr>
          <a:schemeClr val="tx1"/>
        </a:buClr>
        <a:buSzPct val="75000"/>
        <a:buFont typeface="Wingdings 3" pitchFamily="18" charset="2"/>
        <a:buChar char=""/>
        <a:defRPr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Clr>
          <a:schemeClr val="tx1"/>
        </a:buClr>
        <a:buFont typeface="Calibri"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9634" name="Rectangle 2"/>
          <p:cNvSpPr>
            <a:spLocks noGrp="1" noChangeArrowheads="1"/>
          </p:cNvSpPr>
          <p:nvPr>
            <p:ph type="ctrTitle"/>
          </p:nvPr>
        </p:nvSpPr>
        <p:spPr>
          <a:xfrm>
            <a:off x="685800" y="1568716"/>
            <a:ext cx="7772400" cy="1470025"/>
          </a:xfrm>
        </p:spPr>
        <p:txBody>
          <a:bodyPr/>
          <a:lstStyle/>
          <a:p>
            <a:r>
              <a:rPr lang="en-US" altLang="en-US" sz="4000" dirty="0" smtClean="0"/>
              <a:t>Chapter 11</a:t>
            </a:r>
            <a:endParaRPr lang="en-US" sz="4000" dirty="0"/>
          </a:p>
        </p:txBody>
      </p:sp>
      <p:sp>
        <p:nvSpPr>
          <p:cNvPr id="709635" name="Rectangle 3"/>
          <p:cNvSpPr>
            <a:spLocks noGrp="1" noChangeArrowheads="1"/>
          </p:cNvSpPr>
          <p:nvPr>
            <p:ph type="subTitle" idx="1"/>
          </p:nvPr>
        </p:nvSpPr>
        <p:spPr>
          <a:xfrm>
            <a:off x="1371600" y="3324491"/>
            <a:ext cx="6400800" cy="1752600"/>
          </a:xfrm>
        </p:spPr>
        <p:txBody>
          <a:bodyPr/>
          <a:lstStyle/>
          <a:p>
            <a:endParaRPr lang="en-US" altLang="en-US" sz="3600" dirty="0" smtClean="0"/>
          </a:p>
          <a:p>
            <a:r>
              <a:rPr lang="en-US" sz="3600" dirty="0" smtClean="0"/>
              <a:t>Nutritional Assessment</a:t>
            </a:r>
            <a:endParaRPr lang="en-US" altLang="en-US" sz="3600" dirty="0" smtClean="0"/>
          </a:p>
        </p:txBody>
      </p:sp>
      <p:sp>
        <p:nvSpPr>
          <p:cNvPr id="6" name="Footer Placeholder 4"/>
          <p:cNvSpPr>
            <a:spLocks noGrp="1"/>
          </p:cNvSpPr>
          <p:nvPr>
            <p:ph type="ftr" sz="quarter" idx="11"/>
          </p:nvPr>
        </p:nvSpPr>
        <p:spPr>
          <a:xfrm>
            <a:off x="990600" y="6461125"/>
            <a:ext cx="7162799" cy="381000"/>
          </a:xfr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Developmental Competence: Adolescence</a:t>
            </a:r>
          </a:p>
        </p:txBody>
      </p:sp>
      <p:sp>
        <p:nvSpPr>
          <p:cNvPr id="710662" name="Rectangle 6"/>
          <p:cNvSpPr>
            <a:spLocks noGrp="1" noChangeArrowheads="1"/>
          </p:cNvSpPr>
          <p:nvPr>
            <p:ph idx="1"/>
          </p:nvPr>
        </p:nvSpPr>
        <p:spPr/>
        <p:txBody>
          <a:bodyPr>
            <a:noAutofit/>
          </a:bodyPr>
          <a:lstStyle/>
          <a:p>
            <a:r>
              <a:rPr lang="en-US" sz="2400" dirty="0" smtClean="0"/>
              <a:t>Adolescence characterized by rapid physical growth and endocrine and hormonal changes</a:t>
            </a:r>
          </a:p>
          <a:p>
            <a:pPr lvl="1"/>
            <a:r>
              <a:rPr lang="en-US" sz="2000" dirty="0" smtClean="0"/>
              <a:t>Caloric and protein requirements increase to meet this demand, and because of bone growth and increasing muscle mass (and, in girls, the onset of menarche), calcium and iron requirements also increase</a:t>
            </a:r>
          </a:p>
          <a:p>
            <a:pPr lvl="1"/>
            <a:r>
              <a:rPr lang="en-US" sz="2000" dirty="0" smtClean="0"/>
              <a:t>Increased requirements cannot be met by three meals per day; therefore, nutritious snacks play an important role in achieving adequate nutrient intake </a:t>
            </a:r>
          </a:p>
          <a:p>
            <a:pPr lvl="1"/>
            <a:r>
              <a:rPr lang="en-US" sz="2000" dirty="0" smtClean="0"/>
              <a:t>In general, boys grow taller and have less body fat than girls</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10</a:t>
            </a:fld>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Developmental Competence: Adolescence (Cont.)</a:t>
            </a:r>
          </a:p>
        </p:txBody>
      </p:sp>
      <p:sp>
        <p:nvSpPr>
          <p:cNvPr id="710662" name="Rectangle 6"/>
          <p:cNvSpPr>
            <a:spLocks noGrp="1" noChangeArrowheads="1"/>
          </p:cNvSpPr>
          <p:nvPr>
            <p:ph idx="1"/>
          </p:nvPr>
        </p:nvSpPr>
        <p:spPr/>
        <p:txBody>
          <a:bodyPr/>
          <a:lstStyle/>
          <a:p>
            <a:r>
              <a:rPr lang="en-US" dirty="0" smtClean="0"/>
              <a:t>Percentage of body fat increases in females to about 25% and decreases in males (replaced by muscle mass) to about 12%</a:t>
            </a:r>
          </a:p>
          <a:p>
            <a:r>
              <a:rPr lang="en-US" dirty="0" smtClean="0"/>
              <a:t>Typically, girls double their body weight between the ages of 8 and 14</a:t>
            </a:r>
          </a:p>
          <a:p>
            <a:r>
              <a:rPr lang="en-US" dirty="0" smtClean="0"/>
              <a:t>Boys double their body weight between the ages of 10 and 17 years</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Developmental Competence: Pregnancy and Lactation</a:t>
            </a:r>
          </a:p>
        </p:txBody>
      </p:sp>
      <p:sp>
        <p:nvSpPr>
          <p:cNvPr id="710662" name="Rectangle 6"/>
          <p:cNvSpPr>
            <a:spLocks noGrp="1" noChangeArrowheads="1"/>
          </p:cNvSpPr>
          <p:nvPr>
            <p:ph idx="1"/>
          </p:nvPr>
        </p:nvSpPr>
        <p:spPr/>
        <p:txBody>
          <a:bodyPr/>
          <a:lstStyle/>
          <a:p>
            <a:r>
              <a:rPr lang="en-US" dirty="0" smtClean="0"/>
              <a:t>To support synthesis of maternal and fetal tissues </a:t>
            </a:r>
          </a:p>
          <a:p>
            <a:pPr lvl="1"/>
            <a:r>
              <a:rPr lang="en-US" dirty="0" smtClean="0"/>
              <a:t>Sufficient calories, protein, vitamins, and minerals must be consumed</a:t>
            </a:r>
          </a:p>
          <a:p>
            <a:pPr lvl="1"/>
            <a:r>
              <a:rPr lang="en-US" dirty="0" smtClean="0"/>
              <a:t>National Academy of Sciences (NAS) recommends weight gain of </a:t>
            </a:r>
          </a:p>
          <a:p>
            <a:pPr lvl="2"/>
            <a:r>
              <a:rPr lang="en-US" dirty="0" smtClean="0"/>
              <a:t>25 to 35 lb for women of normal weight </a:t>
            </a:r>
          </a:p>
          <a:p>
            <a:pPr lvl="2"/>
            <a:r>
              <a:rPr lang="en-US" dirty="0" smtClean="0"/>
              <a:t>28 to 40 lb for underweight women</a:t>
            </a:r>
          </a:p>
          <a:p>
            <a:pPr lvl="2"/>
            <a:r>
              <a:rPr lang="en-US" dirty="0" smtClean="0"/>
              <a:t>11 to 20 lb for overweight women</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12</a:t>
            </a:fld>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Developmental Competence: Adulthood </a:t>
            </a:r>
          </a:p>
        </p:txBody>
      </p:sp>
      <p:sp>
        <p:nvSpPr>
          <p:cNvPr id="710662" name="Rectangle 6"/>
          <p:cNvSpPr>
            <a:spLocks noGrp="1" noChangeArrowheads="1"/>
          </p:cNvSpPr>
          <p:nvPr>
            <p:ph idx="1"/>
          </p:nvPr>
        </p:nvSpPr>
        <p:spPr/>
        <p:txBody>
          <a:bodyPr>
            <a:noAutofit/>
          </a:bodyPr>
          <a:lstStyle/>
          <a:p>
            <a:r>
              <a:rPr lang="en-US" altLang="en-US" sz="2400" dirty="0" smtClean="0"/>
              <a:t>During adulthood, growth and nutrient needs stabilize</a:t>
            </a:r>
          </a:p>
          <a:p>
            <a:pPr lvl="1"/>
            <a:r>
              <a:rPr lang="en-US" altLang="en-US" sz="2000" dirty="0" smtClean="0"/>
              <a:t>Most adults in relatively good health</a:t>
            </a:r>
          </a:p>
          <a:p>
            <a:pPr lvl="1"/>
            <a:r>
              <a:rPr lang="en-US" altLang="en-US" sz="2000" dirty="0" smtClean="0"/>
              <a:t>However, lifestyle factors such as cigarette smoking, stress, lack of exercise, excessive alcohol intake, and diets high in saturated fat, cholesterol, salt, and sugar and low in fiber can be factors in development of hypertension, obesity, atherosclerosis, cancer, osteoporosis, and diabetes mellitus</a:t>
            </a:r>
          </a:p>
          <a:p>
            <a:pPr lvl="1"/>
            <a:r>
              <a:rPr lang="en-US" altLang="en-US" sz="2000" dirty="0" smtClean="0"/>
              <a:t>Adult years, therefore, are an important time for education to preserve health and to prevent or delay onset of chronic disease</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13</a:t>
            </a:fld>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Developmental Competence: </a:t>
            </a:r>
            <a:br>
              <a:rPr lang="en-US" altLang="en-US" dirty="0" smtClean="0"/>
            </a:br>
            <a:r>
              <a:rPr lang="en-US" altLang="en-US" dirty="0" smtClean="0"/>
              <a:t>The Aging Adult</a:t>
            </a:r>
          </a:p>
        </p:txBody>
      </p:sp>
      <p:sp>
        <p:nvSpPr>
          <p:cNvPr id="710662" name="Rectangle 6"/>
          <p:cNvSpPr>
            <a:spLocks noGrp="1" noChangeArrowheads="1"/>
          </p:cNvSpPr>
          <p:nvPr>
            <p:ph idx="1"/>
          </p:nvPr>
        </p:nvSpPr>
        <p:spPr/>
        <p:txBody>
          <a:bodyPr>
            <a:noAutofit/>
          </a:bodyPr>
          <a:lstStyle/>
          <a:p>
            <a:r>
              <a:rPr lang="en-US" altLang="en-US" sz="2400" dirty="0" smtClean="0"/>
              <a:t>As people age, a number of changes occur that make them prone to undernutrition or overnutrition</a:t>
            </a:r>
          </a:p>
          <a:p>
            <a:pPr lvl="1"/>
            <a:r>
              <a:rPr lang="en-US" altLang="en-US" sz="2000" dirty="0" smtClean="0"/>
              <a:t>Major risk factors for malnutrition in older adults include poor physical or mental health, social isolation, alcoholism, limited functional ability, poverty, and polypharmacy</a:t>
            </a:r>
          </a:p>
          <a:p>
            <a:pPr lvl="1"/>
            <a:r>
              <a:rPr lang="en-US" altLang="en-US" sz="2000" dirty="0" smtClean="0"/>
              <a:t>Normal physiologic changes in aging adults that directly affect nutritional status include poor dentition, decreased visual acuity, decreased saliva production, slowed gastrointestinal motility, decreased gastrointestinal absorption, and diminished olfactory and taste sensitivity</a:t>
            </a:r>
          </a:p>
          <a:p>
            <a:pPr lvl="2"/>
            <a:endParaRPr lang="en-US" altLang="en-US" sz="1800"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14</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Developmental Competence: </a:t>
            </a:r>
            <a:br>
              <a:rPr lang="en-US" altLang="en-US" dirty="0" smtClean="0"/>
            </a:br>
            <a:r>
              <a:rPr lang="en-US" altLang="en-US" dirty="0" smtClean="0"/>
              <a:t>The Aging Adult (Cont.)</a:t>
            </a:r>
          </a:p>
        </p:txBody>
      </p:sp>
      <p:sp>
        <p:nvSpPr>
          <p:cNvPr id="710662" name="Rectangle 6"/>
          <p:cNvSpPr>
            <a:spLocks noGrp="1" noChangeArrowheads="1"/>
          </p:cNvSpPr>
          <p:nvPr>
            <p:ph idx="1"/>
          </p:nvPr>
        </p:nvSpPr>
        <p:spPr/>
        <p:txBody>
          <a:bodyPr>
            <a:noAutofit/>
          </a:bodyPr>
          <a:lstStyle/>
          <a:p>
            <a:r>
              <a:rPr lang="en-US" sz="2400" dirty="0" smtClean="0"/>
              <a:t>Important nutritional features of older years</a:t>
            </a:r>
          </a:p>
          <a:p>
            <a:pPr lvl="1"/>
            <a:r>
              <a:rPr lang="en-US" sz="2000" dirty="0" smtClean="0"/>
              <a:t>Decrease in energy requirements due to loss of lean body mass and increase in fat mass</a:t>
            </a:r>
          </a:p>
          <a:p>
            <a:pPr lvl="1"/>
            <a:r>
              <a:rPr lang="en-US" sz="2000" dirty="0" smtClean="0"/>
              <a:t>Socioeconomic conditions frequently have a significant effect on nutritional status </a:t>
            </a:r>
          </a:p>
          <a:p>
            <a:pPr lvl="1"/>
            <a:r>
              <a:rPr lang="en-US" sz="2000" dirty="0" smtClean="0"/>
              <a:t>Decline of extended families and increased mobility of families reduce available support systems</a:t>
            </a:r>
          </a:p>
          <a:p>
            <a:pPr lvl="1"/>
            <a:r>
              <a:rPr lang="en-US" sz="2000" dirty="0" smtClean="0"/>
              <a:t>Facilities for meal preparation, transportation to grocery stores, physical limitations, income, and social isolation interfere with acquisition of balanced diet</a:t>
            </a:r>
          </a:p>
          <a:p>
            <a:pPr lvl="1"/>
            <a:r>
              <a:rPr lang="en-US" sz="2000" dirty="0" smtClean="0"/>
              <a:t>Multiple medications that have a potential for interaction with nutrients and with one another</a:t>
            </a:r>
          </a:p>
          <a:p>
            <a:pPr lvl="2"/>
            <a:endParaRPr lang="en-US" sz="1800"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15</a:t>
            </a:fld>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dirty="0" smtClean="0"/>
              <a:t>Cultural Competence</a:t>
            </a:r>
            <a:endParaRPr lang="en-US" dirty="0"/>
          </a:p>
        </p:txBody>
      </p:sp>
      <p:sp>
        <p:nvSpPr>
          <p:cNvPr id="710662" name="Rectangle 6"/>
          <p:cNvSpPr>
            <a:spLocks noGrp="1" noChangeArrowheads="1"/>
          </p:cNvSpPr>
          <p:nvPr>
            <p:ph idx="1"/>
          </p:nvPr>
        </p:nvSpPr>
        <p:spPr/>
        <p:txBody>
          <a:bodyPr/>
          <a:lstStyle/>
          <a:p>
            <a:r>
              <a:rPr lang="en-US" altLang="en-US" dirty="0" smtClean="0"/>
              <a:t>Foods and eating customs are culturally diverse, and each person has unique cultural heritage that may affect nutritional status</a:t>
            </a:r>
          </a:p>
          <a:p>
            <a:pPr lvl="1"/>
            <a:r>
              <a:rPr lang="en-US" altLang="en-US" dirty="0" smtClean="0"/>
              <a:t>Immigrants commonly maintain traditional eating customs long after language and manner of dress of adopted country become routine</a:t>
            </a:r>
          </a:p>
          <a:p>
            <a:pPr lvl="2"/>
            <a:r>
              <a:rPr lang="en-US" altLang="en-US" dirty="0" smtClean="0"/>
              <a:t>Occupation, class, religion, gender, and health awareness also have a great bearing on eating customs </a:t>
            </a:r>
          </a:p>
          <a:p>
            <a:pPr lvl="2"/>
            <a:r>
              <a:rPr lang="en-US" altLang="en-US" dirty="0" smtClean="0"/>
              <a:t>Not only do food habits change to accommodate their new cultures, but also their food habits have influence on their adoptive country</a:t>
            </a:r>
          </a:p>
          <a:p>
            <a:pPr lvl="2"/>
            <a:endParaRPr lang="en-US" alt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16</a:t>
            </a:fld>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Cultural Competence (Cont.)</a:t>
            </a:r>
          </a:p>
        </p:txBody>
      </p:sp>
      <p:sp>
        <p:nvSpPr>
          <p:cNvPr id="710662" name="Rectangle 6"/>
          <p:cNvSpPr>
            <a:spLocks noGrp="1" noChangeArrowheads="1"/>
          </p:cNvSpPr>
          <p:nvPr>
            <p:ph idx="1"/>
          </p:nvPr>
        </p:nvSpPr>
        <p:spPr/>
        <p:txBody>
          <a:bodyPr/>
          <a:lstStyle/>
          <a:p>
            <a:r>
              <a:rPr lang="en-US" dirty="0" smtClean="0"/>
              <a:t>Newly arriving immigrants may be at nutritional risk for a variety of reasons</a:t>
            </a:r>
          </a:p>
          <a:p>
            <a:pPr lvl="2"/>
            <a:r>
              <a:rPr lang="en-US" dirty="0" smtClean="0"/>
              <a:t>Frequently come from countries with limited food supplies caused by poverty, poor sanitation, war, or political strife</a:t>
            </a:r>
          </a:p>
          <a:p>
            <a:pPr lvl="2"/>
            <a:r>
              <a:rPr lang="en-US" dirty="0" smtClean="0"/>
              <a:t>General undernutrition, hypertension, diarrhea, lactose intolerance, osteomalacia (soft bones), scurvy, and dental caries are among more common nutrition-related problems of new immigrants from developing countries</a:t>
            </a:r>
          </a:p>
          <a:p>
            <a:pPr lvl="2"/>
            <a:r>
              <a:rPr lang="en-US" dirty="0" smtClean="0"/>
              <a:t>They are in a new country with a completely new language, culture, and society</a:t>
            </a:r>
          </a:p>
          <a:p>
            <a:pPr lvl="2"/>
            <a:endParaRPr 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17</a:t>
            </a:fld>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Cultural Competence (Cont.)</a:t>
            </a:r>
          </a:p>
        </p:txBody>
      </p:sp>
      <p:sp>
        <p:nvSpPr>
          <p:cNvPr id="710662" name="Rectangle 6"/>
          <p:cNvSpPr>
            <a:spLocks noGrp="1" noChangeArrowheads="1"/>
          </p:cNvSpPr>
          <p:nvPr>
            <p:ph idx="1"/>
          </p:nvPr>
        </p:nvSpPr>
        <p:spPr/>
        <p:txBody>
          <a:bodyPr>
            <a:normAutofit lnSpcReduction="10000"/>
          </a:bodyPr>
          <a:lstStyle/>
          <a:p>
            <a:r>
              <a:rPr lang="en-US" altLang="en-US" dirty="0" smtClean="0"/>
              <a:t>When immigrants arrive in the United States, other factors contribute to their nutritional problems</a:t>
            </a:r>
          </a:p>
          <a:p>
            <a:pPr lvl="1"/>
            <a:r>
              <a:rPr lang="en-US" altLang="en-US" dirty="0" smtClean="0"/>
              <a:t>Faced with unfamiliar foods, food storage, food preparation, and food-buying habits</a:t>
            </a:r>
          </a:p>
          <a:p>
            <a:pPr lvl="2"/>
            <a:r>
              <a:rPr lang="en-US" altLang="en-US" dirty="0" smtClean="0"/>
              <a:t>Familiar foods are difficult or impossible to obtain</a:t>
            </a:r>
          </a:p>
          <a:p>
            <a:pPr lvl="2"/>
            <a:r>
              <a:rPr lang="en-US" altLang="en-US" dirty="0" smtClean="0"/>
              <a:t>Low income may also limit their access to familiar foods</a:t>
            </a:r>
          </a:p>
          <a:p>
            <a:pPr lvl="2"/>
            <a:r>
              <a:rPr lang="en-US" altLang="en-US" dirty="0" smtClean="0"/>
              <a:t>When traditional food habits are disrupted, borderline deficiencies or adverse nutritional consequences may result</a:t>
            </a:r>
          </a:p>
          <a:p>
            <a:pPr lvl="3"/>
            <a:r>
              <a:rPr lang="en-US" altLang="en-US" dirty="0" smtClean="0"/>
              <a:t>As an example, Japanese immigrants to the United States have increased risk of colon and breast cancer as they adapt to diet higher in saturated fats and cholesterol</a:t>
            </a:r>
          </a:p>
          <a:p>
            <a:pPr lvl="2"/>
            <a:endParaRPr lang="en-US" alt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18</a:t>
            </a:fld>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Cultural Heritage and </a:t>
            </a:r>
            <a:br>
              <a:rPr lang="en-US" altLang="en-US" dirty="0" smtClean="0"/>
            </a:br>
            <a:r>
              <a:rPr lang="en-US" altLang="en-US" dirty="0" smtClean="0"/>
              <a:t>Nutrient Needs</a:t>
            </a:r>
          </a:p>
        </p:txBody>
      </p:sp>
      <p:sp>
        <p:nvSpPr>
          <p:cNvPr id="710662" name="Rectangle 6"/>
          <p:cNvSpPr>
            <a:spLocks noGrp="1" noChangeArrowheads="1"/>
          </p:cNvSpPr>
          <p:nvPr>
            <p:ph idx="1"/>
          </p:nvPr>
        </p:nvSpPr>
        <p:spPr/>
        <p:txBody>
          <a:bodyPr>
            <a:noAutofit/>
          </a:bodyPr>
          <a:lstStyle/>
          <a:p>
            <a:r>
              <a:rPr lang="en-US" altLang="en-US" sz="2000" dirty="0" smtClean="0"/>
              <a:t>Cultural values may conflict with optimum nutrition; for example, many cultures worldwide consider obesity an indication of beauty, affluence, and well-being</a:t>
            </a:r>
          </a:p>
          <a:p>
            <a:r>
              <a:rPr lang="en-US" altLang="en-US" sz="2000" dirty="0" smtClean="0"/>
              <a:t>Best way to learn about the eating patterns of people is to talk with them, eat with them, and ask about their dietary customs</a:t>
            </a:r>
          </a:p>
          <a:p>
            <a:r>
              <a:rPr lang="en-US" altLang="en-US" sz="2000" dirty="0" smtClean="0"/>
              <a:t>Recent immigrant groups, such as Southeast Asians, are often shorter and weigh less than Western counterparts, so standard tables of weight for age, height for age, and weight for height may not be appropriate to evaluate growth and development of immigrant children</a:t>
            </a:r>
          </a:p>
          <a:p>
            <a:pPr lvl="2"/>
            <a:endParaRPr lang="en-US" altLang="en-US" sz="1600"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19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dirty="0" smtClean="0"/>
              <a:t>Nutritional Status</a:t>
            </a:r>
            <a:endParaRPr lang="en-US" dirty="0"/>
          </a:p>
        </p:txBody>
      </p:sp>
      <p:sp>
        <p:nvSpPr>
          <p:cNvPr id="710662" name="Rectangle 6"/>
          <p:cNvSpPr>
            <a:spLocks noGrp="1" noChangeArrowheads="1"/>
          </p:cNvSpPr>
          <p:nvPr>
            <p:ph idx="1"/>
          </p:nvPr>
        </p:nvSpPr>
        <p:spPr/>
        <p:txBody>
          <a:bodyPr/>
          <a:lstStyle/>
          <a:p>
            <a:r>
              <a:rPr lang="en-US" altLang="en-US" b="1" dirty="0" smtClean="0"/>
              <a:t>Nutritional status refers to the degree of balance between nutrient intake and nutrient requirements</a:t>
            </a:r>
          </a:p>
          <a:p>
            <a:r>
              <a:rPr lang="en-US" altLang="en-US" dirty="0" smtClean="0"/>
              <a:t>This balance is affected by many factors, including physiologic, psychosocial, developmental, cultural, and economic factors</a:t>
            </a:r>
          </a:p>
        </p:txBody>
      </p:sp>
      <p:sp>
        <p:nvSpPr>
          <p:cNvPr id="5" name="Footer Placeholder 4"/>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2</a:t>
            </a:fld>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Cultural Factors and </a:t>
            </a:r>
            <a:br>
              <a:rPr lang="en-US" altLang="en-US" dirty="0" smtClean="0"/>
            </a:br>
            <a:r>
              <a:rPr lang="en-US" altLang="en-US" dirty="0" smtClean="0"/>
              <a:t>Nutrient Needs </a:t>
            </a:r>
          </a:p>
        </p:txBody>
      </p:sp>
      <p:sp>
        <p:nvSpPr>
          <p:cNvPr id="710662" name="Rectangle 6"/>
          <p:cNvSpPr>
            <a:spLocks noGrp="1" noChangeArrowheads="1"/>
          </p:cNvSpPr>
          <p:nvPr>
            <p:ph idx="1"/>
          </p:nvPr>
        </p:nvSpPr>
        <p:spPr/>
        <p:txBody>
          <a:bodyPr/>
          <a:lstStyle/>
          <a:p>
            <a:r>
              <a:rPr lang="en-US" dirty="0" smtClean="0"/>
              <a:t>Cultural factors that must be considered</a:t>
            </a:r>
          </a:p>
          <a:p>
            <a:pPr lvl="1"/>
            <a:r>
              <a:rPr lang="en-US" dirty="0" smtClean="0"/>
              <a:t>Cultural definition of food</a:t>
            </a:r>
          </a:p>
          <a:p>
            <a:pPr lvl="1"/>
            <a:r>
              <a:rPr lang="en-US" dirty="0" smtClean="0"/>
              <a:t>Frequency and number of meals eaten away from home</a:t>
            </a:r>
          </a:p>
          <a:p>
            <a:pPr lvl="1"/>
            <a:r>
              <a:rPr lang="en-US" dirty="0" smtClean="0"/>
              <a:t>Form and content of ceremonial meals </a:t>
            </a:r>
          </a:p>
          <a:p>
            <a:pPr lvl="1"/>
            <a:r>
              <a:rPr lang="en-US" dirty="0" smtClean="0"/>
              <a:t>Amounts and types of foods eaten and regularity of food consumption</a:t>
            </a:r>
          </a:p>
          <a:p>
            <a:pPr lvl="2"/>
            <a:endParaRPr 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20</a:t>
            </a:fld>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Dietary Practices of </a:t>
            </a:r>
            <a:br>
              <a:rPr lang="en-US" altLang="en-US" dirty="0" smtClean="0"/>
            </a:br>
            <a:r>
              <a:rPr lang="en-US" altLang="en-US" dirty="0" smtClean="0"/>
              <a:t>Cultural Groups</a:t>
            </a:r>
          </a:p>
        </p:txBody>
      </p:sp>
      <p:sp>
        <p:nvSpPr>
          <p:cNvPr id="710662" name="Rectangle 6"/>
          <p:cNvSpPr>
            <a:spLocks noGrp="1" noChangeArrowheads="1"/>
          </p:cNvSpPr>
          <p:nvPr>
            <p:ph idx="1"/>
          </p:nvPr>
        </p:nvSpPr>
        <p:spPr/>
        <p:txBody>
          <a:bodyPr/>
          <a:lstStyle/>
          <a:p>
            <a:r>
              <a:rPr lang="en-US" dirty="0" smtClean="0"/>
              <a:t>Knowing person’s religious practices related to food </a:t>
            </a:r>
          </a:p>
          <a:p>
            <a:pPr lvl="1"/>
            <a:r>
              <a:rPr lang="en-US" dirty="0" smtClean="0"/>
              <a:t>Enables you to suggest improvements or modifications that do not conflict with dietary laws</a:t>
            </a:r>
          </a:p>
          <a:p>
            <a:pPr lvl="1"/>
            <a:r>
              <a:rPr lang="en-US" dirty="0" smtClean="0"/>
              <a:t>Other issues are fasting and other religious observations that may limit a person’s food or liquid intake during specified times </a:t>
            </a:r>
          </a:p>
          <a:p>
            <a:pPr lvl="2"/>
            <a:r>
              <a:rPr lang="en-US" dirty="0" smtClean="0"/>
              <a:t>Muslims fast from dawn to sunset during month of Ramadan in Islamic calendar and eat only twice a day, before dawn and after sunset</a:t>
            </a:r>
          </a:p>
          <a:p>
            <a:pPr lvl="2"/>
            <a:r>
              <a:rPr lang="en-US" dirty="0" smtClean="0"/>
              <a:t>Jews observe a 24-hour fast on Yom Kippur</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21</a:t>
            </a:fld>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Nutritional Assessment Purposes</a:t>
            </a:r>
          </a:p>
        </p:txBody>
      </p:sp>
      <p:sp>
        <p:nvSpPr>
          <p:cNvPr id="710662" name="Rectangle 6"/>
          <p:cNvSpPr>
            <a:spLocks noGrp="1" noChangeArrowheads="1"/>
          </p:cNvSpPr>
          <p:nvPr>
            <p:ph idx="1"/>
          </p:nvPr>
        </p:nvSpPr>
        <p:spPr/>
        <p:txBody>
          <a:bodyPr/>
          <a:lstStyle/>
          <a:p>
            <a:r>
              <a:rPr lang="en-US" b="1" dirty="0" smtClean="0"/>
              <a:t>Purposes of nutritional assessment</a:t>
            </a:r>
          </a:p>
          <a:p>
            <a:pPr lvl="1"/>
            <a:r>
              <a:rPr lang="en-US" dirty="0" smtClean="0"/>
              <a:t>Identify individuals who are malnourished or are at risk of developing malnutrition</a:t>
            </a:r>
          </a:p>
          <a:p>
            <a:pPr lvl="1"/>
            <a:r>
              <a:rPr lang="en-US" dirty="0" smtClean="0"/>
              <a:t>Provide data for designing a nutrition plan of care that will prevent or minimize development of malnutrition</a:t>
            </a:r>
          </a:p>
          <a:p>
            <a:pPr lvl="1"/>
            <a:r>
              <a:rPr lang="en-US" dirty="0" smtClean="0"/>
              <a:t>Establish baseline data for evaluating efficacy of nutritional care</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22</a:t>
            </a:fld>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Nutrition Screening</a:t>
            </a:r>
          </a:p>
        </p:txBody>
      </p:sp>
      <p:sp>
        <p:nvSpPr>
          <p:cNvPr id="710662" name="Rectangle 6"/>
          <p:cNvSpPr>
            <a:spLocks noGrp="1" noChangeArrowheads="1"/>
          </p:cNvSpPr>
          <p:nvPr>
            <p:ph idx="1"/>
          </p:nvPr>
        </p:nvSpPr>
        <p:spPr/>
        <p:txBody>
          <a:bodyPr>
            <a:noAutofit/>
          </a:bodyPr>
          <a:lstStyle/>
          <a:p>
            <a:r>
              <a:rPr lang="en-US" altLang="en-US" sz="2400" dirty="0" smtClean="0"/>
              <a:t>First step may be completed in any setting (e.g., clinic, home, hospital, long-term care)</a:t>
            </a:r>
          </a:p>
          <a:p>
            <a:r>
              <a:rPr lang="en-US" altLang="en-US" sz="2400" dirty="0" smtClean="0"/>
              <a:t>Based on easily obtained data, nutrition screening is quick and easy way to identify individuals at nutrition risk, such as those with weight loss, inadequate food intake, or recent illness</a:t>
            </a:r>
          </a:p>
          <a:p>
            <a:r>
              <a:rPr lang="en-US" altLang="en-US" sz="2400" dirty="0" smtClean="0"/>
              <a:t>Parameters include weight and weight history, conditions associated with increased nutritional risk, diet information, and routine laboratory data</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23</a:t>
            </a:fld>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Nutrition Screening (Cont.)</a:t>
            </a:r>
          </a:p>
        </p:txBody>
      </p:sp>
      <p:sp>
        <p:nvSpPr>
          <p:cNvPr id="710662" name="Rectangle 6"/>
          <p:cNvSpPr>
            <a:spLocks noGrp="1" noChangeArrowheads="1"/>
          </p:cNvSpPr>
          <p:nvPr>
            <p:ph idx="1"/>
          </p:nvPr>
        </p:nvSpPr>
        <p:spPr/>
        <p:txBody>
          <a:bodyPr>
            <a:normAutofit fontScale="85000" lnSpcReduction="10000"/>
          </a:bodyPr>
          <a:lstStyle/>
          <a:p>
            <a:r>
              <a:rPr lang="en-US" altLang="en-US" dirty="0" smtClean="0"/>
              <a:t>A variety of valid tools are available for screening different populations</a:t>
            </a:r>
          </a:p>
          <a:p>
            <a:pPr lvl="1"/>
            <a:r>
              <a:rPr lang="en-US" altLang="en-US" dirty="0" smtClean="0"/>
              <a:t>Admission Nutrition Screening Tool validated for use by nurses in hospital settings</a:t>
            </a:r>
          </a:p>
          <a:p>
            <a:pPr lvl="1"/>
            <a:r>
              <a:rPr lang="en-US" altLang="en-US" dirty="0" smtClean="0"/>
              <a:t>Nutrition Screening Initiative form designed and validated in outpatient, geriatric population</a:t>
            </a:r>
          </a:p>
          <a:p>
            <a:r>
              <a:rPr lang="en-US" altLang="en-US" dirty="0" smtClean="0"/>
              <a:t>Individuals identified at nutritional risk during screening should undergo a comprehensive nutritional assessment, which includes the following: </a:t>
            </a:r>
          </a:p>
          <a:p>
            <a:pPr lvl="1"/>
            <a:r>
              <a:rPr lang="en-US" altLang="en-US" dirty="0" smtClean="0"/>
              <a:t>Dietary history and clinical information</a:t>
            </a:r>
          </a:p>
          <a:p>
            <a:pPr lvl="1"/>
            <a:r>
              <a:rPr lang="en-US" altLang="en-US" dirty="0" smtClean="0"/>
              <a:t>Physical examination for clinical signs </a:t>
            </a:r>
          </a:p>
          <a:p>
            <a:pPr lvl="1"/>
            <a:r>
              <a:rPr lang="en-US" altLang="en-US" dirty="0" smtClean="0"/>
              <a:t>Anthropometric measures</a:t>
            </a:r>
          </a:p>
          <a:p>
            <a:pPr lvl="1"/>
            <a:r>
              <a:rPr lang="en-US" altLang="en-US" dirty="0" smtClean="0"/>
              <a:t>Laboratory tests</a:t>
            </a:r>
          </a:p>
          <a:p>
            <a:pPr lvl="2"/>
            <a:endParaRPr lang="en-US" alt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24</a:t>
            </a:fld>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Nutrition Screening Methods</a:t>
            </a:r>
          </a:p>
        </p:txBody>
      </p:sp>
      <p:sp>
        <p:nvSpPr>
          <p:cNvPr id="710662" name="Rectangle 6"/>
          <p:cNvSpPr>
            <a:spLocks noGrp="1" noChangeArrowheads="1"/>
          </p:cNvSpPr>
          <p:nvPr>
            <p:ph idx="1"/>
          </p:nvPr>
        </p:nvSpPr>
        <p:spPr/>
        <p:txBody>
          <a:bodyPr/>
          <a:lstStyle/>
          <a:p>
            <a:r>
              <a:rPr lang="en-US" altLang="en-US" dirty="0" smtClean="0"/>
              <a:t>Various methods for collecting current dietary intake information are available</a:t>
            </a:r>
          </a:p>
          <a:p>
            <a:pPr lvl="1"/>
            <a:r>
              <a:rPr lang="en-US" altLang="en-US" dirty="0" smtClean="0"/>
              <a:t>24-hour recall</a:t>
            </a:r>
          </a:p>
          <a:p>
            <a:pPr lvl="1"/>
            <a:r>
              <a:rPr lang="en-US" altLang="en-US" dirty="0" smtClean="0"/>
              <a:t>Food frequency questionnaire</a:t>
            </a:r>
          </a:p>
          <a:p>
            <a:pPr lvl="1"/>
            <a:r>
              <a:rPr lang="en-US" altLang="en-US" dirty="0" smtClean="0"/>
              <a:t>Food diary</a:t>
            </a:r>
          </a:p>
          <a:p>
            <a:pPr lvl="1"/>
            <a:r>
              <a:rPr lang="en-US" altLang="en-US" dirty="0" smtClean="0"/>
              <a:t>During hospitalization, documentation of nutritional intake can best be achieved through calorie counts of nutrients consumed or infused</a:t>
            </a:r>
          </a:p>
          <a:p>
            <a:pPr lvl="2"/>
            <a:endParaRPr lang="en-US" alt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25</a:t>
            </a:fld>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24-Hour Recall</a:t>
            </a:r>
          </a:p>
        </p:txBody>
      </p:sp>
      <p:sp>
        <p:nvSpPr>
          <p:cNvPr id="710662" name="Rectangle 6"/>
          <p:cNvSpPr>
            <a:spLocks noGrp="1" noChangeArrowheads="1"/>
          </p:cNvSpPr>
          <p:nvPr>
            <p:ph idx="1"/>
          </p:nvPr>
        </p:nvSpPr>
        <p:spPr/>
        <p:txBody>
          <a:bodyPr>
            <a:noAutofit/>
          </a:bodyPr>
          <a:lstStyle/>
          <a:p>
            <a:r>
              <a:rPr lang="en-US" altLang="en-US" sz="2000" dirty="0" smtClean="0"/>
              <a:t>Easiest and most popular method for obtaining information about dietary intake</a:t>
            </a:r>
          </a:p>
          <a:p>
            <a:r>
              <a:rPr lang="en-US" altLang="en-US" sz="2000" dirty="0" smtClean="0"/>
              <a:t>Individual or family member completes questionnaire or is interviewed and asked to recall everything eaten within past 24 hours</a:t>
            </a:r>
          </a:p>
          <a:p>
            <a:r>
              <a:rPr lang="en-US" altLang="en-US" sz="2000" dirty="0" smtClean="0"/>
              <a:t>However, several significant sources of error may occur when this method is used due to inability to remember</a:t>
            </a:r>
          </a:p>
          <a:p>
            <a:r>
              <a:rPr lang="en-US" altLang="en-US" sz="2000" dirty="0" smtClean="0"/>
              <a:t>Intake within past 24 hours may be atypical or unusual</a:t>
            </a:r>
          </a:p>
          <a:p>
            <a:r>
              <a:rPr lang="en-US" altLang="en-US" sz="2000" dirty="0" smtClean="0"/>
              <a:t>Individual or family member may alter truth for variety of reasons</a:t>
            </a:r>
          </a:p>
          <a:p>
            <a:r>
              <a:rPr lang="en-US" altLang="en-US" sz="2000" dirty="0" smtClean="0"/>
              <a:t>Snack items and use of gravies, sauces, and condiments may be underreported</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26</a:t>
            </a:fld>
            <a:endParaRPr lang="en-GB"/>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Food Frequency Questionnaire</a:t>
            </a:r>
          </a:p>
        </p:txBody>
      </p:sp>
      <p:sp>
        <p:nvSpPr>
          <p:cNvPr id="710662" name="Rectangle 6"/>
          <p:cNvSpPr>
            <a:spLocks noGrp="1" noChangeArrowheads="1"/>
          </p:cNvSpPr>
          <p:nvPr>
            <p:ph idx="1"/>
          </p:nvPr>
        </p:nvSpPr>
        <p:spPr/>
        <p:txBody>
          <a:bodyPr/>
          <a:lstStyle/>
          <a:p>
            <a:pPr lvl="1"/>
            <a:r>
              <a:rPr lang="en-US" altLang="en-US" dirty="0" smtClean="0"/>
              <a:t>May be used to counter some of difficulties inherent in 24-hour recall method</a:t>
            </a:r>
          </a:p>
          <a:p>
            <a:pPr lvl="1"/>
            <a:r>
              <a:rPr lang="en-US" altLang="en-US" dirty="0" smtClean="0"/>
              <a:t>With this tool, information collected on how many times per day, week, or month individual eats particular foods</a:t>
            </a:r>
          </a:p>
          <a:p>
            <a:pPr lvl="1"/>
            <a:r>
              <a:rPr lang="en-US" altLang="en-US" dirty="0" smtClean="0"/>
              <a:t>Drawbacks to use of food frequency questionnaire </a:t>
            </a:r>
          </a:p>
          <a:p>
            <a:pPr lvl="2"/>
            <a:r>
              <a:rPr lang="en-US" altLang="en-US" dirty="0" smtClean="0"/>
              <a:t>Does not quantify amount of intake</a:t>
            </a:r>
          </a:p>
          <a:p>
            <a:pPr lvl="2"/>
            <a:r>
              <a:rPr lang="en-US" altLang="en-US" dirty="0" smtClean="0"/>
              <a:t>Relies on individual’s or family member’s memory for how often a food was eaten</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27</a:t>
            </a:fld>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Food Diaries or Records</a:t>
            </a:r>
          </a:p>
        </p:txBody>
      </p:sp>
      <p:sp>
        <p:nvSpPr>
          <p:cNvPr id="710662" name="Rectangle 6"/>
          <p:cNvSpPr>
            <a:spLocks noGrp="1" noChangeArrowheads="1"/>
          </p:cNvSpPr>
          <p:nvPr>
            <p:ph idx="1"/>
          </p:nvPr>
        </p:nvSpPr>
        <p:spPr/>
        <p:txBody>
          <a:bodyPr>
            <a:noAutofit/>
          </a:bodyPr>
          <a:lstStyle/>
          <a:p>
            <a:pPr lvl="1"/>
            <a:r>
              <a:rPr lang="en-US" altLang="en-US" sz="2000" dirty="0" smtClean="0"/>
              <a:t>Require asking individual or family member to write down everything consumed for certain period of time</a:t>
            </a:r>
          </a:p>
          <a:p>
            <a:pPr lvl="1"/>
            <a:r>
              <a:rPr lang="en-US" altLang="en-US" sz="2000" dirty="0" smtClean="0"/>
              <a:t>Three days, including two weekdays and one weekend day, are customarily used</a:t>
            </a:r>
          </a:p>
          <a:p>
            <a:pPr lvl="1"/>
            <a:r>
              <a:rPr lang="en-US" altLang="en-US" sz="2000" dirty="0" smtClean="0"/>
              <a:t>Food diary is most complete and accurate if individual instructed to record information immediately after eating</a:t>
            </a:r>
          </a:p>
          <a:p>
            <a:pPr lvl="1"/>
            <a:r>
              <a:rPr lang="en-US" altLang="en-US" sz="2000" dirty="0" smtClean="0"/>
              <a:t>Potential problems with food diary</a:t>
            </a:r>
          </a:p>
          <a:p>
            <a:pPr lvl="2"/>
            <a:r>
              <a:rPr lang="en-US" altLang="en-US" sz="1800" dirty="0" smtClean="0"/>
              <a:t>Noncompliance</a:t>
            </a:r>
          </a:p>
          <a:p>
            <a:pPr lvl="2"/>
            <a:r>
              <a:rPr lang="en-US" altLang="en-US" sz="1800" dirty="0" smtClean="0"/>
              <a:t>Inaccurate recording</a:t>
            </a:r>
          </a:p>
          <a:p>
            <a:pPr lvl="2"/>
            <a:r>
              <a:rPr lang="en-US" altLang="en-US" sz="1800" dirty="0" smtClean="0"/>
              <a:t>Atypical intake on recording days </a:t>
            </a:r>
          </a:p>
          <a:p>
            <a:pPr lvl="2"/>
            <a:r>
              <a:rPr lang="en-US" altLang="en-US" sz="1800" dirty="0" smtClean="0"/>
              <a:t>Conscious alteration of diet during recording period</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28</a:t>
            </a:fld>
            <a:endParaRPr lang="en-GB"/>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Direct Observation</a:t>
            </a:r>
          </a:p>
        </p:txBody>
      </p:sp>
      <p:sp>
        <p:nvSpPr>
          <p:cNvPr id="710662" name="Rectangle 6"/>
          <p:cNvSpPr>
            <a:spLocks noGrp="1" noChangeArrowheads="1"/>
          </p:cNvSpPr>
          <p:nvPr>
            <p:ph idx="1"/>
          </p:nvPr>
        </p:nvSpPr>
        <p:spPr/>
        <p:txBody>
          <a:bodyPr>
            <a:noAutofit/>
          </a:bodyPr>
          <a:lstStyle/>
          <a:p>
            <a:r>
              <a:rPr lang="en-US" altLang="en-US" sz="2400" dirty="0" smtClean="0"/>
              <a:t>Can lead to detection of problems not readily identified through standard nutrition interviews</a:t>
            </a:r>
          </a:p>
          <a:p>
            <a:r>
              <a:rPr lang="en-US" altLang="en-US" sz="2400" dirty="0" smtClean="0"/>
              <a:t>Observing typical feeding techniques used by parent or caregiver and interaction between individual and caregiver can be of value in assessing failure to thrive in children or unintentional weight loss in older adults</a:t>
            </a:r>
          </a:p>
          <a:p>
            <a:r>
              <a:rPr lang="en-US" altLang="en-US" sz="2400" dirty="0" err="1" smtClean="0"/>
              <a:t>ChooseMyPlate</a:t>
            </a:r>
            <a:r>
              <a:rPr lang="en-US" altLang="en-US" sz="2400" dirty="0" smtClean="0"/>
              <a:t>, Dietary Guidelines, and Daily Reference Intakes (</a:t>
            </a:r>
            <a:r>
              <a:rPr lang="en-US" altLang="en-US" sz="2400" dirty="0" err="1" smtClean="0"/>
              <a:t>DRIs</a:t>
            </a:r>
            <a:r>
              <a:rPr lang="en-US" altLang="en-US" sz="2400" dirty="0" smtClean="0"/>
              <a:t>) are three guides commonly used to determine adequacy or inadequacy of a diet</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29</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dirty="0" smtClean="0"/>
              <a:t>Defining Nutritional Status</a:t>
            </a:r>
            <a:endParaRPr lang="en-US" dirty="0"/>
          </a:p>
        </p:txBody>
      </p:sp>
      <p:sp>
        <p:nvSpPr>
          <p:cNvPr id="710662" name="Rectangle 6"/>
          <p:cNvSpPr>
            <a:spLocks noGrp="1" noChangeArrowheads="1"/>
          </p:cNvSpPr>
          <p:nvPr>
            <p:ph idx="1"/>
          </p:nvPr>
        </p:nvSpPr>
        <p:spPr/>
        <p:txBody>
          <a:bodyPr/>
          <a:lstStyle/>
          <a:p>
            <a:r>
              <a:rPr lang="en-US" b="1" dirty="0" smtClean="0"/>
              <a:t>Optimal nutritional status</a:t>
            </a:r>
          </a:p>
          <a:p>
            <a:pPr lvl="1"/>
            <a:r>
              <a:rPr lang="en-US" dirty="0" smtClean="0"/>
              <a:t>Achieved when sufficient nutrients are consumed to support day-to-day body needs and any increased metabolic demands due to growth, pregnancy, or illness</a:t>
            </a:r>
          </a:p>
          <a:p>
            <a:pPr lvl="2"/>
            <a:r>
              <a:rPr lang="en-US" dirty="0" smtClean="0"/>
              <a:t>Persons having optimal nutritional status are more active, have fewer physical illnesses, and live longer than persons who are malnourished</a:t>
            </a:r>
            <a:endParaRPr lang="en-US" dirty="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3</a:t>
            </a:fld>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Dietary Reference Intakes (DRIs)</a:t>
            </a:r>
          </a:p>
        </p:txBody>
      </p:sp>
      <p:sp>
        <p:nvSpPr>
          <p:cNvPr id="710662" name="Rectangle 6"/>
          <p:cNvSpPr>
            <a:spLocks noGrp="1" noChangeArrowheads="1"/>
          </p:cNvSpPr>
          <p:nvPr>
            <p:ph idx="1"/>
          </p:nvPr>
        </p:nvSpPr>
        <p:spPr/>
        <p:txBody>
          <a:bodyPr/>
          <a:lstStyle/>
          <a:p>
            <a:r>
              <a:rPr lang="en-US" altLang="en-US" dirty="0" err="1" smtClean="0"/>
              <a:t>DRIs</a:t>
            </a:r>
            <a:r>
              <a:rPr lang="en-US" altLang="en-US" dirty="0" smtClean="0"/>
              <a:t> are recommended amounts of nutrients to prevent deficiencies and reduce risk of chronic diseases</a:t>
            </a:r>
          </a:p>
          <a:p>
            <a:r>
              <a:rPr lang="en-US" altLang="en-US" dirty="0" smtClean="0"/>
              <a:t>In addition to recommending adequate intakes, also specify upper limits of nutrients to avoid toxicity</a:t>
            </a:r>
          </a:p>
          <a:p>
            <a:pPr lvl="1"/>
            <a:r>
              <a:rPr lang="en-US" altLang="en-US" dirty="0" smtClean="0"/>
              <a:t>With increased use of dietary supplements, risk for nutrient toxicities is on rise</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30</a:t>
            </a:fld>
            <a:endParaRPr lang="en-GB"/>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dirty="0" smtClean="0"/>
              <a:t>Subjective Data</a:t>
            </a:r>
            <a:endParaRPr lang="en-US" dirty="0"/>
          </a:p>
        </p:txBody>
      </p:sp>
      <p:sp>
        <p:nvSpPr>
          <p:cNvPr id="710662" name="Rectangle 6"/>
          <p:cNvSpPr>
            <a:spLocks noGrp="1" noChangeArrowheads="1"/>
          </p:cNvSpPr>
          <p:nvPr>
            <p:ph sz="half" idx="1"/>
          </p:nvPr>
        </p:nvSpPr>
        <p:spPr>
          <a:xfrm>
            <a:off x="668547" y="1537958"/>
            <a:ext cx="3810000" cy="4454525"/>
          </a:xfrm>
        </p:spPr>
        <p:txBody>
          <a:bodyPr/>
          <a:lstStyle/>
          <a:p>
            <a:r>
              <a:rPr lang="en-US" sz="2400" dirty="0" smtClean="0"/>
              <a:t>Eating patterns</a:t>
            </a:r>
          </a:p>
          <a:p>
            <a:r>
              <a:rPr lang="en-US" sz="2400" dirty="0" smtClean="0"/>
              <a:t>Usual weight</a:t>
            </a:r>
          </a:p>
          <a:p>
            <a:r>
              <a:rPr lang="en-US" sz="2400" dirty="0" smtClean="0"/>
              <a:t>Changes in appetite, taste, smell, chewing, swallowing</a:t>
            </a:r>
          </a:p>
          <a:p>
            <a:r>
              <a:rPr lang="en-US" sz="2400" dirty="0" smtClean="0"/>
              <a:t>Recent surgery, trauma, burns, infection</a:t>
            </a:r>
          </a:p>
          <a:p>
            <a:r>
              <a:rPr lang="en-US" sz="2400" dirty="0" smtClean="0"/>
              <a:t>Chronic illnesses</a:t>
            </a:r>
          </a:p>
          <a:p>
            <a:r>
              <a:rPr lang="en-US" sz="2400" dirty="0" smtClean="0"/>
              <a:t>Vomiting, diarrhea, constipation</a:t>
            </a:r>
          </a:p>
        </p:txBody>
      </p:sp>
      <p:sp>
        <p:nvSpPr>
          <p:cNvPr id="5" name="Content Placeholder 4"/>
          <p:cNvSpPr>
            <a:spLocks noGrp="1"/>
          </p:cNvSpPr>
          <p:nvPr>
            <p:ph sz="half" idx="2"/>
          </p:nvPr>
        </p:nvSpPr>
        <p:spPr>
          <a:xfrm>
            <a:off x="4630946" y="1537958"/>
            <a:ext cx="4156793" cy="4454525"/>
          </a:xfrm>
        </p:spPr>
        <p:txBody>
          <a:bodyPr/>
          <a:lstStyle/>
          <a:p>
            <a:r>
              <a:rPr lang="en-US" sz="2400" dirty="0" smtClean="0"/>
              <a:t>Food allergies or intolerances</a:t>
            </a:r>
          </a:p>
          <a:p>
            <a:r>
              <a:rPr lang="en-US" sz="2400" dirty="0" smtClean="0"/>
              <a:t>Medications or nutritional supplements</a:t>
            </a:r>
          </a:p>
          <a:p>
            <a:r>
              <a:rPr lang="en-US" sz="2400" dirty="0" smtClean="0"/>
              <a:t>Self-care behaviors</a:t>
            </a:r>
          </a:p>
          <a:p>
            <a:r>
              <a:rPr lang="en-US" sz="2400" dirty="0" smtClean="0"/>
              <a:t>Alcohol or illegal drug use</a:t>
            </a:r>
          </a:p>
          <a:p>
            <a:r>
              <a:rPr lang="en-US" sz="2400" dirty="0" smtClean="0"/>
              <a:t>Exercise and activity patterns</a:t>
            </a:r>
            <a:endParaRPr lang="en-US" sz="2400" dirty="0"/>
          </a:p>
        </p:txBody>
      </p:sp>
      <p:sp>
        <p:nvSpPr>
          <p:cNvPr id="7" name="Footer Placeholder 6"/>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31</a:t>
            </a:fld>
            <a:endParaRPr lang="en-GB"/>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Eating Pattern Questions</a:t>
            </a:r>
          </a:p>
        </p:txBody>
      </p:sp>
      <p:sp>
        <p:nvSpPr>
          <p:cNvPr id="710662" name="Rectangle 6"/>
          <p:cNvSpPr>
            <a:spLocks noGrp="1" noChangeArrowheads="1"/>
          </p:cNvSpPr>
          <p:nvPr>
            <p:ph idx="1"/>
          </p:nvPr>
        </p:nvSpPr>
        <p:spPr/>
        <p:txBody>
          <a:bodyPr/>
          <a:lstStyle/>
          <a:p>
            <a:r>
              <a:rPr lang="en-US" dirty="0" smtClean="0"/>
              <a:t>Number of meals/snacks per day?</a:t>
            </a:r>
          </a:p>
          <a:p>
            <a:r>
              <a:rPr lang="en-US" dirty="0" smtClean="0"/>
              <a:t>Kind and amount of food eaten?</a:t>
            </a:r>
          </a:p>
          <a:p>
            <a:r>
              <a:rPr lang="en-US" dirty="0" smtClean="0"/>
              <a:t>Fad, special, or alternative diets?</a:t>
            </a:r>
          </a:p>
          <a:p>
            <a:r>
              <a:rPr lang="en-US" dirty="0" smtClean="0"/>
              <a:t>Where is food eaten?</a:t>
            </a:r>
          </a:p>
          <a:p>
            <a:r>
              <a:rPr lang="en-US" dirty="0" smtClean="0"/>
              <a:t>Food preferences and dislikes?</a:t>
            </a:r>
          </a:p>
          <a:p>
            <a:r>
              <a:rPr lang="en-US" dirty="0" smtClean="0"/>
              <a:t>Religious or cultural restrictions?</a:t>
            </a:r>
          </a:p>
          <a:p>
            <a:r>
              <a:rPr lang="en-US" dirty="0" smtClean="0"/>
              <a:t>Able to feed self?</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32</a:t>
            </a:fld>
            <a:endParaRPr lang="en-GB"/>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Usual Weight Questions</a:t>
            </a:r>
          </a:p>
        </p:txBody>
      </p:sp>
      <p:sp>
        <p:nvSpPr>
          <p:cNvPr id="710662" name="Rectangle 6"/>
          <p:cNvSpPr>
            <a:spLocks noGrp="1" noChangeArrowheads="1"/>
          </p:cNvSpPr>
          <p:nvPr>
            <p:ph idx="1"/>
          </p:nvPr>
        </p:nvSpPr>
        <p:spPr/>
        <p:txBody>
          <a:bodyPr/>
          <a:lstStyle/>
          <a:p>
            <a:r>
              <a:rPr lang="en-US" dirty="0" smtClean="0"/>
              <a:t>What is your usual weight?</a:t>
            </a:r>
          </a:p>
          <a:p>
            <a:r>
              <a:rPr lang="en-US" dirty="0" smtClean="0"/>
              <a:t>20% below or above desirable weight?</a:t>
            </a:r>
          </a:p>
          <a:p>
            <a:r>
              <a:rPr lang="en-US" dirty="0" smtClean="0"/>
              <a:t>Recent weight change?</a:t>
            </a:r>
          </a:p>
          <a:p>
            <a:r>
              <a:rPr lang="en-US" dirty="0" smtClean="0"/>
              <a:t>How much lost or gained?</a:t>
            </a:r>
          </a:p>
          <a:p>
            <a:r>
              <a:rPr lang="en-US" dirty="0" smtClean="0"/>
              <a:t>Over what time period?</a:t>
            </a:r>
          </a:p>
          <a:p>
            <a:r>
              <a:rPr lang="en-US" dirty="0" smtClean="0"/>
              <a:t>Reason for loss or gain?</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33</a:t>
            </a:fld>
            <a:endParaRPr lang="en-GB"/>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Subjective Data Related to Nutritional History</a:t>
            </a:r>
          </a:p>
        </p:txBody>
      </p:sp>
      <p:sp>
        <p:nvSpPr>
          <p:cNvPr id="710662" name="Rectangle 6"/>
          <p:cNvSpPr>
            <a:spLocks noGrp="1" noChangeArrowheads="1"/>
          </p:cNvSpPr>
          <p:nvPr>
            <p:ph idx="1"/>
          </p:nvPr>
        </p:nvSpPr>
        <p:spPr>
          <a:xfrm>
            <a:off x="685799" y="1645920"/>
            <a:ext cx="7983187" cy="4767943"/>
          </a:xfrm>
        </p:spPr>
        <p:txBody>
          <a:bodyPr>
            <a:noAutofit/>
          </a:bodyPr>
          <a:lstStyle/>
          <a:p>
            <a:r>
              <a:rPr lang="en-US" altLang="en-US" sz="2400" dirty="0" smtClean="0"/>
              <a:t>Changes in appetite, taste, smell, chewing, swallowing</a:t>
            </a:r>
          </a:p>
          <a:p>
            <a:r>
              <a:rPr lang="en-US" altLang="en-US" sz="2400" dirty="0" smtClean="0"/>
              <a:t>Recent surgery, trauma, burns, infection</a:t>
            </a:r>
          </a:p>
          <a:p>
            <a:r>
              <a:rPr lang="en-US" sz="2400" dirty="0" smtClean="0"/>
              <a:t>Chronic illnesses</a:t>
            </a:r>
          </a:p>
          <a:p>
            <a:r>
              <a:rPr lang="en-US" altLang="en-US" sz="2400" dirty="0" smtClean="0"/>
              <a:t>Nausea, vomiting, diarrhea, constipation</a:t>
            </a:r>
          </a:p>
          <a:p>
            <a:r>
              <a:rPr lang="en-US" altLang="en-US" sz="2400" dirty="0" smtClean="0"/>
              <a:t>Food allergies or intolerances</a:t>
            </a:r>
          </a:p>
          <a:p>
            <a:r>
              <a:rPr lang="en-US" altLang="en-US" sz="2400" dirty="0" smtClean="0"/>
              <a:t>Medications and nutritional supplements</a:t>
            </a:r>
          </a:p>
          <a:p>
            <a:r>
              <a:rPr lang="en-US" sz="2400" dirty="0" smtClean="0"/>
              <a:t>Self-care behaviors</a:t>
            </a:r>
          </a:p>
          <a:p>
            <a:r>
              <a:rPr lang="en-US" sz="2400" dirty="0" smtClean="0"/>
              <a:t>Alcohol or drug use</a:t>
            </a:r>
          </a:p>
          <a:p>
            <a:r>
              <a:rPr lang="en-US" sz="2400" dirty="0" smtClean="0"/>
              <a:t>Exercise and activity patterns</a:t>
            </a:r>
          </a:p>
          <a:p>
            <a:r>
              <a:rPr lang="en-US" sz="2400" dirty="0" smtClean="0"/>
              <a:t>Family history</a:t>
            </a:r>
            <a:endParaRPr lang="en-US" altLang="en-US" sz="2400"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34</a:t>
            </a:fld>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History for Infants and Children</a:t>
            </a:r>
          </a:p>
        </p:txBody>
      </p:sp>
      <p:sp>
        <p:nvSpPr>
          <p:cNvPr id="710662" name="Rectangle 6"/>
          <p:cNvSpPr>
            <a:spLocks noGrp="1" noChangeArrowheads="1"/>
          </p:cNvSpPr>
          <p:nvPr>
            <p:ph idx="1"/>
          </p:nvPr>
        </p:nvSpPr>
        <p:spPr/>
        <p:txBody>
          <a:bodyPr/>
          <a:lstStyle/>
          <a:p>
            <a:r>
              <a:rPr lang="en-US" altLang="en-US" b="1" dirty="0" smtClean="0"/>
              <a:t>Dietary histories</a:t>
            </a:r>
          </a:p>
          <a:p>
            <a:pPr lvl="1"/>
            <a:r>
              <a:rPr lang="en-US" altLang="en-US" dirty="0" smtClean="0"/>
              <a:t>For infants and children generally obtained from child’s parents, guardian, babysitter, or daycare center</a:t>
            </a:r>
          </a:p>
          <a:p>
            <a:pPr lvl="1"/>
            <a:r>
              <a:rPr lang="en-US" altLang="en-US" dirty="0" smtClean="0"/>
              <a:t>Usually, person responsible for food preparation is able to provide fairly accurate dietary history</a:t>
            </a:r>
          </a:p>
          <a:p>
            <a:pPr lvl="1"/>
            <a:r>
              <a:rPr lang="en-US" altLang="en-US" dirty="0" smtClean="0"/>
              <a:t>Having caregivers keep thorough daily food diary and occasionally requesting 24-hour recalls during clinic visits are most commonly employed techniques for this population group</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35</a:t>
            </a:fld>
            <a:endParaRPr lang="en-GB"/>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dirty="0" smtClean="0"/>
              <a:t>History for Infants and Children (Cont.)</a:t>
            </a:r>
            <a:endParaRPr lang="en-US" dirty="0"/>
          </a:p>
        </p:txBody>
      </p:sp>
      <p:sp>
        <p:nvSpPr>
          <p:cNvPr id="710662" name="Rectangle 6"/>
          <p:cNvSpPr>
            <a:spLocks noGrp="1" noChangeArrowheads="1"/>
          </p:cNvSpPr>
          <p:nvPr>
            <p:ph idx="1"/>
          </p:nvPr>
        </p:nvSpPr>
        <p:spPr/>
        <p:txBody>
          <a:bodyPr>
            <a:noAutofit/>
          </a:bodyPr>
          <a:lstStyle/>
          <a:p>
            <a:r>
              <a:rPr lang="en-US" altLang="en-US" sz="2400" b="1" dirty="0" smtClean="0"/>
              <a:t>Gestational nutrition</a:t>
            </a:r>
          </a:p>
          <a:p>
            <a:pPr lvl="1"/>
            <a:r>
              <a:rPr lang="en-US" altLang="en-US" sz="2000" dirty="0" smtClean="0"/>
              <a:t>Maternal history of alcohol or illegal drug use?</a:t>
            </a:r>
          </a:p>
          <a:p>
            <a:pPr lvl="1"/>
            <a:r>
              <a:rPr lang="en-US" altLang="en-US" sz="2000" dirty="0" smtClean="0"/>
              <a:t>Any diet-related complications during gestation?</a:t>
            </a:r>
          </a:p>
          <a:p>
            <a:pPr lvl="1"/>
            <a:r>
              <a:rPr lang="en-US" altLang="en-US" sz="2000" dirty="0" smtClean="0"/>
              <a:t>Infant’s birth weight?</a:t>
            </a:r>
          </a:p>
          <a:p>
            <a:pPr lvl="1"/>
            <a:r>
              <a:rPr lang="en-US" altLang="en-US" sz="2000" dirty="0" smtClean="0"/>
              <a:t>Any evidence of delayed physical or mental growth?</a:t>
            </a:r>
          </a:p>
          <a:p>
            <a:r>
              <a:rPr lang="en-US" altLang="en-US" sz="2400" b="1" dirty="0" smtClean="0"/>
              <a:t>Infant breastfed or bottle-fed?</a:t>
            </a:r>
          </a:p>
          <a:p>
            <a:pPr lvl="1"/>
            <a:r>
              <a:rPr lang="en-US" altLang="en-US" sz="2000" dirty="0" smtClean="0"/>
              <a:t>Type, frequency, amount, and duration of feeding?</a:t>
            </a:r>
          </a:p>
          <a:p>
            <a:pPr lvl="1"/>
            <a:r>
              <a:rPr lang="en-US" altLang="en-US" sz="2000" dirty="0" smtClean="0"/>
              <a:t>Any difficulties encountered?</a:t>
            </a:r>
          </a:p>
          <a:p>
            <a:pPr lvl="1"/>
            <a:r>
              <a:rPr lang="en-US" altLang="en-US" sz="2000" dirty="0" smtClean="0"/>
              <a:t>Timing and method of weaning?</a:t>
            </a:r>
          </a:p>
          <a:p>
            <a:r>
              <a:rPr lang="en-US" altLang="en-US" sz="2400" b="1" dirty="0" smtClean="0"/>
              <a:t>Child’s willingness to eat what is prepared</a:t>
            </a:r>
            <a:endParaRPr lang="en-US" altLang="en-US" sz="2400" b="1" dirty="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36</a:t>
            </a:fld>
            <a:endParaRPr lang="en-GB"/>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History for Adolescents</a:t>
            </a:r>
          </a:p>
        </p:txBody>
      </p:sp>
      <p:sp>
        <p:nvSpPr>
          <p:cNvPr id="710662" name="Rectangle 6"/>
          <p:cNvSpPr>
            <a:spLocks noGrp="1" noChangeArrowheads="1"/>
          </p:cNvSpPr>
          <p:nvPr>
            <p:ph idx="1"/>
          </p:nvPr>
        </p:nvSpPr>
        <p:spPr/>
        <p:txBody>
          <a:bodyPr/>
          <a:lstStyle/>
          <a:p>
            <a:r>
              <a:rPr lang="en-US" b="1" dirty="0" smtClean="0"/>
              <a:t>Your present weight</a:t>
            </a:r>
          </a:p>
          <a:p>
            <a:pPr lvl="1"/>
            <a:r>
              <a:rPr lang="en-US" dirty="0" smtClean="0"/>
              <a:t>What would you like to weigh?</a:t>
            </a:r>
          </a:p>
          <a:p>
            <a:pPr lvl="1"/>
            <a:r>
              <a:rPr lang="en-US" dirty="0" smtClean="0"/>
              <a:t>How do you feel about your present weight?</a:t>
            </a:r>
          </a:p>
          <a:p>
            <a:pPr lvl="1"/>
            <a:r>
              <a:rPr lang="en-US" dirty="0" smtClean="0"/>
              <a:t>On any special diet to lose weight?</a:t>
            </a:r>
          </a:p>
          <a:p>
            <a:pPr lvl="1"/>
            <a:r>
              <a:rPr lang="en-US" dirty="0" smtClean="0"/>
              <a:t>On other diets to lose weight? If so, were they successful?</a:t>
            </a:r>
          </a:p>
          <a:p>
            <a:pPr lvl="1"/>
            <a:r>
              <a:rPr lang="en-US" dirty="0" smtClean="0"/>
              <a:t>Constantly think about “feeling fat”?</a:t>
            </a:r>
          </a:p>
          <a:p>
            <a:pPr lvl="1"/>
            <a:r>
              <a:rPr lang="en-US" dirty="0" smtClean="0"/>
              <a:t>Intentionally vomit or use laxatives or diuretics after eating?</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37</a:t>
            </a:fld>
            <a:endParaRPr lang="en-GB"/>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History for Adolescents </a:t>
            </a:r>
            <a:r>
              <a:rPr lang="en-US" dirty="0" smtClean="0"/>
              <a:t>(Cont.)</a:t>
            </a:r>
            <a:endParaRPr lang="en-US" altLang="en-US" dirty="0" smtClean="0"/>
          </a:p>
        </p:txBody>
      </p:sp>
      <p:sp>
        <p:nvSpPr>
          <p:cNvPr id="710662" name="Rectangle 6"/>
          <p:cNvSpPr>
            <a:spLocks noGrp="1" noChangeArrowheads="1"/>
          </p:cNvSpPr>
          <p:nvPr>
            <p:ph idx="1"/>
          </p:nvPr>
        </p:nvSpPr>
        <p:spPr/>
        <p:txBody>
          <a:bodyPr/>
          <a:lstStyle/>
          <a:p>
            <a:r>
              <a:rPr lang="en-US" dirty="0" smtClean="0"/>
              <a:t>Use of </a:t>
            </a:r>
            <a:r>
              <a:rPr lang="en-US" b="1" dirty="0" smtClean="0"/>
              <a:t>anabolic steroids </a:t>
            </a:r>
            <a:r>
              <a:rPr lang="en-US" dirty="0" smtClean="0"/>
              <a:t>or other agents to increase muscle size and physical performance?</a:t>
            </a:r>
          </a:p>
          <a:p>
            <a:pPr lvl="1"/>
            <a:r>
              <a:rPr lang="en-US" dirty="0" smtClean="0"/>
              <a:t>When? How much? Any problems?</a:t>
            </a:r>
          </a:p>
          <a:p>
            <a:pPr lvl="1"/>
            <a:r>
              <a:rPr lang="en-US" dirty="0" smtClean="0"/>
              <a:t>Use of caffeinated, energy-boosting drinks? When? Type? Duration?</a:t>
            </a:r>
          </a:p>
          <a:p>
            <a:r>
              <a:rPr lang="en-US" dirty="0" smtClean="0"/>
              <a:t>What </a:t>
            </a:r>
            <a:r>
              <a:rPr lang="en-US" b="1" dirty="0" smtClean="0"/>
              <a:t>snacks or fast foods </a:t>
            </a:r>
            <a:r>
              <a:rPr lang="en-US" dirty="0" smtClean="0"/>
              <a:t>do you like to eat?</a:t>
            </a:r>
          </a:p>
          <a:p>
            <a:r>
              <a:rPr lang="en-US" altLang="en-US" b="1" dirty="0" smtClean="0"/>
              <a:t>Age first started menstruating</a:t>
            </a:r>
          </a:p>
          <a:p>
            <a:pPr lvl="2"/>
            <a:endParaRPr 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38</a:t>
            </a:fld>
            <a:endParaRPr lang="en-GB"/>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History for Pregnant Women </a:t>
            </a:r>
          </a:p>
        </p:txBody>
      </p:sp>
      <p:sp>
        <p:nvSpPr>
          <p:cNvPr id="710662" name="Rectangle 6"/>
          <p:cNvSpPr>
            <a:spLocks noGrp="1" noChangeArrowheads="1"/>
          </p:cNvSpPr>
          <p:nvPr>
            <p:ph idx="1"/>
          </p:nvPr>
        </p:nvSpPr>
        <p:spPr/>
        <p:txBody>
          <a:bodyPr/>
          <a:lstStyle/>
          <a:p>
            <a:r>
              <a:rPr lang="en-US" dirty="0" smtClean="0"/>
              <a:t>How many times have you been pregnant?</a:t>
            </a:r>
          </a:p>
          <a:p>
            <a:pPr lvl="1"/>
            <a:r>
              <a:rPr lang="en-US" dirty="0" smtClean="0"/>
              <a:t>When?</a:t>
            </a:r>
          </a:p>
          <a:p>
            <a:pPr lvl="1"/>
            <a:r>
              <a:rPr lang="en-US" dirty="0" smtClean="0"/>
              <a:t>Any problems encountered during previous pregnancies?</a:t>
            </a:r>
          </a:p>
          <a:p>
            <a:pPr lvl="1"/>
            <a:r>
              <a:rPr lang="en-US" dirty="0" smtClean="0"/>
              <a:t>Problems this pregnancy?</a:t>
            </a:r>
          </a:p>
          <a:p>
            <a:r>
              <a:rPr lang="en-US" dirty="0" smtClean="0"/>
              <a:t>What foods do you prefer when pregnant?</a:t>
            </a:r>
          </a:p>
          <a:p>
            <a:pPr lvl="1"/>
            <a:r>
              <a:rPr lang="en-US" dirty="0" smtClean="0"/>
              <a:t>What foods do you avoid?</a:t>
            </a:r>
          </a:p>
          <a:p>
            <a:pPr lvl="1"/>
            <a:r>
              <a:rPr lang="en-US" dirty="0" smtClean="0"/>
              <a:t>Crave any particular foods?</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39</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err="1" smtClean="0"/>
              <a:t>Undernutrition</a:t>
            </a:r>
            <a:endParaRPr lang="en-US" altLang="en-US" dirty="0" smtClean="0"/>
          </a:p>
        </p:txBody>
      </p:sp>
      <p:sp>
        <p:nvSpPr>
          <p:cNvPr id="710662" name="Rectangle 6"/>
          <p:cNvSpPr>
            <a:spLocks noGrp="1" noChangeArrowheads="1"/>
          </p:cNvSpPr>
          <p:nvPr>
            <p:ph idx="1"/>
          </p:nvPr>
        </p:nvSpPr>
        <p:spPr/>
        <p:txBody>
          <a:bodyPr>
            <a:noAutofit/>
          </a:bodyPr>
          <a:lstStyle/>
          <a:p>
            <a:r>
              <a:rPr lang="en-US" altLang="en-US" sz="2400" dirty="0" smtClean="0"/>
              <a:t>Occurs when nutritional reserves are depleted or when nutrient intake is inadequate to meet day-to-day needs or added metabolic demands</a:t>
            </a:r>
          </a:p>
          <a:p>
            <a:pPr lvl="1"/>
            <a:r>
              <a:rPr lang="en-US" altLang="en-US" sz="2000" dirty="0" smtClean="0"/>
              <a:t>Vulnerable groups—infants, children, pregnant women, recent immigrants, persons with low incomes, hospitalized people, and aging adults—are at risk for the following:</a:t>
            </a:r>
          </a:p>
          <a:p>
            <a:pPr lvl="2"/>
            <a:r>
              <a:rPr lang="en-US" altLang="en-US" sz="1800" dirty="0" smtClean="0"/>
              <a:t>Impaired growth and development </a:t>
            </a:r>
          </a:p>
          <a:p>
            <a:pPr lvl="2"/>
            <a:r>
              <a:rPr lang="en-US" altLang="en-US" sz="1800" dirty="0" smtClean="0"/>
              <a:t>Lowered resistance to infection and disease</a:t>
            </a:r>
          </a:p>
          <a:p>
            <a:pPr lvl="2"/>
            <a:r>
              <a:rPr lang="en-US" altLang="en-US" sz="1800" dirty="0" smtClean="0"/>
              <a:t>Delayed wound healing</a:t>
            </a:r>
          </a:p>
          <a:p>
            <a:pPr lvl="2"/>
            <a:r>
              <a:rPr lang="en-US" altLang="en-US" sz="1800" dirty="0" smtClean="0"/>
              <a:t>Longer hospital stays</a:t>
            </a:r>
          </a:p>
          <a:p>
            <a:pPr lvl="2"/>
            <a:r>
              <a:rPr lang="en-US" altLang="en-US" sz="1800" dirty="0" smtClean="0"/>
              <a:t>Higher health care costs</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4</a:t>
            </a:fld>
            <a:endParaRPr lang="en-GB"/>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History for Aging Adults</a:t>
            </a:r>
          </a:p>
        </p:txBody>
      </p:sp>
      <p:sp>
        <p:nvSpPr>
          <p:cNvPr id="710662" name="Rectangle 6"/>
          <p:cNvSpPr>
            <a:spLocks noGrp="1" noChangeArrowheads="1"/>
          </p:cNvSpPr>
          <p:nvPr>
            <p:ph idx="1"/>
          </p:nvPr>
        </p:nvSpPr>
        <p:spPr/>
        <p:txBody>
          <a:bodyPr/>
          <a:lstStyle/>
          <a:p>
            <a:r>
              <a:rPr lang="en-US" dirty="0" smtClean="0"/>
              <a:t>How does your diet differ from when you were in your 40s and 50s?</a:t>
            </a:r>
          </a:p>
          <a:p>
            <a:r>
              <a:rPr lang="en-US" dirty="0" smtClean="0"/>
              <a:t>Adequate vitamin D </a:t>
            </a:r>
          </a:p>
          <a:p>
            <a:r>
              <a:rPr lang="en-US" dirty="0" smtClean="0"/>
              <a:t>Adequate calcium intake</a:t>
            </a:r>
          </a:p>
          <a:p>
            <a:r>
              <a:rPr lang="en-US" dirty="0" smtClean="0"/>
              <a:t>Review the Mini Nutritional Assessment Tool (</a:t>
            </a:r>
            <a:r>
              <a:rPr lang="en-US" dirty="0" err="1" smtClean="0"/>
              <a:t>MNA</a:t>
            </a:r>
            <a:r>
              <a:rPr lang="en-US" dirty="0" smtClean="0"/>
              <a:t>)</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40</a:t>
            </a:fld>
            <a:endParaRPr lang="en-GB"/>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Objective Data: Clinical Signs</a:t>
            </a:r>
          </a:p>
        </p:txBody>
      </p:sp>
      <p:sp>
        <p:nvSpPr>
          <p:cNvPr id="710662" name="Rectangle 6"/>
          <p:cNvSpPr>
            <a:spLocks noGrp="1" noChangeArrowheads="1"/>
          </p:cNvSpPr>
          <p:nvPr>
            <p:ph idx="1"/>
          </p:nvPr>
        </p:nvSpPr>
        <p:spPr/>
        <p:txBody>
          <a:bodyPr/>
          <a:lstStyle/>
          <a:p>
            <a:r>
              <a:rPr lang="en-US" altLang="en-US" b="1" dirty="0" smtClean="0"/>
              <a:t>Observation of general appearance</a:t>
            </a:r>
          </a:p>
          <a:p>
            <a:pPr lvl="1"/>
            <a:r>
              <a:rPr lang="en-US" altLang="en-US" dirty="0" smtClean="0"/>
              <a:t>Obese, cachectic (fat and muscle wasting), or edematous, can provide clues to overall nutritional status</a:t>
            </a:r>
          </a:p>
          <a:p>
            <a:pPr lvl="2"/>
            <a:r>
              <a:rPr lang="en-US" altLang="en-US" dirty="0" smtClean="0"/>
              <a:t>More specific clinical signs and symptoms of nutritional deficiencies can be detected through physical examination and laboratory testing</a:t>
            </a:r>
          </a:p>
          <a:p>
            <a:pPr lvl="2"/>
            <a:r>
              <a:rPr lang="en-US" altLang="en-US" dirty="0" smtClean="0"/>
              <a:t>Because clinical signs are late manifestations of malnutrition, only in areas in which rapid turnover of epithelial tissue occurs, skin, hair, mouth, lips, and eyes, are nutritional deficiencies readily detectable</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41</a:t>
            </a:fld>
            <a:endParaRPr lang="en-GB"/>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Anthropomorphic Measures</a:t>
            </a:r>
          </a:p>
        </p:txBody>
      </p:sp>
      <p:sp>
        <p:nvSpPr>
          <p:cNvPr id="710662" name="Rectangle 6"/>
          <p:cNvSpPr>
            <a:spLocks noGrp="1" noChangeArrowheads="1"/>
          </p:cNvSpPr>
          <p:nvPr>
            <p:ph idx="1"/>
          </p:nvPr>
        </p:nvSpPr>
        <p:spPr>
          <a:xfrm>
            <a:off x="685800" y="1645920"/>
            <a:ext cx="7772400" cy="4794069"/>
          </a:xfrm>
        </p:spPr>
        <p:txBody>
          <a:bodyPr>
            <a:noAutofit/>
          </a:bodyPr>
          <a:lstStyle/>
          <a:p>
            <a:r>
              <a:rPr lang="en-US" sz="2000" b="1" dirty="0" smtClean="0"/>
              <a:t>Measurement and evaluation of growth, development, and body composition</a:t>
            </a:r>
          </a:p>
          <a:p>
            <a:r>
              <a:rPr lang="en-US" sz="2000" dirty="0" smtClean="0"/>
              <a:t>Most commonly used anthropometric measures</a:t>
            </a:r>
          </a:p>
          <a:p>
            <a:pPr lvl="1"/>
            <a:r>
              <a:rPr lang="en-US" sz="1800" dirty="0" smtClean="0"/>
              <a:t>Height and weight, triceps skinfold thickness, elbow breadth, arm and head circumferences</a:t>
            </a:r>
          </a:p>
          <a:p>
            <a:r>
              <a:rPr lang="en-US" sz="2000" b="1" dirty="0" smtClean="0"/>
              <a:t>Derived weight measure</a:t>
            </a:r>
          </a:p>
          <a:p>
            <a:pPr lvl="1"/>
            <a:r>
              <a:rPr lang="en-US" sz="1800" dirty="0" smtClean="0"/>
              <a:t>Three derived weight measures are used to depict changes in body weight</a:t>
            </a:r>
          </a:p>
          <a:p>
            <a:pPr lvl="2"/>
            <a:r>
              <a:rPr lang="en-US" sz="1600" dirty="0" smtClean="0"/>
              <a:t>Body weight as a percentage of ideal body weight</a:t>
            </a:r>
          </a:p>
          <a:p>
            <a:pPr lvl="2"/>
            <a:r>
              <a:rPr lang="en-US" sz="1600" dirty="0" smtClean="0"/>
              <a:t>Percent usual body weight</a:t>
            </a:r>
          </a:p>
          <a:p>
            <a:pPr lvl="2"/>
            <a:r>
              <a:rPr lang="en-US" sz="1600" dirty="0" smtClean="0"/>
              <a:t>Body mass index</a:t>
            </a:r>
          </a:p>
          <a:p>
            <a:pPr lvl="1"/>
            <a:r>
              <a:rPr lang="en-US" sz="1800" dirty="0" smtClean="0"/>
              <a:t>Body mass index is practical marker of optimal weight for height and an indicator of obesity or protein-calorie malnutrition</a:t>
            </a:r>
          </a:p>
          <a:p>
            <a:pPr lvl="2"/>
            <a:endParaRPr lang="en-US" sz="1600"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42</a:t>
            </a:fld>
            <a:endParaRPr lang="en-GB"/>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Waist-to-Hip-Ratio</a:t>
            </a:r>
          </a:p>
        </p:txBody>
      </p:sp>
      <p:sp>
        <p:nvSpPr>
          <p:cNvPr id="710662" name="Rectangle 6"/>
          <p:cNvSpPr>
            <a:spLocks noGrp="1" noChangeArrowheads="1"/>
          </p:cNvSpPr>
          <p:nvPr>
            <p:ph idx="1"/>
          </p:nvPr>
        </p:nvSpPr>
        <p:spPr/>
        <p:txBody>
          <a:bodyPr>
            <a:noAutofit/>
          </a:bodyPr>
          <a:lstStyle/>
          <a:p>
            <a:r>
              <a:rPr lang="en-US" altLang="en-US" sz="2400" b="1" dirty="0" smtClean="0"/>
              <a:t>Waist-to-hip ratio </a:t>
            </a:r>
            <a:r>
              <a:rPr lang="en-US" altLang="en-US" sz="2400" dirty="0" smtClean="0"/>
              <a:t>assesses body fat distribution as an indicator of health risk</a:t>
            </a:r>
          </a:p>
          <a:p>
            <a:pPr lvl="1"/>
            <a:r>
              <a:rPr lang="en-US" altLang="en-US" sz="2000" b="1" dirty="0" smtClean="0"/>
              <a:t>Android obesity: </a:t>
            </a:r>
            <a:r>
              <a:rPr lang="en-US" altLang="en-US" sz="2000" dirty="0" smtClean="0"/>
              <a:t>persons with greater proportion of fat in upper body, especially in abdomen</a:t>
            </a:r>
          </a:p>
          <a:p>
            <a:pPr lvl="1"/>
            <a:r>
              <a:rPr lang="en-US" altLang="en-US" sz="2000" b="1" dirty="0" smtClean="0"/>
              <a:t>Gynecoid obesity: </a:t>
            </a:r>
            <a:r>
              <a:rPr lang="en-US" altLang="en-US" sz="2000" dirty="0" smtClean="0"/>
              <a:t>persons with most of fat in hips and thighs</a:t>
            </a:r>
          </a:p>
          <a:p>
            <a:pPr lvl="1"/>
            <a:r>
              <a:rPr lang="en-US" altLang="en-US" sz="2000" dirty="0" smtClean="0"/>
              <a:t>Waist circumference is measured in inches at smallest circumference below rib cage and above umbilicus</a:t>
            </a:r>
          </a:p>
          <a:p>
            <a:pPr lvl="1"/>
            <a:r>
              <a:rPr lang="en-US" altLang="en-US" sz="2000" dirty="0" smtClean="0"/>
              <a:t>Hip circumference is measured in inches at largest circumference of buttocks</a:t>
            </a:r>
          </a:p>
          <a:p>
            <a:pPr lvl="2"/>
            <a:r>
              <a:rPr lang="en-US" altLang="en-US" sz="1800" dirty="0" smtClean="0"/>
              <a:t>In addition, waist circumference alone can be used to predict greater health risk</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43</a:t>
            </a:fld>
            <a:endParaRPr lang="en-GB"/>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Skinfold Thickness</a:t>
            </a:r>
          </a:p>
        </p:txBody>
      </p:sp>
      <p:sp>
        <p:nvSpPr>
          <p:cNvPr id="710662" name="Rectangle 6"/>
          <p:cNvSpPr>
            <a:spLocks noGrp="1" noChangeArrowheads="1"/>
          </p:cNvSpPr>
          <p:nvPr>
            <p:ph idx="1"/>
          </p:nvPr>
        </p:nvSpPr>
        <p:spPr/>
        <p:txBody>
          <a:bodyPr>
            <a:noAutofit/>
          </a:bodyPr>
          <a:lstStyle/>
          <a:p>
            <a:r>
              <a:rPr lang="en-US" altLang="en-US" sz="2400" dirty="0" smtClean="0"/>
              <a:t>Measurements provide an estimate of body fat stores or extent of obesity or undernutrition</a:t>
            </a:r>
          </a:p>
          <a:p>
            <a:pPr lvl="1"/>
            <a:r>
              <a:rPr lang="en-US" altLang="en-US" sz="2000" dirty="0" smtClean="0"/>
              <a:t>Although other sites can be used (biceps, subcapsular, or suprailiac skinfolds), triceps skinfold (TSF) is most commonly selected because of its easy accessibility and because standards and techniques are most developed for this site</a:t>
            </a:r>
          </a:p>
          <a:p>
            <a:pPr lvl="1"/>
            <a:r>
              <a:rPr lang="en-US" altLang="en-US" sz="2000" dirty="0" smtClean="0"/>
              <a:t>In preparation to measure TSF thickness </a:t>
            </a:r>
          </a:p>
          <a:p>
            <a:pPr lvl="2"/>
            <a:r>
              <a:rPr lang="en-US" altLang="en-US" sz="1800" dirty="0" smtClean="0"/>
              <a:t>Have ambulatory person stand with arms hanging freely at the sides and back to examiner</a:t>
            </a:r>
          </a:p>
          <a:p>
            <a:pPr lvl="2"/>
            <a:r>
              <a:rPr lang="en-US" altLang="en-US" sz="1800" dirty="0" err="1" smtClean="0"/>
              <a:t>Nonambulatory</a:t>
            </a:r>
            <a:r>
              <a:rPr lang="en-US" altLang="en-US" sz="1800" dirty="0" smtClean="0"/>
              <a:t> persons should lie on one side with uppermost arm fully extended and palm of hand on thigh</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44</a:t>
            </a:fld>
            <a:endParaRPr lang="en-GB"/>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To Measure TSF Thickness</a:t>
            </a:r>
          </a:p>
        </p:txBody>
      </p:sp>
      <p:sp>
        <p:nvSpPr>
          <p:cNvPr id="710662" name="Rectangle 6"/>
          <p:cNvSpPr>
            <a:spLocks noGrp="1" noChangeArrowheads="1"/>
          </p:cNvSpPr>
          <p:nvPr>
            <p:ph idx="1"/>
          </p:nvPr>
        </p:nvSpPr>
        <p:spPr/>
        <p:txBody>
          <a:bodyPr>
            <a:normAutofit fontScale="92500" lnSpcReduction="10000"/>
          </a:bodyPr>
          <a:lstStyle/>
          <a:p>
            <a:pPr>
              <a:lnSpc>
                <a:spcPct val="110000"/>
              </a:lnSpc>
            </a:pPr>
            <a:r>
              <a:rPr lang="en-US" altLang="en-US" dirty="0" smtClean="0"/>
              <a:t>Using the thumb and forefinger of your left hand, gently grasp a fold of skin and fat on posterior aspect of person’s left upper arm, midway between acromion process of scapula and olecranon process, tip of elbow</a:t>
            </a:r>
          </a:p>
          <a:p>
            <a:pPr lvl="1">
              <a:lnSpc>
                <a:spcPct val="110000"/>
              </a:lnSpc>
            </a:pPr>
            <a:r>
              <a:rPr lang="en-US" altLang="en-US" dirty="0" smtClean="0"/>
              <a:t>Gently pull skinfold away from underlying muscle</a:t>
            </a:r>
          </a:p>
          <a:p>
            <a:pPr lvl="1">
              <a:lnSpc>
                <a:spcPct val="110000"/>
              </a:lnSpc>
            </a:pPr>
            <a:r>
              <a:rPr lang="en-US" altLang="en-US" dirty="0" smtClean="0"/>
              <a:t>While grasping skinfold, pick up calipers with your right hand and depress spring-loaded lever</a:t>
            </a:r>
          </a:p>
          <a:p>
            <a:pPr lvl="1">
              <a:lnSpc>
                <a:spcPct val="110000"/>
              </a:lnSpc>
            </a:pPr>
            <a:r>
              <a:rPr lang="en-US" altLang="en-US" dirty="0" smtClean="0"/>
              <a:t>Apply caliper jaws horizontally to fat fold</a:t>
            </a:r>
          </a:p>
          <a:p>
            <a:pPr lvl="1">
              <a:lnSpc>
                <a:spcPct val="110000"/>
              </a:lnSpc>
            </a:pPr>
            <a:r>
              <a:rPr lang="en-US" altLang="en-US" dirty="0" smtClean="0"/>
              <a:t>Release lever of calipers while holding skinfold</a:t>
            </a:r>
          </a:p>
          <a:p>
            <a:pPr lvl="1">
              <a:lnSpc>
                <a:spcPct val="110000"/>
              </a:lnSpc>
            </a:pPr>
            <a:r>
              <a:rPr lang="en-US" altLang="en-US" dirty="0" smtClean="0"/>
              <a:t>Wait 3 seconds, and then take a reading</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45</a:t>
            </a:fld>
            <a:endParaRPr lang="en-GB"/>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To Record and Interpret TSF Thickness</a:t>
            </a:r>
          </a:p>
        </p:txBody>
      </p:sp>
      <p:sp>
        <p:nvSpPr>
          <p:cNvPr id="710662" name="Rectangle 6"/>
          <p:cNvSpPr>
            <a:spLocks noGrp="1" noChangeArrowheads="1"/>
          </p:cNvSpPr>
          <p:nvPr>
            <p:ph idx="1"/>
          </p:nvPr>
        </p:nvSpPr>
        <p:spPr/>
        <p:txBody>
          <a:bodyPr/>
          <a:lstStyle/>
          <a:p>
            <a:r>
              <a:rPr lang="en-US" altLang="en-US" dirty="0" smtClean="0"/>
              <a:t>Repeat three times and average three skinfold measurements</a:t>
            </a:r>
          </a:p>
          <a:p>
            <a:pPr lvl="1"/>
            <a:r>
              <a:rPr lang="en-US" altLang="en-US" dirty="0" smtClean="0"/>
              <a:t>Record measurements to nearest 5 mm (0.5 cm) on nutritional assessment data form</a:t>
            </a:r>
          </a:p>
          <a:p>
            <a:pPr lvl="1"/>
            <a:r>
              <a:rPr lang="en-US" altLang="en-US" dirty="0" smtClean="0"/>
              <a:t>Compare person’s measurements with standards by age, sex, and body frame size</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46</a:t>
            </a:fld>
            <a:endParaRPr lang="en-GB"/>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Techniques to Measure Body Composition</a:t>
            </a:r>
          </a:p>
        </p:txBody>
      </p:sp>
      <p:sp>
        <p:nvSpPr>
          <p:cNvPr id="710662" name="Rectangle 6"/>
          <p:cNvSpPr>
            <a:spLocks noGrp="1" noChangeArrowheads="1"/>
          </p:cNvSpPr>
          <p:nvPr>
            <p:ph idx="1"/>
          </p:nvPr>
        </p:nvSpPr>
        <p:spPr/>
        <p:txBody>
          <a:bodyPr/>
          <a:lstStyle/>
          <a:p>
            <a:r>
              <a:rPr lang="en-US" dirty="0" smtClean="0"/>
              <a:t>Two newer techniques to measure body composition</a:t>
            </a:r>
          </a:p>
          <a:p>
            <a:pPr lvl="1"/>
            <a:r>
              <a:rPr lang="en-US" b="1" dirty="0" smtClean="0"/>
              <a:t>Bioelectrical impedance analysis (BIA)</a:t>
            </a:r>
          </a:p>
          <a:p>
            <a:pPr lvl="1"/>
            <a:r>
              <a:rPr lang="en-US" b="1" dirty="0" smtClean="0"/>
              <a:t>Dual-energy x-ray absorptiometry (DEXA) </a:t>
            </a:r>
          </a:p>
          <a:p>
            <a:pPr lvl="2"/>
            <a:r>
              <a:rPr lang="en-US" dirty="0" smtClean="0"/>
              <a:t>Both BIA and DEXA measure fat and lean body mass</a:t>
            </a:r>
          </a:p>
          <a:p>
            <a:pPr lvl="2"/>
            <a:r>
              <a:rPr lang="en-US" dirty="0" smtClean="0"/>
              <a:t>In addition, DEXA measures bone mineral density</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47</a:t>
            </a:fld>
            <a:endParaRPr lang="en-GB"/>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Arm-Span Measurement</a:t>
            </a:r>
          </a:p>
        </p:txBody>
      </p:sp>
      <p:sp>
        <p:nvSpPr>
          <p:cNvPr id="710662" name="Rectangle 6"/>
          <p:cNvSpPr>
            <a:spLocks noGrp="1" noChangeArrowheads="1"/>
          </p:cNvSpPr>
          <p:nvPr>
            <p:ph idx="1"/>
          </p:nvPr>
        </p:nvSpPr>
        <p:spPr/>
        <p:txBody>
          <a:bodyPr/>
          <a:lstStyle/>
          <a:p>
            <a:r>
              <a:rPr lang="en-US" b="1" dirty="0" smtClean="0"/>
              <a:t>Arm span or total arm length</a:t>
            </a:r>
          </a:p>
          <a:p>
            <a:pPr lvl="1"/>
            <a:r>
              <a:rPr lang="en-US" dirty="0" smtClean="0"/>
              <a:t>Useful for situations in which height difficult to measure, such as children with cerebral palsy or scoliosis or in aging persons with spinal curvature</a:t>
            </a:r>
          </a:p>
          <a:p>
            <a:pPr lvl="2"/>
            <a:r>
              <a:rPr lang="en-US" dirty="0" smtClean="0"/>
              <a:t>Arm span, which is nearly equivalent to height, is sometimes used clinically instead of height</a:t>
            </a:r>
          </a:p>
          <a:p>
            <a:pPr lvl="2"/>
            <a:r>
              <a:rPr lang="en-US" dirty="0" smtClean="0"/>
              <a:t>Ask person to hold arms straight out from sides of body</a:t>
            </a:r>
          </a:p>
          <a:p>
            <a:pPr lvl="2"/>
            <a:r>
              <a:rPr lang="en-US" dirty="0" smtClean="0"/>
              <a:t>Measure distance from tip of middle finger on one hand to that on other hand</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48</a:t>
            </a:fld>
            <a:endParaRPr lang="en-GB"/>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Frame Size Measurement</a:t>
            </a:r>
          </a:p>
        </p:txBody>
      </p:sp>
      <p:sp>
        <p:nvSpPr>
          <p:cNvPr id="710662" name="Rectangle 6"/>
          <p:cNvSpPr>
            <a:spLocks noGrp="1" noChangeArrowheads="1"/>
          </p:cNvSpPr>
          <p:nvPr>
            <p:ph idx="1"/>
          </p:nvPr>
        </p:nvSpPr>
        <p:spPr/>
        <p:txBody>
          <a:bodyPr/>
          <a:lstStyle/>
          <a:p>
            <a:r>
              <a:rPr lang="en-US" b="1" dirty="0" smtClean="0"/>
              <a:t>Calculated to determine appropriate range of ideal body weight</a:t>
            </a:r>
          </a:p>
          <a:p>
            <a:pPr lvl="1"/>
            <a:r>
              <a:rPr lang="en-US" dirty="0" smtClean="0"/>
              <a:t>Most weight standards of ideal weight for height contain classifications of weight by frame size</a:t>
            </a:r>
          </a:p>
          <a:p>
            <a:pPr lvl="1"/>
            <a:r>
              <a:rPr lang="en-US" dirty="0" smtClean="0"/>
              <a:t>Elbow breadth, a measure of skeletal breadth, is most accurate method to determine frame size </a:t>
            </a:r>
          </a:p>
          <a:p>
            <a:pPr lvl="1"/>
            <a:r>
              <a:rPr lang="en-US" dirty="0" smtClean="0"/>
              <a:t>To measure it, you must be familiar with use of flat-blade sliding calipers or broad-blade anthropometer</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49</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err="1" smtClean="0"/>
              <a:t>Overnutrition</a:t>
            </a:r>
            <a:endParaRPr lang="en-US" altLang="en-US" dirty="0" smtClean="0"/>
          </a:p>
        </p:txBody>
      </p:sp>
      <p:sp>
        <p:nvSpPr>
          <p:cNvPr id="710662" name="Rectangle 6"/>
          <p:cNvSpPr>
            <a:spLocks noGrp="1" noChangeArrowheads="1"/>
          </p:cNvSpPr>
          <p:nvPr>
            <p:ph idx="1"/>
          </p:nvPr>
        </p:nvSpPr>
        <p:spPr/>
        <p:txBody>
          <a:bodyPr>
            <a:normAutofit lnSpcReduction="10000"/>
          </a:bodyPr>
          <a:lstStyle/>
          <a:p>
            <a:r>
              <a:rPr lang="en-US" altLang="en-US" dirty="0" smtClean="0"/>
              <a:t>Caused by consumption of nutrients, especially calories, sodium, and fat, in excess of body needs</a:t>
            </a:r>
          </a:p>
          <a:p>
            <a:pPr lvl="1"/>
            <a:r>
              <a:rPr lang="en-US" altLang="en-US" dirty="0" smtClean="0"/>
              <a:t>Major nutritional problem today, overnutrition can lead to obesity and is risk factor for the following: </a:t>
            </a:r>
          </a:p>
          <a:p>
            <a:pPr lvl="2"/>
            <a:r>
              <a:rPr lang="en-US" altLang="en-US" dirty="0" smtClean="0"/>
              <a:t>Heart disease and hypertension</a:t>
            </a:r>
          </a:p>
          <a:p>
            <a:pPr lvl="2"/>
            <a:r>
              <a:rPr lang="en-US" altLang="en-US" dirty="0" smtClean="0"/>
              <a:t>Type II diabetes</a:t>
            </a:r>
          </a:p>
          <a:p>
            <a:pPr lvl="2"/>
            <a:r>
              <a:rPr lang="en-US" altLang="en-US" dirty="0" smtClean="0"/>
              <a:t>Stroke</a:t>
            </a:r>
          </a:p>
          <a:p>
            <a:pPr lvl="2"/>
            <a:r>
              <a:rPr lang="en-US" altLang="en-US" dirty="0" smtClean="0"/>
              <a:t>Gallbladder disease</a:t>
            </a:r>
          </a:p>
          <a:p>
            <a:pPr lvl="2"/>
            <a:r>
              <a:rPr lang="en-US" altLang="en-US" dirty="0" smtClean="0"/>
              <a:t>Sleep apnea</a:t>
            </a:r>
          </a:p>
          <a:p>
            <a:pPr lvl="2"/>
            <a:r>
              <a:rPr lang="en-US" altLang="en-US" dirty="0" smtClean="0"/>
              <a:t>Certain cancers</a:t>
            </a:r>
          </a:p>
          <a:p>
            <a:pPr lvl="2"/>
            <a:r>
              <a:rPr lang="en-US" altLang="en-US" dirty="0" smtClean="0"/>
              <a:t>Osteoarthritis</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5</a:t>
            </a:fld>
            <a:endParaRPr lang="en-GB"/>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dirty="0" smtClean="0"/>
              <a:t>Developmental Competence</a:t>
            </a:r>
            <a:endParaRPr lang="en-US" dirty="0"/>
          </a:p>
        </p:txBody>
      </p:sp>
      <p:sp>
        <p:nvSpPr>
          <p:cNvPr id="710662" name="Rectangle 6"/>
          <p:cNvSpPr>
            <a:spLocks noGrp="1" noChangeArrowheads="1"/>
          </p:cNvSpPr>
          <p:nvPr>
            <p:ph idx="1"/>
          </p:nvPr>
        </p:nvSpPr>
        <p:spPr/>
        <p:txBody>
          <a:bodyPr/>
          <a:lstStyle/>
          <a:p>
            <a:r>
              <a:rPr lang="en-US" b="1" dirty="0" smtClean="0"/>
              <a:t>Infants, children, and adolescents</a:t>
            </a:r>
          </a:p>
          <a:p>
            <a:pPr lvl="1"/>
            <a:r>
              <a:rPr lang="en-US" b="1" dirty="0" smtClean="0"/>
              <a:t>Weight</a:t>
            </a:r>
          </a:p>
          <a:p>
            <a:pPr lvl="2"/>
            <a:r>
              <a:rPr lang="en-US" dirty="0" smtClean="0"/>
              <a:t>During infancy, childhood, and adolescence, height and weight should be measured at regular intervals, because longitudinal growth is one of best indices of nutritional status over time</a:t>
            </a:r>
          </a:p>
          <a:p>
            <a:pPr lvl="1"/>
            <a:r>
              <a:rPr lang="en-US" b="1" dirty="0" smtClean="0"/>
              <a:t>Skinfold thickness</a:t>
            </a:r>
          </a:p>
          <a:p>
            <a:pPr lvl="2"/>
            <a:r>
              <a:rPr lang="en-US" dirty="0" smtClean="0"/>
              <a:t>Determination of skinfold thickness and/or body mass index may be useful in evaluating childhood and teenage overnutrition</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50</a:t>
            </a:fld>
            <a:endParaRPr lang="en-GB"/>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Developmental Competence </a:t>
            </a:r>
            <a:r>
              <a:rPr lang="en-US" dirty="0" smtClean="0"/>
              <a:t>(Cont.)</a:t>
            </a:r>
            <a:endParaRPr lang="en-US" altLang="en-US" dirty="0" smtClean="0"/>
          </a:p>
        </p:txBody>
      </p:sp>
      <p:sp>
        <p:nvSpPr>
          <p:cNvPr id="710662" name="Rectangle 6"/>
          <p:cNvSpPr>
            <a:spLocks noGrp="1" noChangeArrowheads="1"/>
          </p:cNvSpPr>
          <p:nvPr>
            <p:ph idx="1"/>
          </p:nvPr>
        </p:nvSpPr>
        <p:spPr/>
        <p:txBody>
          <a:bodyPr/>
          <a:lstStyle/>
          <a:p>
            <a:r>
              <a:rPr lang="en-US" altLang="en-US" b="1" dirty="0" smtClean="0"/>
              <a:t>Pregnant woman</a:t>
            </a:r>
          </a:p>
          <a:p>
            <a:pPr lvl="1"/>
            <a:r>
              <a:rPr lang="en-US" altLang="en-US" b="1" dirty="0" smtClean="0"/>
              <a:t>Weight</a:t>
            </a:r>
          </a:p>
          <a:p>
            <a:pPr lvl="2"/>
            <a:r>
              <a:rPr lang="en-US" altLang="en-US" dirty="0" smtClean="0"/>
              <a:t>Measure weight monthly up to 30 weeks’ gestation </a:t>
            </a:r>
          </a:p>
          <a:p>
            <a:pPr lvl="2"/>
            <a:r>
              <a:rPr lang="en-US" altLang="en-US" dirty="0" smtClean="0"/>
              <a:t>Then every 2 weeks</a:t>
            </a:r>
          </a:p>
          <a:p>
            <a:pPr lvl="2"/>
            <a:r>
              <a:rPr lang="en-US" altLang="en-US" dirty="0" smtClean="0"/>
              <a:t>During last month of pregnancy weight should be measured weekly</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51</a:t>
            </a:fld>
            <a:endParaRPr lang="en-GB"/>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Developmental Competence </a:t>
            </a:r>
            <a:r>
              <a:rPr lang="en-US" dirty="0" smtClean="0"/>
              <a:t>(Cont.)</a:t>
            </a:r>
            <a:endParaRPr lang="en-US" altLang="en-US" dirty="0" smtClean="0"/>
          </a:p>
        </p:txBody>
      </p:sp>
      <p:sp>
        <p:nvSpPr>
          <p:cNvPr id="710662" name="Rectangle 6"/>
          <p:cNvSpPr>
            <a:spLocks noGrp="1" noChangeArrowheads="1"/>
          </p:cNvSpPr>
          <p:nvPr>
            <p:ph idx="1"/>
          </p:nvPr>
        </p:nvSpPr>
        <p:spPr/>
        <p:txBody>
          <a:bodyPr/>
          <a:lstStyle/>
          <a:p>
            <a:r>
              <a:rPr lang="en-US" b="1" dirty="0" smtClean="0"/>
              <a:t>Aging adult</a:t>
            </a:r>
          </a:p>
          <a:p>
            <a:pPr lvl="1"/>
            <a:r>
              <a:rPr lang="en-US" b="1" dirty="0" smtClean="0"/>
              <a:t>Height</a:t>
            </a:r>
          </a:p>
          <a:p>
            <a:pPr lvl="2"/>
            <a:r>
              <a:rPr lang="en-US" dirty="0" smtClean="0"/>
              <a:t> age, height declines in both men and women very slowly from early 30s</a:t>
            </a:r>
          </a:p>
          <a:p>
            <a:pPr lvl="2"/>
            <a:r>
              <a:rPr lang="en-US" dirty="0" smtClean="0"/>
              <a:t>Height measures may not be accurate in individuals confined to a bed or wheelchair or those over 60 years of age because of osteoporotic changes</a:t>
            </a:r>
          </a:p>
          <a:p>
            <a:pPr lvl="2"/>
            <a:r>
              <a:rPr lang="en-US" dirty="0" smtClean="0"/>
              <a:t>Therefore, arm span, which is correlated with height, may be better measure for elderly</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52</a:t>
            </a:fld>
            <a:endParaRPr lang="en-GB"/>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Developmental Competence </a:t>
            </a:r>
            <a:r>
              <a:rPr lang="en-US" dirty="0" smtClean="0"/>
              <a:t>(Cont.)</a:t>
            </a:r>
            <a:endParaRPr lang="en-US" altLang="en-US" dirty="0" smtClean="0"/>
          </a:p>
        </p:txBody>
      </p:sp>
      <p:sp>
        <p:nvSpPr>
          <p:cNvPr id="710662" name="Rectangle 6"/>
          <p:cNvSpPr>
            <a:spLocks noGrp="1" noChangeArrowheads="1"/>
          </p:cNvSpPr>
          <p:nvPr>
            <p:ph idx="1"/>
          </p:nvPr>
        </p:nvSpPr>
        <p:spPr/>
        <p:txBody>
          <a:bodyPr/>
          <a:lstStyle/>
          <a:p>
            <a:r>
              <a:rPr lang="en-US" altLang="en-US" b="1" dirty="0" smtClean="0"/>
              <a:t>Aging adult </a:t>
            </a:r>
          </a:p>
          <a:p>
            <a:pPr lvl="1"/>
            <a:r>
              <a:rPr lang="en-US" altLang="en-US" dirty="0" smtClean="0"/>
              <a:t>Other measurements</a:t>
            </a:r>
          </a:p>
          <a:p>
            <a:pPr lvl="2"/>
            <a:r>
              <a:rPr lang="en-US" altLang="en-US" b="1" dirty="0" smtClean="0"/>
              <a:t>MAC and TSF measures </a:t>
            </a:r>
            <a:r>
              <a:rPr lang="en-US" altLang="en-US" dirty="0" smtClean="0"/>
              <a:t>may not be accurate and are difficult to obtain in older adults because of sagging skin, changes in fat distribution, and declining muscle mass</a:t>
            </a:r>
          </a:p>
          <a:p>
            <a:pPr lvl="2"/>
            <a:r>
              <a:rPr lang="en-US" altLang="en-US" b="1" dirty="0" smtClean="0"/>
              <a:t>Body mass index and waist-to-hip ratio </a:t>
            </a:r>
            <a:r>
              <a:rPr lang="en-US" altLang="en-US" dirty="0" smtClean="0"/>
              <a:t>are better indicators of obesity in this age group</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53</a:t>
            </a:fld>
            <a:endParaRPr lang="en-GB"/>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dirty="0" smtClean="0"/>
              <a:t>Laboratory Studies</a:t>
            </a:r>
            <a:endParaRPr lang="en-US" dirty="0"/>
          </a:p>
        </p:txBody>
      </p:sp>
      <p:sp>
        <p:nvSpPr>
          <p:cNvPr id="7" name="Content Placeholder 6"/>
          <p:cNvSpPr>
            <a:spLocks noGrp="1"/>
          </p:cNvSpPr>
          <p:nvPr>
            <p:ph idx="1"/>
          </p:nvPr>
        </p:nvSpPr>
        <p:spPr/>
        <p:txBody>
          <a:bodyPr/>
          <a:lstStyle/>
          <a:p>
            <a:r>
              <a:rPr lang="en-US" altLang="en-US" dirty="0" smtClean="0"/>
              <a:t>Laboratory studies are objective and can detect preclinical nutritional deficiencies and can be used to confirm subjective findings</a:t>
            </a:r>
          </a:p>
          <a:p>
            <a:pPr lvl="1"/>
            <a:r>
              <a:rPr lang="en-US" altLang="en-US" dirty="0" smtClean="0"/>
              <a:t>Use caution when interpreting test results that may be outside normal ranges, because they do not always reflect nutritional problems and because standards for aging adults have not yet been firmly established</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54</a:t>
            </a:fld>
            <a:endParaRPr lang="en-GB"/>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Laboratory Studies </a:t>
            </a:r>
            <a:r>
              <a:rPr lang="en-US" dirty="0" smtClean="0"/>
              <a:t>(Cont.)</a:t>
            </a:r>
            <a:endParaRPr lang="en-US" altLang="en-US" dirty="0" smtClean="0"/>
          </a:p>
        </p:txBody>
      </p:sp>
      <p:sp>
        <p:nvSpPr>
          <p:cNvPr id="7" name="Content Placeholder 6"/>
          <p:cNvSpPr>
            <a:spLocks noGrp="1"/>
          </p:cNvSpPr>
          <p:nvPr>
            <p:ph idx="1"/>
          </p:nvPr>
        </p:nvSpPr>
        <p:spPr/>
        <p:txBody>
          <a:bodyPr/>
          <a:lstStyle/>
          <a:p>
            <a:r>
              <a:rPr lang="en-US" b="1" dirty="0" smtClean="0"/>
              <a:t>Best routinely performed laboratory indicators of nutritional status</a:t>
            </a:r>
          </a:p>
          <a:p>
            <a:pPr lvl="1"/>
            <a:r>
              <a:rPr lang="en-US" dirty="0" smtClean="0"/>
              <a:t>Hemoglobin</a:t>
            </a:r>
          </a:p>
          <a:p>
            <a:pPr lvl="1"/>
            <a:r>
              <a:rPr lang="en-US" dirty="0" smtClean="0"/>
              <a:t>Hematocrit</a:t>
            </a:r>
          </a:p>
          <a:p>
            <a:pPr lvl="1"/>
            <a:r>
              <a:rPr lang="en-US" dirty="0" smtClean="0"/>
              <a:t>Cholesterol</a:t>
            </a:r>
          </a:p>
          <a:p>
            <a:pPr lvl="1"/>
            <a:r>
              <a:rPr lang="en-US" dirty="0" smtClean="0"/>
              <a:t>Triglycerides</a:t>
            </a:r>
          </a:p>
          <a:p>
            <a:pPr lvl="1"/>
            <a:r>
              <a:rPr lang="en-US" dirty="0" smtClean="0"/>
              <a:t>Total lymphocyte count</a:t>
            </a:r>
          </a:p>
          <a:p>
            <a:pPr lvl="1"/>
            <a:r>
              <a:rPr lang="en-US" dirty="0" smtClean="0"/>
              <a:t>Serum albumin</a:t>
            </a:r>
          </a:p>
          <a:p>
            <a:pPr lvl="2"/>
            <a:r>
              <a:rPr lang="en-US" dirty="0" smtClean="0"/>
              <a:t>Glucose, low- and high-density lipoproteins, prealbumin, transferrin, and total protein levels also provide meaningful information</a:t>
            </a:r>
            <a:endParaRPr lang="en-US" dirty="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55</a:t>
            </a:fld>
            <a:endParaRPr lang="en-GB"/>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Laboratory Studies </a:t>
            </a:r>
            <a:r>
              <a:rPr lang="en-US" dirty="0" smtClean="0"/>
              <a:t>(Cont.)</a:t>
            </a:r>
            <a:endParaRPr lang="en-US" altLang="en-US" dirty="0" smtClean="0"/>
          </a:p>
        </p:txBody>
      </p:sp>
      <p:sp>
        <p:nvSpPr>
          <p:cNvPr id="7" name="Content Placeholder 6"/>
          <p:cNvSpPr>
            <a:spLocks noGrp="1"/>
          </p:cNvSpPr>
          <p:nvPr>
            <p:ph idx="1"/>
          </p:nvPr>
        </p:nvSpPr>
        <p:spPr/>
        <p:txBody>
          <a:bodyPr/>
          <a:lstStyle/>
          <a:p>
            <a:r>
              <a:rPr lang="en-US" altLang="en-US" b="1" dirty="0" smtClean="0"/>
              <a:t>Skin testing</a:t>
            </a:r>
          </a:p>
          <a:p>
            <a:pPr lvl="1"/>
            <a:r>
              <a:rPr lang="en-US" altLang="en-US" dirty="0" smtClean="0"/>
              <a:t>Adequate immunity can be demonstrated by a positive reaction to multiple skin test antigens</a:t>
            </a:r>
          </a:p>
          <a:p>
            <a:pPr lvl="2"/>
            <a:r>
              <a:rPr lang="en-US" altLang="en-US" dirty="0" smtClean="0"/>
              <a:t>In these tests of immune function, at least six antigens injected intradermally in forearm area, and response (redness or induration) noted at 24 and 48 hours</a:t>
            </a:r>
          </a:p>
          <a:p>
            <a:pPr lvl="2"/>
            <a:r>
              <a:rPr lang="en-US" altLang="en-US" dirty="0" smtClean="0"/>
              <a:t>5 mm or greater response to more than one antigen is generally considered to be positive reaction (i.e., indicative of adequate immunity)</a:t>
            </a:r>
          </a:p>
          <a:p>
            <a:pPr lvl="2"/>
            <a:r>
              <a:rPr lang="en-US" altLang="en-US" dirty="0" smtClean="0"/>
              <a:t>Commonly used antigens include </a:t>
            </a:r>
            <a:r>
              <a:rPr lang="en-US" altLang="en-US" i="1" dirty="0" smtClean="0"/>
              <a:t>Candida</a:t>
            </a:r>
            <a:r>
              <a:rPr lang="en-US" altLang="en-US" dirty="0" smtClean="0"/>
              <a:t>, tetanus toxoid, diphtheria toxoid, streptococcus, old tuberculin, proteus, and </a:t>
            </a:r>
            <a:r>
              <a:rPr lang="en-US" altLang="en-US" i="1" dirty="0" smtClean="0"/>
              <a:t>Trichophyton</a:t>
            </a:r>
          </a:p>
          <a:p>
            <a:pPr lvl="2"/>
            <a:endParaRPr lang="en-US" alt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56</a:t>
            </a:fld>
            <a:endParaRPr lang="en-GB"/>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Laboratory Studies </a:t>
            </a:r>
            <a:r>
              <a:rPr lang="en-US" dirty="0" smtClean="0"/>
              <a:t>(Cont.)</a:t>
            </a:r>
            <a:endParaRPr lang="en-US" altLang="en-US" dirty="0" smtClean="0"/>
          </a:p>
        </p:txBody>
      </p:sp>
      <p:sp>
        <p:nvSpPr>
          <p:cNvPr id="7" name="Content Placeholder 6"/>
          <p:cNvSpPr>
            <a:spLocks noGrp="1"/>
          </p:cNvSpPr>
          <p:nvPr>
            <p:ph idx="1"/>
          </p:nvPr>
        </p:nvSpPr>
        <p:spPr/>
        <p:txBody>
          <a:bodyPr/>
          <a:lstStyle/>
          <a:p>
            <a:r>
              <a:rPr lang="en-US" b="1" dirty="0" smtClean="0"/>
              <a:t>Nitrogen balance</a:t>
            </a:r>
          </a:p>
          <a:p>
            <a:pPr lvl="1"/>
            <a:r>
              <a:rPr lang="en-US" dirty="0" smtClean="0"/>
              <a:t>Also used as an index of protein nutritional status</a:t>
            </a:r>
          </a:p>
          <a:p>
            <a:pPr lvl="2"/>
            <a:r>
              <a:rPr lang="en-US" dirty="0" smtClean="0"/>
              <a:t>Nitrogen is released with catabolism of amino acids and excreted in urine as urea</a:t>
            </a:r>
          </a:p>
          <a:p>
            <a:pPr lvl="2"/>
            <a:r>
              <a:rPr lang="en-US" dirty="0" smtClean="0"/>
              <a:t>Indicates whether person is anabolic (positive nitrogen balance) or catabolic (negative nitrogen balance)</a:t>
            </a:r>
          </a:p>
          <a:p>
            <a:r>
              <a:rPr lang="en-US" b="1" dirty="0" smtClean="0"/>
              <a:t>Creatinine-height index</a:t>
            </a:r>
          </a:p>
          <a:p>
            <a:pPr lvl="1"/>
            <a:r>
              <a:rPr lang="en-US" dirty="0" smtClean="0"/>
              <a:t>Method of estimating skeletal muscle mass</a:t>
            </a:r>
          </a:p>
          <a:p>
            <a:pPr lvl="2"/>
            <a:r>
              <a:rPr lang="en-US" dirty="0" smtClean="0"/>
              <a:t>Creatinine derived from breakdown of creatine, an energy-containing complex found in muscle</a:t>
            </a:r>
          </a:p>
          <a:p>
            <a:pPr lvl="2"/>
            <a:r>
              <a:rPr lang="en-US" dirty="0" smtClean="0"/>
              <a:t>Excreted unchanged in urine at constant rate in proportion to amount of body muscle</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57</a:t>
            </a:fld>
            <a:endParaRPr lang="en-GB"/>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Laboratory Studies Life Cycle</a:t>
            </a:r>
          </a:p>
        </p:txBody>
      </p:sp>
      <p:sp>
        <p:nvSpPr>
          <p:cNvPr id="7" name="Content Placeholder 6"/>
          <p:cNvSpPr>
            <a:spLocks noGrp="1"/>
          </p:cNvSpPr>
          <p:nvPr>
            <p:ph idx="1"/>
          </p:nvPr>
        </p:nvSpPr>
        <p:spPr/>
        <p:txBody>
          <a:bodyPr/>
          <a:lstStyle/>
          <a:p>
            <a:r>
              <a:rPr lang="en-US" b="1" dirty="0" smtClean="0"/>
              <a:t>Infancy and childhood</a:t>
            </a:r>
          </a:p>
          <a:p>
            <a:pPr lvl="1"/>
            <a:r>
              <a:rPr lang="en-US" dirty="0" smtClean="0"/>
              <a:t>Laboratory tests performed only when undernutrition suspected or if child has acute or chronic illnesses that affect nutritional status</a:t>
            </a:r>
          </a:p>
          <a:p>
            <a:r>
              <a:rPr lang="en-US" b="1" dirty="0" smtClean="0"/>
              <a:t>Adolescence</a:t>
            </a:r>
          </a:p>
          <a:p>
            <a:pPr lvl="1"/>
            <a:r>
              <a:rPr lang="en-US" dirty="0" smtClean="0"/>
              <a:t>Unless overt disease suspected, laboratory evaluation of hemoglobin and hematocrit levels and urinalysis for glucose and protein levels are adequate</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58</a:t>
            </a:fld>
            <a:endParaRPr lang="en-GB"/>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Laboratory Studies Life Cycle </a:t>
            </a:r>
            <a:r>
              <a:rPr lang="en-US" dirty="0" smtClean="0"/>
              <a:t>(Cont.)</a:t>
            </a:r>
            <a:endParaRPr lang="en-US" altLang="en-US" dirty="0" smtClean="0"/>
          </a:p>
        </p:txBody>
      </p:sp>
      <p:sp>
        <p:nvSpPr>
          <p:cNvPr id="7" name="Content Placeholder 6"/>
          <p:cNvSpPr>
            <a:spLocks noGrp="1"/>
          </p:cNvSpPr>
          <p:nvPr>
            <p:ph idx="1"/>
          </p:nvPr>
        </p:nvSpPr>
        <p:spPr/>
        <p:txBody>
          <a:bodyPr>
            <a:noAutofit/>
          </a:bodyPr>
          <a:lstStyle/>
          <a:p>
            <a:r>
              <a:rPr lang="en-US" sz="2400" b="1" dirty="0" smtClean="0"/>
              <a:t>Pregnant woman</a:t>
            </a:r>
          </a:p>
          <a:p>
            <a:pPr lvl="1"/>
            <a:r>
              <a:rPr lang="en-US" sz="2000" dirty="0" smtClean="0"/>
              <a:t>Hemoglobin and hematocrit values can be used to detect deficiencies of protein, folate, vitamin B12, and iron </a:t>
            </a:r>
          </a:p>
          <a:p>
            <a:pPr lvl="1"/>
            <a:r>
              <a:rPr lang="en-US" sz="2000" dirty="0" smtClean="0"/>
              <a:t>Urine frequently tested for glucose and protein (albumin), which can signal diabetes, preeclampsia, and renal disease</a:t>
            </a:r>
          </a:p>
          <a:p>
            <a:r>
              <a:rPr lang="en-US" sz="2400" b="1" dirty="0" smtClean="0"/>
              <a:t>Aging adults </a:t>
            </a:r>
          </a:p>
          <a:p>
            <a:pPr lvl="1"/>
            <a:r>
              <a:rPr lang="en-US" sz="2000" dirty="0" smtClean="0"/>
              <a:t>All serum and urine data must be interpreted with understanding of declining renal efficiency and tendency for aging adults to be overhydrated or </a:t>
            </a:r>
            <a:r>
              <a:rPr lang="en-US" sz="2000" dirty="0" err="1" smtClean="0"/>
              <a:t>underhydrated</a:t>
            </a:r>
            <a:endParaRPr lang="en-US" sz="2000"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59</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err="1" smtClean="0"/>
              <a:t>Overnutrition</a:t>
            </a:r>
            <a:r>
              <a:rPr lang="en-US" altLang="en-US" dirty="0" smtClean="0"/>
              <a:t> Statistics</a:t>
            </a:r>
          </a:p>
        </p:txBody>
      </p:sp>
      <p:sp>
        <p:nvSpPr>
          <p:cNvPr id="710662" name="Rectangle 6"/>
          <p:cNvSpPr>
            <a:spLocks noGrp="1" noChangeArrowheads="1"/>
          </p:cNvSpPr>
          <p:nvPr>
            <p:ph idx="1"/>
          </p:nvPr>
        </p:nvSpPr>
        <p:spPr/>
        <p:txBody>
          <a:bodyPr>
            <a:normAutofit fontScale="85000" lnSpcReduction="20000"/>
          </a:bodyPr>
          <a:lstStyle/>
          <a:p>
            <a:r>
              <a:rPr lang="en-US" altLang="en-US" dirty="0" smtClean="0"/>
              <a:t>Estimated 17% of children and adolescents, ages 2 to 19</a:t>
            </a:r>
          </a:p>
          <a:p>
            <a:r>
              <a:rPr lang="en-US" altLang="en-US" dirty="0" smtClean="0"/>
              <a:t>66% of adults in United States are either overweight or obese</a:t>
            </a:r>
          </a:p>
          <a:p>
            <a:r>
              <a:rPr lang="en-US" altLang="en-US" dirty="0" smtClean="0"/>
              <a:t>For children, overweight defined as body mass index (BMI) equal to or greater than 95th percentile based on age- and gender-specific BMI charts</a:t>
            </a:r>
          </a:p>
          <a:p>
            <a:r>
              <a:rPr lang="en-US" altLang="en-US" dirty="0" smtClean="0"/>
              <a:t>For adults</a:t>
            </a:r>
          </a:p>
          <a:p>
            <a:pPr lvl="1"/>
            <a:r>
              <a:rPr lang="en-US" altLang="en-US" dirty="0" smtClean="0"/>
              <a:t>Overweight defined as BMI of 25 or greater</a:t>
            </a:r>
          </a:p>
          <a:p>
            <a:pPr lvl="1"/>
            <a:r>
              <a:rPr lang="en-US" altLang="en-US" dirty="0" smtClean="0"/>
              <a:t>Obesity defined as BMI of 30</a:t>
            </a:r>
          </a:p>
          <a:p>
            <a:r>
              <a:rPr lang="en-US" altLang="en-US" dirty="0" smtClean="0"/>
              <a:t>Being overweight during childhood and adolescence associated with increased risk for becoming overweight during adulthood</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6</a:t>
            </a:fld>
            <a:endParaRPr lang="en-GB"/>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dirty="0" smtClean="0"/>
              <a:t>Serial Assessment</a:t>
            </a:r>
            <a:endParaRPr lang="en-US" dirty="0"/>
          </a:p>
        </p:txBody>
      </p:sp>
      <p:sp>
        <p:nvSpPr>
          <p:cNvPr id="7" name="Content Placeholder 6"/>
          <p:cNvSpPr>
            <a:spLocks noGrp="1"/>
          </p:cNvSpPr>
          <p:nvPr>
            <p:ph idx="1"/>
          </p:nvPr>
        </p:nvSpPr>
        <p:spPr/>
        <p:txBody>
          <a:bodyPr/>
          <a:lstStyle/>
          <a:p>
            <a:r>
              <a:rPr lang="en-US" b="1" dirty="0" smtClean="0"/>
              <a:t>To monitor nutritional status in malnourished individuals or in individuals at risk for malnutrition</a:t>
            </a:r>
          </a:p>
          <a:p>
            <a:pPr lvl="1"/>
            <a:r>
              <a:rPr lang="en-US" dirty="0" smtClean="0"/>
              <a:t>Serial measurements of nutritional assessment parameters are made at routine intervals</a:t>
            </a:r>
          </a:p>
          <a:p>
            <a:pPr lvl="1"/>
            <a:r>
              <a:rPr lang="en-US" dirty="0" smtClean="0"/>
              <a:t>At a minimum, weight and dietary intake should be evaluated weekly</a:t>
            </a:r>
          </a:p>
          <a:p>
            <a:pPr lvl="1"/>
            <a:r>
              <a:rPr lang="en-US" dirty="0" smtClean="0"/>
              <a:t>Because other nutritional assessment parameters change more slowly, data on these indicators may be collected biweekly or monthly</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60</a:t>
            </a:fld>
            <a:endParaRPr lang="en-GB"/>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Weight Loss</a:t>
            </a:r>
            <a:endParaRPr lang="en-US" dirty="0"/>
          </a:p>
        </p:txBody>
      </p:sp>
      <p:sp>
        <p:nvSpPr>
          <p:cNvPr id="3" name="Content Placeholder 2"/>
          <p:cNvSpPr>
            <a:spLocks noGrp="1"/>
          </p:cNvSpPr>
          <p:nvPr>
            <p:ph idx="1"/>
          </p:nvPr>
        </p:nvSpPr>
        <p:spPr/>
        <p:txBody>
          <a:bodyPr>
            <a:normAutofit/>
          </a:bodyPr>
          <a:lstStyle/>
          <a:p>
            <a:r>
              <a:rPr lang="en-US" sz="2400" dirty="0" smtClean="0"/>
              <a:t>Tailored to the individual and culturally sensitive</a:t>
            </a:r>
          </a:p>
          <a:p>
            <a:r>
              <a:rPr lang="en-US" sz="2400" dirty="0" smtClean="0"/>
              <a:t>Consider the patient’s readiness to lose weight and health beliefs</a:t>
            </a:r>
          </a:p>
          <a:p>
            <a:r>
              <a:rPr lang="en-US" sz="2400" b="1" dirty="0" smtClean="0"/>
              <a:t>Cardinal features of a long-term weight loss plan</a:t>
            </a:r>
            <a:endParaRPr lang="en-US" dirty="0" smtClean="0"/>
          </a:p>
          <a:p>
            <a:pPr lvl="2"/>
            <a:r>
              <a:rPr lang="en-US" dirty="0" smtClean="0"/>
              <a:t>Regular exercise plan (4 to 5 times a week for 30 minutes minimum)</a:t>
            </a:r>
          </a:p>
          <a:p>
            <a:pPr lvl="2"/>
            <a:r>
              <a:rPr lang="en-US" dirty="0" smtClean="0"/>
              <a:t>Eating low-calorie low-fat diet (1400 to 1500 kcal/day and 20% to 25% of calories taken in as low fat)</a:t>
            </a:r>
          </a:p>
          <a:p>
            <a:pPr lvl="2"/>
            <a:r>
              <a:rPr lang="en-US" dirty="0" smtClean="0"/>
              <a:t>Monitoring daily food intake and weight (food diary and portion size)</a:t>
            </a:r>
            <a:endParaRPr lang="en-US" dirty="0"/>
          </a:p>
        </p:txBody>
      </p:sp>
      <p:sp>
        <p:nvSpPr>
          <p:cNvPr id="8" name="Footer Placeholder 7"/>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4" name="Slide Number Placeholder 3"/>
          <p:cNvSpPr>
            <a:spLocks noGrp="1"/>
          </p:cNvSpPr>
          <p:nvPr>
            <p:ph type="sldNum" sz="quarter" idx="10"/>
          </p:nvPr>
        </p:nvSpPr>
        <p:spPr/>
        <p:txBody>
          <a:bodyPr/>
          <a:lstStyle/>
          <a:p>
            <a:pPr>
              <a:defRPr/>
            </a:pPr>
            <a:r>
              <a:rPr lang="en-GB" smtClean="0"/>
              <a:t> </a:t>
            </a:r>
            <a:fld id="{308967AA-96BB-4F97-8BF8-F9235D0A4054}" type="slidenum">
              <a:rPr lang="en-GB" smtClean="0"/>
              <a:pPr>
                <a:defRPr/>
              </a:pPr>
              <a:t>61</a:t>
            </a:fld>
            <a:endParaRPr lang="en-GB"/>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7" name="Rectangle 5"/>
          <p:cNvSpPr>
            <a:spLocks noGrp="1" noChangeArrowheads="1"/>
          </p:cNvSpPr>
          <p:nvPr>
            <p:ph type="title"/>
          </p:nvPr>
        </p:nvSpPr>
        <p:spPr/>
        <p:txBody>
          <a:bodyPr/>
          <a:lstStyle/>
          <a:p>
            <a:r>
              <a:rPr lang="en-US" dirty="0" smtClean="0"/>
              <a:t>Classification of Malnutrition</a:t>
            </a:r>
            <a:endParaRPr lang="en-US" dirty="0"/>
          </a:p>
        </p:txBody>
      </p:sp>
      <p:sp>
        <p:nvSpPr>
          <p:cNvPr id="719878" name="Rectangle 6"/>
          <p:cNvSpPr>
            <a:spLocks noGrp="1" noChangeArrowheads="1"/>
          </p:cNvSpPr>
          <p:nvPr>
            <p:ph idx="1"/>
          </p:nvPr>
        </p:nvSpPr>
        <p:spPr/>
        <p:txBody>
          <a:bodyPr/>
          <a:lstStyle/>
          <a:p>
            <a:r>
              <a:rPr lang="en-US" altLang="en-US" dirty="0" smtClean="0"/>
              <a:t>Obesity</a:t>
            </a:r>
          </a:p>
          <a:p>
            <a:r>
              <a:rPr lang="en-US" altLang="en-US" dirty="0" smtClean="0"/>
              <a:t>Marasmus (protein-calorie malnutrition)</a:t>
            </a:r>
          </a:p>
          <a:p>
            <a:r>
              <a:rPr lang="en-US" altLang="en-US" dirty="0" smtClean="0"/>
              <a:t>Kwashiorkor (protein malnutrition)</a:t>
            </a:r>
          </a:p>
          <a:p>
            <a:r>
              <a:rPr lang="en-US" altLang="en-US" dirty="0" smtClean="0"/>
              <a:t>Marasmus/Kwashiorkor mix</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62</a:t>
            </a:fld>
            <a:endParaRPr lang="en-GB"/>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901" name="Rectangle 5"/>
          <p:cNvSpPr>
            <a:spLocks noGrp="1" noChangeArrowheads="1"/>
          </p:cNvSpPr>
          <p:nvPr>
            <p:ph type="title"/>
          </p:nvPr>
        </p:nvSpPr>
        <p:spPr/>
        <p:txBody>
          <a:bodyPr/>
          <a:lstStyle/>
          <a:p>
            <a:r>
              <a:rPr lang="en-US" dirty="0" smtClean="0"/>
              <a:t>Abnormalities Caused by Nutritional Deficiencies</a:t>
            </a:r>
            <a:endParaRPr lang="en-US" dirty="0"/>
          </a:p>
        </p:txBody>
      </p:sp>
      <p:sp>
        <p:nvSpPr>
          <p:cNvPr id="720902" name="Rectangle 6"/>
          <p:cNvSpPr>
            <a:spLocks noGrp="1" noChangeArrowheads="1"/>
          </p:cNvSpPr>
          <p:nvPr>
            <p:ph idx="1"/>
          </p:nvPr>
        </p:nvSpPr>
        <p:spPr/>
        <p:txBody>
          <a:bodyPr/>
          <a:lstStyle/>
          <a:p>
            <a:r>
              <a:rPr lang="en-US" dirty="0" smtClean="0"/>
              <a:t>Pellagra</a:t>
            </a:r>
          </a:p>
          <a:p>
            <a:r>
              <a:rPr lang="en-US" dirty="0" smtClean="0"/>
              <a:t>Scorbutic gums</a:t>
            </a:r>
          </a:p>
          <a:p>
            <a:r>
              <a:rPr lang="en-US" dirty="0" smtClean="0"/>
              <a:t>Follicular hyperkeratosis</a:t>
            </a:r>
          </a:p>
          <a:p>
            <a:r>
              <a:rPr lang="en-US" dirty="0" err="1" smtClean="0"/>
              <a:t>Bitot’s</a:t>
            </a:r>
            <a:r>
              <a:rPr lang="en-US" dirty="0" smtClean="0"/>
              <a:t> spots</a:t>
            </a:r>
          </a:p>
          <a:p>
            <a:r>
              <a:rPr lang="en-US" dirty="0" smtClean="0"/>
              <a:t>Kwashiorkor</a:t>
            </a:r>
          </a:p>
          <a:p>
            <a:r>
              <a:rPr lang="en-US" dirty="0" smtClean="0"/>
              <a:t>Rickets</a:t>
            </a:r>
          </a:p>
          <a:p>
            <a:r>
              <a:rPr lang="en-US" dirty="0" smtClean="0"/>
              <a:t>Magenta tongue</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63</a:t>
            </a:fld>
            <a:endParaRPr lang="en-GB"/>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Which of the following patients is at the highest risk for nutritional deficits</a:t>
            </a:r>
            <a:r>
              <a:rPr lang="en-US" dirty="0" smtClean="0"/>
              <a:t>?</a:t>
            </a:r>
          </a:p>
          <a:p>
            <a:pPr marL="463550" indent="-463550" eaLnBrk="1" hangingPunct="1">
              <a:buSzPct val="100000"/>
              <a:buFont typeface="Arial" charset="0"/>
              <a:buAutoNum type="arabicPeriod"/>
              <a:defRPr/>
            </a:pPr>
            <a:r>
              <a:rPr lang="en-US" dirty="0"/>
              <a:t>A 5-month-old infant who is only being breastfed </a:t>
            </a:r>
          </a:p>
          <a:p>
            <a:pPr marL="463550" indent="-463550" eaLnBrk="1" hangingPunct="1">
              <a:buSzPct val="100000"/>
              <a:buFont typeface="Arial" charset="0"/>
              <a:buAutoNum type="arabicPeriod"/>
              <a:defRPr/>
            </a:pPr>
            <a:r>
              <a:rPr lang="en-US" dirty="0"/>
              <a:t>A 2-year-old toddler who is in the 50th percentile</a:t>
            </a:r>
          </a:p>
          <a:p>
            <a:pPr marL="463550" indent="-463550" eaLnBrk="1" hangingPunct="1">
              <a:buSzPct val="100000"/>
              <a:buFont typeface="Arial" charset="0"/>
              <a:buAutoNum type="arabicPeriod"/>
              <a:defRPr/>
            </a:pPr>
            <a:r>
              <a:rPr lang="en-US" dirty="0"/>
              <a:t>An 13-year-old female who is 5’3” and weighs 110 </a:t>
            </a:r>
            <a:r>
              <a:rPr lang="en-US" dirty="0" err="1"/>
              <a:t>lbs</a:t>
            </a:r>
            <a:r>
              <a:rPr lang="en-US" dirty="0"/>
              <a:t> and thinks she’s “fat”</a:t>
            </a:r>
          </a:p>
          <a:p>
            <a:pPr marL="463550" indent="-463550" eaLnBrk="1" hangingPunct="1">
              <a:buSzPct val="100000"/>
              <a:buFont typeface="Arial" charset="0"/>
              <a:buAutoNum type="arabicPeriod"/>
              <a:defRPr/>
            </a:pPr>
            <a:r>
              <a:rPr lang="en-US" dirty="0"/>
              <a:t>A 65-year-old female who is on a fixed income and is taking five medications</a:t>
            </a:r>
          </a:p>
        </p:txBody>
      </p:sp>
      <p:sp>
        <p:nvSpPr>
          <p:cNvPr id="4" name="Slide Number Placeholder 3"/>
          <p:cNvSpPr>
            <a:spLocks noGrp="1"/>
          </p:cNvSpPr>
          <p:nvPr>
            <p:ph type="sldNum" sz="quarter" idx="10"/>
          </p:nvPr>
        </p:nvSpPr>
        <p:spPr/>
        <p:txBody>
          <a:bodyPr/>
          <a:lstStyle/>
          <a:p>
            <a:pPr>
              <a:defRPr/>
            </a:pPr>
            <a:r>
              <a:rPr lang="en-GB" smtClean="0"/>
              <a:t> </a:t>
            </a:r>
            <a:fld id="{308967AA-96BB-4F97-8BF8-F9235D0A4054}" type="slidenum">
              <a:rPr lang="en-GB" smtClean="0"/>
              <a:pPr>
                <a:defRPr/>
              </a:pPr>
              <a:t>64</a:t>
            </a:fld>
            <a:endParaRPr lang="en-GB"/>
          </a:p>
        </p:txBody>
      </p:sp>
      <p:sp>
        <p:nvSpPr>
          <p:cNvPr id="5" name="Footer Placeholder 4"/>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extLst>
      <p:ext uri="{BB962C8B-B14F-4D97-AF65-F5344CB8AC3E}">
        <p14:creationId xmlns:p14="http://schemas.microsoft.com/office/powerpoint/2010/main" val="2808064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Checklist: Nutritional Assessment</a:t>
            </a:r>
            <a:endParaRPr lang="en-US" dirty="0"/>
          </a:p>
        </p:txBody>
      </p:sp>
      <p:sp>
        <p:nvSpPr>
          <p:cNvPr id="3" name="Content Placeholder 2"/>
          <p:cNvSpPr>
            <a:spLocks noGrp="1"/>
          </p:cNvSpPr>
          <p:nvPr>
            <p:ph idx="1"/>
          </p:nvPr>
        </p:nvSpPr>
        <p:spPr/>
        <p:txBody>
          <a:bodyPr>
            <a:noAutofit/>
          </a:bodyPr>
          <a:lstStyle/>
          <a:p>
            <a:r>
              <a:rPr lang="en-US" sz="2400" dirty="0" smtClean="0"/>
              <a:t>Obtain a </a:t>
            </a:r>
            <a:r>
              <a:rPr lang="en-US" sz="2400" b="1" dirty="0" smtClean="0"/>
              <a:t>health history </a:t>
            </a:r>
            <a:r>
              <a:rPr lang="en-US" sz="2400" dirty="0" smtClean="0"/>
              <a:t>relevant to nutritional status</a:t>
            </a:r>
          </a:p>
          <a:p>
            <a:r>
              <a:rPr lang="en-US" sz="2400" dirty="0" smtClean="0"/>
              <a:t>Elicit </a:t>
            </a:r>
            <a:r>
              <a:rPr lang="en-US" sz="2400" b="1" dirty="0" smtClean="0"/>
              <a:t>dietary history, </a:t>
            </a:r>
            <a:r>
              <a:rPr lang="en-US" sz="2400" dirty="0" smtClean="0"/>
              <a:t>if indicated</a:t>
            </a:r>
          </a:p>
          <a:p>
            <a:r>
              <a:rPr lang="en-US" sz="2400" b="1" dirty="0" smtClean="0"/>
              <a:t>Inspect</a:t>
            </a:r>
            <a:r>
              <a:rPr lang="en-US" sz="2400" dirty="0" smtClean="0"/>
              <a:t> relevant systems (integument, musculoskeletal, and neurologic) for clinical signs and symptoms suggestive of nutritional deficiencies</a:t>
            </a:r>
          </a:p>
          <a:p>
            <a:r>
              <a:rPr lang="en-US" sz="2400" b="1" dirty="0" smtClean="0"/>
              <a:t>Measure</a:t>
            </a:r>
            <a:r>
              <a:rPr lang="en-US" sz="2400" dirty="0" smtClean="0"/>
              <a:t> anthropometric parameters as indicated</a:t>
            </a:r>
          </a:p>
          <a:p>
            <a:r>
              <a:rPr lang="en-US" sz="2400" dirty="0" smtClean="0"/>
              <a:t>Review relevant </a:t>
            </a:r>
            <a:r>
              <a:rPr lang="en-US" sz="2400" b="1" dirty="0" smtClean="0"/>
              <a:t>laboratory tests</a:t>
            </a:r>
          </a:p>
          <a:p>
            <a:r>
              <a:rPr lang="en-US" sz="2400" dirty="0" smtClean="0"/>
              <a:t>Offer </a:t>
            </a:r>
            <a:r>
              <a:rPr lang="en-US" sz="2400" b="1" dirty="0" smtClean="0"/>
              <a:t>health promotion </a:t>
            </a:r>
            <a:r>
              <a:rPr lang="en-US" sz="2400" dirty="0" smtClean="0"/>
              <a:t>teaching</a:t>
            </a:r>
            <a:endParaRPr lang="en-US" sz="2400" dirty="0"/>
          </a:p>
        </p:txBody>
      </p:sp>
      <p:sp>
        <p:nvSpPr>
          <p:cNvPr id="8" name="Footer Placeholder 7"/>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4" name="Slide Number Placeholder 3"/>
          <p:cNvSpPr>
            <a:spLocks noGrp="1"/>
          </p:cNvSpPr>
          <p:nvPr>
            <p:ph type="sldNum" sz="quarter" idx="10"/>
          </p:nvPr>
        </p:nvSpPr>
        <p:spPr/>
        <p:txBody>
          <a:bodyPr/>
          <a:lstStyle/>
          <a:p>
            <a:pPr>
              <a:defRPr/>
            </a:pPr>
            <a:r>
              <a:rPr lang="en-GB" smtClean="0"/>
              <a:t> </a:t>
            </a:r>
            <a:fld id="{308967AA-96BB-4F97-8BF8-F9235D0A4054}" type="slidenum">
              <a:rPr lang="en-GB" smtClean="0"/>
              <a:pPr>
                <a:defRPr/>
              </a:pPr>
              <a:t>65</a:t>
            </a:fld>
            <a:endParaRPr lang="en-GB"/>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3" name="Content Placeholder 2"/>
          <p:cNvSpPr>
            <a:spLocks noGrp="1"/>
          </p:cNvSpPr>
          <p:nvPr>
            <p:ph idx="1"/>
          </p:nvPr>
        </p:nvSpPr>
        <p:spPr/>
        <p:txBody>
          <a:bodyPr/>
          <a:lstStyle/>
          <a:p>
            <a:pPr marL="0">
              <a:buNone/>
            </a:pPr>
            <a:r>
              <a:rPr lang="en-US" dirty="0" smtClean="0"/>
              <a:t>A nurse is going to work in a community setting and is preparing for a health promotion class on educating the public regarding weight status. </a:t>
            </a:r>
          </a:p>
          <a:p>
            <a:r>
              <a:rPr lang="en-US" dirty="0" smtClean="0"/>
              <a:t>What information would the nurse include in the health promotion class relative to anthropometric measurements? </a:t>
            </a:r>
          </a:p>
          <a:p>
            <a:r>
              <a:rPr lang="en-US" dirty="0" smtClean="0"/>
              <a:t>How would you obtain derived body measurements? </a:t>
            </a:r>
          </a:p>
          <a:p>
            <a:endParaRPr lang="en-US" dirty="0"/>
          </a:p>
        </p:txBody>
      </p:sp>
      <p:sp>
        <p:nvSpPr>
          <p:cNvPr id="8" name="Footer Placeholder 7"/>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4" name="Slide Number Placeholder 3"/>
          <p:cNvSpPr>
            <a:spLocks noGrp="1"/>
          </p:cNvSpPr>
          <p:nvPr>
            <p:ph type="sldNum" sz="quarter" idx="10"/>
          </p:nvPr>
        </p:nvSpPr>
        <p:spPr/>
        <p:txBody>
          <a:bodyPr/>
          <a:lstStyle/>
          <a:p>
            <a:pPr>
              <a:defRPr/>
            </a:pPr>
            <a:r>
              <a:rPr lang="en-GB" smtClean="0"/>
              <a:t> </a:t>
            </a:r>
            <a:fld id="{308967AA-96BB-4F97-8BF8-F9235D0A4054}" type="slidenum">
              <a:rPr lang="en-GB" smtClean="0"/>
              <a:pPr>
                <a:defRPr/>
              </a:pPr>
              <a:t>66</a:t>
            </a:fld>
            <a:endParaRPr lang="en-GB"/>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(Cont.)</a:t>
            </a:r>
            <a:endParaRPr lang="en-US" dirty="0"/>
          </a:p>
        </p:txBody>
      </p:sp>
      <p:sp>
        <p:nvSpPr>
          <p:cNvPr id="3" name="Content Placeholder 2"/>
          <p:cNvSpPr>
            <a:spLocks noGrp="1"/>
          </p:cNvSpPr>
          <p:nvPr>
            <p:ph idx="1"/>
          </p:nvPr>
        </p:nvSpPr>
        <p:spPr/>
        <p:txBody>
          <a:bodyPr/>
          <a:lstStyle/>
          <a:p>
            <a:r>
              <a:rPr lang="en-US" dirty="0" smtClean="0"/>
              <a:t>What methods would the nurse use to assess a patient’s nutritional status in a community setting? </a:t>
            </a:r>
          </a:p>
          <a:p>
            <a:r>
              <a:rPr lang="en-US" dirty="0" smtClean="0"/>
              <a:t>Compare and contrast the various methods, looking at advantages and disadvantages.</a:t>
            </a:r>
          </a:p>
          <a:p>
            <a:endParaRPr lang="en-US" dirty="0"/>
          </a:p>
        </p:txBody>
      </p:sp>
      <p:sp>
        <p:nvSpPr>
          <p:cNvPr id="8" name="Footer Placeholder 7"/>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4" name="Slide Number Placeholder 3"/>
          <p:cNvSpPr>
            <a:spLocks noGrp="1"/>
          </p:cNvSpPr>
          <p:nvPr>
            <p:ph type="sldNum" sz="quarter" idx="10"/>
          </p:nvPr>
        </p:nvSpPr>
        <p:spPr/>
        <p:txBody>
          <a:bodyPr/>
          <a:lstStyle/>
          <a:p>
            <a:pPr>
              <a:defRPr/>
            </a:pPr>
            <a:r>
              <a:rPr lang="en-GB" smtClean="0"/>
              <a:t> </a:t>
            </a:r>
            <a:fld id="{308967AA-96BB-4F97-8BF8-F9235D0A4054}" type="slidenum">
              <a:rPr lang="en-GB" smtClean="0"/>
              <a:pPr>
                <a:defRPr/>
              </a:pPr>
              <a:t>67</a:t>
            </a:fld>
            <a:endParaRPr lang="en-GB"/>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(Cont.)</a:t>
            </a:r>
            <a:endParaRPr lang="en-US" dirty="0"/>
          </a:p>
        </p:txBody>
      </p:sp>
      <p:sp>
        <p:nvSpPr>
          <p:cNvPr id="3" name="Content Placeholder 2"/>
          <p:cNvSpPr>
            <a:spLocks noGrp="1"/>
          </p:cNvSpPr>
          <p:nvPr>
            <p:ph idx="1"/>
          </p:nvPr>
        </p:nvSpPr>
        <p:spPr>
          <a:xfrm>
            <a:off x="685800" y="1645920"/>
            <a:ext cx="7772400" cy="4624251"/>
          </a:xfrm>
        </p:spPr>
        <p:txBody>
          <a:bodyPr/>
          <a:lstStyle/>
          <a:p>
            <a:r>
              <a:rPr lang="en-US" dirty="0" smtClean="0"/>
              <a:t>The nurse working in the community setting has scheduled visits with the following patients:</a:t>
            </a:r>
          </a:p>
          <a:p>
            <a:pPr lvl="1"/>
            <a:r>
              <a:rPr lang="en-US" dirty="0" smtClean="0"/>
              <a:t>A 28-year-old Gravida 3 Para 2, who is 32 weeks pregnant and has gained a total of 20 pounds thus far</a:t>
            </a:r>
          </a:p>
          <a:p>
            <a:pPr lvl="1"/>
            <a:r>
              <a:rPr lang="en-US" dirty="0" smtClean="0"/>
              <a:t>A 54-year-old male patient who complains of frequent “reflux” following meals</a:t>
            </a:r>
          </a:p>
          <a:p>
            <a:pPr lvl="1"/>
            <a:r>
              <a:rPr lang="en-US" dirty="0" smtClean="0"/>
              <a:t>A 5-year-old toddler whose mother is concerned about his not eating a varied diet, as he refuses to eat most vegetables</a:t>
            </a:r>
          </a:p>
        </p:txBody>
      </p:sp>
      <p:sp>
        <p:nvSpPr>
          <p:cNvPr id="8" name="Footer Placeholder 7"/>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4" name="Slide Number Placeholder 3"/>
          <p:cNvSpPr>
            <a:spLocks noGrp="1"/>
          </p:cNvSpPr>
          <p:nvPr>
            <p:ph type="sldNum" sz="quarter" idx="10"/>
          </p:nvPr>
        </p:nvSpPr>
        <p:spPr/>
        <p:txBody>
          <a:bodyPr/>
          <a:lstStyle/>
          <a:p>
            <a:pPr>
              <a:defRPr/>
            </a:pPr>
            <a:r>
              <a:rPr lang="en-GB" smtClean="0"/>
              <a:t> </a:t>
            </a:r>
            <a:fld id="{308967AA-96BB-4F97-8BF8-F9235D0A4054}" type="slidenum">
              <a:rPr lang="en-GB" smtClean="0"/>
              <a:pPr>
                <a:defRPr/>
              </a:pPr>
              <a:t>68</a:t>
            </a:fld>
            <a:endParaRPr lang="en-GB"/>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(Cont.)</a:t>
            </a:r>
            <a:endParaRPr lang="en-US" dirty="0"/>
          </a:p>
        </p:txBody>
      </p:sp>
      <p:sp>
        <p:nvSpPr>
          <p:cNvPr id="3" name="Content Placeholder 2"/>
          <p:cNvSpPr>
            <a:spLocks noGrp="1"/>
          </p:cNvSpPr>
          <p:nvPr>
            <p:ph idx="1"/>
          </p:nvPr>
        </p:nvSpPr>
        <p:spPr/>
        <p:txBody>
          <a:bodyPr/>
          <a:lstStyle/>
          <a:p>
            <a:r>
              <a:rPr lang="en-US" dirty="0" smtClean="0"/>
              <a:t>What interventions would the nurse implement relative to nutritional status? </a:t>
            </a:r>
          </a:p>
          <a:p>
            <a:r>
              <a:rPr lang="en-US" dirty="0" smtClean="0"/>
              <a:t>The nurse in the community is reviewing laboratory information of the patients seen at the health clinic. Which lab parameters will provide an accurate assessment of an individual’s nutritional status? </a:t>
            </a:r>
          </a:p>
          <a:p>
            <a:endParaRPr lang="en-US" dirty="0"/>
          </a:p>
        </p:txBody>
      </p:sp>
      <p:sp>
        <p:nvSpPr>
          <p:cNvPr id="8" name="Footer Placeholder 7"/>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4" name="Slide Number Placeholder 3"/>
          <p:cNvSpPr>
            <a:spLocks noGrp="1"/>
          </p:cNvSpPr>
          <p:nvPr>
            <p:ph type="sldNum" sz="quarter" idx="10"/>
          </p:nvPr>
        </p:nvSpPr>
        <p:spPr/>
        <p:txBody>
          <a:bodyPr/>
          <a:lstStyle/>
          <a:p>
            <a:pPr>
              <a:defRPr/>
            </a:pPr>
            <a:r>
              <a:rPr lang="en-GB" smtClean="0"/>
              <a:t> </a:t>
            </a:r>
            <a:fld id="{308967AA-96BB-4F97-8BF8-F9235D0A4054}" type="slidenum">
              <a:rPr lang="en-GB" smtClean="0"/>
              <a:pPr>
                <a:defRPr/>
              </a:pPr>
              <a:t>69</a:t>
            </a:fld>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a:t>The nurse is assessing a patient with a body mass index (BMI) of 33.5. How should the nurse document this finding</a:t>
            </a:r>
            <a:r>
              <a:rPr lang="en-US" dirty="0" smtClean="0"/>
              <a:t>?</a:t>
            </a:r>
          </a:p>
          <a:p>
            <a:pPr marL="463550" indent="-463550" eaLnBrk="1" hangingPunct="1">
              <a:buSzPct val="100000"/>
              <a:buFont typeface="Arial" charset="0"/>
              <a:buAutoNum type="arabicPeriod"/>
              <a:defRPr/>
            </a:pPr>
            <a:r>
              <a:rPr lang="en-US" dirty="0"/>
              <a:t>Patient’s BMI within normal range</a:t>
            </a:r>
          </a:p>
          <a:p>
            <a:pPr marL="463550" indent="-463550" eaLnBrk="1" hangingPunct="1">
              <a:buSzPct val="100000"/>
              <a:buFont typeface="Arial" charset="0"/>
              <a:buAutoNum type="arabicPeriod"/>
              <a:defRPr/>
            </a:pPr>
            <a:r>
              <a:rPr lang="en-US" dirty="0"/>
              <a:t>Patient’s BMI under current recommendations, suggestive of being underweight</a:t>
            </a:r>
          </a:p>
          <a:p>
            <a:pPr marL="463550" indent="-463550" eaLnBrk="1" hangingPunct="1">
              <a:buSzPct val="100000"/>
              <a:buFont typeface="Arial" charset="0"/>
              <a:buAutoNum type="arabicPeriod"/>
              <a:defRPr/>
            </a:pPr>
            <a:r>
              <a:rPr lang="en-US" dirty="0"/>
              <a:t>Patient’s BMI over current recommendations, suggestive of being overweight</a:t>
            </a:r>
          </a:p>
          <a:p>
            <a:pPr marL="463550" indent="-463550" eaLnBrk="1" hangingPunct="1">
              <a:buSzPct val="100000"/>
              <a:buFont typeface="Arial" charset="0"/>
              <a:buAutoNum type="arabicPeriod"/>
              <a:defRPr/>
            </a:pPr>
            <a:r>
              <a:rPr lang="en-US" dirty="0"/>
              <a:t>Patient’s BMI over current recommendations, suggestive of obesity</a:t>
            </a:r>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r>
              <a:rPr lang="en-GB" smtClean="0"/>
              <a:t> </a:t>
            </a:r>
            <a:fld id="{308967AA-96BB-4F97-8BF8-F9235D0A4054}" type="slidenum">
              <a:rPr lang="en-GB" smtClean="0"/>
              <a:pPr>
                <a:defRPr/>
              </a:pPr>
              <a:t>7</a:t>
            </a:fld>
            <a:endParaRPr lang="en-GB"/>
          </a:p>
        </p:txBody>
      </p:sp>
      <p:sp>
        <p:nvSpPr>
          <p:cNvPr id="5" name="Footer Placeholder 4"/>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extLst>
      <p:ext uri="{BB962C8B-B14F-4D97-AF65-F5344CB8AC3E}">
        <p14:creationId xmlns:p14="http://schemas.microsoft.com/office/powerpoint/2010/main" val="3310134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dirty="0" smtClean="0"/>
              <a:t>Developmental Competence: Infants and Children</a:t>
            </a:r>
            <a:endParaRPr lang="en-US" dirty="0"/>
          </a:p>
        </p:txBody>
      </p:sp>
      <p:sp>
        <p:nvSpPr>
          <p:cNvPr id="710662" name="Rectangle 6"/>
          <p:cNvSpPr>
            <a:spLocks noGrp="1" noChangeArrowheads="1"/>
          </p:cNvSpPr>
          <p:nvPr>
            <p:ph idx="1"/>
          </p:nvPr>
        </p:nvSpPr>
        <p:spPr>
          <a:xfrm>
            <a:off x="685800" y="1645920"/>
            <a:ext cx="7772400" cy="4545874"/>
          </a:xfrm>
        </p:spPr>
        <p:txBody>
          <a:bodyPr/>
          <a:lstStyle/>
          <a:p>
            <a:r>
              <a:rPr lang="en-US" altLang="en-US" dirty="0" smtClean="0"/>
              <a:t>Time from birth to 4 months of age is most rapid period of growth in life cycle</a:t>
            </a:r>
          </a:p>
          <a:p>
            <a:pPr lvl="1"/>
            <a:r>
              <a:rPr lang="en-US" altLang="en-US" dirty="0" smtClean="0"/>
              <a:t>Although infants lose weight during first few days of life, birth weight usually regained by 7th to 10th day </a:t>
            </a:r>
          </a:p>
          <a:p>
            <a:pPr lvl="1"/>
            <a:r>
              <a:rPr lang="en-US" altLang="en-US" dirty="0" smtClean="0"/>
              <a:t>Thereafter, infants double their birth weight by 4 months and triple it by 1 year of age</a:t>
            </a:r>
          </a:p>
          <a:p>
            <a:pPr lvl="1"/>
            <a:r>
              <a:rPr lang="en-US" altLang="en-US" dirty="0" smtClean="0"/>
              <a:t>Breastfeeding recommended for full-term infants for first year of life because breast milk ideally formulated to promote normal infant growth and development and natural immunity</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8</a:t>
            </a:fld>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1" name="Rectangle 5"/>
          <p:cNvSpPr>
            <a:spLocks noGrp="1" noChangeArrowheads="1"/>
          </p:cNvSpPr>
          <p:nvPr>
            <p:ph type="title"/>
          </p:nvPr>
        </p:nvSpPr>
        <p:spPr/>
        <p:txBody>
          <a:bodyPr/>
          <a:lstStyle/>
          <a:p>
            <a:r>
              <a:rPr lang="en-US" altLang="en-US" dirty="0" smtClean="0"/>
              <a:t>Developmental Competence: Infants and Children (Cont.)</a:t>
            </a:r>
          </a:p>
        </p:txBody>
      </p:sp>
      <p:sp>
        <p:nvSpPr>
          <p:cNvPr id="710662" name="Rectangle 6"/>
          <p:cNvSpPr>
            <a:spLocks noGrp="1" noChangeArrowheads="1"/>
          </p:cNvSpPr>
          <p:nvPr>
            <p:ph idx="1"/>
          </p:nvPr>
        </p:nvSpPr>
        <p:spPr>
          <a:xfrm>
            <a:off x="685800" y="1645920"/>
            <a:ext cx="7772400" cy="4781006"/>
          </a:xfrm>
        </p:spPr>
        <p:txBody>
          <a:bodyPr>
            <a:noAutofit/>
          </a:bodyPr>
          <a:lstStyle/>
          <a:p>
            <a:r>
              <a:rPr lang="en-US" altLang="en-US" sz="2400" dirty="0" smtClean="0"/>
              <a:t>Although relatively few, contraindications to breastfeeding exist</a:t>
            </a:r>
          </a:p>
          <a:p>
            <a:r>
              <a:rPr lang="en-US" altLang="en-US" sz="2400" dirty="0" smtClean="0"/>
              <a:t>Infants increase their length by 50% during first year and double it by 4 years</a:t>
            </a:r>
          </a:p>
          <a:p>
            <a:r>
              <a:rPr lang="en-US" altLang="en-US" sz="2400" dirty="0" smtClean="0"/>
              <a:t>By age 2 years, brain has reached 50% of its adult size, by age 4, 75%, and by age 8, 100%</a:t>
            </a:r>
          </a:p>
          <a:p>
            <a:r>
              <a:rPr lang="en-US" altLang="en-US" sz="2400" dirty="0" smtClean="0"/>
              <a:t>For this reason, infants and children younger than 2 should not drink skim or low-fat milk or be placed on low-fat diets</a:t>
            </a:r>
          </a:p>
          <a:p>
            <a:r>
              <a:rPr lang="en-US" altLang="en-US" sz="2400" dirty="0" smtClean="0"/>
              <a:t>Fat, calories, and essential fatty acids are required for proper growth and central nervous system development</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2" name="Slide Number Placeholder 1"/>
          <p:cNvSpPr>
            <a:spLocks noGrp="1"/>
          </p:cNvSpPr>
          <p:nvPr>
            <p:ph type="sldNum" sz="quarter" idx="10"/>
          </p:nvPr>
        </p:nvSpPr>
        <p:spPr/>
        <p:txBody>
          <a:bodyPr/>
          <a:lstStyle/>
          <a:p>
            <a:pPr>
              <a:defRPr/>
            </a:pPr>
            <a:r>
              <a:rPr lang="en-GB" smtClean="0"/>
              <a:t> </a:t>
            </a:r>
            <a:fld id="{308967AA-96BB-4F97-8BF8-F9235D0A4054}" type="slidenum">
              <a:rPr lang="en-GB" smtClean="0"/>
              <a:pPr>
                <a:defRPr/>
              </a:pPr>
              <a:t>9</a:t>
            </a:fld>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3374</TotalTime>
  <Words>8039</Words>
  <Application>Microsoft Office PowerPoint</Application>
  <PresentationFormat>On-screen Show (4:3)</PresentationFormat>
  <Paragraphs>694</Paragraphs>
  <Slides>69</Slides>
  <Notes>7</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Office Theme</vt:lpstr>
      <vt:lpstr>Chapter 11</vt:lpstr>
      <vt:lpstr>Nutritional Status</vt:lpstr>
      <vt:lpstr>Defining Nutritional Status</vt:lpstr>
      <vt:lpstr>Undernutrition</vt:lpstr>
      <vt:lpstr>Overnutrition</vt:lpstr>
      <vt:lpstr>Overnutrition Statistics</vt:lpstr>
      <vt:lpstr>Question</vt:lpstr>
      <vt:lpstr>Developmental Competence: Infants and Children</vt:lpstr>
      <vt:lpstr>Developmental Competence: Infants and Children (Cont.)</vt:lpstr>
      <vt:lpstr>Developmental Competence: Adolescence</vt:lpstr>
      <vt:lpstr>Developmental Competence: Adolescence (Cont.)</vt:lpstr>
      <vt:lpstr>Developmental Competence: Pregnancy and Lactation</vt:lpstr>
      <vt:lpstr>Developmental Competence: Adulthood </vt:lpstr>
      <vt:lpstr>Developmental Competence:  The Aging Adult</vt:lpstr>
      <vt:lpstr>Developmental Competence:  The Aging Adult (Cont.)</vt:lpstr>
      <vt:lpstr>Cultural Competence</vt:lpstr>
      <vt:lpstr>Cultural Competence (Cont.)</vt:lpstr>
      <vt:lpstr>Cultural Competence (Cont.)</vt:lpstr>
      <vt:lpstr>Cultural Heritage and  Nutrient Needs</vt:lpstr>
      <vt:lpstr>Cultural Factors and  Nutrient Needs </vt:lpstr>
      <vt:lpstr>Dietary Practices of  Cultural Groups</vt:lpstr>
      <vt:lpstr>Nutritional Assessment Purposes</vt:lpstr>
      <vt:lpstr>Nutrition Screening</vt:lpstr>
      <vt:lpstr>Nutrition Screening (Cont.)</vt:lpstr>
      <vt:lpstr>Nutrition Screening Methods</vt:lpstr>
      <vt:lpstr>24-Hour Recall</vt:lpstr>
      <vt:lpstr>Food Frequency Questionnaire</vt:lpstr>
      <vt:lpstr>Food Diaries or Records</vt:lpstr>
      <vt:lpstr>Direct Observation</vt:lpstr>
      <vt:lpstr>Dietary Reference Intakes (DRIs)</vt:lpstr>
      <vt:lpstr>Subjective Data</vt:lpstr>
      <vt:lpstr>Eating Pattern Questions</vt:lpstr>
      <vt:lpstr>Usual Weight Questions</vt:lpstr>
      <vt:lpstr>Subjective Data Related to Nutritional History</vt:lpstr>
      <vt:lpstr>History for Infants and Children</vt:lpstr>
      <vt:lpstr>History for Infants and Children (Cont.)</vt:lpstr>
      <vt:lpstr>History for Adolescents</vt:lpstr>
      <vt:lpstr>History for Adolescents (Cont.)</vt:lpstr>
      <vt:lpstr>History for Pregnant Women </vt:lpstr>
      <vt:lpstr>History for Aging Adults</vt:lpstr>
      <vt:lpstr>Objective Data: Clinical Signs</vt:lpstr>
      <vt:lpstr>Anthropomorphic Measures</vt:lpstr>
      <vt:lpstr>Waist-to-Hip-Ratio</vt:lpstr>
      <vt:lpstr>Skinfold Thickness</vt:lpstr>
      <vt:lpstr>To Measure TSF Thickness</vt:lpstr>
      <vt:lpstr>To Record and Interpret TSF Thickness</vt:lpstr>
      <vt:lpstr>Techniques to Measure Body Composition</vt:lpstr>
      <vt:lpstr>Arm-Span Measurement</vt:lpstr>
      <vt:lpstr>Frame Size Measurement</vt:lpstr>
      <vt:lpstr>Developmental Competence</vt:lpstr>
      <vt:lpstr>Developmental Competence (Cont.)</vt:lpstr>
      <vt:lpstr>Developmental Competence (Cont.)</vt:lpstr>
      <vt:lpstr>Developmental Competence (Cont.)</vt:lpstr>
      <vt:lpstr>Laboratory Studies</vt:lpstr>
      <vt:lpstr>Laboratory Studies (Cont.)</vt:lpstr>
      <vt:lpstr>Laboratory Studies (Cont.)</vt:lpstr>
      <vt:lpstr>Laboratory Studies (Cont.)</vt:lpstr>
      <vt:lpstr>Laboratory Studies Life Cycle</vt:lpstr>
      <vt:lpstr>Laboratory Studies Life Cycle (Cont.)</vt:lpstr>
      <vt:lpstr>Serial Assessment</vt:lpstr>
      <vt:lpstr>Approaches to Weight Loss</vt:lpstr>
      <vt:lpstr>Classification of Malnutrition</vt:lpstr>
      <vt:lpstr>Abnormalities Caused by Nutritional Deficiencies</vt:lpstr>
      <vt:lpstr>Question</vt:lpstr>
      <vt:lpstr>Summary Checklist: Nutritional Assessment</vt:lpstr>
      <vt:lpstr>Case Study</vt:lpstr>
      <vt:lpstr>Case Study (Cont.)</vt:lpstr>
      <vt:lpstr>Case Study (Cont.)</vt:lpstr>
      <vt:lpstr>Case Study (Cont.)</vt:lpstr>
    </vt:vector>
  </TitlesOfParts>
  <Company>Elsevier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localadmin</dc:creator>
  <cp:lastModifiedBy>HBays</cp:lastModifiedBy>
  <cp:revision>239</cp:revision>
  <dcterms:created xsi:type="dcterms:W3CDTF">2014-11-04T18:07:40Z</dcterms:created>
  <dcterms:modified xsi:type="dcterms:W3CDTF">2015-02-03T19:30:32Z</dcterms:modified>
</cp:coreProperties>
</file>