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3" r:id="rId1"/>
  </p:sldMasterIdLst>
  <p:notesMasterIdLst>
    <p:notesMasterId r:id="rId99"/>
  </p:notesMasterIdLst>
  <p:handoutMasterIdLst>
    <p:handoutMasterId r:id="rId100"/>
  </p:handoutMasterIdLst>
  <p:sldIdLst>
    <p:sldId id="450" r:id="rId2"/>
    <p:sldId id="486" r:id="rId3"/>
    <p:sldId id="452" r:id="rId4"/>
    <p:sldId id="488" r:id="rId5"/>
    <p:sldId id="489" r:id="rId6"/>
    <p:sldId id="490" r:id="rId7"/>
    <p:sldId id="491" r:id="rId8"/>
    <p:sldId id="492" r:id="rId9"/>
    <p:sldId id="454" r:id="rId10"/>
    <p:sldId id="484" r:id="rId11"/>
    <p:sldId id="493" r:id="rId12"/>
    <p:sldId id="455" r:id="rId13"/>
    <p:sldId id="494" r:id="rId14"/>
    <p:sldId id="495" r:id="rId15"/>
    <p:sldId id="496" r:id="rId16"/>
    <p:sldId id="497" r:id="rId17"/>
    <p:sldId id="498" r:id="rId18"/>
    <p:sldId id="500" r:id="rId19"/>
    <p:sldId id="501" r:id="rId20"/>
    <p:sldId id="456" r:id="rId21"/>
    <p:sldId id="502" r:id="rId22"/>
    <p:sldId id="503" r:id="rId23"/>
    <p:sldId id="504" r:id="rId24"/>
    <p:sldId id="505" r:id="rId25"/>
    <p:sldId id="506" r:id="rId26"/>
    <p:sldId id="507" r:id="rId27"/>
    <p:sldId id="508" r:id="rId28"/>
    <p:sldId id="509" r:id="rId29"/>
    <p:sldId id="511" r:id="rId30"/>
    <p:sldId id="512" r:id="rId31"/>
    <p:sldId id="568" r:id="rId32"/>
    <p:sldId id="513" r:id="rId33"/>
    <p:sldId id="514" r:id="rId34"/>
    <p:sldId id="515" r:id="rId35"/>
    <p:sldId id="516" r:id="rId36"/>
    <p:sldId id="517" r:id="rId37"/>
    <p:sldId id="519" r:id="rId38"/>
    <p:sldId id="520" r:id="rId39"/>
    <p:sldId id="522" r:id="rId40"/>
    <p:sldId id="523" r:id="rId41"/>
    <p:sldId id="524" r:id="rId42"/>
    <p:sldId id="525" r:id="rId43"/>
    <p:sldId id="526" r:id="rId44"/>
    <p:sldId id="527" r:id="rId45"/>
    <p:sldId id="531" r:id="rId46"/>
    <p:sldId id="528" r:id="rId47"/>
    <p:sldId id="529" r:id="rId48"/>
    <p:sldId id="530" r:id="rId49"/>
    <p:sldId id="465" r:id="rId50"/>
    <p:sldId id="532" r:id="rId51"/>
    <p:sldId id="533" r:id="rId52"/>
    <p:sldId id="534" r:id="rId53"/>
    <p:sldId id="536" r:id="rId54"/>
    <p:sldId id="537" r:id="rId55"/>
    <p:sldId id="538" r:id="rId56"/>
    <p:sldId id="539" r:id="rId57"/>
    <p:sldId id="540" r:id="rId58"/>
    <p:sldId id="541" r:id="rId59"/>
    <p:sldId id="569" r:id="rId60"/>
    <p:sldId id="542" r:id="rId61"/>
    <p:sldId id="543" r:id="rId62"/>
    <p:sldId id="544" r:id="rId63"/>
    <p:sldId id="545" r:id="rId64"/>
    <p:sldId id="546" r:id="rId65"/>
    <p:sldId id="547" r:id="rId66"/>
    <p:sldId id="548" r:id="rId67"/>
    <p:sldId id="549" r:id="rId68"/>
    <p:sldId id="551" r:id="rId69"/>
    <p:sldId id="552" r:id="rId70"/>
    <p:sldId id="553" r:id="rId71"/>
    <p:sldId id="554" r:id="rId72"/>
    <p:sldId id="555" r:id="rId73"/>
    <p:sldId id="556" r:id="rId74"/>
    <p:sldId id="557" r:id="rId75"/>
    <p:sldId id="558" r:id="rId76"/>
    <p:sldId id="563" r:id="rId77"/>
    <p:sldId id="559" r:id="rId78"/>
    <p:sldId id="560" r:id="rId79"/>
    <p:sldId id="561" r:id="rId80"/>
    <p:sldId id="562" r:id="rId81"/>
    <p:sldId id="564" r:id="rId82"/>
    <p:sldId id="565" r:id="rId83"/>
    <p:sldId id="566" r:id="rId84"/>
    <p:sldId id="471" r:id="rId85"/>
    <p:sldId id="472" r:id="rId86"/>
    <p:sldId id="473" r:id="rId87"/>
    <p:sldId id="567" r:id="rId88"/>
    <p:sldId id="474" r:id="rId89"/>
    <p:sldId id="475" r:id="rId90"/>
    <p:sldId id="476" r:id="rId91"/>
    <p:sldId id="477" r:id="rId92"/>
    <p:sldId id="478" r:id="rId93"/>
    <p:sldId id="479" r:id="rId94"/>
    <p:sldId id="480" r:id="rId95"/>
    <p:sldId id="481" r:id="rId96"/>
    <p:sldId id="482" r:id="rId97"/>
    <p:sldId id="483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670">
          <p15:clr>
            <a:srgbClr val="A4A3A4"/>
          </p15:clr>
        </p15:guide>
        <p15:guide id="3" orient="horz" pos="1121">
          <p15:clr>
            <a:srgbClr val="A4A3A4"/>
          </p15:clr>
        </p15:guide>
        <p15:guide id="4" orient="horz" pos="1505">
          <p15:clr>
            <a:srgbClr val="A4A3A4"/>
          </p15:clr>
        </p15:guide>
        <p15:guide id="5" pos="2880">
          <p15:clr>
            <a:srgbClr val="A4A3A4"/>
          </p15:clr>
        </p15:guide>
        <p15:guide id="6" pos="5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38" autoAdjust="0"/>
  </p:normalViewPr>
  <p:slideViewPr>
    <p:cSldViewPr snapToGrid="0">
      <p:cViewPr varScale="1">
        <p:scale>
          <a:sx n="96" d="100"/>
          <a:sy n="96" d="100"/>
        </p:scale>
        <p:origin x="-414" y="-102"/>
      </p:cViewPr>
      <p:guideLst>
        <p:guide orient="horz" pos="2160"/>
        <p:guide orient="horz" pos="670"/>
        <p:guide orient="horz" pos="1121"/>
        <p:guide orient="horz" pos="1505"/>
        <p:guide pos="2880"/>
        <p:guide pos="5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6450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1D52389-0322-4108-89E8-352C96659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16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A8C12A9-5100-4304-B675-859066455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932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2017D94-7E3C-4E7B-9444-27DD605D9331}" type="slidenum">
              <a:rPr lang="en-US" altLang="en-US" sz="1200" smtClean="0">
                <a:latin typeface="Arial" pitchFamily="34" charset="0"/>
              </a:rPr>
              <a:pPr eaLnBrk="1" hangingPunct="1"/>
              <a:t>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79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60A72CE-666B-4640-A82C-E643FAF0177F}" type="slidenum">
              <a:rPr lang="en-US" altLang="en-US" sz="1200" smtClean="0">
                <a:latin typeface="Arial" pitchFamily="34" charset="0"/>
              </a:rPr>
              <a:pPr eaLnBrk="1" hangingPunct="1"/>
              <a:t>10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64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0EE0290-D680-4D01-882A-E0545DB4D2DE}" type="slidenum">
              <a:rPr lang="en-US" altLang="en-US" sz="1200" smtClean="0">
                <a:latin typeface="Arial" pitchFamily="34" charset="0"/>
              </a:rPr>
              <a:pPr eaLnBrk="1" hangingPunct="1"/>
              <a:t>11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58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347641A-2F03-491D-8EAB-6A272518DEB3}" type="slidenum">
              <a:rPr lang="en-US" altLang="en-US" sz="1200" smtClean="0">
                <a:latin typeface="Arial" pitchFamily="34" charset="0"/>
              </a:rPr>
              <a:pPr eaLnBrk="1" hangingPunct="1"/>
              <a:t>12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07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1764CC7-F438-427D-9634-B2473762C8E1}" type="slidenum">
              <a:rPr lang="en-US" altLang="en-US" sz="1200" smtClean="0">
                <a:latin typeface="Arial" pitchFamily="34" charset="0"/>
              </a:rPr>
              <a:pPr eaLnBrk="1" hangingPunct="1"/>
              <a:t>13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58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950F486-F04F-4474-BB66-80292D6D1C38}" type="slidenum">
              <a:rPr lang="en-US" altLang="en-US" sz="1200" smtClean="0">
                <a:latin typeface="Arial" pitchFamily="34" charset="0"/>
              </a:rPr>
              <a:pPr eaLnBrk="1" hangingPunct="1"/>
              <a:t>14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27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26F8DE4-E302-493D-A84E-3F28CAD4073E}" type="slidenum">
              <a:rPr lang="en-US" altLang="en-US" sz="1200" smtClean="0">
                <a:latin typeface="Arial" pitchFamily="34" charset="0"/>
              </a:rPr>
              <a:pPr eaLnBrk="1" hangingPunct="1"/>
              <a:t>15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7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353C5A0-E438-4690-9668-7496B891021B}" type="slidenum">
              <a:rPr lang="en-US" altLang="en-US" sz="1200" smtClean="0">
                <a:latin typeface="Arial" pitchFamily="34" charset="0"/>
              </a:rPr>
              <a:pPr eaLnBrk="1" hangingPunct="1"/>
              <a:t>16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9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C824B52-41A5-4DE7-AB83-D4B6875AD2DA}" type="slidenum">
              <a:rPr lang="en-US" altLang="en-US" sz="1200" smtClean="0">
                <a:latin typeface="Arial" pitchFamily="34" charset="0"/>
              </a:rPr>
              <a:pPr eaLnBrk="1" hangingPunct="1"/>
              <a:t>17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15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751859B-0B22-4C2C-AAEA-6BE70F285042}" type="slidenum">
              <a:rPr lang="en-US" altLang="en-US" sz="1200" smtClean="0">
                <a:latin typeface="Arial" pitchFamily="34" charset="0"/>
              </a:rPr>
              <a:pPr eaLnBrk="1" hangingPunct="1"/>
              <a:t>18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14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5AEBE92-81E3-4BA9-9516-FD27758C16B2}" type="slidenum">
              <a:rPr lang="en-US" altLang="en-US" sz="1200" smtClean="0">
                <a:latin typeface="Arial" pitchFamily="34" charset="0"/>
              </a:rPr>
              <a:pPr eaLnBrk="1" hangingPunct="1"/>
              <a:t>19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0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C3A303B-5780-4643-9F1A-663D115A366C}" type="slidenum">
              <a:rPr lang="en-US" altLang="en-US" sz="1200" smtClean="0">
                <a:latin typeface="Arial" pitchFamily="34" charset="0"/>
              </a:rPr>
              <a:pPr eaLnBrk="1" hangingPunct="1"/>
              <a:t>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47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09D7810-BD6A-47EE-91AB-5B20815B844B}" type="slidenum">
              <a:rPr lang="en-US" altLang="en-US" sz="1200" smtClean="0">
                <a:latin typeface="Arial" pitchFamily="34" charset="0"/>
              </a:rPr>
              <a:pPr eaLnBrk="1" hangingPunct="1"/>
              <a:t>20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56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3F50A45-52F4-4515-81D2-8CF20F8A079E}" type="slidenum">
              <a:rPr lang="en-US" altLang="en-US" sz="1200" smtClean="0">
                <a:latin typeface="Arial" pitchFamily="34" charset="0"/>
              </a:rPr>
              <a:pPr eaLnBrk="1" hangingPunct="1"/>
              <a:t>21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63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78EE8CD-40A2-4EA9-9B2E-95FCCE0CA5E2}" type="slidenum">
              <a:rPr lang="en-US" altLang="en-US" sz="1200" smtClean="0">
                <a:latin typeface="Arial" pitchFamily="34" charset="0"/>
              </a:rPr>
              <a:pPr eaLnBrk="1" hangingPunct="1"/>
              <a:t>22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73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15A9360-3F8F-419E-BBC2-B98D2540BAD5}" type="slidenum">
              <a:rPr lang="en-US" altLang="en-US" sz="1200" smtClean="0">
                <a:latin typeface="Arial" pitchFamily="34" charset="0"/>
              </a:rPr>
              <a:pPr eaLnBrk="1" hangingPunct="1"/>
              <a:t>23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81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16295D4-2345-4EAA-9872-DC92E417A320}" type="slidenum">
              <a:rPr lang="en-US" altLang="en-US" sz="1200" smtClean="0">
                <a:latin typeface="Arial" pitchFamily="34" charset="0"/>
              </a:rPr>
              <a:pPr eaLnBrk="1" hangingPunct="1"/>
              <a:t>24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75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DDB7A7E-DB56-4F83-A7F6-FDD8F9E0D6CB}" type="slidenum">
              <a:rPr lang="en-US" altLang="en-US" sz="1200" smtClean="0">
                <a:latin typeface="Arial" pitchFamily="34" charset="0"/>
              </a:rPr>
              <a:pPr eaLnBrk="1" hangingPunct="1"/>
              <a:t>25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22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9FB5C0-7BD5-4F4D-A358-E012FD73AFEC}" type="slidenum">
              <a:rPr lang="en-US" altLang="en-US" sz="1200" smtClean="0">
                <a:latin typeface="Arial" pitchFamily="34" charset="0"/>
              </a:rPr>
              <a:pPr eaLnBrk="1" hangingPunct="1"/>
              <a:t>26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65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AA2392E-6A3F-4A3C-B31C-D479E064260E}" type="slidenum">
              <a:rPr lang="en-US" altLang="en-US" sz="1200" smtClean="0">
                <a:latin typeface="Arial" pitchFamily="34" charset="0"/>
              </a:rPr>
              <a:pPr eaLnBrk="1" hangingPunct="1"/>
              <a:t>27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20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177ABA6-8439-42AB-8EE0-DEF96210B11A}" type="slidenum">
              <a:rPr lang="en-US" altLang="en-US" sz="1200" smtClean="0">
                <a:latin typeface="Arial" pitchFamily="34" charset="0"/>
              </a:rPr>
              <a:pPr eaLnBrk="1" hangingPunct="1"/>
              <a:t>28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05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199A649-BD0A-4A0B-8A46-A0C47337613D}" type="slidenum">
              <a:rPr lang="en-US" altLang="en-US" sz="1200" smtClean="0">
                <a:latin typeface="Arial" pitchFamily="34" charset="0"/>
              </a:rPr>
              <a:pPr eaLnBrk="1" hangingPunct="1"/>
              <a:t>29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4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846F7E5-78B4-4555-9D84-31819D7701B7}" type="slidenum">
              <a:rPr lang="en-US" altLang="en-US" sz="1200" smtClean="0">
                <a:latin typeface="Arial" pitchFamily="34" charset="0"/>
              </a:rPr>
              <a:pPr eaLnBrk="1" hangingPunct="1"/>
              <a:t>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80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9239B98-C592-444B-8CEB-D2147DECAFC0}" type="slidenum">
              <a:rPr lang="en-US" altLang="en-US" sz="1200" smtClean="0">
                <a:latin typeface="Arial" pitchFamily="34" charset="0"/>
              </a:rPr>
              <a:pPr eaLnBrk="1" hangingPunct="1"/>
              <a:t>30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27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correct answer is 1. Seeing spots or floaters and flashing lights could be a sign of retinal detachment, which is a medical emergency.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Answer 2 is incorrect because this could be either a normal finding or an indication to renew/change glasses.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Answer 3 is incorrect because watery eyes in this case are most likely environmental allergies.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Answer 4 is incorrect because having trouble seeing at night may be a sign of cataracts or vitamin A deficiency and is not considered an medical emergency.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C12A9-5100-4304-B675-85906645565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452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6B00D85-4860-4356-8317-655D9F2892C5}" type="slidenum">
              <a:rPr lang="en-US" altLang="en-US" sz="1200" smtClean="0">
                <a:latin typeface="Arial" pitchFamily="34" charset="0"/>
              </a:rPr>
              <a:pPr eaLnBrk="1" hangingPunct="1"/>
              <a:t>32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176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63F8E9C-A39A-451F-9806-BDA1408C0DA0}" type="slidenum">
              <a:rPr lang="en-US" altLang="en-US" sz="1200" smtClean="0">
                <a:latin typeface="Arial" pitchFamily="34" charset="0"/>
              </a:rPr>
              <a:pPr eaLnBrk="1" hangingPunct="1"/>
              <a:t>33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99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CD69E5F-5865-483A-8C16-2A4D55B0016B}" type="slidenum">
              <a:rPr lang="en-US" altLang="en-US" sz="1200" smtClean="0">
                <a:latin typeface="Arial" pitchFamily="34" charset="0"/>
              </a:rPr>
              <a:pPr eaLnBrk="1" hangingPunct="1"/>
              <a:t>34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10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0F12E39-8493-4AE1-91B2-05E9B75A16F0}" type="slidenum">
              <a:rPr lang="en-US" altLang="en-US" sz="1200" smtClean="0">
                <a:latin typeface="Arial" pitchFamily="34" charset="0"/>
              </a:rPr>
              <a:pPr eaLnBrk="1" hangingPunct="1"/>
              <a:t>35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08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1935796-97AA-48EF-A68F-BA10A2BE64EE}" type="slidenum">
              <a:rPr lang="en-US" altLang="en-US" sz="1200" smtClean="0">
                <a:latin typeface="Arial" pitchFamily="34" charset="0"/>
              </a:rPr>
              <a:pPr eaLnBrk="1" hangingPunct="1"/>
              <a:t>36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56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DFA77CF-4663-406C-931C-C1CD9B0CB6FF}" type="slidenum">
              <a:rPr lang="en-US" altLang="en-US" sz="1200" smtClean="0">
                <a:latin typeface="Arial" pitchFamily="34" charset="0"/>
              </a:rPr>
              <a:pPr eaLnBrk="1" hangingPunct="1"/>
              <a:t>37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999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BB37E46-CB20-4E10-83B3-75CA54E65AD9}" type="slidenum">
              <a:rPr lang="en-US" altLang="en-US" sz="1200" smtClean="0">
                <a:latin typeface="Arial" pitchFamily="34" charset="0"/>
              </a:rPr>
              <a:pPr eaLnBrk="1" hangingPunct="1"/>
              <a:t>38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930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DFFDE30-A5AC-4202-839D-00F0D47D48BE}" type="slidenum">
              <a:rPr lang="en-US" altLang="en-US" sz="1200" smtClean="0">
                <a:latin typeface="Arial" pitchFamily="34" charset="0"/>
              </a:rPr>
              <a:pPr eaLnBrk="1" hangingPunct="1"/>
              <a:t>39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5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433E3DB-4C6F-4241-9E3D-6C6C7939E7FD}" type="slidenum">
              <a:rPr lang="en-US" altLang="en-US" sz="1200" smtClean="0">
                <a:latin typeface="Arial" pitchFamily="34" charset="0"/>
              </a:rPr>
              <a:pPr eaLnBrk="1" hangingPunct="1"/>
              <a:t>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82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A72B09E-D042-4E15-A843-982CFCDB42BE}" type="slidenum">
              <a:rPr lang="en-US" altLang="en-US" sz="1200" smtClean="0">
                <a:latin typeface="Arial" pitchFamily="34" charset="0"/>
              </a:rPr>
              <a:pPr eaLnBrk="1" hangingPunct="1"/>
              <a:t>40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893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A176F1E-FDD5-4796-8306-084540D13BC8}" type="slidenum">
              <a:rPr lang="en-US" altLang="en-US" sz="1200" smtClean="0">
                <a:latin typeface="Arial" pitchFamily="34" charset="0"/>
              </a:rPr>
              <a:pPr eaLnBrk="1" hangingPunct="1"/>
              <a:t>41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798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B3B7E76-0B9D-4F2E-A493-0E13D952192F}" type="slidenum">
              <a:rPr lang="en-US" altLang="en-US" sz="1200" smtClean="0">
                <a:latin typeface="Arial" pitchFamily="34" charset="0"/>
              </a:rPr>
              <a:pPr eaLnBrk="1" hangingPunct="1"/>
              <a:t>42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882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484DC0C-A89B-424E-8BBC-90D749E6A60C}" type="slidenum">
              <a:rPr lang="en-US" altLang="en-US" sz="1200" smtClean="0">
                <a:latin typeface="Arial" pitchFamily="34" charset="0"/>
              </a:rPr>
              <a:pPr eaLnBrk="1" hangingPunct="1"/>
              <a:t>43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744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2E1B8E2-9097-4A49-BAA4-9E0C916E03AD}" type="slidenum">
              <a:rPr lang="en-US" altLang="en-US" sz="1200" smtClean="0">
                <a:latin typeface="Arial" pitchFamily="34" charset="0"/>
              </a:rPr>
              <a:pPr eaLnBrk="1" hangingPunct="1"/>
              <a:t>44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174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8C181A9-874D-43BB-B688-9481CD62725F}" type="slidenum">
              <a:rPr lang="en-US" altLang="en-US" sz="1200" smtClean="0">
                <a:latin typeface="Arial" pitchFamily="34" charset="0"/>
              </a:rPr>
              <a:pPr eaLnBrk="1" hangingPunct="1"/>
              <a:t>45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531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1F6C73F-BF83-4815-BCFB-7971B11FAE2C}" type="slidenum">
              <a:rPr lang="en-US" altLang="en-US" sz="1200" smtClean="0">
                <a:latin typeface="Arial" pitchFamily="34" charset="0"/>
              </a:rPr>
              <a:pPr eaLnBrk="1" hangingPunct="1"/>
              <a:t>46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3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F14EB57-70D3-44DD-9C18-912CF0612A8C}" type="slidenum">
              <a:rPr lang="en-US" altLang="en-US" sz="1200" smtClean="0">
                <a:latin typeface="Arial" pitchFamily="34" charset="0"/>
              </a:rPr>
              <a:pPr eaLnBrk="1" hangingPunct="1"/>
              <a:t>47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441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48787AE-3C76-46E9-A504-4485113EFAA3}" type="slidenum">
              <a:rPr lang="en-US" altLang="en-US" sz="1200" smtClean="0">
                <a:latin typeface="Arial" pitchFamily="34" charset="0"/>
              </a:rPr>
              <a:pPr eaLnBrk="1" hangingPunct="1"/>
              <a:t>48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663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450551C-5FB3-410E-8AFD-7D506F6A8750}" type="slidenum">
              <a:rPr lang="en-US" altLang="en-US" sz="1200" smtClean="0">
                <a:latin typeface="Arial" pitchFamily="34" charset="0"/>
              </a:rPr>
              <a:pPr eaLnBrk="1" hangingPunct="1"/>
              <a:t>49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9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B335763-35D0-4BCE-B9A5-86C34BCA499C}" type="slidenum">
              <a:rPr lang="en-US" altLang="en-US" sz="1200" smtClean="0">
                <a:latin typeface="Arial" pitchFamily="34" charset="0"/>
              </a:rPr>
              <a:pPr eaLnBrk="1" hangingPunct="1"/>
              <a:t>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0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EC8299A-327F-449D-BD0A-A97B5E297E07}" type="slidenum">
              <a:rPr lang="en-US" altLang="en-US" sz="1200" smtClean="0">
                <a:latin typeface="Arial" pitchFamily="34" charset="0"/>
              </a:rPr>
              <a:pPr eaLnBrk="1" hangingPunct="1"/>
              <a:t>50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975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6DE1360-1370-4460-B9DF-4D5EA63BB36C}" type="slidenum">
              <a:rPr lang="en-US" altLang="en-US" sz="1200" smtClean="0">
                <a:latin typeface="Arial" pitchFamily="34" charset="0"/>
              </a:rPr>
              <a:pPr eaLnBrk="1" hangingPunct="1"/>
              <a:t>51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820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E736AED-EC8E-499B-93AE-79F9BD53847C}" type="slidenum">
              <a:rPr lang="en-US" altLang="en-US" sz="1200" smtClean="0">
                <a:latin typeface="Arial" pitchFamily="34" charset="0"/>
              </a:rPr>
              <a:pPr eaLnBrk="1" hangingPunct="1"/>
              <a:t>52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062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ED50E94-5A33-486F-8C1B-377468EB6FC5}" type="slidenum">
              <a:rPr lang="en-US" altLang="en-US" sz="1200" smtClean="0">
                <a:latin typeface="Arial" pitchFamily="34" charset="0"/>
              </a:rPr>
              <a:pPr eaLnBrk="1" hangingPunct="1"/>
              <a:t>53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003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C634C5B-1B2D-4AFE-9E30-0B0814021F88}" type="slidenum">
              <a:rPr lang="en-US" altLang="en-US" sz="1200" smtClean="0">
                <a:latin typeface="Arial" pitchFamily="34" charset="0"/>
              </a:rPr>
              <a:pPr eaLnBrk="1" hangingPunct="1"/>
              <a:t>54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557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2165BF9-979A-4991-90D5-F625B512EC75}" type="slidenum">
              <a:rPr lang="en-US" altLang="en-US" sz="1200" smtClean="0">
                <a:latin typeface="Arial" pitchFamily="34" charset="0"/>
              </a:rPr>
              <a:pPr eaLnBrk="1" hangingPunct="1"/>
              <a:t>55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845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2839708-4340-43CC-AAB7-65B216FA724D}" type="slidenum">
              <a:rPr lang="en-US" altLang="en-US" sz="1200" smtClean="0">
                <a:latin typeface="Arial" pitchFamily="34" charset="0"/>
              </a:rPr>
              <a:pPr eaLnBrk="1" hangingPunct="1"/>
              <a:t>56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01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66B29A7-C502-4A5E-A763-823F81EA9A9F}" type="slidenum">
              <a:rPr lang="en-US" altLang="en-US" sz="1200" smtClean="0">
                <a:latin typeface="Arial" pitchFamily="34" charset="0"/>
              </a:rPr>
              <a:pPr eaLnBrk="1" hangingPunct="1"/>
              <a:t>57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841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F9788F3-587A-4B8F-95F6-6CC46B75D51F}" type="slidenum">
              <a:rPr lang="en-US" altLang="en-US" sz="1200" smtClean="0">
                <a:latin typeface="Arial" pitchFamily="34" charset="0"/>
              </a:rPr>
              <a:pPr eaLnBrk="1" hangingPunct="1"/>
              <a:t>58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912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correct answer is 4.The pupils should constrict in response to light.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Answer 1 is incorrect because this would be assessing ocular movements.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Answer 2 is incorrect because this finding is consistent with brain damage.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Answer 3 is incorrect because this finding may indicate narcotic use.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C12A9-5100-4304-B675-85906645565F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91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E877B27-92DC-4C74-B52B-396EBE2707AF}" type="slidenum">
              <a:rPr lang="en-US" altLang="en-US" sz="1200" smtClean="0">
                <a:latin typeface="Arial" pitchFamily="34" charset="0"/>
              </a:rPr>
              <a:pPr eaLnBrk="1" hangingPunct="1"/>
              <a:t>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1696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AC54A2B-B8E4-465C-ADD8-BB4EBB3CB183}" type="slidenum">
              <a:rPr lang="en-US" altLang="en-US" sz="1200" smtClean="0">
                <a:latin typeface="Arial" pitchFamily="34" charset="0"/>
              </a:rPr>
              <a:pPr eaLnBrk="1" hangingPunct="1"/>
              <a:t>60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157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9460AB3-5F8A-4CAE-A43F-743255B213A0}" type="slidenum">
              <a:rPr lang="en-US" altLang="en-US" sz="1200" smtClean="0">
                <a:latin typeface="Arial" pitchFamily="34" charset="0"/>
              </a:rPr>
              <a:pPr eaLnBrk="1" hangingPunct="1"/>
              <a:t>61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660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80DA1E2-C712-4935-A6B2-914234556786}" type="slidenum">
              <a:rPr lang="en-US" altLang="en-US" sz="1200" smtClean="0">
                <a:latin typeface="Arial" pitchFamily="34" charset="0"/>
              </a:rPr>
              <a:pPr eaLnBrk="1" hangingPunct="1"/>
              <a:t>62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775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6CDE906-8264-42C0-BCC7-355D233DE1C7}" type="slidenum">
              <a:rPr lang="en-US" altLang="en-US" sz="1200" smtClean="0">
                <a:latin typeface="Arial" pitchFamily="34" charset="0"/>
              </a:rPr>
              <a:pPr eaLnBrk="1" hangingPunct="1"/>
              <a:t>63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158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5C8EF36-F5B3-4B5B-8B38-CE97252662F7}" type="slidenum">
              <a:rPr lang="en-US" altLang="en-US" sz="1200" smtClean="0">
                <a:latin typeface="Arial" pitchFamily="34" charset="0"/>
              </a:rPr>
              <a:pPr eaLnBrk="1" hangingPunct="1"/>
              <a:t>64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184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970A50C-48DD-4E97-BC52-B9AF68CF4D40}" type="slidenum">
              <a:rPr lang="en-US" altLang="en-US" sz="1200" smtClean="0">
                <a:latin typeface="Arial" pitchFamily="34" charset="0"/>
              </a:rPr>
              <a:pPr eaLnBrk="1" hangingPunct="1"/>
              <a:t>65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344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A0F870C-3E58-420E-8381-A79FCEE11169}" type="slidenum">
              <a:rPr lang="en-US" altLang="en-US" sz="1200" smtClean="0">
                <a:latin typeface="Arial" pitchFamily="34" charset="0"/>
              </a:rPr>
              <a:pPr eaLnBrk="1" hangingPunct="1"/>
              <a:t>66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4068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1411D9C-C547-4DC8-8850-2C7255C1CA2C}" type="slidenum">
              <a:rPr lang="en-US" altLang="en-US" sz="1200" smtClean="0">
                <a:latin typeface="Arial" pitchFamily="34" charset="0"/>
              </a:rPr>
              <a:pPr eaLnBrk="1" hangingPunct="1"/>
              <a:t>67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487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721A17F-886F-4F14-A24D-D9400199EFAB}" type="slidenum">
              <a:rPr lang="en-US" altLang="en-US" sz="1200" smtClean="0">
                <a:latin typeface="Arial" pitchFamily="34" charset="0"/>
              </a:rPr>
              <a:pPr eaLnBrk="1" hangingPunct="1"/>
              <a:t>68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628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385A80B-E5A8-4050-9BA0-DDF3F4AA6AD1}" type="slidenum">
              <a:rPr lang="en-US" altLang="en-US" sz="1200" smtClean="0">
                <a:latin typeface="Arial" pitchFamily="34" charset="0"/>
              </a:rPr>
              <a:pPr eaLnBrk="1" hangingPunct="1"/>
              <a:t>69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7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6A474FE-DA11-422D-AE38-1F90BE439FD9}" type="slidenum">
              <a:rPr lang="en-US" altLang="en-US" sz="1200" smtClean="0">
                <a:latin typeface="Arial" pitchFamily="34" charset="0"/>
              </a:rPr>
              <a:pPr eaLnBrk="1" hangingPunct="1"/>
              <a:t>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846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C720BB2-8D79-40D1-A4FF-B9AFBA7B085A}" type="slidenum">
              <a:rPr lang="en-US" altLang="en-US" sz="1200" smtClean="0">
                <a:latin typeface="Arial" pitchFamily="34" charset="0"/>
              </a:rPr>
              <a:pPr eaLnBrk="1" hangingPunct="1"/>
              <a:t>70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5196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A57C8D9-9B93-4BD2-9F54-F7462B928B6F}" type="slidenum">
              <a:rPr lang="en-US" altLang="en-US" sz="1200" smtClean="0">
                <a:latin typeface="Arial" pitchFamily="34" charset="0"/>
              </a:rPr>
              <a:pPr eaLnBrk="1" hangingPunct="1"/>
              <a:t>71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4488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5DBA40F-A8AA-4603-8518-BC7C2708AD74}" type="slidenum">
              <a:rPr lang="en-US" altLang="en-US" sz="1200" smtClean="0">
                <a:latin typeface="Arial" pitchFamily="34" charset="0"/>
              </a:rPr>
              <a:pPr eaLnBrk="1" hangingPunct="1"/>
              <a:t>72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5173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747668D-2A5A-42A0-A1A6-D0CA886823B0}" type="slidenum">
              <a:rPr lang="en-US" altLang="en-US" sz="1200" smtClean="0">
                <a:latin typeface="Arial" pitchFamily="34" charset="0"/>
              </a:rPr>
              <a:pPr eaLnBrk="1" hangingPunct="1"/>
              <a:t>73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2157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A09E9CF-A67D-4291-9CC6-B85FD48C8965}" type="slidenum">
              <a:rPr lang="en-US" altLang="en-US" sz="1200" smtClean="0">
                <a:latin typeface="Arial" pitchFamily="34" charset="0"/>
              </a:rPr>
              <a:pPr eaLnBrk="1" hangingPunct="1"/>
              <a:t>74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183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435A60A-280B-40FA-8331-38D4D047C773}" type="slidenum">
              <a:rPr lang="en-US" altLang="en-US" sz="1200" smtClean="0">
                <a:latin typeface="Arial" pitchFamily="34" charset="0"/>
              </a:rPr>
              <a:pPr eaLnBrk="1" hangingPunct="1"/>
              <a:t>75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7170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6A18400-5CBE-4886-B3C9-0CBB8BEC81A2}" type="slidenum">
              <a:rPr lang="en-US" altLang="en-US" sz="1200" smtClean="0">
                <a:latin typeface="Arial" pitchFamily="34" charset="0"/>
              </a:rPr>
              <a:pPr eaLnBrk="1" hangingPunct="1"/>
              <a:t>76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2744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92E106B-6507-4548-BE23-DD87955D49C2}" type="slidenum">
              <a:rPr lang="en-US" altLang="en-US" sz="1200" smtClean="0">
                <a:latin typeface="Arial" pitchFamily="34" charset="0"/>
              </a:rPr>
              <a:pPr eaLnBrk="1" hangingPunct="1"/>
              <a:t>77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0420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30DE8D0-1B3C-485D-9097-37708F8F7A73}" type="slidenum">
              <a:rPr lang="en-US" altLang="en-US" sz="1200" smtClean="0">
                <a:latin typeface="Arial" pitchFamily="34" charset="0"/>
              </a:rPr>
              <a:pPr eaLnBrk="1" hangingPunct="1"/>
              <a:t>78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132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719D82D-B082-4075-962C-60DD86C332D5}" type="slidenum">
              <a:rPr lang="en-US" altLang="en-US" sz="1200" smtClean="0">
                <a:latin typeface="Arial" pitchFamily="34" charset="0"/>
              </a:rPr>
              <a:pPr eaLnBrk="1" hangingPunct="1"/>
              <a:t>79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6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20DAACC-0453-4C30-97C8-BED9F968DAF4}" type="slidenum">
              <a:rPr lang="en-US" altLang="en-US" sz="1200" smtClean="0">
                <a:latin typeface="Arial" pitchFamily="34" charset="0"/>
              </a:rPr>
              <a:pPr eaLnBrk="1" hangingPunct="1"/>
              <a:t>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521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DFC0E84-0BA6-4C29-9562-9190760E8D31}" type="slidenum">
              <a:rPr lang="en-US" altLang="en-US" sz="1200" smtClean="0">
                <a:latin typeface="Arial" pitchFamily="34" charset="0"/>
              </a:rPr>
              <a:pPr eaLnBrk="1" hangingPunct="1"/>
              <a:t>80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7357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3C060D7-FA7A-430F-89AA-C00AC827B98B}" type="slidenum">
              <a:rPr lang="en-US" altLang="en-US" sz="1200" smtClean="0">
                <a:latin typeface="Arial" pitchFamily="34" charset="0"/>
              </a:rPr>
              <a:pPr eaLnBrk="1" hangingPunct="1"/>
              <a:t>81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1898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3F0BA61-AA5F-4355-91FF-DE365FA31D32}" type="slidenum">
              <a:rPr lang="en-US" altLang="en-US" sz="1200" smtClean="0">
                <a:latin typeface="Arial" pitchFamily="34" charset="0"/>
              </a:rPr>
              <a:pPr eaLnBrk="1" hangingPunct="1"/>
              <a:t>82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2032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3A36107-7178-4900-8816-F05227D5414F}" type="slidenum">
              <a:rPr lang="en-US" altLang="en-US" sz="1200" smtClean="0">
                <a:latin typeface="Arial" pitchFamily="34" charset="0"/>
              </a:rPr>
              <a:pPr eaLnBrk="1" hangingPunct="1"/>
              <a:t>83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6449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40B6EAA-3845-4E48-84C8-E34FC714066F}" type="slidenum">
              <a:rPr lang="en-US" altLang="en-US" sz="1200" smtClean="0">
                <a:latin typeface="Arial" pitchFamily="34" charset="0"/>
              </a:rPr>
              <a:pPr eaLnBrk="1" hangingPunct="1"/>
              <a:t>84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8398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C0F611C-B25B-47FF-8706-208123238B18}" type="slidenum">
              <a:rPr lang="en-US" altLang="en-US" sz="1200" smtClean="0">
                <a:latin typeface="Arial" pitchFamily="34" charset="0"/>
              </a:rPr>
              <a:pPr eaLnBrk="1" hangingPunct="1"/>
              <a:t>85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5626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B5FEC48-D3DE-45C6-9C99-B315166CA2E4}" type="slidenum">
              <a:rPr lang="en-US" altLang="en-US" sz="1200" smtClean="0">
                <a:latin typeface="Arial" pitchFamily="34" charset="0"/>
              </a:rPr>
              <a:pPr eaLnBrk="1" hangingPunct="1"/>
              <a:t>86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822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1A4858E-622A-4286-BE19-03BD17489AE4}" type="slidenum">
              <a:rPr lang="en-US" altLang="en-US" sz="1200" smtClean="0">
                <a:latin typeface="Arial" pitchFamily="34" charset="0"/>
              </a:rPr>
              <a:pPr eaLnBrk="1" hangingPunct="1"/>
              <a:t>88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5800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3C80982-D2B3-4940-88BF-B529B04F715F}" type="slidenum">
              <a:rPr lang="en-US" altLang="en-US" sz="1200" smtClean="0">
                <a:latin typeface="Arial" pitchFamily="34" charset="0"/>
              </a:rPr>
              <a:pPr eaLnBrk="1" hangingPunct="1"/>
              <a:t>89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3172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079EF74-25F3-4898-84EB-A9C84626155C}" type="slidenum">
              <a:rPr lang="en-US" altLang="en-US" sz="1200" smtClean="0">
                <a:latin typeface="Arial" pitchFamily="34" charset="0"/>
              </a:rPr>
              <a:pPr eaLnBrk="1" hangingPunct="1"/>
              <a:t>90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7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2402B26-D2B5-49A6-A333-03AE9AE6FD7A}" type="slidenum">
              <a:rPr lang="en-US" altLang="en-US" sz="1200" smtClean="0">
                <a:latin typeface="Arial" pitchFamily="34" charset="0"/>
              </a:rPr>
              <a:pPr eaLnBrk="1" hangingPunct="1"/>
              <a:t>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="1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9819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0333022-5E1E-40D0-B1E3-282D56D34897}" type="slidenum">
              <a:rPr lang="en-US" altLang="en-US" sz="1200" smtClean="0">
                <a:latin typeface="Arial" pitchFamily="34" charset="0"/>
              </a:rPr>
              <a:pPr eaLnBrk="1" hangingPunct="1"/>
              <a:t>91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4025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2D706FF-741D-478B-B246-EE8F716BDFCE}" type="slidenum">
              <a:rPr lang="en-US" altLang="en-US" sz="1200" smtClean="0">
                <a:latin typeface="Arial" pitchFamily="34" charset="0"/>
              </a:rPr>
              <a:pPr eaLnBrk="1" hangingPunct="1"/>
              <a:t>92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6469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06287D4-4D03-4C37-938F-A540708BD533}" type="slidenum">
              <a:rPr lang="en-US" altLang="en-US" sz="1200" smtClean="0">
                <a:latin typeface="Arial" pitchFamily="34" charset="0"/>
              </a:rPr>
              <a:pPr eaLnBrk="1" hangingPunct="1"/>
              <a:t>93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865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96D6744-7748-4F7F-AA16-FB9ABFC582F0}" type="slidenum">
              <a:rPr lang="en-US" altLang="en-US" sz="1200" smtClean="0">
                <a:latin typeface="Arial" pitchFamily="34" charset="0"/>
              </a:rPr>
              <a:pPr eaLnBrk="1" hangingPunct="1"/>
              <a:t>94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046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AC6E352-7E1D-4BB2-BFE8-660D6D9B2097}" type="slidenum">
              <a:rPr lang="en-US" altLang="en-US" sz="1200" smtClean="0">
                <a:latin typeface="Arial" pitchFamily="34" charset="0"/>
              </a:rPr>
              <a:pPr eaLnBrk="1" hangingPunct="1"/>
              <a:t>95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3318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AD4F22E-31C5-4748-8340-D8D95E328253}" type="slidenum">
              <a:rPr lang="en-US" altLang="en-US" sz="1200" smtClean="0">
                <a:latin typeface="Arial" pitchFamily="34" charset="0"/>
              </a:rPr>
              <a:pPr eaLnBrk="1" hangingPunct="1"/>
              <a:t>96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5461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415868-517F-4F66-B22F-832DDA59E44A}" type="slidenum">
              <a:rPr lang="en-US" altLang="en-US" sz="1200" smtClean="0">
                <a:latin typeface="Arial" pitchFamily="34" charset="0"/>
              </a:rPr>
              <a:pPr eaLnBrk="1" hangingPunct="1"/>
              <a:t>97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8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0DA69D19-4214-42CA-9A25-8B207DC962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303961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8A176662-2751-4C88-8023-11650AFF44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221403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982C5C48-5133-4F41-BC07-15522C601A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40976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8B8A5206-B86A-4B3A-9AF9-4BB6EF2C1B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287184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EAB2C44D-D8BE-4345-8699-E06A300855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323742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B786D9F9-CDD8-41DD-B144-59FEA76588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263971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04C5267C-BD39-46CB-870D-6F89D48880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109096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8328"/>
            <a:ext cx="777240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5920"/>
            <a:ext cx="7772400" cy="4454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D38A2C4F-D51F-4C8C-BCFA-09886F8108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2715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51FBCD9A-D2E3-46B7-98ED-3B394D3651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297169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8534400" y="6465888"/>
            <a:ext cx="577850" cy="3762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 </a:t>
            </a:r>
            <a:fld id="{C2EFFC76-82D0-48F7-902D-36E30B4C6C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461125"/>
            <a:ext cx="7162800" cy="381000"/>
          </a:xfrm>
          <a:prstGeom prst="rect">
            <a:avLst/>
          </a:prstGeom>
        </p:spPr>
        <p:txBody>
          <a:bodyPr/>
          <a:lstStyle>
            <a:lvl1pPr algn="ctr">
              <a:defRPr sz="1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pitchFamily="-11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pitchFamily="-11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pitchFamily="-11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pitchFamily="-111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itchFamily="18" charset="2"/>
        <a:buChar char=""/>
        <a:defRPr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71625"/>
            <a:ext cx="7772400" cy="1470025"/>
          </a:xfrm>
        </p:spPr>
        <p:txBody>
          <a:bodyPr/>
          <a:lstStyle/>
          <a:p>
            <a:r>
              <a:rPr lang="en-US" altLang="en-US" sz="4000" dirty="0" smtClean="0"/>
              <a:t>Chapter 14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27400"/>
            <a:ext cx="6400800" cy="1752600"/>
          </a:xfrm>
        </p:spPr>
        <p:txBody>
          <a:bodyPr/>
          <a:lstStyle/>
          <a:p>
            <a:endParaRPr lang="en-US" altLang="en-US" sz="3600" dirty="0" smtClean="0"/>
          </a:p>
          <a:p>
            <a:r>
              <a:rPr lang="en-US" altLang="en-US" sz="3600" dirty="0" smtClean="0"/>
              <a:t>Eyes</a:t>
            </a:r>
          </a:p>
        </p:txBody>
      </p:sp>
      <p:sp>
        <p:nvSpPr>
          <p:cNvPr id="1126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dirty="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dirty="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Direction of Movement</a:t>
            </a:r>
          </a:p>
        </p:txBody>
      </p:sp>
      <p:pic>
        <p:nvPicPr>
          <p:cNvPr id="20483" name="Picture 9" descr="f14-04B-X3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812925"/>
            <a:ext cx="7031038" cy="3098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5700713" y="6205538"/>
            <a:ext cx="1377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Arial" pitchFamily="34" charset="0"/>
                <a:cs typeface="Arial" pitchFamily="34" charset="0"/>
              </a:rPr>
              <a:t>© Pat Thomas, 2006.</a:t>
            </a:r>
          </a:p>
        </p:txBody>
      </p:sp>
      <p:sp>
        <p:nvSpPr>
          <p:cNvPr id="2048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04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26F93BEC-DC31-485F-A008-DAC217F33965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10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Internal Anatomy 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Eye: </a:t>
            </a:r>
            <a:r>
              <a:rPr lang="en-US" altLang="en-US" smtClean="0"/>
              <a:t>a sphere of three concentric coats </a:t>
            </a:r>
          </a:p>
          <a:p>
            <a:pPr lvl="1"/>
            <a:r>
              <a:rPr lang="en-US" altLang="en-US" smtClean="0"/>
              <a:t>Outer fibrous sclera</a:t>
            </a:r>
          </a:p>
          <a:p>
            <a:pPr lvl="1"/>
            <a:r>
              <a:rPr lang="en-US" altLang="en-US" smtClean="0"/>
              <a:t>Middle vascular choroid</a:t>
            </a:r>
          </a:p>
          <a:p>
            <a:pPr lvl="1"/>
            <a:r>
              <a:rPr lang="en-US" altLang="en-US" smtClean="0"/>
              <a:t>Inner nervous retina</a:t>
            </a:r>
          </a:p>
          <a:p>
            <a:pPr lvl="2"/>
            <a:r>
              <a:rPr lang="en-US" altLang="en-US" smtClean="0"/>
              <a:t>Inside retina is transparent vitreous body</a:t>
            </a:r>
          </a:p>
          <a:p>
            <a:pPr lvl="2"/>
            <a:r>
              <a:rPr lang="en-US" altLang="en-US" smtClean="0"/>
              <a:t>Only parts accessible to examination are sclera anteriorly and retina through ophthalmoscope</a:t>
            </a:r>
          </a:p>
        </p:txBody>
      </p:sp>
      <p:sp>
        <p:nvSpPr>
          <p:cNvPr id="2150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150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11A33FA7-A590-40D1-B30D-08DA890E780B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11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Three Concentric Coats</a:t>
            </a:r>
          </a:p>
        </p:txBody>
      </p:sp>
      <p:pic>
        <p:nvPicPr>
          <p:cNvPr id="22531" name="Picture 8" descr="f14-05-X3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822450"/>
            <a:ext cx="6064250" cy="43513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253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459AE202-5758-499E-8BAE-6AF95AE7F90B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12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Internal Anatomy: Outer Layer</a:t>
            </a:r>
          </a:p>
        </p:txBody>
      </p:sp>
      <p:sp>
        <p:nvSpPr>
          <p:cNvPr id="7116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>
                <a:ea typeface="+mn-ea"/>
              </a:rPr>
              <a:t>Sclera: </a:t>
            </a:r>
            <a:r>
              <a:rPr lang="en-US" sz="2400" dirty="0" smtClean="0">
                <a:ea typeface="+mn-ea"/>
              </a:rPr>
              <a:t>tough, protective, white covering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Continuous anteriorly with smooth, transparent cornea, which covers iris and pupil</a:t>
            </a:r>
          </a:p>
          <a:p>
            <a:pPr>
              <a:defRPr/>
            </a:pPr>
            <a:r>
              <a:rPr lang="en-US" sz="2400" b="1" dirty="0" smtClean="0">
                <a:ea typeface="+mn-ea"/>
              </a:rPr>
              <a:t>Cornea: </a:t>
            </a:r>
            <a:r>
              <a:rPr lang="en-US" sz="2400" dirty="0" smtClean="0">
                <a:ea typeface="+mn-ea"/>
              </a:rPr>
              <a:t>part of refracting media of eye, bending incoming light rays so that they will be focused on inner retina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Very sensitive to touch; contact with a wisp of cotton stimulates a blink in both eyes, called corneal reflex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Trigeminal nerve, cranial nerve V, carries afferent sensation into brain, and facial nerve, cranial nerve VII, carries efferent message that stimulates blink</a:t>
            </a:r>
          </a:p>
        </p:txBody>
      </p:sp>
      <p:sp>
        <p:nvSpPr>
          <p:cNvPr id="2355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355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86D9AC6F-3589-4269-93CA-30E8F9655C8D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13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Internal Anatomy: Middle Layer</a:t>
            </a:r>
          </a:p>
        </p:txBody>
      </p:sp>
      <p:sp>
        <p:nvSpPr>
          <p:cNvPr id="7116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>
                <a:ea typeface="+mn-ea"/>
              </a:rPr>
              <a:t>Choroid: </a:t>
            </a:r>
            <a:r>
              <a:rPr lang="en-US" sz="2400" dirty="0" smtClean="0">
                <a:ea typeface="+mn-ea"/>
              </a:rPr>
              <a:t>has dark pigmentation to prevent light from reflecting internally and is heavily vascularized to deliver blood to retina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Anteriorly is continuous with ciliary body and iris 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Muscles of ciliary body control thickness of lens </a:t>
            </a:r>
          </a:p>
          <a:p>
            <a:pPr>
              <a:defRPr/>
            </a:pPr>
            <a:r>
              <a:rPr lang="en-US" b="1" dirty="0" smtClean="0">
                <a:ea typeface="+mn-ea"/>
              </a:rPr>
              <a:t>Iris: </a:t>
            </a:r>
            <a:r>
              <a:rPr lang="en-US" dirty="0" smtClean="0">
                <a:ea typeface="+mn-ea"/>
              </a:rPr>
              <a:t>functions as a diaphragm, varying opening at its center, the pupil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Controls amount of light admitted into retina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Muscle fibers of iris contract pupil in bright light and to accommodate for near vision, and dilate pupil when light is dim and for far vision</a:t>
            </a:r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458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8093ED08-6CF4-4B16-83F1-1460015C0969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14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Internal Anatomy: Middle Layer (Cont.)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z="2400" b="1" smtClean="0"/>
              <a:t>Pupil: </a:t>
            </a:r>
            <a:r>
              <a:rPr lang="en-US" altLang="en-US" sz="2400" smtClean="0"/>
              <a:t>round and regular; size determined by balance between parasympathetic and sympathetic chains of autonomic nervous system</a:t>
            </a:r>
          </a:p>
          <a:p>
            <a:pPr lvl="1"/>
            <a:r>
              <a:rPr lang="en-US" altLang="en-US" sz="2000" smtClean="0"/>
              <a:t>Stimulation of parasympathetic branch, through cranial nerve III, causes constriction of pupil</a:t>
            </a:r>
          </a:p>
          <a:p>
            <a:pPr lvl="1"/>
            <a:r>
              <a:rPr lang="en-US" altLang="en-US" sz="2000" smtClean="0"/>
              <a:t>Stimulation of sympathetic branch dilates pupil and elevates eyelid</a:t>
            </a:r>
          </a:p>
          <a:p>
            <a:pPr lvl="1"/>
            <a:r>
              <a:rPr lang="en-US" altLang="en-US" sz="2000" smtClean="0"/>
              <a:t>Pupil size also reacts to amount of ambient light and to accommodation, or focusing an object on retina</a:t>
            </a:r>
          </a:p>
        </p:txBody>
      </p:sp>
      <p:sp>
        <p:nvSpPr>
          <p:cNvPr id="2560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560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9BD8522E-6CBC-4D0F-90D3-510520128E02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15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Internal Anatomy: Middle Layer (Cont.)</a:t>
            </a:r>
          </a:p>
        </p:txBody>
      </p:sp>
      <p:sp>
        <p:nvSpPr>
          <p:cNvPr id="7116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>
                <a:ea typeface="+mn-ea"/>
              </a:rPr>
              <a:t>Lens: </a:t>
            </a:r>
            <a:r>
              <a:rPr lang="en-US" sz="2400" dirty="0" smtClean="0">
                <a:ea typeface="+mn-ea"/>
              </a:rPr>
              <a:t>biconvex disc located just posterior to pupil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Transparent, it serves as a refracting medium, keeping a viewed object in focus on retina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Thickness controlled by ciliary body; lens bulges focusing on near objects; flattens for far objects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Anterior and posterior chambers contain clear, watery aqueous humor produced continually by ciliary body 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 smtClean="0">
                <a:ea typeface="+mn-ea"/>
              </a:rPr>
              <a:t>Continuous flow of fluid serves to deliver nutrients to surrounding tissues and to drain metabolic wastes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Intraocular pressure determined by balance between amount of aqueous produced and resistance to outflow</a:t>
            </a:r>
          </a:p>
        </p:txBody>
      </p:sp>
      <p:sp>
        <p:nvSpPr>
          <p:cNvPr id="2662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66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4CCE4326-1929-4697-AB9D-F3E3BBE6A34A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16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Internal Anatomy: Inner Layer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921625" cy="4454525"/>
          </a:xfrm>
        </p:spPr>
        <p:txBody>
          <a:bodyPr/>
          <a:lstStyle/>
          <a:p>
            <a:r>
              <a:rPr lang="en-US" altLang="en-US" sz="2000" b="1" dirty="0" smtClean="0"/>
              <a:t>Retina: </a:t>
            </a:r>
            <a:r>
              <a:rPr lang="en-US" altLang="en-US" sz="2000" dirty="0" smtClean="0"/>
              <a:t>the visual receptive layer of eye where light waves change into nerve impulses</a:t>
            </a:r>
          </a:p>
          <a:p>
            <a:r>
              <a:rPr lang="en-US" altLang="en-US" sz="2000" dirty="0" smtClean="0"/>
              <a:t>Retinal structures viewed through ophthalmoscope are optic disc, retinal vessels, general background, and macula</a:t>
            </a:r>
          </a:p>
          <a:p>
            <a:r>
              <a:rPr lang="en-US" altLang="en-US" sz="2000" b="1" dirty="0" smtClean="0"/>
              <a:t>Optic disc: </a:t>
            </a:r>
            <a:r>
              <a:rPr lang="en-US" altLang="en-US" sz="2000" dirty="0" smtClean="0"/>
              <a:t>area in which fibers from retina converge to form optic nerve</a:t>
            </a:r>
          </a:p>
          <a:p>
            <a:pPr lvl="1"/>
            <a:r>
              <a:rPr lang="en-US" altLang="en-US" sz="1800" dirty="0" smtClean="0"/>
              <a:t>Located toward nasal side of retina, it has these characteristics: a color that varies from creamy yellow-orange to pink; a round or oval shape; margins that are distinct and sharply demarcated, especially on temporal side; and a physiologic cup, the smaller circular area inside disc where blood vessels exit and enter</a:t>
            </a:r>
          </a:p>
          <a:p>
            <a:pPr lvl="1"/>
            <a:endParaRPr lang="en-US" altLang="en-US" dirty="0" smtClean="0"/>
          </a:p>
        </p:txBody>
      </p:sp>
      <p:sp>
        <p:nvSpPr>
          <p:cNvPr id="2765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765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59BE1AC2-D09D-4A18-98C4-1583ED2B7C20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17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Internal Anatomy: Inner Layer (Cont.)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Retinal vessels: </a:t>
            </a:r>
            <a:r>
              <a:rPr lang="en-US" altLang="en-US" smtClean="0"/>
              <a:t>normally include a paired artery and vein extending to each quadrant</a:t>
            </a:r>
          </a:p>
          <a:p>
            <a:r>
              <a:rPr lang="en-US" altLang="en-US" b="1" smtClean="0"/>
              <a:t>Macula: </a:t>
            </a:r>
            <a:r>
              <a:rPr lang="en-US" altLang="en-US" smtClean="0"/>
              <a:t>located on temporal side of fundus</a:t>
            </a:r>
          </a:p>
          <a:p>
            <a:pPr lvl="1"/>
            <a:r>
              <a:rPr lang="en-US" altLang="en-US" smtClean="0"/>
              <a:t>Slightly darker pigmented region surrounding fovea centralis, area of sharpest and keenest vision </a:t>
            </a:r>
          </a:p>
          <a:p>
            <a:pPr lvl="1"/>
            <a:r>
              <a:rPr lang="en-US" altLang="en-US" smtClean="0"/>
              <a:t>Receives and transduces light from center of visual field</a:t>
            </a:r>
          </a:p>
        </p:txBody>
      </p:sp>
      <p:sp>
        <p:nvSpPr>
          <p:cNvPr id="2867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867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AE406ACC-527E-4A23-A583-FA619252BEE9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18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Visual Pathways and </a:t>
            </a:r>
            <a:br>
              <a:rPr lang="en-US" altLang="en-US" smtClean="0"/>
            </a:br>
            <a:r>
              <a:rPr lang="en-US" altLang="en-US" smtClean="0"/>
              <a:t>Visual Fields</a:t>
            </a:r>
          </a:p>
        </p:txBody>
      </p:sp>
      <p:sp>
        <p:nvSpPr>
          <p:cNvPr id="29699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672012"/>
          </a:xfrm>
        </p:spPr>
        <p:txBody>
          <a:bodyPr/>
          <a:lstStyle/>
          <a:p>
            <a:r>
              <a:rPr lang="en-US" altLang="en-US" smtClean="0"/>
              <a:t>Light rays are refracted through transparent media, the cornea, aqueous humor, lens, and vitreous body, striking the retina</a:t>
            </a:r>
          </a:p>
          <a:p>
            <a:pPr lvl="1"/>
            <a:r>
              <a:rPr lang="en-US" altLang="en-US" b="1" smtClean="0"/>
              <a:t>Retina transforms light stimulus into nerve impulses conducted to visual cortex</a:t>
            </a:r>
          </a:p>
          <a:p>
            <a:pPr lvl="2"/>
            <a:r>
              <a:rPr lang="en-US" altLang="en-US" smtClean="0"/>
              <a:t>Image formed on retina is upside down and reversed</a:t>
            </a:r>
          </a:p>
          <a:p>
            <a:pPr lvl="2"/>
            <a:r>
              <a:rPr lang="en-US" altLang="en-US" smtClean="0"/>
              <a:t>All retinal fibers collect to form optic nerve, but maintain same spatial arrangement</a:t>
            </a:r>
          </a:p>
          <a:p>
            <a:pPr lvl="2"/>
            <a:r>
              <a:rPr lang="en-US" altLang="en-US" smtClean="0"/>
              <a:t>At optic chiasm, fibers from both visual fields cross over</a:t>
            </a:r>
          </a:p>
          <a:p>
            <a:pPr lvl="2"/>
            <a:r>
              <a:rPr lang="en-US" altLang="en-US" smtClean="0"/>
              <a:t>Left optic tract now has fibers from left half of each retina, and right optic tract contains fibers only from right; thus, right side of brain looks at left side of the world</a:t>
            </a:r>
          </a:p>
          <a:p>
            <a:pPr lvl="2"/>
            <a:endParaRPr lang="en-US" altLang="en-US" smtClean="0"/>
          </a:p>
        </p:txBody>
      </p:sp>
      <p:sp>
        <p:nvSpPr>
          <p:cNvPr id="2970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2970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A51D2BAE-3E98-4383-A8B5-9432FD6E01FF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19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dirty="0" smtClean="0"/>
              <a:t>External Anatomy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98738"/>
            <a:ext cx="8149442" cy="47070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Bony orbital cavity surrounded by cushion of fat protects eye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Eyelids are like two movable shades that further protect eye from injury, strong light, and dust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Upper eyelid larger and more mobile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Eyelashes are short hairs in double or triple rows that curve outward from lid margins, filtering out dust and dirt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Palpebral fissure: elliptical open space between eyelids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When closed, lid margins approximate completely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When open, upper lid covers part of iris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Lower lid margin, at </a:t>
            </a:r>
            <a:r>
              <a:rPr lang="en-US" altLang="en-US" sz="2400" dirty="0" err="1" smtClean="0"/>
              <a:t>limbus</a:t>
            </a:r>
            <a:r>
              <a:rPr lang="en-US" altLang="en-US" sz="2400" dirty="0" smtClean="0"/>
              <a:t>, borders between cornea and sclera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Canthus: corner of eye, angle where lids meet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 smtClean="0"/>
              <a:t>Inner canthus: </a:t>
            </a:r>
            <a:r>
              <a:rPr lang="en-US" altLang="en-US" sz="1800" dirty="0" err="1" smtClean="0"/>
              <a:t>caruncle</a:t>
            </a:r>
            <a:r>
              <a:rPr lang="en-US" altLang="en-US" sz="1800" dirty="0" smtClean="0"/>
              <a:t> is small fleshy mass containing sebaceous glands</a:t>
            </a:r>
          </a:p>
          <a:p>
            <a:pPr lvl="1">
              <a:lnSpc>
                <a:spcPct val="80000"/>
              </a:lnSpc>
            </a:pPr>
            <a:endParaRPr lang="en-US" altLang="en-US" sz="2000" dirty="0" smtClean="0"/>
          </a:p>
        </p:txBody>
      </p:sp>
      <p:sp>
        <p:nvSpPr>
          <p:cNvPr id="1229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dirty="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dirty="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22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7AF3BF53-D4FE-4583-BF2B-5F00C638C0AF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Visual Pathways</a:t>
            </a:r>
          </a:p>
        </p:txBody>
      </p:sp>
      <p:pic>
        <p:nvPicPr>
          <p:cNvPr id="30723" name="Picture 8" descr="f14-07-X3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1811338"/>
            <a:ext cx="3030537" cy="433546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072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F0F52019-63F3-40FC-AC47-CFE727E777F1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20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Visual Reflexes</a:t>
            </a:r>
          </a:p>
        </p:txBody>
      </p:sp>
      <p:sp>
        <p:nvSpPr>
          <p:cNvPr id="31747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Pupillary light reflex: </a:t>
            </a:r>
            <a:r>
              <a:rPr lang="en-US" altLang="en-US" smtClean="0"/>
              <a:t>normal constriction of pupils when bright light shines on retina</a:t>
            </a:r>
          </a:p>
          <a:p>
            <a:pPr lvl="1"/>
            <a:r>
              <a:rPr lang="en-US" altLang="en-US" smtClean="0"/>
              <a:t>Subcortical reflex arc, person has no conscious control over it</a:t>
            </a:r>
          </a:p>
          <a:p>
            <a:pPr lvl="2"/>
            <a:r>
              <a:rPr lang="en-US" altLang="en-US" smtClean="0"/>
              <a:t>Sensory afferent link is cranial nerve II, optic nerve</a:t>
            </a:r>
          </a:p>
          <a:p>
            <a:pPr lvl="2"/>
            <a:r>
              <a:rPr lang="en-US" altLang="en-US" smtClean="0"/>
              <a:t>Motor efferent path is cranial III, oculomotor nerve</a:t>
            </a:r>
          </a:p>
          <a:p>
            <a:pPr lvl="2"/>
            <a:r>
              <a:rPr lang="en-US" altLang="en-US" smtClean="0"/>
              <a:t>When one eye exposed to bright light, a direct light reflex occurs, constriction of that pupil; and a consensual light reflex, simultaneous constriction of other pupil</a:t>
            </a:r>
          </a:p>
          <a:p>
            <a:pPr lvl="3"/>
            <a:r>
              <a:rPr lang="en-US" altLang="en-US" smtClean="0"/>
              <a:t>Because the optic nerve carries the sensory afferent message in and then synapses with both sides of brain</a:t>
            </a:r>
          </a:p>
        </p:txBody>
      </p:sp>
      <p:sp>
        <p:nvSpPr>
          <p:cNvPr id="3174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17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E7174448-5806-447E-AB0E-E56036DD4382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21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Visual Reflexes (Cont.)</a:t>
            </a:r>
          </a:p>
        </p:txBody>
      </p:sp>
      <p:sp>
        <p:nvSpPr>
          <p:cNvPr id="32771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Fixation: </a:t>
            </a:r>
            <a:r>
              <a:rPr lang="en-US" altLang="en-US" smtClean="0"/>
              <a:t>a reflex direction of eye toward an object attracting person’s attention</a:t>
            </a:r>
          </a:p>
          <a:p>
            <a:pPr lvl="1"/>
            <a:r>
              <a:rPr lang="en-US" altLang="en-US" smtClean="0"/>
              <a:t>Image fixed in center of visual field, the fovea centralis</a:t>
            </a:r>
          </a:p>
          <a:p>
            <a:pPr lvl="2"/>
            <a:r>
              <a:rPr lang="en-US" altLang="en-US" smtClean="0"/>
              <a:t>Consists of rapid ocular movements to put target back on the fovea, and somewhat slower movements to track target and keep its image on fovea</a:t>
            </a:r>
          </a:p>
          <a:p>
            <a:pPr lvl="3"/>
            <a:r>
              <a:rPr lang="en-US" altLang="en-US" smtClean="0"/>
              <a:t>These ocular movements are impaired by drugs, alcohol, fatigue, and inattention</a:t>
            </a:r>
          </a:p>
        </p:txBody>
      </p:sp>
      <p:sp>
        <p:nvSpPr>
          <p:cNvPr id="3277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27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D05A1872-0E55-4B1E-899E-8E1BC6960DD9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22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Visual Reflexes (Cont.)</a:t>
            </a: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Accommodation: </a:t>
            </a:r>
            <a:r>
              <a:rPr lang="en-US" altLang="en-US" smtClean="0"/>
              <a:t>adaptation of eye for near vision</a:t>
            </a:r>
          </a:p>
          <a:p>
            <a:pPr lvl="1"/>
            <a:r>
              <a:rPr lang="en-US" altLang="en-US" smtClean="0"/>
              <a:t>Accomplished by increasing curvature of lens through movement of ciliary muscles</a:t>
            </a:r>
          </a:p>
          <a:p>
            <a:pPr lvl="1"/>
            <a:r>
              <a:rPr lang="en-US" altLang="en-US" smtClean="0"/>
              <a:t>Although lens cannot be observed directly, the following components of accommodation can be observed:</a:t>
            </a:r>
          </a:p>
          <a:p>
            <a:pPr lvl="2"/>
            <a:r>
              <a:rPr lang="en-US" altLang="en-US" smtClean="0"/>
              <a:t>Convergence (motion toward) of the axes of the eyeballs</a:t>
            </a:r>
          </a:p>
          <a:p>
            <a:pPr lvl="2"/>
            <a:r>
              <a:rPr lang="en-US" altLang="en-US" smtClean="0"/>
              <a:t>Pupillary constriction</a:t>
            </a:r>
          </a:p>
        </p:txBody>
      </p:sp>
      <p:sp>
        <p:nvSpPr>
          <p:cNvPr id="3379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379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04B1BA54-B659-439F-968D-2C1975E5F2FF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23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Developmental Competence: Infants and Children </a:t>
            </a:r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Peripheral vision is intact in newborn infant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Macula, area of keenest vision, is absent at birth but mature by 8 months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By 3 to 4 months of age, infant establishes binocularity and can fixate on a single image with both eyes simultaneously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Lens is nearly spherical at birth, growing flatter throughout life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Consistency changes from that of soft plastic at birth to rigid glass in old age</a:t>
            </a:r>
          </a:p>
        </p:txBody>
      </p:sp>
      <p:sp>
        <p:nvSpPr>
          <p:cNvPr id="3482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482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396F7D09-4AE7-42FE-A3E4-A9FD80B24866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24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Developmental Competence: Aging Adults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778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Pupil size decreases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Lens loses elasticity, becoming hard and glasslike, which decreases ability to change shape to accommodate for near vision; this condition is termed </a:t>
            </a:r>
            <a:r>
              <a:rPr lang="en-US" i="1" dirty="0" smtClean="0">
                <a:ea typeface="+mn-ea"/>
              </a:rPr>
              <a:t>presbyopia 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By age 70, normally transparent fibers of lens begin to thicken and yellow, the beginning of cataracts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Visual acuity may diminish gradually after age 50, and more so after age 70</a:t>
            </a:r>
          </a:p>
        </p:txBody>
      </p:sp>
      <p:sp>
        <p:nvSpPr>
          <p:cNvPr id="3584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584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2ACD0326-11D2-4F26-97C9-C6BF152F3E84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25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Developmental Competence: Aging Adults (Cont.)</a:t>
            </a:r>
          </a:p>
        </p:txBody>
      </p:sp>
      <p:sp>
        <p:nvSpPr>
          <p:cNvPr id="36867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smtClean="0"/>
              <a:t>Most common causes of decreased visual functioning in older adults are the following: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Cataract formation, or lens opacity, resulting from a clumping of proteins in lens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Glaucoma, or increased intraocular pressure; chronic open-angle glaucoma is most common type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Macular degeneration, or breakdown of cells in macula of retina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Loss of central vision is most common cause of blindness; person is unable to read fine print, sew, or do fine work; loss of central vision may cause great distress</a:t>
            </a:r>
          </a:p>
          <a:p>
            <a:pPr lvl="1">
              <a:lnSpc>
                <a:spcPct val="90000"/>
              </a:lnSpc>
            </a:pPr>
            <a:endParaRPr lang="en-US" altLang="en-US" sz="2000" smtClean="0"/>
          </a:p>
        </p:txBody>
      </p:sp>
      <p:sp>
        <p:nvSpPr>
          <p:cNvPr id="3686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686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FC6450A7-BD1B-4B97-A190-6387D96E0173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26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Cultural Competence</a:t>
            </a:r>
          </a:p>
        </p:txBody>
      </p:sp>
      <p:sp>
        <p:nvSpPr>
          <p:cNvPr id="37891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Racial differences evident in palpebral fissures</a:t>
            </a:r>
          </a:p>
          <a:p>
            <a:pPr lvl="1"/>
            <a:r>
              <a:rPr lang="en-US" altLang="en-US" smtClean="0"/>
              <a:t>Persons of Asian origin often identified by eyes, whereas presence of narrowed palpebral fissures in non-Asian individuals may be diagnostic of congenital anomaly, Down syndrome</a:t>
            </a:r>
          </a:p>
          <a:p>
            <a:pPr lvl="1"/>
            <a:r>
              <a:rPr lang="en-US" altLang="en-US" smtClean="0"/>
              <a:t>Culturally based variability exists in color of iris and retinal pigmentation, with darker irides having darker retinas behind them</a:t>
            </a:r>
          </a:p>
        </p:txBody>
      </p:sp>
      <p:sp>
        <p:nvSpPr>
          <p:cNvPr id="3789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78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8E8DA135-8D39-4D35-9EED-26E83EE7FB50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27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Cultural Competence (Cont.)</a:t>
            </a:r>
          </a:p>
        </p:txBody>
      </p:sp>
      <p:sp>
        <p:nvSpPr>
          <p:cNvPr id="38915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Racial variations in disease</a:t>
            </a:r>
          </a:p>
          <a:p>
            <a:pPr lvl="1"/>
            <a:r>
              <a:rPr lang="en-US" altLang="en-US" smtClean="0"/>
              <a:t>Primary open-angle glaucoma affects African Americans three to six times more often than Whites and is six times more likely to cause blindness than in Whites; reasons are not known</a:t>
            </a:r>
          </a:p>
          <a:p>
            <a:pPr lvl="1"/>
            <a:r>
              <a:rPr lang="en-US" altLang="en-US" smtClean="0"/>
              <a:t>Prevalence rates are 50% higher for those living below the poverty level than among other adults</a:t>
            </a:r>
          </a:p>
          <a:p>
            <a:pPr lvl="1"/>
            <a:r>
              <a:rPr lang="en-US" altLang="en-US" smtClean="0"/>
              <a:t>Age-related macular degeneration (AMD) is more prevalent among Whites, especially those over the age of 75, and is the leading form of blindness in Whites</a:t>
            </a:r>
          </a:p>
        </p:txBody>
      </p:sp>
      <p:sp>
        <p:nvSpPr>
          <p:cNvPr id="3891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5BB1FD10-A673-4088-8FF5-0D8D83B97EB8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28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Subjective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ea typeface="+mn-ea"/>
              </a:rPr>
              <a:t>Vision difficulty: decreased acuity, blurring, blind spots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Pain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Strabismus, diplopia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Redness, swelling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Watering, discharge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History of ocular problems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Glaucoma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Use of glasses or contact lenses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Self-care behaviors</a:t>
            </a:r>
          </a:p>
        </p:txBody>
      </p:sp>
      <p:sp>
        <p:nvSpPr>
          <p:cNvPr id="3994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3994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A81AF035-6A4F-453E-A0A0-A4E6DB7C4CB0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29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Anatomy of the Eye</a:t>
            </a:r>
          </a:p>
        </p:txBody>
      </p:sp>
      <p:pic>
        <p:nvPicPr>
          <p:cNvPr id="13315" name="Picture 8" descr="f14-01-X3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819275"/>
            <a:ext cx="7629525" cy="3429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2F4DF3CF-21D0-4E60-B7DE-1D4E8BB72C28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Vision Difficulty 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683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ea typeface="+mn-ea"/>
              </a:rPr>
              <a:t>Any difficulty seeing or any blurring? Blind spots? Come on suddenly or slowly? One eye or both?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Constant, or does it come and go?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Do objects appear out of focus or clouding of objects? 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Do spots move in front of your eyes? One or many? In one or both eyes?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Any halos, rainbows, rings around objects?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Any blind spot? Does it move as you shift your gaze? Any loss of peripheral vision?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Any night blindness?</a:t>
            </a:r>
          </a:p>
        </p:txBody>
      </p:sp>
      <p:sp>
        <p:nvSpPr>
          <p:cNvPr id="4096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096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70BB47C7-585D-40FB-A097-C2F6A048699F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30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nurse is obtaining a focused review of a patient’s eye function. Which statement by the patient would require emergent medical attention</a:t>
            </a:r>
            <a:r>
              <a:rPr lang="en-US" dirty="0" smtClean="0"/>
              <a:t>?</a:t>
            </a:r>
          </a:p>
          <a:p>
            <a:pPr marL="463550" indent="-463550" eaLnBrk="1" hangingPunct="1">
              <a:buSzTx/>
              <a:buFont typeface="Arial" pitchFamily="34" charset="0"/>
              <a:buAutoNum type="arabicPeriod"/>
              <a:defRPr/>
            </a:pPr>
            <a:r>
              <a:rPr lang="en-US" dirty="0"/>
              <a:t>“I see flashing lights and spots.” </a:t>
            </a:r>
          </a:p>
          <a:p>
            <a:pPr marL="463550" indent="-463550" eaLnBrk="1" hangingPunct="1">
              <a:buSzTx/>
              <a:buFont typeface="Arial" pitchFamily="34" charset="0"/>
              <a:buAutoNum type="arabicPeriod"/>
              <a:defRPr/>
            </a:pPr>
            <a:r>
              <a:rPr lang="en-US" dirty="0"/>
              <a:t>“My eyes feel tired all the time.”</a:t>
            </a:r>
          </a:p>
          <a:p>
            <a:pPr marL="463550" indent="-463550" eaLnBrk="1" hangingPunct="1">
              <a:buSzTx/>
              <a:buFont typeface="Arial" pitchFamily="34" charset="0"/>
              <a:buAutoNum type="arabicPeriod"/>
              <a:defRPr/>
            </a:pPr>
            <a:r>
              <a:rPr lang="en-US" dirty="0"/>
              <a:t>“My eyes get watery when I am gardening.”</a:t>
            </a:r>
          </a:p>
          <a:p>
            <a:pPr marL="463550" indent="-463550" eaLnBrk="1" hangingPunct="1">
              <a:buSzTx/>
              <a:buFont typeface="Arial" pitchFamily="34" charset="0"/>
              <a:buAutoNum type="arabicPeriod"/>
              <a:defRPr/>
            </a:pPr>
            <a:r>
              <a:rPr lang="en-US" dirty="0"/>
              <a:t>“I’m having trouble seeing when I drive at night.”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fld id="{D38A2C4F-D51F-4C8C-BCFA-09886F8108D1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2016 by Elsevier, Inc. All rights reserved.</a:t>
            </a:r>
          </a:p>
          <a:p>
            <a:pPr>
              <a:defRPr/>
            </a:pPr>
            <a:r>
              <a:rPr lang="en-US" smtClean="0"/>
              <a:t>Copyright © 2012, 2008, 2004, 2000, 1996, 1993 by Saunders, an affiliate of Elsevier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39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Pain Questions</a:t>
            </a:r>
          </a:p>
        </p:txBody>
      </p:sp>
      <p:sp>
        <p:nvSpPr>
          <p:cNvPr id="41987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Any eye pain? Please describe</a:t>
            </a:r>
          </a:p>
          <a:p>
            <a:r>
              <a:rPr lang="en-US" altLang="en-US" smtClean="0"/>
              <a:t>Come on suddenly?</a:t>
            </a:r>
          </a:p>
          <a:p>
            <a:r>
              <a:rPr lang="en-US" altLang="en-US" smtClean="0"/>
              <a:t>Quality: burning or itching? Or sharp, stabbing pain; pain with bright light?</a:t>
            </a:r>
          </a:p>
          <a:p>
            <a:r>
              <a:rPr lang="en-US" altLang="en-US" smtClean="0"/>
              <a:t>A foreign body sensation? Or deep aching? Or headache in brow area?</a:t>
            </a:r>
          </a:p>
        </p:txBody>
      </p:sp>
      <p:sp>
        <p:nvSpPr>
          <p:cNvPr id="4198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198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7BAE62F0-4569-47C5-8B9B-FDD8686B4EB6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32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Strabismus, Diplopia, Redness and Swelling</a:t>
            </a:r>
          </a:p>
        </p:txBody>
      </p:sp>
      <p:sp>
        <p:nvSpPr>
          <p:cNvPr id="43011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Strabismus, diplopia: </a:t>
            </a:r>
            <a:r>
              <a:rPr lang="en-US" altLang="en-US" smtClean="0"/>
              <a:t>Any history of crossed eyes? Now or in the past? Does this occur with eye fatigue?</a:t>
            </a:r>
          </a:p>
          <a:p>
            <a:pPr lvl="1"/>
            <a:r>
              <a:rPr lang="en-US" altLang="en-US" smtClean="0"/>
              <a:t>Ever see double? Constant, or does it come and go? In one eye or both?</a:t>
            </a:r>
          </a:p>
          <a:p>
            <a:r>
              <a:rPr lang="en-US" altLang="en-US" b="1" smtClean="0"/>
              <a:t>Redness, swelling</a:t>
            </a:r>
          </a:p>
          <a:p>
            <a:pPr lvl="1"/>
            <a:r>
              <a:rPr lang="en-US" altLang="en-US" smtClean="0"/>
              <a:t>Any redness or swelling in eyes?</a:t>
            </a:r>
          </a:p>
          <a:p>
            <a:pPr lvl="1"/>
            <a:r>
              <a:rPr lang="en-US" altLang="en-US" smtClean="0"/>
              <a:t>Any infections? Now or in past? When do these occur? In a particular time of year?</a:t>
            </a:r>
          </a:p>
        </p:txBody>
      </p:sp>
      <p:sp>
        <p:nvSpPr>
          <p:cNvPr id="4301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301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29F514D5-42BB-4918-B065-26BC118EFC00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33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Discharge and Past History</a:t>
            </a:r>
          </a:p>
        </p:txBody>
      </p:sp>
      <p:sp>
        <p:nvSpPr>
          <p:cNvPr id="44035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Watering, discharge</a:t>
            </a:r>
          </a:p>
          <a:p>
            <a:pPr lvl="1"/>
            <a:r>
              <a:rPr lang="en-US" altLang="en-US" smtClean="0"/>
              <a:t>Any watering or excessive tearing?</a:t>
            </a:r>
          </a:p>
          <a:p>
            <a:pPr lvl="1"/>
            <a:r>
              <a:rPr lang="en-US" altLang="en-US" smtClean="0"/>
              <a:t>Any discharge? Any matter in the eyes? Is it hard to open your eyes in the morning? What color is the discharge?</a:t>
            </a:r>
          </a:p>
          <a:p>
            <a:pPr lvl="1"/>
            <a:r>
              <a:rPr lang="en-US" altLang="en-US" smtClean="0"/>
              <a:t>How do you remove matter from eyes?</a:t>
            </a:r>
          </a:p>
          <a:p>
            <a:r>
              <a:rPr lang="en-US" altLang="en-US" b="1" smtClean="0"/>
              <a:t>Past history of ocular problems</a:t>
            </a:r>
          </a:p>
          <a:p>
            <a:pPr lvl="1"/>
            <a:r>
              <a:rPr lang="en-US" altLang="en-US" smtClean="0"/>
              <a:t>Any history of injury or surgery to eye? Any history of allergies?</a:t>
            </a:r>
          </a:p>
        </p:txBody>
      </p:sp>
      <p:sp>
        <p:nvSpPr>
          <p:cNvPr id="440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40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0CB9E8D1-D06E-4F3E-9998-6385078124A4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34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Glaucoma, Eyeglasses, and Contact Lenses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>
                <a:ea typeface="+mn-ea"/>
              </a:rPr>
              <a:t>Glaucoma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Have you ever been tested for glaucoma? What were the results?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Do you have any family history of glaucoma?</a:t>
            </a:r>
          </a:p>
          <a:p>
            <a:pPr>
              <a:defRPr/>
            </a:pPr>
            <a:r>
              <a:rPr lang="en-US" b="1" dirty="0" smtClean="0">
                <a:ea typeface="+mn-ea"/>
              </a:rPr>
              <a:t>Use of glasses or contact lenses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Do you wear glasses or contact lenses? How do they work for you?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Last time your prescription was checked? Was it changed?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If you wear contact lenses, are there any problems such as pain, photophobia, watering, or swelling?</a:t>
            </a:r>
          </a:p>
        </p:txBody>
      </p:sp>
      <p:sp>
        <p:nvSpPr>
          <p:cNvPr id="4506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506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4D391F6E-B51F-45A5-B11B-566330D84D42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35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Self-Care Behaviors</a:t>
            </a:r>
          </a:p>
        </p:txBody>
      </p:sp>
      <p:sp>
        <p:nvSpPr>
          <p:cNvPr id="46083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849812"/>
          </a:xfrm>
        </p:spPr>
        <p:txBody>
          <a:bodyPr/>
          <a:lstStyle/>
          <a:p>
            <a:r>
              <a:rPr lang="en-US" altLang="en-US" sz="2000" dirty="0" smtClean="0"/>
              <a:t>How do you care for contacts? How long do you wear them? How do you clean them? Do you remove them for certain activities?</a:t>
            </a:r>
          </a:p>
          <a:p>
            <a:r>
              <a:rPr lang="en-US" altLang="en-US" sz="2000" dirty="0" smtClean="0"/>
              <a:t>Last vision test? Ever tested for color?</a:t>
            </a:r>
          </a:p>
          <a:p>
            <a:r>
              <a:rPr lang="en-US" altLang="en-US" sz="2000" dirty="0" smtClean="0"/>
              <a:t>Any environmental conditions at home or at work that may affect your eyes? If so, do you wear goggles to protect your eyes?</a:t>
            </a:r>
          </a:p>
          <a:p>
            <a:r>
              <a:rPr lang="en-US" altLang="en-US" sz="2000" dirty="0" smtClean="0"/>
              <a:t>What medications are you taking? Systemic or topical? Any specifically for eyes?</a:t>
            </a:r>
          </a:p>
          <a:p>
            <a:r>
              <a:rPr lang="en-US" altLang="en-US" sz="2000" dirty="0" smtClean="0"/>
              <a:t>If you have experienced a vision loss, how do you cope? Do you have books with large print, books on audio tape, braille?</a:t>
            </a:r>
          </a:p>
          <a:p>
            <a:r>
              <a:rPr lang="en-US" altLang="en-US" sz="2000" dirty="0" smtClean="0"/>
              <a:t>Do you maintain living environment the same?</a:t>
            </a:r>
          </a:p>
          <a:p>
            <a:r>
              <a:rPr lang="en-US" altLang="en-US" sz="2000" dirty="0" smtClean="0"/>
              <a:t>Do you sometimes fear complete loss of vision?</a:t>
            </a:r>
          </a:p>
          <a:p>
            <a:endParaRPr lang="en-US" altLang="en-US" sz="2000" dirty="0" smtClean="0"/>
          </a:p>
        </p:txBody>
      </p:sp>
      <p:sp>
        <p:nvSpPr>
          <p:cNvPr id="4608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608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B10901E0-BC05-48CB-B9D6-7E09F1EDFD4E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36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Additional History for Infants </a:t>
            </a:r>
            <a:br>
              <a:rPr lang="en-US" altLang="en-US" smtClean="0"/>
            </a:br>
            <a:r>
              <a:rPr lang="en-US" altLang="en-US" smtClean="0"/>
              <a:t>and Children </a:t>
            </a:r>
          </a:p>
        </p:txBody>
      </p:sp>
      <p:sp>
        <p:nvSpPr>
          <p:cNvPr id="47107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z="2400" smtClean="0"/>
              <a:t>Any vaginal infections in mother at delivery?</a:t>
            </a:r>
          </a:p>
          <a:p>
            <a:r>
              <a:rPr lang="en-US" altLang="en-US" sz="2400" smtClean="0"/>
              <a:t>Considering age of child, which developmental milestones of vision have you (parent) noted?</a:t>
            </a:r>
          </a:p>
          <a:p>
            <a:r>
              <a:rPr lang="en-US" altLang="en-US" sz="2400" smtClean="0"/>
              <a:t>Does child have routine vision testing at school?</a:t>
            </a:r>
          </a:p>
          <a:p>
            <a:r>
              <a:rPr lang="en-US" altLang="en-US" sz="2400" smtClean="0"/>
              <a:t>Are you (parent) aware of safety measures to protect child’s eyes from trauma? Do you inspect toys?</a:t>
            </a:r>
          </a:p>
          <a:p>
            <a:r>
              <a:rPr lang="en-US" altLang="en-US" sz="2400" smtClean="0"/>
              <a:t>Have you taught child safe care of sharp objects and how to carry and how to use them?</a:t>
            </a:r>
          </a:p>
        </p:txBody>
      </p:sp>
      <p:sp>
        <p:nvSpPr>
          <p:cNvPr id="4710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710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24B525D9-FB1C-4CC1-B3EC-723637162AFD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37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>
          <a:xfrm>
            <a:off x="512763" y="338138"/>
            <a:ext cx="7945437" cy="1219200"/>
          </a:xfrm>
        </p:spPr>
        <p:txBody>
          <a:bodyPr/>
          <a:lstStyle/>
          <a:p>
            <a:r>
              <a:rPr lang="en-US" altLang="en-US" smtClean="0"/>
              <a:t>Additional History for Aging Adults</a:t>
            </a:r>
          </a:p>
        </p:txBody>
      </p:sp>
      <p:sp>
        <p:nvSpPr>
          <p:cNvPr id="48131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Have you noticed any visual difficulty with climbing stairs or driving? Any problem with night vision?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When was last time tested for glaucoma?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Any aching pain around eyes? Any loss of peripheral vision?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If you have glaucoma, how do you manage your eyedrops?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Is there history of cataracts? Any loss or progressive blurring of vision?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Do your eyes ever feel dry or burning? What do you do for this?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Any decrease in usual activities, such as reading or sewing?</a:t>
            </a:r>
          </a:p>
          <a:p>
            <a:pPr lvl="2">
              <a:lnSpc>
                <a:spcPct val="90000"/>
              </a:lnSpc>
            </a:pPr>
            <a:endParaRPr lang="en-US" altLang="en-US" sz="1700" smtClean="0"/>
          </a:p>
        </p:txBody>
      </p:sp>
      <p:sp>
        <p:nvSpPr>
          <p:cNvPr id="4813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813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1F5A05AD-6899-42EE-925D-151731836046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38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Objective Data</a:t>
            </a:r>
          </a:p>
        </p:txBody>
      </p:sp>
      <p:sp>
        <p:nvSpPr>
          <p:cNvPr id="49155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Preparation</a:t>
            </a:r>
          </a:p>
          <a:p>
            <a:pPr lvl="1"/>
            <a:r>
              <a:rPr lang="en-US" altLang="en-US" smtClean="0"/>
              <a:t>Position person standing for vision screening; then sitting up with head at your eye level</a:t>
            </a:r>
          </a:p>
          <a:p>
            <a:r>
              <a:rPr lang="en-US" altLang="en-US" b="1" smtClean="0"/>
              <a:t>Equipment needed</a:t>
            </a:r>
          </a:p>
          <a:p>
            <a:pPr lvl="1"/>
            <a:r>
              <a:rPr lang="en-US" altLang="en-US" smtClean="0"/>
              <a:t>Snellen eye chart</a:t>
            </a:r>
          </a:p>
          <a:p>
            <a:pPr lvl="1"/>
            <a:r>
              <a:rPr lang="en-US" altLang="en-US" smtClean="0"/>
              <a:t>Handheld visual screener</a:t>
            </a:r>
          </a:p>
          <a:p>
            <a:pPr lvl="1"/>
            <a:r>
              <a:rPr lang="en-US" altLang="en-US" smtClean="0"/>
              <a:t>Opaque card or occluder</a:t>
            </a:r>
          </a:p>
          <a:p>
            <a:pPr lvl="1"/>
            <a:r>
              <a:rPr lang="en-US" altLang="en-US" smtClean="0"/>
              <a:t>Penlight</a:t>
            </a:r>
          </a:p>
        </p:txBody>
      </p:sp>
      <p:sp>
        <p:nvSpPr>
          <p:cNvPr id="4915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4915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0AC07F83-7CD8-48E6-AB8C-A378B6BD6C8B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39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Tarsal Plates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dirty="0" smtClean="0"/>
              <a:t>Within upper lid, they are strips of connective tissue that give it shape</a:t>
            </a:r>
          </a:p>
          <a:p>
            <a:pPr lvl="1"/>
            <a:r>
              <a:rPr lang="en-US" altLang="en-US" dirty="0" smtClean="0"/>
              <a:t>Contain </a:t>
            </a:r>
            <a:r>
              <a:rPr lang="en-US" altLang="en-US" dirty="0" err="1" smtClean="0"/>
              <a:t>meibomian</a:t>
            </a:r>
            <a:r>
              <a:rPr lang="en-US" altLang="en-US" dirty="0" smtClean="0"/>
              <a:t> glands, which are modified sebaceous glands that secrete an oily lubricating material onto lids</a:t>
            </a:r>
          </a:p>
          <a:p>
            <a:pPr lvl="2"/>
            <a:r>
              <a:rPr lang="en-US" altLang="en-US" dirty="0" smtClean="0"/>
              <a:t>This stops the tears from overflowing and helps to form an airtight seal when lids are closed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434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17F8F2FF-360D-4530-8ED7-19EB7FA4C192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4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Test Central Visual Acuity </a:t>
            </a:r>
          </a:p>
        </p:txBody>
      </p:sp>
      <p:sp>
        <p:nvSpPr>
          <p:cNvPr id="50179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smtClean="0"/>
              <a:t>Snellen alphabet chart is most commonly used and accurate measure of visual acuity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It has lines of letters arranged in decreasing size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Place chart in a well-lit spot at eye level; position person exactly 20 feet from chart; hand person an opaque card with which to shield one eye at a time during test 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If person wears glasses or contact lenses, leave them on; remove only reading glasses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Ask person to read through chart to smallest line of letters possible; encourage trying next smallest line also</a:t>
            </a:r>
          </a:p>
          <a:p>
            <a:pPr lvl="2">
              <a:lnSpc>
                <a:spcPct val="90000"/>
              </a:lnSpc>
            </a:pPr>
            <a:endParaRPr lang="en-US" altLang="en-US" sz="1800" smtClean="0"/>
          </a:p>
        </p:txBody>
      </p:sp>
      <p:sp>
        <p:nvSpPr>
          <p:cNvPr id="5018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018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55F1BB33-F363-467A-B5AC-FBACE49236AB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40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Test Central Visual Acuity (Cont.)</a:t>
            </a:r>
          </a:p>
        </p:txBody>
      </p:sp>
      <p:sp>
        <p:nvSpPr>
          <p:cNvPr id="51203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If person unable to see even largest letters, shorten distance to chart until the person sees it, and record that distance (e.g., 10/20)</a:t>
            </a:r>
          </a:p>
          <a:p>
            <a:r>
              <a:rPr lang="en-US" altLang="en-US" smtClean="0"/>
              <a:t>If visual acuity even lower, assess whether person can count your fingers when they are spread in front of eyes or distinguish light perception from your penlight</a:t>
            </a:r>
          </a:p>
        </p:txBody>
      </p:sp>
      <p:sp>
        <p:nvSpPr>
          <p:cNvPr id="5120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120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2E8EACD0-91E0-44D5-933B-A19DF70ACB24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41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Test Near Vision</a:t>
            </a:r>
          </a:p>
        </p:txBody>
      </p:sp>
      <p:sp>
        <p:nvSpPr>
          <p:cNvPr id="52227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z="2400" smtClean="0"/>
              <a:t>For those who report increasing difficulty reading</a:t>
            </a:r>
          </a:p>
          <a:p>
            <a:r>
              <a:rPr lang="en-US" altLang="en-US" sz="2400" smtClean="0"/>
              <a:t>Test near vision with handheld vision screener with various sizes of print (e.g., a Jaeger card)</a:t>
            </a:r>
          </a:p>
          <a:p>
            <a:pPr lvl="1"/>
            <a:r>
              <a:rPr lang="en-US" altLang="en-US" sz="2000" smtClean="0"/>
              <a:t>Hold card in good light about 35 cm (14 inches) from the eye; this distance equals print size on 20-foot chart</a:t>
            </a:r>
          </a:p>
          <a:p>
            <a:pPr lvl="1"/>
            <a:r>
              <a:rPr lang="en-US" altLang="en-US" sz="2000" smtClean="0"/>
              <a:t>Test each eye separately, with glasses on</a:t>
            </a:r>
          </a:p>
          <a:p>
            <a:pPr lvl="1"/>
            <a:r>
              <a:rPr lang="en-US" altLang="en-US" sz="2000" smtClean="0"/>
              <a:t>Normal result is “14/14” in each eye, read without hesitancy and without moving card closer or farther away</a:t>
            </a:r>
          </a:p>
          <a:p>
            <a:pPr lvl="1"/>
            <a:r>
              <a:rPr lang="en-US" altLang="en-US" sz="2000" smtClean="0"/>
              <a:t>When no vision screening card is available, ask person to read from a magazine or newspaper</a:t>
            </a:r>
          </a:p>
        </p:txBody>
      </p:sp>
      <p:sp>
        <p:nvSpPr>
          <p:cNvPr id="5222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22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6331C271-BE34-4893-A34A-42F5252449F8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42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Confrontation Test</a:t>
            </a:r>
          </a:p>
        </p:txBody>
      </p:sp>
      <p:sp>
        <p:nvSpPr>
          <p:cNvPr id="53251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z="2400" smtClean="0"/>
              <a:t>Gross measure of peripheral vision; compares person’s peripheral vision with yours</a:t>
            </a:r>
          </a:p>
          <a:p>
            <a:pPr lvl="1"/>
            <a:r>
              <a:rPr lang="en-US" altLang="en-US" sz="2000" smtClean="0"/>
              <a:t>Position yourself at eye level with person about 2 feet away</a:t>
            </a:r>
          </a:p>
          <a:p>
            <a:pPr lvl="1"/>
            <a:r>
              <a:rPr lang="en-US" altLang="en-US" sz="2000" smtClean="0"/>
              <a:t>Direct person to cover one eye with an opaque card and with other eye to look straight at you</a:t>
            </a:r>
          </a:p>
          <a:p>
            <a:pPr lvl="1"/>
            <a:r>
              <a:rPr lang="en-US" altLang="en-US" sz="2000" smtClean="0"/>
              <a:t>Cover your own eye opposite to person’s covered one; you are testing uncovered eye</a:t>
            </a:r>
          </a:p>
          <a:p>
            <a:pPr lvl="1"/>
            <a:r>
              <a:rPr lang="en-US" altLang="en-US" sz="2000" smtClean="0"/>
              <a:t>Hold pencil or your finger as target midline between you and person, and slowly advance it in from periphery in several directions</a:t>
            </a:r>
          </a:p>
        </p:txBody>
      </p:sp>
      <p:sp>
        <p:nvSpPr>
          <p:cNvPr id="5325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325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FEDE586E-555D-4F48-BDAF-C6C713965426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43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Confrontation Test (Cont.)</a:t>
            </a:r>
          </a:p>
        </p:txBody>
      </p:sp>
      <p:sp>
        <p:nvSpPr>
          <p:cNvPr id="54275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Ask person to say “now” as target is first seen; this should be just as you see the object also</a:t>
            </a:r>
          </a:p>
          <a:p>
            <a:r>
              <a:rPr lang="en-US" altLang="en-US" smtClean="0"/>
              <a:t>Estimate angle between anteroposterior axis of eye and peripheral axis where object is first seen</a:t>
            </a:r>
          </a:p>
          <a:p>
            <a:r>
              <a:rPr lang="en-US" altLang="en-US" smtClean="0"/>
              <a:t>Normal results are about 50 degrees upward, 90 degrees temporal, 70 degrees down, and 60 degrees nasal</a:t>
            </a:r>
          </a:p>
        </p:txBody>
      </p:sp>
      <p:sp>
        <p:nvSpPr>
          <p:cNvPr id="5427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427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1693735A-F962-4A90-9400-0C09B3E5406E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44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Corneal Light Reflex</a:t>
            </a:r>
          </a:p>
        </p:txBody>
      </p:sp>
      <p:sp>
        <p:nvSpPr>
          <p:cNvPr id="55299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Also known as the Hirschberg test</a:t>
            </a:r>
          </a:p>
          <a:p>
            <a:pPr lvl="1"/>
            <a:r>
              <a:rPr lang="en-US" altLang="en-US" smtClean="0"/>
              <a:t>Assess parallel alignment of eye axes by shining a light toward person’s eyes</a:t>
            </a:r>
          </a:p>
          <a:p>
            <a:pPr lvl="1"/>
            <a:r>
              <a:rPr lang="en-US" altLang="en-US" smtClean="0"/>
              <a:t>Direct person to stare straight ahead as you hold the light about 30 cm (12 inches) away</a:t>
            </a:r>
          </a:p>
          <a:p>
            <a:pPr lvl="1"/>
            <a:r>
              <a:rPr lang="en-US" altLang="en-US" smtClean="0"/>
              <a:t>Note reflection of light on corneas; should be in exactly same spot on each eye</a:t>
            </a:r>
          </a:p>
        </p:txBody>
      </p:sp>
      <p:sp>
        <p:nvSpPr>
          <p:cNvPr id="5530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530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CD1CB253-77C3-4532-8184-9446E86B9105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45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Cover Test</a:t>
            </a:r>
          </a:p>
        </p:txBody>
      </p:sp>
      <p:sp>
        <p:nvSpPr>
          <p:cNvPr id="56323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648200"/>
          </a:xfrm>
        </p:spPr>
        <p:txBody>
          <a:bodyPr/>
          <a:lstStyle/>
          <a:p>
            <a:r>
              <a:rPr lang="en-US" altLang="en-US" smtClean="0"/>
              <a:t>This test detects small degrees of deviated alignment by interrupting fusion reflex that normally keeps two eyes parallel</a:t>
            </a:r>
          </a:p>
          <a:p>
            <a:r>
              <a:rPr lang="en-US" altLang="en-US" smtClean="0"/>
              <a:t>Ask the person to stare straight ahead at your nose, even though gaze may be interrupted</a:t>
            </a:r>
          </a:p>
          <a:p>
            <a:r>
              <a:rPr lang="en-US" altLang="en-US" smtClean="0"/>
              <a:t>With an opaque card, cover one eye; note uncovered eye; normal response is a steady fixed gaze</a:t>
            </a:r>
          </a:p>
          <a:p>
            <a:r>
              <a:rPr lang="en-US" altLang="en-US" smtClean="0"/>
              <a:t>Meanwhile, macular image has been suppressed on covered eye</a:t>
            </a:r>
          </a:p>
          <a:p>
            <a:pPr lvl="2"/>
            <a:endParaRPr lang="en-US" altLang="en-US" smtClean="0"/>
          </a:p>
        </p:txBody>
      </p:sp>
      <p:sp>
        <p:nvSpPr>
          <p:cNvPr id="5632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632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8FA5AF05-707D-49AE-AF63-584508D4D388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46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Cover Test (Cont.)</a:t>
            </a:r>
          </a:p>
        </p:txBody>
      </p:sp>
      <p:sp>
        <p:nvSpPr>
          <p:cNvPr id="57347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If muscle weakness exists, covered eye will drift into a relaxed position</a:t>
            </a:r>
          </a:p>
          <a:p>
            <a:r>
              <a:rPr lang="en-US" altLang="en-US" smtClean="0"/>
              <a:t>Now uncover eye and observe it for movement</a:t>
            </a:r>
          </a:p>
          <a:p>
            <a:r>
              <a:rPr lang="en-US" altLang="en-US" smtClean="0"/>
              <a:t>It should stare straight ahead</a:t>
            </a:r>
          </a:p>
          <a:p>
            <a:r>
              <a:rPr lang="en-US" altLang="en-US" smtClean="0"/>
              <a:t>If it jumps to reestablish fixation, eye muscle weakness exists</a:t>
            </a:r>
          </a:p>
          <a:p>
            <a:r>
              <a:rPr lang="en-US" altLang="en-US" smtClean="0"/>
              <a:t>Repeat with other eye</a:t>
            </a:r>
          </a:p>
        </p:txBody>
      </p:sp>
      <p:sp>
        <p:nvSpPr>
          <p:cNvPr id="5734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73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34AC13A3-2E78-411C-AC32-001374FA3FFB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47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Diagnostic Positions Test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ea typeface="+mn-ea"/>
              </a:rPr>
              <a:t>Leading eyes through six cardinal positions of gaze will elicit any muscle weakness during movement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Ask person to hold head steady and follow movement of your finger, pen, or penlight only with his or her eyes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Hold target back about 12 inches so person can focus comfortably, and move it to each of six positions; hold momentarily, then back to center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Progress clockwise; normal response is parallel tracking of object with both eyes</a:t>
            </a:r>
          </a:p>
        </p:txBody>
      </p:sp>
      <p:sp>
        <p:nvSpPr>
          <p:cNvPr id="5837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83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FD32A43B-5E33-419E-8911-C5C3A0F2D9EC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48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Diagnostic Positions Test (Cont.)</a:t>
            </a:r>
          </a:p>
        </p:txBody>
      </p:sp>
      <p:sp>
        <p:nvSpPr>
          <p:cNvPr id="5939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5939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C79B0E8F-49CC-4CA0-9BBF-3FC31FF2491F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49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7" name="Picture 3" descr="E:\Jarvis IC\Step 4 [merge]\014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31" y="1578809"/>
            <a:ext cx="6804561" cy="451865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Conjunctiva and Cornea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Conjunctiva: </a:t>
            </a:r>
            <a:r>
              <a:rPr lang="en-US" altLang="en-US" smtClean="0"/>
              <a:t>transparent protective covering of exposed part of eye</a:t>
            </a:r>
          </a:p>
          <a:p>
            <a:pPr lvl="1"/>
            <a:r>
              <a:rPr lang="en-US" altLang="en-US" smtClean="0"/>
              <a:t>Palpebral conjunctiva: lines lids, is clear, with many small blood vessels</a:t>
            </a:r>
          </a:p>
          <a:p>
            <a:pPr lvl="1"/>
            <a:r>
              <a:rPr lang="en-US" altLang="en-US" smtClean="0"/>
              <a:t>Bulbar conjunctiva: overlies eyeball, with white sclera showing through</a:t>
            </a:r>
          </a:p>
          <a:p>
            <a:pPr lvl="2"/>
            <a:r>
              <a:rPr lang="en-US" altLang="en-US" smtClean="0"/>
              <a:t>At limbus, conjunctivae merge with cornea</a:t>
            </a:r>
          </a:p>
          <a:p>
            <a:pPr lvl="1"/>
            <a:r>
              <a:rPr lang="en-US" altLang="en-US" b="1" smtClean="0"/>
              <a:t>Cornea: </a:t>
            </a:r>
            <a:r>
              <a:rPr lang="en-US" altLang="en-US" smtClean="0"/>
              <a:t>covers and protects iris and pupil</a:t>
            </a:r>
          </a:p>
        </p:txBody>
      </p:sp>
      <p:sp>
        <p:nvSpPr>
          <p:cNvPr id="1536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536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AC71F9B8-E4D5-4193-A846-3677F6779CFB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Diagnostic Positions Test (Cont.)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ea typeface="+mn-ea"/>
              </a:rPr>
              <a:t>In addition to parallel movement, note any nystagmus, a fine oscillating movement best seen around iris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Mild nystagmus at extreme lateral gaze is normal; nystagmus at any other position is not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Finally, note that upper eyelid continues to overlap superior part of iris, even during downward movement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You should not see white rim of sclera between lid and iris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If noted, this is termed lid lag</a:t>
            </a:r>
          </a:p>
        </p:txBody>
      </p:sp>
      <p:sp>
        <p:nvSpPr>
          <p:cNvPr id="6042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042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4CF63243-6051-49F5-B6EF-5F273378B596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50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General Inspection and Eyebrows</a:t>
            </a:r>
          </a:p>
        </p:txBody>
      </p:sp>
      <p:sp>
        <p:nvSpPr>
          <p:cNvPr id="61443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z="2400" b="1" smtClean="0"/>
              <a:t>General: </a:t>
            </a:r>
            <a:r>
              <a:rPr lang="en-US" altLang="en-US" sz="2400" smtClean="0"/>
              <a:t>begin with external points, work inward</a:t>
            </a:r>
          </a:p>
          <a:p>
            <a:pPr lvl="1"/>
            <a:r>
              <a:rPr lang="en-US" altLang="en-US" sz="2000" smtClean="0"/>
              <a:t>Already you will have noted person’s ability to move around room, with vision functioning well enough to avoid obstacles and to respond to your directions</a:t>
            </a:r>
          </a:p>
          <a:p>
            <a:pPr lvl="1"/>
            <a:r>
              <a:rPr lang="en-US" altLang="en-US" sz="2000" smtClean="0"/>
              <a:t>Also note facial expression; relaxed expression accompanies adequate vision</a:t>
            </a:r>
          </a:p>
          <a:p>
            <a:r>
              <a:rPr lang="en-US" altLang="en-US" sz="2400" b="1" smtClean="0"/>
              <a:t>Eyebrows</a:t>
            </a:r>
          </a:p>
          <a:p>
            <a:pPr lvl="1"/>
            <a:r>
              <a:rPr lang="en-US" altLang="en-US" sz="2000" smtClean="0"/>
              <a:t>Look for symmetry between the two eyes</a:t>
            </a:r>
          </a:p>
          <a:p>
            <a:pPr lvl="1"/>
            <a:r>
              <a:rPr lang="en-US" altLang="en-US" sz="2000" smtClean="0"/>
              <a:t>Normally eyebrows are present bilaterally, move symmetrically as expression changes, and have no scaling or lesions</a:t>
            </a:r>
          </a:p>
        </p:txBody>
      </p:sp>
      <p:sp>
        <p:nvSpPr>
          <p:cNvPr id="6144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144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F6505C9A-7A8F-4872-A24B-851E9AB10E54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51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Eyelids, Lashes, and Eyeballs</a:t>
            </a:r>
          </a:p>
        </p:txBody>
      </p:sp>
      <p:sp>
        <p:nvSpPr>
          <p:cNvPr id="62467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smtClean="0"/>
              <a:t>Eyelids and lashes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Upper lids normally overlap superior part of iris, and approximate completely with lower lids when closed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Palpebral fissures horizontal in non-Asians; Asians normally have an upward slant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Note that eyelashes are evenly distributed along lid margins and curve outward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Eyeballs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Eyeballs aligned normally in their sockets with no protrusion or sunken appearance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African Americans normally may have slight protrusion of eyeball beyond supraorbital ridge</a:t>
            </a:r>
          </a:p>
          <a:p>
            <a:pPr lvl="2">
              <a:lnSpc>
                <a:spcPct val="90000"/>
              </a:lnSpc>
            </a:pPr>
            <a:endParaRPr lang="en-US" altLang="en-US" sz="1800" smtClean="0"/>
          </a:p>
          <a:p>
            <a:pPr lvl="2">
              <a:lnSpc>
                <a:spcPct val="90000"/>
              </a:lnSpc>
            </a:pPr>
            <a:endParaRPr lang="en-US" altLang="en-US" sz="1800" smtClean="0"/>
          </a:p>
        </p:txBody>
      </p:sp>
      <p:sp>
        <p:nvSpPr>
          <p:cNvPr id="6246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246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FCA7C49F-667A-43E1-B160-232CD469EFFB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52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Conjunctiva and Sclera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n-ea"/>
              </a:rPr>
              <a:t>Ask person to look up; using thumbs, slide lower lids down along orbital rim, being careful not to push against eyeball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Inspect exposed area; eyeball should look moist and glossy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Numerous small blood vessels normally show through transparent conjunctiva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Otherwise, conjunctivae clear and show normal color of structure below; pink over lower lids and white over sclera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Note any color change, swelling, or lesions</a:t>
            </a:r>
          </a:p>
        </p:txBody>
      </p:sp>
      <p:sp>
        <p:nvSpPr>
          <p:cNvPr id="6349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34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D5EEB67D-CCFB-46F0-AFD5-CD73FF60A995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53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Conjunctiva and Sclera (Cont.)</a:t>
            </a:r>
          </a:p>
        </p:txBody>
      </p:sp>
      <p:sp>
        <p:nvSpPr>
          <p:cNvPr id="64515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Sclera is china white, although African Americans occasionally have gray-blue or “muddy” color to sclera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Also in dark-skinned people, you normally may see small brown macules (like freckles) on sclera, which should not be confused with foreign bodies or petechiae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Last, African Americans may have yellowish fatty deposits beneath lids away from cornea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Do not confuse these yellow spots with overall scleral yellowing that accompanies jaundice</a:t>
            </a:r>
          </a:p>
        </p:txBody>
      </p:sp>
      <p:sp>
        <p:nvSpPr>
          <p:cNvPr id="6451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451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1DCE1782-7328-4C06-8E3B-ED09805B2DD7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54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Lacrimal Apparatus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n-ea"/>
              </a:rPr>
              <a:t>Ask person to look down; with thumbs, slide outer part of upper lid up along bony orbit to expose under lid; inspect for any redness or swelling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Normally puncta drain tears into lacrimal sac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Presence of excessive tearing may indicate blockage of nasolacrimal duct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Check by pressing index finger against sac, just inside lower orbital rim, not against side of the nose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Pressure will slightly evert lower lid, but there should be no other response to pressure</a:t>
            </a:r>
          </a:p>
        </p:txBody>
      </p:sp>
      <p:sp>
        <p:nvSpPr>
          <p:cNvPr id="6554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554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29EBA144-C535-48FA-8A1B-3E2E9C139A2F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55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Cornea and Lens</a:t>
            </a:r>
          </a:p>
        </p:txBody>
      </p:sp>
      <p:sp>
        <p:nvSpPr>
          <p:cNvPr id="66563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dirty="0" smtClean="0"/>
              <a:t>Shine light from side across cornea, and check for smoothness and clarity</a:t>
            </a:r>
          </a:p>
          <a:p>
            <a:r>
              <a:rPr lang="en-US" altLang="en-US" dirty="0" smtClean="0"/>
              <a:t>Oblique view highlights any abnormal irregularities in corneal surface</a:t>
            </a:r>
          </a:p>
          <a:p>
            <a:r>
              <a:rPr lang="en-US" altLang="en-US" dirty="0" smtClean="0"/>
              <a:t>There should be no opacities (cloudiness) in cornea, anterior chamber, or lens behind the pupil</a:t>
            </a:r>
          </a:p>
          <a:p>
            <a:pPr lvl="1"/>
            <a:r>
              <a:rPr lang="en-US" altLang="en-US" dirty="0" smtClean="0"/>
              <a:t>Do not confuse an </a:t>
            </a:r>
            <a:r>
              <a:rPr lang="en-US" altLang="en-US" dirty="0" err="1" smtClean="0"/>
              <a:t>arcus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senilis</a:t>
            </a:r>
            <a:r>
              <a:rPr lang="en-US" altLang="en-US" dirty="0" smtClean="0"/>
              <a:t> with an opacity; </a:t>
            </a:r>
            <a:r>
              <a:rPr lang="en-US" altLang="en-US" dirty="0" err="1" smtClean="0"/>
              <a:t>arcus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senilis</a:t>
            </a:r>
            <a:r>
              <a:rPr lang="en-US" altLang="en-US" dirty="0" smtClean="0"/>
              <a:t> is normal finding in aging persons</a:t>
            </a:r>
          </a:p>
        </p:txBody>
      </p:sp>
      <p:sp>
        <p:nvSpPr>
          <p:cNvPr id="6656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656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0C7844C1-71CA-44AE-8D47-E76F1FF8D5E8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56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dirty="0" smtClean="0"/>
              <a:t>Iris and Pupil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ea typeface="+mn-ea"/>
              </a:rPr>
              <a:t>Iris normally appears flat, with round regular shape and even coloration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Note size, shape, and equality of pupils; normally pupils appear round, regular, and of equal size in both eyes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To test pupillary light reflex, darken room and ask person to gaze into distance; this dilates pupils; advance a light in from side and note response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Normally you will see constriction of same-sided pupil (a direct light reflex) and simultaneous constriction of other pupil (a consensual light reflex)</a:t>
            </a:r>
          </a:p>
        </p:txBody>
      </p:sp>
      <p:sp>
        <p:nvSpPr>
          <p:cNvPr id="6758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758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2B021F59-9016-44C8-8981-BA4E5436B575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57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dirty="0" smtClean="0"/>
              <a:t>Iris and Pupil (Cont.)</a:t>
            </a:r>
          </a:p>
        </p:txBody>
      </p:sp>
      <p:sp>
        <p:nvSpPr>
          <p:cNvPr id="68611" name="Content Placeholder 6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Test for accommodation by asking person to focus on a distant object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This dilates pupils; then have person shift gaze to near object, such as your finger held about 7 to 8 cm (3 inches) from nose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Normal response includes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Pupillary constriction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Convergence of axes of eyes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Record normal response to all these maneuvers as </a:t>
            </a:r>
            <a:r>
              <a:rPr lang="en-US" altLang="en-US" sz="2400" b="1" dirty="0" smtClean="0"/>
              <a:t>PERRLA, </a:t>
            </a:r>
            <a:r>
              <a:rPr lang="en-US" altLang="en-US" sz="2400" dirty="0" smtClean="0"/>
              <a:t>or </a:t>
            </a:r>
            <a:r>
              <a:rPr lang="en-US" altLang="en-US" sz="2400" b="1" dirty="0" smtClean="0"/>
              <a:t>P</a:t>
            </a:r>
            <a:r>
              <a:rPr lang="en-US" altLang="en-US" sz="2400" dirty="0" smtClean="0"/>
              <a:t>upils </a:t>
            </a:r>
            <a:r>
              <a:rPr lang="en-US" altLang="en-US" sz="2400" b="1" dirty="0" smtClean="0"/>
              <a:t>E</a:t>
            </a:r>
            <a:r>
              <a:rPr lang="en-US" altLang="en-US" sz="2400" dirty="0" smtClean="0"/>
              <a:t>qual, </a:t>
            </a:r>
            <a:r>
              <a:rPr lang="en-US" altLang="en-US" sz="2400" b="1" dirty="0" smtClean="0"/>
              <a:t>R</a:t>
            </a:r>
            <a:r>
              <a:rPr lang="en-US" altLang="en-US" sz="2400" dirty="0" smtClean="0"/>
              <a:t>ound, </a:t>
            </a:r>
            <a:r>
              <a:rPr lang="en-US" altLang="en-US" sz="2400" b="1" dirty="0" smtClean="0"/>
              <a:t>R</a:t>
            </a:r>
            <a:r>
              <a:rPr lang="en-US" altLang="en-US" sz="2400" dirty="0" smtClean="0"/>
              <a:t>eact to </a:t>
            </a:r>
            <a:r>
              <a:rPr lang="en-US" altLang="en-US" sz="2400" b="1" dirty="0" smtClean="0"/>
              <a:t>L</a:t>
            </a:r>
            <a:r>
              <a:rPr lang="en-US" altLang="en-US" sz="2400" dirty="0" smtClean="0"/>
              <a:t>ight, and </a:t>
            </a:r>
            <a:r>
              <a:rPr lang="en-US" altLang="en-US" sz="2400" b="1" dirty="0" smtClean="0"/>
              <a:t>A</a:t>
            </a:r>
            <a:r>
              <a:rPr lang="en-US" altLang="en-US" sz="2400" dirty="0" smtClean="0"/>
              <a:t>ccommodation</a:t>
            </a:r>
          </a:p>
          <a:p>
            <a:pPr lvl="2">
              <a:lnSpc>
                <a:spcPct val="90000"/>
              </a:lnSpc>
            </a:pPr>
            <a:endParaRPr lang="en-US" altLang="en-US" sz="1800" dirty="0" smtClean="0"/>
          </a:p>
        </p:txBody>
      </p:sp>
      <p:sp>
        <p:nvSpPr>
          <p:cNvPr id="6861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861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BB673FB6-2281-47A5-ACC4-29EF1EB19BE0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58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nurse is assessing the pupils of a patient with a pen light. Which finding would be considered normal</a:t>
            </a:r>
            <a:r>
              <a:rPr lang="en-US" dirty="0" smtClean="0"/>
              <a:t>?</a:t>
            </a:r>
          </a:p>
          <a:p>
            <a:pPr marL="463550" indent="-463550" eaLnBrk="1" hangingPunct="1">
              <a:buSzTx/>
              <a:buFont typeface="+mj-lt" charset="0"/>
              <a:buAutoNum type="arabicPeriod"/>
              <a:defRPr/>
            </a:pPr>
            <a:r>
              <a:rPr lang="en-US" dirty="0"/>
              <a:t>Both eyes cross when exposed to the light.</a:t>
            </a:r>
          </a:p>
          <a:p>
            <a:pPr marL="463550" indent="-463550" eaLnBrk="1" hangingPunct="1">
              <a:buSzTx/>
              <a:buFont typeface="+mj-lt" charset="0"/>
              <a:buAutoNum type="arabicPeriod"/>
              <a:defRPr/>
            </a:pPr>
            <a:r>
              <a:rPr lang="en-US" dirty="0"/>
              <a:t>The patient’s pupils are fixed and dilated in response to light.</a:t>
            </a:r>
          </a:p>
          <a:p>
            <a:pPr marL="463550" indent="-463550" eaLnBrk="1" hangingPunct="1">
              <a:buSzTx/>
              <a:buFont typeface="+mj-lt" charset="0"/>
              <a:buAutoNum type="arabicPeriod"/>
              <a:defRPr/>
            </a:pPr>
            <a:r>
              <a:rPr lang="en-US" dirty="0"/>
              <a:t>Both pupils dilate in response to light.</a:t>
            </a:r>
          </a:p>
          <a:p>
            <a:pPr marL="463550" indent="-463550" eaLnBrk="1" hangingPunct="1">
              <a:buSzTx/>
              <a:buFont typeface="+mj-lt" charset="0"/>
              <a:buAutoNum type="arabicPeriod"/>
              <a:defRPr/>
            </a:pPr>
            <a:r>
              <a:rPr lang="en-US" dirty="0"/>
              <a:t>Both pupils constrict in response to light.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fld id="{D38A2C4F-D51F-4C8C-BCFA-09886F8108D1}" type="slidenum">
              <a:rPr lang="en-GB" altLang="en-US" smtClean="0"/>
              <a:pPr>
                <a:defRPr/>
              </a:pPr>
              <a:t>59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2016 by Elsevier, Inc. All rights reserved.</a:t>
            </a:r>
          </a:p>
          <a:p>
            <a:pPr>
              <a:defRPr/>
            </a:pPr>
            <a:r>
              <a:rPr lang="en-US" smtClean="0"/>
              <a:t>Copyright © 2012, 2008, 2004, 2000, 1996, 1993 by Saunders, an affiliate of Elsevier Inc.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Lacrimal Gland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Lacrimal gland, in upper outer corner over eye, secretes tears</a:t>
            </a:r>
          </a:p>
          <a:p>
            <a:pPr lvl="1"/>
            <a:r>
              <a:rPr lang="en-US" altLang="en-US" smtClean="0"/>
              <a:t>Tears wash across eye and drawn up evenly as lid blinks</a:t>
            </a:r>
          </a:p>
          <a:p>
            <a:pPr lvl="1"/>
            <a:r>
              <a:rPr lang="en-US" altLang="en-US" smtClean="0"/>
              <a:t>Drain into puncta, on upper and lower lids at inner canthus</a:t>
            </a:r>
          </a:p>
          <a:p>
            <a:pPr lvl="1"/>
            <a:r>
              <a:rPr lang="en-US" altLang="en-US" smtClean="0"/>
              <a:t>Then drain into nasolacrimal sac, through ½-inch-long nasolacrimal duct, and empty into inferior meatus inside nose</a:t>
            </a:r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638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F360F349-122B-49FC-B0AA-1EA504856F28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Inspection of Ocular Fundus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Ophthalmoscope enlarges your view of eye so that you can inspect media (anterior chamber, lens, vitreous) and the ocular fundus (internal surface of retina)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Recall that ophthalmoscope contains set of lenses that control focus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Unit of strength of each lens is diopter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Black numbers indicate positive diopter; they focus on nearer objects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Red numbers show negative diopter and focus on objects farther away</a:t>
            </a:r>
          </a:p>
        </p:txBody>
      </p:sp>
      <p:sp>
        <p:nvSpPr>
          <p:cNvPr id="696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696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DA459DFB-5DBA-4099-B59F-879FF07B2381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60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Ocular Fundus Examination</a:t>
            </a:r>
          </a:p>
        </p:txBody>
      </p:sp>
      <p:sp>
        <p:nvSpPr>
          <p:cNvPr id="70659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To examine person</a:t>
            </a:r>
          </a:p>
          <a:p>
            <a:pPr lvl="1"/>
            <a:r>
              <a:rPr lang="en-US" altLang="en-US" smtClean="0"/>
              <a:t>Darken room to help dilate pupils; dilating eyedrops are not needed during a screening examination</a:t>
            </a:r>
          </a:p>
          <a:p>
            <a:pPr lvl="1"/>
            <a:r>
              <a:rPr lang="en-US" altLang="en-US" smtClean="0"/>
              <a:t>Select large round aperture with white light for routine examination</a:t>
            </a:r>
          </a:p>
          <a:p>
            <a:pPr lvl="1"/>
            <a:r>
              <a:rPr lang="en-US" altLang="en-US" smtClean="0"/>
              <a:t>If pupils are small, use smaller white light</a:t>
            </a:r>
          </a:p>
          <a:p>
            <a:pPr lvl="1"/>
            <a:r>
              <a:rPr lang="en-US" altLang="en-US" smtClean="0"/>
              <a:t>Ask person to please keep looking at mark on wall across room</a:t>
            </a:r>
          </a:p>
          <a:p>
            <a:pPr lvl="1"/>
            <a:r>
              <a:rPr lang="en-US" altLang="en-US" smtClean="0"/>
              <a:t>Staring at distant fixed object helps to dilate pupils and to hold retinal structures still</a:t>
            </a:r>
          </a:p>
        </p:txBody>
      </p:sp>
      <p:sp>
        <p:nvSpPr>
          <p:cNvPr id="7066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066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4E23665E-6711-4719-AB1E-F7DFEBF75D54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61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Ocular Fundus Examination (Cont.)</a:t>
            </a:r>
          </a:p>
        </p:txBody>
      </p:sp>
      <p:sp>
        <p:nvSpPr>
          <p:cNvPr id="71683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70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To examine person (Cont.)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Begin about 25 cm (10 inches) away from person at angle of 15 degrees to person’s line of vision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Note red glow filling person’s pupil; this is red reflex, caused by reflection of ophthalmoscope light off inner retina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Keep sight of red reflex, and steadily move closer to eye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If you lose red reflex, adjust angle to find it again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As you advance, adjust lens to #6 and note any opacities in media; these appear as dark shadows or black dots interrupting red reflex; normally, none is present</a:t>
            </a:r>
          </a:p>
        </p:txBody>
      </p:sp>
      <p:sp>
        <p:nvSpPr>
          <p:cNvPr id="7168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168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6AB94D79-8A6D-4870-BD63-97425D0EE559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62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Ocular Fundus Examination (Cont.)</a:t>
            </a:r>
          </a:p>
        </p:txBody>
      </p:sp>
      <p:sp>
        <p:nvSpPr>
          <p:cNvPr id="72707" name="Content Placeholder 8"/>
          <p:cNvSpPr>
            <a:spLocks noGrp="1"/>
          </p:cNvSpPr>
          <p:nvPr>
            <p:ph idx="1"/>
          </p:nvPr>
        </p:nvSpPr>
        <p:spPr>
          <a:xfrm>
            <a:off x="685799" y="1646238"/>
            <a:ext cx="8268196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To examine person (Cont.)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Progress toward person until foreheads almost touch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Adjust diopter to bring ocular fundus into sharp focus; if you and person have normal vision, this should be at 0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Moving diopters compensates for near- or farsightedness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Use red lenses for nearsighted eyes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Use black lenses for farsighted eyes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Moving in on 15-degree lateral line should bring your view just to optic disc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If disc is not in sight, track a blood vessel as it grows larger and it will lead to disc</a:t>
            </a:r>
          </a:p>
        </p:txBody>
      </p:sp>
      <p:sp>
        <p:nvSpPr>
          <p:cNvPr id="7270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270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D8B97018-5F05-48FE-A5F6-C0E2D0548402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63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Ocular Fundus Examination (Cont.)</a:t>
            </a:r>
          </a:p>
        </p:txBody>
      </p:sp>
      <p:sp>
        <p:nvSpPr>
          <p:cNvPr id="73731" name="Content Placeholder 8"/>
          <p:cNvSpPr>
            <a:spLocks noGrp="1"/>
          </p:cNvSpPr>
          <p:nvPr>
            <p:ph idx="1"/>
          </p:nvPr>
        </p:nvSpPr>
        <p:spPr>
          <a:xfrm>
            <a:off x="685800" y="1634363"/>
            <a:ext cx="7772400" cy="4454525"/>
          </a:xfrm>
        </p:spPr>
        <p:txBody>
          <a:bodyPr/>
          <a:lstStyle/>
          <a:p>
            <a:r>
              <a:rPr lang="en-US" altLang="en-US" dirty="0" smtClean="0"/>
              <a:t>To examine person (Cont.)</a:t>
            </a:r>
          </a:p>
          <a:p>
            <a:pPr lvl="1"/>
            <a:r>
              <a:rPr lang="en-US" altLang="en-US" dirty="0" smtClean="0"/>
              <a:t>Systematically inspect structures in ocular fundus</a:t>
            </a:r>
          </a:p>
          <a:p>
            <a:pPr lvl="2"/>
            <a:r>
              <a:rPr lang="en-US" altLang="en-US" dirty="0" smtClean="0"/>
              <a:t>Optic disc</a:t>
            </a:r>
          </a:p>
          <a:p>
            <a:pPr lvl="2"/>
            <a:r>
              <a:rPr lang="en-US" altLang="en-US" dirty="0" smtClean="0"/>
              <a:t>Retinal vessels</a:t>
            </a:r>
          </a:p>
          <a:p>
            <a:pPr lvl="2"/>
            <a:r>
              <a:rPr lang="en-US" altLang="en-US" dirty="0" smtClean="0"/>
              <a:t>General background</a:t>
            </a:r>
          </a:p>
          <a:p>
            <a:pPr lvl="2"/>
            <a:r>
              <a:rPr lang="en-US" altLang="en-US" dirty="0" smtClean="0"/>
              <a:t>Macula</a:t>
            </a:r>
          </a:p>
        </p:txBody>
      </p:sp>
      <p:sp>
        <p:nvSpPr>
          <p:cNvPr id="7373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373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35B2709F-693E-4C2F-AEE4-D46C14E05F31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64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Inspection of Optic Disc</a:t>
            </a:r>
          </a:p>
        </p:txBody>
      </p:sp>
      <p:sp>
        <p:nvSpPr>
          <p:cNvPr id="74755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Most prominent landmark is optic disc, located on nasal side of retina; explore these characteristics:</a:t>
            </a:r>
          </a:p>
          <a:p>
            <a:pPr lvl="1"/>
            <a:r>
              <a:rPr lang="en-US" altLang="en-US" smtClean="0"/>
              <a:t>Color: creamy yellow-orange to pink</a:t>
            </a:r>
          </a:p>
          <a:p>
            <a:pPr lvl="1"/>
            <a:r>
              <a:rPr lang="en-US" altLang="en-US" smtClean="0"/>
              <a:t>Shape: round or oval</a:t>
            </a:r>
          </a:p>
          <a:p>
            <a:pPr lvl="1"/>
            <a:r>
              <a:rPr lang="en-US" altLang="en-US" smtClean="0"/>
              <a:t>Margins: distinct and sharply demarcated, although nasal edge may be slightly fuzzy</a:t>
            </a:r>
          </a:p>
          <a:p>
            <a:pPr lvl="1"/>
            <a:r>
              <a:rPr lang="en-US" altLang="en-US" smtClean="0"/>
              <a:t>Cup-disc ratio: distinctness varies; when visible, physiologic cup is brighter yellow-white than rest of disc; width not more than one half disc diameter </a:t>
            </a:r>
          </a:p>
        </p:txBody>
      </p:sp>
      <p:sp>
        <p:nvSpPr>
          <p:cNvPr id="7475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475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5A25C6C2-D564-42CB-9B17-F2CDF53FA028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65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Inspection of Optic Disc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5767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 smtClean="0">
                <a:ea typeface="+mn-ea"/>
              </a:rPr>
              <a:t>Two normal variations may ring disc margins</a:t>
            </a:r>
          </a:p>
          <a:p>
            <a:pPr lvl="1">
              <a:defRPr/>
            </a:pPr>
            <a:r>
              <a:rPr lang="en-US" altLang="en-US" dirty="0" smtClean="0">
                <a:ea typeface="+mn-ea"/>
              </a:rPr>
              <a:t>Scleral crescent: gray-white new moon shape occurs when pigment absent in choroid layer looking directly at sclera</a:t>
            </a:r>
          </a:p>
          <a:p>
            <a:pPr lvl="1">
              <a:defRPr/>
            </a:pPr>
            <a:r>
              <a:rPr lang="en-US" altLang="en-US" dirty="0" smtClean="0">
                <a:ea typeface="+mn-ea"/>
              </a:rPr>
              <a:t>Pigment crescent: black due to accumulation of pigment in choroid</a:t>
            </a:r>
          </a:p>
          <a:p>
            <a:pPr>
              <a:defRPr/>
            </a:pPr>
            <a:r>
              <a:rPr lang="en-US" altLang="en-US" dirty="0" smtClean="0">
                <a:ea typeface="+mn-ea"/>
              </a:rPr>
              <a:t>Diameter of disc, or DD, is standard measure for other fundus structures</a:t>
            </a:r>
          </a:p>
          <a:p>
            <a:pPr>
              <a:defRPr/>
            </a:pPr>
            <a:r>
              <a:rPr lang="en-US" altLang="en-US" dirty="0" smtClean="0">
                <a:ea typeface="+mn-ea"/>
              </a:rPr>
              <a:t>To describe finding, note its clock-face position and relationship to disc in size and distance (e.g., at 5:00, 3 DD from disc)</a:t>
            </a:r>
          </a:p>
        </p:txBody>
      </p:sp>
      <p:sp>
        <p:nvSpPr>
          <p:cNvPr id="7578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578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60C3EFC4-4E69-4D38-B874-14B11D078D12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66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Retinal Vessels </a:t>
            </a:r>
          </a:p>
        </p:txBody>
      </p:sp>
      <p:sp>
        <p:nvSpPr>
          <p:cNvPr id="76803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Only place in body where you can view blood vessels directly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Many systemic diseases that affect vascular system show signs in retinal vessels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Follow a paired artery and vein out to periphery in four quadrants, noting these points: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smtClean="0"/>
              <a:t>Number: </a:t>
            </a:r>
            <a:r>
              <a:rPr lang="en-US" altLang="en-US" sz="2000" smtClean="0"/>
              <a:t>paired artery and vein pass to each quadrant; vessels look straighter at nasal side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smtClean="0"/>
              <a:t>Color: </a:t>
            </a:r>
            <a:r>
              <a:rPr lang="en-US" altLang="en-US" sz="2000" smtClean="0"/>
              <a:t>arteries brighter red than veins; also have arterial light reflex, with thin stripe of light down middle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smtClean="0"/>
              <a:t>A:V ratio: </a:t>
            </a:r>
            <a:r>
              <a:rPr lang="en-US" altLang="en-US" sz="2000" smtClean="0"/>
              <a:t>ratio comparing artery-to-vein width is 2:3 or 4:5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smtClean="0"/>
              <a:t>Caliber: </a:t>
            </a:r>
            <a:r>
              <a:rPr lang="en-US" altLang="en-US" sz="2000" smtClean="0"/>
              <a:t>arteries and veins show a regular decrease in caliber as they extend to periphery</a:t>
            </a:r>
          </a:p>
          <a:p>
            <a:pPr lvl="2">
              <a:lnSpc>
                <a:spcPct val="90000"/>
              </a:lnSpc>
            </a:pPr>
            <a:endParaRPr lang="en-US" altLang="en-US" sz="1700" smtClean="0"/>
          </a:p>
        </p:txBody>
      </p:sp>
      <p:sp>
        <p:nvSpPr>
          <p:cNvPr id="7680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680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A64140FB-EA39-470E-BDE9-1987AD4B36F1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67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Retinal Vessels (Cont.)</a:t>
            </a:r>
          </a:p>
        </p:txBody>
      </p:sp>
      <p:sp>
        <p:nvSpPr>
          <p:cNvPr id="77827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z="2400" b="1" smtClean="0"/>
              <a:t>A-V, arteriovenous crossing: </a:t>
            </a:r>
            <a:r>
              <a:rPr lang="en-US" altLang="en-US" sz="2400" smtClean="0"/>
              <a:t>artery and vein may cross paths; not significant if within 2 DD of disc and if no sign of interruption in blood flow is seen; should be no indenting or displacing of vessel</a:t>
            </a:r>
          </a:p>
          <a:p>
            <a:r>
              <a:rPr lang="en-US" altLang="en-US" sz="2400" b="1" smtClean="0"/>
              <a:t>Tortuosity: </a:t>
            </a:r>
            <a:r>
              <a:rPr lang="en-US" altLang="en-US" sz="2400" smtClean="0"/>
              <a:t>mild vessel twisting when present in both eyes is usually congenital and not significant</a:t>
            </a:r>
          </a:p>
          <a:p>
            <a:r>
              <a:rPr lang="en-US" altLang="en-US" sz="2400" b="1" smtClean="0"/>
              <a:t>Pulsations: </a:t>
            </a:r>
            <a:r>
              <a:rPr lang="en-US" altLang="en-US" sz="2400" smtClean="0"/>
              <a:t>present in veins near disc as their drainage meets intermittent pressure of arterial systole; often hard to see</a:t>
            </a:r>
          </a:p>
        </p:txBody>
      </p:sp>
      <p:sp>
        <p:nvSpPr>
          <p:cNvPr id="7782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78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E48BABDD-9FA5-4F8F-9AF0-95F7AB009CB0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68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Fundus and Macula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b="1" dirty="0" smtClean="0">
                <a:ea typeface="+mn-ea"/>
              </a:rPr>
              <a:t>General background of fundus</a:t>
            </a:r>
          </a:p>
          <a:p>
            <a:pPr lvl="1">
              <a:defRPr/>
            </a:pPr>
            <a:r>
              <a:rPr lang="en-US" altLang="en-US" dirty="0" smtClean="0">
                <a:ea typeface="+mn-ea"/>
              </a:rPr>
              <a:t>Color normally varies from light red to dark brown-red; view of fundus should be clear; no lesions should obstruct retinal structures</a:t>
            </a:r>
          </a:p>
          <a:p>
            <a:pPr>
              <a:defRPr/>
            </a:pPr>
            <a:r>
              <a:rPr lang="en-US" altLang="en-US" b="1" dirty="0" smtClean="0">
                <a:ea typeface="+mn-ea"/>
              </a:rPr>
              <a:t>Macula</a:t>
            </a:r>
          </a:p>
          <a:p>
            <a:pPr lvl="1">
              <a:defRPr/>
            </a:pPr>
            <a:r>
              <a:rPr lang="en-US" altLang="en-US" dirty="0" smtClean="0">
                <a:ea typeface="+mn-ea"/>
              </a:rPr>
              <a:t>1 DD in size, located 2 DD temporal to disc</a:t>
            </a:r>
          </a:p>
          <a:p>
            <a:pPr lvl="1">
              <a:defRPr/>
            </a:pPr>
            <a:r>
              <a:rPr lang="en-US" altLang="en-US" dirty="0" smtClean="0">
                <a:ea typeface="+mn-ea"/>
              </a:rPr>
              <a:t>Inspect last in funduscopic examination; bright light causes some watering, discomfort, and pupillary constriction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altLang="en-US" dirty="0" smtClean="0">
                <a:ea typeface="+mn-ea"/>
              </a:rPr>
              <a:t>Normal color somewhat darker than rest of fundus but even and homogeneous</a:t>
            </a:r>
          </a:p>
          <a:p>
            <a:pPr lvl="2">
              <a:buFont typeface="Arial" charset="0"/>
              <a:buChar char="•"/>
              <a:defRPr/>
            </a:pPr>
            <a:r>
              <a:rPr lang="en-US" altLang="en-US" dirty="0" smtClean="0">
                <a:ea typeface="+mn-ea"/>
              </a:rPr>
              <a:t>Clumped pigment may occur with aging</a:t>
            </a:r>
          </a:p>
        </p:txBody>
      </p:sp>
      <p:sp>
        <p:nvSpPr>
          <p:cNvPr id="7885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885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608A44FA-FCAB-41F8-9AEB-6B8089BDFE99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69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Extraocular Muscles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Six muscles attach eyeball to its orbit and direct eye to points of person’s interest</a:t>
            </a:r>
          </a:p>
          <a:p>
            <a:pPr lvl="1"/>
            <a:r>
              <a:rPr lang="en-US" altLang="en-US" smtClean="0"/>
              <a:t>Give eye both straight and rotary movement</a:t>
            </a:r>
          </a:p>
          <a:p>
            <a:pPr lvl="2"/>
            <a:r>
              <a:rPr lang="en-US" altLang="en-US" smtClean="0"/>
              <a:t>Four straight, or rectus, muscles are superior, inferior, lateral, and medial rectus muscles</a:t>
            </a:r>
          </a:p>
          <a:p>
            <a:pPr lvl="2"/>
            <a:r>
              <a:rPr lang="en-US" altLang="en-US" smtClean="0"/>
              <a:t>Two slanting, or oblique, muscles are superior and inferior muscles</a:t>
            </a:r>
          </a:p>
          <a:p>
            <a:pPr lvl="1"/>
            <a:r>
              <a:rPr lang="en-US" altLang="en-US" smtClean="0"/>
              <a:t>Each muscle is coordinated, or yoked, with one in other eye ensuring that when two eyes move, their axes always remain parallel, called conjugate movement</a:t>
            </a:r>
          </a:p>
        </p:txBody>
      </p:sp>
      <p:sp>
        <p:nvSpPr>
          <p:cNvPr id="1741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741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C563A354-A98A-431C-9082-EE5F1861F63D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Developmental Competence</a:t>
            </a:r>
          </a:p>
        </p:txBody>
      </p:sp>
      <p:sp>
        <p:nvSpPr>
          <p:cNvPr id="79875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Infants and children</a:t>
            </a:r>
          </a:p>
          <a:p>
            <a:pPr lvl="1"/>
            <a:r>
              <a:rPr lang="en-US" altLang="en-US" smtClean="0"/>
              <a:t>Eye examination often deferred at birth because of transient edema of lids from birth trauma or from the instillation of silver nitrate at birth; eyes should be examined within a few days and at every well child visit thereafter</a:t>
            </a:r>
          </a:p>
        </p:txBody>
      </p:sp>
      <p:sp>
        <p:nvSpPr>
          <p:cNvPr id="7987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7987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CDBC2F07-0860-47E9-B3A5-CACD49103AD4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70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Infants and Children: </a:t>
            </a:r>
            <a:br>
              <a:rPr lang="en-US" altLang="en-US" smtClean="0"/>
            </a:br>
            <a:r>
              <a:rPr lang="en-US" altLang="en-US" smtClean="0"/>
              <a:t>Visual Acuity</a:t>
            </a:r>
          </a:p>
        </p:txBody>
      </p:sp>
      <p:sp>
        <p:nvSpPr>
          <p:cNvPr id="80899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Child’s age determines screening measures used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In newborn, test visual reflexes and attending behaviors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Test light perception using blink reflex; neonate blinks in response to bright light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Also, pupillary light reflex shows that pupils constrict in response to light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These reflexes indicate that the lower portion of the visual apparatus is intact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But cannot infer that infant can see; that requires later observation to show that brain has received images and can interpret them</a:t>
            </a:r>
          </a:p>
        </p:txBody>
      </p:sp>
      <p:sp>
        <p:nvSpPr>
          <p:cNvPr id="8090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090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7C2DAFB8-0E53-402B-AF9D-97C0445C8DEA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71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Infants and Children: </a:t>
            </a:r>
            <a:br>
              <a:rPr lang="en-US" altLang="en-US" smtClean="0"/>
            </a:br>
            <a:r>
              <a:rPr lang="en-US" altLang="en-US" smtClean="0"/>
              <a:t>Visual Acuity (Cont.)</a:t>
            </a:r>
          </a:p>
        </p:txBody>
      </p:sp>
      <p:sp>
        <p:nvSpPr>
          <p:cNvPr id="81923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6476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/>
              <a:t>As you introduce an object to infant’s line of vision, note these attending behaviors: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Birth to 2 weeks: refusal to reopen eyes after exposure to bright light; increasing alertness to object; infant may fixate on an object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By 2 to 4 weeks: infant can fixate on an object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By 1 month: infant can fixate and follow light or bright toy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By 3 to 4 months: infant can fixate, follow, and reach for toy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By 6 to 10 months: infant can fixate and follow toy in all directions</a:t>
            </a:r>
          </a:p>
        </p:txBody>
      </p:sp>
      <p:sp>
        <p:nvSpPr>
          <p:cNvPr id="8192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192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7A647A60-4A92-439B-9E38-D5786CA349EB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72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Visual Acuity Testing and </a:t>
            </a:r>
            <a:br>
              <a:rPr lang="en-US" altLang="en-US" smtClean="0"/>
            </a:br>
            <a:r>
              <a:rPr lang="en-US" altLang="en-US" smtClean="0"/>
              <a:t>Visual Fields</a:t>
            </a:r>
          </a:p>
        </p:txBody>
      </p:sp>
      <p:sp>
        <p:nvSpPr>
          <p:cNvPr id="82947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dirty="0" smtClean="0"/>
              <a:t>Infants and children </a:t>
            </a:r>
          </a:p>
          <a:p>
            <a:pPr lvl="1"/>
            <a:r>
              <a:rPr lang="en-US" altLang="en-US" b="1" dirty="0" smtClean="0"/>
              <a:t>Visual acuity testing</a:t>
            </a:r>
          </a:p>
          <a:p>
            <a:pPr lvl="2"/>
            <a:r>
              <a:rPr lang="en-US" altLang="en-US" dirty="0" smtClean="0"/>
              <a:t>Allen test, picture cards, screens children from 2½ years to 2 years, 11 months, and is even reliable with cooperative toddlers as young as 2 </a:t>
            </a:r>
          </a:p>
          <a:p>
            <a:pPr lvl="2"/>
            <a:r>
              <a:rPr lang="en-US" altLang="en-US" dirty="0" smtClean="0"/>
              <a:t>Use picture chart or Snellen E chart for preschooler from age 3 to 6; normally a child achieves 20/20 acuity by age 6 to 7</a:t>
            </a:r>
          </a:p>
          <a:p>
            <a:pPr lvl="1"/>
            <a:r>
              <a:rPr lang="en-US" altLang="en-US" b="1" dirty="0" smtClean="0"/>
              <a:t>Visual fields</a:t>
            </a:r>
          </a:p>
          <a:p>
            <a:pPr lvl="2"/>
            <a:r>
              <a:rPr lang="en-US" altLang="en-US" dirty="0" smtClean="0"/>
              <a:t>Assess peripheral vision with confrontation test in children older than 3 years</a:t>
            </a:r>
          </a:p>
          <a:p>
            <a:pPr lvl="2"/>
            <a:endParaRPr lang="en-US" altLang="en-US" dirty="0" smtClean="0"/>
          </a:p>
        </p:txBody>
      </p:sp>
      <p:sp>
        <p:nvSpPr>
          <p:cNvPr id="8294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29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E4BFF58E-D37E-4D33-89C1-BE24426B69BE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73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Color Vision and Extraocular Muscle Function (EOM)</a:t>
            </a:r>
          </a:p>
        </p:txBody>
      </p:sp>
      <p:sp>
        <p:nvSpPr>
          <p:cNvPr id="83971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Infants and children </a:t>
            </a:r>
          </a:p>
          <a:p>
            <a:pPr lvl="1"/>
            <a:r>
              <a:rPr lang="en-US" altLang="en-US" b="1" smtClean="0"/>
              <a:t>Color vision</a:t>
            </a:r>
          </a:p>
          <a:p>
            <a:pPr lvl="2"/>
            <a:r>
              <a:rPr lang="en-US" altLang="en-US" smtClean="0"/>
              <a:t>Color blindness an inherited recessive X-linked trait affecting about 8% of White males and 4% of African American males; rare in females</a:t>
            </a:r>
          </a:p>
          <a:p>
            <a:pPr lvl="2"/>
            <a:r>
              <a:rPr lang="en-US" altLang="en-US" smtClean="0"/>
              <a:t>Test only boys for color vision, once between ages of 4 and 8; use Ishihara test</a:t>
            </a:r>
          </a:p>
          <a:p>
            <a:pPr lvl="1"/>
            <a:r>
              <a:rPr lang="en-US" altLang="en-US" b="1" smtClean="0"/>
              <a:t>Extraocular muscle function</a:t>
            </a:r>
          </a:p>
          <a:p>
            <a:pPr lvl="2"/>
            <a:r>
              <a:rPr lang="en-US" altLang="en-US" smtClean="0"/>
              <a:t>Testing for strabismus (squint, crossed eye) is important screening measure during early childhood </a:t>
            </a:r>
          </a:p>
          <a:p>
            <a:pPr lvl="2"/>
            <a:r>
              <a:rPr lang="en-US" altLang="en-US" smtClean="0"/>
              <a:t>Test malalignment by corneal light reflex and cover test</a:t>
            </a:r>
          </a:p>
          <a:p>
            <a:pPr lvl="2"/>
            <a:r>
              <a:rPr lang="en-US" altLang="en-US" smtClean="0"/>
              <a:t>Check corneal light reflex</a:t>
            </a:r>
          </a:p>
        </p:txBody>
      </p:sp>
      <p:sp>
        <p:nvSpPr>
          <p:cNvPr id="8397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39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37B0AA34-D0A3-4DD4-96FC-231188D98547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74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External Eye Structures</a:t>
            </a:r>
          </a:p>
        </p:txBody>
      </p:sp>
      <p:sp>
        <p:nvSpPr>
          <p:cNvPr id="84995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Infants and children </a:t>
            </a:r>
          </a:p>
          <a:p>
            <a:pPr lvl="1"/>
            <a:r>
              <a:rPr lang="en-US" altLang="en-US" b="1" smtClean="0"/>
              <a:t>External eye structures</a:t>
            </a:r>
          </a:p>
          <a:p>
            <a:pPr lvl="2"/>
            <a:r>
              <a:rPr lang="en-US" altLang="en-US" smtClean="0"/>
              <a:t>Inspect ocular structures as described in earlier section</a:t>
            </a:r>
          </a:p>
          <a:p>
            <a:pPr lvl="2"/>
            <a:r>
              <a:rPr lang="en-US" altLang="en-US" smtClean="0"/>
              <a:t>A neonate usually holds the eyes tightly shut; do not attempt to pry them open; that just increases contraction of the orbicularis oculi muscle</a:t>
            </a:r>
          </a:p>
        </p:txBody>
      </p:sp>
      <p:sp>
        <p:nvSpPr>
          <p:cNvPr id="8499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499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D746F28F-7E0B-4278-9D28-61C4AF4F854C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75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Eyelids and Lashes</a:t>
            </a:r>
          </a:p>
        </p:txBody>
      </p:sp>
      <p:sp>
        <p:nvSpPr>
          <p:cNvPr id="86019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Infants and children </a:t>
            </a:r>
          </a:p>
          <a:p>
            <a:pPr lvl="1"/>
            <a:r>
              <a:rPr lang="en-US" altLang="en-US" b="1" smtClean="0"/>
              <a:t>Eyelids and lashes</a:t>
            </a:r>
          </a:p>
          <a:p>
            <a:pPr lvl="2"/>
            <a:r>
              <a:rPr lang="en-US" altLang="en-US" smtClean="0"/>
              <a:t>In newborns, setting-sun sign common; eyes appear to deviate down with white rim of sclera visible over iris</a:t>
            </a:r>
          </a:p>
          <a:p>
            <a:pPr lvl="2"/>
            <a:r>
              <a:rPr lang="en-US" altLang="en-US" smtClean="0"/>
              <a:t>Many infants have an epicanthal fold, an excess skinfold extending over inner corner of eye, partly or totally overlapping inner canthus</a:t>
            </a:r>
          </a:p>
          <a:p>
            <a:pPr lvl="3"/>
            <a:r>
              <a:rPr lang="en-US" altLang="en-US" smtClean="0"/>
              <a:t>It occurs frequently in Asian children and in 20% of Whites</a:t>
            </a:r>
          </a:p>
          <a:p>
            <a:pPr lvl="3"/>
            <a:r>
              <a:rPr lang="en-US" altLang="en-US" smtClean="0"/>
              <a:t>In non-Asians usually disappears by 10 years of age</a:t>
            </a:r>
          </a:p>
          <a:p>
            <a:pPr lvl="3"/>
            <a:r>
              <a:rPr lang="en-US" altLang="en-US" smtClean="0"/>
              <a:t>While present, epicanthal folds give false appearance of malalignment, termed pseudostrabismus; yet corneal light reflex is normal</a:t>
            </a:r>
          </a:p>
        </p:txBody>
      </p:sp>
      <p:sp>
        <p:nvSpPr>
          <p:cNvPr id="8602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602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C62BC365-02D4-4DD2-9B34-17D002A608B1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76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Eye Structures </a:t>
            </a:r>
          </a:p>
        </p:txBody>
      </p:sp>
      <p:sp>
        <p:nvSpPr>
          <p:cNvPr id="87043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Infants and children </a:t>
            </a:r>
          </a:p>
          <a:p>
            <a:pPr lvl="1"/>
            <a:r>
              <a:rPr lang="en-US" altLang="en-US" b="1" smtClean="0"/>
              <a:t>Conjunctiva and sclera</a:t>
            </a:r>
          </a:p>
          <a:p>
            <a:pPr lvl="2"/>
            <a:r>
              <a:rPr lang="en-US" altLang="en-US" smtClean="0"/>
              <a:t>Newborn may have transient chemical conjunctivitis from instillation of silver nitrate; appears within 1 hour and lasts not more than 24 hours after birth</a:t>
            </a:r>
          </a:p>
          <a:p>
            <a:pPr lvl="2"/>
            <a:r>
              <a:rPr lang="en-US" altLang="en-US" smtClean="0"/>
              <a:t>Sclera should be white and clear, although it may have a blue tint as a result of thinness at birth; lacrimal glands are not functional at birth</a:t>
            </a:r>
          </a:p>
          <a:p>
            <a:pPr lvl="1"/>
            <a:r>
              <a:rPr lang="en-US" altLang="en-US" b="1" smtClean="0"/>
              <a:t>Iris and pupils</a:t>
            </a:r>
          </a:p>
          <a:p>
            <a:pPr lvl="2"/>
            <a:r>
              <a:rPr lang="en-US" altLang="en-US" smtClean="0"/>
              <a:t>Iris normally blue or slate gray in light-skinned newborns and brown in dark-skinned infants; by 6 to 9 months, permanent color differentiated</a:t>
            </a:r>
          </a:p>
        </p:txBody>
      </p:sp>
      <p:sp>
        <p:nvSpPr>
          <p:cNvPr id="8704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704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62B87F1B-10B9-47E4-B3A9-8A248C97A1DA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77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Ocular Fundus</a:t>
            </a:r>
          </a:p>
        </p:txBody>
      </p:sp>
      <p:sp>
        <p:nvSpPr>
          <p:cNvPr id="88067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Infants and children </a:t>
            </a:r>
          </a:p>
          <a:p>
            <a:pPr lvl="1"/>
            <a:r>
              <a:rPr lang="en-US" altLang="en-US" b="1" smtClean="0"/>
              <a:t>Ocular fundus</a:t>
            </a:r>
          </a:p>
          <a:p>
            <a:pPr lvl="2"/>
            <a:r>
              <a:rPr lang="en-US" altLang="en-US" smtClean="0"/>
              <a:t>The amount of data gathered during funduscopic examination depends on child’s ability to hold eyes still and on your ability to glean as much as possible in brief period</a:t>
            </a:r>
          </a:p>
          <a:p>
            <a:pPr lvl="2"/>
            <a:r>
              <a:rPr lang="en-US" altLang="en-US" smtClean="0"/>
              <a:t>A complete funduscopic examination is difficult to perform on an infant; at least check red reflex and note any interruption</a:t>
            </a:r>
          </a:p>
          <a:p>
            <a:pPr lvl="2"/>
            <a:r>
              <a:rPr lang="en-US" altLang="en-US" smtClean="0"/>
              <a:t>Perform funduscopic examination on infants between 2 and 6 months</a:t>
            </a:r>
          </a:p>
          <a:p>
            <a:pPr lvl="2"/>
            <a:r>
              <a:rPr lang="en-US" altLang="en-US" smtClean="0"/>
              <a:t>Position infant (up to 18 months) lying on table</a:t>
            </a:r>
          </a:p>
        </p:txBody>
      </p:sp>
      <p:sp>
        <p:nvSpPr>
          <p:cNvPr id="8806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806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26924019-E5C1-490D-A1DF-DDB9C353523E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78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Ocular Fundus (Cont.)</a:t>
            </a:r>
          </a:p>
        </p:txBody>
      </p:sp>
      <p:sp>
        <p:nvSpPr>
          <p:cNvPr id="89091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Infants and children </a:t>
            </a:r>
          </a:p>
          <a:p>
            <a:pPr lvl="1"/>
            <a:r>
              <a:rPr lang="en-US" altLang="en-US" b="1" smtClean="0"/>
              <a:t>Ocular fundus </a:t>
            </a:r>
          </a:p>
          <a:p>
            <a:pPr lvl="2"/>
            <a:r>
              <a:rPr lang="en-US" altLang="en-US" smtClean="0"/>
              <a:t>Fundus appears pale, and vessels are not fully developed; no foveal light reflection because macula area will not be mature until 1 year of age</a:t>
            </a:r>
          </a:p>
          <a:p>
            <a:pPr lvl="2"/>
            <a:r>
              <a:rPr lang="en-US" altLang="en-US" smtClean="0"/>
              <a:t>Inspect fundus of young and school-age child as described in preceding section on adult</a:t>
            </a:r>
          </a:p>
          <a:p>
            <a:pPr lvl="2"/>
            <a:r>
              <a:rPr lang="en-US" altLang="en-US" smtClean="0"/>
              <a:t>Allow child to handle equipment; explain why you are darkening room and that you will leave a small light on</a:t>
            </a:r>
          </a:p>
          <a:p>
            <a:pPr lvl="2"/>
            <a:r>
              <a:rPr lang="en-US" altLang="en-US" smtClean="0"/>
              <a:t>Assure child that procedure will not hurt; direct child to look at an appealing picture, perhaps a toy or an animal, during examination</a:t>
            </a:r>
          </a:p>
          <a:p>
            <a:pPr lvl="2"/>
            <a:endParaRPr lang="en-US" altLang="en-US" smtClean="0"/>
          </a:p>
        </p:txBody>
      </p:sp>
      <p:sp>
        <p:nvSpPr>
          <p:cNvPr id="8909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890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5DAEE332-8142-466D-B754-87CBA647071D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79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Extraocular Muscles (Cont.)</a:t>
            </a:r>
          </a:p>
        </p:txBody>
      </p:sp>
      <p:sp>
        <p:nvSpPr>
          <p:cNvPr id="7116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ea typeface="+mn-ea"/>
              </a:rPr>
              <a:t>Parallel axes are important because human brain has a binocular, single-image visual system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Movement of the extraocular muscles stimulated by three cranial nerves</a:t>
            </a:r>
          </a:p>
          <a:p>
            <a:pPr lvl="1">
              <a:defRPr/>
            </a:pPr>
            <a:r>
              <a:rPr lang="en-US" sz="2000" b="1" dirty="0" smtClean="0">
                <a:ea typeface="+mn-ea"/>
              </a:rPr>
              <a:t>Cranial nerve VI:</a:t>
            </a:r>
            <a:r>
              <a:rPr lang="en-US" sz="2000" dirty="0" smtClean="0">
                <a:ea typeface="+mn-ea"/>
              </a:rPr>
              <a:t> abducens nerve, innervates lateral rectus muscle, which abducts eye</a:t>
            </a:r>
          </a:p>
          <a:p>
            <a:pPr lvl="1">
              <a:defRPr/>
            </a:pPr>
            <a:r>
              <a:rPr lang="en-US" sz="2000" b="1" dirty="0" smtClean="0">
                <a:ea typeface="+mn-ea"/>
              </a:rPr>
              <a:t>Cranial nerve IV: </a:t>
            </a:r>
            <a:r>
              <a:rPr lang="en-US" sz="2000" dirty="0" smtClean="0">
                <a:ea typeface="+mn-ea"/>
              </a:rPr>
              <a:t>trochlear nerve, innervates superior oblique muscle</a:t>
            </a:r>
          </a:p>
          <a:p>
            <a:pPr lvl="1">
              <a:defRPr/>
            </a:pPr>
            <a:r>
              <a:rPr lang="en-US" sz="2000" b="1" dirty="0" smtClean="0">
                <a:ea typeface="+mn-ea"/>
              </a:rPr>
              <a:t>Cranial nerve III: </a:t>
            </a:r>
            <a:r>
              <a:rPr lang="en-US" sz="2000" dirty="0" smtClean="0">
                <a:ea typeface="+mn-ea"/>
              </a:rPr>
              <a:t>oculomotor nerve, innervates all the rest: the superior, inferior, and medial rectus and the inferior oblique muscles</a:t>
            </a:r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84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600FD91F-17FC-445F-99A9-57A1B6F287B6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Developmental Competence</a:t>
            </a:r>
          </a:p>
        </p:txBody>
      </p:sp>
      <p:sp>
        <p:nvSpPr>
          <p:cNvPr id="90115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Aging adult</a:t>
            </a:r>
          </a:p>
          <a:p>
            <a:pPr lvl="1"/>
            <a:r>
              <a:rPr lang="en-US" altLang="en-US" b="1" smtClean="0"/>
              <a:t>Visual acuity</a:t>
            </a:r>
          </a:p>
          <a:p>
            <a:pPr lvl="2"/>
            <a:r>
              <a:rPr lang="en-US" altLang="en-US" smtClean="0"/>
              <a:t>Perform same examination as described in adult section</a:t>
            </a:r>
          </a:p>
          <a:p>
            <a:pPr lvl="2"/>
            <a:r>
              <a:rPr lang="en-US" altLang="en-US" smtClean="0"/>
              <a:t>Central acuity may decrease, particularly after 70 years of age; peripheral vision may be diminished</a:t>
            </a:r>
          </a:p>
          <a:p>
            <a:pPr lvl="1"/>
            <a:r>
              <a:rPr lang="en-US" altLang="en-US" b="1" smtClean="0"/>
              <a:t>Ocular structures</a:t>
            </a:r>
          </a:p>
          <a:p>
            <a:pPr lvl="2"/>
            <a:r>
              <a:rPr lang="en-US" altLang="en-US" smtClean="0"/>
              <a:t>Eyebrows may show loss of outer one third to one half of hair because of decrease in hair follicles; remaining brow hair is coarse</a:t>
            </a:r>
          </a:p>
          <a:p>
            <a:pPr lvl="2"/>
            <a:r>
              <a:rPr lang="en-US" altLang="en-US" smtClean="0"/>
              <a:t>As result of atrophy of elastic tissues, skin around eyes may show wrinkles or crow’s feet; upper lid may be so elongated as to rest on lashes, resulting in pseudoptosis</a:t>
            </a:r>
          </a:p>
        </p:txBody>
      </p:sp>
      <p:sp>
        <p:nvSpPr>
          <p:cNvPr id="9011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011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22B076A0-5982-4D71-B400-6D50159EDD3B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80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Developmental Competence (Cont.)</a:t>
            </a:r>
          </a:p>
        </p:txBody>
      </p:sp>
      <p:sp>
        <p:nvSpPr>
          <p:cNvPr id="91139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dirty="0" smtClean="0"/>
              <a:t>Aging adult </a:t>
            </a:r>
          </a:p>
          <a:p>
            <a:pPr lvl="1"/>
            <a:r>
              <a:rPr lang="en-US" altLang="en-US" b="1" dirty="0" smtClean="0"/>
              <a:t>Ocular structures </a:t>
            </a:r>
          </a:p>
          <a:p>
            <a:pPr lvl="2"/>
            <a:r>
              <a:rPr lang="en-US" altLang="en-US" dirty="0" smtClean="0"/>
              <a:t>Eyes may appear sunken from atrophy of orbital fat; orbital fat may herniate, causing bulging at lower lids and inner third of upper lids</a:t>
            </a:r>
          </a:p>
          <a:p>
            <a:pPr lvl="2"/>
            <a:r>
              <a:rPr lang="en-US" altLang="en-US" dirty="0" smtClean="0"/>
              <a:t>Lacrimal apparatus may decrease tear production, causing eyes to look dry and lusterless and person to report a burning sensation</a:t>
            </a:r>
          </a:p>
          <a:p>
            <a:pPr lvl="2"/>
            <a:r>
              <a:rPr lang="en-US" altLang="en-US" dirty="0" err="1" smtClean="0"/>
              <a:t>Pingueculae</a:t>
            </a:r>
            <a:r>
              <a:rPr lang="en-US" altLang="en-US" dirty="0" smtClean="0"/>
              <a:t> commonly show on sclera</a:t>
            </a:r>
          </a:p>
          <a:p>
            <a:pPr lvl="3"/>
            <a:r>
              <a:rPr lang="en-US" altLang="en-US" dirty="0" smtClean="0"/>
              <a:t>These yellowish elevated nodules are due to thickening of bulbar conjunctiva from prolonged exposure to sun, wind, and dust; they appear at 3 and 9 o’clock positions</a:t>
            </a:r>
          </a:p>
        </p:txBody>
      </p:sp>
      <p:sp>
        <p:nvSpPr>
          <p:cNvPr id="9114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dirty="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dirty="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114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1D165484-48A2-4A79-B4D9-F18113E19088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81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Developmental Competence (Cont.)</a:t>
            </a:r>
          </a:p>
        </p:txBody>
      </p:sp>
      <p:sp>
        <p:nvSpPr>
          <p:cNvPr id="92163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Aging adult </a:t>
            </a:r>
          </a:p>
          <a:p>
            <a:pPr lvl="1"/>
            <a:r>
              <a:rPr lang="en-US" altLang="en-US" b="1" smtClean="0"/>
              <a:t>Ocular structures </a:t>
            </a:r>
          </a:p>
          <a:p>
            <a:pPr lvl="2"/>
            <a:r>
              <a:rPr lang="en-US" altLang="en-US" smtClean="0"/>
              <a:t>Cornea may look cloudy with age</a:t>
            </a:r>
          </a:p>
          <a:p>
            <a:pPr lvl="2"/>
            <a:r>
              <a:rPr lang="en-US" altLang="en-US" smtClean="0"/>
              <a:t>Arcus senilis commonly seen around cornea</a:t>
            </a:r>
          </a:p>
          <a:p>
            <a:pPr lvl="3"/>
            <a:r>
              <a:rPr lang="en-US" altLang="en-US" smtClean="0"/>
              <a:t>Gray-white arc or circle around limbus due to deposition of lipid material</a:t>
            </a:r>
          </a:p>
          <a:p>
            <a:pPr lvl="3"/>
            <a:r>
              <a:rPr lang="en-US" altLang="en-US" smtClean="0"/>
              <a:t>As more lipid accumulates, cornea may look thickened and raised, but arcus has no effect on vision</a:t>
            </a:r>
          </a:p>
          <a:p>
            <a:pPr lvl="2"/>
            <a:r>
              <a:rPr lang="en-US" altLang="en-US" smtClean="0"/>
              <a:t>Xanthelasma: soft, raised yellow plaques occurring on lids at inner canthus</a:t>
            </a:r>
          </a:p>
          <a:p>
            <a:pPr lvl="3"/>
            <a:r>
              <a:rPr lang="en-US" altLang="en-US" smtClean="0"/>
              <a:t>They commonly occur around fifth decade of life and more frequently in women, occur with both high and normal levels of cholesterol, and have no pathologic significance</a:t>
            </a:r>
          </a:p>
        </p:txBody>
      </p:sp>
      <p:sp>
        <p:nvSpPr>
          <p:cNvPr id="9216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216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09D24A39-12FE-44CA-8A32-293712B94803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82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7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Developmental Competence (Cont.)</a:t>
            </a:r>
          </a:p>
        </p:txBody>
      </p:sp>
      <p:sp>
        <p:nvSpPr>
          <p:cNvPr id="93187" name="Content Placeholder 8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Aging adult </a:t>
            </a:r>
          </a:p>
          <a:p>
            <a:pPr lvl="1"/>
            <a:r>
              <a:rPr lang="en-US" altLang="en-US" b="1" smtClean="0"/>
              <a:t>Ocular structures </a:t>
            </a:r>
          </a:p>
          <a:p>
            <a:pPr lvl="2"/>
            <a:r>
              <a:rPr lang="en-US" altLang="en-US" smtClean="0"/>
              <a:t>Pupils small in old age; pupillary light reflex may be slowed</a:t>
            </a:r>
          </a:p>
          <a:p>
            <a:pPr lvl="2"/>
            <a:r>
              <a:rPr lang="en-US" altLang="en-US" smtClean="0"/>
              <a:t>Lens loses transparency and looks opaque</a:t>
            </a:r>
          </a:p>
          <a:p>
            <a:pPr lvl="1"/>
            <a:r>
              <a:rPr lang="en-US" altLang="en-US" b="1" smtClean="0"/>
              <a:t>Ocular fundus</a:t>
            </a:r>
          </a:p>
          <a:p>
            <a:pPr lvl="2"/>
            <a:r>
              <a:rPr lang="en-US" altLang="en-US" smtClean="0"/>
              <a:t>Retinal structures generally have less shine; blood vessels look paler, narrower, and attenuated; arterioles appear paler and straighter, with a narrower light reflex </a:t>
            </a:r>
          </a:p>
          <a:p>
            <a:pPr lvl="2"/>
            <a:r>
              <a:rPr lang="en-US" altLang="en-US" smtClean="0"/>
              <a:t>Drusen, or benign degenerative hyaline deposits, are normal development on retinal surface </a:t>
            </a:r>
          </a:p>
          <a:p>
            <a:pPr lvl="3"/>
            <a:r>
              <a:rPr lang="en-US" altLang="en-US" smtClean="0"/>
              <a:t>Often symmetrically placed in eyes with no effect on vision</a:t>
            </a:r>
          </a:p>
          <a:p>
            <a:pPr lvl="1"/>
            <a:endParaRPr lang="en-US" altLang="en-US" smtClean="0"/>
          </a:p>
        </p:txBody>
      </p:sp>
      <p:sp>
        <p:nvSpPr>
          <p:cNvPr id="9318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318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7A7E19E5-58F7-4A4F-9C2C-209F5D76FDE7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83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Sample Charting: Subjective</a:t>
            </a:r>
          </a:p>
        </p:txBody>
      </p:sp>
      <p:pic>
        <p:nvPicPr>
          <p:cNvPr id="94211" name="Picture 9" descr="ch14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455863"/>
            <a:ext cx="8151813" cy="18097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421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EA827B17-D5DC-49DC-97C4-C96AC7F14A80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84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Sample Charting: Objective</a:t>
            </a:r>
          </a:p>
        </p:txBody>
      </p:sp>
      <p:pic>
        <p:nvPicPr>
          <p:cNvPr id="95235" name="Picture 9" descr="ch14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020888"/>
            <a:ext cx="8161337" cy="37671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52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C769839F-1EB2-47EE-AB93-5B83A7F07052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85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Sample Charting: Assessment</a:t>
            </a:r>
          </a:p>
        </p:txBody>
      </p:sp>
      <p:pic>
        <p:nvPicPr>
          <p:cNvPr id="96259" name="Picture 9" descr="ch14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86075"/>
            <a:ext cx="8142287" cy="11985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626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905950E5-BC5E-493B-839D-FFFA04BE208D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86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Summary Checklist: </a:t>
            </a:r>
            <a:br>
              <a:rPr lang="en-US" altLang="en-US" smtClean="0"/>
            </a:br>
            <a:r>
              <a:rPr lang="en-US" altLang="en-US" smtClean="0"/>
              <a:t>Eye Examination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smtClean="0"/>
              <a:t>Test visual acuity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Snellen eye chart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Test visual fields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Confrontation test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Inspect EOM function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Corneal light reflex, cover test, diagnostic positions test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Inspect external eye structures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Inspect anterior eyeball structures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Inspect ocular fundus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Optic disc, retinal vessels, general background, and macula</a:t>
            </a:r>
          </a:p>
        </p:txBody>
      </p:sp>
      <p:sp>
        <p:nvSpPr>
          <p:cNvPr id="9728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728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E2C4840E-991A-45CE-A745-7A82964C465F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87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Abnormal Findings:</a:t>
            </a:r>
            <a:br>
              <a:rPr lang="en-US" altLang="en-US" smtClean="0"/>
            </a:br>
            <a:r>
              <a:rPr lang="en-US" altLang="en-US" smtClean="0"/>
              <a:t> Extraocular Muscle Dysfunction</a:t>
            </a:r>
          </a:p>
        </p:txBody>
      </p:sp>
      <p:sp>
        <p:nvSpPr>
          <p:cNvPr id="98307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Strabismus</a:t>
            </a:r>
          </a:p>
          <a:p>
            <a:r>
              <a:rPr lang="en-US" altLang="en-US" smtClean="0"/>
              <a:t>Esotropia</a:t>
            </a:r>
          </a:p>
          <a:p>
            <a:r>
              <a:rPr lang="en-US" altLang="en-US" smtClean="0"/>
              <a:t>Exotropia </a:t>
            </a:r>
          </a:p>
          <a:p>
            <a:r>
              <a:rPr lang="en-US" altLang="en-US" smtClean="0"/>
              <a:t>Paralysis</a:t>
            </a:r>
          </a:p>
        </p:txBody>
      </p:sp>
      <p:sp>
        <p:nvSpPr>
          <p:cNvPr id="89093" name="Rectangle 2"/>
          <p:cNvSpPr>
            <a:spLocks noChangeArrowheads="1"/>
          </p:cNvSpPr>
          <p:nvPr/>
        </p:nvSpPr>
        <p:spPr bwMode="auto">
          <a:xfrm>
            <a:off x="-12700" y="1647825"/>
            <a:ext cx="41402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anchorCtr="1"/>
          <a:lstStyle/>
          <a:p>
            <a:pPr eaLnBrk="0" hangingPunct="0">
              <a:spcBef>
                <a:spcPct val="30000"/>
              </a:spcBef>
              <a:defRPr/>
            </a:pPr>
            <a:endParaRPr lang="en-GB" sz="2000">
              <a:latin typeface="Times New Roman" pitchFamily="-111" charset="0"/>
              <a:ea typeface="+mn-ea"/>
            </a:endParaRPr>
          </a:p>
        </p:txBody>
      </p:sp>
      <p:sp>
        <p:nvSpPr>
          <p:cNvPr id="89094" name="Rectangle 3"/>
          <p:cNvSpPr>
            <a:spLocks noChangeArrowheads="1"/>
          </p:cNvSpPr>
          <p:nvPr/>
        </p:nvSpPr>
        <p:spPr bwMode="auto">
          <a:xfrm>
            <a:off x="4119563" y="1647825"/>
            <a:ext cx="4605337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anchorCtr="1"/>
          <a:lstStyle/>
          <a:p>
            <a:pPr eaLnBrk="0" hangingPunct="0">
              <a:spcBef>
                <a:spcPct val="30000"/>
              </a:spcBef>
              <a:tabLst>
                <a:tab pos="2573338" algn="l"/>
              </a:tabLst>
              <a:defRPr/>
            </a:pPr>
            <a:endParaRPr lang="en-GB" sz="2000">
              <a:latin typeface="Times New Roman" pitchFamily="-111" charset="0"/>
              <a:ea typeface="+mn-ea"/>
            </a:endParaRPr>
          </a:p>
        </p:txBody>
      </p:sp>
      <p:sp>
        <p:nvSpPr>
          <p:cNvPr id="9831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83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0553C425-9715-4009-8863-47764F768DBF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88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Abnormal Findings: </a:t>
            </a:r>
            <a:br>
              <a:rPr lang="en-US" altLang="en-US" smtClean="0"/>
            </a:br>
            <a:r>
              <a:rPr lang="en-US" altLang="en-US" smtClean="0"/>
              <a:t>Abnormalities in the Eyelids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Periorbital edema</a:t>
            </a:r>
          </a:p>
          <a:p>
            <a:r>
              <a:rPr lang="en-US" altLang="en-US" smtClean="0"/>
              <a:t>Exophthalmos, protruding eyes</a:t>
            </a:r>
          </a:p>
          <a:p>
            <a:r>
              <a:rPr lang="en-US" altLang="en-US" smtClean="0"/>
              <a:t>Enophthalmos, sunken eyes</a:t>
            </a:r>
          </a:p>
          <a:p>
            <a:r>
              <a:rPr lang="en-US" altLang="en-US" smtClean="0"/>
              <a:t>Ptosis, drooping upper lid</a:t>
            </a:r>
          </a:p>
          <a:p>
            <a:r>
              <a:rPr lang="en-US" altLang="en-US" smtClean="0"/>
              <a:t>Upward palpebral slant</a:t>
            </a:r>
          </a:p>
          <a:p>
            <a:r>
              <a:rPr lang="en-US" altLang="en-US" smtClean="0"/>
              <a:t>Ectropion</a:t>
            </a:r>
          </a:p>
          <a:p>
            <a:r>
              <a:rPr lang="en-US" altLang="en-US" smtClean="0"/>
              <a:t>Entropion</a:t>
            </a:r>
          </a:p>
        </p:txBody>
      </p:sp>
      <p:sp>
        <p:nvSpPr>
          <p:cNvPr id="9933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9933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C06B7EF1-D976-4E7F-A2AD-1090A5828810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89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Muscle Attachments</a:t>
            </a:r>
          </a:p>
        </p:txBody>
      </p:sp>
      <p:pic>
        <p:nvPicPr>
          <p:cNvPr id="19459" name="Picture 8" descr="f14-04A-X3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816100"/>
            <a:ext cx="6127750" cy="37766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5700713" y="6205538"/>
            <a:ext cx="1377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Arial" pitchFamily="34" charset="0"/>
                <a:cs typeface="Arial" pitchFamily="34" charset="0"/>
              </a:rPr>
              <a:t>© Pat Thomas, 2006.</a:t>
            </a:r>
          </a:p>
        </p:txBody>
      </p:sp>
      <p:sp>
        <p:nvSpPr>
          <p:cNvPr id="1946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94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61BF80A4-7890-4914-BD32-82B53ACDC97A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9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Abnormal Findings:</a:t>
            </a:r>
            <a:br>
              <a:rPr lang="en-US" altLang="en-US" smtClean="0"/>
            </a:br>
            <a:r>
              <a:rPr lang="en-US" altLang="en-US" smtClean="0"/>
              <a:t> Lesions on the Eyelids </a:t>
            </a:r>
          </a:p>
        </p:txBody>
      </p:sp>
      <p:sp>
        <p:nvSpPr>
          <p:cNvPr id="100355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Blepharitis, inflammation of eyelids	</a:t>
            </a:r>
          </a:p>
          <a:p>
            <a:r>
              <a:rPr lang="en-US" altLang="en-US" smtClean="0"/>
              <a:t>Chalazion</a:t>
            </a:r>
          </a:p>
          <a:p>
            <a:r>
              <a:rPr lang="en-US" altLang="en-US" smtClean="0"/>
              <a:t>Hordeolum, stye</a:t>
            </a:r>
          </a:p>
          <a:p>
            <a:r>
              <a:rPr lang="en-US" altLang="en-US" smtClean="0"/>
              <a:t>Dacryocystitis, inflammation of lacrimal sac</a:t>
            </a:r>
          </a:p>
          <a:p>
            <a:r>
              <a:rPr lang="en-US" altLang="en-US" smtClean="0"/>
              <a:t>Basal cell carcinoma</a:t>
            </a:r>
          </a:p>
        </p:txBody>
      </p:sp>
      <p:sp>
        <p:nvSpPr>
          <p:cNvPr id="91141" name="Rectangle 2"/>
          <p:cNvSpPr>
            <a:spLocks noChangeArrowheads="1"/>
          </p:cNvSpPr>
          <p:nvPr/>
        </p:nvSpPr>
        <p:spPr bwMode="auto">
          <a:xfrm>
            <a:off x="-12700" y="1647825"/>
            <a:ext cx="41402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anchorCtr="1"/>
          <a:lstStyle/>
          <a:p>
            <a:pPr eaLnBrk="0" hangingPunct="0">
              <a:spcBef>
                <a:spcPct val="30000"/>
              </a:spcBef>
              <a:defRPr/>
            </a:pPr>
            <a:endParaRPr lang="en-GB" sz="2000">
              <a:latin typeface="Times New Roman" pitchFamily="-111" charset="0"/>
              <a:ea typeface="+mn-ea"/>
            </a:endParaRPr>
          </a:p>
        </p:txBody>
      </p:sp>
      <p:sp>
        <p:nvSpPr>
          <p:cNvPr id="91142" name="Rectangle 3"/>
          <p:cNvSpPr>
            <a:spLocks noChangeArrowheads="1"/>
          </p:cNvSpPr>
          <p:nvPr/>
        </p:nvSpPr>
        <p:spPr bwMode="auto">
          <a:xfrm>
            <a:off x="4119563" y="1647825"/>
            <a:ext cx="4605337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anchorCtr="1"/>
          <a:lstStyle/>
          <a:p>
            <a:pPr eaLnBrk="0" hangingPunct="0">
              <a:spcBef>
                <a:spcPct val="30000"/>
              </a:spcBef>
              <a:tabLst>
                <a:tab pos="2573338" algn="l"/>
              </a:tabLst>
              <a:defRPr/>
            </a:pPr>
            <a:endParaRPr lang="en-GB" sz="2000">
              <a:latin typeface="Times New Roman" pitchFamily="-111" charset="0"/>
              <a:ea typeface="+mn-ea"/>
            </a:endParaRPr>
          </a:p>
        </p:txBody>
      </p:sp>
      <p:sp>
        <p:nvSpPr>
          <p:cNvPr id="10035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03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A0CCE05E-3152-4C12-B0AC-C27302FE270B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90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Abnormalities in the Pupil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Unequal pupil size, anisocoria</a:t>
            </a:r>
          </a:p>
          <a:p>
            <a:r>
              <a:rPr lang="en-US" altLang="en-US" smtClean="0"/>
              <a:t>Monocular blindness</a:t>
            </a:r>
          </a:p>
          <a:p>
            <a:r>
              <a:rPr lang="en-US" altLang="en-US" smtClean="0"/>
              <a:t>Constricted and fixed pupils, miosis</a:t>
            </a:r>
          </a:p>
          <a:p>
            <a:r>
              <a:rPr lang="en-US" altLang="en-US" smtClean="0"/>
              <a:t>Dilated and fixed pupils, mydriasis</a:t>
            </a:r>
          </a:p>
          <a:p>
            <a:r>
              <a:rPr lang="en-US" altLang="en-US" smtClean="0"/>
              <a:t>Argyll Robertson pupil</a:t>
            </a:r>
          </a:p>
          <a:p>
            <a:r>
              <a:rPr lang="en-US" altLang="en-US" smtClean="0"/>
              <a:t>Tonic pupil, Adie’s pupil</a:t>
            </a:r>
          </a:p>
          <a:p>
            <a:r>
              <a:rPr lang="en-US" altLang="en-US" smtClean="0"/>
              <a:t>Cranial nerve III damage</a:t>
            </a:r>
          </a:p>
          <a:p>
            <a:r>
              <a:rPr lang="en-US" altLang="en-US" smtClean="0"/>
              <a:t>Horner’s syndrome</a:t>
            </a:r>
          </a:p>
        </p:txBody>
      </p:sp>
      <p:sp>
        <p:nvSpPr>
          <p:cNvPr id="10138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138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D9B0BBEA-9588-4BF5-A6C5-21C99C5A680E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91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Abnormal Findings:</a:t>
            </a:r>
            <a:br>
              <a:rPr lang="en-US" altLang="en-US" smtClean="0"/>
            </a:br>
            <a:r>
              <a:rPr lang="en-US" altLang="en-US" smtClean="0"/>
              <a:t>Visual Field Loss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Retinal damage</a:t>
            </a:r>
          </a:p>
          <a:p>
            <a:r>
              <a:rPr lang="en-US" altLang="en-US" smtClean="0"/>
              <a:t>Lesion in globe or optic nerve</a:t>
            </a:r>
          </a:p>
          <a:p>
            <a:r>
              <a:rPr lang="en-US" altLang="en-US" smtClean="0"/>
              <a:t>Lesion at optic chiasm</a:t>
            </a:r>
          </a:p>
          <a:p>
            <a:r>
              <a:rPr lang="en-US" altLang="en-US" smtClean="0"/>
              <a:t>Lesion of outer uncrossed fibers at optic chiasm</a:t>
            </a:r>
          </a:p>
          <a:p>
            <a:r>
              <a:rPr lang="en-US" altLang="en-US" smtClean="0"/>
              <a:t>Lesion R optic tract or R optic radiation</a:t>
            </a:r>
          </a:p>
        </p:txBody>
      </p:sp>
      <p:sp>
        <p:nvSpPr>
          <p:cNvPr id="10240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240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19013EB8-5F61-4BE5-B63F-B97A529DB564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92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101013" cy="1219200"/>
          </a:xfrm>
        </p:spPr>
        <p:txBody>
          <a:bodyPr/>
          <a:lstStyle/>
          <a:p>
            <a:r>
              <a:rPr lang="en-US" altLang="en-US" smtClean="0"/>
              <a:t>Abnormal Findings:</a:t>
            </a:r>
            <a:br>
              <a:rPr lang="en-US" altLang="en-US" smtClean="0"/>
            </a:br>
            <a:r>
              <a:rPr lang="en-US" altLang="en-US" smtClean="0"/>
              <a:t>Vascular Disorders of External Eye</a:t>
            </a:r>
          </a:p>
        </p:txBody>
      </p:sp>
      <p:sp>
        <p:nvSpPr>
          <p:cNvPr id="103427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Conjunctivitis</a:t>
            </a:r>
          </a:p>
          <a:p>
            <a:r>
              <a:rPr lang="en-US" altLang="en-US" smtClean="0"/>
              <a:t>Subconjunctival hemorrhage</a:t>
            </a:r>
          </a:p>
          <a:p>
            <a:r>
              <a:rPr lang="en-US" altLang="en-US" smtClean="0"/>
              <a:t>Iritis, circumcorneal redness</a:t>
            </a:r>
          </a:p>
          <a:p>
            <a:r>
              <a:rPr lang="en-US" altLang="en-US" smtClean="0"/>
              <a:t>Acute glaucoma</a:t>
            </a:r>
          </a:p>
        </p:txBody>
      </p:sp>
      <p:sp>
        <p:nvSpPr>
          <p:cNvPr id="94213" name="Rectangle 2"/>
          <p:cNvSpPr>
            <a:spLocks noChangeArrowheads="1"/>
          </p:cNvSpPr>
          <p:nvPr/>
        </p:nvSpPr>
        <p:spPr bwMode="auto">
          <a:xfrm>
            <a:off x="-12700" y="1647825"/>
            <a:ext cx="41402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anchorCtr="1"/>
          <a:lstStyle/>
          <a:p>
            <a:pPr eaLnBrk="0" hangingPunct="0">
              <a:spcBef>
                <a:spcPct val="30000"/>
              </a:spcBef>
              <a:defRPr/>
            </a:pPr>
            <a:endParaRPr lang="en-GB" sz="2000">
              <a:latin typeface="Times New Roman" pitchFamily="-111" charset="0"/>
              <a:ea typeface="+mn-ea"/>
            </a:endParaRPr>
          </a:p>
        </p:txBody>
      </p:sp>
      <p:sp>
        <p:nvSpPr>
          <p:cNvPr id="94214" name="Rectangle 3"/>
          <p:cNvSpPr>
            <a:spLocks noChangeArrowheads="1"/>
          </p:cNvSpPr>
          <p:nvPr/>
        </p:nvSpPr>
        <p:spPr bwMode="auto">
          <a:xfrm>
            <a:off x="4119563" y="1647825"/>
            <a:ext cx="4605337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anchorCtr="1"/>
          <a:lstStyle/>
          <a:p>
            <a:pPr eaLnBrk="0" hangingPunct="0">
              <a:spcBef>
                <a:spcPct val="30000"/>
              </a:spcBef>
              <a:tabLst>
                <a:tab pos="2573338" algn="l"/>
              </a:tabLst>
              <a:defRPr/>
            </a:pPr>
            <a:endParaRPr lang="en-GB" sz="2000">
              <a:latin typeface="Times New Roman" pitchFamily="-111" charset="0"/>
              <a:ea typeface="+mn-ea"/>
            </a:endParaRPr>
          </a:p>
        </p:txBody>
      </p:sp>
      <p:sp>
        <p:nvSpPr>
          <p:cNvPr id="10343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34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F17CEED6-1613-4E32-8A2A-0B42FA1626B8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93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Abnormal Findings:</a:t>
            </a:r>
            <a:br>
              <a:rPr lang="en-US" altLang="en-US" smtClean="0"/>
            </a:br>
            <a:r>
              <a:rPr lang="en-US" altLang="en-US" smtClean="0"/>
              <a:t>Cornea and Iris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Pterygium</a:t>
            </a:r>
          </a:p>
          <a:p>
            <a:r>
              <a:rPr lang="en-US" altLang="en-US" smtClean="0"/>
              <a:t>Corneal abrasion</a:t>
            </a:r>
          </a:p>
          <a:p>
            <a:r>
              <a:rPr lang="en-US" altLang="en-US" smtClean="0"/>
              <a:t>Hyphema</a:t>
            </a:r>
          </a:p>
          <a:p>
            <a:r>
              <a:rPr lang="en-US" altLang="en-US" smtClean="0"/>
              <a:t>Hypopyon</a:t>
            </a:r>
          </a:p>
        </p:txBody>
      </p:sp>
      <p:sp>
        <p:nvSpPr>
          <p:cNvPr id="10445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445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CE8E3E0C-44A4-4290-9BAB-33A4B667F2B1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94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Abnormal Findings:</a:t>
            </a:r>
            <a:br>
              <a:rPr lang="en-US" altLang="en-US" smtClean="0"/>
            </a:br>
            <a:r>
              <a:rPr lang="en-US" altLang="en-US" smtClean="0"/>
              <a:t>Opacities in the Lens</a:t>
            </a:r>
          </a:p>
        </p:txBody>
      </p:sp>
      <p:sp>
        <p:nvSpPr>
          <p:cNvPr id="105475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Central gray opacity, nuclear cataract</a:t>
            </a:r>
          </a:p>
          <a:p>
            <a:r>
              <a:rPr lang="en-US" altLang="en-US" smtClean="0"/>
              <a:t>Star-shaped opacity, cortical cataract</a:t>
            </a:r>
          </a:p>
        </p:txBody>
      </p:sp>
      <p:sp>
        <p:nvSpPr>
          <p:cNvPr id="10547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547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1CE2CE42-6D29-4C6A-A442-4A94EEE4137E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95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Abnormal Findings:</a:t>
            </a:r>
            <a:br>
              <a:rPr lang="en-US" altLang="en-US" smtClean="0"/>
            </a:br>
            <a:r>
              <a:rPr lang="en-US" altLang="en-US" smtClean="0"/>
              <a:t> Abnormalities in the Optic Disc</a:t>
            </a:r>
          </a:p>
        </p:txBody>
      </p:sp>
      <p:sp>
        <p:nvSpPr>
          <p:cNvPr id="106499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Optic atrophy, disc pallor</a:t>
            </a:r>
          </a:p>
          <a:p>
            <a:r>
              <a:rPr lang="en-US" altLang="en-US" smtClean="0"/>
              <a:t>Papilledema, choked disc</a:t>
            </a:r>
          </a:p>
          <a:p>
            <a:r>
              <a:rPr lang="en-US" altLang="en-US" smtClean="0"/>
              <a:t>Excessive cup-disc ratio</a:t>
            </a:r>
          </a:p>
        </p:txBody>
      </p:sp>
      <p:sp>
        <p:nvSpPr>
          <p:cNvPr id="10650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650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34D23380-61D9-4A23-8482-8A200FAFBA2C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96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Abnormal Findings: </a:t>
            </a:r>
            <a:br>
              <a:rPr lang="en-US" altLang="en-US" smtClean="0"/>
            </a:br>
            <a:r>
              <a:rPr lang="en-US" altLang="en-US" smtClean="0"/>
              <a:t>Retinal Vessels and Background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dirty="0" err="1" smtClean="0"/>
              <a:t>Arteriovenous</a:t>
            </a:r>
            <a:r>
              <a:rPr lang="en-US" altLang="en-US" dirty="0" smtClean="0"/>
              <a:t> crossing, nicking</a:t>
            </a:r>
          </a:p>
          <a:p>
            <a:r>
              <a:rPr lang="en-US" altLang="en-US" dirty="0" smtClean="0"/>
              <a:t>Narrowed, attenuated, arteries </a:t>
            </a:r>
          </a:p>
          <a:p>
            <a:r>
              <a:rPr lang="en-US" altLang="en-US" dirty="0" smtClean="0"/>
              <a:t>Diabetic retinopathy</a:t>
            </a:r>
          </a:p>
          <a:p>
            <a:r>
              <a:rPr lang="en-US" altLang="en-US" dirty="0" err="1" smtClean="0"/>
              <a:t>Microaneurysms</a:t>
            </a:r>
            <a:endParaRPr lang="en-US" altLang="en-US" dirty="0" smtClean="0"/>
          </a:p>
          <a:p>
            <a:r>
              <a:rPr lang="en-US" altLang="en-US" dirty="0" err="1" smtClean="0"/>
              <a:t>Intraretinal</a:t>
            </a:r>
            <a:r>
              <a:rPr lang="en-US" altLang="en-US" smtClean="0"/>
              <a:t> hemorrhages</a:t>
            </a:r>
            <a:endParaRPr lang="en-US" altLang="en-US" dirty="0" smtClean="0"/>
          </a:p>
          <a:p>
            <a:r>
              <a:rPr lang="en-US" altLang="en-US" dirty="0" smtClean="0"/>
              <a:t>Exudates</a:t>
            </a:r>
          </a:p>
        </p:txBody>
      </p:sp>
      <p:sp>
        <p:nvSpPr>
          <p:cNvPr id="10752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smtClean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smtClean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sp>
        <p:nvSpPr>
          <p:cNvPr id="10752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fld id="{BA62DC1D-8016-4D8A-AEC6-EEB23DBC39F8}" type="slidenum">
              <a:rPr lang="en-GB" altLang="en-US" sz="10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97</a:t>
            </a:fld>
            <a:endParaRPr lang="en-GB" altLang="en-US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2510</TotalTime>
  <Words>9854</Words>
  <Application>Microsoft Office PowerPoint</Application>
  <PresentationFormat>On-screen Show (4:3)</PresentationFormat>
  <Paragraphs>964</Paragraphs>
  <Slides>97</Slides>
  <Notes>96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Chapter 14</vt:lpstr>
      <vt:lpstr>External Anatomy</vt:lpstr>
      <vt:lpstr>External Anatomy of the Eye</vt:lpstr>
      <vt:lpstr>Tarsal Plates</vt:lpstr>
      <vt:lpstr>Conjunctiva and Cornea</vt:lpstr>
      <vt:lpstr>Lacrimal Gland</vt:lpstr>
      <vt:lpstr>Extraocular Muscles</vt:lpstr>
      <vt:lpstr>Extraocular Muscles (Cont.)</vt:lpstr>
      <vt:lpstr>Muscle Attachments</vt:lpstr>
      <vt:lpstr>Direction of Movement</vt:lpstr>
      <vt:lpstr>Internal Anatomy </vt:lpstr>
      <vt:lpstr>Three Concentric Coats</vt:lpstr>
      <vt:lpstr>Internal Anatomy: Outer Layer</vt:lpstr>
      <vt:lpstr>Internal Anatomy: Middle Layer</vt:lpstr>
      <vt:lpstr>Internal Anatomy: Middle Layer (Cont.)</vt:lpstr>
      <vt:lpstr>Internal Anatomy: Middle Layer (Cont.)</vt:lpstr>
      <vt:lpstr>Internal Anatomy: Inner Layer</vt:lpstr>
      <vt:lpstr>Internal Anatomy: Inner Layer (Cont.)</vt:lpstr>
      <vt:lpstr>Visual Pathways and  Visual Fields</vt:lpstr>
      <vt:lpstr>Visual Pathways</vt:lpstr>
      <vt:lpstr>Visual Reflexes</vt:lpstr>
      <vt:lpstr>Visual Reflexes (Cont.)</vt:lpstr>
      <vt:lpstr>Visual Reflexes (Cont.)</vt:lpstr>
      <vt:lpstr>Developmental Competence: Infants and Children </vt:lpstr>
      <vt:lpstr>Developmental Competence: Aging Adults</vt:lpstr>
      <vt:lpstr>Developmental Competence: Aging Adults (Cont.)</vt:lpstr>
      <vt:lpstr>Cultural Competence</vt:lpstr>
      <vt:lpstr>Cultural Competence (Cont.)</vt:lpstr>
      <vt:lpstr>Subjective Data</vt:lpstr>
      <vt:lpstr>Vision Difficulty Questions</vt:lpstr>
      <vt:lpstr>Question</vt:lpstr>
      <vt:lpstr>Pain Questions</vt:lpstr>
      <vt:lpstr>Strabismus, Diplopia, Redness and Swelling</vt:lpstr>
      <vt:lpstr>Discharge and Past History</vt:lpstr>
      <vt:lpstr>Glaucoma, Eyeglasses, and Contact Lenses</vt:lpstr>
      <vt:lpstr>Self-Care Behaviors</vt:lpstr>
      <vt:lpstr>Additional History for Infants  and Children </vt:lpstr>
      <vt:lpstr>Additional History for Aging Adults</vt:lpstr>
      <vt:lpstr>Objective Data</vt:lpstr>
      <vt:lpstr>Test Central Visual Acuity </vt:lpstr>
      <vt:lpstr>Test Central Visual Acuity (Cont.)</vt:lpstr>
      <vt:lpstr>Test Near Vision</vt:lpstr>
      <vt:lpstr>Confrontation Test</vt:lpstr>
      <vt:lpstr>Confrontation Test (Cont.)</vt:lpstr>
      <vt:lpstr>Corneal Light Reflex</vt:lpstr>
      <vt:lpstr>Cover Test</vt:lpstr>
      <vt:lpstr>Cover Test (Cont.)</vt:lpstr>
      <vt:lpstr>Diagnostic Positions Test</vt:lpstr>
      <vt:lpstr>Diagnostic Positions Test (Cont.)</vt:lpstr>
      <vt:lpstr>Diagnostic Positions Test (Cont.)</vt:lpstr>
      <vt:lpstr>General Inspection and Eyebrows</vt:lpstr>
      <vt:lpstr>Eyelids, Lashes, and Eyeballs</vt:lpstr>
      <vt:lpstr>Conjunctiva and Sclera</vt:lpstr>
      <vt:lpstr>Conjunctiva and Sclera (Cont.)</vt:lpstr>
      <vt:lpstr>Lacrimal Apparatus</vt:lpstr>
      <vt:lpstr>Cornea and Lens</vt:lpstr>
      <vt:lpstr>Iris and Pupil</vt:lpstr>
      <vt:lpstr>Iris and Pupil (Cont.)</vt:lpstr>
      <vt:lpstr>Question</vt:lpstr>
      <vt:lpstr>Inspection of Ocular Fundus </vt:lpstr>
      <vt:lpstr>Ocular Fundus Examination</vt:lpstr>
      <vt:lpstr>Ocular Fundus Examination (Cont.)</vt:lpstr>
      <vt:lpstr>Ocular Fundus Examination (Cont.)</vt:lpstr>
      <vt:lpstr>Ocular Fundus Examination (Cont.)</vt:lpstr>
      <vt:lpstr>Inspection of Optic Disc</vt:lpstr>
      <vt:lpstr>Inspection of Optic Disc (Cont.)</vt:lpstr>
      <vt:lpstr>Retinal Vessels </vt:lpstr>
      <vt:lpstr>Retinal Vessels (Cont.)</vt:lpstr>
      <vt:lpstr>Fundus and Macula</vt:lpstr>
      <vt:lpstr>Developmental Competence</vt:lpstr>
      <vt:lpstr>Infants and Children:  Visual Acuity</vt:lpstr>
      <vt:lpstr>Infants and Children:  Visual Acuity (Cont.)</vt:lpstr>
      <vt:lpstr>Visual Acuity Testing and  Visual Fields</vt:lpstr>
      <vt:lpstr>Color Vision and Extraocular Muscle Function (EOM)</vt:lpstr>
      <vt:lpstr>External Eye Structures</vt:lpstr>
      <vt:lpstr>Eyelids and Lashes</vt:lpstr>
      <vt:lpstr>Eye Structures </vt:lpstr>
      <vt:lpstr>Ocular Fundus</vt:lpstr>
      <vt:lpstr>Ocular Fundus (Cont.)</vt:lpstr>
      <vt:lpstr>Developmental Competence</vt:lpstr>
      <vt:lpstr>Developmental Competence (Cont.)</vt:lpstr>
      <vt:lpstr>Developmental Competence (Cont.)</vt:lpstr>
      <vt:lpstr>Developmental Competence (Cont.)</vt:lpstr>
      <vt:lpstr>Sample Charting: Subjective</vt:lpstr>
      <vt:lpstr>Sample Charting: Objective</vt:lpstr>
      <vt:lpstr>Sample Charting: Assessment</vt:lpstr>
      <vt:lpstr>Summary Checklist:  Eye Examination</vt:lpstr>
      <vt:lpstr>Abnormal Findings:  Extraocular Muscle Dysfunction</vt:lpstr>
      <vt:lpstr>Abnormal Findings:  Abnormalities in the Eyelids</vt:lpstr>
      <vt:lpstr>Abnormal Findings:  Lesions on the Eyelids </vt:lpstr>
      <vt:lpstr>Abnormalities in the Pupil</vt:lpstr>
      <vt:lpstr>Abnormal Findings: Visual Field Loss </vt:lpstr>
      <vt:lpstr>Abnormal Findings: Vascular Disorders of External Eye</vt:lpstr>
      <vt:lpstr>Abnormal Findings: Cornea and Iris </vt:lpstr>
      <vt:lpstr>Abnormal Findings: Opacities in the Lens</vt:lpstr>
      <vt:lpstr>Abnormal Findings:  Abnormalities in the Optic Disc</vt:lpstr>
      <vt:lpstr>Abnormal Findings:  Retinal Vessels and Background</vt:lpstr>
    </vt:vector>
  </TitlesOfParts>
  <Company>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localadmin</dc:creator>
  <cp:lastModifiedBy>HBays</cp:lastModifiedBy>
  <cp:revision>243</cp:revision>
  <dcterms:created xsi:type="dcterms:W3CDTF">2014-11-04T19:18:09Z</dcterms:created>
  <dcterms:modified xsi:type="dcterms:W3CDTF">2015-02-03T19:40:50Z</dcterms:modified>
</cp:coreProperties>
</file>