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7" r:id="rId1"/>
  </p:sldMasterIdLst>
  <p:notesMasterIdLst>
    <p:notesMasterId r:id="rId72"/>
  </p:notesMasterIdLst>
  <p:handoutMasterIdLst>
    <p:handoutMasterId r:id="rId73"/>
  </p:handoutMasterIdLst>
  <p:sldIdLst>
    <p:sldId id="450" r:id="rId2"/>
    <p:sldId id="473" r:id="rId3"/>
    <p:sldId id="474" r:id="rId4"/>
    <p:sldId id="475" r:id="rId5"/>
    <p:sldId id="452" r:id="rId6"/>
    <p:sldId id="476" r:id="rId7"/>
    <p:sldId id="477" r:id="rId8"/>
    <p:sldId id="478" r:id="rId9"/>
    <p:sldId id="479" r:id="rId10"/>
    <p:sldId id="480" r:id="rId11"/>
    <p:sldId id="481" r:id="rId12"/>
    <p:sldId id="482" r:id="rId13"/>
    <p:sldId id="453" r:id="rId14"/>
    <p:sldId id="483" r:id="rId15"/>
    <p:sldId id="484" r:id="rId16"/>
    <p:sldId id="485" r:id="rId17"/>
    <p:sldId id="486" r:id="rId18"/>
    <p:sldId id="487" r:id="rId19"/>
    <p:sldId id="488" r:id="rId20"/>
    <p:sldId id="489" r:id="rId21"/>
    <p:sldId id="490" r:id="rId22"/>
    <p:sldId id="491" r:id="rId23"/>
    <p:sldId id="492" r:id="rId24"/>
    <p:sldId id="493" r:id="rId25"/>
    <p:sldId id="496" r:id="rId26"/>
    <p:sldId id="497" r:id="rId27"/>
    <p:sldId id="498" r:id="rId28"/>
    <p:sldId id="499" r:id="rId29"/>
    <p:sldId id="500" r:id="rId30"/>
    <p:sldId id="501" r:id="rId31"/>
    <p:sldId id="502" r:id="rId32"/>
    <p:sldId id="503" r:id="rId33"/>
    <p:sldId id="504" r:id="rId34"/>
    <p:sldId id="505" r:id="rId35"/>
    <p:sldId id="507" r:id="rId36"/>
    <p:sldId id="508" r:id="rId37"/>
    <p:sldId id="509" r:id="rId38"/>
    <p:sldId id="510" r:id="rId39"/>
    <p:sldId id="511" r:id="rId40"/>
    <p:sldId id="512" r:id="rId41"/>
    <p:sldId id="461" r:id="rId42"/>
    <p:sldId id="513" r:id="rId43"/>
    <p:sldId id="536" r:id="rId44"/>
    <p:sldId id="514" r:id="rId45"/>
    <p:sldId id="515" r:id="rId46"/>
    <p:sldId id="516" r:id="rId47"/>
    <p:sldId id="517" r:id="rId48"/>
    <p:sldId id="518" r:id="rId49"/>
    <p:sldId id="519" r:id="rId50"/>
    <p:sldId id="462" r:id="rId51"/>
    <p:sldId id="522" r:id="rId52"/>
    <p:sldId id="523" r:id="rId53"/>
    <p:sldId id="524" r:id="rId54"/>
    <p:sldId id="525" r:id="rId55"/>
    <p:sldId id="526" r:id="rId56"/>
    <p:sldId id="527" r:id="rId57"/>
    <p:sldId id="528" r:id="rId58"/>
    <p:sldId id="530" r:id="rId59"/>
    <p:sldId id="531" r:id="rId60"/>
    <p:sldId id="533" r:id="rId61"/>
    <p:sldId id="537" r:id="rId62"/>
    <p:sldId id="464" r:id="rId63"/>
    <p:sldId id="465" r:id="rId64"/>
    <p:sldId id="466" r:id="rId65"/>
    <p:sldId id="535" r:id="rId66"/>
    <p:sldId id="467" r:id="rId67"/>
    <p:sldId id="468" r:id="rId68"/>
    <p:sldId id="469" r:id="rId69"/>
    <p:sldId id="470" r:id="rId70"/>
    <p:sldId id="534"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70" autoAdjust="0"/>
  </p:normalViewPr>
  <p:slideViewPr>
    <p:cSldViewPr snapToGrid="0">
      <p:cViewPr>
        <p:scale>
          <a:sx n="80" d="100"/>
          <a:sy n="80" d="100"/>
        </p:scale>
        <p:origin x="-864" y="-450"/>
      </p:cViewPr>
      <p:guideLst>
        <p:guide orient="horz" pos="2160"/>
        <p:guide orient="horz" pos="670"/>
        <p:guide orient="horz" pos="1121"/>
        <p:guide orient="horz" pos="1505"/>
        <p:guide pos="2880"/>
        <p:guide pos="501"/>
      </p:guideLst>
    </p:cSldViewPr>
  </p:slideViewPr>
  <p:outlineViewPr>
    <p:cViewPr>
      <p:scale>
        <a:sx n="33" d="100"/>
        <a:sy n="33" d="100"/>
      </p:scale>
      <p:origin x="0" y="12138"/>
    </p:cViewPr>
  </p:outlineViewPr>
  <p:notesTextViewPr>
    <p:cViewPr>
      <p:scale>
        <a:sx n="100" d="100"/>
        <a:sy n="100" d="100"/>
      </p:scale>
      <p:origin x="0" y="0"/>
    </p:cViewPr>
  </p:notesTextViewPr>
  <p:sorterViewPr>
    <p:cViewPr>
      <p:scale>
        <a:sx n="66" d="100"/>
        <a:sy n="66" d="100"/>
      </p:scale>
      <p:origin x="0" y="3564"/>
    </p:cViewPr>
  </p:sorterViewPr>
  <p:notesViewPr>
    <p:cSldViewPr snapToGrid="0">
      <p:cViewPr varScale="1">
        <p:scale>
          <a:sx n="53" d="100"/>
          <a:sy n="53"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518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518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518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1F052C0E-E80C-42D4-BEE2-EA65037B1FE0}" type="slidenum">
              <a:rPr lang="en-US" altLang="en-US"/>
              <a:pPr>
                <a:defRPr/>
              </a:pPr>
              <a:t>‹#›</a:t>
            </a:fld>
            <a:endParaRPr lang="en-US" altLang="en-US"/>
          </a:p>
        </p:txBody>
      </p:sp>
    </p:spTree>
    <p:extLst>
      <p:ext uri="{BB962C8B-B14F-4D97-AF65-F5344CB8AC3E}">
        <p14:creationId xmlns:p14="http://schemas.microsoft.com/office/powerpoint/2010/main" val="4196975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39F8DEC-EB3A-4FFA-BF30-A7BA44D1EC0E}" type="slidenum">
              <a:rPr lang="en-US" altLang="en-US"/>
              <a:pPr>
                <a:defRPr/>
              </a:pPr>
              <a:t>‹#›</a:t>
            </a:fld>
            <a:endParaRPr lang="en-US" altLang="en-US"/>
          </a:p>
        </p:txBody>
      </p:sp>
    </p:spTree>
    <p:extLst>
      <p:ext uri="{BB962C8B-B14F-4D97-AF65-F5344CB8AC3E}">
        <p14:creationId xmlns:p14="http://schemas.microsoft.com/office/powerpoint/2010/main" val="2767323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9676865A-2ABC-4ACE-B99F-D81D96924383}" type="slidenum">
              <a:rPr lang="en-US" altLang="en-US" sz="1200" smtClean="0">
                <a:latin typeface="Arial" pitchFamily="34" charset="0"/>
              </a:rPr>
              <a:pPr eaLnBrk="1" hangingPunct="1"/>
              <a:t>1</a:t>
            </a:fld>
            <a:endParaRPr lang="en-US" altLang="en-US" sz="1200"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B287006-F72E-4531-92E9-69591A7D9462}" type="slidenum">
              <a:rPr lang="en-US" altLang="en-US" sz="1200" smtClean="0">
                <a:latin typeface="Arial" pitchFamily="34" charset="0"/>
              </a:rPr>
              <a:pPr eaLnBrk="1" hangingPunct="1"/>
              <a:t>10</a:t>
            </a:fld>
            <a:endParaRPr lang="en-US" altLang="en-US" sz="1200" smtClean="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29A736A4-D0FE-4139-B875-BB874B2A08A7}" type="slidenum">
              <a:rPr lang="en-US" altLang="en-US" sz="1200" smtClean="0">
                <a:latin typeface="Arial" pitchFamily="34" charset="0"/>
              </a:rPr>
              <a:pPr eaLnBrk="1" hangingPunct="1"/>
              <a:t>11</a:t>
            </a:fld>
            <a:endParaRPr lang="en-US" altLang="en-US" sz="1200"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2F90499-8604-49A2-BA6E-22CF95F5B960}" type="slidenum">
              <a:rPr lang="en-US" altLang="en-US" sz="1200" smtClean="0">
                <a:latin typeface="Arial" pitchFamily="34" charset="0"/>
              </a:rPr>
              <a:pPr eaLnBrk="1" hangingPunct="1"/>
              <a:t>12</a:t>
            </a:fld>
            <a:endParaRPr lang="en-US" altLang="en-US" sz="1200"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0BFF7E4C-9302-46C1-B0D5-DEC019186180}" type="slidenum">
              <a:rPr lang="en-US" altLang="en-US" sz="1200" smtClean="0">
                <a:latin typeface="Arial" pitchFamily="34" charset="0"/>
              </a:rPr>
              <a:pPr eaLnBrk="1" hangingPunct="1"/>
              <a:t>13</a:t>
            </a:fld>
            <a:endParaRPr lang="en-US" altLang="en-US" sz="1200"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EE943D0-4B16-4882-9197-C90499AE95E7}" type="slidenum">
              <a:rPr lang="en-US" altLang="en-US" sz="1200" smtClean="0">
                <a:latin typeface="Arial" pitchFamily="34" charset="0"/>
              </a:rPr>
              <a:pPr eaLnBrk="1" hangingPunct="1"/>
              <a:t>14</a:t>
            </a:fld>
            <a:endParaRPr lang="en-US" altLang="en-US" sz="1200" smtClean="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EE7BD47-3004-45EA-A24A-33E5D955BE0D}" type="slidenum">
              <a:rPr lang="en-US" altLang="en-US" sz="1200" smtClean="0">
                <a:latin typeface="Arial" pitchFamily="34" charset="0"/>
              </a:rPr>
              <a:pPr eaLnBrk="1" hangingPunct="1"/>
              <a:t>15</a:t>
            </a:fld>
            <a:endParaRPr lang="en-US" altLang="en-US" sz="1200"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17002C0-0BBC-42B9-81ED-48CF5CC0437F}" type="slidenum">
              <a:rPr lang="en-US" altLang="en-US" sz="1200" smtClean="0">
                <a:latin typeface="Arial" pitchFamily="34" charset="0"/>
              </a:rPr>
              <a:pPr eaLnBrk="1" hangingPunct="1"/>
              <a:t>16</a:t>
            </a:fld>
            <a:endParaRPr lang="en-US" altLang="en-US" sz="120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C7489B1-1A7B-4C1E-8B8A-763594C9F06A}" type="slidenum">
              <a:rPr lang="en-US" altLang="en-US" sz="1200" smtClean="0">
                <a:latin typeface="Arial" pitchFamily="34" charset="0"/>
              </a:rPr>
              <a:pPr eaLnBrk="1" hangingPunct="1"/>
              <a:t>17</a:t>
            </a:fld>
            <a:endParaRPr lang="en-US" altLang="en-US" sz="1200"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21362521-E025-444B-937C-8E03E01DD257}" type="slidenum">
              <a:rPr lang="en-US" altLang="en-US" sz="1200" smtClean="0">
                <a:latin typeface="Arial" pitchFamily="34" charset="0"/>
              </a:rPr>
              <a:pPr eaLnBrk="1" hangingPunct="1"/>
              <a:t>18</a:t>
            </a:fld>
            <a:endParaRPr lang="en-US" altLang="en-US" sz="1200"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32EA68F-08B9-4A7E-AA5D-3D2683D7308A}" type="slidenum">
              <a:rPr lang="en-US" altLang="en-US" sz="1200" smtClean="0">
                <a:latin typeface="Arial" pitchFamily="34" charset="0"/>
              </a:rPr>
              <a:pPr eaLnBrk="1" hangingPunct="1"/>
              <a:t>19</a:t>
            </a:fld>
            <a:endParaRPr lang="en-US" altLang="en-US" sz="1200"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02E51CBE-3658-443C-94C3-A5B0F574A54E}" type="slidenum">
              <a:rPr lang="en-US" altLang="en-US" sz="1200" smtClean="0">
                <a:latin typeface="Arial" pitchFamily="34" charset="0"/>
              </a:rPr>
              <a:pPr eaLnBrk="1" hangingPunct="1"/>
              <a:t>2</a:t>
            </a:fld>
            <a:endParaRPr lang="en-US" altLang="en-US" sz="1200"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D4345FA-75EB-4531-98D6-8AB0A899A708}" type="slidenum">
              <a:rPr lang="en-US" altLang="en-US" sz="1200" smtClean="0">
                <a:latin typeface="Arial" pitchFamily="34" charset="0"/>
              </a:rPr>
              <a:pPr eaLnBrk="1" hangingPunct="1"/>
              <a:t>20</a:t>
            </a:fld>
            <a:endParaRPr lang="en-US" altLang="en-US" sz="1200"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3B53F3D-BAD1-438D-A7AC-E023E85F858E}" type="slidenum">
              <a:rPr lang="en-US" altLang="en-US" sz="1200" smtClean="0">
                <a:latin typeface="Arial" pitchFamily="34" charset="0"/>
              </a:rPr>
              <a:pPr eaLnBrk="1" hangingPunct="1"/>
              <a:t>21</a:t>
            </a:fld>
            <a:endParaRPr lang="en-US" altLang="en-US" sz="1200" smtClean="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C14EFE4-EDFC-47EF-AEDC-5152E8397C2D}" type="slidenum">
              <a:rPr lang="en-US" altLang="en-US" sz="1200" smtClean="0">
                <a:latin typeface="Arial" pitchFamily="34" charset="0"/>
              </a:rPr>
              <a:pPr eaLnBrk="1" hangingPunct="1"/>
              <a:t>22</a:t>
            </a:fld>
            <a:endParaRPr lang="en-US" altLang="en-US" sz="1200"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B945830-9A51-4CAA-896C-AF257EF411B5}" type="slidenum">
              <a:rPr lang="en-US" altLang="en-US" sz="1200" smtClean="0">
                <a:latin typeface="Arial" pitchFamily="34" charset="0"/>
              </a:rPr>
              <a:pPr eaLnBrk="1" hangingPunct="1"/>
              <a:t>23</a:t>
            </a:fld>
            <a:endParaRPr lang="en-US" altLang="en-US" sz="1200"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B930033-AA66-4AE7-BACB-FA3C39A963C2}" type="slidenum">
              <a:rPr lang="en-US" altLang="en-US" sz="1200" smtClean="0">
                <a:latin typeface="Arial" pitchFamily="34" charset="0"/>
              </a:rPr>
              <a:pPr eaLnBrk="1" hangingPunct="1"/>
              <a:t>24</a:t>
            </a:fld>
            <a:endParaRPr lang="en-US" altLang="en-US" sz="1200"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22BED85-9347-4A11-A4D4-D8C8E5CB4062}" type="slidenum">
              <a:rPr lang="en-US" altLang="en-US" sz="1200" smtClean="0">
                <a:latin typeface="Arial" pitchFamily="34" charset="0"/>
              </a:rPr>
              <a:pPr eaLnBrk="1" hangingPunct="1"/>
              <a:t>25</a:t>
            </a:fld>
            <a:endParaRPr lang="en-US" altLang="en-US" sz="1200"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D9C91BD-7546-4602-8B36-EA1A61833A9A}" type="slidenum">
              <a:rPr lang="en-US" altLang="en-US" sz="1200" smtClean="0">
                <a:latin typeface="Arial" pitchFamily="34" charset="0"/>
              </a:rPr>
              <a:pPr eaLnBrk="1" hangingPunct="1"/>
              <a:t>26</a:t>
            </a:fld>
            <a:endParaRPr lang="en-US" altLang="en-US" sz="1200"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2A1EB2D2-7354-49BF-B3EB-C0A9231E517F}" type="slidenum">
              <a:rPr lang="en-US" altLang="en-US" sz="1200" smtClean="0">
                <a:latin typeface="Arial" pitchFamily="34" charset="0"/>
              </a:rPr>
              <a:pPr eaLnBrk="1" hangingPunct="1"/>
              <a:t>27</a:t>
            </a:fld>
            <a:endParaRPr lang="en-US" altLang="en-US" sz="1200"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4D0D148-20A6-41C9-A232-E8FC7A81E573}" type="slidenum">
              <a:rPr lang="en-US" altLang="en-US" sz="1200" smtClean="0">
                <a:latin typeface="Arial" pitchFamily="34" charset="0"/>
              </a:rPr>
              <a:pPr eaLnBrk="1" hangingPunct="1"/>
              <a:t>28</a:t>
            </a:fld>
            <a:endParaRPr lang="en-US" altLang="en-US" sz="1200"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02551A5-874C-4F90-BB64-D9C7250BA976}" type="slidenum">
              <a:rPr lang="en-US" altLang="en-US" sz="1200" smtClean="0">
                <a:latin typeface="Arial" pitchFamily="34" charset="0"/>
              </a:rPr>
              <a:pPr eaLnBrk="1" hangingPunct="1"/>
              <a:t>29</a:t>
            </a:fld>
            <a:endParaRPr lang="en-US" altLang="en-US" sz="1200"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88A3669A-9985-4C9C-A6D5-9F575EDEE272}" type="slidenum">
              <a:rPr lang="en-US" altLang="en-US" sz="1200" smtClean="0">
                <a:latin typeface="Arial" pitchFamily="34" charset="0"/>
              </a:rPr>
              <a:pPr eaLnBrk="1" hangingPunct="1"/>
              <a:t>3</a:t>
            </a:fld>
            <a:endParaRPr lang="en-US" altLang="en-US" sz="1200"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76CD52B-ED3C-408F-942F-A18370307356}" type="slidenum">
              <a:rPr lang="en-US" altLang="en-US" sz="1200" smtClean="0">
                <a:latin typeface="Arial" pitchFamily="34" charset="0"/>
              </a:rPr>
              <a:pPr eaLnBrk="1" hangingPunct="1"/>
              <a:t>30</a:t>
            </a:fld>
            <a:endParaRPr lang="en-US" altLang="en-US" sz="1200"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F1C17098-B694-4287-A304-647A9B1131A0}" type="slidenum">
              <a:rPr lang="en-US" altLang="en-US" sz="1200" smtClean="0">
                <a:latin typeface="Arial" pitchFamily="34" charset="0"/>
              </a:rPr>
              <a:pPr eaLnBrk="1" hangingPunct="1"/>
              <a:t>31</a:t>
            </a:fld>
            <a:endParaRPr lang="en-US" altLang="en-US" sz="1200" smtClean="0">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2ACB149-9F46-4E21-80B5-6E32E5812DC5}" type="slidenum">
              <a:rPr lang="en-US" altLang="en-US" sz="1200" smtClean="0">
                <a:latin typeface="Arial" pitchFamily="34" charset="0"/>
              </a:rPr>
              <a:pPr eaLnBrk="1" hangingPunct="1"/>
              <a:t>32</a:t>
            </a:fld>
            <a:endParaRPr lang="en-US" altLang="en-US" sz="1200"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0719F568-0770-4ABA-A7AC-79A3DA79C737}" type="slidenum">
              <a:rPr lang="en-US" altLang="en-US" sz="1200" smtClean="0">
                <a:latin typeface="Arial" pitchFamily="34" charset="0"/>
              </a:rPr>
              <a:pPr eaLnBrk="1" hangingPunct="1"/>
              <a:t>33</a:t>
            </a:fld>
            <a:endParaRPr lang="en-US" altLang="en-US" sz="1200" smtClean="0">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B60C01A-AC58-4770-BBE1-7C56195F8689}" type="slidenum">
              <a:rPr lang="en-US" altLang="en-US" sz="1200" smtClean="0">
                <a:latin typeface="Arial" pitchFamily="34" charset="0"/>
              </a:rPr>
              <a:pPr eaLnBrk="1" hangingPunct="1"/>
              <a:t>34</a:t>
            </a:fld>
            <a:endParaRPr lang="en-US" altLang="en-US" sz="1200" smtClean="0">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A90847D-9A58-4EB2-87DC-048E0B769011}" type="slidenum">
              <a:rPr lang="en-US" altLang="en-US" sz="1200" smtClean="0">
                <a:latin typeface="Arial" pitchFamily="34" charset="0"/>
              </a:rPr>
              <a:pPr eaLnBrk="1" hangingPunct="1"/>
              <a:t>35</a:t>
            </a:fld>
            <a:endParaRPr lang="en-US" altLang="en-US" sz="1200" smtClean="0">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55D6E1C-6959-48E8-932E-126B8DCBABA9}" type="slidenum">
              <a:rPr lang="en-US" altLang="en-US" sz="1200" smtClean="0">
                <a:latin typeface="Arial" pitchFamily="34" charset="0"/>
              </a:rPr>
              <a:pPr eaLnBrk="1" hangingPunct="1"/>
              <a:t>36</a:t>
            </a:fld>
            <a:endParaRPr lang="en-US" altLang="en-US" sz="1200" smtClean="0">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DFEB8D6-8E90-41A8-A642-A56DCD3FF836}" type="slidenum">
              <a:rPr lang="en-US" altLang="en-US" sz="1200" smtClean="0">
                <a:latin typeface="Arial" pitchFamily="34" charset="0"/>
              </a:rPr>
              <a:pPr eaLnBrk="1" hangingPunct="1"/>
              <a:t>37</a:t>
            </a:fld>
            <a:endParaRPr lang="en-US" altLang="en-US" sz="1200"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8DBF799-B6FD-44DB-A994-E46578EB7EB2}" type="slidenum">
              <a:rPr lang="en-US" altLang="en-US" sz="1200" smtClean="0">
                <a:latin typeface="Arial" pitchFamily="34" charset="0"/>
              </a:rPr>
              <a:pPr eaLnBrk="1" hangingPunct="1"/>
              <a:t>38</a:t>
            </a:fld>
            <a:endParaRPr lang="en-US" altLang="en-US" sz="1200"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6765E3B-1D74-4985-9174-983001D952F5}" type="slidenum">
              <a:rPr lang="en-US" altLang="en-US" sz="1200" smtClean="0">
                <a:latin typeface="Arial" pitchFamily="34" charset="0"/>
              </a:rPr>
              <a:pPr eaLnBrk="1" hangingPunct="1"/>
              <a:t>39</a:t>
            </a:fld>
            <a:endParaRPr lang="en-US" altLang="en-US" sz="1200" smtClean="0">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3F7FC067-03E4-4578-B7A9-722B12349818}" type="slidenum">
              <a:rPr lang="en-US" altLang="en-US" sz="1200" smtClean="0">
                <a:latin typeface="Arial" pitchFamily="34" charset="0"/>
              </a:rPr>
              <a:pPr eaLnBrk="1" hangingPunct="1"/>
              <a:t>4</a:t>
            </a:fld>
            <a:endParaRPr lang="en-US" altLang="en-US" sz="1200"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DB8232B-AFE0-4449-8442-384237D88106}" type="slidenum">
              <a:rPr lang="en-US" altLang="en-US" sz="1200" smtClean="0">
                <a:latin typeface="Arial" pitchFamily="34" charset="0"/>
              </a:rPr>
              <a:pPr eaLnBrk="1" hangingPunct="1"/>
              <a:t>40</a:t>
            </a:fld>
            <a:endParaRPr lang="en-US" altLang="en-US" sz="1200" smtClean="0">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714F8FE-D89D-4AFF-BA92-E6B261756646}" type="slidenum">
              <a:rPr lang="en-US" altLang="en-US" sz="1200" smtClean="0">
                <a:latin typeface="Arial" pitchFamily="34" charset="0"/>
              </a:rPr>
              <a:pPr eaLnBrk="1" hangingPunct="1"/>
              <a:t>41</a:t>
            </a:fld>
            <a:endParaRPr lang="en-US" altLang="en-US" sz="1200" smtClean="0">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E52C880-576F-45CB-996F-664F3507F256}" type="slidenum">
              <a:rPr lang="en-US" altLang="en-US" sz="1200" smtClean="0">
                <a:latin typeface="Arial" pitchFamily="34" charset="0"/>
              </a:rPr>
              <a:pPr eaLnBrk="1" hangingPunct="1"/>
              <a:t>42</a:t>
            </a:fld>
            <a:endParaRPr lang="en-US" altLang="en-US" sz="1200" smtClean="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correct answer is 3. The proper procedure to examine the ear of an adult is to pull the pinna up and insert the scope. </a:t>
            </a:r>
          </a:p>
          <a:p>
            <a:pPr eaLnBrk="1" hangingPunct="1">
              <a:spcBef>
                <a:spcPct val="0"/>
              </a:spcBef>
            </a:pPr>
            <a:r>
              <a:rPr lang="en-US" altLang="en-US" dirty="0" smtClean="0"/>
              <a:t>Answer 1 is incorrect because this is the correct procedure to examine the ear of a child.</a:t>
            </a:r>
          </a:p>
          <a:p>
            <a:pPr eaLnBrk="1" hangingPunct="1">
              <a:spcBef>
                <a:spcPct val="0"/>
              </a:spcBef>
            </a:pPr>
            <a:r>
              <a:rPr lang="en-US" altLang="en-US" dirty="0" smtClean="0"/>
              <a:t>Answers 2 and 4 are incorrect because the anatomy of the ear would not accommodate the scope at these angles. </a:t>
            </a:r>
          </a:p>
          <a:p>
            <a:pPr eaLnBrk="1" hangingPunct="1"/>
            <a:endParaRPr lang="en-GB" alt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E52C880-576F-45CB-996F-664F3507F256}" type="slidenum">
              <a:rPr lang="en-US" altLang="en-US" sz="1200" smtClean="0">
                <a:latin typeface="Arial" pitchFamily="34" charset="0"/>
              </a:rPr>
              <a:pPr eaLnBrk="1" hangingPunct="1"/>
              <a:t>43</a:t>
            </a:fld>
            <a:endParaRPr lang="en-US" altLang="en-US" sz="1200" smtClean="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2FD98BC-4254-4EE0-9390-1572897E392B}" type="slidenum">
              <a:rPr lang="en-US" altLang="en-US" sz="1200" smtClean="0">
                <a:latin typeface="Arial" pitchFamily="34" charset="0"/>
              </a:rPr>
              <a:pPr eaLnBrk="1" hangingPunct="1"/>
              <a:t>44</a:t>
            </a:fld>
            <a:endParaRPr lang="en-US" altLang="en-US" sz="1200" smtClean="0">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F6B1C461-FDE0-43A8-9A45-F0160F5B9314}" type="slidenum">
              <a:rPr lang="en-US" altLang="en-US" sz="1200" smtClean="0">
                <a:latin typeface="Arial" pitchFamily="34" charset="0"/>
              </a:rPr>
              <a:pPr eaLnBrk="1" hangingPunct="1"/>
              <a:t>45</a:t>
            </a:fld>
            <a:endParaRPr lang="en-US" altLang="en-US" sz="1200" smtClean="0">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EE597EF-B1CD-442D-BE72-3847FE850F61}" type="slidenum">
              <a:rPr lang="en-US" altLang="en-US" sz="1200" smtClean="0">
                <a:latin typeface="Arial" pitchFamily="34" charset="0"/>
              </a:rPr>
              <a:pPr eaLnBrk="1" hangingPunct="1"/>
              <a:t>46</a:t>
            </a:fld>
            <a:endParaRPr lang="en-US" altLang="en-US" sz="1200"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DC34FEC-1C14-4E96-ADCA-969A223567FB}" type="slidenum">
              <a:rPr lang="en-US" altLang="en-US" sz="1200" smtClean="0">
                <a:latin typeface="Arial" pitchFamily="34" charset="0"/>
              </a:rPr>
              <a:pPr eaLnBrk="1" hangingPunct="1"/>
              <a:t>47</a:t>
            </a:fld>
            <a:endParaRPr lang="en-US" altLang="en-US" sz="1200"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596B1C8-4108-490F-ADCF-B3B6F936DA3F}" type="slidenum">
              <a:rPr lang="en-US" altLang="en-US" sz="1200" smtClean="0">
                <a:latin typeface="Arial" pitchFamily="34" charset="0"/>
              </a:rPr>
              <a:pPr eaLnBrk="1" hangingPunct="1"/>
              <a:t>48</a:t>
            </a:fld>
            <a:endParaRPr lang="en-US" altLang="en-US" sz="1200"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95C14A5-0FFC-4C64-8894-467E36AB8423}" type="slidenum">
              <a:rPr lang="en-US" altLang="en-US" sz="1200" smtClean="0">
                <a:latin typeface="Arial" pitchFamily="34" charset="0"/>
              </a:rPr>
              <a:pPr eaLnBrk="1" hangingPunct="1"/>
              <a:t>49</a:t>
            </a:fld>
            <a:endParaRPr lang="en-US" altLang="en-US" sz="1200"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27C7A3D-CFD2-452A-9859-023D6A971523}" type="slidenum">
              <a:rPr lang="en-US" altLang="en-US" sz="1200" smtClean="0">
                <a:latin typeface="Arial" pitchFamily="34" charset="0"/>
              </a:rPr>
              <a:pPr eaLnBrk="1" hangingPunct="1"/>
              <a:t>5</a:t>
            </a:fld>
            <a:endParaRPr lang="en-US" altLang="en-US" sz="1200"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1901E19-7F69-44C0-B4A0-13CDBF27B490}" type="slidenum">
              <a:rPr lang="en-US" altLang="en-US" sz="1200" smtClean="0">
                <a:latin typeface="Arial" pitchFamily="34" charset="0"/>
              </a:rPr>
              <a:pPr eaLnBrk="1" hangingPunct="1"/>
              <a:t>50</a:t>
            </a:fld>
            <a:endParaRPr lang="en-US" altLang="en-US" sz="1200" smtClean="0">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D1C302D-FA80-4BCD-B6FA-4A65C7E2DEC4}" type="slidenum">
              <a:rPr lang="en-US" altLang="en-US" sz="1200" smtClean="0">
                <a:latin typeface="Arial" pitchFamily="34" charset="0"/>
              </a:rPr>
              <a:pPr eaLnBrk="1" hangingPunct="1"/>
              <a:t>51</a:t>
            </a:fld>
            <a:endParaRPr lang="en-US" altLang="en-US" sz="1200" smtClean="0">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CE2EC27-A024-4C83-B837-6624DF80EB5E}" type="slidenum">
              <a:rPr lang="en-US" altLang="en-US" sz="1200" smtClean="0">
                <a:latin typeface="Arial" pitchFamily="34" charset="0"/>
              </a:rPr>
              <a:pPr eaLnBrk="1" hangingPunct="1"/>
              <a:t>52</a:t>
            </a:fld>
            <a:endParaRPr lang="en-US" altLang="en-US" sz="1200"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23D6A2B0-5487-4292-A85E-FD057A782098}" type="slidenum">
              <a:rPr lang="en-US" altLang="en-US" sz="1200" smtClean="0">
                <a:latin typeface="Arial" pitchFamily="34" charset="0"/>
              </a:rPr>
              <a:pPr eaLnBrk="1" hangingPunct="1"/>
              <a:t>53</a:t>
            </a:fld>
            <a:endParaRPr lang="en-US" altLang="en-US" sz="1200" smtClean="0">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9B590D65-89A3-4E09-A34D-81AFF0BF9F49}" type="slidenum">
              <a:rPr lang="en-US" altLang="en-US" sz="1200" smtClean="0">
                <a:latin typeface="Arial" pitchFamily="34" charset="0"/>
              </a:rPr>
              <a:pPr eaLnBrk="1" hangingPunct="1"/>
              <a:t>54</a:t>
            </a:fld>
            <a:endParaRPr lang="en-US" altLang="en-US" sz="1200" smtClean="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949EBA7-92C9-469C-AEEC-9211E93B42B0}" type="slidenum">
              <a:rPr lang="en-US" altLang="en-US" sz="1200" smtClean="0">
                <a:latin typeface="Arial" pitchFamily="34" charset="0"/>
              </a:rPr>
              <a:pPr eaLnBrk="1" hangingPunct="1"/>
              <a:t>55</a:t>
            </a:fld>
            <a:endParaRPr lang="en-US" altLang="en-US" sz="1200" smtClean="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03CDCE4-6B19-40E5-8975-33134CAC6C65}" type="slidenum">
              <a:rPr lang="en-US" altLang="en-US" sz="1200" smtClean="0">
                <a:latin typeface="Arial" pitchFamily="34" charset="0"/>
              </a:rPr>
              <a:pPr eaLnBrk="1" hangingPunct="1"/>
              <a:t>56</a:t>
            </a:fld>
            <a:endParaRPr lang="en-US" altLang="en-US" sz="1200" smtClean="0">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AD1642A7-D07A-4DB7-B116-AE6A62664328}" type="slidenum">
              <a:rPr lang="en-US" altLang="en-US" sz="1200" smtClean="0">
                <a:latin typeface="Arial" pitchFamily="34" charset="0"/>
              </a:rPr>
              <a:pPr eaLnBrk="1" hangingPunct="1"/>
              <a:t>57</a:t>
            </a:fld>
            <a:endParaRPr lang="en-US" altLang="en-US" sz="1200" smtClean="0">
              <a:latin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3940C06-3F7D-4D5C-816C-183F2A89F7CC}" type="slidenum">
              <a:rPr lang="en-US" altLang="en-US" sz="1200" smtClean="0">
                <a:latin typeface="Arial" pitchFamily="34" charset="0"/>
              </a:rPr>
              <a:pPr eaLnBrk="1" hangingPunct="1"/>
              <a:t>58</a:t>
            </a:fld>
            <a:endParaRPr lang="en-US" altLang="en-US" sz="1200"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65A58BD-C345-4F2A-814D-58D4E28FE711}" type="slidenum">
              <a:rPr lang="en-US" altLang="en-US" sz="1200" smtClean="0">
                <a:latin typeface="Arial" pitchFamily="34" charset="0"/>
              </a:rPr>
              <a:pPr eaLnBrk="1" hangingPunct="1"/>
              <a:t>59</a:t>
            </a:fld>
            <a:endParaRPr lang="en-US" altLang="en-US" sz="1200" smtClean="0">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4595912-F9F6-4C14-A1FD-765AF4DBEBE2}" type="slidenum">
              <a:rPr lang="en-US" altLang="en-US" sz="1200" smtClean="0">
                <a:latin typeface="Arial" pitchFamily="34" charset="0"/>
              </a:rPr>
              <a:pPr eaLnBrk="1" hangingPunct="1"/>
              <a:t>6</a:t>
            </a:fld>
            <a:endParaRPr lang="en-US" altLang="en-US" sz="1200"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4C7D3C1-0B0B-4D77-90BB-6F5B6BF656AC}" type="slidenum">
              <a:rPr lang="en-US" altLang="en-US" sz="1200" smtClean="0">
                <a:latin typeface="Arial" pitchFamily="34" charset="0"/>
              </a:rPr>
              <a:pPr eaLnBrk="1" hangingPunct="1"/>
              <a:t>60</a:t>
            </a:fld>
            <a:endParaRPr lang="en-US" altLang="en-US" sz="1200"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4. Speaking slowly and directly to the patient allows time and a visual for the patient to interpret lip movement.</a:t>
            </a:r>
          </a:p>
          <a:p>
            <a:pPr eaLnBrk="1" hangingPunct="1">
              <a:spcBef>
                <a:spcPct val="0"/>
              </a:spcBef>
            </a:pPr>
            <a:r>
              <a:rPr lang="en-US" altLang="en-US" dirty="0" smtClean="0"/>
              <a:t>Answer 1 is incorrect because low tones usually are not audible by patients with a hearing impairment.</a:t>
            </a:r>
          </a:p>
          <a:p>
            <a:pPr eaLnBrk="1" hangingPunct="1">
              <a:spcBef>
                <a:spcPct val="0"/>
              </a:spcBef>
            </a:pPr>
            <a:r>
              <a:rPr lang="en-US" altLang="en-US" dirty="0" smtClean="0"/>
              <a:t>Answer 2 is incorrect because normal tones are subjective and vary according to the speaker’s hearing level. </a:t>
            </a:r>
          </a:p>
          <a:p>
            <a:pPr eaLnBrk="1" hangingPunct="1">
              <a:spcBef>
                <a:spcPct val="0"/>
              </a:spcBef>
            </a:pPr>
            <a:r>
              <a:rPr lang="en-US" altLang="en-US" smtClean="0"/>
              <a:t>Answer 3 is incorrect because speaking loudly with a normal rate may not allow the patient to discern words and speech. </a:t>
            </a:r>
          </a:p>
          <a:p>
            <a:endParaRPr lang="en-US"/>
          </a:p>
        </p:txBody>
      </p:sp>
      <p:sp>
        <p:nvSpPr>
          <p:cNvPr id="4" name="Slide Number Placeholder 3"/>
          <p:cNvSpPr>
            <a:spLocks noGrp="1"/>
          </p:cNvSpPr>
          <p:nvPr>
            <p:ph type="sldNum" sz="quarter" idx="10"/>
          </p:nvPr>
        </p:nvSpPr>
        <p:spPr/>
        <p:txBody>
          <a:bodyPr/>
          <a:lstStyle/>
          <a:p>
            <a:pPr>
              <a:defRPr/>
            </a:pPr>
            <a:fld id="{D39F8DEC-EB3A-4FFA-BF30-A7BA44D1EC0E}" type="slidenum">
              <a:rPr lang="en-US" altLang="en-US" smtClean="0"/>
              <a:pPr>
                <a:defRPr/>
              </a:pPr>
              <a:t>61</a:t>
            </a:fld>
            <a:endParaRPr lang="en-US" altLang="en-US"/>
          </a:p>
        </p:txBody>
      </p:sp>
    </p:spTree>
    <p:extLst>
      <p:ext uri="{BB962C8B-B14F-4D97-AF65-F5344CB8AC3E}">
        <p14:creationId xmlns:p14="http://schemas.microsoft.com/office/powerpoint/2010/main" val="3984754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42E6F96-75E3-4A89-8F41-F9445B46D809}" type="slidenum">
              <a:rPr lang="en-US" altLang="en-US" sz="1200" smtClean="0">
                <a:latin typeface="Arial" pitchFamily="34" charset="0"/>
              </a:rPr>
              <a:pPr eaLnBrk="1" hangingPunct="1"/>
              <a:t>62</a:t>
            </a:fld>
            <a:endParaRPr lang="en-US" altLang="en-US" sz="1200"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919EEFC7-DB4F-4D1B-A2E9-FB69566E2F06}" type="slidenum">
              <a:rPr lang="en-US" altLang="en-US" sz="1200" smtClean="0">
                <a:latin typeface="Arial" pitchFamily="34" charset="0"/>
              </a:rPr>
              <a:pPr eaLnBrk="1" hangingPunct="1"/>
              <a:t>63</a:t>
            </a:fld>
            <a:endParaRPr lang="en-US" altLang="en-US" sz="1200"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C103511-EBAD-4949-9A29-BF089A983337}" type="slidenum">
              <a:rPr lang="en-US" altLang="en-US" sz="1200" smtClean="0">
                <a:latin typeface="Arial" pitchFamily="34" charset="0"/>
              </a:rPr>
              <a:pPr eaLnBrk="1" hangingPunct="1"/>
              <a:t>64</a:t>
            </a:fld>
            <a:endParaRPr lang="en-US" altLang="en-US" sz="1200" smtClean="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7D9B7C5-5284-448C-BF55-76D3892AD056}" type="slidenum">
              <a:rPr lang="en-US" altLang="en-US" sz="1200" smtClean="0">
                <a:latin typeface="Arial" pitchFamily="34" charset="0"/>
              </a:rPr>
              <a:pPr eaLnBrk="1" hangingPunct="1"/>
              <a:t>66</a:t>
            </a:fld>
            <a:endParaRPr lang="en-US" altLang="en-US" sz="1200" smtClean="0">
              <a:latin typeface="Arial"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4F21D33-4236-47F1-A50E-7DECF3B69597}" type="slidenum">
              <a:rPr lang="en-US" altLang="en-US" sz="1200" smtClean="0">
                <a:latin typeface="Arial" pitchFamily="34" charset="0"/>
              </a:rPr>
              <a:pPr eaLnBrk="1" hangingPunct="1"/>
              <a:t>67</a:t>
            </a:fld>
            <a:endParaRPr lang="en-US" altLang="en-US" sz="1200" smtClean="0">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76812F6A-A057-4C73-9699-E89FD2F60E75}" type="slidenum">
              <a:rPr lang="en-US" altLang="en-US" sz="1200" smtClean="0">
                <a:latin typeface="Arial" pitchFamily="34" charset="0"/>
              </a:rPr>
              <a:pPr eaLnBrk="1" hangingPunct="1"/>
              <a:t>68</a:t>
            </a:fld>
            <a:endParaRPr lang="en-US" altLang="en-US" sz="1200" smtClean="0">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80E5B540-9667-4245-A743-D678DE4EC706}" type="slidenum">
              <a:rPr lang="en-US" altLang="en-US" sz="1200" smtClean="0">
                <a:latin typeface="Arial" pitchFamily="34" charset="0"/>
              </a:rPr>
              <a:pPr eaLnBrk="1" hangingPunct="1"/>
              <a:t>69</a:t>
            </a:fld>
            <a:endParaRPr lang="en-US" altLang="en-US" sz="1200" smtClean="0">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554CA429-485D-403E-9B02-41F94F293308}" type="slidenum">
              <a:rPr lang="en-US" altLang="en-US" sz="1200" smtClean="0">
                <a:latin typeface="Arial" pitchFamily="34" charset="0"/>
              </a:rPr>
              <a:pPr eaLnBrk="1" hangingPunct="1"/>
              <a:t>70</a:t>
            </a:fld>
            <a:endParaRPr lang="en-US" altLang="en-US" sz="1200" smtClean="0">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00A1BB5-1C6D-495A-9AC8-DEDA43BC687C}" type="slidenum">
              <a:rPr lang="en-US" altLang="en-US" sz="1200" smtClean="0">
                <a:latin typeface="Arial" pitchFamily="34" charset="0"/>
              </a:rPr>
              <a:pPr eaLnBrk="1" hangingPunct="1"/>
              <a:t>7</a:t>
            </a:fld>
            <a:endParaRPr lang="en-US" altLang="en-US" sz="1200"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44B4034-FEE6-43F0-8C20-BA8F09B4A77A}" type="slidenum">
              <a:rPr lang="en-US" altLang="en-US" sz="1200" smtClean="0">
                <a:latin typeface="Arial" pitchFamily="34" charset="0"/>
              </a:rPr>
              <a:pPr eaLnBrk="1" hangingPunct="1"/>
              <a:t>8</a:t>
            </a:fld>
            <a:endParaRPr lang="en-US" altLang="en-US" sz="1200"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818D33A4-7E91-4C66-BAEF-2D520679CF18}" type="slidenum">
              <a:rPr lang="en-US" altLang="en-US" sz="1200" smtClean="0">
                <a:latin typeface="Arial" pitchFamily="34" charset="0"/>
              </a:rPr>
              <a:pPr eaLnBrk="1" hangingPunct="1"/>
              <a:t>9</a:t>
            </a:fld>
            <a:endParaRPr lang="en-US" altLang="en-US" sz="1200"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B9B11C53-AFCC-4DA7-B149-69944E9199E4}"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87677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6FFC7C81-A1EC-484B-868F-5BD08310BFC7}"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22862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74A733F7-AEC4-466F-B25C-8C7B0AEF2C8D}"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16483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B8A8C424-4869-4B25-8359-17C80BB3D9B2}"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76880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pPr>
              <a:defRPr/>
            </a:pPr>
            <a:r>
              <a:rPr lang="en-GB" altLang="en-US"/>
              <a:t> </a:t>
            </a:r>
            <a:fld id="{AA48956D-9967-41DE-8D47-840F24A30401}" type="slidenum">
              <a:rPr lang="en-GB" altLang="en-US"/>
              <a:pPr>
                <a:defRPr/>
              </a:pPr>
              <a:t>‹#›</a:t>
            </a:fld>
            <a:endParaRPr lang="en-GB" altLang="en-US"/>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39647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pPr>
              <a:defRPr/>
            </a:pPr>
            <a:r>
              <a:rPr lang="en-GB" altLang="en-US"/>
              <a:t> </a:t>
            </a:r>
            <a:fld id="{7E33F225-B8A4-44E3-A5C4-77ADC0FAF2BE}" type="slidenum">
              <a:rPr lang="en-GB" altLang="en-US"/>
              <a:pPr>
                <a:defRPr/>
              </a:pPr>
              <a:t>‹#›</a:t>
            </a:fld>
            <a:endParaRPr lang="en-GB" altLang="en-US"/>
          </a:p>
        </p:txBody>
      </p:sp>
      <p:sp>
        <p:nvSpPr>
          <p:cNvPr id="9" name="Footer Placeholder 4"/>
          <p:cNvSpPr>
            <a:spLocks noGrp="1"/>
          </p:cNvSpPr>
          <p:nvPr>
            <p:ph type="ftr" sz="quarter" idx="14"/>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55212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4A398E22-1ECC-4DD6-932B-663EF7F1517D}" type="slidenum">
              <a:rPr lang="en-GB" altLang="en-US"/>
              <a:pPr>
                <a:defRPr/>
              </a:pPr>
              <a:t>‹#›</a:t>
            </a:fld>
            <a:endParaRPr lang="en-GB" altLang="en-US"/>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94334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Regular">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825FEEDE-3858-4EF0-8E9B-BDAFAF8C85A3}" type="slidenum">
              <a:rPr lang="en-GB" altLang="en-US"/>
              <a:pPr>
                <a:defRPr/>
              </a:pPr>
              <a:t>‹#›</a:t>
            </a:fld>
            <a:endParaRPr lang="en-GB" altLang="en-US"/>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40211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10"/>
          </p:nvPr>
        </p:nvSpPr>
        <p:spPr>
          <a:ln/>
        </p:spPr>
        <p:txBody>
          <a:bodyPr/>
          <a:lstStyle>
            <a:lvl1pPr>
              <a:defRPr/>
            </a:lvl1pPr>
          </a:lstStyle>
          <a:p>
            <a:pPr>
              <a:defRPr/>
            </a:pPr>
            <a:r>
              <a:rPr lang="en-GB" altLang="en-US"/>
              <a:t> </a:t>
            </a:r>
            <a:fld id="{2403E76E-02C3-496D-B147-0A3CE95D05D4}" type="slidenum">
              <a:rPr lang="en-GB" altLang="en-US"/>
              <a:pPr>
                <a:defRPr/>
              </a:pPr>
              <a:t>‹#›</a:t>
            </a:fld>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50258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itchFamily="34" charset="0"/>
                <a:cs typeface="Arial" pitchFamily="34" charset="0"/>
              </a:defRPr>
            </a:lvl1pPr>
          </a:lstStyle>
          <a:p>
            <a:pPr>
              <a:defRPr/>
            </a:pPr>
            <a:r>
              <a:rPr lang="en-GB" altLang="en-US"/>
              <a:t> </a:t>
            </a:r>
            <a:fld id="{24AA7986-317F-4801-9205-A6CE12A07E3E}" type="slidenum">
              <a:rPr lang="en-GB" altLang="en-US"/>
              <a:pPr>
                <a:defRPr/>
              </a:pPr>
              <a:t>‹#›</a:t>
            </a:fld>
            <a:endParaRPr lang="en-GB" altLang="en-US"/>
          </a:p>
        </p:txBody>
      </p:sp>
      <p:sp>
        <p:nvSpPr>
          <p:cNvPr id="7" name="Footer Placeholder 4"/>
          <p:cNvSpPr>
            <a:spLocks noGrp="1"/>
          </p:cNvSpPr>
          <p:nvPr>
            <p:ph type="ftr" sz="quarter" idx="3"/>
          </p:nvPr>
        </p:nvSpPr>
        <p:spPr>
          <a:xfrm>
            <a:off x="990600" y="6461125"/>
            <a:ext cx="7162800" cy="381000"/>
          </a:xfrm>
          <a:prstGeom prst="rect">
            <a:avLst/>
          </a:prstGeom>
        </p:spPr>
        <p:txBody>
          <a:bodyPr/>
          <a:lstStyle>
            <a:lvl1pPr algn="ctr">
              <a:defRPr sz="1000" smtClean="0">
                <a:latin typeface="Arial" panose="020B0604020202020204" pitchFamily="34" charset="0"/>
                <a:cs typeface="Arial" panose="020B0604020202020204" pitchFamily="34" charset="0"/>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Lst>
  <p:hf hdr="0" dt="0"/>
  <p:txStyles>
    <p:titleStyle>
      <a:lvl1pPr algn="ctr" rtl="0" eaLnBrk="0" fontAlgn="base" hangingPunct="0">
        <a:spcBef>
          <a:spcPct val="0"/>
        </a:spcBef>
        <a:spcAft>
          <a:spcPct val="0"/>
        </a:spcAft>
        <a:defRPr sz="3600" kern="1200">
          <a:solidFill>
            <a:schemeClr val="tx1"/>
          </a:solidFill>
          <a:latin typeface="Arial" pitchFamily="34" charset="0"/>
          <a:ea typeface="Arial" pitchFamily="-111" charset="0"/>
          <a:cs typeface="Arial" pitchFamily="34" charset="0"/>
        </a:defRPr>
      </a:lvl1pPr>
      <a:lvl2pPr algn="ctr" rtl="0" eaLnBrk="0" fontAlgn="base" hangingPunct="0">
        <a:spcBef>
          <a:spcPct val="0"/>
        </a:spcBef>
        <a:spcAft>
          <a:spcPct val="0"/>
        </a:spcAft>
        <a:defRPr sz="3600">
          <a:solidFill>
            <a:schemeClr val="tx1"/>
          </a:solidFill>
          <a:latin typeface="Arial" charset="0"/>
          <a:ea typeface="Arial" pitchFamily="-111" charset="0"/>
          <a:cs typeface="Arial" charset="0"/>
        </a:defRPr>
      </a:lvl2pPr>
      <a:lvl3pPr algn="ctr" rtl="0" eaLnBrk="0" fontAlgn="base" hangingPunct="0">
        <a:spcBef>
          <a:spcPct val="0"/>
        </a:spcBef>
        <a:spcAft>
          <a:spcPct val="0"/>
        </a:spcAft>
        <a:defRPr sz="3600">
          <a:solidFill>
            <a:schemeClr val="tx1"/>
          </a:solidFill>
          <a:latin typeface="Arial" charset="0"/>
          <a:ea typeface="Arial" pitchFamily="-111" charset="0"/>
          <a:cs typeface="Arial" charset="0"/>
        </a:defRPr>
      </a:lvl3pPr>
      <a:lvl4pPr algn="ctr" rtl="0" eaLnBrk="0" fontAlgn="base" hangingPunct="0">
        <a:spcBef>
          <a:spcPct val="0"/>
        </a:spcBef>
        <a:spcAft>
          <a:spcPct val="0"/>
        </a:spcAft>
        <a:defRPr sz="3600">
          <a:solidFill>
            <a:schemeClr val="tx1"/>
          </a:solidFill>
          <a:latin typeface="Arial" charset="0"/>
          <a:ea typeface="Arial" pitchFamily="-111" charset="0"/>
          <a:cs typeface="Arial" charset="0"/>
        </a:defRPr>
      </a:lvl4pPr>
      <a:lvl5pPr algn="ctr" rtl="0" eaLnBrk="0" fontAlgn="base" hangingPunct="0">
        <a:spcBef>
          <a:spcPct val="0"/>
        </a:spcBef>
        <a:spcAft>
          <a:spcPct val="0"/>
        </a:spcAft>
        <a:defRPr sz="3600">
          <a:solidFill>
            <a:schemeClr val="tx1"/>
          </a:solidFill>
          <a:latin typeface="Arial" charset="0"/>
          <a:ea typeface="Arial" pitchFamily="-111"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itchFamily="18" charset="2"/>
        <a:buChar char=""/>
        <a:defRPr sz="2800" kern="1200">
          <a:solidFill>
            <a:schemeClr val="tx1"/>
          </a:solidFill>
          <a:latin typeface="Arial" pitchFamily="34" charset="0"/>
          <a:ea typeface="Arial" pitchFamily="-111" charset="0"/>
          <a:cs typeface="Arial" pitchFamily="34" charset="0"/>
        </a:defRPr>
      </a:lvl1pPr>
      <a:lvl2pPr marL="742950" indent="-285750" algn="l" rtl="0" eaLnBrk="0" fontAlgn="base" hangingPunct="0">
        <a:spcBef>
          <a:spcPct val="20000"/>
        </a:spcBef>
        <a:spcAft>
          <a:spcPct val="0"/>
        </a:spcAft>
        <a:buClr>
          <a:schemeClr val="tx1"/>
        </a:buClr>
        <a:buSzPct val="80000"/>
        <a:buFont typeface="Wingdings" pitchFamily="2" charset="2"/>
        <a:buChar char="Ø"/>
        <a:defRPr sz="2400" kern="1200">
          <a:solidFill>
            <a:schemeClr val="tx1"/>
          </a:solidFill>
          <a:latin typeface="Arial" pitchFamily="34" charset="0"/>
          <a:ea typeface="Arial" pitchFamily="-111" charset="0"/>
          <a:cs typeface="Arial" pitchFamily="34" charset="0"/>
        </a:defRPr>
      </a:lvl2pPr>
      <a:lvl3pPr marL="1143000" indent="-228600" algn="l" rtl="0" eaLnBrk="0" fontAlgn="base" hangingPunct="0">
        <a:spcBef>
          <a:spcPct val="20000"/>
        </a:spcBef>
        <a:spcAft>
          <a:spcPct val="0"/>
        </a:spcAft>
        <a:buClr>
          <a:schemeClr val="tx1"/>
        </a:buClr>
        <a:buFont typeface="Arial" pitchFamily="34" charset="0"/>
        <a:buChar char="•"/>
        <a:defRPr sz="2000" kern="1200">
          <a:solidFill>
            <a:schemeClr val="tx1"/>
          </a:solidFill>
          <a:latin typeface="Arial" pitchFamily="34" charset="0"/>
          <a:ea typeface="Arial" pitchFamily="-111"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itchFamily="18" charset="2"/>
        <a:buChar char=""/>
        <a:defRPr kern="1200">
          <a:solidFill>
            <a:schemeClr val="tx1"/>
          </a:solidFill>
          <a:latin typeface="Arial" pitchFamily="34" charset="0"/>
          <a:ea typeface="Arial" pitchFamily="-111" charset="0"/>
          <a:cs typeface="Arial" pitchFamily="34" charset="0"/>
        </a:defRPr>
      </a:lvl4pPr>
      <a:lvl5pPr marL="2057400" indent="-228600" algn="l" rtl="0" eaLnBrk="0" fontAlgn="base" hangingPunct="0">
        <a:spcBef>
          <a:spcPct val="20000"/>
        </a:spcBef>
        <a:spcAft>
          <a:spcPct val="0"/>
        </a:spcAft>
        <a:buClr>
          <a:schemeClr val="tx1"/>
        </a:buClr>
        <a:buFont typeface="Calibri" pitchFamily="34" charset="0"/>
        <a:buChar char="–"/>
        <a:defRPr sz="1600" kern="1200">
          <a:solidFill>
            <a:schemeClr val="tx1"/>
          </a:solidFill>
          <a:latin typeface="Arial" pitchFamily="34" charset="0"/>
          <a:ea typeface="Arial" pitchFamily="-111"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84325"/>
            <a:ext cx="7772400" cy="1470025"/>
          </a:xfrm>
        </p:spPr>
        <p:txBody>
          <a:bodyPr/>
          <a:lstStyle/>
          <a:p>
            <a:r>
              <a:rPr lang="en-US" altLang="en-US" sz="4000" smtClean="0"/>
              <a:t>Chapter 15</a:t>
            </a:r>
          </a:p>
        </p:txBody>
      </p:sp>
      <p:sp>
        <p:nvSpPr>
          <p:cNvPr id="2051" name="Rectangle 3"/>
          <p:cNvSpPr>
            <a:spLocks noGrp="1" noChangeArrowheads="1"/>
          </p:cNvSpPr>
          <p:nvPr>
            <p:ph type="subTitle" idx="1"/>
          </p:nvPr>
        </p:nvSpPr>
        <p:spPr>
          <a:xfrm>
            <a:off x="1371600" y="3340100"/>
            <a:ext cx="6400800" cy="1752600"/>
          </a:xfrm>
        </p:spPr>
        <p:txBody>
          <a:bodyPr/>
          <a:lstStyle/>
          <a:p>
            <a:endParaRPr lang="en-US" altLang="en-US" sz="3600" smtClean="0">
              <a:solidFill>
                <a:schemeClr val="tx1"/>
              </a:solidFill>
            </a:endParaRPr>
          </a:p>
          <a:p>
            <a:r>
              <a:rPr lang="en-US" altLang="en-US" sz="3600" smtClean="0">
                <a:solidFill>
                  <a:schemeClr val="tx1"/>
                </a:solidFill>
              </a:rPr>
              <a:t>Ears</a:t>
            </a:r>
          </a:p>
        </p:txBody>
      </p:sp>
      <p:sp>
        <p:nvSpPr>
          <p:cNvPr id="4" name="Footer Placeholder 3"/>
          <p:cNvSpPr>
            <a:spLocks noGrp="1"/>
          </p:cNvSpPr>
          <p:nvPr>
            <p:ph type="ftr" sz="quarter" idx="11"/>
          </p:nvPr>
        </p:nvSpPr>
        <p:spPr bwMode="auto">
          <a:xfrm>
            <a:off x="990600" y="6461125"/>
            <a:ext cx="71628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685800" y="338138"/>
            <a:ext cx="7772400" cy="1219200"/>
          </a:xfrm>
        </p:spPr>
        <p:txBody>
          <a:bodyPr/>
          <a:lstStyle/>
          <a:p>
            <a:r>
              <a:rPr lang="en-US" altLang="en-US" smtClean="0"/>
              <a:t>Structure and Function: </a:t>
            </a:r>
            <a:br>
              <a:rPr lang="en-US" altLang="en-US" smtClean="0"/>
            </a:br>
            <a:r>
              <a:rPr lang="en-US" altLang="en-US" smtClean="0"/>
              <a:t>Hearing (Cont.)</a:t>
            </a:r>
          </a:p>
        </p:txBody>
      </p:sp>
      <p:sp>
        <p:nvSpPr>
          <p:cNvPr id="711682" name="Rectangle 2"/>
          <p:cNvSpPr>
            <a:spLocks noGrp="1" noChangeArrowheads="1"/>
          </p:cNvSpPr>
          <p:nvPr>
            <p:ph idx="1"/>
          </p:nvPr>
        </p:nvSpPr>
        <p:spPr>
          <a:xfrm>
            <a:off x="685800" y="1646238"/>
            <a:ext cx="7772400" cy="4454525"/>
          </a:xfrm>
        </p:spPr>
        <p:txBody>
          <a:bodyPr>
            <a:noAutofit/>
          </a:bodyPr>
          <a:lstStyle/>
          <a:p>
            <a:pPr>
              <a:defRPr/>
            </a:pPr>
            <a:r>
              <a:rPr lang="en-US" altLang="en-US" sz="2400" b="1" dirty="0" smtClean="0">
                <a:ea typeface="+mn-ea"/>
              </a:rPr>
              <a:t>Sound waves produce vibrations on TM</a:t>
            </a:r>
          </a:p>
          <a:p>
            <a:pPr lvl="1">
              <a:defRPr/>
            </a:pPr>
            <a:r>
              <a:rPr lang="en-US" altLang="en-US" sz="2000" dirty="0" smtClean="0">
                <a:ea typeface="+mn-ea"/>
              </a:rPr>
              <a:t>Carried by middle ear ossicles to oval window</a:t>
            </a:r>
          </a:p>
          <a:p>
            <a:pPr lvl="1">
              <a:defRPr/>
            </a:pPr>
            <a:r>
              <a:rPr lang="en-US" altLang="en-US" sz="2000" dirty="0" smtClean="0">
                <a:ea typeface="+mn-ea"/>
              </a:rPr>
              <a:t>Through cochlea, and dissipated against round window</a:t>
            </a:r>
          </a:p>
          <a:p>
            <a:pPr lvl="1">
              <a:defRPr/>
            </a:pPr>
            <a:r>
              <a:rPr lang="en-US" altLang="en-US" sz="2000" dirty="0" smtClean="0">
                <a:ea typeface="+mn-ea"/>
              </a:rPr>
              <a:t>Along the way, the basilar membrane vibrates at a point specific to frequency of sound </a:t>
            </a:r>
          </a:p>
          <a:p>
            <a:pPr lvl="1">
              <a:defRPr/>
            </a:pPr>
            <a:r>
              <a:rPr lang="en-US" altLang="en-US" sz="2000" dirty="0" smtClean="0">
                <a:ea typeface="+mn-ea"/>
              </a:rPr>
              <a:t>Numerous fibers along basilar membrane are receptor hair cells of organ of Corti, the sensory organ of hearing</a:t>
            </a:r>
          </a:p>
          <a:p>
            <a:pPr lvl="1">
              <a:defRPr/>
            </a:pPr>
            <a:r>
              <a:rPr lang="en-US" altLang="en-US" sz="2000" dirty="0" smtClean="0">
                <a:ea typeface="+mn-ea"/>
              </a:rPr>
              <a:t>As hair cells bend, they mediate vibrations into electric impulses, which are conducted by auditory portion of cranial nerve VIII to brainstem</a:t>
            </a:r>
          </a:p>
        </p:txBody>
      </p:sp>
      <p:sp>
        <p:nvSpPr>
          <p:cNvPr id="11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10</a:t>
            </a:fld>
            <a:endParaRPr lang="en-GB"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685800" y="338138"/>
            <a:ext cx="7772400" cy="1219200"/>
          </a:xfrm>
        </p:spPr>
        <p:txBody>
          <a:bodyPr/>
          <a:lstStyle/>
          <a:p>
            <a:r>
              <a:rPr lang="en-US" altLang="en-US" smtClean="0"/>
              <a:t>Structure and Function: </a:t>
            </a:r>
            <a:br>
              <a:rPr lang="en-US" altLang="en-US" smtClean="0"/>
            </a:br>
            <a:r>
              <a:rPr lang="en-US" altLang="en-US" smtClean="0"/>
              <a:t>Hearing (Cont.)</a:t>
            </a:r>
          </a:p>
        </p:txBody>
      </p:sp>
      <p:sp>
        <p:nvSpPr>
          <p:cNvPr id="711682" name="Rectangle 2"/>
          <p:cNvSpPr>
            <a:spLocks noGrp="1" noChangeArrowheads="1"/>
          </p:cNvSpPr>
          <p:nvPr>
            <p:ph idx="1"/>
          </p:nvPr>
        </p:nvSpPr>
        <p:spPr>
          <a:xfrm>
            <a:off x="685800" y="1646238"/>
            <a:ext cx="7772400" cy="4454525"/>
          </a:xfrm>
        </p:spPr>
        <p:txBody>
          <a:bodyPr>
            <a:noAutofit/>
          </a:bodyPr>
          <a:lstStyle/>
          <a:p>
            <a:pPr>
              <a:defRPr/>
            </a:pPr>
            <a:r>
              <a:rPr lang="en-US" sz="2400" b="1" dirty="0" smtClean="0">
                <a:ea typeface="+mn-ea"/>
              </a:rPr>
              <a:t>Function at brainstem level is binaural interaction</a:t>
            </a:r>
          </a:p>
          <a:p>
            <a:pPr lvl="1">
              <a:defRPr/>
            </a:pPr>
            <a:r>
              <a:rPr lang="en-US" sz="2000" dirty="0" smtClean="0">
                <a:ea typeface="+mn-ea"/>
              </a:rPr>
              <a:t>Locates direction of a sound in space, as well as identifying the sound</a:t>
            </a:r>
          </a:p>
          <a:p>
            <a:pPr lvl="1">
              <a:defRPr/>
            </a:pPr>
            <a:r>
              <a:rPr lang="en-US" sz="2000" dirty="0" smtClean="0">
                <a:ea typeface="+mn-ea"/>
              </a:rPr>
              <a:t>How does this work? </a:t>
            </a:r>
          </a:p>
          <a:p>
            <a:pPr lvl="2">
              <a:buFont typeface="Arial" charset="0"/>
              <a:buChar char="•"/>
              <a:defRPr/>
            </a:pPr>
            <a:r>
              <a:rPr lang="en-US" sz="1800" dirty="0" smtClean="0">
                <a:ea typeface="+mn-ea"/>
              </a:rPr>
              <a:t>Each ear is actually one half of total sensory organ</a:t>
            </a:r>
          </a:p>
          <a:p>
            <a:pPr lvl="2">
              <a:buFont typeface="Arial" charset="0"/>
              <a:buChar char="•"/>
              <a:defRPr/>
            </a:pPr>
            <a:r>
              <a:rPr lang="en-US" sz="1800" dirty="0" smtClean="0">
                <a:ea typeface="+mn-ea"/>
              </a:rPr>
              <a:t>Cranial nerve VIII from each ear sends signals to both sides of brainstem, which are sensitive to differences in intensity and timing of messages from two ears, depending on way head is turned</a:t>
            </a:r>
          </a:p>
          <a:p>
            <a:pPr lvl="1">
              <a:defRPr/>
            </a:pPr>
            <a:r>
              <a:rPr lang="en-US" sz="2000" dirty="0" smtClean="0">
                <a:ea typeface="+mn-ea"/>
              </a:rPr>
              <a:t>Finally, the function of the cortex is to interpret meaning of the sound and begin appropriate response; all this happens in the split second it takes to react to a sound</a:t>
            </a:r>
          </a:p>
        </p:txBody>
      </p:sp>
      <p:sp>
        <p:nvSpPr>
          <p:cNvPr id="122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11</a:t>
            </a:fld>
            <a:endParaRPr lang="en-GB"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685800" y="338138"/>
            <a:ext cx="7772400" cy="1219200"/>
          </a:xfrm>
        </p:spPr>
        <p:txBody>
          <a:bodyPr/>
          <a:lstStyle/>
          <a:p>
            <a:r>
              <a:rPr lang="en-US" altLang="en-US" smtClean="0"/>
              <a:t>Structure and Function: </a:t>
            </a:r>
            <a:br>
              <a:rPr lang="en-US" altLang="en-US" smtClean="0"/>
            </a:br>
            <a:r>
              <a:rPr lang="en-US" altLang="en-US" smtClean="0"/>
              <a:t>Hearing (Cont.)</a:t>
            </a:r>
          </a:p>
        </p:txBody>
      </p:sp>
      <p:sp>
        <p:nvSpPr>
          <p:cNvPr id="13315" name="Rectangle 2"/>
          <p:cNvSpPr>
            <a:spLocks noGrp="1" noChangeArrowheads="1"/>
          </p:cNvSpPr>
          <p:nvPr>
            <p:ph idx="1"/>
          </p:nvPr>
        </p:nvSpPr>
        <p:spPr>
          <a:xfrm>
            <a:off x="685800" y="1646238"/>
            <a:ext cx="7772400" cy="4454525"/>
          </a:xfrm>
        </p:spPr>
        <p:txBody>
          <a:bodyPr/>
          <a:lstStyle/>
          <a:p>
            <a:r>
              <a:rPr lang="en-US" altLang="en-US" b="1" smtClean="0"/>
              <a:t>Pathways of hearing</a:t>
            </a:r>
          </a:p>
          <a:p>
            <a:pPr lvl="1"/>
            <a:r>
              <a:rPr lang="en-US" altLang="en-US" smtClean="0"/>
              <a:t>Normal pathway of hearing is air conduction (AC) described previously; it is the most efficient</a:t>
            </a:r>
          </a:p>
          <a:p>
            <a:pPr lvl="1"/>
            <a:r>
              <a:rPr lang="en-US" altLang="en-US" smtClean="0"/>
              <a:t>Alternate route is by bone conduction (BC)</a:t>
            </a:r>
          </a:p>
          <a:p>
            <a:pPr lvl="2"/>
            <a:r>
              <a:rPr lang="en-US" altLang="en-US" smtClean="0"/>
              <a:t>Bones of the skull vibrate and are transmitted directly to inner ear and to cranial nerve VIII</a:t>
            </a:r>
          </a:p>
        </p:txBody>
      </p:sp>
      <p:sp>
        <p:nvSpPr>
          <p:cNvPr id="133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12</a:t>
            </a:fld>
            <a:endParaRPr lang="en-GB"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r>
              <a:rPr lang="en-US" altLang="en-US" smtClean="0"/>
              <a:t>Pathways of Hearing</a:t>
            </a:r>
          </a:p>
        </p:txBody>
      </p:sp>
      <p:pic>
        <p:nvPicPr>
          <p:cNvPr id="14339" name="Picture 9" descr="f15-04-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1822450"/>
            <a:ext cx="6356350" cy="434498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2403E76E-02C3-496D-B147-0A3CE95D05D4}" type="slidenum">
              <a:rPr lang="en-GB" altLang="en-US" smtClean="0"/>
              <a:pPr>
                <a:defRPr/>
              </a:pPr>
              <a:t>13</a:t>
            </a:fld>
            <a:endParaRPr lang="en-GB"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685800" y="338138"/>
            <a:ext cx="7772400" cy="1219200"/>
          </a:xfrm>
        </p:spPr>
        <p:txBody>
          <a:bodyPr/>
          <a:lstStyle/>
          <a:p>
            <a:r>
              <a:rPr lang="en-US" altLang="en-US" smtClean="0"/>
              <a:t>Structure and Function: </a:t>
            </a:r>
            <a:br>
              <a:rPr lang="en-US" altLang="en-US" smtClean="0"/>
            </a:br>
            <a:r>
              <a:rPr lang="en-US" altLang="en-US" smtClean="0"/>
              <a:t>Hearing Loss</a:t>
            </a:r>
          </a:p>
        </p:txBody>
      </p:sp>
      <p:sp>
        <p:nvSpPr>
          <p:cNvPr id="711682" name="Rectangle 2"/>
          <p:cNvSpPr>
            <a:spLocks noGrp="1" noChangeArrowheads="1"/>
          </p:cNvSpPr>
          <p:nvPr>
            <p:ph idx="1"/>
          </p:nvPr>
        </p:nvSpPr>
        <p:spPr>
          <a:xfrm>
            <a:off x="685800" y="1646238"/>
            <a:ext cx="7772400" cy="4454525"/>
          </a:xfrm>
        </p:spPr>
        <p:txBody>
          <a:bodyPr>
            <a:noAutofit/>
          </a:bodyPr>
          <a:lstStyle/>
          <a:p>
            <a:pPr>
              <a:defRPr/>
            </a:pPr>
            <a:r>
              <a:rPr lang="en-US" altLang="en-US" sz="2400" b="1" dirty="0" smtClean="0">
                <a:ea typeface="+mn-ea"/>
              </a:rPr>
              <a:t>Hearing loss</a:t>
            </a:r>
          </a:p>
          <a:p>
            <a:pPr lvl="1">
              <a:defRPr/>
            </a:pPr>
            <a:r>
              <a:rPr lang="en-US" altLang="en-US" sz="2000" dirty="0" smtClean="0">
                <a:ea typeface="+mn-ea"/>
              </a:rPr>
              <a:t>Anything obstructing transmission of sound impairs hearing</a:t>
            </a:r>
          </a:p>
          <a:p>
            <a:pPr>
              <a:defRPr/>
            </a:pPr>
            <a:r>
              <a:rPr lang="en-US" altLang="en-US" sz="2400" b="1" dirty="0" smtClean="0">
                <a:ea typeface="+mn-ea"/>
              </a:rPr>
              <a:t>Conductive hearing loss </a:t>
            </a:r>
            <a:r>
              <a:rPr lang="en-US" altLang="en-US" sz="2400" dirty="0" smtClean="0">
                <a:ea typeface="+mn-ea"/>
              </a:rPr>
              <a:t>involves a mechanical dysfunction of external or middle ear</a:t>
            </a:r>
          </a:p>
          <a:p>
            <a:pPr lvl="1">
              <a:defRPr/>
            </a:pPr>
            <a:r>
              <a:rPr lang="en-US" altLang="en-US" sz="2000" dirty="0" smtClean="0">
                <a:ea typeface="+mn-ea"/>
              </a:rPr>
              <a:t>Partial loss because person is able to hear if sound amplitude is increased enough to reach normal nerve elements in inner ear</a:t>
            </a:r>
          </a:p>
          <a:p>
            <a:pPr lvl="1">
              <a:defRPr/>
            </a:pPr>
            <a:r>
              <a:rPr lang="en-US" altLang="en-US" sz="2000" dirty="0" smtClean="0">
                <a:ea typeface="+mn-ea"/>
              </a:rPr>
              <a:t>May be caused by impacted cerumen, foreign bodies, a perforated TM, pus or serum in middle ear, and otosclerosis, which is a decrease in mobility of ossicles</a:t>
            </a:r>
          </a:p>
        </p:txBody>
      </p:sp>
      <p:sp>
        <p:nvSpPr>
          <p:cNvPr id="153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14</a:t>
            </a:fld>
            <a:endParaRPr lang="en-GB"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a:xfrm>
            <a:off x="685800" y="338138"/>
            <a:ext cx="7772400" cy="1219200"/>
          </a:xfrm>
        </p:spPr>
        <p:txBody>
          <a:bodyPr/>
          <a:lstStyle/>
          <a:p>
            <a:r>
              <a:rPr lang="en-US" altLang="en-US" smtClean="0"/>
              <a:t>Structure and Function: </a:t>
            </a:r>
            <a:br>
              <a:rPr lang="en-US" altLang="en-US" smtClean="0"/>
            </a:br>
            <a:r>
              <a:rPr lang="en-US" altLang="en-US" smtClean="0"/>
              <a:t>Hearing Loss (Cont.)</a:t>
            </a:r>
          </a:p>
        </p:txBody>
      </p:sp>
      <p:sp>
        <p:nvSpPr>
          <p:cNvPr id="16387" name="Rectangle 2"/>
          <p:cNvSpPr>
            <a:spLocks noGrp="1" noChangeArrowheads="1"/>
          </p:cNvSpPr>
          <p:nvPr>
            <p:ph idx="1"/>
          </p:nvPr>
        </p:nvSpPr>
        <p:spPr>
          <a:xfrm>
            <a:off x="685800" y="1646238"/>
            <a:ext cx="7772400" cy="4802187"/>
          </a:xfrm>
        </p:spPr>
        <p:txBody>
          <a:bodyPr/>
          <a:lstStyle/>
          <a:p>
            <a:r>
              <a:rPr lang="en-US" altLang="en-US" b="1" smtClean="0"/>
              <a:t>Sensorineural (or perceptive) hearing loss </a:t>
            </a:r>
            <a:r>
              <a:rPr lang="en-US" altLang="en-US" smtClean="0"/>
              <a:t>signifies pathology of inner ear, cranial nerve VIII, or auditory areas of cerebral cortex</a:t>
            </a:r>
          </a:p>
          <a:p>
            <a:pPr lvl="1"/>
            <a:r>
              <a:rPr lang="en-US" altLang="en-US" smtClean="0"/>
              <a:t>Increase in amplitude may not enable person to understand words </a:t>
            </a:r>
          </a:p>
          <a:p>
            <a:pPr lvl="1"/>
            <a:r>
              <a:rPr lang="en-US" altLang="en-US" smtClean="0"/>
              <a:t>May be caused by presbycusis, which is a gradual nerve degeneration that occurs with aging, and by ototoxic drugs, which affect hair cells in cochlea</a:t>
            </a:r>
          </a:p>
          <a:p>
            <a:r>
              <a:rPr lang="en-US" altLang="en-US" b="1" smtClean="0"/>
              <a:t>Mixed hearing loss </a:t>
            </a:r>
            <a:r>
              <a:rPr lang="en-US" altLang="en-US" smtClean="0"/>
              <a:t>is combination of conductive and sensorineural types in same ear</a:t>
            </a:r>
          </a:p>
        </p:txBody>
      </p:sp>
      <p:sp>
        <p:nvSpPr>
          <p:cNvPr id="163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15</a:t>
            </a:fld>
            <a:endParaRPr lang="en-GB"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685800" y="338138"/>
            <a:ext cx="7772400" cy="1219200"/>
          </a:xfrm>
        </p:spPr>
        <p:txBody>
          <a:bodyPr/>
          <a:lstStyle/>
          <a:p>
            <a:r>
              <a:rPr lang="en-US" altLang="en-US" smtClean="0"/>
              <a:t>Equilibrium</a:t>
            </a:r>
          </a:p>
        </p:txBody>
      </p:sp>
      <p:sp>
        <p:nvSpPr>
          <p:cNvPr id="17411" name="Rectangle 2"/>
          <p:cNvSpPr>
            <a:spLocks noGrp="1" noChangeArrowheads="1"/>
          </p:cNvSpPr>
          <p:nvPr>
            <p:ph idx="1"/>
          </p:nvPr>
        </p:nvSpPr>
        <p:spPr>
          <a:xfrm>
            <a:off x="685800" y="1646238"/>
            <a:ext cx="7772400" cy="4454525"/>
          </a:xfrm>
        </p:spPr>
        <p:txBody>
          <a:bodyPr/>
          <a:lstStyle/>
          <a:p>
            <a:r>
              <a:rPr lang="en-US" altLang="en-US" smtClean="0"/>
              <a:t>Labyrinth in inner ear constantly feeds information to brain about body’s position in space</a:t>
            </a:r>
          </a:p>
          <a:p>
            <a:pPr lvl="1"/>
            <a:r>
              <a:rPr lang="en-US" altLang="en-US" smtClean="0"/>
              <a:t>Works like a plumb line to determine verticality or depth</a:t>
            </a:r>
          </a:p>
          <a:p>
            <a:pPr lvl="1"/>
            <a:r>
              <a:rPr lang="en-US" altLang="en-US" smtClean="0"/>
              <a:t>Ear’s plumb lines register angle of your head in relation to gravity</a:t>
            </a:r>
          </a:p>
          <a:p>
            <a:pPr lvl="1"/>
            <a:r>
              <a:rPr lang="en-US" altLang="en-US" smtClean="0"/>
              <a:t>If labyrinth ever becomes inflamed, it feeds wrong information to brain, creating a staggering gait and a strong spinning, whirling sensation called vertigo</a:t>
            </a:r>
          </a:p>
        </p:txBody>
      </p:sp>
      <p:sp>
        <p:nvSpPr>
          <p:cNvPr id="174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16</a:t>
            </a:fld>
            <a:endParaRPr lang="en-GB"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685800" y="338138"/>
            <a:ext cx="7772400" cy="1219200"/>
          </a:xfrm>
        </p:spPr>
        <p:txBody>
          <a:bodyPr/>
          <a:lstStyle/>
          <a:p>
            <a:r>
              <a:rPr lang="en-US" altLang="en-US" smtClean="0"/>
              <a:t>Developmental Competence: Infants and Children</a:t>
            </a:r>
          </a:p>
        </p:txBody>
      </p:sp>
      <p:sp>
        <p:nvSpPr>
          <p:cNvPr id="18435" name="Rectangle 2"/>
          <p:cNvSpPr>
            <a:spLocks noGrp="1" noChangeArrowheads="1"/>
          </p:cNvSpPr>
          <p:nvPr>
            <p:ph idx="1"/>
          </p:nvPr>
        </p:nvSpPr>
        <p:spPr>
          <a:xfrm>
            <a:off x="685800" y="1646238"/>
            <a:ext cx="7772400" cy="4454525"/>
          </a:xfrm>
        </p:spPr>
        <p:txBody>
          <a:bodyPr/>
          <a:lstStyle/>
          <a:p>
            <a:pPr>
              <a:lnSpc>
                <a:spcPct val="90000"/>
              </a:lnSpc>
            </a:pPr>
            <a:r>
              <a:rPr lang="en-US" altLang="en-US" smtClean="0"/>
              <a:t>Inner ear starts to develop early in fifth week of gestation</a:t>
            </a:r>
          </a:p>
          <a:p>
            <a:pPr lvl="1">
              <a:lnSpc>
                <a:spcPct val="90000"/>
              </a:lnSpc>
            </a:pPr>
            <a:r>
              <a:rPr lang="en-US" altLang="en-US" smtClean="0"/>
              <a:t>In early development ear is posteriorly rotated and low set; later ascends to its normal placement around eye level</a:t>
            </a:r>
          </a:p>
          <a:p>
            <a:pPr lvl="1">
              <a:lnSpc>
                <a:spcPct val="90000"/>
              </a:lnSpc>
            </a:pPr>
            <a:r>
              <a:rPr lang="en-US" altLang="en-US" smtClean="0"/>
              <a:t>If maternal rubella infection occurs during first trimester, it can damage organ of Corti and impair hearing</a:t>
            </a:r>
          </a:p>
          <a:p>
            <a:pPr lvl="1">
              <a:lnSpc>
                <a:spcPct val="90000"/>
              </a:lnSpc>
            </a:pPr>
            <a:r>
              <a:rPr lang="en-US" altLang="en-US" smtClean="0"/>
              <a:t>Infant’s eustachian tube is relatively shorter and wider and more horizontal than adult’s, so it is easier for pathogens from nasopharynx to migrate through to middle ear</a:t>
            </a:r>
          </a:p>
        </p:txBody>
      </p:sp>
      <p:sp>
        <p:nvSpPr>
          <p:cNvPr id="184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17</a:t>
            </a:fld>
            <a:endParaRPr lang="en-GB"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685800" y="338138"/>
            <a:ext cx="7772400" cy="1219200"/>
          </a:xfrm>
        </p:spPr>
        <p:txBody>
          <a:bodyPr/>
          <a:lstStyle/>
          <a:p>
            <a:r>
              <a:rPr lang="en-US" altLang="en-US" smtClean="0"/>
              <a:t>Developmental Competence: Infants and Children (Cont.)</a:t>
            </a:r>
          </a:p>
        </p:txBody>
      </p:sp>
      <p:sp>
        <p:nvSpPr>
          <p:cNvPr id="19459" name="Rectangle 2"/>
          <p:cNvSpPr>
            <a:spLocks noGrp="1" noChangeArrowheads="1"/>
          </p:cNvSpPr>
          <p:nvPr>
            <p:ph idx="1"/>
          </p:nvPr>
        </p:nvSpPr>
        <p:spPr>
          <a:xfrm>
            <a:off x="685800" y="1646238"/>
            <a:ext cx="7772400" cy="4454525"/>
          </a:xfrm>
        </p:spPr>
        <p:txBody>
          <a:bodyPr/>
          <a:lstStyle/>
          <a:p>
            <a:r>
              <a:rPr lang="en-US" altLang="en-US" smtClean="0"/>
              <a:t>Lumen surrounded by lymphoid tissue, which increases during childhood and is easily occluded </a:t>
            </a:r>
          </a:p>
          <a:p>
            <a:r>
              <a:rPr lang="en-US" altLang="en-US" smtClean="0"/>
              <a:t>These factors place infants at greater risk for middle ear infections than adults</a:t>
            </a:r>
          </a:p>
          <a:p>
            <a:r>
              <a:rPr lang="en-US" altLang="en-US" smtClean="0"/>
              <a:t>Infant’s and young child’s external auditory canal is shorter and has a slope opposite to that of adult’s</a:t>
            </a:r>
          </a:p>
        </p:txBody>
      </p:sp>
      <p:sp>
        <p:nvSpPr>
          <p:cNvPr id="194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18</a:t>
            </a:fld>
            <a:endParaRPr lang="en-GB"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685800" y="338138"/>
            <a:ext cx="7772400" cy="1219200"/>
          </a:xfrm>
        </p:spPr>
        <p:txBody>
          <a:bodyPr/>
          <a:lstStyle/>
          <a:p>
            <a:r>
              <a:rPr lang="en-US" altLang="en-US" smtClean="0"/>
              <a:t>Developmental Competence: Adults</a:t>
            </a:r>
          </a:p>
        </p:txBody>
      </p:sp>
      <p:sp>
        <p:nvSpPr>
          <p:cNvPr id="20483" name="Rectangle 2"/>
          <p:cNvSpPr>
            <a:spLocks noGrp="1" noChangeArrowheads="1"/>
          </p:cNvSpPr>
          <p:nvPr>
            <p:ph idx="1"/>
          </p:nvPr>
        </p:nvSpPr>
        <p:spPr>
          <a:xfrm>
            <a:off x="685800" y="1646238"/>
            <a:ext cx="7772400" cy="4454525"/>
          </a:xfrm>
        </p:spPr>
        <p:txBody>
          <a:bodyPr/>
          <a:lstStyle/>
          <a:p>
            <a:r>
              <a:rPr lang="en-US" altLang="en-US" b="1" smtClean="0"/>
              <a:t>Otosclerosis</a:t>
            </a:r>
          </a:p>
          <a:p>
            <a:pPr lvl="1"/>
            <a:r>
              <a:rPr lang="en-US" altLang="en-US" smtClean="0"/>
              <a:t>Common cause of conductive hearing loss in young adults between ages of 20 and 40 years</a:t>
            </a:r>
          </a:p>
          <a:p>
            <a:pPr lvl="1"/>
            <a:r>
              <a:rPr lang="en-US" altLang="en-US" smtClean="0"/>
              <a:t>Gradual hardening that causes foot plate of stapes to become fixed in oval window, impeding transmission of sound and causing progressive deafness</a:t>
            </a:r>
          </a:p>
        </p:txBody>
      </p:sp>
      <p:sp>
        <p:nvSpPr>
          <p:cNvPr id="204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19</a:t>
            </a:fld>
            <a:endParaRPr lang="en-GB"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title"/>
          </p:nvPr>
        </p:nvSpPr>
        <p:spPr>
          <a:xfrm>
            <a:off x="685800" y="338138"/>
            <a:ext cx="7772400" cy="1219200"/>
          </a:xfrm>
        </p:spPr>
        <p:txBody>
          <a:bodyPr/>
          <a:lstStyle/>
          <a:p>
            <a:r>
              <a:rPr lang="en-US" altLang="en-US" smtClean="0"/>
              <a:t>Structure and Function: </a:t>
            </a:r>
            <a:br>
              <a:rPr lang="en-US" altLang="en-US" smtClean="0"/>
            </a:br>
            <a:r>
              <a:rPr lang="en-US" altLang="en-US" smtClean="0"/>
              <a:t>External Ear</a:t>
            </a:r>
          </a:p>
        </p:txBody>
      </p:sp>
      <p:sp>
        <p:nvSpPr>
          <p:cNvPr id="711682" name="Rectangle 2"/>
          <p:cNvSpPr>
            <a:spLocks noGrp="1" noChangeArrowheads="1"/>
          </p:cNvSpPr>
          <p:nvPr>
            <p:ph idx="1"/>
          </p:nvPr>
        </p:nvSpPr>
        <p:spPr>
          <a:xfrm>
            <a:off x="685800" y="1646238"/>
            <a:ext cx="7772400" cy="4454525"/>
          </a:xfrm>
        </p:spPr>
        <p:txBody>
          <a:bodyPr>
            <a:noAutofit/>
          </a:bodyPr>
          <a:lstStyle/>
          <a:p>
            <a:pPr>
              <a:defRPr/>
            </a:pPr>
            <a:r>
              <a:rPr lang="en-US" altLang="en-US" sz="2400" b="1" dirty="0" smtClean="0">
                <a:ea typeface="+mn-ea"/>
              </a:rPr>
              <a:t>Called the auricle or pinna</a:t>
            </a:r>
          </a:p>
          <a:p>
            <a:pPr lvl="1">
              <a:defRPr/>
            </a:pPr>
            <a:r>
              <a:rPr lang="en-US" altLang="en-US" sz="2000" dirty="0" smtClean="0">
                <a:ea typeface="+mn-ea"/>
              </a:rPr>
              <a:t>Consists of movable cartilage and skin</a:t>
            </a:r>
          </a:p>
          <a:p>
            <a:pPr lvl="1">
              <a:defRPr/>
            </a:pPr>
            <a:r>
              <a:rPr lang="en-US" altLang="en-US" sz="2000" dirty="0" smtClean="0">
                <a:ea typeface="+mn-ea"/>
              </a:rPr>
              <a:t>Characteristic shape serves to funnel sound waves into its opening, which is called the external auditory canal</a:t>
            </a:r>
          </a:p>
          <a:p>
            <a:pPr>
              <a:defRPr/>
            </a:pPr>
            <a:r>
              <a:rPr lang="en-US" altLang="en-US" sz="2400" b="1" dirty="0" smtClean="0">
                <a:ea typeface="+mn-ea"/>
              </a:rPr>
              <a:t>Auditory canal</a:t>
            </a:r>
          </a:p>
          <a:p>
            <a:pPr lvl="1">
              <a:defRPr/>
            </a:pPr>
            <a:r>
              <a:rPr lang="en-US" altLang="en-US" sz="2000" dirty="0" smtClean="0">
                <a:ea typeface="+mn-ea"/>
              </a:rPr>
              <a:t>A cul-de-sac 2.5 to 3 cm long in adults that terminates at eardrum, or tympanic membrane</a:t>
            </a:r>
          </a:p>
          <a:p>
            <a:pPr lvl="1">
              <a:defRPr/>
            </a:pPr>
            <a:r>
              <a:rPr lang="en-US" altLang="en-US" sz="2000" dirty="0" smtClean="0">
                <a:ea typeface="+mn-ea"/>
              </a:rPr>
              <a:t>Lined with glands that secrete cerumen, a yellow waxy material that lubricates and protects ear</a:t>
            </a:r>
          </a:p>
          <a:p>
            <a:pPr lvl="2">
              <a:buFont typeface="Arial" charset="0"/>
              <a:buChar char="•"/>
              <a:defRPr/>
            </a:pPr>
            <a:r>
              <a:rPr lang="en-US" altLang="en-US" sz="1800" dirty="0" smtClean="0">
                <a:ea typeface="+mn-ea"/>
              </a:rPr>
              <a:t>Forms sticky barrier to keep foreign bodies from entering and reaching sensitive tympanic membrane</a:t>
            </a:r>
          </a:p>
        </p:txBody>
      </p:sp>
      <p:sp>
        <p:nvSpPr>
          <p:cNvPr id="30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2</a:t>
            </a:fld>
            <a:endParaRPr lang="en-GB"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a:xfrm>
            <a:off x="685800" y="338138"/>
            <a:ext cx="7772400" cy="1219200"/>
          </a:xfrm>
        </p:spPr>
        <p:txBody>
          <a:bodyPr/>
          <a:lstStyle/>
          <a:p>
            <a:r>
              <a:rPr lang="en-US" altLang="en-US" smtClean="0"/>
              <a:t>Developmental Competence: Aging Adults</a:t>
            </a:r>
          </a:p>
        </p:txBody>
      </p:sp>
      <p:sp>
        <p:nvSpPr>
          <p:cNvPr id="21507" name="Rectangle 2"/>
          <p:cNvSpPr>
            <a:spLocks noGrp="1" noChangeArrowheads="1"/>
          </p:cNvSpPr>
          <p:nvPr>
            <p:ph idx="1"/>
          </p:nvPr>
        </p:nvSpPr>
        <p:spPr>
          <a:xfrm>
            <a:off x="685800" y="1646238"/>
            <a:ext cx="7772400" cy="4454525"/>
          </a:xfrm>
        </p:spPr>
        <p:txBody>
          <a:bodyPr/>
          <a:lstStyle/>
          <a:p>
            <a:r>
              <a:rPr lang="en-US" altLang="en-US" smtClean="0"/>
              <a:t>In aging persons, cilia lining ear canal become coarse and stiff</a:t>
            </a:r>
          </a:p>
          <a:p>
            <a:pPr lvl="1"/>
            <a:r>
              <a:rPr lang="en-US" altLang="en-US" smtClean="0"/>
              <a:t>May cause cerumen to accumulate and oxidize, which greatly reduces hearing</a:t>
            </a:r>
          </a:p>
          <a:p>
            <a:pPr lvl="1"/>
            <a:r>
              <a:rPr lang="en-US" altLang="en-US" smtClean="0"/>
              <a:t>Cerumen is drier with aging because of atrophy of apocrine glands</a:t>
            </a:r>
          </a:p>
          <a:p>
            <a:pPr lvl="1"/>
            <a:r>
              <a:rPr lang="en-US" altLang="en-US" smtClean="0"/>
              <a:t>Impacted cerumen is a common but reversible cause of hearing loss in older people</a:t>
            </a:r>
          </a:p>
        </p:txBody>
      </p:sp>
      <p:sp>
        <p:nvSpPr>
          <p:cNvPr id="215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20</a:t>
            </a:fld>
            <a:endParaRPr lang="en-GB"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a:xfrm>
            <a:off x="685800" y="338138"/>
            <a:ext cx="7772400" cy="1219200"/>
          </a:xfrm>
        </p:spPr>
        <p:txBody>
          <a:bodyPr/>
          <a:lstStyle/>
          <a:p>
            <a:r>
              <a:rPr lang="en-US" altLang="en-US" smtClean="0"/>
              <a:t>Developmental Competence: Aging Adults (Cont.)</a:t>
            </a:r>
          </a:p>
        </p:txBody>
      </p:sp>
      <p:sp>
        <p:nvSpPr>
          <p:cNvPr id="22531" name="Rectangle 2"/>
          <p:cNvSpPr>
            <a:spLocks noGrp="1" noChangeArrowheads="1"/>
          </p:cNvSpPr>
          <p:nvPr>
            <p:ph idx="1"/>
          </p:nvPr>
        </p:nvSpPr>
        <p:spPr>
          <a:xfrm>
            <a:off x="685800" y="1646238"/>
            <a:ext cx="7772400" cy="4454525"/>
          </a:xfrm>
        </p:spPr>
        <p:txBody>
          <a:bodyPr/>
          <a:lstStyle/>
          <a:p>
            <a:r>
              <a:rPr lang="en-US" altLang="en-US" b="1" dirty="0" err="1" smtClean="0"/>
              <a:t>Presbycusis</a:t>
            </a:r>
            <a:r>
              <a:rPr lang="en-US" altLang="en-US" b="1" dirty="0" smtClean="0"/>
              <a:t>: </a:t>
            </a:r>
            <a:r>
              <a:rPr lang="en-US" altLang="en-US" dirty="0" smtClean="0"/>
              <a:t>type of hearing loss that occurs with aging, even in people living in quiet environment</a:t>
            </a:r>
          </a:p>
          <a:p>
            <a:pPr lvl="1"/>
            <a:r>
              <a:rPr lang="en-US" altLang="en-US" dirty="0" smtClean="0"/>
              <a:t>Gradual </a:t>
            </a:r>
            <a:r>
              <a:rPr lang="en-US" altLang="en-US" dirty="0" err="1" smtClean="0"/>
              <a:t>sensorineural</a:t>
            </a:r>
            <a:r>
              <a:rPr lang="en-US" altLang="en-US" dirty="0" smtClean="0"/>
              <a:t> loss caused by nerve degeneration in inner ear or auditory nerve</a:t>
            </a:r>
          </a:p>
          <a:p>
            <a:pPr lvl="1"/>
            <a:r>
              <a:rPr lang="en-US" altLang="en-US" dirty="0" smtClean="0"/>
              <a:t>Onset usually occurs in 50s and slowly progresses</a:t>
            </a:r>
          </a:p>
          <a:p>
            <a:pPr lvl="1"/>
            <a:r>
              <a:rPr lang="en-US" altLang="en-US" dirty="0" smtClean="0"/>
              <a:t>First notice a high-frequency tone loss</a:t>
            </a:r>
          </a:p>
          <a:p>
            <a:pPr lvl="1"/>
            <a:r>
              <a:rPr lang="en-US" altLang="en-US" dirty="0" smtClean="0"/>
              <a:t>Ability to localize sound is impaired also</a:t>
            </a:r>
          </a:p>
          <a:p>
            <a:pPr lvl="1"/>
            <a:r>
              <a:rPr lang="en-US" altLang="en-US" dirty="0" smtClean="0"/>
              <a:t>Accentuated when unfavorable background noise is present</a:t>
            </a:r>
          </a:p>
        </p:txBody>
      </p:sp>
      <p:sp>
        <p:nvSpPr>
          <p:cNvPr id="225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21</a:t>
            </a:fld>
            <a:endParaRPr lang="en-GB"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a:xfrm>
            <a:off x="685800" y="338138"/>
            <a:ext cx="7772400" cy="1219200"/>
          </a:xfrm>
        </p:spPr>
        <p:txBody>
          <a:bodyPr/>
          <a:lstStyle/>
          <a:p>
            <a:r>
              <a:rPr lang="en-US" altLang="en-US" smtClean="0"/>
              <a:t>Culture and Genetics: </a:t>
            </a:r>
            <a:br>
              <a:rPr lang="en-US" altLang="en-US" smtClean="0"/>
            </a:br>
            <a:r>
              <a:rPr lang="en-US" altLang="en-US" smtClean="0"/>
              <a:t>Otitis Media</a:t>
            </a:r>
          </a:p>
        </p:txBody>
      </p:sp>
      <p:sp>
        <p:nvSpPr>
          <p:cNvPr id="23555" name="Rectangle 2"/>
          <p:cNvSpPr>
            <a:spLocks noGrp="1" noChangeArrowheads="1"/>
          </p:cNvSpPr>
          <p:nvPr>
            <p:ph idx="1"/>
          </p:nvPr>
        </p:nvSpPr>
        <p:spPr>
          <a:xfrm>
            <a:off x="685800" y="1646238"/>
            <a:ext cx="7772400" cy="4454525"/>
          </a:xfrm>
        </p:spPr>
        <p:txBody>
          <a:bodyPr/>
          <a:lstStyle/>
          <a:p>
            <a:r>
              <a:rPr lang="en-US" altLang="en-US" smtClean="0"/>
              <a:t>Obstruction of eustachian tube or passage of nasopharyngeal secretions into middle ear</a:t>
            </a:r>
          </a:p>
          <a:p>
            <a:pPr lvl="1"/>
            <a:r>
              <a:rPr lang="en-US" altLang="en-US" smtClean="0"/>
              <a:t>One of most common illnesses in children</a:t>
            </a:r>
          </a:p>
          <a:p>
            <a:pPr lvl="1"/>
            <a:r>
              <a:rPr lang="en-US" altLang="en-US" smtClean="0"/>
              <a:t>Incidence and severity increased in indigenous children of North America, New Zealand, and northern Europe</a:t>
            </a:r>
          </a:p>
          <a:p>
            <a:pPr lvl="1"/>
            <a:r>
              <a:rPr lang="en-US" altLang="en-US" smtClean="0"/>
              <a:t>Most important cause is environmental: children in high-risk groups have multiple pathogens and total bacterial load is high</a:t>
            </a:r>
          </a:p>
        </p:txBody>
      </p:sp>
      <p:sp>
        <p:nvSpPr>
          <p:cNvPr id="235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22</a:t>
            </a:fld>
            <a:endParaRPr lang="en-GB"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685800" y="338138"/>
            <a:ext cx="7772400" cy="1219200"/>
          </a:xfrm>
        </p:spPr>
        <p:txBody>
          <a:bodyPr/>
          <a:lstStyle/>
          <a:p>
            <a:r>
              <a:rPr lang="en-US" altLang="en-US" smtClean="0"/>
              <a:t>Culture and Genetics: </a:t>
            </a:r>
            <a:br>
              <a:rPr lang="en-US" altLang="en-US" smtClean="0"/>
            </a:br>
            <a:r>
              <a:rPr lang="en-US" altLang="en-US" smtClean="0"/>
              <a:t>Otitis Media (Cont.)</a:t>
            </a:r>
          </a:p>
        </p:txBody>
      </p:sp>
      <p:sp>
        <p:nvSpPr>
          <p:cNvPr id="711682" name="Rectangle 2"/>
          <p:cNvSpPr>
            <a:spLocks noGrp="1" noChangeArrowheads="1"/>
          </p:cNvSpPr>
          <p:nvPr>
            <p:ph idx="1"/>
          </p:nvPr>
        </p:nvSpPr>
        <p:spPr>
          <a:xfrm>
            <a:off x="685800" y="1646238"/>
            <a:ext cx="7772400" cy="4454525"/>
          </a:xfrm>
        </p:spPr>
        <p:txBody>
          <a:bodyPr>
            <a:noAutofit/>
          </a:bodyPr>
          <a:lstStyle/>
          <a:p>
            <a:pPr>
              <a:defRPr/>
            </a:pPr>
            <a:r>
              <a:rPr lang="en-US" altLang="en-US" sz="2400" dirty="0" smtClean="0">
                <a:ea typeface="+mn-ea"/>
              </a:rPr>
              <a:t>In the supine position effects of gravity and sucking tend to draw nasopharyngeal contents directly into middle ear</a:t>
            </a:r>
          </a:p>
          <a:p>
            <a:pPr lvl="1">
              <a:defRPr/>
            </a:pPr>
            <a:r>
              <a:rPr lang="en-US" altLang="en-US" sz="2000" dirty="0" smtClean="0">
                <a:ea typeface="+mn-ea"/>
              </a:rPr>
              <a:t>Urge parents to hold baby partly upright while feeding</a:t>
            </a:r>
          </a:p>
          <a:p>
            <a:pPr lvl="1">
              <a:defRPr/>
            </a:pPr>
            <a:r>
              <a:rPr lang="en-US" altLang="en-US" sz="2000" dirty="0" smtClean="0">
                <a:ea typeface="+mn-ea"/>
              </a:rPr>
              <a:t>Do not prop bottle or let baby take a bottle to bed</a:t>
            </a:r>
          </a:p>
          <a:p>
            <a:pPr lvl="1">
              <a:defRPr/>
            </a:pPr>
            <a:r>
              <a:rPr lang="en-US" altLang="en-US" sz="2000" dirty="0" smtClean="0">
                <a:ea typeface="+mn-ea"/>
              </a:rPr>
              <a:t>Encouraging breastfeeding helps prevent this problem</a:t>
            </a:r>
          </a:p>
          <a:p>
            <a:pPr lvl="1">
              <a:defRPr/>
            </a:pPr>
            <a:r>
              <a:rPr lang="en-US" altLang="en-US" sz="2000" dirty="0" smtClean="0">
                <a:ea typeface="+mn-ea"/>
              </a:rPr>
              <a:t>Most important side effect of otitis media is persistence of fluid in middle ear after treatment; this middle ear effusion can impair hearing, placing child at risk for delayed cognitive development</a:t>
            </a:r>
          </a:p>
        </p:txBody>
      </p:sp>
      <p:sp>
        <p:nvSpPr>
          <p:cNvPr id="245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23</a:t>
            </a:fld>
            <a:endParaRPr lang="en-GB"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685800" y="338138"/>
            <a:ext cx="7772400" cy="1219200"/>
          </a:xfrm>
        </p:spPr>
        <p:txBody>
          <a:bodyPr/>
          <a:lstStyle/>
          <a:p>
            <a:r>
              <a:rPr lang="en-US" altLang="en-US" smtClean="0"/>
              <a:t>Culture and Genetics: Cerumen</a:t>
            </a:r>
          </a:p>
        </p:txBody>
      </p:sp>
      <p:sp>
        <p:nvSpPr>
          <p:cNvPr id="711682" name="Rectangle 2"/>
          <p:cNvSpPr>
            <a:spLocks noGrp="1" noChangeArrowheads="1"/>
          </p:cNvSpPr>
          <p:nvPr>
            <p:ph idx="1"/>
          </p:nvPr>
        </p:nvSpPr>
        <p:spPr>
          <a:xfrm>
            <a:off x="685800" y="1646238"/>
            <a:ext cx="7772400" cy="4454525"/>
          </a:xfrm>
        </p:spPr>
        <p:txBody>
          <a:bodyPr>
            <a:normAutofit lnSpcReduction="10000"/>
          </a:bodyPr>
          <a:lstStyle/>
          <a:p>
            <a:pPr>
              <a:defRPr/>
            </a:pPr>
            <a:r>
              <a:rPr lang="en-US" b="1" dirty="0" smtClean="0">
                <a:ea typeface="+mn-ea"/>
              </a:rPr>
              <a:t>Cerumen: </a:t>
            </a:r>
            <a:r>
              <a:rPr lang="en-US" dirty="0" smtClean="0">
                <a:ea typeface="+mn-ea"/>
              </a:rPr>
              <a:t>genetically determined and comes in two major types:</a:t>
            </a:r>
          </a:p>
          <a:p>
            <a:pPr lvl="1">
              <a:defRPr/>
            </a:pPr>
            <a:r>
              <a:rPr lang="en-US" dirty="0" smtClean="0">
                <a:ea typeface="+mn-ea"/>
              </a:rPr>
              <a:t> </a:t>
            </a:r>
            <a:r>
              <a:rPr lang="en-US" b="1" dirty="0" smtClean="0">
                <a:ea typeface="+mn-ea"/>
              </a:rPr>
              <a:t>Dry cerumen:</a:t>
            </a:r>
            <a:r>
              <a:rPr lang="en-US" dirty="0" smtClean="0">
                <a:ea typeface="+mn-ea"/>
              </a:rPr>
              <a:t> gray, flaky, and frequently forms thin mass in ear canal </a:t>
            </a:r>
          </a:p>
          <a:p>
            <a:pPr lvl="1">
              <a:defRPr/>
            </a:pPr>
            <a:r>
              <a:rPr lang="en-US" b="1" dirty="0" smtClean="0">
                <a:ea typeface="+mn-ea"/>
              </a:rPr>
              <a:t>Wet cerumen: </a:t>
            </a:r>
            <a:r>
              <a:rPr lang="en-US" dirty="0" smtClean="0">
                <a:ea typeface="+mn-ea"/>
              </a:rPr>
              <a:t>honey brown to dark brown and moist</a:t>
            </a:r>
          </a:p>
          <a:p>
            <a:pPr lvl="2">
              <a:buFont typeface="Arial" charset="0"/>
              <a:buChar char="•"/>
              <a:defRPr/>
            </a:pPr>
            <a:r>
              <a:rPr lang="en-US" dirty="0" smtClean="0">
                <a:ea typeface="+mn-ea"/>
              </a:rPr>
              <a:t>Wet cerumen phenotype (chromosome 16) occurs more often in Caucasians and African Americans whereas the dry type occurs more often in Asians and American Indians</a:t>
            </a:r>
          </a:p>
          <a:p>
            <a:pPr lvl="2">
              <a:buFont typeface="Arial" charset="0"/>
              <a:buChar char="•"/>
              <a:defRPr/>
            </a:pPr>
            <a:r>
              <a:rPr lang="en-US" dirty="0" smtClean="0">
                <a:ea typeface="+mn-ea"/>
              </a:rPr>
              <a:t>Presence and composition of cerumen are not related to poor hygiene; take caution to avoid mistaking flaky, dry cerumen for eczematous lesions</a:t>
            </a:r>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24</a:t>
            </a:fld>
            <a:endParaRPr lang="en-GB"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a:xfrm>
            <a:off x="685800" y="338138"/>
            <a:ext cx="7772400" cy="1219200"/>
          </a:xfrm>
        </p:spPr>
        <p:txBody>
          <a:bodyPr/>
          <a:lstStyle/>
          <a:p>
            <a:r>
              <a:rPr lang="en-US" altLang="en-US" smtClean="0"/>
              <a:t>Subjective Questions</a:t>
            </a:r>
          </a:p>
        </p:txBody>
      </p:sp>
      <p:sp>
        <p:nvSpPr>
          <p:cNvPr id="711682" name="Rectangle 2"/>
          <p:cNvSpPr>
            <a:spLocks noGrp="1" noChangeArrowheads="1"/>
          </p:cNvSpPr>
          <p:nvPr>
            <p:ph idx="1"/>
          </p:nvPr>
        </p:nvSpPr>
        <p:spPr>
          <a:xfrm>
            <a:off x="685800" y="1646238"/>
            <a:ext cx="7772400" cy="4454525"/>
          </a:xfrm>
        </p:spPr>
        <p:txBody>
          <a:bodyPr>
            <a:noAutofit/>
          </a:bodyPr>
          <a:lstStyle/>
          <a:p>
            <a:pPr>
              <a:defRPr/>
            </a:pPr>
            <a:r>
              <a:rPr lang="en-US" altLang="en-US" sz="2400" b="1" dirty="0" smtClean="0">
                <a:ea typeface="+mn-ea"/>
              </a:rPr>
              <a:t>Any earache or other pain in ears?</a:t>
            </a:r>
            <a:r>
              <a:rPr lang="en-US" altLang="en-US" sz="2400" dirty="0" smtClean="0">
                <a:ea typeface="+mn-ea"/>
              </a:rPr>
              <a:t>	</a:t>
            </a:r>
          </a:p>
          <a:p>
            <a:pPr lvl="1">
              <a:defRPr/>
            </a:pPr>
            <a:r>
              <a:rPr lang="en-US" altLang="en-US" sz="2000" dirty="0" smtClean="0">
                <a:ea typeface="+mn-ea"/>
              </a:rPr>
              <a:t>Location: Does it feel close to surface or deep in head? Does it hurt when you push on ear?</a:t>
            </a:r>
          </a:p>
          <a:p>
            <a:pPr lvl="1">
              <a:defRPr/>
            </a:pPr>
            <a:r>
              <a:rPr lang="en-US" altLang="en-US" sz="2000" dirty="0" smtClean="0">
                <a:ea typeface="+mn-ea"/>
              </a:rPr>
              <a:t>Character: Is it dull, aching or sharp, stabbing? Is it constant or does it come and go? Is it affected by changing position of head?</a:t>
            </a:r>
          </a:p>
          <a:p>
            <a:pPr lvl="1">
              <a:defRPr/>
            </a:pPr>
            <a:r>
              <a:rPr lang="en-US" altLang="en-US" sz="2000" dirty="0" smtClean="0">
                <a:ea typeface="+mn-ea"/>
              </a:rPr>
              <a:t>Any accompanying cold symptoms or sore throat? Any problems with sinuses or teeth?</a:t>
            </a:r>
          </a:p>
          <a:p>
            <a:pPr lvl="1">
              <a:defRPr/>
            </a:pPr>
            <a:r>
              <a:rPr lang="en-US" altLang="en-US" sz="2000" dirty="0" smtClean="0">
                <a:ea typeface="+mn-ea"/>
              </a:rPr>
              <a:t>Ever been hit on ear or on side of head or had any sport injury? Ever had any trauma from a foreign body?</a:t>
            </a:r>
          </a:p>
          <a:p>
            <a:pPr lvl="1">
              <a:defRPr/>
            </a:pPr>
            <a:r>
              <a:rPr lang="en-US" altLang="en-US" sz="2000" dirty="0" smtClean="0">
                <a:ea typeface="+mn-ea"/>
              </a:rPr>
              <a:t>What have you tried to relieve pain?</a:t>
            </a:r>
          </a:p>
        </p:txBody>
      </p:sp>
      <p:sp>
        <p:nvSpPr>
          <p:cNvPr id="266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25</a:t>
            </a:fld>
            <a:endParaRPr lang="en-GB" alt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a:xfrm>
            <a:off x="685800" y="338138"/>
            <a:ext cx="7772400" cy="1219200"/>
          </a:xfrm>
        </p:spPr>
        <p:txBody>
          <a:bodyPr/>
          <a:lstStyle/>
          <a:p>
            <a:r>
              <a:rPr lang="en-US" altLang="en-US" smtClean="0"/>
              <a:t>Subjective Questions (Cont.)</a:t>
            </a:r>
          </a:p>
        </p:txBody>
      </p:sp>
      <p:sp>
        <p:nvSpPr>
          <p:cNvPr id="27651" name="Rectangle 2"/>
          <p:cNvSpPr>
            <a:spLocks noGrp="1" noChangeArrowheads="1"/>
          </p:cNvSpPr>
          <p:nvPr>
            <p:ph idx="1"/>
          </p:nvPr>
        </p:nvSpPr>
        <p:spPr>
          <a:xfrm>
            <a:off x="685800" y="1646238"/>
            <a:ext cx="7772400" cy="4454525"/>
          </a:xfrm>
        </p:spPr>
        <p:txBody>
          <a:bodyPr/>
          <a:lstStyle/>
          <a:p>
            <a:r>
              <a:rPr lang="en-US" altLang="en-US" sz="2400" b="1" smtClean="0"/>
              <a:t>Infections</a:t>
            </a:r>
          </a:p>
          <a:p>
            <a:pPr lvl="1"/>
            <a:r>
              <a:rPr lang="en-US" altLang="en-US" sz="2000" smtClean="0"/>
              <a:t>Any ear infections? As an adult or in childhood?</a:t>
            </a:r>
          </a:p>
          <a:p>
            <a:pPr lvl="1"/>
            <a:r>
              <a:rPr lang="en-US" altLang="en-US" sz="2000" smtClean="0"/>
              <a:t>How frequent were they? How were they treated?</a:t>
            </a:r>
          </a:p>
          <a:p>
            <a:r>
              <a:rPr lang="en-US" altLang="en-US" sz="2400" b="1" smtClean="0"/>
              <a:t>Discharge</a:t>
            </a:r>
          </a:p>
          <a:p>
            <a:pPr lvl="1"/>
            <a:r>
              <a:rPr lang="en-US" altLang="en-US" sz="2000" smtClean="0"/>
              <a:t>Any discharge from your ears?</a:t>
            </a:r>
          </a:p>
          <a:p>
            <a:pPr lvl="1"/>
            <a:r>
              <a:rPr lang="en-US" altLang="en-US" sz="2000" smtClean="0"/>
              <a:t>Does it look like pus, or is it bloody?</a:t>
            </a:r>
          </a:p>
          <a:p>
            <a:pPr lvl="1"/>
            <a:r>
              <a:rPr lang="en-US" altLang="en-US" sz="2000" smtClean="0"/>
              <a:t>Any odor to the discharge?</a:t>
            </a:r>
          </a:p>
          <a:p>
            <a:pPr lvl="1"/>
            <a:r>
              <a:rPr lang="en-US" altLang="en-US" sz="2000" smtClean="0"/>
              <a:t>Any relationship between discharge and ear pain?</a:t>
            </a:r>
          </a:p>
        </p:txBody>
      </p:sp>
      <p:sp>
        <p:nvSpPr>
          <p:cNvPr id="276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26</a:t>
            </a:fld>
            <a:endParaRPr lang="en-GB" alt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a:xfrm>
            <a:off x="685800" y="338138"/>
            <a:ext cx="7772400" cy="1219200"/>
          </a:xfrm>
        </p:spPr>
        <p:txBody>
          <a:bodyPr/>
          <a:lstStyle/>
          <a:p>
            <a:r>
              <a:rPr lang="en-US" altLang="en-US" smtClean="0"/>
              <a:t>Hearing Loss Questions</a:t>
            </a:r>
          </a:p>
        </p:txBody>
      </p:sp>
      <p:sp>
        <p:nvSpPr>
          <p:cNvPr id="711682" name="Rectangle 2"/>
          <p:cNvSpPr>
            <a:spLocks noGrp="1" noChangeArrowheads="1"/>
          </p:cNvSpPr>
          <p:nvPr>
            <p:ph idx="1"/>
          </p:nvPr>
        </p:nvSpPr>
        <p:spPr>
          <a:xfrm>
            <a:off x="685800" y="1646238"/>
            <a:ext cx="7772400" cy="4454525"/>
          </a:xfrm>
        </p:spPr>
        <p:txBody>
          <a:bodyPr>
            <a:noAutofit/>
          </a:bodyPr>
          <a:lstStyle/>
          <a:p>
            <a:pPr>
              <a:defRPr/>
            </a:pPr>
            <a:r>
              <a:rPr lang="en-US" altLang="en-US" sz="2400" b="1" dirty="0" smtClean="0">
                <a:ea typeface="+mn-ea"/>
              </a:rPr>
              <a:t>Ever had any trouble hearing?</a:t>
            </a:r>
          </a:p>
          <a:p>
            <a:pPr lvl="1">
              <a:defRPr/>
            </a:pPr>
            <a:r>
              <a:rPr lang="en-US" altLang="en-US" sz="2000" dirty="0" smtClean="0">
                <a:ea typeface="+mn-ea"/>
              </a:rPr>
              <a:t>Onset: Did loss come on slowly or all at once?</a:t>
            </a:r>
          </a:p>
          <a:p>
            <a:pPr lvl="1">
              <a:defRPr/>
            </a:pPr>
            <a:r>
              <a:rPr lang="en-US" altLang="en-US" sz="2000" dirty="0" smtClean="0">
                <a:ea typeface="+mn-ea"/>
              </a:rPr>
              <a:t>Character: Has all your hearing decreased or just on hearing certain sounds?</a:t>
            </a:r>
          </a:p>
          <a:p>
            <a:pPr lvl="1">
              <a:defRPr/>
            </a:pPr>
            <a:r>
              <a:rPr lang="en-US" altLang="en-US" sz="2000" dirty="0" smtClean="0">
                <a:ea typeface="+mn-ea"/>
              </a:rPr>
              <a:t>In what situations do you notice loss: conversations, using telephone, listening to TV, at a party?</a:t>
            </a:r>
          </a:p>
          <a:p>
            <a:pPr lvl="1">
              <a:defRPr/>
            </a:pPr>
            <a:r>
              <a:rPr lang="en-US" altLang="en-US" sz="2000" dirty="0" smtClean="0">
                <a:ea typeface="+mn-ea"/>
              </a:rPr>
              <a:t>Do people seem to shout at you?</a:t>
            </a:r>
          </a:p>
          <a:p>
            <a:pPr lvl="1">
              <a:defRPr/>
            </a:pPr>
            <a:r>
              <a:rPr lang="en-US" altLang="en-US" sz="2000" dirty="0" smtClean="0">
                <a:ea typeface="+mn-ea"/>
              </a:rPr>
              <a:t>Do ordinary sounds seem hollow, as if you are hearing in a barrel or under water?</a:t>
            </a:r>
          </a:p>
          <a:p>
            <a:pPr lvl="1">
              <a:defRPr/>
            </a:pPr>
            <a:r>
              <a:rPr lang="en-US" altLang="en-US" sz="2000" dirty="0" smtClean="0">
                <a:ea typeface="+mn-ea"/>
              </a:rPr>
              <a:t>Have you recently traveled by airplane?</a:t>
            </a:r>
          </a:p>
          <a:p>
            <a:pPr lvl="1">
              <a:defRPr/>
            </a:pPr>
            <a:r>
              <a:rPr lang="en-US" altLang="en-US" sz="2000" dirty="0" smtClean="0">
                <a:ea typeface="+mn-ea"/>
              </a:rPr>
              <a:t>Do you have a family history of hearing loss?</a:t>
            </a:r>
          </a:p>
        </p:txBody>
      </p:sp>
      <p:sp>
        <p:nvSpPr>
          <p:cNvPr id="286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27</a:t>
            </a:fld>
            <a:endParaRPr lang="en-GB" alt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a:xfrm>
            <a:off x="685800" y="338138"/>
            <a:ext cx="7772400" cy="1219200"/>
          </a:xfrm>
        </p:spPr>
        <p:txBody>
          <a:bodyPr/>
          <a:lstStyle/>
          <a:p>
            <a:r>
              <a:rPr lang="en-US" altLang="en-US" smtClean="0"/>
              <a:t>Hearing Loss Questions (Cont.)</a:t>
            </a:r>
          </a:p>
        </p:txBody>
      </p:sp>
      <p:sp>
        <p:nvSpPr>
          <p:cNvPr id="29699" name="Rectangle 2"/>
          <p:cNvSpPr>
            <a:spLocks noGrp="1" noChangeArrowheads="1"/>
          </p:cNvSpPr>
          <p:nvPr>
            <p:ph idx="1"/>
          </p:nvPr>
        </p:nvSpPr>
        <p:spPr>
          <a:xfrm>
            <a:off x="685800" y="1646238"/>
            <a:ext cx="7772400" cy="4454525"/>
          </a:xfrm>
        </p:spPr>
        <p:txBody>
          <a:bodyPr/>
          <a:lstStyle/>
          <a:p>
            <a:r>
              <a:rPr lang="en-US" altLang="en-US" smtClean="0"/>
              <a:t>Efforts to treat: Do you have any hearing aid or other device? Anything that helps hearing?</a:t>
            </a:r>
          </a:p>
          <a:p>
            <a:r>
              <a:rPr lang="en-US" altLang="en-US" smtClean="0"/>
              <a:t>Coping strategies: How does loss affect your daily life? Any job problems? Feelings of embarrassment or frustration? How do your family and friends react?</a:t>
            </a:r>
          </a:p>
        </p:txBody>
      </p:sp>
      <p:sp>
        <p:nvSpPr>
          <p:cNvPr id="297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28</a:t>
            </a:fld>
            <a:endParaRPr lang="en-GB" alt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a:xfrm>
            <a:off x="685800" y="338138"/>
            <a:ext cx="7772400" cy="1219200"/>
          </a:xfrm>
        </p:spPr>
        <p:txBody>
          <a:bodyPr/>
          <a:lstStyle/>
          <a:p>
            <a:r>
              <a:rPr lang="en-US" altLang="en-US" smtClean="0"/>
              <a:t>Note to Examiner</a:t>
            </a:r>
          </a:p>
        </p:txBody>
      </p:sp>
      <p:sp>
        <p:nvSpPr>
          <p:cNvPr id="30723" name="Rectangle 2"/>
          <p:cNvSpPr>
            <a:spLocks noGrp="1" noChangeArrowheads="1"/>
          </p:cNvSpPr>
          <p:nvPr>
            <p:ph idx="1"/>
          </p:nvPr>
        </p:nvSpPr>
        <p:spPr>
          <a:xfrm>
            <a:off x="685800" y="1646238"/>
            <a:ext cx="7772400" cy="4454525"/>
          </a:xfrm>
        </p:spPr>
        <p:txBody>
          <a:bodyPr/>
          <a:lstStyle/>
          <a:p>
            <a:pPr>
              <a:lnSpc>
                <a:spcPct val="90000"/>
              </a:lnSpc>
            </a:pPr>
            <a:r>
              <a:rPr lang="en-US" altLang="en-US" sz="2400" b="1" dirty="0" smtClean="0"/>
              <a:t>During history, notice clues from normal conversation indicating possible hearing loss</a:t>
            </a:r>
          </a:p>
          <a:p>
            <a:pPr lvl="1">
              <a:lnSpc>
                <a:spcPct val="90000"/>
              </a:lnSpc>
            </a:pPr>
            <a:r>
              <a:rPr lang="en-US" altLang="en-US" sz="2000" dirty="0" smtClean="0"/>
              <a:t>Lip reading or watching your face and lips rather than your eyes</a:t>
            </a:r>
          </a:p>
          <a:p>
            <a:pPr lvl="1">
              <a:lnSpc>
                <a:spcPct val="90000"/>
              </a:lnSpc>
            </a:pPr>
            <a:r>
              <a:rPr lang="en-US" altLang="en-US" sz="2000" dirty="0" smtClean="0"/>
              <a:t>Frowning or straining forward to hear</a:t>
            </a:r>
          </a:p>
          <a:p>
            <a:pPr lvl="1">
              <a:lnSpc>
                <a:spcPct val="90000"/>
              </a:lnSpc>
            </a:pPr>
            <a:r>
              <a:rPr lang="en-US" altLang="en-US" sz="2000" dirty="0" smtClean="0"/>
              <a:t>Posturing of head to catch sounds with better ear</a:t>
            </a:r>
          </a:p>
          <a:p>
            <a:pPr lvl="1">
              <a:lnSpc>
                <a:spcPct val="90000"/>
              </a:lnSpc>
            </a:pPr>
            <a:r>
              <a:rPr lang="en-US" altLang="en-US" sz="2000" dirty="0" smtClean="0"/>
              <a:t>Misunderstands questions; frequently asks you to repeat</a:t>
            </a:r>
          </a:p>
          <a:p>
            <a:pPr lvl="1">
              <a:lnSpc>
                <a:spcPct val="90000"/>
              </a:lnSpc>
            </a:pPr>
            <a:r>
              <a:rPr lang="en-US" altLang="en-US" sz="2000" dirty="0" smtClean="0"/>
              <a:t>Irritable or shows startle reflex when you raise your voice</a:t>
            </a:r>
          </a:p>
          <a:p>
            <a:pPr lvl="1">
              <a:lnSpc>
                <a:spcPct val="90000"/>
              </a:lnSpc>
            </a:pPr>
            <a:r>
              <a:rPr lang="en-US" altLang="en-US" sz="2000" dirty="0" smtClean="0"/>
              <a:t>Person’s speech sounds garbled, vowel sounds distorted</a:t>
            </a:r>
          </a:p>
          <a:p>
            <a:pPr lvl="1">
              <a:lnSpc>
                <a:spcPct val="90000"/>
              </a:lnSpc>
            </a:pPr>
            <a:r>
              <a:rPr lang="en-US" altLang="en-US" sz="2000" dirty="0" smtClean="0"/>
              <a:t>Inappropriately loud voice</a:t>
            </a:r>
          </a:p>
          <a:p>
            <a:pPr lvl="1">
              <a:lnSpc>
                <a:spcPct val="90000"/>
              </a:lnSpc>
            </a:pPr>
            <a:r>
              <a:rPr lang="en-US" altLang="en-US" sz="2000" dirty="0" smtClean="0"/>
              <a:t>Flat, monotonous tone of voice</a:t>
            </a:r>
          </a:p>
          <a:p>
            <a:pPr lvl="2">
              <a:lnSpc>
                <a:spcPct val="90000"/>
              </a:lnSpc>
            </a:pPr>
            <a:endParaRPr lang="en-US" altLang="en-US" sz="1700" dirty="0" smtClean="0"/>
          </a:p>
        </p:txBody>
      </p:sp>
      <p:sp>
        <p:nvSpPr>
          <p:cNvPr id="307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29</a:t>
            </a:fld>
            <a:endParaRPr lang="en-GB"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685800" y="338138"/>
            <a:ext cx="7772400" cy="1219200"/>
          </a:xfrm>
        </p:spPr>
        <p:txBody>
          <a:bodyPr/>
          <a:lstStyle/>
          <a:p>
            <a:r>
              <a:rPr lang="en-US" altLang="en-US" smtClean="0"/>
              <a:t>Structure and Function: </a:t>
            </a:r>
            <a:br>
              <a:rPr lang="en-US" altLang="en-US" smtClean="0"/>
            </a:br>
            <a:r>
              <a:rPr lang="en-US" altLang="en-US" smtClean="0"/>
              <a:t>External Ear (Cont.)</a:t>
            </a:r>
          </a:p>
        </p:txBody>
      </p:sp>
      <p:sp>
        <p:nvSpPr>
          <p:cNvPr id="4099" name="Rectangle 2"/>
          <p:cNvSpPr>
            <a:spLocks noGrp="1" noChangeArrowheads="1"/>
          </p:cNvSpPr>
          <p:nvPr>
            <p:ph idx="1"/>
          </p:nvPr>
        </p:nvSpPr>
        <p:spPr>
          <a:xfrm>
            <a:off x="685800" y="1646238"/>
            <a:ext cx="7772400" cy="4454525"/>
          </a:xfrm>
        </p:spPr>
        <p:txBody>
          <a:bodyPr/>
          <a:lstStyle/>
          <a:p>
            <a:r>
              <a:rPr lang="en-US" altLang="en-US" b="1" smtClean="0"/>
              <a:t>Outer one third of canal is cartilage</a:t>
            </a:r>
          </a:p>
          <a:p>
            <a:pPr lvl="1"/>
            <a:r>
              <a:rPr lang="en-US" altLang="en-US" smtClean="0"/>
              <a:t>Inner two thirds consists of bone covered by thin sensitive skin</a:t>
            </a:r>
          </a:p>
          <a:p>
            <a:pPr lvl="1"/>
            <a:r>
              <a:rPr lang="en-US" altLang="en-US" smtClean="0"/>
              <a:t>Canal has a slight S-curve in adult</a:t>
            </a:r>
          </a:p>
          <a:p>
            <a:pPr lvl="1"/>
            <a:r>
              <a:rPr lang="en-US" altLang="en-US" smtClean="0"/>
              <a:t>Lymphatic drainage of external ear flows to parotid, mastoid, and superficial cervical nodes</a:t>
            </a:r>
          </a:p>
        </p:txBody>
      </p:sp>
      <p:sp>
        <p:nvSpPr>
          <p:cNvPr id="41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3</a:t>
            </a:fld>
            <a:endParaRPr lang="en-GB" alt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a:xfrm>
            <a:off x="685800" y="338138"/>
            <a:ext cx="7772400" cy="1219200"/>
          </a:xfrm>
        </p:spPr>
        <p:txBody>
          <a:bodyPr/>
          <a:lstStyle/>
          <a:p>
            <a:r>
              <a:rPr lang="en-US" altLang="en-US" smtClean="0"/>
              <a:t>Environmental Noise Questions</a:t>
            </a:r>
          </a:p>
        </p:txBody>
      </p:sp>
      <p:sp>
        <p:nvSpPr>
          <p:cNvPr id="31747" name="Rectangle 2"/>
          <p:cNvSpPr>
            <a:spLocks noGrp="1" noChangeArrowheads="1"/>
          </p:cNvSpPr>
          <p:nvPr>
            <p:ph idx="1"/>
          </p:nvPr>
        </p:nvSpPr>
        <p:spPr>
          <a:xfrm>
            <a:off x="685800" y="1646238"/>
            <a:ext cx="7772400" cy="4454525"/>
          </a:xfrm>
        </p:spPr>
        <p:txBody>
          <a:bodyPr/>
          <a:lstStyle/>
          <a:p>
            <a:r>
              <a:rPr lang="en-US" altLang="en-US" smtClean="0"/>
              <a:t>Any loud noises at home or on the job? For example, do you live in a noise-polluted area, near an airport or busy traffic area? Now or in the past?</a:t>
            </a:r>
          </a:p>
          <a:p>
            <a:r>
              <a:rPr lang="en-US" altLang="en-US" smtClean="0"/>
              <a:t>Are you near other noises such as heavy machinery, loud persistent music, gunshots while hunting?</a:t>
            </a:r>
          </a:p>
          <a:p>
            <a:r>
              <a:rPr lang="en-US" altLang="en-US" smtClean="0"/>
              <a:t>Coping strategies: Do you take any steps to protect your ears, such as headphones or ear plugs?</a:t>
            </a:r>
          </a:p>
        </p:txBody>
      </p:sp>
      <p:sp>
        <p:nvSpPr>
          <p:cNvPr id="317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30</a:t>
            </a:fld>
            <a:endParaRPr lang="en-GB" alt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685800" y="338138"/>
            <a:ext cx="7772400" cy="1219200"/>
          </a:xfrm>
        </p:spPr>
        <p:txBody>
          <a:bodyPr/>
          <a:lstStyle/>
          <a:p>
            <a:r>
              <a:rPr lang="en-US" altLang="en-US" smtClean="0"/>
              <a:t>Tinnitus and Vertigo Questions</a:t>
            </a:r>
          </a:p>
        </p:txBody>
      </p:sp>
      <p:sp>
        <p:nvSpPr>
          <p:cNvPr id="32771" name="Rectangle 2"/>
          <p:cNvSpPr>
            <a:spLocks noGrp="1" noChangeArrowheads="1"/>
          </p:cNvSpPr>
          <p:nvPr>
            <p:ph idx="1"/>
          </p:nvPr>
        </p:nvSpPr>
        <p:spPr>
          <a:xfrm>
            <a:off x="685800" y="1646238"/>
            <a:ext cx="7772400" cy="4454525"/>
          </a:xfrm>
        </p:spPr>
        <p:txBody>
          <a:bodyPr/>
          <a:lstStyle/>
          <a:p>
            <a:r>
              <a:rPr lang="en-US" altLang="en-US" b="1" smtClean="0"/>
              <a:t>Tinnitus</a:t>
            </a:r>
          </a:p>
          <a:p>
            <a:pPr lvl="1"/>
            <a:r>
              <a:rPr lang="en-US" altLang="en-US" smtClean="0"/>
              <a:t>Ever felt ringing, crackling, or buzzing in your ears? When did this occur?</a:t>
            </a:r>
          </a:p>
          <a:p>
            <a:pPr lvl="1"/>
            <a:r>
              <a:rPr lang="en-US" altLang="en-US" smtClean="0"/>
              <a:t>Does it seem louder at night?</a:t>
            </a:r>
          </a:p>
          <a:p>
            <a:pPr lvl="1"/>
            <a:r>
              <a:rPr lang="en-US" altLang="en-US" smtClean="0"/>
              <a:t>Are you taking any medications?</a:t>
            </a:r>
          </a:p>
          <a:p>
            <a:r>
              <a:rPr lang="en-US" altLang="en-US" b="1" smtClean="0"/>
              <a:t>Vertigo</a:t>
            </a:r>
          </a:p>
          <a:p>
            <a:pPr lvl="1"/>
            <a:r>
              <a:rPr lang="en-US" altLang="en-US" smtClean="0"/>
              <a:t>Ever felt vertigo, that the room is spinning around or feel that you are spinning?</a:t>
            </a:r>
          </a:p>
          <a:p>
            <a:pPr lvl="1"/>
            <a:r>
              <a:rPr lang="en-US" altLang="en-US" smtClean="0"/>
              <a:t>Ever felt dizzy, like you are not quite steady, or falling or losing your balance? Giddy, lightheaded?</a:t>
            </a:r>
          </a:p>
        </p:txBody>
      </p:sp>
      <p:sp>
        <p:nvSpPr>
          <p:cNvPr id="32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31</a:t>
            </a:fld>
            <a:endParaRPr lang="en-GB" alt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a:xfrm>
            <a:off x="685800" y="338138"/>
            <a:ext cx="7772400" cy="1219200"/>
          </a:xfrm>
        </p:spPr>
        <p:txBody>
          <a:bodyPr/>
          <a:lstStyle/>
          <a:p>
            <a:r>
              <a:rPr lang="en-US" altLang="en-US" smtClean="0"/>
              <a:t>Self-Care Behavior Questions</a:t>
            </a:r>
          </a:p>
        </p:txBody>
      </p:sp>
      <p:sp>
        <p:nvSpPr>
          <p:cNvPr id="33795" name="Rectangle 2"/>
          <p:cNvSpPr>
            <a:spLocks noGrp="1" noChangeArrowheads="1"/>
          </p:cNvSpPr>
          <p:nvPr>
            <p:ph idx="1"/>
          </p:nvPr>
        </p:nvSpPr>
        <p:spPr>
          <a:xfrm>
            <a:off x="685800" y="1646238"/>
            <a:ext cx="7772400" cy="4454525"/>
          </a:xfrm>
        </p:spPr>
        <p:txBody>
          <a:bodyPr/>
          <a:lstStyle/>
          <a:p>
            <a:r>
              <a:rPr lang="en-US" altLang="en-US" smtClean="0"/>
              <a:t>How do you clean your ears?</a:t>
            </a:r>
          </a:p>
          <a:p>
            <a:r>
              <a:rPr lang="en-US" altLang="en-US" smtClean="0"/>
              <a:t>Last time you had your hearing checked?</a:t>
            </a:r>
          </a:p>
          <a:p>
            <a:r>
              <a:rPr lang="en-US" altLang="en-US" smtClean="0"/>
              <a:t>If hearing loss was noted, did you obtain a hearing aid? How long have you had it? Do you wear it? How does it work? Any trouble with upkeep, cleaning, changing batteries?</a:t>
            </a:r>
          </a:p>
        </p:txBody>
      </p:sp>
      <p:sp>
        <p:nvSpPr>
          <p:cNvPr id="337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32</a:t>
            </a:fld>
            <a:endParaRPr lang="en-GB"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a:xfrm>
            <a:off x="685800" y="338138"/>
            <a:ext cx="7772400" cy="1219200"/>
          </a:xfrm>
        </p:spPr>
        <p:txBody>
          <a:bodyPr/>
          <a:lstStyle/>
          <a:p>
            <a:r>
              <a:rPr lang="en-US" altLang="en-US" smtClean="0"/>
              <a:t>Additional History for Infants </a:t>
            </a:r>
            <a:br>
              <a:rPr lang="en-US" altLang="en-US" smtClean="0"/>
            </a:br>
            <a:r>
              <a:rPr lang="en-US" altLang="en-US" smtClean="0"/>
              <a:t>and Children</a:t>
            </a:r>
          </a:p>
        </p:txBody>
      </p:sp>
      <p:sp>
        <p:nvSpPr>
          <p:cNvPr id="34819" name="Rectangle 2"/>
          <p:cNvSpPr>
            <a:spLocks noGrp="1" noChangeArrowheads="1"/>
          </p:cNvSpPr>
          <p:nvPr>
            <p:ph idx="1"/>
          </p:nvPr>
        </p:nvSpPr>
        <p:spPr>
          <a:xfrm>
            <a:off x="685800" y="1646238"/>
            <a:ext cx="7772400" cy="4454525"/>
          </a:xfrm>
        </p:spPr>
        <p:txBody>
          <a:bodyPr/>
          <a:lstStyle/>
          <a:p>
            <a:pPr>
              <a:lnSpc>
                <a:spcPct val="90000"/>
              </a:lnSpc>
            </a:pPr>
            <a:r>
              <a:rPr lang="en-US" altLang="en-US" sz="2400" b="1" smtClean="0"/>
              <a:t>Ear infections</a:t>
            </a:r>
          </a:p>
          <a:p>
            <a:pPr lvl="1">
              <a:lnSpc>
                <a:spcPct val="90000"/>
              </a:lnSpc>
            </a:pPr>
            <a:r>
              <a:rPr lang="en-US" altLang="en-US" sz="2000" smtClean="0"/>
              <a:t>At what age was child’s first episode? How many ear infections in past 6 months? How many total? How were these treated?</a:t>
            </a:r>
          </a:p>
          <a:p>
            <a:pPr lvl="1">
              <a:lnSpc>
                <a:spcPct val="90000"/>
              </a:lnSpc>
            </a:pPr>
            <a:r>
              <a:rPr lang="en-US" altLang="en-US" sz="2000" smtClean="0"/>
              <a:t>Has child had any surgery, such as insertion of ear tubes or removal of tonsils?</a:t>
            </a:r>
          </a:p>
          <a:p>
            <a:pPr lvl="1">
              <a:lnSpc>
                <a:spcPct val="90000"/>
              </a:lnSpc>
            </a:pPr>
            <a:r>
              <a:rPr lang="en-US" altLang="en-US" sz="2000" smtClean="0"/>
              <a:t>Are infections increasing in frequency, in severity, or staying same?</a:t>
            </a:r>
          </a:p>
          <a:p>
            <a:pPr lvl="1">
              <a:lnSpc>
                <a:spcPct val="90000"/>
              </a:lnSpc>
            </a:pPr>
            <a:r>
              <a:rPr lang="en-US" altLang="en-US" sz="2000" smtClean="0"/>
              <a:t>Does anyone in the home smoke cigarettes?</a:t>
            </a:r>
          </a:p>
          <a:p>
            <a:pPr lvl="1">
              <a:lnSpc>
                <a:spcPct val="90000"/>
              </a:lnSpc>
            </a:pPr>
            <a:r>
              <a:rPr lang="en-US" altLang="en-US" sz="2000" smtClean="0"/>
              <a:t>Does child receive care outside your home? In daycare center or someone else’s home? How many children in group care?</a:t>
            </a:r>
          </a:p>
        </p:txBody>
      </p:sp>
      <p:sp>
        <p:nvSpPr>
          <p:cNvPr id="348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33</a:t>
            </a:fld>
            <a:endParaRPr lang="en-GB" alt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a:xfrm>
            <a:off x="685800" y="338138"/>
            <a:ext cx="7772400" cy="1219200"/>
          </a:xfrm>
        </p:spPr>
        <p:txBody>
          <a:bodyPr/>
          <a:lstStyle/>
          <a:p>
            <a:r>
              <a:rPr lang="en-US" altLang="en-US" smtClean="0"/>
              <a:t>Additional History for Infants and Children (Cont.)</a:t>
            </a:r>
          </a:p>
        </p:txBody>
      </p:sp>
      <p:sp>
        <p:nvSpPr>
          <p:cNvPr id="35843" name="Rectangle 2"/>
          <p:cNvSpPr>
            <a:spLocks noGrp="1" noChangeArrowheads="1"/>
          </p:cNvSpPr>
          <p:nvPr>
            <p:ph idx="1"/>
          </p:nvPr>
        </p:nvSpPr>
        <p:spPr>
          <a:xfrm>
            <a:off x="685800" y="1646238"/>
            <a:ext cx="7772400" cy="4454525"/>
          </a:xfrm>
        </p:spPr>
        <p:txBody>
          <a:bodyPr/>
          <a:lstStyle/>
          <a:p>
            <a:pPr>
              <a:lnSpc>
                <a:spcPct val="80000"/>
              </a:lnSpc>
            </a:pPr>
            <a:r>
              <a:rPr lang="en-US" altLang="en-US" sz="2400" b="1" smtClean="0"/>
              <a:t>Does child seem to be hearing well?</a:t>
            </a:r>
          </a:p>
          <a:p>
            <a:pPr lvl="1">
              <a:lnSpc>
                <a:spcPct val="90000"/>
              </a:lnSpc>
            </a:pPr>
            <a:r>
              <a:rPr lang="en-US" altLang="en-US" sz="2000" smtClean="0"/>
              <a:t>Have you noticed that infant startles with loud noise? Did infant babble around 6 months? Does he or she talk? At what age did talking start? Was speech intelligible?</a:t>
            </a:r>
          </a:p>
          <a:p>
            <a:pPr lvl="1">
              <a:lnSpc>
                <a:spcPct val="90000"/>
              </a:lnSpc>
            </a:pPr>
            <a:r>
              <a:rPr lang="en-US" altLang="en-US" sz="2000" smtClean="0"/>
              <a:t>Ever had child’s hearing tested? If there was a hearing loss, did it follow any diseases in child or in mother during pregnancy?</a:t>
            </a:r>
          </a:p>
          <a:p>
            <a:pPr lvl="1">
              <a:lnSpc>
                <a:spcPct val="90000"/>
              </a:lnSpc>
            </a:pPr>
            <a:r>
              <a:rPr lang="en-US" altLang="en-US" sz="2000" smtClean="0"/>
              <a:t>Does child tend to put objects in ears? Is older child or adolescent active in contact sports?</a:t>
            </a:r>
          </a:p>
          <a:p>
            <a:pPr lvl="1">
              <a:lnSpc>
                <a:spcPct val="90000"/>
              </a:lnSpc>
            </a:pPr>
            <a:r>
              <a:rPr lang="en-US" altLang="en-US" sz="2000" b="1" smtClean="0"/>
              <a:t>Note: </a:t>
            </a:r>
            <a:r>
              <a:rPr lang="en-US" altLang="en-US" sz="2000" smtClean="0"/>
              <a:t>It is important to catch any problem early, because a child with hearing loss is at risk for delayed speech and social development and learning deficit</a:t>
            </a:r>
          </a:p>
          <a:p>
            <a:pPr lvl="2">
              <a:lnSpc>
                <a:spcPct val="80000"/>
              </a:lnSpc>
            </a:pPr>
            <a:endParaRPr lang="en-US" altLang="en-US" sz="1800" smtClean="0"/>
          </a:p>
        </p:txBody>
      </p:sp>
      <p:sp>
        <p:nvSpPr>
          <p:cNvPr id="358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34</a:t>
            </a:fld>
            <a:endParaRPr lang="en-GB" alt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a:xfrm>
            <a:off x="685800" y="338138"/>
            <a:ext cx="7772400" cy="1219200"/>
          </a:xfrm>
        </p:spPr>
        <p:txBody>
          <a:bodyPr/>
          <a:lstStyle/>
          <a:p>
            <a:r>
              <a:rPr lang="en-US" altLang="en-US" smtClean="0"/>
              <a:t>Objective Data Preparation</a:t>
            </a:r>
          </a:p>
        </p:txBody>
      </p:sp>
      <p:sp>
        <p:nvSpPr>
          <p:cNvPr id="8" name="Content Placeholder 7"/>
          <p:cNvSpPr>
            <a:spLocks noGrp="1"/>
          </p:cNvSpPr>
          <p:nvPr>
            <p:ph idx="1"/>
          </p:nvPr>
        </p:nvSpPr>
        <p:spPr>
          <a:xfrm>
            <a:off x="685800" y="1646238"/>
            <a:ext cx="7772400" cy="4454525"/>
          </a:xfrm>
        </p:spPr>
        <p:txBody>
          <a:bodyPr>
            <a:noAutofit/>
          </a:bodyPr>
          <a:lstStyle/>
          <a:p>
            <a:pPr>
              <a:defRPr/>
            </a:pPr>
            <a:r>
              <a:rPr lang="en-US" altLang="en-US" sz="2400" dirty="0" smtClean="0">
                <a:ea typeface="+mn-ea"/>
              </a:rPr>
              <a:t>Position sitting up straight with head at eye level</a:t>
            </a:r>
          </a:p>
          <a:p>
            <a:pPr lvl="1">
              <a:defRPr/>
            </a:pPr>
            <a:r>
              <a:rPr lang="en-US" altLang="en-US" sz="2000" dirty="0" smtClean="0">
                <a:ea typeface="+mn-ea"/>
              </a:rPr>
              <a:t>Occasionally ear canal partially filled with cerumen, which obstructs view of TM</a:t>
            </a:r>
          </a:p>
          <a:p>
            <a:pPr lvl="1">
              <a:defRPr/>
            </a:pPr>
            <a:r>
              <a:rPr lang="en-US" altLang="en-US" sz="2000" dirty="0" smtClean="0">
                <a:ea typeface="+mn-ea"/>
              </a:rPr>
              <a:t>If TM intact and no current infection present, a method of cleaning canal is to soften cerumen with a warmed solution of mineral oil and hydrogen peroxide</a:t>
            </a:r>
          </a:p>
          <a:p>
            <a:pPr lvl="2">
              <a:buFont typeface="Arial" charset="0"/>
              <a:buChar char="•"/>
              <a:defRPr/>
            </a:pPr>
            <a:r>
              <a:rPr lang="en-US" altLang="en-US" sz="1800" dirty="0" smtClean="0">
                <a:ea typeface="+mn-ea"/>
              </a:rPr>
              <a:t>Then, canal irrigated with warm water with a bulb syringe or a low-pulsatile dental irrigator or </a:t>
            </a:r>
            <a:r>
              <a:rPr lang="en-US" altLang="en-US" sz="1800" dirty="0" err="1" smtClean="0">
                <a:ea typeface="+mn-ea"/>
              </a:rPr>
              <a:t>WaterPik</a:t>
            </a:r>
            <a:endParaRPr lang="en-US" altLang="en-US" sz="1800" dirty="0" smtClean="0">
              <a:ea typeface="+mn-ea"/>
            </a:endParaRPr>
          </a:p>
          <a:p>
            <a:pPr lvl="2">
              <a:buFont typeface="Arial" charset="0"/>
              <a:buChar char="•"/>
              <a:defRPr/>
            </a:pPr>
            <a:r>
              <a:rPr lang="en-US" altLang="en-US" sz="1800" dirty="0" smtClean="0">
                <a:ea typeface="+mn-ea"/>
              </a:rPr>
              <a:t>Direct fluid to posterior wall; leave space around irrigator tip for water to escape</a:t>
            </a:r>
          </a:p>
          <a:p>
            <a:pPr lvl="1">
              <a:defRPr/>
            </a:pPr>
            <a:r>
              <a:rPr lang="en-US" altLang="en-US" sz="2000" dirty="0" smtClean="0">
                <a:ea typeface="+mn-ea"/>
              </a:rPr>
              <a:t>Do not irrigate if history or examination suggests perforation or infection</a:t>
            </a:r>
          </a:p>
        </p:txBody>
      </p:sp>
      <p:sp>
        <p:nvSpPr>
          <p:cNvPr id="368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35</a:t>
            </a:fld>
            <a:endParaRPr lang="en-GB" alt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p:nvPr>
        </p:nvSpPr>
        <p:spPr>
          <a:xfrm>
            <a:off x="685800" y="338138"/>
            <a:ext cx="7772400" cy="1219200"/>
          </a:xfrm>
        </p:spPr>
        <p:txBody>
          <a:bodyPr/>
          <a:lstStyle/>
          <a:p>
            <a:r>
              <a:rPr lang="en-US" altLang="en-US" smtClean="0"/>
              <a:t>Objective Data Equipment</a:t>
            </a:r>
          </a:p>
        </p:txBody>
      </p:sp>
      <p:sp>
        <p:nvSpPr>
          <p:cNvPr id="37891" name="Content Placeholder 7"/>
          <p:cNvSpPr>
            <a:spLocks noGrp="1"/>
          </p:cNvSpPr>
          <p:nvPr>
            <p:ph idx="1"/>
          </p:nvPr>
        </p:nvSpPr>
        <p:spPr>
          <a:xfrm>
            <a:off x="685800" y="1646238"/>
            <a:ext cx="7772400" cy="4454525"/>
          </a:xfrm>
        </p:spPr>
        <p:txBody>
          <a:bodyPr/>
          <a:lstStyle/>
          <a:p>
            <a:r>
              <a:rPr lang="en-US" altLang="en-US" smtClean="0"/>
              <a:t>Equipment needed</a:t>
            </a:r>
          </a:p>
          <a:p>
            <a:pPr lvl="1"/>
            <a:r>
              <a:rPr lang="en-US" altLang="en-US" smtClean="0"/>
              <a:t>Otoscope with bright light, fresh batteries give off white, not yellow light</a:t>
            </a:r>
          </a:p>
          <a:p>
            <a:pPr lvl="1"/>
            <a:r>
              <a:rPr lang="en-US" altLang="en-US" smtClean="0"/>
              <a:t>Pneumatic bulb attachment, sometimes used with infant or young child</a:t>
            </a:r>
          </a:p>
          <a:p>
            <a:pPr lvl="1"/>
            <a:r>
              <a:rPr lang="en-US" altLang="en-US" smtClean="0"/>
              <a:t>Tuning forks in 512 and 1024 Hz</a:t>
            </a:r>
          </a:p>
        </p:txBody>
      </p:sp>
      <p:sp>
        <p:nvSpPr>
          <p:cNvPr id="378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36</a:t>
            </a:fld>
            <a:endParaRPr lang="en-GB" alt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a:xfrm>
            <a:off x="685800" y="338138"/>
            <a:ext cx="7772400" cy="1219200"/>
          </a:xfrm>
        </p:spPr>
        <p:txBody>
          <a:bodyPr/>
          <a:lstStyle/>
          <a:p>
            <a:r>
              <a:rPr lang="en-US" altLang="en-US" smtClean="0"/>
              <a:t>Inspection and Palpation</a:t>
            </a:r>
          </a:p>
        </p:txBody>
      </p:sp>
      <p:sp>
        <p:nvSpPr>
          <p:cNvPr id="38915" name="Content Placeholder 7"/>
          <p:cNvSpPr>
            <a:spLocks noGrp="1"/>
          </p:cNvSpPr>
          <p:nvPr>
            <p:ph idx="1"/>
          </p:nvPr>
        </p:nvSpPr>
        <p:spPr>
          <a:xfrm>
            <a:off x="685800" y="1646238"/>
            <a:ext cx="7772400" cy="4454525"/>
          </a:xfrm>
        </p:spPr>
        <p:txBody>
          <a:bodyPr/>
          <a:lstStyle/>
          <a:p>
            <a:r>
              <a:rPr lang="en-US" altLang="en-US" b="1" smtClean="0"/>
              <a:t>Inspect and palpate external ear</a:t>
            </a:r>
          </a:p>
          <a:p>
            <a:pPr lvl="1"/>
            <a:r>
              <a:rPr lang="en-US" altLang="en-US" b="1" smtClean="0"/>
              <a:t>Size and shape</a:t>
            </a:r>
          </a:p>
          <a:p>
            <a:pPr lvl="2"/>
            <a:r>
              <a:rPr lang="en-US" altLang="en-US" smtClean="0"/>
              <a:t>Ears are of equal size bilaterally with no swelling or thickening</a:t>
            </a:r>
          </a:p>
          <a:p>
            <a:pPr lvl="2"/>
            <a:r>
              <a:rPr lang="en-US" altLang="en-US" smtClean="0"/>
              <a:t>Ears of unusual size and shape may be a normal familial trait with no clinical significance</a:t>
            </a:r>
          </a:p>
          <a:p>
            <a:pPr lvl="1"/>
            <a:r>
              <a:rPr lang="en-US" altLang="en-US" b="1" smtClean="0"/>
              <a:t>Skin condition</a:t>
            </a:r>
          </a:p>
          <a:p>
            <a:pPr lvl="2"/>
            <a:r>
              <a:rPr lang="en-US" altLang="en-US" smtClean="0"/>
              <a:t>Skin color consistent with person’s facial skin color</a:t>
            </a:r>
          </a:p>
          <a:p>
            <a:pPr lvl="2"/>
            <a:r>
              <a:rPr lang="en-US" altLang="en-US" smtClean="0"/>
              <a:t>Skin intact, with no lumps or lesions</a:t>
            </a:r>
          </a:p>
          <a:p>
            <a:pPr lvl="2"/>
            <a:r>
              <a:rPr lang="en-US" altLang="en-US" smtClean="0"/>
              <a:t>On some people you may note Darwin’s tubercle, a small painless nodule at the helix; this is a congenital variation and not significant </a:t>
            </a:r>
          </a:p>
        </p:txBody>
      </p:sp>
      <p:sp>
        <p:nvSpPr>
          <p:cNvPr id="389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37</a:t>
            </a:fld>
            <a:endParaRPr lang="en-GB" alt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5"/>
          <p:cNvSpPr>
            <a:spLocks noGrp="1"/>
          </p:cNvSpPr>
          <p:nvPr>
            <p:ph type="title"/>
          </p:nvPr>
        </p:nvSpPr>
        <p:spPr>
          <a:xfrm>
            <a:off x="685800" y="338138"/>
            <a:ext cx="7772400" cy="1219200"/>
          </a:xfrm>
        </p:spPr>
        <p:txBody>
          <a:bodyPr/>
          <a:lstStyle/>
          <a:p>
            <a:r>
              <a:rPr lang="en-US" altLang="en-US" smtClean="0"/>
              <a:t>Inspection and Palpation (Cont.)</a:t>
            </a:r>
          </a:p>
        </p:txBody>
      </p:sp>
      <p:sp>
        <p:nvSpPr>
          <p:cNvPr id="39939" name="Content Placeholder 7"/>
          <p:cNvSpPr>
            <a:spLocks noGrp="1"/>
          </p:cNvSpPr>
          <p:nvPr>
            <p:ph idx="1"/>
          </p:nvPr>
        </p:nvSpPr>
        <p:spPr>
          <a:xfrm>
            <a:off x="685800" y="1646238"/>
            <a:ext cx="7772400" cy="4454525"/>
          </a:xfrm>
        </p:spPr>
        <p:txBody>
          <a:bodyPr/>
          <a:lstStyle/>
          <a:p>
            <a:r>
              <a:rPr lang="en-US" altLang="en-US" b="1" smtClean="0"/>
              <a:t>Inspect and palpate external ear </a:t>
            </a:r>
          </a:p>
          <a:p>
            <a:pPr lvl="1"/>
            <a:r>
              <a:rPr lang="en-US" altLang="en-US" b="1" smtClean="0"/>
              <a:t>Tenderness</a:t>
            </a:r>
          </a:p>
          <a:p>
            <a:pPr lvl="2"/>
            <a:r>
              <a:rPr lang="en-US" altLang="en-US" smtClean="0"/>
              <a:t>Move pinna and push on tragus; they should feel firm, and movement should produce no pain</a:t>
            </a:r>
          </a:p>
          <a:p>
            <a:pPr lvl="2"/>
            <a:r>
              <a:rPr lang="en-US" altLang="en-US" smtClean="0"/>
              <a:t>Palpating mastoid process should also produce no pain</a:t>
            </a:r>
          </a:p>
          <a:p>
            <a:pPr lvl="1"/>
            <a:r>
              <a:rPr lang="en-US" altLang="en-US" b="1" smtClean="0"/>
              <a:t>External auditory meatus</a:t>
            </a:r>
          </a:p>
          <a:p>
            <a:pPr lvl="2"/>
            <a:r>
              <a:rPr lang="en-US" altLang="en-US" smtClean="0"/>
              <a:t>Note size of opening to direct choice of speculum for otoscope; no swelling, redness, or discharge should be present</a:t>
            </a:r>
          </a:p>
          <a:p>
            <a:pPr lvl="2"/>
            <a:r>
              <a:rPr lang="en-US" altLang="en-US" smtClean="0"/>
              <a:t>Some cerumen usually present; color varies from gray-yellow to light brown and black, and texture varies from moist and waxy to dry and desiccated</a:t>
            </a:r>
          </a:p>
        </p:txBody>
      </p:sp>
      <p:sp>
        <p:nvSpPr>
          <p:cNvPr id="399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38</a:t>
            </a:fld>
            <a:endParaRPr lang="en-GB" alt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title"/>
          </p:nvPr>
        </p:nvSpPr>
        <p:spPr>
          <a:xfrm>
            <a:off x="685800" y="338138"/>
            <a:ext cx="7772400" cy="1219200"/>
          </a:xfrm>
        </p:spPr>
        <p:txBody>
          <a:bodyPr/>
          <a:lstStyle/>
          <a:p>
            <a:r>
              <a:rPr lang="en-US" altLang="en-US" smtClean="0"/>
              <a:t>Inspect with Otoscope</a:t>
            </a:r>
          </a:p>
        </p:txBody>
      </p:sp>
      <p:sp>
        <p:nvSpPr>
          <p:cNvPr id="40963" name="Content Placeholder 7"/>
          <p:cNvSpPr>
            <a:spLocks noGrp="1"/>
          </p:cNvSpPr>
          <p:nvPr>
            <p:ph idx="1"/>
          </p:nvPr>
        </p:nvSpPr>
        <p:spPr>
          <a:xfrm>
            <a:off x="685800" y="1646238"/>
            <a:ext cx="7772400" cy="4454525"/>
          </a:xfrm>
        </p:spPr>
        <p:txBody>
          <a:bodyPr/>
          <a:lstStyle/>
          <a:p>
            <a:pPr>
              <a:lnSpc>
                <a:spcPct val="90000"/>
              </a:lnSpc>
            </a:pPr>
            <a:r>
              <a:rPr lang="en-US" altLang="en-US" dirty="0" smtClean="0"/>
              <a:t>As you inspect external ear, note size of auditory meatus </a:t>
            </a:r>
          </a:p>
          <a:p>
            <a:pPr lvl="1">
              <a:lnSpc>
                <a:spcPct val="90000"/>
              </a:lnSpc>
            </a:pPr>
            <a:r>
              <a:rPr lang="en-US" altLang="en-US" dirty="0" smtClean="0"/>
              <a:t>Choose largest speculum that will fit comfortably in ear canal; tilt person’s head slightly away from you to bring obliquely sloping eardrum into better view</a:t>
            </a:r>
          </a:p>
          <a:p>
            <a:pPr lvl="1">
              <a:lnSpc>
                <a:spcPct val="90000"/>
              </a:lnSpc>
            </a:pPr>
            <a:r>
              <a:rPr lang="en-US" altLang="en-US" dirty="0" smtClean="0"/>
              <a:t>Pull pinna up and back on an adult or older child to straighten S-shape of canal</a:t>
            </a:r>
          </a:p>
          <a:p>
            <a:pPr lvl="2">
              <a:lnSpc>
                <a:spcPct val="90000"/>
              </a:lnSpc>
            </a:pPr>
            <a:r>
              <a:rPr lang="en-US" altLang="en-US" dirty="0" smtClean="0"/>
              <a:t>Pull pinna down on an infant and a child under 3</a:t>
            </a:r>
          </a:p>
          <a:p>
            <a:pPr lvl="1">
              <a:lnSpc>
                <a:spcPct val="90000"/>
              </a:lnSpc>
            </a:pPr>
            <a:r>
              <a:rPr lang="en-US" altLang="en-US" dirty="0" smtClean="0"/>
              <a:t>Hold pinna gently but firmly; do not release traction on ear until you have finished examination and removed </a:t>
            </a:r>
            <a:r>
              <a:rPr lang="en-US" altLang="en-US" dirty="0" err="1" smtClean="0"/>
              <a:t>otoscope</a:t>
            </a:r>
            <a:endParaRPr lang="en-US" altLang="en-US" dirty="0" smtClean="0"/>
          </a:p>
        </p:txBody>
      </p:sp>
      <p:sp>
        <p:nvSpPr>
          <p:cNvPr id="409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39</a:t>
            </a:fld>
            <a:endParaRPr lang="en-GB"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a:xfrm>
            <a:off x="685800" y="338138"/>
            <a:ext cx="7772400" cy="1219200"/>
          </a:xfrm>
        </p:spPr>
        <p:txBody>
          <a:bodyPr/>
          <a:lstStyle/>
          <a:p>
            <a:r>
              <a:rPr lang="en-US" altLang="en-US" smtClean="0"/>
              <a:t>Tympanic Membrane (TM)</a:t>
            </a:r>
          </a:p>
        </p:txBody>
      </p:sp>
      <p:sp>
        <p:nvSpPr>
          <p:cNvPr id="711682" name="Rectangle 2"/>
          <p:cNvSpPr>
            <a:spLocks noGrp="1" noChangeArrowheads="1"/>
          </p:cNvSpPr>
          <p:nvPr>
            <p:ph idx="1"/>
          </p:nvPr>
        </p:nvSpPr>
        <p:spPr>
          <a:xfrm>
            <a:off x="685800" y="1646238"/>
            <a:ext cx="7772400" cy="4454525"/>
          </a:xfrm>
        </p:spPr>
        <p:txBody>
          <a:bodyPr>
            <a:normAutofit lnSpcReduction="10000"/>
          </a:bodyPr>
          <a:lstStyle/>
          <a:p>
            <a:pPr>
              <a:defRPr/>
            </a:pPr>
            <a:r>
              <a:rPr lang="en-US" altLang="en-US" b="1" dirty="0" smtClean="0">
                <a:ea typeface="+mn-ea"/>
              </a:rPr>
              <a:t>Also called the eardrum, separates external and middle ear</a:t>
            </a:r>
          </a:p>
          <a:p>
            <a:pPr lvl="1">
              <a:defRPr/>
            </a:pPr>
            <a:r>
              <a:rPr lang="en-US" altLang="en-US" dirty="0" smtClean="0">
                <a:ea typeface="+mn-ea"/>
              </a:rPr>
              <a:t>Translucent membrane with a pearly gray color</a:t>
            </a:r>
          </a:p>
          <a:p>
            <a:pPr lvl="1">
              <a:defRPr/>
            </a:pPr>
            <a:r>
              <a:rPr lang="en-US" altLang="en-US" dirty="0" smtClean="0">
                <a:ea typeface="+mn-ea"/>
              </a:rPr>
              <a:t>Oval and slightly concave, pulled in at its center by one of middle ear ossicles, the malleus</a:t>
            </a:r>
          </a:p>
          <a:p>
            <a:pPr lvl="1">
              <a:defRPr/>
            </a:pPr>
            <a:r>
              <a:rPr lang="en-US" altLang="en-US" dirty="0" smtClean="0">
                <a:ea typeface="+mn-ea"/>
              </a:rPr>
              <a:t>Parts of malleus show through translucent drum: umbo, manubrium (handle), and the short process</a:t>
            </a:r>
          </a:p>
          <a:p>
            <a:pPr lvl="1">
              <a:defRPr/>
            </a:pPr>
            <a:r>
              <a:rPr lang="en-US" altLang="en-US" dirty="0" smtClean="0">
                <a:ea typeface="+mn-ea"/>
              </a:rPr>
              <a:t>Pars flaccida: small, slack, superior section of TM</a:t>
            </a:r>
          </a:p>
          <a:p>
            <a:pPr lvl="1">
              <a:defRPr/>
            </a:pPr>
            <a:r>
              <a:rPr lang="en-US" altLang="en-US" dirty="0" smtClean="0">
                <a:ea typeface="+mn-ea"/>
              </a:rPr>
              <a:t>Pars tensa: remainder of TM, thicker and more taut</a:t>
            </a:r>
          </a:p>
          <a:p>
            <a:pPr lvl="1">
              <a:defRPr/>
            </a:pPr>
            <a:r>
              <a:rPr lang="en-US" altLang="en-US" dirty="0" smtClean="0">
                <a:ea typeface="+mn-ea"/>
              </a:rPr>
              <a:t>Annulus: outer fibrous rim of the TM</a:t>
            </a:r>
          </a:p>
        </p:txBody>
      </p:sp>
      <p:sp>
        <p:nvSpPr>
          <p:cNvPr id="51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4</a:t>
            </a:fld>
            <a:endParaRPr lang="en-GB"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p:cNvSpPr>
            <a:spLocks noGrp="1"/>
          </p:cNvSpPr>
          <p:nvPr>
            <p:ph type="title"/>
          </p:nvPr>
        </p:nvSpPr>
        <p:spPr>
          <a:xfrm>
            <a:off x="685800" y="338138"/>
            <a:ext cx="7772400" cy="1219200"/>
          </a:xfrm>
        </p:spPr>
        <p:txBody>
          <a:bodyPr/>
          <a:lstStyle/>
          <a:p>
            <a:r>
              <a:rPr lang="en-US" altLang="en-US" smtClean="0"/>
              <a:t>Inspect with Otoscope (Cont.)</a:t>
            </a:r>
          </a:p>
        </p:txBody>
      </p:sp>
      <p:sp>
        <p:nvSpPr>
          <p:cNvPr id="41987" name="Content Placeholder 7"/>
          <p:cNvSpPr>
            <a:spLocks noGrp="1"/>
          </p:cNvSpPr>
          <p:nvPr>
            <p:ph idx="1"/>
          </p:nvPr>
        </p:nvSpPr>
        <p:spPr>
          <a:xfrm>
            <a:off x="685800" y="1646238"/>
            <a:ext cx="7772400" cy="4454525"/>
          </a:xfrm>
        </p:spPr>
        <p:txBody>
          <a:bodyPr/>
          <a:lstStyle/>
          <a:p>
            <a:r>
              <a:rPr lang="en-US" altLang="en-US" dirty="0" smtClean="0"/>
              <a:t>Insert speculum slowly and carefully along axis of canal </a:t>
            </a:r>
          </a:p>
          <a:p>
            <a:pPr lvl="1"/>
            <a:r>
              <a:rPr lang="en-US" altLang="en-US" dirty="0" smtClean="0"/>
              <a:t>Avoid touching inner “bony” section of canal wall covered by a thin epithelial layer because it is sensitive to pain</a:t>
            </a:r>
          </a:p>
          <a:p>
            <a:pPr lvl="1"/>
            <a:r>
              <a:rPr lang="en-US" altLang="en-US" dirty="0" smtClean="0"/>
              <a:t>Once in place, you may need to rotate </a:t>
            </a:r>
            <a:r>
              <a:rPr lang="en-US" altLang="en-US" dirty="0" err="1" smtClean="0"/>
              <a:t>otoscope</a:t>
            </a:r>
            <a:r>
              <a:rPr lang="en-US" altLang="en-US" dirty="0" smtClean="0"/>
              <a:t> slightly to visualize all the TM; do this gently</a:t>
            </a:r>
          </a:p>
          <a:p>
            <a:pPr lvl="1"/>
            <a:r>
              <a:rPr lang="en-US" altLang="en-US" dirty="0" smtClean="0"/>
              <a:t>Last, perform </a:t>
            </a:r>
            <a:r>
              <a:rPr lang="en-US" altLang="en-US" dirty="0" err="1" smtClean="0"/>
              <a:t>otoscopic</a:t>
            </a:r>
            <a:r>
              <a:rPr lang="en-US" altLang="en-US" dirty="0" smtClean="0"/>
              <a:t> examination before you test hearing</a:t>
            </a:r>
          </a:p>
          <a:p>
            <a:pPr lvl="2"/>
            <a:r>
              <a:rPr lang="en-US" altLang="en-US" dirty="0" smtClean="0"/>
              <a:t>Canals with impacted </a:t>
            </a:r>
            <a:r>
              <a:rPr lang="en-US" altLang="en-US" dirty="0" err="1" smtClean="0"/>
              <a:t>cerumen</a:t>
            </a:r>
            <a:r>
              <a:rPr lang="en-US" altLang="en-US" dirty="0" smtClean="0"/>
              <a:t> give the erroneous impression of pathologic hearing loss</a:t>
            </a:r>
          </a:p>
        </p:txBody>
      </p:sp>
      <p:sp>
        <p:nvSpPr>
          <p:cNvPr id="419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40</a:t>
            </a:fld>
            <a:endParaRPr lang="en-GB" alt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Otoscopic Examination</a:t>
            </a:r>
          </a:p>
        </p:txBody>
      </p:sp>
      <p:pic>
        <p:nvPicPr>
          <p:cNvPr id="43011" name="Picture 8" descr="f15-07-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822450"/>
            <a:ext cx="4564062" cy="434498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30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2403E76E-02C3-496D-B147-0A3CE95D05D4}" type="slidenum">
              <a:rPr lang="en-GB" altLang="en-US" smtClean="0"/>
              <a:pPr>
                <a:defRPr/>
              </a:pPr>
              <a:t>41</a:t>
            </a:fld>
            <a:endParaRPr lang="en-GB" alt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a:xfrm>
            <a:off x="685800" y="338138"/>
            <a:ext cx="7772400" cy="1219200"/>
          </a:xfrm>
        </p:spPr>
        <p:txBody>
          <a:bodyPr/>
          <a:lstStyle/>
          <a:p>
            <a:r>
              <a:rPr lang="en-US" altLang="en-US" dirty="0" smtClean="0"/>
              <a:t>Question</a:t>
            </a:r>
            <a:endParaRPr lang="en-US" altLang="en-US" dirty="0" smtClean="0"/>
          </a:p>
        </p:txBody>
      </p:sp>
      <p:sp>
        <p:nvSpPr>
          <p:cNvPr id="44035" name="Content Placeholder 7"/>
          <p:cNvSpPr>
            <a:spLocks noGrp="1"/>
          </p:cNvSpPr>
          <p:nvPr>
            <p:ph idx="1"/>
          </p:nvPr>
        </p:nvSpPr>
        <p:spPr>
          <a:xfrm>
            <a:off x="685800" y="1646238"/>
            <a:ext cx="7772400" cy="4454525"/>
          </a:xfrm>
        </p:spPr>
        <p:txBody>
          <a:bodyPr/>
          <a:lstStyle/>
          <a:p>
            <a:pPr marL="0" indent="0">
              <a:buNone/>
            </a:pPr>
            <a:r>
              <a:rPr lang="en-US" dirty="0"/>
              <a:t>The nurse is assessing the ear of an adult. How should the nurse perform the examination</a:t>
            </a:r>
            <a:r>
              <a:rPr lang="en-US" dirty="0" smtClean="0"/>
              <a:t>?</a:t>
            </a:r>
          </a:p>
          <a:p>
            <a:pPr marL="463550" indent="-463550" eaLnBrk="1" hangingPunct="1">
              <a:buSzPct val="100000"/>
              <a:buFont typeface="Arial" charset="0"/>
              <a:buAutoNum type="arabicPeriod"/>
              <a:defRPr/>
            </a:pPr>
            <a:r>
              <a:rPr lang="en-US" dirty="0"/>
              <a:t>Pull the pinna down and insert scope.</a:t>
            </a:r>
          </a:p>
          <a:p>
            <a:pPr marL="463550" indent="-463550" eaLnBrk="1" hangingPunct="1">
              <a:buSzPct val="100000"/>
              <a:buFont typeface="Arial" charset="0"/>
              <a:buAutoNum type="arabicPeriod"/>
              <a:defRPr/>
            </a:pPr>
            <a:r>
              <a:rPr lang="en-US" dirty="0"/>
              <a:t>Insert the scope straight into the ear.</a:t>
            </a:r>
          </a:p>
          <a:p>
            <a:pPr marL="463550" indent="-463550" eaLnBrk="1" hangingPunct="1">
              <a:buSzPct val="100000"/>
              <a:buFont typeface="Arial" charset="0"/>
              <a:buAutoNum type="arabicPeriod"/>
              <a:defRPr/>
            </a:pPr>
            <a:r>
              <a:rPr lang="en-US" dirty="0"/>
              <a:t>Pull the pinna up and insert the scope.	</a:t>
            </a:r>
          </a:p>
          <a:p>
            <a:pPr marL="463550" indent="-463550" eaLnBrk="1" hangingPunct="1">
              <a:buSzPct val="100000"/>
              <a:buFont typeface="Arial" charset="0"/>
              <a:buAutoNum type="arabicPeriod"/>
              <a:defRPr/>
            </a:pPr>
            <a:r>
              <a:rPr lang="en-US" dirty="0"/>
              <a:t>Tilt the scope to the angle of the ear.</a:t>
            </a:r>
            <a:endParaRPr lang="en-US" sz="4000" dirty="0"/>
          </a:p>
          <a:p>
            <a:pPr marL="0" indent="0">
              <a:buNone/>
            </a:pPr>
            <a:endParaRPr lang="en-US" altLang="en-US" dirty="0" smtClean="0"/>
          </a:p>
        </p:txBody>
      </p:sp>
      <p:sp>
        <p:nvSpPr>
          <p:cNvPr id="440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42</a:t>
            </a:fld>
            <a:endParaRPr lang="en-GB" alt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a:xfrm>
            <a:off x="685800" y="338138"/>
            <a:ext cx="7772400" cy="1219200"/>
          </a:xfrm>
        </p:spPr>
        <p:txBody>
          <a:bodyPr/>
          <a:lstStyle/>
          <a:p>
            <a:r>
              <a:rPr lang="en-US" altLang="en-US" smtClean="0"/>
              <a:t>External Canal</a:t>
            </a:r>
          </a:p>
        </p:txBody>
      </p:sp>
      <p:sp>
        <p:nvSpPr>
          <p:cNvPr id="44035" name="Content Placeholder 7"/>
          <p:cNvSpPr>
            <a:spLocks noGrp="1"/>
          </p:cNvSpPr>
          <p:nvPr>
            <p:ph idx="1"/>
          </p:nvPr>
        </p:nvSpPr>
        <p:spPr>
          <a:xfrm>
            <a:off x="685800" y="1646238"/>
            <a:ext cx="7772400" cy="4454525"/>
          </a:xfrm>
        </p:spPr>
        <p:txBody>
          <a:bodyPr/>
          <a:lstStyle/>
          <a:p>
            <a:r>
              <a:rPr lang="en-US" altLang="en-US" smtClean="0"/>
              <a:t>Note any redness and swelling, lesions, foreign bodies, or discharge</a:t>
            </a:r>
          </a:p>
          <a:p>
            <a:r>
              <a:rPr lang="en-US" altLang="en-US" smtClean="0"/>
              <a:t>If any discharge is present, note color and odor</a:t>
            </a:r>
          </a:p>
          <a:p>
            <a:pPr lvl="1"/>
            <a:r>
              <a:rPr lang="en-US" altLang="en-US" smtClean="0"/>
              <a:t>Also, clean any discharge from speculum before examining other ear to avoid contamination with possibly infectious material </a:t>
            </a:r>
          </a:p>
          <a:p>
            <a:pPr lvl="1"/>
            <a:r>
              <a:rPr lang="en-US" altLang="en-US" smtClean="0"/>
              <a:t>For person with hearing aid, note any irritation on canal wall from poorly fitting ear molds</a:t>
            </a:r>
          </a:p>
        </p:txBody>
      </p:sp>
      <p:sp>
        <p:nvSpPr>
          <p:cNvPr id="440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43</a:t>
            </a:fld>
            <a:endParaRPr lang="en-GB" altLang="en-US"/>
          </a:p>
        </p:txBody>
      </p:sp>
    </p:spTree>
    <p:extLst>
      <p:ext uri="{BB962C8B-B14F-4D97-AF65-F5344CB8AC3E}">
        <p14:creationId xmlns:p14="http://schemas.microsoft.com/office/powerpoint/2010/main" val="114368661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p:cNvSpPr>
            <a:spLocks noGrp="1"/>
          </p:cNvSpPr>
          <p:nvPr>
            <p:ph type="title"/>
          </p:nvPr>
        </p:nvSpPr>
        <p:spPr>
          <a:xfrm>
            <a:off x="685800" y="338138"/>
            <a:ext cx="7772400" cy="1219200"/>
          </a:xfrm>
        </p:spPr>
        <p:txBody>
          <a:bodyPr/>
          <a:lstStyle/>
          <a:p>
            <a:r>
              <a:rPr lang="en-US" altLang="en-US" smtClean="0"/>
              <a:t>Tympanic Membrane</a:t>
            </a:r>
          </a:p>
        </p:txBody>
      </p:sp>
      <p:sp>
        <p:nvSpPr>
          <p:cNvPr id="45059" name="Content Placeholder 7"/>
          <p:cNvSpPr>
            <a:spLocks noGrp="1"/>
          </p:cNvSpPr>
          <p:nvPr>
            <p:ph idx="1"/>
          </p:nvPr>
        </p:nvSpPr>
        <p:spPr>
          <a:xfrm>
            <a:off x="685800" y="1646238"/>
            <a:ext cx="7772400" cy="4454525"/>
          </a:xfrm>
        </p:spPr>
        <p:txBody>
          <a:bodyPr/>
          <a:lstStyle/>
          <a:p>
            <a:r>
              <a:rPr lang="en-US" altLang="en-US" b="1" smtClean="0"/>
              <a:t>Color and characteristics</a:t>
            </a:r>
          </a:p>
          <a:p>
            <a:pPr lvl="1"/>
            <a:r>
              <a:rPr lang="en-US" altLang="en-US" smtClean="0"/>
              <a:t>Systematically explore landmarks</a:t>
            </a:r>
          </a:p>
          <a:p>
            <a:pPr lvl="1"/>
            <a:r>
              <a:rPr lang="en-US" altLang="en-US" smtClean="0"/>
              <a:t>Normal TM shiny and translucent, with a pearl-gray color</a:t>
            </a:r>
          </a:p>
          <a:p>
            <a:pPr lvl="1"/>
            <a:r>
              <a:rPr lang="en-US" altLang="en-US" smtClean="0"/>
              <a:t>Cone-shaped light reflex prominent in anteroinferior quadrant, a reflection of the otoscope light</a:t>
            </a:r>
          </a:p>
          <a:p>
            <a:pPr lvl="1"/>
            <a:r>
              <a:rPr lang="en-US" altLang="en-US" smtClean="0"/>
              <a:t>Sections of malleus are visible through translucent drum: the umbo, manubrium, and short process</a:t>
            </a:r>
          </a:p>
          <a:p>
            <a:pPr lvl="1"/>
            <a:r>
              <a:rPr lang="en-US" altLang="en-US" smtClean="0"/>
              <a:t>At periphery annulus looks whiter and dense</a:t>
            </a:r>
          </a:p>
        </p:txBody>
      </p:sp>
      <p:sp>
        <p:nvSpPr>
          <p:cNvPr id="450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44</a:t>
            </a:fld>
            <a:endParaRPr lang="en-GB" alt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title"/>
          </p:nvPr>
        </p:nvSpPr>
        <p:spPr>
          <a:xfrm>
            <a:off x="685800" y="338138"/>
            <a:ext cx="7772400" cy="1219200"/>
          </a:xfrm>
        </p:spPr>
        <p:txBody>
          <a:bodyPr/>
          <a:lstStyle/>
          <a:p>
            <a:r>
              <a:rPr lang="en-US" altLang="en-US" smtClean="0"/>
              <a:t>Tympanic Membrane (Cont.)</a:t>
            </a:r>
          </a:p>
        </p:txBody>
      </p:sp>
      <p:sp>
        <p:nvSpPr>
          <p:cNvPr id="46083" name="Content Placeholder 7"/>
          <p:cNvSpPr>
            <a:spLocks noGrp="1"/>
          </p:cNvSpPr>
          <p:nvPr>
            <p:ph idx="1"/>
          </p:nvPr>
        </p:nvSpPr>
        <p:spPr>
          <a:xfrm>
            <a:off x="685800" y="1646238"/>
            <a:ext cx="7772400" cy="4454525"/>
          </a:xfrm>
        </p:spPr>
        <p:txBody>
          <a:bodyPr/>
          <a:lstStyle/>
          <a:p>
            <a:r>
              <a:rPr lang="en-US" altLang="en-US" b="1" smtClean="0"/>
              <a:t>Position</a:t>
            </a:r>
          </a:p>
          <a:p>
            <a:pPr lvl="1"/>
            <a:r>
              <a:rPr lang="en-US" altLang="en-US" smtClean="0"/>
              <a:t>TM is flat, slightly pulled in at center, and flutters when person performs Valsalva maneuver or holds nose and swallows (insufflation)</a:t>
            </a:r>
          </a:p>
          <a:p>
            <a:pPr lvl="1"/>
            <a:r>
              <a:rPr lang="en-US" altLang="en-US" smtClean="0"/>
              <a:t>You may elicit these maneuvers to assess drum mobility </a:t>
            </a:r>
          </a:p>
          <a:p>
            <a:pPr lvl="2"/>
            <a:r>
              <a:rPr lang="en-US" altLang="en-US" smtClean="0"/>
              <a:t>Avoid them with an aging person because they may disrupt equilibrium</a:t>
            </a:r>
          </a:p>
          <a:p>
            <a:pPr lvl="1"/>
            <a:r>
              <a:rPr lang="en-US" altLang="en-US" smtClean="0"/>
              <a:t>Avoid middle ear insufflation in person with upper respiratory infection because it could propel infectious matter into middle ear</a:t>
            </a:r>
          </a:p>
        </p:txBody>
      </p:sp>
      <p:sp>
        <p:nvSpPr>
          <p:cNvPr id="460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45</a:t>
            </a:fld>
            <a:endParaRPr lang="en-GB" alt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a:xfrm>
            <a:off x="685800" y="338138"/>
            <a:ext cx="7772400" cy="1219200"/>
          </a:xfrm>
        </p:spPr>
        <p:txBody>
          <a:bodyPr/>
          <a:lstStyle/>
          <a:p>
            <a:r>
              <a:rPr lang="en-US" altLang="en-US" smtClean="0"/>
              <a:t>Tympanic Membrane (Cont.)</a:t>
            </a:r>
          </a:p>
        </p:txBody>
      </p:sp>
      <p:sp>
        <p:nvSpPr>
          <p:cNvPr id="47107" name="Content Placeholder 7"/>
          <p:cNvSpPr>
            <a:spLocks noGrp="1"/>
          </p:cNvSpPr>
          <p:nvPr>
            <p:ph idx="1"/>
          </p:nvPr>
        </p:nvSpPr>
        <p:spPr>
          <a:xfrm>
            <a:off x="685800" y="1646238"/>
            <a:ext cx="7772400" cy="4454525"/>
          </a:xfrm>
        </p:spPr>
        <p:txBody>
          <a:bodyPr/>
          <a:lstStyle/>
          <a:p>
            <a:r>
              <a:rPr lang="en-US" altLang="en-US" b="1" smtClean="0"/>
              <a:t>Integrity of membrane</a:t>
            </a:r>
          </a:p>
          <a:p>
            <a:pPr lvl="1"/>
            <a:r>
              <a:rPr lang="en-US" altLang="en-US" smtClean="0"/>
              <a:t>Inspect TM and entire circumference of annulus for perforations</a:t>
            </a:r>
          </a:p>
          <a:p>
            <a:pPr lvl="1"/>
            <a:r>
              <a:rPr lang="en-US" altLang="en-US" smtClean="0"/>
              <a:t>Normal TM is intact</a:t>
            </a:r>
          </a:p>
          <a:p>
            <a:pPr lvl="1"/>
            <a:r>
              <a:rPr lang="en-US" altLang="en-US" smtClean="0"/>
              <a:t>Some adults may show scarring, which is a dense white patch on TM, a sequela of repeated ear infections</a:t>
            </a:r>
          </a:p>
        </p:txBody>
      </p:sp>
      <p:sp>
        <p:nvSpPr>
          <p:cNvPr id="471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46</a:t>
            </a:fld>
            <a:endParaRPr lang="en-GB" alt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p:cNvSpPr>
            <a:spLocks noGrp="1"/>
          </p:cNvSpPr>
          <p:nvPr>
            <p:ph type="title"/>
          </p:nvPr>
        </p:nvSpPr>
        <p:spPr>
          <a:xfrm>
            <a:off x="685800" y="338138"/>
            <a:ext cx="7772400" cy="1219200"/>
          </a:xfrm>
        </p:spPr>
        <p:txBody>
          <a:bodyPr/>
          <a:lstStyle/>
          <a:p>
            <a:r>
              <a:rPr lang="en-US" altLang="en-US" smtClean="0"/>
              <a:t>Test for Hearing Acuity</a:t>
            </a:r>
          </a:p>
        </p:txBody>
      </p:sp>
      <p:sp>
        <p:nvSpPr>
          <p:cNvPr id="8" name="Content Placeholder 7"/>
          <p:cNvSpPr>
            <a:spLocks noGrp="1"/>
          </p:cNvSpPr>
          <p:nvPr>
            <p:ph idx="1"/>
          </p:nvPr>
        </p:nvSpPr>
        <p:spPr>
          <a:xfrm>
            <a:off x="685800" y="1646238"/>
            <a:ext cx="7772400" cy="4454525"/>
          </a:xfrm>
        </p:spPr>
        <p:txBody>
          <a:bodyPr>
            <a:normAutofit lnSpcReduction="10000"/>
          </a:bodyPr>
          <a:lstStyle/>
          <a:p>
            <a:pPr>
              <a:defRPr/>
            </a:pPr>
            <a:r>
              <a:rPr lang="en-US" dirty="0" smtClean="0">
                <a:ea typeface="+mn-ea"/>
              </a:rPr>
              <a:t>Screening for hearing deficit begins during history; how well does person hear conversational speech?</a:t>
            </a:r>
          </a:p>
          <a:p>
            <a:pPr lvl="1">
              <a:defRPr/>
            </a:pPr>
            <a:r>
              <a:rPr lang="en-US" dirty="0" smtClean="0">
                <a:ea typeface="+mn-ea"/>
              </a:rPr>
              <a:t>Ask the person directly if there is a hearing difficulty</a:t>
            </a:r>
          </a:p>
          <a:p>
            <a:pPr lvl="2">
              <a:buFont typeface="Arial" charset="0"/>
              <a:buChar char="•"/>
              <a:defRPr/>
            </a:pPr>
            <a:r>
              <a:rPr lang="en-US" dirty="0" smtClean="0">
                <a:ea typeface="+mn-ea"/>
              </a:rPr>
              <a:t>If answer is yes, perform audiometric testing or refer for audiometric testing</a:t>
            </a:r>
          </a:p>
          <a:p>
            <a:pPr lvl="2">
              <a:buFont typeface="Arial" charset="0"/>
              <a:buChar char="•"/>
              <a:defRPr/>
            </a:pPr>
            <a:r>
              <a:rPr lang="en-US" dirty="0" smtClean="0">
                <a:ea typeface="+mn-ea"/>
              </a:rPr>
              <a:t>If the answer is no, screen using the whispered voice test</a:t>
            </a:r>
          </a:p>
          <a:p>
            <a:pPr lvl="1">
              <a:defRPr/>
            </a:pPr>
            <a:r>
              <a:rPr lang="en-US" dirty="0" smtClean="0">
                <a:ea typeface="+mn-ea"/>
              </a:rPr>
              <a:t>Useful to document presence of hearing loss</a:t>
            </a:r>
          </a:p>
          <a:p>
            <a:pPr lvl="1">
              <a:defRPr/>
            </a:pPr>
            <a:r>
              <a:rPr lang="en-US" dirty="0" smtClean="0">
                <a:ea typeface="+mn-ea"/>
              </a:rPr>
              <a:t>Refer any abnormal findings for more accurate measures with pure tone audiometry</a:t>
            </a:r>
          </a:p>
        </p:txBody>
      </p:sp>
      <p:sp>
        <p:nvSpPr>
          <p:cNvPr id="481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47</a:t>
            </a:fld>
            <a:endParaRPr lang="en-GB" alt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685800" y="338138"/>
            <a:ext cx="7772400" cy="1219200"/>
          </a:xfrm>
        </p:spPr>
        <p:txBody>
          <a:bodyPr/>
          <a:lstStyle/>
          <a:p>
            <a:r>
              <a:rPr lang="en-US" altLang="en-US" smtClean="0"/>
              <a:t>Whispered Voice Test</a:t>
            </a:r>
          </a:p>
        </p:txBody>
      </p:sp>
      <p:sp>
        <p:nvSpPr>
          <p:cNvPr id="49155" name="Content Placeholder 7"/>
          <p:cNvSpPr>
            <a:spLocks noGrp="1"/>
          </p:cNvSpPr>
          <p:nvPr>
            <p:ph idx="1"/>
          </p:nvPr>
        </p:nvSpPr>
        <p:spPr>
          <a:xfrm>
            <a:off x="685800" y="1646238"/>
            <a:ext cx="7772400" cy="4454525"/>
          </a:xfrm>
        </p:spPr>
        <p:txBody>
          <a:bodyPr/>
          <a:lstStyle/>
          <a:p>
            <a:r>
              <a:rPr lang="en-US" altLang="en-US" sz="2400" dirty="0" smtClean="0"/>
              <a:t>Test one ear at a time while masking hearing in other ear by placing one finger on tragus and rapidly pushing it in and out of auditory meatus</a:t>
            </a:r>
          </a:p>
          <a:p>
            <a:r>
              <a:rPr lang="en-US" altLang="en-US" sz="2400" dirty="0" smtClean="0"/>
              <a:t>Shield your lips so the person cannot compensate for a hearing loss (consciously or unconsciously) by lip reading or using the “good” ear</a:t>
            </a:r>
          </a:p>
          <a:p>
            <a:r>
              <a:rPr lang="en-US" altLang="en-US" sz="2400" dirty="0" smtClean="0"/>
              <a:t>With your head 30 to 60 cm (1 to 2 </a:t>
            </a:r>
            <a:r>
              <a:rPr lang="en-US" altLang="en-US" sz="2400" dirty="0" err="1" smtClean="0"/>
              <a:t>ft</a:t>
            </a:r>
            <a:r>
              <a:rPr lang="en-US" altLang="en-US" sz="2400" dirty="0" smtClean="0"/>
              <a:t>) from person’s ear, exhale and whisper slowly some two-syllable words</a:t>
            </a:r>
          </a:p>
          <a:p>
            <a:r>
              <a:rPr lang="en-US" altLang="en-US" sz="2400" dirty="0" smtClean="0"/>
              <a:t>Normally, person repeats each word correctly after you say it</a:t>
            </a:r>
          </a:p>
        </p:txBody>
      </p:sp>
      <p:sp>
        <p:nvSpPr>
          <p:cNvPr id="491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48</a:t>
            </a:fld>
            <a:endParaRPr lang="en-GB" alt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p:cNvSpPr>
          <p:nvPr>
            <p:ph type="title"/>
          </p:nvPr>
        </p:nvSpPr>
        <p:spPr>
          <a:xfrm>
            <a:off x="685800" y="338138"/>
            <a:ext cx="7772400" cy="1219200"/>
          </a:xfrm>
        </p:spPr>
        <p:txBody>
          <a:bodyPr/>
          <a:lstStyle/>
          <a:p>
            <a:r>
              <a:rPr lang="en-US" altLang="en-US" smtClean="0"/>
              <a:t>Tuning Fork Tests</a:t>
            </a:r>
          </a:p>
        </p:txBody>
      </p:sp>
      <p:sp>
        <p:nvSpPr>
          <p:cNvPr id="50179" name="Content Placeholder 7"/>
          <p:cNvSpPr>
            <a:spLocks noGrp="1"/>
          </p:cNvSpPr>
          <p:nvPr>
            <p:ph idx="1"/>
          </p:nvPr>
        </p:nvSpPr>
        <p:spPr>
          <a:xfrm>
            <a:off x="685800" y="1646238"/>
            <a:ext cx="7772400" cy="4454525"/>
          </a:xfrm>
        </p:spPr>
        <p:txBody>
          <a:bodyPr/>
          <a:lstStyle/>
          <a:p>
            <a:r>
              <a:rPr lang="en-US" altLang="en-US" smtClean="0"/>
              <a:t>Measure hearing air conduction (AC) or by bone conduction (BC), in which sound vibrates through cranial bones to the inner ear</a:t>
            </a:r>
          </a:p>
          <a:p>
            <a:r>
              <a:rPr lang="en-US" altLang="en-US" smtClean="0"/>
              <a:t>AC route through ear canal and middle ear usually the more sensitive route</a:t>
            </a:r>
          </a:p>
          <a:p>
            <a:r>
              <a:rPr lang="en-US" altLang="en-US" smtClean="0"/>
              <a:t>To activate tuning fork, hold it by stem and strike tines softly on back of your hand</a:t>
            </a:r>
          </a:p>
          <a:p>
            <a:pPr lvl="1"/>
            <a:r>
              <a:rPr lang="en-US" altLang="en-US" smtClean="0"/>
              <a:t>A hard strike makes tone too loud, and it takes a long time to fade out</a:t>
            </a:r>
          </a:p>
        </p:txBody>
      </p:sp>
      <p:sp>
        <p:nvSpPr>
          <p:cNvPr id="501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49</a:t>
            </a:fld>
            <a:endParaRPr lang="en-GB"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r>
              <a:rPr lang="en-US" altLang="en-US" smtClean="0"/>
              <a:t>External Ear</a:t>
            </a:r>
          </a:p>
        </p:txBody>
      </p:sp>
      <p:pic>
        <p:nvPicPr>
          <p:cNvPr id="6147" name="Picture 8" descr="f15-02-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25" y="1822450"/>
            <a:ext cx="5943600" cy="434498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1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2403E76E-02C3-496D-B147-0A3CE95D05D4}" type="slidenum">
              <a:rPr lang="en-GB" altLang="en-US" smtClean="0"/>
              <a:pPr>
                <a:defRPr/>
              </a:pPr>
              <a:t>5</a:t>
            </a:fld>
            <a:endParaRPr lang="en-GB" alt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title"/>
          </p:nvPr>
        </p:nvSpPr>
        <p:spPr/>
        <p:txBody>
          <a:bodyPr/>
          <a:lstStyle/>
          <a:p>
            <a:r>
              <a:rPr lang="en-US" altLang="en-US" smtClean="0"/>
              <a:t>Test Hearing</a:t>
            </a:r>
          </a:p>
        </p:txBody>
      </p:sp>
      <p:pic>
        <p:nvPicPr>
          <p:cNvPr id="51203" name="Picture 8" descr="f15-10-X3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1822450"/>
            <a:ext cx="3927475" cy="392747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12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2403E76E-02C3-496D-B147-0A3CE95D05D4}" type="slidenum">
              <a:rPr lang="en-GB" altLang="en-US" smtClean="0"/>
              <a:pPr>
                <a:defRPr/>
              </a:pPr>
              <a:t>50</a:t>
            </a:fld>
            <a:endParaRPr lang="en-GB" alt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a:xfrm>
            <a:off x="685800" y="338138"/>
            <a:ext cx="7772400" cy="1219200"/>
          </a:xfrm>
        </p:spPr>
        <p:txBody>
          <a:bodyPr/>
          <a:lstStyle/>
          <a:p>
            <a:r>
              <a:rPr lang="en-US" altLang="en-US" smtClean="0"/>
              <a:t>Vestibular Apparatus</a:t>
            </a:r>
          </a:p>
        </p:txBody>
      </p:sp>
      <p:sp>
        <p:nvSpPr>
          <p:cNvPr id="52227" name="Content Placeholder 7"/>
          <p:cNvSpPr>
            <a:spLocks noGrp="1"/>
          </p:cNvSpPr>
          <p:nvPr>
            <p:ph idx="1"/>
          </p:nvPr>
        </p:nvSpPr>
        <p:spPr>
          <a:xfrm>
            <a:off x="685800" y="1646238"/>
            <a:ext cx="7772400" cy="4454525"/>
          </a:xfrm>
        </p:spPr>
        <p:txBody>
          <a:bodyPr/>
          <a:lstStyle/>
          <a:p>
            <a:r>
              <a:rPr lang="en-US" altLang="en-US" b="1" smtClean="0"/>
              <a:t>Romberg test: </a:t>
            </a:r>
            <a:r>
              <a:rPr lang="en-US" altLang="en-US" smtClean="0"/>
              <a:t>assesses ability of vestibular apparatus in inner ear to help maintain standing balance</a:t>
            </a:r>
          </a:p>
          <a:p>
            <a:r>
              <a:rPr lang="en-US" altLang="en-US" smtClean="0"/>
              <a:t>Also assesses intactness of cerebellum and proprioception as it is part of the neurologic system</a:t>
            </a:r>
          </a:p>
        </p:txBody>
      </p:sp>
      <p:sp>
        <p:nvSpPr>
          <p:cNvPr id="522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51</a:t>
            </a:fld>
            <a:endParaRPr lang="en-GB" alt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a:xfrm>
            <a:off x="685800" y="338138"/>
            <a:ext cx="7772400" cy="1219200"/>
          </a:xfrm>
        </p:spPr>
        <p:txBody>
          <a:bodyPr/>
          <a:lstStyle/>
          <a:p>
            <a:r>
              <a:rPr lang="en-US" altLang="en-US" smtClean="0"/>
              <a:t>Developmental Competence </a:t>
            </a:r>
          </a:p>
        </p:txBody>
      </p:sp>
      <p:sp>
        <p:nvSpPr>
          <p:cNvPr id="53251" name="Content Placeholder 7"/>
          <p:cNvSpPr>
            <a:spLocks noGrp="1"/>
          </p:cNvSpPr>
          <p:nvPr>
            <p:ph idx="1"/>
          </p:nvPr>
        </p:nvSpPr>
        <p:spPr>
          <a:xfrm>
            <a:off x="685800" y="1646238"/>
            <a:ext cx="7772400" cy="4454525"/>
          </a:xfrm>
        </p:spPr>
        <p:txBody>
          <a:bodyPr/>
          <a:lstStyle/>
          <a:p>
            <a:r>
              <a:rPr lang="en-US" altLang="en-US" b="1" smtClean="0"/>
              <a:t>Infants and young children</a:t>
            </a:r>
          </a:p>
          <a:p>
            <a:pPr lvl="1"/>
            <a:r>
              <a:rPr lang="en-US" altLang="en-US" smtClean="0"/>
              <a:t>Examination of external ear is similar to that described for adult, with addition of examination of position and alignment on head</a:t>
            </a:r>
          </a:p>
          <a:p>
            <a:pPr lvl="2"/>
            <a:r>
              <a:rPr lang="en-US" altLang="en-US" smtClean="0"/>
              <a:t>Note ear position</a:t>
            </a:r>
          </a:p>
          <a:p>
            <a:pPr lvl="2"/>
            <a:r>
              <a:rPr lang="en-US" altLang="en-US" smtClean="0"/>
              <a:t>Top of pinna should match an imaginary line extending from corner of eye to the occiput</a:t>
            </a:r>
          </a:p>
          <a:p>
            <a:pPr lvl="2"/>
            <a:r>
              <a:rPr lang="en-US" altLang="en-US" smtClean="0"/>
              <a:t>Also, ear should be positioned within 10 degrees of vertical </a:t>
            </a:r>
          </a:p>
        </p:txBody>
      </p:sp>
      <p:sp>
        <p:nvSpPr>
          <p:cNvPr id="532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52</a:t>
            </a:fld>
            <a:endParaRPr lang="en-GB" alt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a:xfrm>
            <a:off x="685800" y="338138"/>
            <a:ext cx="7772400" cy="1219200"/>
          </a:xfrm>
        </p:spPr>
        <p:txBody>
          <a:bodyPr/>
          <a:lstStyle/>
          <a:p>
            <a:r>
              <a:rPr lang="en-US" altLang="en-US" smtClean="0"/>
              <a:t>Infants and Young Children</a:t>
            </a:r>
          </a:p>
        </p:txBody>
      </p:sp>
      <p:sp>
        <p:nvSpPr>
          <p:cNvPr id="8" name="Content Placeholder 7"/>
          <p:cNvSpPr>
            <a:spLocks noGrp="1"/>
          </p:cNvSpPr>
          <p:nvPr>
            <p:ph idx="1"/>
          </p:nvPr>
        </p:nvSpPr>
        <p:spPr>
          <a:xfrm>
            <a:off x="685800" y="1646238"/>
            <a:ext cx="7772400" cy="4454525"/>
          </a:xfrm>
        </p:spPr>
        <p:txBody>
          <a:bodyPr>
            <a:normAutofit lnSpcReduction="10000"/>
          </a:bodyPr>
          <a:lstStyle/>
          <a:p>
            <a:pPr>
              <a:defRPr/>
            </a:pPr>
            <a:r>
              <a:rPr lang="en-US" altLang="en-US" b="1" dirty="0" smtClean="0">
                <a:ea typeface="+mn-ea"/>
              </a:rPr>
              <a:t>Otoscopic examination</a:t>
            </a:r>
          </a:p>
          <a:p>
            <a:pPr lvl="1">
              <a:defRPr/>
            </a:pPr>
            <a:r>
              <a:rPr lang="en-US" altLang="en-US" dirty="0" smtClean="0">
                <a:ea typeface="+mn-ea"/>
              </a:rPr>
              <a:t>In addition to its place in complete examination, TM assessment is mandatory for any infant or child requiring care for illness or fever</a:t>
            </a:r>
          </a:p>
          <a:p>
            <a:pPr lvl="1">
              <a:defRPr/>
            </a:pPr>
            <a:r>
              <a:rPr lang="en-US" altLang="en-US" dirty="0" smtClean="0">
                <a:ea typeface="+mn-ea"/>
              </a:rPr>
              <a:t>For the infant or young child, timing of otoscopic examination best toward end of complete examination </a:t>
            </a:r>
          </a:p>
          <a:p>
            <a:pPr lvl="1">
              <a:defRPr/>
            </a:pPr>
            <a:r>
              <a:rPr lang="en-US" altLang="en-US" dirty="0" smtClean="0">
                <a:ea typeface="+mn-ea"/>
              </a:rPr>
              <a:t>Many young children protest vigorously during this procedure no matter how well you prepare, and it is difficult to reestablish cooperation afterward</a:t>
            </a:r>
          </a:p>
          <a:p>
            <a:pPr lvl="1">
              <a:defRPr/>
            </a:pPr>
            <a:r>
              <a:rPr lang="en-US" altLang="en-US" dirty="0" smtClean="0">
                <a:ea typeface="+mn-ea"/>
              </a:rPr>
              <a:t>Save otoscopic examination until last; then parent can hold and comfort child</a:t>
            </a:r>
          </a:p>
        </p:txBody>
      </p:sp>
      <p:sp>
        <p:nvSpPr>
          <p:cNvPr id="542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53</a:t>
            </a:fld>
            <a:endParaRPr lang="en-GB" alt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a:xfrm>
            <a:off x="685800" y="338138"/>
            <a:ext cx="7772400" cy="1219200"/>
          </a:xfrm>
        </p:spPr>
        <p:txBody>
          <a:bodyPr/>
          <a:lstStyle/>
          <a:p>
            <a:r>
              <a:rPr lang="en-US" altLang="en-US" smtClean="0"/>
              <a:t>Infants and Young Children (Cont.)</a:t>
            </a:r>
          </a:p>
        </p:txBody>
      </p:sp>
      <p:sp>
        <p:nvSpPr>
          <p:cNvPr id="55299" name="Content Placeholder 7"/>
          <p:cNvSpPr>
            <a:spLocks noGrp="1"/>
          </p:cNvSpPr>
          <p:nvPr>
            <p:ph idx="1"/>
          </p:nvPr>
        </p:nvSpPr>
        <p:spPr>
          <a:xfrm>
            <a:off x="685800" y="1646238"/>
            <a:ext cx="7772400" cy="4454525"/>
          </a:xfrm>
        </p:spPr>
        <p:txBody>
          <a:bodyPr/>
          <a:lstStyle/>
          <a:p>
            <a:r>
              <a:rPr lang="en-US" altLang="en-US" b="1" smtClean="0"/>
              <a:t>Otoscopic examination </a:t>
            </a:r>
          </a:p>
          <a:p>
            <a:pPr lvl="1"/>
            <a:r>
              <a:rPr lang="en-US" altLang="en-US" smtClean="0"/>
              <a:t>Positioning child is important</a:t>
            </a:r>
          </a:p>
          <a:p>
            <a:pPr lvl="1"/>
            <a:r>
              <a:rPr lang="en-US" altLang="en-US" smtClean="0"/>
              <a:t>Need clear view of canal; avoid harsh restraint, but you must protect TM from injury in case of sudden head movement </a:t>
            </a:r>
          </a:p>
          <a:p>
            <a:pPr lvl="1"/>
            <a:r>
              <a:rPr lang="en-US" altLang="en-US" smtClean="0"/>
              <a:t>Enlist aid of a cooperative parent; child’s head must be stabilized to avoid movement against otoscope </a:t>
            </a:r>
          </a:p>
          <a:p>
            <a:pPr lvl="1"/>
            <a:r>
              <a:rPr lang="en-US" altLang="en-US" smtClean="0"/>
              <a:t>Remember to pull pinna straight down on an infant or a child younger than 3 years old; this will match slope of ear canal</a:t>
            </a:r>
          </a:p>
        </p:txBody>
      </p:sp>
      <p:sp>
        <p:nvSpPr>
          <p:cNvPr id="553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54</a:t>
            </a:fld>
            <a:endParaRPr lang="en-GB" alt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a:xfrm>
            <a:off x="685800" y="338138"/>
            <a:ext cx="7772400" cy="1219200"/>
          </a:xfrm>
        </p:spPr>
        <p:txBody>
          <a:bodyPr/>
          <a:lstStyle/>
          <a:p>
            <a:r>
              <a:rPr lang="en-US" altLang="en-US" smtClean="0"/>
              <a:t>Infants and Young Children (Cont.)</a:t>
            </a:r>
          </a:p>
        </p:txBody>
      </p:sp>
      <p:sp>
        <p:nvSpPr>
          <p:cNvPr id="56323" name="Content Placeholder 7"/>
          <p:cNvSpPr>
            <a:spLocks noGrp="1"/>
          </p:cNvSpPr>
          <p:nvPr>
            <p:ph idx="1"/>
          </p:nvPr>
        </p:nvSpPr>
        <p:spPr>
          <a:xfrm>
            <a:off x="685800" y="1646238"/>
            <a:ext cx="7772400" cy="4454525"/>
          </a:xfrm>
        </p:spPr>
        <p:txBody>
          <a:bodyPr/>
          <a:lstStyle/>
          <a:p>
            <a:pPr>
              <a:lnSpc>
                <a:spcPct val="90000"/>
              </a:lnSpc>
            </a:pPr>
            <a:r>
              <a:rPr lang="en-US" altLang="en-US" b="1" smtClean="0"/>
              <a:t>Otoscopic examination </a:t>
            </a:r>
          </a:p>
          <a:p>
            <a:pPr lvl="1">
              <a:lnSpc>
                <a:spcPct val="90000"/>
              </a:lnSpc>
            </a:pPr>
            <a:r>
              <a:rPr lang="en-US" altLang="en-US" smtClean="0"/>
              <a:t>Otoscopic examination is not performed at birth because canal is filled with amniotic fluid and vernix caseosa; after a few days the TM is examined</a:t>
            </a:r>
          </a:p>
          <a:p>
            <a:pPr lvl="1">
              <a:lnSpc>
                <a:spcPct val="90000"/>
              </a:lnSpc>
            </a:pPr>
            <a:r>
              <a:rPr lang="en-US" altLang="en-US" smtClean="0"/>
              <a:t>During first few days, TM often looks thickened and opaque; may look “injected” and have mild redness from increased vascularity</a:t>
            </a:r>
          </a:p>
          <a:p>
            <a:pPr lvl="1">
              <a:lnSpc>
                <a:spcPct val="90000"/>
              </a:lnSpc>
            </a:pPr>
            <a:r>
              <a:rPr lang="en-US" altLang="en-US" smtClean="0"/>
              <a:t>TM also looks injected in infants after crying</a:t>
            </a:r>
          </a:p>
          <a:p>
            <a:pPr lvl="1">
              <a:lnSpc>
                <a:spcPct val="90000"/>
              </a:lnSpc>
            </a:pPr>
            <a:r>
              <a:rPr lang="en-US" altLang="en-US" smtClean="0"/>
              <a:t>Position of eardrum is more horizontal in neonate, making it more difficult to see completely and harder to differentiate from canal wall</a:t>
            </a:r>
          </a:p>
        </p:txBody>
      </p:sp>
      <p:sp>
        <p:nvSpPr>
          <p:cNvPr id="563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55</a:t>
            </a:fld>
            <a:endParaRPr lang="en-GB" alt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a:xfrm>
            <a:off x="685800" y="338138"/>
            <a:ext cx="7772400" cy="1219200"/>
          </a:xfrm>
        </p:spPr>
        <p:txBody>
          <a:bodyPr/>
          <a:lstStyle/>
          <a:p>
            <a:r>
              <a:rPr lang="en-US" altLang="en-US" smtClean="0"/>
              <a:t>Infants and Young Children (Cont.)</a:t>
            </a:r>
          </a:p>
        </p:txBody>
      </p:sp>
      <p:sp>
        <p:nvSpPr>
          <p:cNvPr id="8" name="Content Placeholder 7"/>
          <p:cNvSpPr>
            <a:spLocks noGrp="1"/>
          </p:cNvSpPr>
          <p:nvPr>
            <p:ph idx="1"/>
          </p:nvPr>
        </p:nvSpPr>
        <p:spPr>
          <a:xfrm>
            <a:off x="685800" y="1646238"/>
            <a:ext cx="7772400" cy="4454525"/>
          </a:xfrm>
        </p:spPr>
        <p:txBody>
          <a:bodyPr>
            <a:noAutofit/>
          </a:bodyPr>
          <a:lstStyle/>
          <a:p>
            <a:pPr>
              <a:defRPr/>
            </a:pPr>
            <a:r>
              <a:rPr lang="en-US" altLang="en-US" sz="2400" b="1" dirty="0" smtClean="0">
                <a:ea typeface="+mn-ea"/>
              </a:rPr>
              <a:t>Otoscopic examination </a:t>
            </a:r>
          </a:p>
          <a:p>
            <a:pPr lvl="1">
              <a:defRPr/>
            </a:pPr>
            <a:r>
              <a:rPr lang="en-US" altLang="en-US" sz="2000" dirty="0" smtClean="0">
                <a:ea typeface="+mn-ea"/>
              </a:rPr>
              <a:t>By 1 month, drum is in the same oblique (more vertical) position as in older child, and examination is a bit easier</a:t>
            </a:r>
          </a:p>
          <a:p>
            <a:pPr lvl="1">
              <a:defRPr/>
            </a:pPr>
            <a:r>
              <a:rPr lang="en-US" altLang="en-US" sz="2000" dirty="0" smtClean="0">
                <a:ea typeface="+mn-ea"/>
              </a:rPr>
              <a:t>Pneumatic bulb attachment enables you to direct light puff of air toward TM to assess vibratility </a:t>
            </a:r>
          </a:p>
          <a:p>
            <a:pPr lvl="1">
              <a:defRPr/>
            </a:pPr>
            <a:r>
              <a:rPr lang="en-US" altLang="en-US" sz="2000" dirty="0" smtClean="0">
                <a:ea typeface="+mn-ea"/>
              </a:rPr>
              <a:t>Rubber tip on end of speculum gives a better seal</a:t>
            </a:r>
          </a:p>
          <a:p>
            <a:pPr lvl="1">
              <a:defRPr/>
            </a:pPr>
            <a:r>
              <a:rPr lang="en-US" altLang="en-US" sz="2000" dirty="0" smtClean="0">
                <a:ea typeface="+mn-ea"/>
              </a:rPr>
              <a:t>Give a small pump to bulb (positive pressure), and then release bulb (negative pressure)</a:t>
            </a:r>
          </a:p>
          <a:p>
            <a:pPr lvl="1">
              <a:defRPr/>
            </a:pPr>
            <a:r>
              <a:rPr lang="en-US" altLang="en-US" sz="2000" dirty="0" smtClean="0">
                <a:ea typeface="+mn-ea"/>
              </a:rPr>
              <a:t>Normally TM moves inward with a slight puff and outward with a slight release </a:t>
            </a:r>
          </a:p>
          <a:p>
            <a:pPr lvl="1">
              <a:defRPr/>
            </a:pPr>
            <a:r>
              <a:rPr lang="en-US" altLang="en-US" sz="2000" dirty="0" smtClean="0">
                <a:ea typeface="+mn-ea"/>
              </a:rPr>
              <a:t>Normally TM is intact</a:t>
            </a:r>
          </a:p>
        </p:txBody>
      </p:sp>
      <p:sp>
        <p:nvSpPr>
          <p:cNvPr id="573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56</a:t>
            </a:fld>
            <a:endParaRPr lang="en-GB" alt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5"/>
          <p:cNvSpPr>
            <a:spLocks noGrp="1"/>
          </p:cNvSpPr>
          <p:nvPr>
            <p:ph type="title"/>
          </p:nvPr>
        </p:nvSpPr>
        <p:spPr>
          <a:xfrm>
            <a:off x="685800" y="338138"/>
            <a:ext cx="7772400" cy="1219200"/>
          </a:xfrm>
        </p:spPr>
        <p:txBody>
          <a:bodyPr/>
          <a:lstStyle/>
          <a:p>
            <a:r>
              <a:rPr lang="en-US" altLang="en-US" smtClean="0"/>
              <a:t>Infants and Young Children (Cont.)</a:t>
            </a:r>
          </a:p>
        </p:txBody>
      </p:sp>
      <p:sp>
        <p:nvSpPr>
          <p:cNvPr id="58371" name="Content Placeholder 7"/>
          <p:cNvSpPr>
            <a:spLocks noGrp="1"/>
          </p:cNvSpPr>
          <p:nvPr>
            <p:ph idx="1"/>
          </p:nvPr>
        </p:nvSpPr>
        <p:spPr>
          <a:xfrm>
            <a:off x="685800" y="1646238"/>
            <a:ext cx="7772400" cy="4454525"/>
          </a:xfrm>
        </p:spPr>
        <p:txBody>
          <a:bodyPr/>
          <a:lstStyle/>
          <a:p>
            <a:r>
              <a:rPr lang="en-US" altLang="en-US" b="1" smtClean="0"/>
              <a:t>Otoscopic examination </a:t>
            </a:r>
          </a:p>
          <a:p>
            <a:pPr lvl="1"/>
            <a:r>
              <a:rPr lang="en-US" altLang="en-US" smtClean="0"/>
              <a:t>In a child being treated for chronic otitis media, you may note presence of a tympanostomy tube in central part of eardrum</a:t>
            </a:r>
          </a:p>
          <a:p>
            <a:pPr lvl="1"/>
            <a:r>
              <a:rPr lang="en-US" altLang="en-US" smtClean="0"/>
              <a:t>This is inserted surgically to equalize pressure and drain secretions</a:t>
            </a:r>
          </a:p>
          <a:p>
            <a:pPr lvl="1"/>
            <a:r>
              <a:rPr lang="en-US" altLang="en-US" smtClean="0"/>
              <a:t>Finally, although condition is not normal, it is not uncommon to note a foreign body in a child’s canal, such as a small stone or a bead</a:t>
            </a:r>
          </a:p>
        </p:txBody>
      </p:sp>
      <p:sp>
        <p:nvSpPr>
          <p:cNvPr id="583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57</a:t>
            </a:fld>
            <a:endParaRPr lang="en-GB" alt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5"/>
          <p:cNvSpPr>
            <a:spLocks noGrp="1"/>
          </p:cNvSpPr>
          <p:nvPr>
            <p:ph type="title"/>
          </p:nvPr>
        </p:nvSpPr>
        <p:spPr>
          <a:xfrm>
            <a:off x="685800" y="338138"/>
            <a:ext cx="7772400" cy="1219200"/>
          </a:xfrm>
        </p:spPr>
        <p:txBody>
          <a:bodyPr/>
          <a:lstStyle/>
          <a:p>
            <a:r>
              <a:rPr lang="en-US" altLang="en-US" smtClean="0"/>
              <a:t>Testing Hearing Acuity</a:t>
            </a:r>
          </a:p>
        </p:txBody>
      </p:sp>
      <p:sp>
        <p:nvSpPr>
          <p:cNvPr id="59395" name="Content Placeholder 7"/>
          <p:cNvSpPr>
            <a:spLocks noGrp="1"/>
          </p:cNvSpPr>
          <p:nvPr>
            <p:ph idx="1"/>
          </p:nvPr>
        </p:nvSpPr>
        <p:spPr>
          <a:xfrm>
            <a:off x="685800" y="1646238"/>
            <a:ext cx="7772400" cy="4454525"/>
          </a:xfrm>
        </p:spPr>
        <p:txBody>
          <a:bodyPr/>
          <a:lstStyle/>
          <a:p>
            <a:r>
              <a:rPr lang="en-US" altLang="en-US" b="1" smtClean="0"/>
              <a:t>Infants and young children </a:t>
            </a:r>
          </a:p>
          <a:p>
            <a:pPr lvl="1"/>
            <a:r>
              <a:rPr lang="en-US" altLang="en-US" smtClean="0"/>
              <a:t>Room should be silent and baby contented; make a loud sudden noise; you should note these responses:</a:t>
            </a:r>
          </a:p>
          <a:p>
            <a:pPr lvl="2"/>
            <a:r>
              <a:rPr lang="en-US" altLang="en-US" smtClean="0"/>
              <a:t>Newborn: startle (Moro) reflex, acoustic blink reflex</a:t>
            </a:r>
          </a:p>
          <a:p>
            <a:pPr lvl="2"/>
            <a:r>
              <a:rPr lang="en-US" altLang="en-US" smtClean="0"/>
              <a:t>3 to 4 months: acoustic blink reflex, infant stops movement and appears to listen, halts sucking, quiets if crying, cries if quiet</a:t>
            </a:r>
          </a:p>
          <a:p>
            <a:pPr lvl="2"/>
            <a:r>
              <a:rPr lang="en-US" altLang="en-US" smtClean="0"/>
              <a:t>6 to 8 months: infant turns head to localize sound; responds to own name</a:t>
            </a:r>
          </a:p>
          <a:p>
            <a:pPr lvl="2"/>
            <a:r>
              <a:rPr lang="en-US" altLang="en-US" smtClean="0"/>
              <a:t>Preschool and school-age child: child must be screened with audiometry</a:t>
            </a:r>
          </a:p>
        </p:txBody>
      </p:sp>
      <p:sp>
        <p:nvSpPr>
          <p:cNvPr id="593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58</a:t>
            </a:fld>
            <a:endParaRPr lang="en-GB" alt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5"/>
          <p:cNvSpPr>
            <a:spLocks noGrp="1"/>
          </p:cNvSpPr>
          <p:nvPr>
            <p:ph type="title"/>
          </p:nvPr>
        </p:nvSpPr>
        <p:spPr>
          <a:xfrm>
            <a:off x="685800" y="338138"/>
            <a:ext cx="7772400" cy="1219200"/>
          </a:xfrm>
        </p:spPr>
        <p:txBody>
          <a:bodyPr/>
          <a:lstStyle/>
          <a:p>
            <a:r>
              <a:rPr lang="en-US" altLang="en-US" smtClean="0"/>
              <a:t>Testing Hearing Acuity (Cont.)</a:t>
            </a:r>
          </a:p>
        </p:txBody>
      </p:sp>
      <p:sp>
        <p:nvSpPr>
          <p:cNvPr id="60419" name="Content Placeholder 7"/>
          <p:cNvSpPr>
            <a:spLocks noGrp="1"/>
          </p:cNvSpPr>
          <p:nvPr>
            <p:ph idx="1"/>
          </p:nvPr>
        </p:nvSpPr>
        <p:spPr>
          <a:xfrm>
            <a:off x="685800" y="1646238"/>
            <a:ext cx="7772400" cy="4454525"/>
          </a:xfrm>
        </p:spPr>
        <p:txBody>
          <a:bodyPr/>
          <a:lstStyle/>
          <a:p>
            <a:pPr>
              <a:lnSpc>
                <a:spcPct val="90000"/>
              </a:lnSpc>
            </a:pPr>
            <a:r>
              <a:rPr lang="en-US" altLang="en-US" b="1" smtClean="0"/>
              <a:t>Infants and young children </a:t>
            </a:r>
          </a:p>
          <a:p>
            <a:pPr lvl="1">
              <a:lnSpc>
                <a:spcPct val="90000"/>
              </a:lnSpc>
            </a:pPr>
            <a:r>
              <a:rPr lang="en-US" altLang="en-US" smtClean="0"/>
              <a:t>Note behavioral manifestations of hearing loss: </a:t>
            </a:r>
          </a:p>
          <a:p>
            <a:pPr lvl="2">
              <a:lnSpc>
                <a:spcPct val="90000"/>
              </a:lnSpc>
            </a:pPr>
            <a:r>
              <a:rPr lang="en-US" altLang="en-US" smtClean="0"/>
              <a:t>Child is inattentive in casual conversation</a:t>
            </a:r>
          </a:p>
          <a:p>
            <a:pPr lvl="2">
              <a:lnSpc>
                <a:spcPct val="90000"/>
              </a:lnSpc>
            </a:pPr>
            <a:r>
              <a:rPr lang="en-US" altLang="en-US" smtClean="0"/>
              <a:t>Reacts more to movement and facial expression than to sound</a:t>
            </a:r>
          </a:p>
          <a:p>
            <a:pPr lvl="2">
              <a:lnSpc>
                <a:spcPct val="90000"/>
              </a:lnSpc>
            </a:pPr>
            <a:r>
              <a:rPr lang="en-US" altLang="en-US" smtClean="0"/>
              <a:t>Facial expression strained or puzzled</a:t>
            </a:r>
          </a:p>
          <a:p>
            <a:pPr lvl="2">
              <a:lnSpc>
                <a:spcPct val="90000"/>
              </a:lnSpc>
            </a:pPr>
            <a:r>
              <a:rPr lang="en-US" altLang="en-US" smtClean="0"/>
              <a:t>Frequently asks to have statements repeated</a:t>
            </a:r>
          </a:p>
          <a:p>
            <a:pPr lvl="2">
              <a:lnSpc>
                <a:spcPct val="90000"/>
              </a:lnSpc>
            </a:pPr>
            <a:r>
              <a:rPr lang="en-US" altLang="en-US" smtClean="0"/>
              <a:t>Confuses words that sound alike</a:t>
            </a:r>
          </a:p>
          <a:p>
            <a:pPr lvl="2">
              <a:lnSpc>
                <a:spcPct val="90000"/>
              </a:lnSpc>
            </a:pPr>
            <a:r>
              <a:rPr lang="en-US" altLang="en-US" smtClean="0"/>
              <a:t>Has accompanying speech problem</a:t>
            </a:r>
          </a:p>
          <a:p>
            <a:pPr lvl="2">
              <a:lnSpc>
                <a:spcPct val="90000"/>
              </a:lnSpc>
            </a:pPr>
            <a:r>
              <a:rPr lang="en-US" altLang="en-US" smtClean="0"/>
              <a:t>Appears shy and withdrawn and “lives in a world of his or her own”</a:t>
            </a:r>
          </a:p>
          <a:p>
            <a:pPr lvl="2">
              <a:lnSpc>
                <a:spcPct val="90000"/>
              </a:lnSpc>
            </a:pPr>
            <a:r>
              <a:rPr lang="en-US" altLang="en-US" smtClean="0"/>
              <a:t>Frequently complains of earaches</a:t>
            </a:r>
          </a:p>
          <a:p>
            <a:pPr lvl="2">
              <a:lnSpc>
                <a:spcPct val="90000"/>
              </a:lnSpc>
            </a:pPr>
            <a:r>
              <a:rPr lang="en-US" altLang="en-US" smtClean="0"/>
              <a:t>Hears better at times when environment more conducive</a:t>
            </a:r>
          </a:p>
          <a:p>
            <a:pPr lvl="2">
              <a:lnSpc>
                <a:spcPct val="90000"/>
              </a:lnSpc>
            </a:pPr>
            <a:endParaRPr lang="en-US" altLang="en-US" smtClean="0"/>
          </a:p>
        </p:txBody>
      </p:sp>
      <p:sp>
        <p:nvSpPr>
          <p:cNvPr id="604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59</a:t>
            </a:fld>
            <a:endParaRPr lang="en-GB"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a:xfrm>
            <a:off x="685800" y="338138"/>
            <a:ext cx="7772400" cy="1219200"/>
          </a:xfrm>
        </p:spPr>
        <p:txBody>
          <a:bodyPr/>
          <a:lstStyle/>
          <a:p>
            <a:r>
              <a:rPr lang="en-US" altLang="en-US" smtClean="0"/>
              <a:t>Structure and Function: </a:t>
            </a:r>
            <a:br>
              <a:rPr lang="en-US" altLang="en-US" smtClean="0"/>
            </a:br>
            <a:r>
              <a:rPr lang="en-US" altLang="en-US" smtClean="0"/>
              <a:t>Middle Ear</a:t>
            </a:r>
          </a:p>
        </p:txBody>
      </p:sp>
      <p:sp>
        <p:nvSpPr>
          <p:cNvPr id="7171" name="Rectangle 2"/>
          <p:cNvSpPr>
            <a:spLocks noGrp="1" noChangeArrowheads="1"/>
          </p:cNvSpPr>
          <p:nvPr>
            <p:ph idx="1"/>
          </p:nvPr>
        </p:nvSpPr>
        <p:spPr>
          <a:xfrm>
            <a:off x="685800" y="1646238"/>
            <a:ext cx="7772400" cy="4454525"/>
          </a:xfrm>
        </p:spPr>
        <p:txBody>
          <a:bodyPr/>
          <a:lstStyle/>
          <a:p>
            <a:r>
              <a:rPr lang="en-US" altLang="en-US" smtClean="0"/>
              <a:t>Tiny air-filled cavity inside temporal bone</a:t>
            </a:r>
          </a:p>
          <a:p>
            <a:pPr lvl="1"/>
            <a:r>
              <a:rPr lang="en-US" altLang="en-US" smtClean="0"/>
              <a:t>Contains tiny ear bones, or auditory ossicles: the malleus, incus, and stapes</a:t>
            </a:r>
          </a:p>
          <a:p>
            <a:r>
              <a:rPr lang="en-US" altLang="en-US" smtClean="0"/>
              <a:t>Several openings are present</a:t>
            </a:r>
          </a:p>
          <a:p>
            <a:pPr lvl="1"/>
            <a:r>
              <a:rPr lang="en-US" altLang="en-US" smtClean="0"/>
              <a:t>Opening to the outer ear is covered by the TM</a:t>
            </a:r>
          </a:p>
          <a:p>
            <a:pPr lvl="1"/>
            <a:r>
              <a:rPr lang="en-US" altLang="en-US" smtClean="0"/>
              <a:t>Openings to inner ear are oval window at the end of the stapes and the round window</a:t>
            </a:r>
          </a:p>
          <a:p>
            <a:pPr lvl="1"/>
            <a:r>
              <a:rPr lang="en-US" altLang="en-US" smtClean="0"/>
              <a:t>Eustachian tube: opening that connects middle ear with nasopharynx and allows passage of air</a:t>
            </a:r>
          </a:p>
          <a:p>
            <a:pPr lvl="2"/>
            <a:r>
              <a:rPr lang="en-US" altLang="en-US" smtClean="0"/>
              <a:t>Normally closed, but opens with swallowing or yawning</a:t>
            </a:r>
          </a:p>
        </p:txBody>
      </p:sp>
      <p:sp>
        <p:nvSpPr>
          <p:cNvPr id="71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6</a:t>
            </a:fld>
            <a:endParaRPr lang="en-GB" alt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5"/>
          <p:cNvSpPr>
            <a:spLocks noGrp="1"/>
          </p:cNvSpPr>
          <p:nvPr>
            <p:ph type="title"/>
          </p:nvPr>
        </p:nvSpPr>
        <p:spPr>
          <a:xfrm>
            <a:off x="685800" y="338138"/>
            <a:ext cx="7772400" cy="1219200"/>
          </a:xfrm>
        </p:spPr>
        <p:txBody>
          <a:bodyPr/>
          <a:lstStyle/>
          <a:p>
            <a:r>
              <a:rPr lang="en-US" altLang="en-US" smtClean="0"/>
              <a:t>Aging Adult </a:t>
            </a:r>
          </a:p>
        </p:txBody>
      </p:sp>
      <p:sp>
        <p:nvSpPr>
          <p:cNvPr id="61443" name="Content Placeholder 7"/>
          <p:cNvSpPr>
            <a:spLocks noGrp="1"/>
          </p:cNvSpPr>
          <p:nvPr>
            <p:ph idx="1"/>
          </p:nvPr>
        </p:nvSpPr>
        <p:spPr>
          <a:xfrm>
            <a:off x="685800" y="1646238"/>
            <a:ext cx="7772400" cy="4454525"/>
          </a:xfrm>
        </p:spPr>
        <p:txBody>
          <a:bodyPr/>
          <a:lstStyle/>
          <a:p>
            <a:r>
              <a:rPr lang="en-US" altLang="en-US" sz="2400" smtClean="0"/>
              <a:t>May have pendulous earlobes with linear wrinkling because of loss of elasticity of pinna</a:t>
            </a:r>
          </a:p>
          <a:p>
            <a:pPr lvl="1"/>
            <a:r>
              <a:rPr lang="en-US" altLang="en-US" sz="2000" smtClean="0"/>
              <a:t>Coarse, wiry hairs may be present at opening of canal</a:t>
            </a:r>
          </a:p>
          <a:p>
            <a:pPr lvl="1"/>
            <a:r>
              <a:rPr lang="en-US" altLang="en-US" sz="2000" smtClean="0"/>
              <a:t>Eardrum normally may be whiter in color and more opaque, duller and thicker than in younger adult</a:t>
            </a:r>
          </a:p>
          <a:p>
            <a:pPr lvl="1"/>
            <a:r>
              <a:rPr lang="en-US" altLang="en-US" sz="2000" smtClean="0"/>
              <a:t>High-tone frequency loss apparent for those affected with presbycusis, hearing loss that occurs with aging</a:t>
            </a:r>
          </a:p>
          <a:p>
            <a:pPr lvl="2"/>
            <a:r>
              <a:rPr lang="en-US" altLang="en-US" sz="1800" smtClean="0"/>
              <a:t>Revealed in difficulty hearing whispered words in voice test and in difficulty hearing consonants during conversation</a:t>
            </a:r>
          </a:p>
          <a:p>
            <a:pPr lvl="1"/>
            <a:r>
              <a:rPr lang="en-US" altLang="en-US" sz="2000" smtClean="0"/>
              <a:t>Aging adult feels that “people are mumbling” and feels isolated in family or friendship groups</a:t>
            </a:r>
          </a:p>
          <a:p>
            <a:pPr lvl="2"/>
            <a:endParaRPr lang="en-US" altLang="en-US" sz="1800" smtClean="0"/>
          </a:p>
        </p:txBody>
      </p:sp>
      <p:sp>
        <p:nvSpPr>
          <p:cNvPr id="614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60</a:t>
            </a:fld>
            <a:endParaRPr lang="en-GB" alt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0" indent="0">
              <a:buNone/>
            </a:pPr>
            <a:r>
              <a:rPr lang="en-US" dirty="0"/>
              <a:t>The nurse is assessing a patient who has a hearing impairment. How should the nurse communicate with this patient</a:t>
            </a:r>
            <a:r>
              <a:rPr lang="en-US" dirty="0" smtClean="0"/>
              <a:t>?</a:t>
            </a:r>
          </a:p>
          <a:p>
            <a:pPr marL="463550" indent="-463550" eaLnBrk="1" hangingPunct="1">
              <a:buSzPct val="100000"/>
              <a:buFont typeface="Arial" charset="0"/>
              <a:buAutoNum type="arabicPeriod"/>
              <a:defRPr/>
            </a:pPr>
            <a:r>
              <a:rPr lang="en-US" dirty="0"/>
              <a:t>Use a low tone voice and speak slowly.</a:t>
            </a:r>
          </a:p>
          <a:p>
            <a:pPr marL="463550" indent="-463550" eaLnBrk="1" hangingPunct="1">
              <a:buSzPct val="100000"/>
              <a:buFont typeface="Arial" charset="0"/>
              <a:buAutoNum type="arabicPeriod"/>
              <a:defRPr/>
            </a:pPr>
            <a:r>
              <a:rPr lang="en-US" dirty="0"/>
              <a:t>Use a normal tone of voice and speak slowly.</a:t>
            </a:r>
          </a:p>
          <a:p>
            <a:pPr marL="463550" indent="-463550" eaLnBrk="1" hangingPunct="1">
              <a:buSzPct val="100000"/>
              <a:buFont typeface="Arial" charset="0"/>
              <a:buAutoNum type="arabicPeriod"/>
              <a:defRPr/>
            </a:pPr>
            <a:r>
              <a:rPr lang="en-US" dirty="0"/>
              <a:t>Speak loudly with normal rate.</a:t>
            </a:r>
          </a:p>
          <a:p>
            <a:pPr marL="463550" indent="-463550" eaLnBrk="1" hangingPunct="1">
              <a:buSzPct val="100000"/>
              <a:buFont typeface="Arial" charset="0"/>
              <a:buAutoNum type="arabicPeriod"/>
              <a:defRPr/>
            </a:pPr>
            <a:r>
              <a:rPr lang="en-US" dirty="0"/>
              <a:t>Face the patient and speak slowly.</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61</a:t>
            </a:fld>
            <a:endParaRPr lang="en-GB" altLang="en-US"/>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1722040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title"/>
          </p:nvPr>
        </p:nvSpPr>
        <p:spPr/>
        <p:txBody>
          <a:bodyPr/>
          <a:lstStyle/>
          <a:p>
            <a:r>
              <a:rPr lang="en-US" altLang="en-US" smtClean="0"/>
              <a:t>Sample Charting: Subjective</a:t>
            </a:r>
          </a:p>
        </p:txBody>
      </p:sp>
      <p:pic>
        <p:nvPicPr>
          <p:cNvPr id="62467" name="Picture 13" descr="ch15-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2678113"/>
            <a:ext cx="8134350" cy="151765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24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2403E76E-02C3-496D-B147-0A3CE95D05D4}" type="slidenum">
              <a:rPr lang="en-GB" altLang="en-US" smtClean="0"/>
              <a:pPr>
                <a:defRPr/>
              </a:pPr>
              <a:t>62</a:t>
            </a:fld>
            <a:endParaRPr lang="en-GB" alt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title"/>
          </p:nvPr>
        </p:nvSpPr>
        <p:spPr/>
        <p:txBody>
          <a:bodyPr/>
          <a:lstStyle/>
          <a:p>
            <a:r>
              <a:rPr lang="en-US" altLang="en-US" smtClean="0"/>
              <a:t>Sample Charting: Objective </a:t>
            </a:r>
          </a:p>
        </p:txBody>
      </p:sp>
      <p:pic>
        <p:nvPicPr>
          <p:cNvPr id="63491" name="Picture 11" descr="ch15-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2168525"/>
            <a:ext cx="8170863" cy="3402013"/>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34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2403E76E-02C3-496D-B147-0A3CE95D05D4}" type="slidenum">
              <a:rPr lang="en-GB" altLang="en-US" smtClean="0"/>
              <a:pPr>
                <a:defRPr/>
              </a:pPr>
              <a:t>63</a:t>
            </a:fld>
            <a:endParaRPr lang="en-GB" alt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title"/>
          </p:nvPr>
        </p:nvSpPr>
        <p:spPr/>
        <p:txBody>
          <a:bodyPr/>
          <a:lstStyle/>
          <a:p>
            <a:r>
              <a:rPr lang="en-US" altLang="en-US" smtClean="0"/>
              <a:t>Sample Charting: Assessment</a:t>
            </a:r>
          </a:p>
        </p:txBody>
      </p:sp>
      <p:pic>
        <p:nvPicPr>
          <p:cNvPr id="64515" name="Picture 11" descr="ch15-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2570163"/>
            <a:ext cx="8134350" cy="123507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45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2403E76E-02C3-496D-B147-0A3CE95D05D4}" type="slidenum">
              <a:rPr lang="en-GB" altLang="en-US" smtClean="0"/>
              <a:pPr>
                <a:defRPr/>
              </a:pPr>
              <a:t>64</a:t>
            </a:fld>
            <a:endParaRPr lang="en-GB" alt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338138"/>
            <a:ext cx="7772400" cy="1219200"/>
          </a:xfrm>
        </p:spPr>
        <p:txBody>
          <a:bodyPr/>
          <a:lstStyle/>
          <a:p>
            <a:r>
              <a:rPr lang="en-US" altLang="en-US" smtClean="0"/>
              <a:t>Summary Checklist: </a:t>
            </a:r>
            <a:br>
              <a:rPr lang="en-US" altLang="en-US" smtClean="0"/>
            </a:br>
            <a:r>
              <a:rPr lang="en-US" altLang="en-US" smtClean="0"/>
              <a:t>Ear Examination</a:t>
            </a:r>
          </a:p>
        </p:txBody>
      </p:sp>
      <p:sp>
        <p:nvSpPr>
          <p:cNvPr id="65539" name="Content Placeholder 2"/>
          <p:cNvSpPr>
            <a:spLocks noGrp="1"/>
          </p:cNvSpPr>
          <p:nvPr>
            <p:ph idx="1"/>
          </p:nvPr>
        </p:nvSpPr>
        <p:spPr>
          <a:xfrm>
            <a:off x="685800" y="1646238"/>
            <a:ext cx="7772400" cy="4454525"/>
          </a:xfrm>
        </p:spPr>
        <p:txBody>
          <a:bodyPr/>
          <a:lstStyle/>
          <a:p>
            <a:pPr>
              <a:lnSpc>
                <a:spcPct val="80000"/>
              </a:lnSpc>
            </a:pPr>
            <a:r>
              <a:rPr lang="en-US" altLang="en-US" sz="2400" b="1" smtClean="0"/>
              <a:t>Inspect external ear</a:t>
            </a:r>
          </a:p>
          <a:p>
            <a:pPr lvl="1">
              <a:lnSpc>
                <a:spcPct val="80000"/>
              </a:lnSpc>
            </a:pPr>
            <a:r>
              <a:rPr lang="en-US" altLang="en-US" sz="2000" smtClean="0"/>
              <a:t>Size and shape of auricle, position and alignment on head</a:t>
            </a:r>
          </a:p>
          <a:p>
            <a:pPr lvl="1">
              <a:lnSpc>
                <a:spcPct val="80000"/>
              </a:lnSpc>
            </a:pPr>
            <a:r>
              <a:rPr lang="en-US" altLang="en-US" sz="2000" smtClean="0"/>
              <a:t>Note skin condition</a:t>
            </a:r>
          </a:p>
          <a:p>
            <a:pPr lvl="1">
              <a:lnSpc>
                <a:spcPct val="80000"/>
              </a:lnSpc>
            </a:pPr>
            <a:r>
              <a:rPr lang="en-US" altLang="en-US" sz="2000" smtClean="0"/>
              <a:t>Check auricle and tragus for tenderness</a:t>
            </a:r>
          </a:p>
          <a:p>
            <a:pPr lvl="1">
              <a:lnSpc>
                <a:spcPct val="80000"/>
              </a:lnSpc>
            </a:pPr>
            <a:r>
              <a:rPr lang="en-US" altLang="en-US" sz="2000" smtClean="0"/>
              <a:t>Evaluate external auditory meatus</a:t>
            </a:r>
          </a:p>
          <a:p>
            <a:pPr>
              <a:lnSpc>
                <a:spcPct val="80000"/>
              </a:lnSpc>
            </a:pPr>
            <a:r>
              <a:rPr lang="en-US" altLang="en-US" sz="2400" b="1" smtClean="0"/>
              <a:t>Otoscopic examination</a:t>
            </a:r>
          </a:p>
          <a:p>
            <a:pPr lvl="1">
              <a:lnSpc>
                <a:spcPct val="80000"/>
              </a:lnSpc>
            </a:pPr>
            <a:r>
              <a:rPr lang="en-US" altLang="en-US" sz="2000" smtClean="0"/>
              <a:t>External canal – redness or swelling </a:t>
            </a:r>
          </a:p>
          <a:p>
            <a:pPr lvl="1">
              <a:lnSpc>
                <a:spcPct val="80000"/>
              </a:lnSpc>
            </a:pPr>
            <a:r>
              <a:rPr lang="en-US" altLang="en-US" sz="2000" smtClean="0"/>
              <a:t>Cerumen discharge, foreign bodies or lesions</a:t>
            </a:r>
          </a:p>
          <a:p>
            <a:pPr>
              <a:lnSpc>
                <a:spcPct val="80000"/>
              </a:lnSpc>
            </a:pPr>
            <a:r>
              <a:rPr lang="en-US" altLang="en-US" sz="2400" b="1" smtClean="0"/>
              <a:t>Inspect tympanic membrane</a:t>
            </a:r>
          </a:p>
          <a:p>
            <a:pPr lvl="1">
              <a:lnSpc>
                <a:spcPct val="80000"/>
              </a:lnSpc>
            </a:pPr>
            <a:r>
              <a:rPr lang="en-US" altLang="en-US" sz="2000" smtClean="0"/>
              <a:t>Color, characteristics, position, and integrity</a:t>
            </a:r>
          </a:p>
          <a:p>
            <a:pPr>
              <a:lnSpc>
                <a:spcPct val="80000"/>
              </a:lnSpc>
            </a:pPr>
            <a:r>
              <a:rPr lang="en-US" altLang="en-US" sz="2400" b="1" smtClean="0"/>
              <a:t>Test hearing acuity</a:t>
            </a:r>
          </a:p>
        </p:txBody>
      </p:sp>
      <p:sp>
        <p:nvSpPr>
          <p:cNvPr id="655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65</a:t>
            </a:fld>
            <a:endParaRPr lang="en-GB"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title"/>
          </p:nvPr>
        </p:nvSpPr>
        <p:spPr>
          <a:xfrm>
            <a:off x="685800" y="338138"/>
            <a:ext cx="7772400" cy="1219200"/>
          </a:xfrm>
        </p:spPr>
        <p:txBody>
          <a:bodyPr/>
          <a:lstStyle/>
          <a:p>
            <a:r>
              <a:rPr lang="en-US" altLang="en-US" smtClean="0"/>
              <a:t>Abnormal Findings:</a:t>
            </a:r>
            <a:br>
              <a:rPr lang="en-US" altLang="en-US" smtClean="0"/>
            </a:br>
            <a:r>
              <a:rPr lang="en-US" altLang="en-US" smtClean="0"/>
              <a:t>Abnormalities of External Ear</a:t>
            </a:r>
          </a:p>
        </p:txBody>
      </p:sp>
      <p:sp>
        <p:nvSpPr>
          <p:cNvPr id="66563" name="Rectangle 6"/>
          <p:cNvSpPr>
            <a:spLocks noGrp="1" noChangeArrowheads="1"/>
          </p:cNvSpPr>
          <p:nvPr>
            <p:ph idx="1"/>
          </p:nvPr>
        </p:nvSpPr>
        <p:spPr>
          <a:xfrm>
            <a:off x="685800" y="1646238"/>
            <a:ext cx="7772400" cy="4454525"/>
          </a:xfrm>
        </p:spPr>
        <p:txBody>
          <a:bodyPr/>
          <a:lstStyle/>
          <a:p>
            <a:r>
              <a:rPr lang="en-US" altLang="en-US" smtClean="0"/>
              <a:t>Frostbite</a:t>
            </a:r>
          </a:p>
          <a:p>
            <a:r>
              <a:rPr lang="en-US" altLang="en-US" smtClean="0"/>
              <a:t>Otitis externa, “swimmer’s ear”</a:t>
            </a:r>
          </a:p>
          <a:p>
            <a:r>
              <a:rPr lang="en-US" altLang="en-US" smtClean="0"/>
              <a:t>Brachial remnant and ear deformity</a:t>
            </a:r>
          </a:p>
        </p:txBody>
      </p:sp>
      <p:sp>
        <p:nvSpPr>
          <p:cNvPr id="665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66</a:t>
            </a:fld>
            <a:endParaRPr lang="en-GB" alt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a:xfrm>
            <a:off x="457200" y="338138"/>
            <a:ext cx="8261350" cy="1219200"/>
          </a:xfrm>
        </p:spPr>
        <p:txBody>
          <a:bodyPr/>
          <a:lstStyle/>
          <a:p>
            <a:r>
              <a:rPr lang="en-US" altLang="en-US" smtClean="0"/>
              <a:t>Abnormal Findings:</a:t>
            </a:r>
            <a:br>
              <a:rPr lang="en-US" altLang="en-US" smtClean="0"/>
            </a:br>
            <a:r>
              <a:rPr lang="en-US" altLang="en-US" smtClean="0"/>
              <a:t>Lumps and Lesions on External Ear</a:t>
            </a:r>
          </a:p>
        </p:txBody>
      </p:sp>
      <p:sp>
        <p:nvSpPr>
          <p:cNvPr id="67587" name="Rectangle 6"/>
          <p:cNvSpPr>
            <a:spLocks noGrp="1" noChangeArrowheads="1"/>
          </p:cNvSpPr>
          <p:nvPr>
            <p:ph idx="1"/>
          </p:nvPr>
        </p:nvSpPr>
        <p:spPr>
          <a:xfrm>
            <a:off x="685800" y="1646238"/>
            <a:ext cx="7772400" cy="4454525"/>
          </a:xfrm>
        </p:spPr>
        <p:txBody>
          <a:bodyPr/>
          <a:lstStyle/>
          <a:p>
            <a:r>
              <a:rPr lang="en-US" altLang="en-US" smtClean="0"/>
              <a:t>Sebaceous cyst</a:t>
            </a:r>
          </a:p>
          <a:p>
            <a:r>
              <a:rPr lang="en-US" altLang="en-US" smtClean="0"/>
              <a:t>Tophi</a:t>
            </a:r>
          </a:p>
          <a:p>
            <a:r>
              <a:rPr lang="en-US" altLang="en-US" smtClean="0"/>
              <a:t>Chondrodermatitis nodularis helicis</a:t>
            </a:r>
          </a:p>
          <a:p>
            <a:r>
              <a:rPr lang="en-US" altLang="en-US" smtClean="0"/>
              <a:t>Keloid</a:t>
            </a:r>
          </a:p>
          <a:p>
            <a:r>
              <a:rPr lang="en-US" altLang="en-US" smtClean="0"/>
              <a:t>Carcinoma</a:t>
            </a:r>
          </a:p>
        </p:txBody>
      </p:sp>
      <p:sp>
        <p:nvSpPr>
          <p:cNvPr id="675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67</a:t>
            </a:fld>
            <a:endParaRPr lang="en-GB" alt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title"/>
          </p:nvPr>
        </p:nvSpPr>
        <p:spPr>
          <a:xfrm>
            <a:off x="685800" y="338138"/>
            <a:ext cx="7772400" cy="1219200"/>
          </a:xfrm>
        </p:spPr>
        <p:txBody>
          <a:bodyPr/>
          <a:lstStyle/>
          <a:p>
            <a:r>
              <a:rPr lang="en-US" altLang="en-US" smtClean="0"/>
              <a:t>Abnormal Findings:</a:t>
            </a:r>
            <a:br>
              <a:rPr lang="en-US" altLang="en-US" smtClean="0"/>
            </a:br>
            <a:r>
              <a:rPr lang="en-US" altLang="en-US" smtClean="0"/>
              <a:t>Abnormalities in Ear Canal</a:t>
            </a:r>
          </a:p>
        </p:txBody>
      </p:sp>
      <p:sp>
        <p:nvSpPr>
          <p:cNvPr id="68611" name="Rectangle 6"/>
          <p:cNvSpPr>
            <a:spLocks noGrp="1" noChangeArrowheads="1"/>
          </p:cNvSpPr>
          <p:nvPr>
            <p:ph idx="1"/>
          </p:nvPr>
        </p:nvSpPr>
        <p:spPr>
          <a:xfrm>
            <a:off x="685800" y="1646238"/>
            <a:ext cx="7772400" cy="4454525"/>
          </a:xfrm>
        </p:spPr>
        <p:txBody>
          <a:bodyPr/>
          <a:lstStyle/>
          <a:p>
            <a:r>
              <a:rPr lang="en-US" altLang="en-US" smtClean="0"/>
              <a:t>Excessive cerumen</a:t>
            </a:r>
          </a:p>
          <a:p>
            <a:r>
              <a:rPr lang="en-US" altLang="en-US" smtClean="0"/>
              <a:t>Otitis externa</a:t>
            </a:r>
          </a:p>
          <a:p>
            <a:r>
              <a:rPr lang="en-US" altLang="en-US" smtClean="0"/>
              <a:t>Osteoma</a:t>
            </a:r>
          </a:p>
          <a:p>
            <a:r>
              <a:rPr lang="en-US" altLang="en-US" smtClean="0"/>
              <a:t>Foreign body</a:t>
            </a:r>
          </a:p>
          <a:p>
            <a:r>
              <a:rPr lang="en-US" altLang="en-US" smtClean="0"/>
              <a:t>Exostosis</a:t>
            </a:r>
          </a:p>
          <a:p>
            <a:r>
              <a:rPr lang="en-US" altLang="en-US" smtClean="0"/>
              <a:t>Furuncle</a:t>
            </a:r>
          </a:p>
          <a:p>
            <a:r>
              <a:rPr lang="en-US" altLang="en-US" smtClean="0"/>
              <a:t>Polyp</a:t>
            </a:r>
          </a:p>
        </p:txBody>
      </p:sp>
      <p:sp>
        <p:nvSpPr>
          <p:cNvPr id="686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68</a:t>
            </a:fld>
            <a:endParaRPr lang="en-GB" alt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685800" y="338138"/>
            <a:ext cx="7772400" cy="1219200"/>
          </a:xfrm>
        </p:spPr>
        <p:txBody>
          <a:bodyPr/>
          <a:lstStyle/>
          <a:p>
            <a:r>
              <a:rPr lang="en-US" altLang="en-US" smtClean="0"/>
              <a:t>Abnormal Findings: Abnormalities of Tympanic Membrane</a:t>
            </a:r>
          </a:p>
        </p:txBody>
      </p:sp>
      <p:sp>
        <p:nvSpPr>
          <p:cNvPr id="69635" name="Rectangle 6"/>
          <p:cNvSpPr>
            <a:spLocks noGrp="1" noChangeArrowheads="1"/>
          </p:cNvSpPr>
          <p:nvPr>
            <p:ph idx="1"/>
          </p:nvPr>
        </p:nvSpPr>
        <p:spPr>
          <a:xfrm>
            <a:off x="685800" y="1646238"/>
            <a:ext cx="7772400" cy="4454525"/>
          </a:xfrm>
        </p:spPr>
        <p:txBody>
          <a:bodyPr/>
          <a:lstStyle/>
          <a:p>
            <a:r>
              <a:rPr lang="en-US" altLang="en-US" smtClean="0"/>
              <a:t>Retracted drum</a:t>
            </a:r>
          </a:p>
          <a:p>
            <a:r>
              <a:rPr lang="en-US" altLang="en-US" smtClean="0"/>
              <a:t>Otitis media with effusion (OME)</a:t>
            </a:r>
          </a:p>
          <a:p>
            <a:r>
              <a:rPr lang="en-US" altLang="en-US" smtClean="0"/>
              <a:t>Acute (purulent) otitis media </a:t>
            </a:r>
          </a:p>
          <a:p>
            <a:r>
              <a:rPr lang="en-US" altLang="en-US" smtClean="0"/>
              <a:t>Perforation</a:t>
            </a:r>
          </a:p>
          <a:p>
            <a:r>
              <a:rPr lang="en-US" altLang="en-US" smtClean="0"/>
              <a:t>Insertion of tympanostomy tubes</a:t>
            </a:r>
          </a:p>
          <a:p>
            <a:r>
              <a:rPr lang="en-US" altLang="en-US" smtClean="0"/>
              <a:t>Cholesteatoma</a:t>
            </a:r>
          </a:p>
        </p:txBody>
      </p:sp>
      <p:sp>
        <p:nvSpPr>
          <p:cNvPr id="696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69</a:t>
            </a:fld>
            <a:endParaRPr lang="en-GB"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685800" y="338138"/>
            <a:ext cx="7772400" cy="1219200"/>
          </a:xfrm>
        </p:spPr>
        <p:txBody>
          <a:bodyPr/>
          <a:lstStyle/>
          <a:p>
            <a:r>
              <a:rPr lang="en-US" altLang="en-US" smtClean="0"/>
              <a:t>Structure and Function: </a:t>
            </a:r>
            <a:br>
              <a:rPr lang="en-US" altLang="en-US" smtClean="0"/>
            </a:br>
            <a:r>
              <a:rPr lang="en-US" altLang="en-US" smtClean="0"/>
              <a:t>Middle Ear (Cont.)</a:t>
            </a:r>
          </a:p>
        </p:txBody>
      </p:sp>
      <p:sp>
        <p:nvSpPr>
          <p:cNvPr id="8195" name="Rectangle 2"/>
          <p:cNvSpPr>
            <a:spLocks noGrp="1" noChangeArrowheads="1"/>
          </p:cNvSpPr>
          <p:nvPr>
            <p:ph idx="1"/>
          </p:nvPr>
        </p:nvSpPr>
        <p:spPr>
          <a:xfrm>
            <a:off x="685800" y="1646238"/>
            <a:ext cx="7772400" cy="4454525"/>
          </a:xfrm>
        </p:spPr>
        <p:txBody>
          <a:bodyPr/>
          <a:lstStyle/>
          <a:p>
            <a:r>
              <a:rPr lang="en-US" altLang="en-US" b="1" smtClean="0"/>
              <a:t>Has three functions</a:t>
            </a:r>
          </a:p>
          <a:p>
            <a:pPr lvl="1"/>
            <a:r>
              <a:rPr lang="en-US" altLang="en-US" smtClean="0"/>
              <a:t>Conducts sound vibrations from outer ear to central hearing apparatus in inner ear</a:t>
            </a:r>
          </a:p>
          <a:p>
            <a:pPr lvl="1"/>
            <a:r>
              <a:rPr lang="en-US" altLang="en-US" smtClean="0"/>
              <a:t>Protects inner ear by reducing amplitude of loud sounds</a:t>
            </a:r>
          </a:p>
          <a:p>
            <a:pPr lvl="1"/>
            <a:r>
              <a:rPr lang="en-US" altLang="en-US" smtClean="0"/>
              <a:t>Eustachian tube allows equalization of air pressure on each side of TM so that it does not rupture</a:t>
            </a:r>
          </a:p>
        </p:txBody>
      </p:sp>
      <p:sp>
        <p:nvSpPr>
          <p:cNvPr id="81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7</a:t>
            </a:fld>
            <a:endParaRPr lang="en-GB" alt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title"/>
          </p:nvPr>
        </p:nvSpPr>
        <p:spPr>
          <a:xfrm>
            <a:off x="685800" y="338138"/>
            <a:ext cx="7772400" cy="1219200"/>
          </a:xfrm>
        </p:spPr>
        <p:txBody>
          <a:bodyPr/>
          <a:lstStyle/>
          <a:p>
            <a:r>
              <a:rPr lang="en-US" altLang="en-US" smtClean="0"/>
              <a:t>Abnormal Findings: Abnormalities of Tympanic Membrane</a:t>
            </a:r>
          </a:p>
        </p:txBody>
      </p:sp>
      <p:sp>
        <p:nvSpPr>
          <p:cNvPr id="70659" name="Rectangle 6"/>
          <p:cNvSpPr>
            <a:spLocks noGrp="1" noChangeArrowheads="1"/>
          </p:cNvSpPr>
          <p:nvPr>
            <p:ph idx="1"/>
          </p:nvPr>
        </p:nvSpPr>
        <p:spPr>
          <a:xfrm>
            <a:off x="685800" y="1646238"/>
            <a:ext cx="7772400" cy="4454525"/>
          </a:xfrm>
        </p:spPr>
        <p:txBody>
          <a:bodyPr/>
          <a:lstStyle/>
          <a:p>
            <a:r>
              <a:rPr lang="en-US" altLang="en-US" smtClean="0"/>
              <a:t>Scarred drum</a:t>
            </a:r>
          </a:p>
          <a:p>
            <a:r>
              <a:rPr lang="en-US" altLang="en-US" smtClean="0"/>
              <a:t>Blue drum (hemotympanum)</a:t>
            </a:r>
          </a:p>
          <a:p>
            <a:r>
              <a:rPr lang="en-US" altLang="en-US" smtClean="0"/>
              <a:t>Bullous myringitis</a:t>
            </a:r>
          </a:p>
          <a:p>
            <a:r>
              <a:rPr lang="en-US" altLang="en-US" smtClean="0"/>
              <a:t>Fungal infection (otomycosis)</a:t>
            </a:r>
          </a:p>
        </p:txBody>
      </p:sp>
      <p:sp>
        <p:nvSpPr>
          <p:cNvPr id="706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70</a:t>
            </a:fld>
            <a:endParaRPr lang="en-GB"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685800" y="338138"/>
            <a:ext cx="7772400" cy="1219200"/>
          </a:xfrm>
        </p:spPr>
        <p:txBody>
          <a:bodyPr/>
          <a:lstStyle/>
          <a:p>
            <a:r>
              <a:rPr lang="en-US" altLang="en-US" smtClean="0"/>
              <a:t>Structure and Function: Inner Ear</a:t>
            </a:r>
          </a:p>
        </p:txBody>
      </p:sp>
      <p:sp>
        <p:nvSpPr>
          <p:cNvPr id="9219" name="Rectangle 2"/>
          <p:cNvSpPr>
            <a:spLocks noGrp="1" noChangeArrowheads="1"/>
          </p:cNvSpPr>
          <p:nvPr>
            <p:ph idx="1"/>
          </p:nvPr>
        </p:nvSpPr>
        <p:spPr>
          <a:xfrm>
            <a:off x="685800" y="1646238"/>
            <a:ext cx="7772400" cy="4454525"/>
          </a:xfrm>
        </p:spPr>
        <p:txBody>
          <a:bodyPr/>
          <a:lstStyle/>
          <a:p>
            <a:r>
              <a:rPr lang="en-US" altLang="en-US" smtClean="0"/>
              <a:t>Contains the bony labyrinth, which holds sensory organs for equilibrium and hearing</a:t>
            </a:r>
          </a:p>
          <a:p>
            <a:pPr lvl="1"/>
            <a:r>
              <a:rPr lang="en-US" altLang="en-US" smtClean="0"/>
              <a:t>Vestibule and semicircular canals within bony labyrinth compose the vestibular apparatus</a:t>
            </a:r>
          </a:p>
          <a:p>
            <a:pPr lvl="1"/>
            <a:r>
              <a:rPr lang="en-US" altLang="en-US" smtClean="0"/>
              <a:t>Cochlea contains central hearing apparatus</a:t>
            </a:r>
          </a:p>
          <a:p>
            <a:r>
              <a:rPr lang="en-US" altLang="en-US" smtClean="0"/>
              <a:t>Although the inner ear is not accessible to direct examination, its functions can be assessed</a:t>
            </a:r>
          </a:p>
        </p:txBody>
      </p:sp>
      <p:sp>
        <p:nvSpPr>
          <p:cNvPr id="92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8</a:t>
            </a:fld>
            <a:endParaRPr lang="en-GB"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685800" y="338138"/>
            <a:ext cx="7772400" cy="1219200"/>
          </a:xfrm>
        </p:spPr>
        <p:txBody>
          <a:bodyPr/>
          <a:lstStyle/>
          <a:p>
            <a:r>
              <a:rPr lang="en-US" altLang="en-US" smtClean="0"/>
              <a:t>Structure and Function: Hearing</a:t>
            </a:r>
          </a:p>
        </p:txBody>
      </p:sp>
      <p:sp>
        <p:nvSpPr>
          <p:cNvPr id="10243" name="Rectangle 2"/>
          <p:cNvSpPr>
            <a:spLocks noGrp="1" noChangeArrowheads="1"/>
          </p:cNvSpPr>
          <p:nvPr>
            <p:ph idx="1"/>
          </p:nvPr>
        </p:nvSpPr>
        <p:spPr>
          <a:xfrm>
            <a:off x="685800" y="1646238"/>
            <a:ext cx="7772400" cy="4454525"/>
          </a:xfrm>
        </p:spPr>
        <p:txBody>
          <a:bodyPr/>
          <a:lstStyle/>
          <a:p>
            <a:r>
              <a:rPr lang="en-US" altLang="en-US" b="1" smtClean="0"/>
              <a:t>Hearing</a:t>
            </a:r>
          </a:p>
          <a:p>
            <a:pPr lvl="1"/>
            <a:r>
              <a:rPr lang="en-US" altLang="en-US" smtClean="0"/>
              <a:t>Auditory system can be divided into three levels: </a:t>
            </a:r>
          </a:p>
          <a:p>
            <a:pPr lvl="2"/>
            <a:r>
              <a:rPr lang="en-US" altLang="en-US" smtClean="0"/>
              <a:t>Peripheral, brainstem, and cerebral cortex</a:t>
            </a:r>
          </a:p>
          <a:p>
            <a:pPr lvl="3"/>
            <a:r>
              <a:rPr lang="en-US" altLang="en-US" smtClean="0"/>
              <a:t>At peripheral level, ear transmits sound and converts its vibrations into electrical impulses, which can be analyzed by brain</a:t>
            </a:r>
          </a:p>
          <a:p>
            <a:pPr lvl="1"/>
            <a:r>
              <a:rPr lang="en-US" altLang="en-US" smtClean="0"/>
              <a:t>Amplitude: loudness</a:t>
            </a:r>
          </a:p>
          <a:p>
            <a:pPr lvl="1"/>
            <a:r>
              <a:rPr lang="en-US" altLang="en-US" smtClean="0"/>
              <a:t>Frequency: pitch or number of cycles per second</a:t>
            </a:r>
          </a:p>
        </p:txBody>
      </p:sp>
      <p:sp>
        <p:nvSpPr>
          <p:cNvPr id="102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000">
                <a:latin typeface="Arial" pitchFamily="34" charset="0"/>
              </a:rPr>
              <a:t>Copyright © 2016 by Elsevier, Inc. All rights reserved.</a:t>
            </a:r>
          </a:p>
          <a:p>
            <a:pPr eaLnBrk="1" hangingPunct="1"/>
            <a:r>
              <a:rPr lang="en-US" sz="1000">
                <a:latin typeface="Arial" pitchFamily="34" charset="0"/>
              </a:rPr>
              <a:t>Copyright © 2012, 2008, 2004, 2000, 1996, 1993 by Saunders, an affiliate of Elsevier Inc. </a:t>
            </a:r>
          </a:p>
        </p:txBody>
      </p:sp>
      <p:sp>
        <p:nvSpPr>
          <p:cNvPr id="2" name="Slide Number Placeholder 1"/>
          <p:cNvSpPr>
            <a:spLocks noGrp="1"/>
          </p:cNvSpPr>
          <p:nvPr>
            <p:ph type="sldNum" sz="quarter" idx="10"/>
          </p:nvPr>
        </p:nvSpPr>
        <p:spPr/>
        <p:txBody>
          <a:bodyPr/>
          <a:lstStyle/>
          <a:p>
            <a:pPr>
              <a:defRPr/>
            </a:pPr>
            <a:r>
              <a:rPr lang="en-GB" altLang="en-US" smtClean="0"/>
              <a:t> </a:t>
            </a:r>
            <a:fld id="{825FEEDE-3858-4EF0-8E9B-BDAFAF8C85A3}" type="slidenum">
              <a:rPr lang="en-GB" altLang="en-US" smtClean="0"/>
              <a:pPr>
                <a:defRPr/>
              </a:pPr>
              <a:t>9</a:t>
            </a:fld>
            <a:endParaRPr lang="en-GB" alt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1540</TotalTime>
  <Words>6900</Words>
  <Application>Microsoft Office PowerPoint</Application>
  <PresentationFormat>On-screen Show (4:3)</PresentationFormat>
  <Paragraphs>686</Paragraphs>
  <Slides>70</Slides>
  <Notes>69</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Chapter 15</vt:lpstr>
      <vt:lpstr>Structure and Function:  External Ear</vt:lpstr>
      <vt:lpstr>Structure and Function:  External Ear (Cont.)</vt:lpstr>
      <vt:lpstr>Tympanic Membrane (TM)</vt:lpstr>
      <vt:lpstr>External Ear</vt:lpstr>
      <vt:lpstr>Structure and Function:  Middle Ear</vt:lpstr>
      <vt:lpstr>Structure and Function:  Middle Ear (Cont.)</vt:lpstr>
      <vt:lpstr>Structure and Function: Inner Ear</vt:lpstr>
      <vt:lpstr>Structure and Function: Hearing</vt:lpstr>
      <vt:lpstr>Structure and Function:  Hearing (Cont.)</vt:lpstr>
      <vt:lpstr>Structure and Function:  Hearing (Cont.)</vt:lpstr>
      <vt:lpstr>Structure and Function:  Hearing (Cont.)</vt:lpstr>
      <vt:lpstr>Pathways of Hearing</vt:lpstr>
      <vt:lpstr>Structure and Function:  Hearing Loss</vt:lpstr>
      <vt:lpstr>Structure and Function:  Hearing Loss (Cont.)</vt:lpstr>
      <vt:lpstr>Equilibrium</vt:lpstr>
      <vt:lpstr>Developmental Competence: Infants and Children</vt:lpstr>
      <vt:lpstr>Developmental Competence: Infants and Children (Cont.)</vt:lpstr>
      <vt:lpstr>Developmental Competence: Adults</vt:lpstr>
      <vt:lpstr>Developmental Competence: Aging Adults</vt:lpstr>
      <vt:lpstr>Developmental Competence: Aging Adults (Cont.)</vt:lpstr>
      <vt:lpstr>Culture and Genetics:  Otitis Media</vt:lpstr>
      <vt:lpstr>Culture and Genetics:  Otitis Media (Cont.)</vt:lpstr>
      <vt:lpstr>Culture and Genetics: Cerumen</vt:lpstr>
      <vt:lpstr>Subjective Questions</vt:lpstr>
      <vt:lpstr>Subjective Questions (Cont.)</vt:lpstr>
      <vt:lpstr>Hearing Loss Questions</vt:lpstr>
      <vt:lpstr>Hearing Loss Questions (Cont.)</vt:lpstr>
      <vt:lpstr>Note to Examiner</vt:lpstr>
      <vt:lpstr>Environmental Noise Questions</vt:lpstr>
      <vt:lpstr>Tinnitus and Vertigo Questions</vt:lpstr>
      <vt:lpstr>Self-Care Behavior Questions</vt:lpstr>
      <vt:lpstr>Additional History for Infants  and Children</vt:lpstr>
      <vt:lpstr>Additional History for Infants and Children (Cont.)</vt:lpstr>
      <vt:lpstr>Objective Data Preparation</vt:lpstr>
      <vt:lpstr>Objective Data Equipment</vt:lpstr>
      <vt:lpstr>Inspection and Palpation</vt:lpstr>
      <vt:lpstr>Inspection and Palpation (Cont.)</vt:lpstr>
      <vt:lpstr>Inspect with Otoscope</vt:lpstr>
      <vt:lpstr>Inspect with Otoscope (Cont.)</vt:lpstr>
      <vt:lpstr>Otoscopic Examination</vt:lpstr>
      <vt:lpstr>Question</vt:lpstr>
      <vt:lpstr>External Canal</vt:lpstr>
      <vt:lpstr>Tympanic Membrane</vt:lpstr>
      <vt:lpstr>Tympanic Membrane (Cont.)</vt:lpstr>
      <vt:lpstr>Tympanic Membrane (Cont.)</vt:lpstr>
      <vt:lpstr>Test for Hearing Acuity</vt:lpstr>
      <vt:lpstr>Whispered Voice Test</vt:lpstr>
      <vt:lpstr>Tuning Fork Tests</vt:lpstr>
      <vt:lpstr>Test Hearing</vt:lpstr>
      <vt:lpstr>Vestibular Apparatus</vt:lpstr>
      <vt:lpstr>Developmental Competence </vt:lpstr>
      <vt:lpstr>Infants and Young Children</vt:lpstr>
      <vt:lpstr>Infants and Young Children (Cont.)</vt:lpstr>
      <vt:lpstr>Infants and Young Children (Cont.)</vt:lpstr>
      <vt:lpstr>Infants and Young Children (Cont.)</vt:lpstr>
      <vt:lpstr>Infants and Young Children (Cont.)</vt:lpstr>
      <vt:lpstr>Testing Hearing Acuity</vt:lpstr>
      <vt:lpstr>Testing Hearing Acuity (Cont.)</vt:lpstr>
      <vt:lpstr>Aging Adult </vt:lpstr>
      <vt:lpstr>Question</vt:lpstr>
      <vt:lpstr>Sample Charting: Subjective</vt:lpstr>
      <vt:lpstr>Sample Charting: Objective </vt:lpstr>
      <vt:lpstr>Sample Charting: Assessment</vt:lpstr>
      <vt:lpstr>Summary Checklist:  Ear Examination</vt:lpstr>
      <vt:lpstr>Abnormal Findings: Abnormalities of External Ear</vt:lpstr>
      <vt:lpstr>Abnormal Findings: Lumps and Lesions on External Ear</vt:lpstr>
      <vt:lpstr>Abnormal Findings: Abnormalities in Ear Canal</vt:lpstr>
      <vt:lpstr>Abnormal Findings: Abnormalities of Tympanic Membrane</vt:lpstr>
      <vt:lpstr>Abnormal Findings: Abnormalities of Tympanic Membrane</vt:lpstr>
    </vt:vector>
  </TitlesOfParts>
  <Company>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localadmin</dc:creator>
  <cp:lastModifiedBy>HBays</cp:lastModifiedBy>
  <cp:revision>184</cp:revision>
  <dcterms:created xsi:type="dcterms:W3CDTF">2014-11-04T21:10:46Z</dcterms:created>
  <dcterms:modified xsi:type="dcterms:W3CDTF">2015-02-03T19:44:07Z</dcterms:modified>
</cp:coreProperties>
</file>