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999" r:id="rId1"/>
  </p:sldMasterIdLst>
  <p:notesMasterIdLst>
    <p:notesMasterId r:id="rId75"/>
  </p:notesMasterIdLst>
  <p:handoutMasterIdLst>
    <p:handoutMasterId r:id="rId76"/>
  </p:handoutMasterIdLst>
  <p:sldIdLst>
    <p:sldId id="450" r:id="rId2"/>
    <p:sldId id="477" r:id="rId3"/>
    <p:sldId id="480" r:id="rId4"/>
    <p:sldId id="481" r:id="rId5"/>
    <p:sldId id="452" r:id="rId6"/>
    <p:sldId id="482" r:id="rId7"/>
    <p:sldId id="483" r:id="rId8"/>
    <p:sldId id="484" r:id="rId9"/>
    <p:sldId id="485" r:id="rId10"/>
    <p:sldId id="453" r:id="rId11"/>
    <p:sldId id="478" r:id="rId12"/>
    <p:sldId id="487" r:id="rId13"/>
    <p:sldId id="489" r:id="rId14"/>
    <p:sldId id="490" r:id="rId15"/>
    <p:sldId id="454" r:id="rId16"/>
    <p:sldId id="455" r:id="rId17"/>
    <p:sldId id="479" r:id="rId18"/>
    <p:sldId id="491" r:id="rId19"/>
    <p:sldId id="492" r:id="rId20"/>
    <p:sldId id="493" r:id="rId21"/>
    <p:sldId id="498" r:id="rId22"/>
    <p:sldId id="500" r:id="rId23"/>
    <p:sldId id="503" r:id="rId24"/>
    <p:sldId id="505" r:id="rId25"/>
    <p:sldId id="506" r:id="rId26"/>
    <p:sldId id="507" r:id="rId27"/>
    <p:sldId id="542" r:id="rId28"/>
    <p:sldId id="508" r:id="rId29"/>
    <p:sldId id="509" r:id="rId30"/>
    <p:sldId id="510" r:id="rId31"/>
    <p:sldId id="511" r:id="rId32"/>
    <p:sldId id="512" r:id="rId33"/>
    <p:sldId id="513" r:id="rId34"/>
    <p:sldId id="515" r:id="rId35"/>
    <p:sldId id="516" r:id="rId36"/>
    <p:sldId id="518" r:id="rId37"/>
    <p:sldId id="517" r:id="rId38"/>
    <p:sldId id="519" r:id="rId39"/>
    <p:sldId id="520" r:id="rId40"/>
    <p:sldId id="463" r:id="rId41"/>
    <p:sldId id="521" r:id="rId42"/>
    <p:sldId id="522" r:id="rId43"/>
    <p:sldId id="464" r:id="rId44"/>
    <p:sldId id="523" r:id="rId45"/>
    <p:sldId id="545" r:id="rId46"/>
    <p:sldId id="524" r:id="rId47"/>
    <p:sldId id="525" r:id="rId48"/>
    <p:sldId id="526" r:id="rId49"/>
    <p:sldId id="527" r:id="rId50"/>
    <p:sldId id="528" r:id="rId51"/>
    <p:sldId id="529" r:id="rId52"/>
    <p:sldId id="530" r:id="rId53"/>
    <p:sldId id="531" r:id="rId54"/>
    <p:sldId id="465" r:id="rId55"/>
    <p:sldId id="532" r:id="rId56"/>
    <p:sldId id="533" r:id="rId57"/>
    <p:sldId id="534" r:id="rId58"/>
    <p:sldId id="536" r:id="rId59"/>
    <p:sldId id="537" r:id="rId60"/>
    <p:sldId id="538" r:id="rId61"/>
    <p:sldId id="539" r:id="rId62"/>
    <p:sldId id="540" r:id="rId63"/>
    <p:sldId id="543" r:id="rId64"/>
    <p:sldId id="468" r:id="rId65"/>
    <p:sldId id="469" r:id="rId66"/>
    <p:sldId id="470" r:id="rId67"/>
    <p:sldId id="544" r:id="rId68"/>
    <p:sldId id="471" r:id="rId69"/>
    <p:sldId id="472" r:id="rId70"/>
    <p:sldId id="473" r:id="rId71"/>
    <p:sldId id="474" r:id="rId72"/>
    <p:sldId id="475" r:id="rId73"/>
    <p:sldId id="476" r:id="rId7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327" autoAdjust="0"/>
    <p:restoredTop sz="87626" autoAdjust="0"/>
  </p:normalViewPr>
  <p:slideViewPr>
    <p:cSldViewPr snapToGrid="0">
      <p:cViewPr>
        <p:scale>
          <a:sx n="80" d="100"/>
          <a:sy n="80" d="100"/>
        </p:scale>
        <p:origin x="-840" y="-444"/>
      </p:cViewPr>
      <p:guideLst>
        <p:guide orient="horz" pos="2160"/>
        <p:guide orient="horz" pos="650"/>
        <p:guide orient="horz" pos="1121"/>
        <p:guide orient="horz" pos="1505"/>
        <p:guide pos="2880"/>
        <p:guide pos="501"/>
      </p:guideLst>
    </p:cSldViewPr>
  </p:slideViewPr>
  <p:outlineViewPr>
    <p:cViewPr>
      <p:scale>
        <a:sx n="33" d="100"/>
        <a:sy n="33" d="100"/>
      </p:scale>
      <p:origin x="0" y="44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83" d="100"/>
          <a:sy n="83" d="100"/>
        </p:scale>
        <p:origin x="-1992" y="-7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theme" Target="theme/theme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814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7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8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8149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11D903FA-AA11-4CBD-83A3-D2A586DEDD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88329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68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D72E7CB0-4C6A-477B-BCBF-25C5BF75E63D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17550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BAAB9DE-A204-4ED8-9F06-376D002C4F27}" type="slidenum">
              <a:rPr lang="en-US" altLang="en-US" sz="1200" smtClean="0">
                <a:latin typeface="Arial" pitchFamily="34" charset="0"/>
              </a:rPr>
              <a:pPr eaLnBrk="1" hangingPunct="1"/>
              <a:t>1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C4095A-4F14-4B47-979C-5187998BFD63}" type="slidenum">
              <a:rPr lang="en-US" altLang="en-US" sz="1200" smtClean="0">
                <a:latin typeface="Arial" pitchFamily="34" charset="0"/>
              </a:rPr>
              <a:pPr eaLnBrk="1" hangingPunct="1"/>
              <a:t>54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60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60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0" dirty="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0B5DC2-BE35-46C1-BD6D-10550504F7DC}" type="slidenum">
              <a:rPr lang="en-US" altLang="en-US" sz="1200" smtClean="0">
                <a:latin typeface="Arial" pitchFamily="34" charset="0"/>
              </a:rPr>
              <a:pPr eaLnBrk="1" hangingPunct="1"/>
              <a:t>64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70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704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B09AACC-A579-476D-BEC0-811BFD0BC3C2}" type="slidenum">
              <a:rPr lang="en-US" altLang="en-US" sz="1200" smtClean="0">
                <a:latin typeface="Arial" pitchFamily="34" charset="0"/>
              </a:rPr>
              <a:pPr eaLnBrk="1" hangingPunct="1"/>
              <a:t>66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80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806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ABBAC6-8812-41FF-B7D6-58F1AFDA0BD8}" type="slidenum">
              <a:rPr lang="en-US" altLang="en-US" sz="1200" smtClean="0">
                <a:latin typeface="Arial" pitchFamily="34" charset="0"/>
              </a:rPr>
              <a:pPr eaLnBrk="1" hangingPunct="1"/>
              <a:t>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FB4A4B3-9972-4A74-AA6A-08A5E073B8AE}" type="slidenum">
              <a:rPr lang="en-US" altLang="en-US" sz="1200" smtClean="0">
                <a:latin typeface="Arial" pitchFamily="34" charset="0"/>
              </a:rPr>
              <a:pPr eaLnBrk="1" hangingPunct="1"/>
              <a:t>10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132BB0F-803E-4A5A-8096-792D841EEEFB}" type="slidenum">
              <a:rPr lang="en-US" altLang="en-US" sz="1200" smtClean="0">
                <a:latin typeface="Arial" pitchFamily="34" charset="0"/>
              </a:rPr>
              <a:pPr eaLnBrk="1" hangingPunct="1"/>
              <a:t>15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F5C9D93-3259-4426-A2AA-4A9CB27F5D2D}" type="slidenum">
              <a:rPr lang="en-US" altLang="en-US" sz="1200" smtClean="0">
                <a:latin typeface="Arial" pitchFamily="34" charset="0"/>
              </a:rPr>
              <a:pPr eaLnBrk="1" hangingPunct="1"/>
              <a:t>16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19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2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2947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8294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A870338-DE35-411C-AE34-E982F7075F1B}" type="slidenum">
              <a:rPr lang="en-US" altLang="en-US" sz="1200" smtClean="0">
                <a:latin typeface="Arial" pitchFamily="34" charset="0"/>
              </a:rPr>
              <a:pPr eaLnBrk="1" hangingPunct="1"/>
              <a:t>27</a:t>
            </a:fld>
            <a:endParaRPr lang="en-US" altLang="en-US" sz="1200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DA4F88A8-6A69-4E8B-918C-D306DC78D08A}" type="slidenum">
              <a:rPr lang="en-US" altLang="en-US" sz="1200" smtClean="0">
                <a:latin typeface="Arial" pitchFamily="34" charset="0"/>
              </a:rPr>
              <a:pPr eaLnBrk="1" hangingPunct="1"/>
              <a:t>40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39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39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b="1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AF8B19-DE49-4AAF-9BE7-EE8224685894}" type="slidenum">
              <a:rPr lang="en-US" altLang="en-US" sz="1200" smtClean="0">
                <a:latin typeface="Arial" pitchFamily="34" charset="0"/>
              </a:rPr>
              <a:pPr eaLnBrk="1" hangingPunct="1"/>
              <a:t>43</a:t>
            </a:fld>
            <a:endParaRPr lang="en-US" altLang="en-US" sz="1200" smtClean="0">
              <a:latin typeface="Arial" pitchFamily="34" charset="0"/>
            </a:endParaRPr>
          </a:p>
        </p:txBody>
      </p:sp>
      <p:sp>
        <p:nvSpPr>
          <p:cNvPr id="849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499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The correct answer is 3. The underlying sinuses are best assessed above the eyes and nose.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Answer 1 is incorrect because this is a lymph node examination.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dirty="0" smtClean="0"/>
              <a:t>Answer 2 is incorrect because pressing is improper technique and could illicit pain in the patient. 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mtClean="0"/>
              <a:t>Answer 4 is incorrect because this is carotid arterial circulation assessment. 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D72E7CB0-4C6A-477B-BCBF-25C5BF75E63D}" type="slidenum">
              <a:rPr lang="en-US" smtClean="0"/>
              <a:pPr>
                <a:defRPr/>
              </a:pPr>
              <a:t>44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27882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C97233-D89A-4784-BC8B-E538260FE6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29347867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8328"/>
            <a:ext cx="7772400" cy="1216152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0493" y="1620177"/>
            <a:ext cx="7772400" cy="570136"/>
          </a:xfrm>
        </p:spPr>
        <p:txBody>
          <a:bodyPr anchor="ctr"/>
          <a:lstStyle>
            <a:lvl1pPr marL="0" indent="0" algn="ctr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243476"/>
            <a:ext cx="4032504" cy="4031549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238673"/>
            <a:ext cx="4032504" cy="4032504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3D29F-B45B-4064-99F4-04FC60914AC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16518102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8328"/>
            <a:ext cx="7772400" cy="12192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41475"/>
            <a:ext cx="3810000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F41CA-EE14-446A-95BD-00275E6DB53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1165402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632826-1DC6-49C6-A292-AA9E338CE9E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226158383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ctr"/>
          <a:lstStyle>
            <a:lvl1pPr marL="0" indent="0" algn="ctr">
              <a:buNone/>
              <a:defRPr sz="32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299EBB-C751-4F68-B5D2-EA7428F2FBBC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36107008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>
            <a:lvl1pPr>
              <a:buClr>
                <a:schemeClr val="tx1"/>
              </a:buClr>
              <a:defRPr/>
            </a:lvl1pPr>
            <a:lvl3pPr>
              <a:buClr>
                <a:schemeClr val="tx1"/>
              </a:buClr>
              <a:defRPr/>
            </a:lvl3pPr>
            <a:lvl4pPr>
              <a:buClr>
                <a:schemeClr val="tx1"/>
              </a:buClr>
              <a:defRPr/>
            </a:lvl4pPr>
            <a:lvl5pPr>
              <a:buClr>
                <a:schemeClr val="tx1"/>
              </a:buClr>
              <a:defRPr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C497ED-6BE9-4E78-9702-CC73DF02BBCF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8815295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7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8252EF-E9B4-4A6E-9744-C5D46314580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20952835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sz="half" idx="12"/>
          </p:nvPr>
        </p:nvSpPr>
        <p:spPr>
          <a:xfrm>
            <a:off x="4642413" y="1641475"/>
            <a:ext cx="4044387" cy="44545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1"/>
          <p:cNvSpPr>
            <a:spLocks noGrp="1"/>
          </p:cNvSpPr>
          <p:nvPr>
            <p:ph type="sldNum" sz="quarter" idx="13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C511FF8-1CFC-4B45-88BB-7CAE1F9A2E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4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27752127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Content Placeholder 2"/>
          <p:cNvSpPr>
            <a:spLocks noGrp="1"/>
          </p:cNvSpPr>
          <p:nvPr>
            <p:ph idx="1"/>
          </p:nvPr>
        </p:nvSpPr>
        <p:spPr>
          <a:xfrm>
            <a:off x="464457" y="1641475"/>
            <a:ext cx="8229599" cy="4454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DA8A53-F9B9-4523-90BC-9E78DDBC067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35655206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 Regu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38328"/>
            <a:ext cx="7772400" cy="12192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1645920"/>
            <a:ext cx="7772400" cy="4454525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8989F3-C13A-43D1-859F-AAC1E20A060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087545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3D24CA-6176-4523-8ED9-DCE24D127D2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3608898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>
          <a:xfrm>
            <a:off x="7010400" y="64928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fld id="{F2C1905A-E1A7-43E2-B1B4-523D1E58AFB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90600" y="6461125"/>
            <a:ext cx="7162800" cy="381000"/>
          </a:xfrm>
          <a:prstGeom prst="rect">
            <a:avLst/>
          </a:prstGeom>
        </p:spPr>
        <p:txBody>
          <a:bodyPr/>
          <a:lstStyle>
            <a:lvl1pPr algn="ctr">
              <a:defRPr sz="1000" dirty="0" smtClean="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pPr>
              <a:defRPr/>
            </a:pPr>
            <a:r>
              <a:rPr lang="en-US"/>
              <a:t>Copyright © 2016 by Elsevier, Inc. All rights reserved.</a:t>
            </a:r>
          </a:p>
          <a:p>
            <a:pPr>
              <a:defRPr/>
            </a:pPr>
            <a:r>
              <a:rPr lang="en-US"/>
              <a:t>Copyright © 2012, 2008, 2004, 2000, 1996, 1993 by Saunders, an affiliate of Elsevier Inc.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24" r:id="rId1"/>
    <p:sldLayoutId id="2147484025" r:id="rId2"/>
    <p:sldLayoutId id="2147484026" r:id="rId3"/>
    <p:sldLayoutId id="2147484027" r:id="rId4"/>
    <p:sldLayoutId id="2147484028" r:id="rId5"/>
    <p:sldLayoutId id="2147484029" r:id="rId6"/>
    <p:sldLayoutId id="2147484030" r:id="rId7"/>
    <p:sldLayoutId id="2147484034" r:id="rId8"/>
    <p:sldLayoutId id="2147484031" r:id="rId9"/>
    <p:sldLayoutId id="2147484032" r:id="rId10"/>
    <p:sldLayoutId id="214748403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Arial" pitchFamily="34" charset="0"/>
          <a:ea typeface="+mj-ea"/>
          <a:cs typeface="Arial" pitchFamily="34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60000"/>
        <a:buFont typeface="Wingdings 2" pitchFamily="18" charset="2"/>
        <a:buChar char="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80000"/>
        <a:buFont typeface="Wingdings" pitchFamily="2" charset="2"/>
        <a:buChar char="Ø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Arial" pitchFamily="34" charset="0"/>
        <a:buChar char="•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75000"/>
        <a:buFont typeface="Wingdings 3" pitchFamily="18" charset="2"/>
        <a:buChar char=""/>
        <a:defRPr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Calibri" pitchFamily="34" charset="0"/>
        <a:buChar char="–"/>
        <a:defRPr sz="16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9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7.jpe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702925"/>
            <a:ext cx="7772400" cy="1470025"/>
          </a:xfrm>
        </p:spPr>
        <p:txBody>
          <a:bodyPr/>
          <a:lstStyle/>
          <a:p>
            <a:r>
              <a:rPr lang="en-US" altLang="en-US" sz="4000" dirty="0" smtClean="0"/>
              <a:t>Chapter 16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586360"/>
            <a:ext cx="6400800" cy="1624940"/>
          </a:xfrm>
        </p:spPr>
        <p:txBody>
          <a:bodyPr anchor="ctr"/>
          <a:lstStyle/>
          <a:p>
            <a:r>
              <a:rPr lang="en-US" altLang="en-US" sz="3600" dirty="0" smtClean="0">
                <a:solidFill>
                  <a:schemeClr val="tx1"/>
                </a:solidFill>
              </a:rPr>
              <a:t>Nose, Mouth, and Throat</a:t>
            </a:r>
          </a:p>
        </p:txBody>
      </p:sp>
      <p:sp>
        <p:nvSpPr>
          <p:cNvPr id="307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 dirty="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 dirty="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Sinuses</a:t>
            </a:r>
          </a:p>
        </p:txBody>
      </p:sp>
      <p:pic>
        <p:nvPicPr>
          <p:cNvPr id="16388" name="Picture 8" descr="f16-03-X324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819150" y="1800225"/>
            <a:ext cx="7499350" cy="4011613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22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0A95621-1191-4183-A053-1AE403B216DE}" type="slidenum">
              <a:rPr lang="en-US" sz="1000" smtClean="0">
                <a:latin typeface="Arial" pitchFamily="34" charset="0"/>
              </a:rPr>
              <a:pPr eaLnBrk="1" hangingPunct="1"/>
              <a:t>10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1229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sz="2000" smtClean="0"/>
              <a:t>First segment of digestive system and an airway for the respiratory system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sz="2000" smtClean="0"/>
              <a:t>Oral cavity: short passage bordered by lips, palate, cheeks, and tongue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sz="2000" smtClean="0"/>
              <a:t>Lips: anterior border of oral cavity, transition zone from outer skin to inner mucous membrane lining the oral cavity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z="1800" smtClean="0"/>
              <a:t>Palate: arching roof of mouth divided into two parts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z="1800" smtClean="0"/>
              <a:t>Hard palate: anterior part made up of bone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z="1800" smtClean="0"/>
              <a:t>Soft palate: posterior part, an arch of muscle that is mobile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z="1800" smtClean="0"/>
              <a:t>Uvula: free projection hanging down from middle of soft palate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z="1800" smtClean="0"/>
              <a:t>Cheeks are the side walls of oral cavity.</a:t>
            </a:r>
          </a:p>
          <a:p>
            <a:pPr lvl="2"/>
            <a:endParaRPr lang="en-US" sz="1800" smtClean="0"/>
          </a:p>
        </p:txBody>
      </p:sp>
      <p:sp>
        <p:nvSpPr>
          <p:cNvPr id="133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and Function: Mouth I</a:t>
            </a: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9A976B-9DAE-434A-A9BC-38969576B63F}" type="slidenum">
              <a:rPr lang="en-US" sz="1000" smtClean="0">
                <a:latin typeface="Arial" pitchFamily="34" charset="0"/>
              </a:rPr>
              <a:pPr eaLnBrk="1" hangingPunct="1"/>
              <a:t>11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1331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Floor of mouth consists of the horseshoe-shaped mandible bone, tongue, and underlying muscles.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Tongue: striated muscle arranged in a crosswise pattern so that it can change shape and position</a:t>
            </a:r>
          </a:p>
          <a:p>
            <a:pPr lvl="3">
              <a:buSzPct val="100000"/>
              <a:buFont typeface="Arial" pitchFamily="34" charset="0"/>
              <a:buChar char="•"/>
            </a:pPr>
            <a:r>
              <a:rPr lang="en-US" altLang="en-US" smtClean="0"/>
              <a:t>Papillae: rough, bumpy elevations on its dorsal surface </a:t>
            </a:r>
          </a:p>
          <a:p>
            <a:pPr lvl="3">
              <a:buSzPct val="100000"/>
              <a:buFont typeface="Arial" pitchFamily="34" charset="0"/>
              <a:buChar char="•"/>
            </a:pPr>
            <a:r>
              <a:rPr lang="en-US" altLang="en-US" smtClean="0"/>
              <a:t>Ventral surface: smooth, shiny and has prominent veins </a:t>
            </a:r>
          </a:p>
          <a:p>
            <a:pPr lvl="3">
              <a:buSzPct val="100000"/>
              <a:buFont typeface="Arial" pitchFamily="34" charset="0"/>
              <a:buChar char="•"/>
            </a:pPr>
            <a:r>
              <a:rPr lang="en-US" altLang="en-US" smtClean="0"/>
              <a:t>Frenulum: midline fold of tissue connecting tongue to floor of mouth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Tongue’s ability to change shape and position enhances its functions in mastication, swallowing, cleansing teeth, and the formation of speech.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Functions in taste sensation</a:t>
            </a:r>
          </a:p>
        </p:txBody>
      </p:sp>
      <p:sp>
        <p:nvSpPr>
          <p:cNvPr id="1433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and Function: Mouth II</a:t>
            </a:r>
          </a:p>
        </p:txBody>
      </p:sp>
      <p:sp>
        <p:nvSpPr>
          <p:cNvPr id="143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83C766-22F9-47AB-A0E6-22BC3C2C69E6}" type="slidenum">
              <a:rPr lang="en-US" sz="1000" smtClean="0">
                <a:latin typeface="Arial" pitchFamily="34" charset="0"/>
              </a:rPr>
              <a:pPr eaLnBrk="1" hangingPunct="1"/>
              <a:t>12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1434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Mouth contains three pairs of salivary glands.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Parotid gland lies within cheeks in front of ear.</a:t>
            </a:r>
          </a:p>
          <a:p>
            <a:pPr lvl="3">
              <a:buSzPct val="100000"/>
              <a:buFont typeface="Arial" pitchFamily="34" charset="0"/>
              <a:buChar char="•"/>
            </a:pPr>
            <a:r>
              <a:rPr lang="en-US" altLang="en-US" smtClean="0"/>
              <a:t>Stensen’s duct runs forward to open on buccal mucosa opposite second molar.</a:t>
            </a:r>
            <a:endParaRPr lang="en-US" altLang="en-US" sz="2000" smtClean="0"/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Submandibular gland lies beneath mandible at angle of jaw.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Wharton’s duct runs up and forward to the floor of mouth and opens at either side of frenulum.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Sublingual gland, the smallest, almond-shaped, lies within floor of mouth under tongue and has many small openings along sublingual fold under tongue.</a:t>
            </a:r>
          </a:p>
        </p:txBody>
      </p:sp>
      <p:sp>
        <p:nvSpPr>
          <p:cNvPr id="1536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and Function: Mouth III</a:t>
            </a:r>
          </a:p>
        </p:txBody>
      </p:sp>
      <p:sp>
        <p:nvSpPr>
          <p:cNvPr id="153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335F76E-E29A-459E-9A67-958A3B4AEB12}" type="slidenum">
              <a:rPr lang="en-US" sz="1000" smtClean="0">
                <a:latin typeface="Arial" pitchFamily="34" charset="0"/>
              </a:rPr>
              <a:pPr eaLnBrk="1" hangingPunct="1"/>
              <a:t>13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1536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Glands secrete saliva, the clear fluid that moistens and lubricates the food bolus, starts digestion, and cleans and protects the mucosa.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Adults have 32 permanent teeth; 16 in each arch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Each tooth has three parts: crown, neck, and root.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Gums (gingivae) collar the teeth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Thick fibrous tissues covered with mucous membrane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Different from rest of oral mucosa because of their pale pink color and stippled surface</a:t>
            </a:r>
          </a:p>
        </p:txBody>
      </p:sp>
      <p:sp>
        <p:nvSpPr>
          <p:cNvPr id="1638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and Function: Mouth IV</a:t>
            </a:r>
          </a:p>
        </p:txBody>
      </p:sp>
      <p:sp>
        <p:nvSpPr>
          <p:cNvPr id="163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979E1AC-78FE-46F4-92D9-ABA22C79E2CE}" type="slidenum">
              <a:rPr lang="en-US" sz="1000" smtClean="0">
                <a:latin typeface="Arial" pitchFamily="34" charset="0"/>
              </a:rPr>
              <a:pPr eaLnBrk="1" hangingPunct="1"/>
              <a:t>14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1638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Mouth</a:t>
            </a:r>
          </a:p>
        </p:txBody>
      </p:sp>
      <p:pic>
        <p:nvPicPr>
          <p:cNvPr id="21508" name="Picture 8" descr="f16-04-X324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247404" y="1356138"/>
            <a:ext cx="6932613" cy="4343400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74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930B6AC-E0C8-45CA-9785-195F53BC05AC}" type="slidenum">
              <a:rPr lang="en-US" sz="1000" smtClean="0">
                <a:latin typeface="Arial" pitchFamily="34" charset="0"/>
              </a:rPr>
              <a:pPr eaLnBrk="1" hangingPunct="1"/>
              <a:t>15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1741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Salivary Glands</a:t>
            </a:r>
          </a:p>
        </p:txBody>
      </p:sp>
      <p:pic>
        <p:nvPicPr>
          <p:cNvPr id="22532" name="Picture 8" descr="f16-05-X3243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1693863" y="1822450"/>
            <a:ext cx="5748337" cy="4332288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184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B0DE92-DC29-4493-B734-F6DC605A68C6}" type="slidenum">
              <a:rPr lang="en-US" sz="1000" smtClean="0">
                <a:latin typeface="Arial" pitchFamily="34" charset="0"/>
              </a:rPr>
              <a:pPr eaLnBrk="1" hangingPunct="1"/>
              <a:t>16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1843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Area behind mouth and nose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Oropharynx: separated from mouth by a fold of tissue on each side, the anterior tonsillar pillar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Tonsils: behind folds, each is a mass of lymphoid tissue look more granular, and surface shows deep crypts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Tonsillar tissue enlarges during childhood until puberty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Posterior pharyngeal wall is seen behind these structures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Nasopharynx: continuous with oropharynx above oropharynx and behind nasal cavity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Pharyngeal tonsils (adenoids) and eustachian tube openings are located here.</a:t>
            </a:r>
          </a:p>
        </p:txBody>
      </p:sp>
      <p:sp>
        <p:nvSpPr>
          <p:cNvPr id="1945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and Function: Throat or Pharynx</a:t>
            </a:r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2F9580-4384-4EEE-AF6E-7F464036724A}" type="slidenum">
              <a:rPr lang="en-US" sz="1000" smtClean="0">
                <a:latin typeface="Arial" pitchFamily="34" charset="0"/>
              </a:rPr>
              <a:pPr eaLnBrk="1" hangingPunct="1"/>
              <a:t>17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1946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mtClean="0"/>
              <a:t>Salivation starts at 3 months; baby will drool periodically for a few months before learning to swallow saliva.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mtClean="0"/>
              <a:t>Teeth, both sets, begin development in utero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mtClean="0"/>
              <a:t>Children have 20 deciduous, or temporary teeth, that erupt between 6 months and 24 months of age; all 20 should appear by 2½ years.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mtClean="0"/>
              <a:t>Deciduous teeth lost beginning at age 6 through 12; replaced by permanent, starting with central incisors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mtClean="0"/>
              <a:t>Nose develops during adolescence, along with other secondary sex characteristics.</a:t>
            </a:r>
          </a:p>
          <a:p>
            <a:pPr lvl="3">
              <a:buSzPct val="80000"/>
              <a:buFont typeface="Wingdings" pitchFamily="2" charset="2"/>
              <a:buChar char="Ø"/>
            </a:pPr>
            <a:r>
              <a:rPr lang="en-US" altLang="en-US" smtClean="0"/>
              <a:t>This growth starts at age 12 or 13, reaching full growth at age 16 in females and age 18 in males.</a:t>
            </a:r>
          </a:p>
        </p:txBody>
      </p:sp>
      <p:sp>
        <p:nvSpPr>
          <p:cNvPr id="2048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Developmental Competence: Infants and Children </a:t>
            </a:r>
          </a:p>
        </p:txBody>
      </p:sp>
      <p:sp>
        <p:nvSpPr>
          <p:cNvPr id="204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D53758-66BB-4EE6-AF0B-7154A6EFD923}" type="slidenum">
              <a:rPr lang="en-US" sz="1000" smtClean="0">
                <a:latin typeface="Arial" pitchFamily="34" charset="0"/>
              </a:rPr>
              <a:pPr eaLnBrk="1" hangingPunct="1"/>
              <a:t>18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2048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Nasal stuffiness and epistaxis may occur during pregnancy as a result of increased vascularity in the upper respiratory tract.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Gums may be hyperemic and softened and may bleed with normal toothbrushing.</a:t>
            </a:r>
          </a:p>
        </p:txBody>
      </p:sp>
      <p:sp>
        <p:nvSpPr>
          <p:cNvPr id="2150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Developmental Competence: Pregnant Woman</a:t>
            </a:r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9BD17E6-EDD6-4992-BB1C-398E53756F02}" type="slidenum">
              <a:rPr lang="en-US" sz="1000" smtClean="0">
                <a:latin typeface="Arial" pitchFamily="34" charset="0"/>
              </a:rPr>
              <a:pPr eaLnBrk="1" hangingPunct="1"/>
              <a:t>19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2150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dirty="0" smtClean="0"/>
              <a:t>First segment of respiratory system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/>
              <a:t>Warms, moistens, and filters inhaled air, and is sensory organ for smell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/>
              <a:t>External nose shaped like triangle attached to face </a:t>
            </a:r>
          </a:p>
          <a:p>
            <a:pPr lvl="3">
              <a:buSzPct val="100000"/>
              <a:buFont typeface="Arial" pitchFamily="34" charset="0"/>
              <a:buChar char="•"/>
            </a:pPr>
            <a:r>
              <a:rPr lang="en-US" altLang="en-US" dirty="0" smtClean="0"/>
              <a:t>Bridge is superior part and free corner is tip.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/>
              <a:t>Nares: oval openings at base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smtClean="0"/>
              <a:t>Each naris widens into the vestibule.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err="1" smtClean="0"/>
              <a:t>Columella</a:t>
            </a:r>
            <a:r>
              <a:rPr lang="en-US" altLang="en-US" dirty="0" smtClean="0"/>
              <a:t>: divides two nares and continuous inside with nasal septum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dirty="0" err="1" smtClean="0"/>
              <a:t>Ala</a:t>
            </a:r>
            <a:r>
              <a:rPr lang="en-US" altLang="en-US" dirty="0" smtClean="0"/>
              <a:t>: lateral outside wing of nose on either side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dirty="0" smtClean="0"/>
              <a:t>Upper third made up of bone; rest is cartilage</a:t>
            </a:r>
          </a:p>
        </p:txBody>
      </p:sp>
      <p:sp>
        <p:nvSpPr>
          <p:cNvPr id="409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and Function: Nose I</a:t>
            </a:r>
          </a:p>
        </p:txBody>
      </p:sp>
      <p:sp>
        <p:nvSpPr>
          <p:cNvPr id="41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9699F07-A5FB-4E75-B323-01C59AB62AB5}" type="slidenum">
              <a:rPr lang="en-US" sz="1000" smtClean="0">
                <a:latin typeface="Arial" pitchFamily="34" charset="0"/>
              </a:rPr>
              <a:pPr eaLnBrk="1" hangingPunct="1"/>
              <a:t>2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410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sz="2000" smtClean="0"/>
              <a:t>Gradual loss of subcutaneous fat starts during later middle adult years, making the nose appear more prominent in some people.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sz="2000" smtClean="0"/>
              <a:t>Atrophic tissues ulcerate easily, increasing risk for older people for infections, such as oral moniliasis and malignant lesions.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sz="2000" smtClean="0"/>
              <a:t>Natural tooth loss exacerbated by inadequate dental care, poor oral hygiene, and tobacco use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sz="2000" smtClean="0"/>
              <a:t>Diminished sense of taste and smell decreases aging person’s interest in food and may contribute to malnutrition.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sz="2000" smtClean="0"/>
              <a:t>Trouble with mastication can lead to dietary pattern changes which may place the older adult at risk for nutritional deficits (protein, vitamins, and minerals).</a:t>
            </a:r>
          </a:p>
          <a:p>
            <a:pPr lvl="1"/>
            <a:endParaRPr lang="en-US" sz="2000" smtClean="0"/>
          </a:p>
        </p:txBody>
      </p:sp>
      <p:sp>
        <p:nvSpPr>
          <p:cNvPr id="2253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Developmental Competence: Aging Adult </a:t>
            </a:r>
          </a:p>
        </p:txBody>
      </p:sp>
      <p:sp>
        <p:nvSpPr>
          <p:cNvPr id="225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6A82EA6-A234-49F8-BB1C-D02AC3C09AF5}" type="slidenum">
              <a:rPr lang="en-US" sz="1000" smtClean="0">
                <a:latin typeface="Arial" pitchFamily="34" charset="0"/>
              </a:rPr>
              <a:pPr eaLnBrk="1" hangingPunct="1"/>
              <a:t>20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2253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Bifid uvula: a condition in which uvula is split either completely or partially; occurs in 10% of some American Indian groups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Cleft lip and cleft palate: most common in Asians, intermediate in Whites, and least common in Blacks.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Torus palatinus: a bony ridge running in middle of hard palate is seen in 20% to 35% of the U.S. population.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Leukoedema: a benign lesion occurring on buccal mucosa, is seen more often in Blacks.</a:t>
            </a:r>
          </a:p>
          <a:p>
            <a:pPr lvl="1"/>
            <a:endParaRPr lang="en-US" altLang="en-US" sz="2000" smtClean="0"/>
          </a:p>
        </p:txBody>
      </p:sp>
      <p:sp>
        <p:nvSpPr>
          <p:cNvPr id="2355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Culture and Genetics I</a:t>
            </a:r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3A8C604-9106-469B-9259-07B5232B1A36}" type="slidenum">
              <a:rPr lang="en-US" sz="1000" smtClean="0">
                <a:latin typeface="Arial" pitchFamily="34" charset="0"/>
              </a:rPr>
              <a:pPr eaLnBrk="1" hangingPunct="1"/>
              <a:t>21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2355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NHANES data reports a decrease in dental caries in permanent teeth, with non-Hispanic white subjects having lower prevalence and severity than non-Hispanic Black and Mexican American participants.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Prevalence of edentulism has dropped to 8% of adults over 20 years of age, based on water fluoridation, dental sealants, and use of fluoride toothpaste.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Incidence and mortality rates have decreased for oral and pharyngeal cancers among black and white men and women since the 1900s.</a:t>
            </a:r>
          </a:p>
        </p:txBody>
      </p:sp>
      <p:sp>
        <p:nvSpPr>
          <p:cNvPr id="2457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Culture and Genetics II</a:t>
            </a: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6B8158E-257C-4D6D-8010-5F2D3EACE81D}" type="slidenum">
              <a:rPr lang="en-US" sz="1000" smtClean="0">
                <a:latin typeface="Arial" pitchFamily="34" charset="0"/>
              </a:rPr>
              <a:pPr eaLnBrk="1" hangingPunct="1"/>
              <a:t>22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2458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Content Placeholder 8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Discharge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Frequent colds, upper respiratory infections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Sinus pain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Trauma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Epistaxis, nosebleeds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Allergies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Altered smell</a:t>
            </a:r>
          </a:p>
        </p:txBody>
      </p:sp>
      <p:sp>
        <p:nvSpPr>
          <p:cNvPr id="2560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Subjective Data: Nose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F9DF539-0E09-4080-A901-1B11EFCFE5A3}" type="slidenum">
              <a:rPr lang="en-US" sz="1000" smtClean="0">
                <a:latin typeface="Arial" pitchFamily="34" charset="0"/>
              </a:rPr>
              <a:pPr eaLnBrk="1" hangingPunct="1"/>
              <a:t>23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2560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Content Placeholder 8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Discharge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Any nasal discharge or runny nose? Continuous?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Is discharge watery, purulent, mucoid, bloody?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Frequent colds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Any unusually frequent or severe colds (upper respiratory infections)? How often do these occur?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Sinus pain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Any sinus pain or sinusitis? How is this treated?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Do you have chronic postnasal drip?</a:t>
            </a:r>
          </a:p>
        </p:txBody>
      </p:sp>
      <p:sp>
        <p:nvSpPr>
          <p:cNvPr id="2662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Subjective Data Questions: Nose I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9663AD3-4795-47DC-A637-D345A3255001}" type="slidenum">
              <a:rPr lang="en-US" sz="1000" smtClean="0">
                <a:latin typeface="Arial" pitchFamily="34" charset="0"/>
              </a:rPr>
              <a:pPr eaLnBrk="1" hangingPunct="1"/>
              <a:t>24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2662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Content Placeholder 8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Trauma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Ever had any trauma or a blow to the nose?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Do you breathe through your nose?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Epistaxis, nosebleeds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Any nosebleeds? How often?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How much bleeding, a teaspoonful or does it pour out?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Color of the blood, red or brown? Clots?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From one nostril or both?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Aggravated by nose-picking or scratching?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How do you treat nosebleeds? Are they difficult to stop?</a:t>
            </a:r>
          </a:p>
        </p:txBody>
      </p:sp>
      <p:sp>
        <p:nvSpPr>
          <p:cNvPr id="2765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Subjective Data Questions: Nose II</a:t>
            </a:r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7D1239-2DDD-4449-A6F9-8BD175948933}" type="slidenum">
              <a:rPr lang="en-US" sz="1000" smtClean="0">
                <a:latin typeface="Arial" pitchFamily="34" charset="0"/>
              </a:rPr>
              <a:pPr eaLnBrk="1" hangingPunct="1"/>
              <a:t>25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2765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Content Placeholder 8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Allergies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Any allergies or hay fever? To what are you allergic, for example, pollen, dust, or pets?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How was this determined?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What type of environment makes it worse? Can you avoid exposure?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Do you use inhalers, nasal spray, or nose drops? How often? Which type?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How long have you used this?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Altered smell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Experienced any change in sense of smell?</a:t>
            </a:r>
          </a:p>
        </p:txBody>
      </p:sp>
      <p:sp>
        <p:nvSpPr>
          <p:cNvPr id="2867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Subjective Data Questions: Nose III</a:t>
            </a: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721BF3A-BB02-4BF7-980F-80C890D232D6}" type="slidenum">
              <a:rPr lang="en-US" sz="1000" smtClean="0">
                <a:latin typeface="Arial" pitchFamily="34" charset="0"/>
              </a:rPr>
              <a:pPr eaLnBrk="1" hangingPunct="1"/>
              <a:t>26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286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5"/>
          <p:cNvSpPr>
            <a:spLocks noGrp="1"/>
          </p:cNvSpPr>
          <p:nvPr>
            <p:ph type="title"/>
          </p:nvPr>
        </p:nvSpPr>
        <p:spPr>
          <a:xfrm>
            <a:off x="685800" y="338138"/>
            <a:ext cx="7772400" cy="1216025"/>
          </a:xfrm>
        </p:spPr>
        <p:txBody>
          <a:bodyPr/>
          <a:lstStyle/>
          <a:p>
            <a:r>
              <a:rPr lang="en-US" altLang="en-US" smtClean="0"/>
              <a:t>Subjective Data: Mouth and Throat</a:t>
            </a:r>
          </a:p>
        </p:txBody>
      </p:sp>
      <p:sp>
        <p:nvSpPr>
          <p:cNvPr id="29699" name="Content Placeholder 8"/>
          <p:cNvSpPr>
            <a:spLocks noGrp="1"/>
          </p:cNvSpPr>
          <p:nvPr>
            <p:ph sz="half" idx="2"/>
          </p:nvPr>
        </p:nvSpPr>
        <p:spPr>
          <a:xfrm>
            <a:off x="457200" y="2243138"/>
            <a:ext cx="4032250" cy="4032250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Sores or lesions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Sore throat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Bleeding gums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Toothache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Hoarseness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Dysphagia</a:t>
            </a:r>
          </a:p>
        </p:txBody>
      </p:sp>
      <p:sp>
        <p:nvSpPr>
          <p:cNvPr id="29700" name="Content Placeholder 6"/>
          <p:cNvSpPr>
            <a:spLocks noGrp="1"/>
          </p:cNvSpPr>
          <p:nvPr>
            <p:ph sz="quarter" idx="4"/>
          </p:nvPr>
        </p:nvSpPr>
        <p:spPr>
          <a:xfrm>
            <a:off x="4645025" y="2238375"/>
            <a:ext cx="4032250" cy="4032250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Altered taste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Smoking, alcohol consumption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Self-care behaviors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Dental care pattern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Dentures or appliances</a:t>
            </a:r>
          </a:p>
        </p:txBody>
      </p:sp>
      <p:sp>
        <p:nvSpPr>
          <p:cNvPr id="2970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2BA1AB6-82B7-4CC8-A0E9-BC86BE335FFF}" type="slidenum">
              <a:rPr lang="en-US" sz="1000" smtClean="0">
                <a:latin typeface="Arial" pitchFamily="34" charset="0"/>
              </a:rPr>
              <a:pPr eaLnBrk="1" hangingPunct="1"/>
              <a:t>27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2970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Content Placeholder 8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Sores or lesions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Have you noticed any sores or lesions in the mouth, tongue, or gums?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How long have you had it? Ever had this lesion before? Is it single or multiple?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Does it seem associated with stress, season change, or food?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How have you treated sore? Have you applied any local medication?</a:t>
            </a:r>
          </a:p>
        </p:txBody>
      </p:sp>
      <p:sp>
        <p:nvSpPr>
          <p:cNvPr id="3072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Subjective Data Questions: </a:t>
            </a:r>
            <a:br>
              <a:rPr lang="en-US" altLang="en-US" smtClean="0"/>
            </a:br>
            <a:r>
              <a:rPr lang="en-US" altLang="en-US" smtClean="0"/>
              <a:t>Mouth and Throat I</a:t>
            </a:r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4706D8F-15B1-41B8-BA9A-72EE39EA3561}" type="slidenum">
              <a:rPr lang="en-US" sz="1000" smtClean="0">
                <a:latin typeface="Arial" pitchFamily="34" charset="0"/>
              </a:rPr>
              <a:pPr eaLnBrk="1" hangingPunct="1"/>
              <a:t>28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3072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Content Placeholder 8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Sore throat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How frequently do you get them? Do you have a sore throat now? When did it start?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Is it associated with cough, fever, fatigue, decreased appetite, headache, postnasal drip, or hoarseness?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Is it worse when arising? What is humidity level in room where you sleep? Any dust or smoke inhaled at work?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Do you usually get a throat culture for the sore throats? Were any documented as streptococcal?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How have you treated this sore throat: medication, gargling? How effective are these? Have your tonsils or adenoids been taken out?</a:t>
            </a:r>
          </a:p>
        </p:txBody>
      </p:sp>
      <p:sp>
        <p:nvSpPr>
          <p:cNvPr id="3174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Subjective Data Questions: </a:t>
            </a:r>
            <a:br>
              <a:rPr lang="en-US" altLang="en-US" smtClean="0"/>
            </a:br>
            <a:r>
              <a:rPr lang="en-US" altLang="en-US" smtClean="0"/>
              <a:t>Mouth and Throat II</a:t>
            </a:r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C44A545-4388-4E4A-B1E7-F778A7276190}" type="slidenum">
              <a:rPr lang="en-US" sz="1000" smtClean="0">
                <a:latin typeface="Arial" pitchFamily="34" charset="0"/>
              </a:rPr>
              <a:pPr eaLnBrk="1" hangingPunct="1"/>
              <a:t>29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3174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806950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Nasal cavity much larger than external nose would indicate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Extends back over roof of mouth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Nasal hairs or vibrissae line anterior edge of cavity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Rest of cavity lined with blanket of ciliated mucous membrane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Nasal hairs filter coarsest matter from inhaled air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Mucous blanket filters out dust and bacteria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Nasal mucosa appears redder than oral mucosa because of rich blood supply present to warm inhaled air</a:t>
            </a:r>
          </a:p>
        </p:txBody>
      </p:sp>
      <p:sp>
        <p:nvSpPr>
          <p:cNvPr id="512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and Function: Nose II</a:t>
            </a:r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E34EF7F-7CAE-4FB2-ACD3-5BEFAF2B5293}" type="slidenum">
              <a:rPr lang="en-US" sz="1000" smtClean="0">
                <a:latin typeface="Arial" pitchFamily="34" charset="0"/>
              </a:rPr>
              <a:pPr eaLnBrk="1" hangingPunct="1"/>
              <a:t>3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512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Content Placeholder 8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Bleeding gums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Any bleeding gums? How long have you had this?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Toothache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Any toothache? Do your teeth seem sensitive to hot, cold? Have you lost any teeth?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Hoarseness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Any hoarseness, voice change? For how long?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Feel like having to clear your throat? Or, like a “lump in your throat?” Use your voice a lot at work, recreation?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Does hoarseness seem associated with a cold or sore throat?</a:t>
            </a:r>
          </a:p>
        </p:txBody>
      </p:sp>
      <p:sp>
        <p:nvSpPr>
          <p:cNvPr id="3277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Subjective Data Questions: </a:t>
            </a:r>
            <a:br>
              <a:rPr lang="en-US" altLang="en-US" smtClean="0"/>
            </a:br>
            <a:r>
              <a:rPr lang="en-US" altLang="en-US" smtClean="0"/>
              <a:t>Mouth and Throat III</a:t>
            </a:r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7FBDD89-7CA5-4BDB-B468-1149BF49906D}" type="slidenum">
              <a:rPr lang="en-US" sz="1000" smtClean="0">
                <a:latin typeface="Arial" pitchFamily="34" charset="0"/>
              </a:rPr>
              <a:pPr eaLnBrk="1" hangingPunct="1"/>
              <a:t>30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3277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8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smtClean="0"/>
              <a:t>Dysphagia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mtClean="0"/>
              <a:t>Any difficulty swallowing? How long have you had it?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mtClean="0"/>
              <a:t>Do you feel as if food gets stopped at a certain point?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mtClean="0"/>
              <a:t>Any pain with this?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smtClean="0"/>
              <a:t>Altered taste or any change in sense of taste?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smtClean="0"/>
              <a:t>Smoking, alcohol consumption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mtClean="0"/>
              <a:t>Do you smoke? Pipe or cigarettes? Smokeless tobacco? How many packs per day? For how many years?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smtClean="0"/>
              <a:t>When was your last alcohol drink? How much alcohol did you drink that time? How much alcohol do you usually drink?</a:t>
            </a:r>
          </a:p>
        </p:txBody>
      </p:sp>
      <p:sp>
        <p:nvSpPr>
          <p:cNvPr id="3379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Subjective Data Questions: </a:t>
            </a:r>
            <a:br>
              <a:rPr lang="en-US" altLang="en-US" smtClean="0"/>
            </a:br>
            <a:r>
              <a:rPr lang="en-US" altLang="en-US" smtClean="0"/>
              <a:t>Mouth and Throat IV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C34EF5-D9E6-4EF3-8CA8-D574120F39C3}" type="slidenum">
              <a:rPr lang="en-US" sz="1000" smtClean="0">
                <a:latin typeface="Arial" pitchFamily="34" charset="0"/>
              </a:rPr>
              <a:pPr eaLnBrk="1" hangingPunct="1"/>
              <a:t>31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3379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Content Placeholder 8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Self-care behaviors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How often do you use a toothbrush and floss?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Last dental examination? Do dental problems affect which foods you eat?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Do you have a dental appliance: braces, bridge, headgear?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Do you wear dentures? All of the time? How long have you had this set? How do they fit?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Any sores or irritation on the palate or gums?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Any problems with talking; do dentures whistle or drop? Can you chew all foods? How do you clean them?</a:t>
            </a:r>
          </a:p>
        </p:txBody>
      </p:sp>
      <p:sp>
        <p:nvSpPr>
          <p:cNvPr id="3481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Subjective Data Questions: </a:t>
            </a:r>
            <a:br>
              <a:rPr lang="en-US" altLang="en-US" smtClean="0"/>
            </a:br>
            <a:r>
              <a:rPr lang="en-US" altLang="en-US" smtClean="0"/>
              <a:t>Mouth and Throat V</a:t>
            </a:r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411B9EA-6865-490F-99DA-D1FEEB5588A3}" type="slidenum">
              <a:rPr lang="en-US" sz="1000" smtClean="0">
                <a:latin typeface="Arial" pitchFamily="34" charset="0"/>
              </a:rPr>
              <a:pPr eaLnBrk="1" hangingPunct="1"/>
              <a:t>32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3482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Content Placeholder 8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711700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/>
              <a:t>Does child have any mouth infections or sores, such as thrush or canker sores? How frequently?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1800" smtClean="0"/>
              <a:t>Does child have frequent sore throat or tonsillitis? How often? How are these treated? Have they ever been documented as streptococcal infections?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/>
              <a:t>Did child’s teeth erupt on time?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1800" smtClean="0"/>
              <a:t>Do teeth seem straight to you?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1800" smtClean="0"/>
              <a:t>Is child using a bottle? Does child sleep with a bottle?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1800" smtClean="0"/>
              <a:t>Noticed any thumb sucking after child’s secondary teeth came in?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1800" smtClean="0"/>
              <a:t>Have you noticed child grinding his or her teeth?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/>
              <a:t>Self-care behaviors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1800" smtClean="0"/>
              <a:t>How are child’s dental habits? Use a toothbrush regularly? How often does child see a dentist?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1800" smtClean="0"/>
              <a:t>Do you use fluoridated water or fluoride supplement?</a:t>
            </a:r>
          </a:p>
          <a:p>
            <a:pPr lvl="2"/>
            <a:endParaRPr lang="en-US" altLang="en-US" smtClean="0"/>
          </a:p>
        </p:txBody>
      </p:sp>
      <p:sp>
        <p:nvSpPr>
          <p:cNvPr id="3584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Additional History for Infants and Children</a:t>
            </a:r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7B744B8-009F-41CA-B1ED-8D41EA81267D}" type="slidenum">
              <a:rPr lang="en-US" sz="1000" smtClean="0">
                <a:latin typeface="Arial" pitchFamily="34" charset="0"/>
              </a:rPr>
              <a:pPr eaLnBrk="1" hangingPunct="1"/>
              <a:t>33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3584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8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Any dryness in the mouth? Are you taking any medications? (Note prescribed and over-the-counter medications.)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Have you had any loss of teeth? Can you chew all types of food?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Are you able to care for your own teeth or dentures?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Have you noticed a change in your sense of taste or smell?</a:t>
            </a:r>
          </a:p>
        </p:txBody>
      </p:sp>
      <p:sp>
        <p:nvSpPr>
          <p:cNvPr id="3686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Additional History for Aging Adult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08257D9-9B9D-402E-A57F-0812AE5F958D}" type="slidenum">
              <a:rPr lang="en-US" sz="1000" smtClean="0">
                <a:latin typeface="Arial" pitchFamily="34" charset="0"/>
              </a:rPr>
              <a:pPr eaLnBrk="1" hangingPunct="1"/>
              <a:t>34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3686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z="2400" smtClean="0"/>
              <a:t>Preparation</a:t>
            </a:r>
          </a:p>
          <a:p>
            <a:pPr lvl="1"/>
            <a:r>
              <a:rPr lang="en-US" altLang="en-US" sz="2000" smtClean="0"/>
              <a:t>Position person sitting up straight with his or her head at your eye level.</a:t>
            </a:r>
          </a:p>
          <a:p>
            <a:pPr lvl="1"/>
            <a:r>
              <a:rPr lang="en-US" altLang="en-US" sz="2000" smtClean="0"/>
              <a:t>If person wears dentures, offer a paper towel and ask person to remove them.</a:t>
            </a:r>
          </a:p>
          <a:p>
            <a:r>
              <a:rPr lang="en-US" altLang="en-US" sz="2400" smtClean="0"/>
              <a:t>Equipment </a:t>
            </a:r>
          </a:p>
          <a:p>
            <a:pPr marL="738188" lvl="2" indent="-276225">
              <a:buSzPct val="80000"/>
              <a:buFont typeface="Wingdings" pitchFamily="2" charset="2"/>
              <a:buChar char="Ø"/>
            </a:pPr>
            <a:r>
              <a:rPr lang="en-US" altLang="en-US" smtClean="0"/>
              <a:t>Otoscope with short, wide-tipped nasal speculum</a:t>
            </a:r>
          </a:p>
          <a:p>
            <a:pPr marL="738188" lvl="2" indent="-276225">
              <a:buSzPct val="80000"/>
              <a:buFont typeface="Wingdings" pitchFamily="2" charset="2"/>
              <a:buChar char="Ø"/>
            </a:pPr>
            <a:r>
              <a:rPr lang="en-US" altLang="en-US" smtClean="0"/>
              <a:t>Penlight</a:t>
            </a:r>
          </a:p>
          <a:p>
            <a:pPr marL="738188" lvl="2" indent="-276225">
              <a:buSzPct val="80000"/>
              <a:buFont typeface="Wingdings" pitchFamily="2" charset="2"/>
              <a:buChar char="Ø"/>
            </a:pPr>
            <a:r>
              <a:rPr lang="en-US" altLang="en-US" smtClean="0"/>
              <a:t>Two tongue blades</a:t>
            </a:r>
          </a:p>
          <a:p>
            <a:pPr marL="738188" lvl="2" indent="-276225">
              <a:buSzPct val="80000"/>
              <a:buFont typeface="Wingdings" pitchFamily="2" charset="2"/>
              <a:buChar char="Ø"/>
            </a:pPr>
            <a:r>
              <a:rPr lang="en-US" altLang="en-US" smtClean="0"/>
              <a:t>Cotton gauze pad, 4 × 4 inches</a:t>
            </a:r>
          </a:p>
          <a:p>
            <a:pPr marL="738188" lvl="2" indent="-276225">
              <a:buSzPct val="80000"/>
              <a:buFont typeface="Wingdings" pitchFamily="2" charset="2"/>
              <a:buChar char="Ø"/>
            </a:pPr>
            <a:r>
              <a:rPr lang="en-US" altLang="en-US" smtClean="0"/>
              <a:t>Gloves</a:t>
            </a:r>
          </a:p>
        </p:txBody>
      </p:sp>
      <p:sp>
        <p:nvSpPr>
          <p:cNvPr id="3789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Objective Data</a:t>
            </a:r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5857A34-7D0F-4F8E-A3A1-B72AC13F16FA}" type="slidenum">
              <a:rPr lang="en-US" sz="1000" smtClean="0">
                <a:latin typeface="Arial" pitchFamily="34" charset="0"/>
              </a:rPr>
              <a:pPr eaLnBrk="1" hangingPunct="1"/>
              <a:t>35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3789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External nose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Normally nose is symmetric, in midline, and in proportion to other facial features.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Inspect for any deformity, asymmetry, inflammation, or skin lesions; if an injury is reported or suspected, palpate gently for any pain or break in contour.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Test patency of nostrils by pushing each nasal wing shut with your finger while asking person to sniff inward through other naris; this reveals any obstruction, to be explored using the nasal speculum.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Sense of smell, mediated by cranial nerve I, is usually not tested in a routine examination.</a:t>
            </a:r>
          </a:p>
        </p:txBody>
      </p:sp>
      <p:sp>
        <p:nvSpPr>
          <p:cNvPr id="389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and Palpation: Nose I</a:t>
            </a: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B077312-640A-4059-999F-73EEE38E5A8D}" type="slidenum">
              <a:rPr lang="en-US" sz="1000" smtClean="0">
                <a:latin typeface="Arial" pitchFamily="34" charset="0"/>
              </a:rPr>
              <a:pPr eaLnBrk="1" hangingPunct="1"/>
              <a:t>36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3891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Nasal cavity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Attach short wide-tipped speculum to otoscope head and insert apparatus into nasal vestibule, avoiding pressure on nasal septum; gently lift up tip of nose with your finger before inserting.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View each nasal cavity with person’s head erect and then with head tilted back.</a:t>
            </a:r>
          </a:p>
          <a:p>
            <a:pPr lvl="3">
              <a:buSzPct val="100000"/>
              <a:buFont typeface="Arial" pitchFamily="34" charset="0"/>
              <a:buChar char="•"/>
            </a:pPr>
            <a:r>
              <a:rPr lang="en-US" altLang="en-US" sz="2000" smtClean="0"/>
              <a:t>Inspect nasal mucosa, noting its normal red color and smooth moist surface.</a:t>
            </a:r>
          </a:p>
          <a:p>
            <a:pPr lvl="3">
              <a:buSzPct val="100000"/>
              <a:buFont typeface="Arial" pitchFamily="34" charset="0"/>
              <a:buChar char="•"/>
            </a:pPr>
            <a:r>
              <a:rPr lang="en-US" altLang="en-US" sz="2000" smtClean="0"/>
              <a:t>Note any swelling, discharge, bleeding, or foreign body.</a:t>
            </a:r>
          </a:p>
        </p:txBody>
      </p:sp>
      <p:sp>
        <p:nvSpPr>
          <p:cNvPr id="3993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and Palpation: Nose II</a:t>
            </a:r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6FF32F-F959-4E3C-86B4-3343BF2A8A39}" type="slidenum">
              <a:rPr lang="en-US" sz="1000" smtClean="0">
                <a:latin typeface="Arial" pitchFamily="34" charset="0"/>
              </a:rPr>
              <a:pPr eaLnBrk="1" hangingPunct="1"/>
              <a:t>37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3994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Nasal septum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Observe nasal septum for deviation; deviated septum is common and is not significant unless air flow is obstructed.</a:t>
            </a:r>
          </a:p>
          <a:p>
            <a:pPr lvl="3">
              <a:buSzPct val="100000"/>
              <a:buFont typeface="Arial" pitchFamily="34" charset="0"/>
              <a:buChar char="•"/>
            </a:pPr>
            <a:r>
              <a:rPr lang="en-US" altLang="en-US" sz="2000" smtClean="0"/>
              <a:t>If present in hospitalized patient, document deviated septum in event that person needs nasal suctioning or a nasogastric tube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Note any perforation or bleeding in septum.</a:t>
            </a:r>
          </a:p>
        </p:txBody>
      </p:sp>
      <p:sp>
        <p:nvSpPr>
          <p:cNvPr id="4096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and Palpation: Nose III</a:t>
            </a:r>
          </a:p>
        </p:txBody>
      </p:sp>
      <p:sp>
        <p:nvSpPr>
          <p:cNvPr id="4096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52232B2-E85B-40B1-AE65-EE94B9E46D07}" type="slidenum">
              <a:rPr lang="en-US" sz="1000" smtClean="0">
                <a:latin typeface="Arial" pitchFamily="34" charset="0"/>
              </a:rPr>
              <a:pPr eaLnBrk="1" hangingPunct="1"/>
              <a:t>38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4096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Nasal turbinates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Inspect turbinates, the bony ridges curving down from lateral walls.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Superior turbinate may not be in view.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Middle and inferior turbinates appear the same light red color as nasal mucosa; note any swelling but do not try to push speculum past it.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Turbinates are quite vascular and tender if touched.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Note any polyps, benign growths that accompany chronic allergy, and distinguish them from normal turbinates.</a:t>
            </a:r>
          </a:p>
        </p:txBody>
      </p:sp>
      <p:sp>
        <p:nvSpPr>
          <p:cNvPr id="4198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and Palpation: Nose IV</a:t>
            </a:r>
          </a:p>
        </p:txBody>
      </p:sp>
      <p:sp>
        <p:nvSpPr>
          <p:cNvPr id="4198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82C6D8A-E9C9-4A62-BD15-2199905C1B39}" type="slidenum">
              <a:rPr lang="en-US" sz="1000" smtClean="0">
                <a:latin typeface="Arial" pitchFamily="34" charset="0"/>
              </a:rPr>
              <a:pPr eaLnBrk="1" hangingPunct="1"/>
              <a:t>39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4198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Nasal cavity divided medially by septum into two slit-like air passages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Anterior part of septum holds a rich vascular network, Kiesselbach’s plexus, most common site of nosebleeds.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Lateral walls of each nasal cavity contain three parallel bony projections: superior, middle, and inferior turbinates.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Underlying each turbinate is a cleft, the meatus, which is named for turbinate above.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Sinuses drain into middle meatus, and tears from nasolacrimal duct drain into inferior meatus.</a:t>
            </a:r>
          </a:p>
        </p:txBody>
      </p:sp>
      <p:sp>
        <p:nvSpPr>
          <p:cNvPr id="614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and Function: Nose III</a:t>
            </a:r>
          </a:p>
        </p:txBody>
      </p:sp>
      <p:sp>
        <p:nvSpPr>
          <p:cNvPr id="61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E5C0B8A-2590-463E-A8D4-4BB76746D1D9}" type="slidenum">
              <a:rPr lang="en-US" sz="1000" smtClean="0">
                <a:latin typeface="Arial" pitchFamily="34" charset="0"/>
              </a:rPr>
              <a:pPr eaLnBrk="1" hangingPunct="1"/>
              <a:t>4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614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of Nose</a:t>
            </a:r>
          </a:p>
        </p:txBody>
      </p:sp>
      <p:sp>
        <p:nvSpPr>
          <p:cNvPr id="430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211CA68-B7EB-44F5-954B-4211D7ADA30C}" type="slidenum">
              <a:rPr lang="en-US" sz="1000" smtClean="0">
                <a:latin typeface="Arial" pitchFamily="34" charset="0"/>
              </a:rPr>
              <a:pPr eaLnBrk="1" hangingPunct="1"/>
              <a:t>40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4301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pic>
        <p:nvPicPr>
          <p:cNvPr id="1026" name="Picture 2" descr="E:\Jarvis IC\Step 4 [merge]\01600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1873" y="1309441"/>
            <a:ext cx="4460813" cy="4988096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Using thumbs, press frontal sinuses by pressing up and under the eyebrows and over maxillary sinuses below cheekbones.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Transillumination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You may use this technique when you suspect sinus inflammation, although it is of limited usefulness.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Darken room; affix strong narrow light to end of otoscope and hold it deep under superior orbital ridge against location of frontal sinus area; cover with your hand.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A diffuse red glow is a normal response; comes from light shining through air in the healthy sinus.</a:t>
            </a:r>
          </a:p>
        </p:txBody>
      </p:sp>
      <p:sp>
        <p:nvSpPr>
          <p:cNvPr id="4403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Palpation of Sinus Areas I</a:t>
            </a:r>
          </a:p>
        </p:txBody>
      </p:sp>
      <p:sp>
        <p:nvSpPr>
          <p:cNvPr id="440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1CF7FB1-F3E8-4C45-8453-6E0EF789556A}" type="slidenum">
              <a:rPr lang="en-US" sz="1000" smtClean="0">
                <a:latin typeface="Arial" pitchFamily="34" charset="0"/>
              </a:rPr>
              <a:pPr eaLnBrk="1" hangingPunct="1"/>
              <a:t>41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4403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700" dirty="0" err="1" smtClean="0"/>
              <a:t>Transillumination</a:t>
            </a:r>
            <a:r>
              <a:rPr lang="en-US" altLang="en-US" sz="2700" dirty="0" smtClean="0"/>
              <a:t>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300" dirty="0" smtClean="0"/>
              <a:t>May use same technique with maxillary sinuses, providing person has no upper denture that would impede light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300" dirty="0" smtClean="0"/>
              <a:t>Ask person to tilt head back and open mouth; shine light on each cheek just under inner corner of eye; note a dull glow inside the mouth on hard palate as light transmits through sinuses.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300" dirty="0" smtClean="0"/>
              <a:t>Healthy sinuses contain air and may light up symmetrically; be aware that asymmetry is not a reliable sign of sinus inflammation because many healthy sinuses normally will not </a:t>
            </a:r>
            <a:r>
              <a:rPr lang="en-US" altLang="en-US" sz="2300" dirty="0" err="1" smtClean="0"/>
              <a:t>transilluminate</a:t>
            </a:r>
            <a:r>
              <a:rPr lang="en-US" altLang="en-US" sz="2300" dirty="0" smtClean="0"/>
              <a:t>.</a:t>
            </a:r>
          </a:p>
        </p:txBody>
      </p:sp>
      <p:sp>
        <p:nvSpPr>
          <p:cNvPr id="4505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Palpation of Sinus Areas II</a:t>
            </a:r>
          </a:p>
        </p:txBody>
      </p:sp>
      <p:sp>
        <p:nvSpPr>
          <p:cNvPr id="4506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6780D9F-2919-4AA6-9666-1BA35DDEB411}" type="slidenum">
              <a:rPr lang="en-US" sz="1000" smtClean="0">
                <a:latin typeface="Arial" pitchFamily="34" charset="0"/>
              </a:rPr>
              <a:pPr eaLnBrk="1" hangingPunct="1"/>
              <a:t>42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4506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of Sinus Area</a:t>
            </a: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642DD3-BE54-4E5F-95C5-9914840E47F9}" type="slidenum">
              <a:rPr lang="en-US" sz="1000" smtClean="0">
                <a:latin typeface="Arial" pitchFamily="34" charset="0"/>
              </a:rPr>
              <a:pPr eaLnBrk="1" hangingPunct="1"/>
              <a:t>43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4608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  <p:pic>
        <p:nvPicPr>
          <p:cNvPr id="2050" name="Picture 2" descr="E:\Jarvis IC\Step 4 [merge]\016010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409" y="1846035"/>
            <a:ext cx="3306441" cy="351044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E:\Jarvis IC\Step 4 [merge]\016010b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9612" y="1846036"/>
            <a:ext cx="3346856" cy="3510445"/>
          </a:xfrm>
          <a:prstGeom prst="rect">
            <a:avLst/>
          </a:prstGeom>
          <a:noFill/>
          <a:ln w="38100">
            <a:solidFill>
              <a:schemeClr val="tx2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>
            <a:normAutofit lnSpcReduction="10000"/>
          </a:bodyPr>
          <a:lstStyle/>
          <a:p>
            <a:pPr marL="57150" indent="0">
              <a:buNone/>
            </a:pPr>
            <a:r>
              <a:rPr lang="en-US" sz="3200" dirty="0"/>
              <a:t>The nurse is assessing a patient for sinus tenderness. How should the nurse perform the </a:t>
            </a:r>
            <a:r>
              <a:rPr lang="en-US" sz="3200" dirty="0" smtClean="0"/>
              <a:t>examination?</a:t>
            </a:r>
          </a:p>
          <a:p>
            <a:pPr marL="463550" indent="-463550" eaLnBrk="1" hangingPunct="1">
              <a:buSzPct val="100000"/>
              <a:buFont typeface="Arial" charset="0"/>
              <a:buAutoNum type="arabicPeriod"/>
              <a:defRPr/>
            </a:pPr>
            <a:r>
              <a:rPr lang="en-US" sz="2400" dirty="0"/>
              <a:t>Palpate behind the ears and along side of the throat and clavicles, noting edema.</a:t>
            </a:r>
          </a:p>
          <a:p>
            <a:pPr marL="463550" indent="-463550" eaLnBrk="1" hangingPunct="1">
              <a:buSzPct val="100000"/>
              <a:buFont typeface="Arial" charset="0"/>
              <a:buAutoNum type="arabicPeriod"/>
              <a:defRPr/>
            </a:pPr>
            <a:r>
              <a:rPr lang="en-US" sz="2400" dirty="0"/>
              <a:t>Press firmly around the orbit of the eyes and palpate the nose, noting pain.</a:t>
            </a:r>
          </a:p>
          <a:p>
            <a:pPr marL="463550" indent="-463550" eaLnBrk="1" hangingPunct="1">
              <a:buSzPct val="100000"/>
              <a:buFont typeface="Arial" charset="0"/>
              <a:buAutoNum type="arabicPeriod"/>
              <a:defRPr/>
            </a:pPr>
            <a:r>
              <a:rPr lang="en-US" sz="2400" dirty="0"/>
              <a:t>Tap the above the eyes and nose, noting tenderness or pain.</a:t>
            </a:r>
          </a:p>
          <a:p>
            <a:pPr marL="463550" indent="-463550" eaLnBrk="1" hangingPunct="1">
              <a:buSzPct val="100000"/>
              <a:buFont typeface="Arial" charset="0"/>
              <a:buAutoNum type="arabicPeriod"/>
              <a:defRPr/>
            </a:pPr>
            <a:r>
              <a:rPr lang="en-US" sz="2400" dirty="0"/>
              <a:t>Auscultate the neck bilaterally with the bell of the stethoscope.</a:t>
            </a:r>
            <a:endParaRPr lang="en-US" altLang="en-US" sz="2800" dirty="0" smtClean="0"/>
          </a:p>
        </p:txBody>
      </p:sp>
      <p:sp>
        <p:nvSpPr>
          <p:cNvPr id="4710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/>
              <a:t>Question</a:t>
            </a:r>
            <a:endParaRPr lang="en-US" altLang="en-US" dirty="0" smtClean="0"/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5A4E35-8EF7-43CD-AAB8-AE76C2997B08}" type="slidenum">
              <a:rPr lang="en-US" sz="1000" smtClean="0">
                <a:latin typeface="Arial" pitchFamily="34" charset="0"/>
              </a:rPr>
              <a:pPr eaLnBrk="1" hangingPunct="1"/>
              <a:t>44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4710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Begin with anterior structures and move posteriorly; use tongue blade to retract structures and bright light for optimal visualization.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Inspect lips for color, moisture, cracking, or lesions; retract lips and note inner surface.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African Americans normally may have bluish lips and a dark line on gingival margin.</a:t>
            </a:r>
          </a:p>
        </p:txBody>
      </p:sp>
      <p:sp>
        <p:nvSpPr>
          <p:cNvPr id="4710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of the Mouth </a:t>
            </a:r>
          </a:p>
        </p:txBody>
      </p:sp>
      <p:sp>
        <p:nvSpPr>
          <p:cNvPr id="471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D5A4E35-8EF7-43CD-AAB8-AE76C2997B08}" type="slidenum">
              <a:rPr lang="en-US" sz="1000" smtClean="0">
                <a:latin typeface="Arial" pitchFamily="34" charset="0"/>
              </a:rPr>
              <a:pPr eaLnBrk="1" hangingPunct="1"/>
              <a:t>45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4710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  <p:extLst>
      <p:ext uri="{BB962C8B-B14F-4D97-AF65-F5344CB8AC3E}">
        <p14:creationId xmlns:p14="http://schemas.microsoft.com/office/powerpoint/2010/main" val="32933477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mtClean="0"/>
              <a:t>Condition of teeth is an index of person’s general health.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mtClean="0"/>
              <a:t>Note any diseased, absent, loose, or abnormally positioned teeth; teeth normally look white, straight, and evenly spaced, and clean and free of debris or decay.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mtClean="0"/>
              <a:t>Compare number of teeth with number expected for person’s age; ask person to bite as if chewing something, and note alignment of upper and lower jaw.</a:t>
            </a:r>
          </a:p>
          <a:p>
            <a:pPr lvl="2">
              <a:buSzPct val="60000"/>
              <a:buFont typeface="Wingdings 2" pitchFamily="18" charset="2"/>
              <a:buChar char=""/>
            </a:pPr>
            <a:r>
              <a:rPr lang="en-US" altLang="en-US" smtClean="0"/>
              <a:t>Normal occlusion in back is upper teeth rest directly on lowers; in front, upper incisors slightly override lower incisors.</a:t>
            </a:r>
          </a:p>
        </p:txBody>
      </p:sp>
      <p:sp>
        <p:nvSpPr>
          <p:cNvPr id="4813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of Teeth and Gums I</a:t>
            </a:r>
          </a:p>
        </p:txBody>
      </p:sp>
      <p:sp>
        <p:nvSpPr>
          <p:cNvPr id="481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D7791ED-D87C-4CA4-BE58-7A451354F373}" type="slidenum">
              <a:rPr lang="en-US" sz="1000" smtClean="0">
                <a:latin typeface="Arial" pitchFamily="34" charset="0"/>
              </a:rPr>
              <a:pPr eaLnBrk="1" hangingPunct="1"/>
              <a:t>46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4813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Normally gums look pink or coral with a stippled (dotted) surface.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Gum margins tight and well defined; check for swelling; retraction of gingival margins; and spongy, bleeding, or discolored gums.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African Americans normally have a dark melanotic line along gingival margin.</a:t>
            </a:r>
          </a:p>
        </p:txBody>
      </p:sp>
      <p:sp>
        <p:nvSpPr>
          <p:cNvPr id="4915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of Teeth and Gums II</a:t>
            </a:r>
          </a:p>
        </p:txBody>
      </p:sp>
      <p:sp>
        <p:nvSpPr>
          <p:cNvPr id="491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89E9456-4921-47D7-BC47-1468CB1D4D0D}" type="slidenum">
              <a:rPr lang="en-US" sz="1000" smtClean="0">
                <a:latin typeface="Arial" pitchFamily="34" charset="0"/>
              </a:rPr>
              <a:pPr eaLnBrk="1" hangingPunct="1"/>
              <a:t>47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4915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/>
              <a:t>Check tongue for color, surface characteristics, and moisture.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/>
              <a:t>Ask person to touch tongue to roof of mouth; its ventral surface looks smooth, glistening, and shows veins.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/>
              <a:t>With a glove, hold tongue with a cotton gauze pad for traction and swing tongue out and to each side; inspect for any white patches or lesions; normally none are present.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000" smtClean="0"/>
              <a:t>If any occur, palpate these lesions for induration.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1800" smtClean="0"/>
              <a:t>Always wear gloves to examine mucous membranes; this follows standard precautions to prevent spread of possible communicable disease.</a:t>
            </a:r>
          </a:p>
        </p:txBody>
      </p:sp>
      <p:sp>
        <p:nvSpPr>
          <p:cNvPr id="5017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of Tongue I</a:t>
            </a:r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FA2548B-3B36-46A4-B117-2AEB2F52EA0E}" type="slidenum">
              <a:rPr lang="en-US" sz="1000" smtClean="0">
                <a:latin typeface="Arial" pitchFamily="34" charset="0"/>
              </a:rPr>
              <a:pPr eaLnBrk="1" hangingPunct="1"/>
              <a:t>48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5018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Inspect carefully entire U-shaped area under tongue behind teeth; oral malignancies are most likely here.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Note any white patches, nodules, or ulcerations.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If lesions are present, or with any person over 50 years old or with a positive history of smoking or alcohol use, use your gloved hand to palpate area.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Place your other hand under jaw to stabilize tissue and to “capture” any abnormality; note any induration.</a:t>
            </a:r>
          </a:p>
        </p:txBody>
      </p:sp>
      <p:sp>
        <p:nvSpPr>
          <p:cNvPr id="5120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of Tongue II</a:t>
            </a:r>
          </a:p>
        </p:txBody>
      </p:sp>
      <p:sp>
        <p:nvSpPr>
          <p:cNvPr id="5120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8E5F33-87EA-4939-96AA-D11A9AD6FD06}" type="slidenum">
              <a:rPr lang="en-US" sz="1000" smtClean="0">
                <a:latin typeface="Arial" pitchFamily="34" charset="0"/>
              </a:rPr>
              <a:pPr eaLnBrk="1" hangingPunct="1"/>
              <a:t>49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5120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Nasal Cavity</a:t>
            </a:r>
          </a:p>
        </p:txBody>
      </p:sp>
      <p:pic>
        <p:nvPicPr>
          <p:cNvPr id="11268" name="Picture 10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219325" y="1819275"/>
            <a:ext cx="4702175" cy="4343400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</p:pic>
      <p:sp>
        <p:nvSpPr>
          <p:cNvPr id="71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C33C09A-383E-45D9-A0C5-990CFED2DED1}" type="slidenum">
              <a:rPr lang="en-US" sz="1000" smtClean="0">
                <a:latin typeface="Arial" pitchFamily="34" charset="0"/>
              </a:rPr>
              <a:pPr eaLnBrk="1" hangingPunct="1"/>
              <a:t>5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717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Hold cheek open with a wooden tongue blade, and check buccal mucosa for color, nodules, or lesions; looks pink, smooth, and moist, although patchy hyperpigmentation is common in dark-skinned people.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Stensen’s duct: opening of parotid salivary gland is an expected finding; looks like a small dimple opposite upper second molar.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May also see a raised occlusion line on buccal mucosa parallel where teeth meet caused by teeth closing against cheek.</a:t>
            </a:r>
          </a:p>
        </p:txBody>
      </p:sp>
      <p:sp>
        <p:nvSpPr>
          <p:cNvPr id="5222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of Buccal Mucosa I</a:t>
            </a:r>
          </a:p>
        </p:txBody>
      </p:sp>
      <p:sp>
        <p:nvSpPr>
          <p:cNvPr id="5222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F6CD02D-2601-41DD-A6E5-3B633E301D7F}" type="slidenum">
              <a:rPr lang="en-US" sz="1000" smtClean="0">
                <a:latin typeface="Arial" pitchFamily="34" charset="0"/>
              </a:rPr>
              <a:pPr eaLnBrk="1" hangingPunct="1"/>
              <a:t>50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5222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Larger patch also may be present along buccal mucosa.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Leukoedema: a benign grayish opaque area, more common in African Americans and East Indians.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Severity of condition increases with age, looking grayish white and thickened; cause of condition is unknown.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Do not mistake leukoedema for oral infections, such as candidiasis, thrush.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Fordyce’s granules: small, isolated white or yellow papules on mucosa of cheek, tongue, and lips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mtClean="0"/>
              <a:t>These little sebaceous cysts are painless and not significant.</a:t>
            </a:r>
          </a:p>
          <a:p>
            <a:pPr lvl="1"/>
            <a:endParaRPr lang="en-US" altLang="en-US" sz="2000" smtClean="0"/>
          </a:p>
        </p:txBody>
      </p:sp>
      <p:sp>
        <p:nvSpPr>
          <p:cNvPr id="5325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of Buccal Mucosa II</a:t>
            </a:r>
          </a:p>
        </p:txBody>
      </p:sp>
      <p:sp>
        <p:nvSpPr>
          <p:cNvPr id="5325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81A950C-5F93-4C79-A703-74FDA6E5D26B}" type="slidenum">
              <a:rPr lang="en-US" sz="1000" smtClean="0">
                <a:latin typeface="Arial" pitchFamily="34" charset="0"/>
              </a:rPr>
              <a:pPr eaLnBrk="1" hangingPunct="1"/>
              <a:t>51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5325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z="2400" smtClean="0"/>
              <a:t>Anterior hard palate white with irregular transverse rugae</a:t>
            </a:r>
          </a:p>
          <a:p>
            <a:r>
              <a:rPr lang="en-US" altLang="en-US" sz="2400" smtClean="0"/>
              <a:t>Posterior soft palate is pinker, smooth, and upwardly movable</a:t>
            </a:r>
          </a:p>
          <a:p>
            <a:pPr lvl="1"/>
            <a:r>
              <a:rPr lang="en-US" altLang="en-US" sz="2000" smtClean="0"/>
              <a:t>Torus palatinus: normal variation, is a nodular bony ridge down middle of hard palate; benign growth arises after puberty and is more common finding in American Indians, Inuits, and Asians</a:t>
            </a:r>
          </a:p>
          <a:p>
            <a:r>
              <a:rPr lang="en-US" altLang="en-US" sz="2400" smtClean="0"/>
              <a:t>Observe uvula; normally looks like fleshy pendant hanging in midline; ask person to say “ahhh” and note soft palte and uvula rise in midline; this tests one function of cranial nerve X, the vagus nerve.</a:t>
            </a:r>
          </a:p>
        </p:txBody>
      </p:sp>
      <p:sp>
        <p:nvSpPr>
          <p:cNvPr id="5427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of Palate </a:t>
            </a: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552C3F-D6B7-4E60-B4F8-CCEDF4FFAD19}" type="slidenum">
              <a:rPr lang="en-US" sz="1000" smtClean="0">
                <a:latin typeface="Arial" pitchFamily="34" charset="0"/>
              </a:rPr>
              <a:pPr eaLnBrk="1" hangingPunct="1"/>
              <a:t>52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5427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z="2400" smtClean="0"/>
              <a:t>Observe oval, rough-surfaced tonsils.</a:t>
            </a:r>
          </a:p>
          <a:p>
            <a:pPr lvl="1"/>
            <a:r>
              <a:rPr lang="en-US" altLang="en-US" sz="2000" smtClean="0"/>
              <a:t>Color is same pink as oral mucosa, and their surface peppered with indentations, or crypts; there should be no exudate on tonsils.</a:t>
            </a:r>
          </a:p>
          <a:p>
            <a:pPr lvl="1"/>
            <a:r>
              <a:rPr lang="en-US" altLang="en-US" sz="2000" smtClean="0"/>
              <a:t>Tonsils graded in size as follows:</a:t>
            </a:r>
          </a:p>
          <a:p>
            <a:pPr lvl="2">
              <a:buSzPct val="80000"/>
            </a:pPr>
            <a:r>
              <a:rPr lang="en-US" altLang="en-US" sz="1800" smtClean="0"/>
              <a:t>1+ Visible</a:t>
            </a:r>
          </a:p>
          <a:p>
            <a:pPr lvl="2">
              <a:buSzPct val="80000"/>
            </a:pPr>
            <a:r>
              <a:rPr lang="en-US" altLang="en-US" sz="1800" smtClean="0"/>
              <a:t>2+ Halfway between tonsillar pillars and uvula</a:t>
            </a:r>
          </a:p>
          <a:p>
            <a:pPr lvl="2">
              <a:buSzPct val="80000"/>
            </a:pPr>
            <a:r>
              <a:rPr lang="en-US" altLang="en-US" sz="1800" smtClean="0"/>
              <a:t>3+ Touching uvula</a:t>
            </a:r>
          </a:p>
          <a:p>
            <a:pPr lvl="2">
              <a:buSzPct val="80000"/>
            </a:pPr>
            <a:r>
              <a:rPr lang="en-US" altLang="en-US" sz="1800" smtClean="0"/>
              <a:t>4+ Touching each other</a:t>
            </a:r>
          </a:p>
          <a:p>
            <a:pPr lvl="1"/>
            <a:r>
              <a:rPr lang="en-US" altLang="en-US" sz="2000" smtClean="0"/>
              <a:t>You may normally see 1+ or 2+ tonsils in healthy people, especially in children, because lymphoid tissue is proportionately enlarged until puberty.</a:t>
            </a:r>
          </a:p>
        </p:txBody>
      </p:sp>
      <p:sp>
        <p:nvSpPr>
          <p:cNvPr id="5529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of Throat I</a:t>
            </a: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A3B7D5-1193-4C08-920E-3E16E68A70DC}" type="slidenum">
              <a:rPr lang="en-US" sz="1000" smtClean="0">
                <a:latin typeface="Arial" pitchFamily="34" charset="0"/>
              </a:rPr>
              <a:pPr eaLnBrk="1" hangingPunct="1"/>
              <a:t>53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5530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of Throat</a:t>
            </a:r>
          </a:p>
        </p:txBody>
      </p:sp>
      <p:pic>
        <p:nvPicPr>
          <p:cNvPr id="60420" name="Picture 10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2355850" y="1820863"/>
            <a:ext cx="4418013" cy="4327525"/>
          </a:xfrm>
          <a:prstGeom prst="rect">
            <a:avLst/>
          </a:prstGeom>
          <a:noFill/>
          <a:ln w="38100" cap="sq">
            <a:solidFill>
              <a:schemeClr val="tx2"/>
            </a:solidFill>
            <a:miter lim="800000"/>
            <a:headEnd type="none" w="sm" len="sm"/>
            <a:tailEnd type="none" w="sm" len="sm"/>
          </a:ln>
        </p:spPr>
      </p:pic>
      <p:sp>
        <p:nvSpPr>
          <p:cNvPr id="5632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F7FCF4D-1D5F-49E4-B3F5-385935178261}" type="slidenum">
              <a:rPr lang="en-US" sz="1000" smtClean="0">
                <a:latin typeface="Arial" pitchFamily="34" charset="0"/>
              </a:rPr>
              <a:pPr eaLnBrk="1" hangingPunct="1"/>
              <a:t>54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5632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z="2400" smtClean="0"/>
              <a:t>Enlarge your view of posterior pharyngeal wall by depressing tongue with tongue blade.</a:t>
            </a:r>
          </a:p>
          <a:p>
            <a:pPr lvl="1"/>
            <a:r>
              <a:rPr lang="en-US" altLang="en-US" sz="2000" smtClean="0"/>
              <a:t>Scan posterior wall for color, exudate, or lesions.</a:t>
            </a:r>
          </a:p>
          <a:p>
            <a:pPr lvl="2"/>
            <a:r>
              <a:rPr lang="en-US" altLang="en-US" sz="1800" smtClean="0"/>
              <a:t>Touching posterior wall with tongue blade elicits gag reflex; this tests cranial nerves IX and X, the glossopharyngeal and vagus.</a:t>
            </a:r>
          </a:p>
          <a:p>
            <a:pPr lvl="1"/>
            <a:r>
              <a:rPr lang="en-US" altLang="en-US" sz="2000" smtClean="0"/>
              <a:t>Test cranial nerve XII, hypoglossal nerve, by asking person to stick out tongue; should protrude in midline; note any tremor, loss of movement, or deviation to side.</a:t>
            </a:r>
          </a:p>
          <a:p>
            <a:pPr lvl="1"/>
            <a:r>
              <a:rPr lang="en-US" altLang="en-US" sz="2000" smtClean="0"/>
              <a:t>Notice any breath odor, halitosis.</a:t>
            </a:r>
          </a:p>
          <a:p>
            <a:pPr lvl="2"/>
            <a:r>
              <a:rPr lang="en-US" altLang="en-US" sz="1800" smtClean="0"/>
              <a:t>Usually due to local cause; poor oral hygiene, consumption of odoriferous foods, alcohol, smoking, or dental infection.</a:t>
            </a:r>
          </a:p>
        </p:txBody>
      </p:sp>
      <p:sp>
        <p:nvSpPr>
          <p:cNvPr id="5734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Inspection of Throat II</a:t>
            </a:r>
          </a:p>
        </p:txBody>
      </p:sp>
      <p:sp>
        <p:nvSpPr>
          <p:cNvPr id="5734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888D81D-8F5E-4EF7-97E7-6097AFE4F477}" type="slidenum">
              <a:rPr lang="en-US" sz="1000" smtClean="0">
                <a:latin typeface="Arial" pitchFamily="34" charset="0"/>
              </a:rPr>
              <a:pPr eaLnBrk="1" hangingPunct="1"/>
              <a:t>55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5734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z="2400" smtClean="0"/>
              <a:t>Because oral examination is intrusive for infant or young child, timing is best toward end with ear examination</a:t>
            </a:r>
          </a:p>
          <a:p>
            <a:pPr lvl="1"/>
            <a:r>
              <a:rPr lang="en-US" altLang="en-US" sz="2000" smtClean="0"/>
              <a:t>If crying episodes occur earlier, seize opportunity to examine open mouth and oropharynx.</a:t>
            </a:r>
          </a:p>
          <a:p>
            <a:pPr lvl="1"/>
            <a:r>
              <a:rPr lang="en-US" altLang="en-US" sz="2000" smtClean="0"/>
              <a:t>Let parent help position child; place infant supine on examining table, with arms restrained; older infant and toddler may be held on parent’s lap. </a:t>
            </a:r>
          </a:p>
          <a:p>
            <a:pPr lvl="1"/>
            <a:r>
              <a:rPr lang="en-US" altLang="en-US" sz="2000" smtClean="0"/>
              <a:t>Be discriminating in use of tongue blade; it may be necessary for a full view of oral structures, but it produces a strong gag reflex in infant; may avoid tongue blade completely with cooperative preschooler and school-age child.</a:t>
            </a:r>
          </a:p>
        </p:txBody>
      </p:sp>
      <p:sp>
        <p:nvSpPr>
          <p:cNvPr id="5837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Developmental Competence: Infants and Children I</a:t>
            </a: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6CD7B0-0CC1-420A-ACD2-5DE92595BA8D}" type="slidenum">
              <a:rPr lang="en-US" sz="1000" smtClean="0">
                <a:latin typeface="Arial" pitchFamily="34" charset="0"/>
              </a:rPr>
              <a:pPr eaLnBrk="1" hangingPunct="1"/>
              <a:t>56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5837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z="2400" smtClean="0"/>
              <a:t>Essential to determine patency of nares in immediate newborn period</a:t>
            </a:r>
          </a:p>
          <a:p>
            <a:pPr lvl="1"/>
            <a:r>
              <a:rPr lang="en-US" altLang="en-US" sz="2000" smtClean="0"/>
              <a:t>Most newborns are obligate nose breathers; nares blocked with amniotic fluid are suctioned gently with a bulb syringe; if obstruction suspected, a small-lumen catheter is passed down each naris to confirm patency.</a:t>
            </a:r>
          </a:p>
          <a:p>
            <a:pPr lvl="1"/>
            <a:r>
              <a:rPr lang="en-US" altLang="en-US" sz="2000" smtClean="0"/>
              <a:t>Avoid nasal speculum when examining infant and young child; instead, gently push up the tip of the nose with your thumb while using your other hand to shine light into naris.</a:t>
            </a:r>
          </a:p>
          <a:p>
            <a:pPr lvl="1"/>
            <a:r>
              <a:rPr lang="en-US" altLang="en-US" sz="2000" smtClean="0"/>
              <a:t>With a toddler, be alert for possible foreign body lodged in nasal cavity.</a:t>
            </a:r>
          </a:p>
        </p:txBody>
      </p:sp>
      <p:sp>
        <p:nvSpPr>
          <p:cNvPr id="5939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Developmental Competence: Infants and Children II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0059FE9-1BA5-40C7-B8D3-A77CFBC86290}" type="slidenum">
              <a:rPr lang="en-US" sz="1000" smtClean="0">
                <a:latin typeface="Arial" pitchFamily="34" charset="0"/>
              </a:rPr>
              <a:pPr eaLnBrk="1" hangingPunct="1"/>
              <a:t>57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5939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sz="2400" smtClean="0"/>
              <a:t>Mouth and throat</a:t>
            </a:r>
          </a:p>
          <a:p>
            <a:pPr lvl="1"/>
            <a:r>
              <a:rPr lang="en-US" sz="2000" smtClean="0"/>
              <a:t>Normal finding in infants is sucking tubercle, a small pad in middle of upper lip from friction of breastfeeding or bottle-feeding.</a:t>
            </a:r>
          </a:p>
          <a:p>
            <a:pPr lvl="1"/>
            <a:r>
              <a:rPr lang="en-US" sz="2000" smtClean="0"/>
              <a:t>Note number of teeth and, if appropriate, for child’s age.</a:t>
            </a:r>
          </a:p>
          <a:p>
            <a:pPr lvl="1"/>
            <a:r>
              <a:rPr lang="en-US" sz="2000" smtClean="0"/>
              <a:t>Note pattern of eruption, position, condition, and hygiene. </a:t>
            </a:r>
          </a:p>
          <a:p>
            <a:pPr lvl="1"/>
            <a:r>
              <a:rPr lang="en-US" sz="2000" smtClean="0"/>
              <a:t>Child’s age in months minus number 6 should equal expected number of deciduous teeth.</a:t>
            </a:r>
          </a:p>
          <a:p>
            <a:pPr lvl="1"/>
            <a:r>
              <a:rPr lang="en-US" sz="2000" smtClean="0"/>
              <a:t>Normally all 20 deciduous teeth are in by 2½ years.</a:t>
            </a:r>
          </a:p>
          <a:p>
            <a:pPr lvl="1"/>
            <a:r>
              <a:rPr lang="en-US" sz="2000" smtClean="0"/>
              <a:t>Saliva present after 3 months of age and shows in excess with teething children.</a:t>
            </a:r>
          </a:p>
        </p:txBody>
      </p:sp>
      <p:sp>
        <p:nvSpPr>
          <p:cNvPr id="6041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Developmental Competence: Infants and Children III</a:t>
            </a: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F69F008-D534-4CFC-A49D-11C788007A70}" type="slidenum">
              <a:rPr lang="en-US" sz="1000" smtClean="0">
                <a:latin typeface="Arial" pitchFamily="34" charset="0"/>
              </a:rPr>
              <a:pPr eaLnBrk="1" hangingPunct="1"/>
              <a:t>58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6042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/>
              <a:t>Mouth and throat  </a:t>
            </a:r>
          </a:p>
          <a:p>
            <a:pPr lvl="1"/>
            <a:r>
              <a:rPr lang="en-US" altLang="en-US" smtClean="0"/>
              <a:t>Mobility should allow tongue to extend at least as far as alveolar ridge.</a:t>
            </a:r>
          </a:p>
          <a:p>
            <a:pPr lvl="1"/>
            <a:r>
              <a:rPr lang="en-US" altLang="en-US" smtClean="0"/>
              <a:t>Note any bruising or laceration on buccal mucosa or gums of infant or young child.</a:t>
            </a:r>
          </a:p>
          <a:p>
            <a:pPr lvl="1"/>
            <a:r>
              <a:rPr lang="en-US" altLang="en-US" smtClean="0"/>
              <a:t>Epstein pearls on palate are normal finding in newborns and infants.</a:t>
            </a:r>
          </a:p>
          <a:p>
            <a:pPr lvl="2"/>
            <a:r>
              <a:rPr lang="en-US" altLang="en-US" smtClean="0"/>
              <a:t>Small, whitish, glistening, pearly papules along median raphe of hard palate and on gums, where they look like teeth</a:t>
            </a:r>
          </a:p>
          <a:p>
            <a:pPr lvl="2"/>
            <a:r>
              <a:rPr lang="en-US" altLang="en-US" smtClean="0"/>
              <a:t>Small retention cysts that disappear in first few weeks</a:t>
            </a:r>
          </a:p>
          <a:p>
            <a:pPr lvl="1"/>
            <a:endParaRPr lang="en-US" altLang="en-US" sz="2000" smtClean="0"/>
          </a:p>
        </p:txBody>
      </p:sp>
      <p:sp>
        <p:nvSpPr>
          <p:cNvPr id="6144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Developmental Competence: Infants and Children IV</a:t>
            </a:r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F8FFF5-A223-4274-A9A0-B835361FF876}" type="slidenum">
              <a:rPr lang="en-US" sz="1000" smtClean="0">
                <a:latin typeface="Arial" pitchFamily="34" charset="0"/>
              </a:rPr>
              <a:pPr eaLnBrk="1" hangingPunct="1"/>
              <a:t>59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6144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Olfactory receptors, hair cells, lie at roof of nasal cavity and upper third of septum.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These receptors for smell merge into olfactory nerve, cranial nerve I, which transmits to temporal lobe of brain.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Although not necessary for human survival, the sense of smell adds to nutrition by enhancing pleasure and taste of food.</a:t>
            </a:r>
          </a:p>
        </p:txBody>
      </p:sp>
      <p:sp>
        <p:nvSpPr>
          <p:cNvPr id="819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and Function: Nose IV</a:t>
            </a:r>
          </a:p>
        </p:txBody>
      </p:sp>
      <p:sp>
        <p:nvSpPr>
          <p:cNvPr id="819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A14470A-995E-47E4-9ADD-FE1FFB2A603C}" type="slidenum">
              <a:rPr lang="en-US" sz="1000" smtClean="0">
                <a:latin typeface="Arial" pitchFamily="34" charset="0"/>
              </a:rPr>
              <a:pPr eaLnBrk="1" hangingPunct="1"/>
              <a:t>6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819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/>
              <a:t>Bednar aphthae are traumatic areas or ulcers on posterior hard palate on either side of midline; result from abrasions while sucking</a:t>
            </a:r>
          </a:p>
          <a:p>
            <a:pPr lvl="1"/>
            <a:r>
              <a:rPr lang="en-US" altLang="en-US" smtClean="0"/>
              <a:t>Tonsils are not visible in newborn; gradually enlarge during childhood, remaining proportionately larger until puberty</a:t>
            </a:r>
          </a:p>
          <a:p>
            <a:pPr lvl="1"/>
            <a:r>
              <a:rPr lang="en-US" altLang="en-US" smtClean="0"/>
              <a:t>Tonsils appear still larger if infant is crying or gagging.</a:t>
            </a:r>
          </a:p>
          <a:p>
            <a:pPr lvl="1"/>
            <a:r>
              <a:rPr lang="en-US" altLang="en-US" smtClean="0"/>
              <a:t>Insert gloved finger into baby’s mouth and palpate hard and soft palate as baby sucks; the sucking reflex can be elicited in infants up to 12 months old.</a:t>
            </a:r>
          </a:p>
        </p:txBody>
      </p:sp>
      <p:sp>
        <p:nvSpPr>
          <p:cNvPr id="6246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Developmental Competence: Infants and Children V</a:t>
            </a:r>
          </a:p>
        </p:txBody>
      </p:sp>
      <p:sp>
        <p:nvSpPr>
          <p:cNvPr id="624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D1A55E9-2502-470E-AC45-DF036E79D084}" type="slidenum">
              <a:rPr lang="en-US" sz="1000" smtClean="0">
                <a:latin typeface="Arial" pitchFamily="34" charset="0"/>
              </a:rPr>
              <a:pPr eaLnBrk="1" hangingPunct="1"/>
              <a:t>60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6246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Gum hypertrophy (surface looks smooth, and stippling disappears) may occur normally at puberty or during pregnancy (pregnancy gingivitis)</a:t>
            </a:r>
          </a:p>
        </p:txBody>
      </p:sp>
      <p:sp>
        <p:nvSpPr>
          <p:cNvPr id="63491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Developmental Competence: Pregnant Woman</a:t>
            </a:r>
          </a:p>
        </p:txBody>
      </p:sp>
      <p:sp>
        <p:nvSpPr>
          <p:cNvPr id="6349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6191C5D-86A4-45F4-BD58-6373464C6A91}" type="slidenum">
              <a:rPr lang="en-US" sz="1000" smtClean="0">
                <a:latin typeface="Arial" pitchFamily="34" charset="0"/>
              </a:rPr>
              <a:pPr eaLnBrk="1" hangingPunct="1"/>
              <a:t>61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6349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Nose may appear more prominent on face from a loss of subcutaneous fat.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In edentulous person, mouth and lips fold in, giving a “purse-string” appearance.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Teeth may look slightly yellowed, but color is uniform; yellowing results from dentin visible through worn enamel.</a:t>
            </a:r>
          </a:p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mtClean="0"/>
              <a:t>Surface of incisors may show vertical cracks from a lifetime of exposure to extreme temperatures. </a:t>
            </a:r>
          </a:p>
          <a:p>
            <a:pPr lvl="1"/>
            <a:endParaRPr lang="en-US" altLang="en-US" sz="2000" smtClean="0"/>
          </a:p>
        </p:txBody>
      </p:sp>
      <p:sp>
        <p:nvSpPr>
          <p:cNvPr id="64515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Developmental Competence: </a:t>
            </a:r>
            <a:br>
              <a:rPr lang="en-US" altLang="en-US" smtClean="0"/>
            </a:br>
            <a:r>
              <a:rPr lang="en-US" altLang="en-US" smtClean="0"/>
              <a:t>Aging Adult I</a:t>
            </a:r>
          </a:p>
        </p:txBody>
      </p:sp>
      <p:sp>
        <p:nvSpPr>
          <p:cNvPr id="6451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6752478-791E-4572-9040-CC8AF33678AF}" type="slidenum">
              <a:rPr lang="en-US" sz="1000" smtClean="0">
                <a:latin typeface="Arial" pitchFamily="34" charset="0"/>
              </a:rPr>
              <a:pPr eaLnBrk="1" hangingPunct="1"/>
              <a:t>62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6451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Content Placeholder 7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Teeth may look longer as gum margins recede.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Surface of teeth look worn down or abraded; old dental work deteriorates, especially at gum margins; teeth loosen with bone resorption and may move with palpation.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Tongue looks smoother as a result of papillary atrophy.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Aging adult’s buccal mucosa is thinned and may look shinier, as though it were “varnished.”</a:t>
            </a:r>
          </a:p>
          <a:p>
            <a:pPr lvl="1"/>
            <a:endParaRPr lang="en-US" altLang="en-US" smtClean="0"/>
          </a:p>
        </p:txBody>
      </p:sp>
      <p:sp>
        <p:nvSpPr>
          <p:cNvPr id="6553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Developmental Competence: </a:t>
            </a:r>
            <a:br>
              <a:rPr lang="en-US" altLang="en-US" smtClean="0"/>
            </a:br>
            <a:r>
              <a:rPr lang="en-US" altLang="en-US" smtClean="0"/>
              <a:t>Aging Adult II</a:t>
            </a:r>
          </a:p>
        </p:txBody>
      </p:sp>
      <p:sp>
        <p:nvSpPr>
          <p:cNvPr id="6554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4AB874F-3C47-4124-A49F-1CACED460CC1}" type="slidenum">
              <a:rPr lang="en-US" sz="1000" smtClean="0">
                <a:latin typeface="Arial" pitchFamily="34" charset="0"/>
              </a:rPr>
              <a:pPr eaLnBrk="1" hangingPunct="1"/>
              <a:t>63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6554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Charting Subjective</a:t>
            </a:r>
          </a:p>
        </p:txBody>
      </p:sp>
      <p:pic>
        <p:nvPicPr>
          <p:cNvPr id="70660" name="Picture 13" descr="ch16-19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63550" y="1817688"/>
            <a:ext cx="8215313" cy="373062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6565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AF3C915-D04D-42AF-A5F2-799E55231211}" type="slidenum">
              <a:rPr lang="en-US" sz="1000" smtClean="0">
                <a:latin typeface="Arial" pitchFamily="34" charset="0"/>
              </a:rPr>
              <a:pPr eaLnBrk="1" hangingPunct="1"/>
              <a:t>64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66566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Charting Objective</a:t>
            </a:r>
          </a:p>
        </p:txBody>
      </p:sp>
      <p:pic>
        <p:nvPicPr>
          <p:cNvPr id="71684" name="Picture 11" descr="ch16-20"/>
          <p:cNvPicPr>
            <a:picLocks noChangeAspect="1" noChangeArrowheads="1"/>
          </p:cNvPicPr>
          <p:nvPr/>
        </p:nvPicPr>
        <p:blipFill>
          <a:blip r:embed="rId2">
            <a:grayscl/>
          </a:blip>
          <a:srcRect/>
          <a:stretch>
            <a:fillRect/>
          </a:stretch>
        </p:blipFill>
        <p:spPr bwMode="auto">
          <a:xfrm>
            <a:off x="463550" y="1820863"/>
            <a:ext cx="8215313" cy="4068762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7589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0871EB-E8EC-40CA-BB30-12430F7200C9}" type="slidenum">
              <a:rPr lang="en-US" sz="1000" smtClean="0">
                <a:latin typeface="Arial" pitchFamily="34" charset="0"/>
              </a:rPr>
              <a:pPr eaLnBrk="1" hangingPunct="1"/>
              <a:t>65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67590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Sample charting Assessment</a:t>
            </a:r>
          </a:p>
        </p:txBody>
      </p:sp>
      <p:pic>
        <p:nvPicPr>
          <p:cNvPr id="72708" name="Picture 13" descr="ch16-21"/>
          <p:cNvPicPr>
            <a:picLocks noChangeAspect="1" noChangeArrowheads="1"/>
          </p:cNvPicPr>
          <p:nvPr/>
        </p:nvPicPr>
        <p:blipFill>
          <a:blip r:embed="rId3">
            <a:grayscl/>
          </a:blip>
          <a:srcRect/>
          <a:stretch>
            <a:fillRect/>
          </a:stretch>
        </p:blipFill>
        <p:spPr bwMode="auto">
          <a:xfrm>
            <a:off x="450850" y="2471738"/>
            <a:ext cx="8242300" cy="1209675"/>
          </a:xfrm>
          <a:prstGeom prst="rect">
            <a:avLst/>
          </a:prstGeom>
          <a:noFill/>
          <a:ln w="38100">
            <a:solidFill>
              <a:schemeClr val="tx2"/>
            </a:solidFill>
            <a:miter lim="800000"/>
            <a:headEnd/>
            <a:tailEnd/>
          </a:ln>
        </p:spPr>
      </p:pic>
      <p:sp>
        <p:nvSpPr>
          <p:cNvPr id="6861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55E616FE-6096-4E3E-AEFC-43C20B06F49F}" type="slidenum">
              <a:rPr lang="en-US" sz="1000" smtClean="0">
                <a:latin typeface="Arial" pitchFamily="34" charset="0"/>
              </a:rPr>
              <a:pPr eaLnBrk="1" hangingPunct="1"/>
              <a:t>66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6861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Content Placeholder 2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z="2400" smtClean="0"/>
              <a:t>Nose</a:t>
            </a:r>
          </a:p>
          <a:p>
            <a:pPr lvl="1"/>
            <a:r>
              <a:rPr lang="en-US" altLang="en-US" sz="2000" smtClean="0"/>
              <a:t>Inspect external nose for symmetry, any deformity, or lesions.</a:t>
            </a:r>
          </a:p>
          <a:p>
            <a:pPr lvl="1"/>
            <a:r>
              <a:rPr lang="en-US" altLang="en-US" sz="2000" smtClean="0"/>
              <a:t>Palpation: test patency of each nostril</a:t>
            </a:r>
          </a:p>
          <a:p>
            <a:pPr lvl="1"/>
            <a:r>
              <a:rPr lang="en-US" altLang="en-US" sz="2000" smtClean="0"/>
              <a:t>Inspect with nasal speculum nasal mucosa, septum, and turbinates.</a:t>
            </a:r>
          </a:p>
          <a:p>
            <a:pPr lvl="1"/>
            <a:r>
              <a:rPr lang="en-US" altLang="en-US" sz="2000" smtClean="0"/>
              <a:t>Palpate the sinus area.</a:t>
            </a:r>
          </a:p>
          <a:p>
            <a:r>
              <a:rPr lang="en-US" altLang="en-US" sz="2400" smtClean="0"/>
              <a:t>Mouth and throat</a:t>
            </a:r>
          </a:p>
          <a:p>
            <a:pPr lvl="1"/>
            <a:r>
              <a:rPr lang="en-US" altLang="en-US" sz="2000" smtClean="0"/>
              <a:t>Inspect with penlight: mouth, teeth and gums, buccal mucosa, palate and tonsils, and pharyngeal wall.</a:t>
            </a:r>
          </a:p>
          <a:p>
            <a:pPr lvl="1"/>
            <a:r>
              <a:rPr lang="en-US" altLang="en-US" sz="2000" smtClean="0"/>
              <a:t>Palpate when indicated. </a:t>
            </a:r>
          </a:p>
        </p:txBody>
      </p:sp>
      <p:sp>
        <p:nvSpPr>
          <p:cNvPr id="6963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Summary Checklist: Nose, Mouth, and Throat Examination</a:t>
            </a:r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CD0C9AD-0B10-41FF-AF83-0D58BF9D3F54}" type="slidenum">
              <a:rPr lang="en-US" sz="1000" smtClean="0">
                <a:latin typeface="Arial" pitchFamily="34" charset="0"/>
              </a:rPr>
              <a:pPr eaLnBrk="1" hangingPunct="1"/>
              <a:t>67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6963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6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/>
              <a:t>Choanal atresia</a:t>
            </a:r>
          </a:p>
          <a:p>
            <a:r>
              <a:rPr lang="en-US" altLang="en-US" smtClean="0"/>
              <a:t>Epistaxis</a:t>
            </a:r>
          </a:p>
          <a:p>
            <a:r>
              <a:rPr lang="en-US" altLang="en-US" smtClean="0"/>
              <a:t>Foreign body</a:t>
            </a:r>
          </a:p>
          <a:p>
            <a:r>
              <a:rPr lang="en-US" altLang="en-US" smtClean="0"/>
              <a:t>Perforated septum</a:t>
            </a:r>
          </a:p>
          <a:p>
            <a:r>
              <a:rPr lang="en-US" altLang="en-US" smtClean="0"/>
              <a:t>Furuncle</a:t>
            </a:r>
          </a:p>
        </p:txBody>
      </p:sp>
      <p:sp>
        <p:nvSpPr>
          <p:cNvPr id="70659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Abnormalities of the Nose</a:t>
            </a:r>
          </a:p>
        </p:txBody>
      </p:sp>
      <p:sp>
        <p:nvSpPr>
          <p:cNvPr id="70660" name="Rectangle 7"/>
          <p:cNvSpPr>
            <a:spLocks noGrp="1" noChangeArrowheads="1"/>
          </p:cNvSpPr>
          <p:nvPr>
            <p:ph sz="half" idx="4294967295"/>
          </p:nvPr>
        </p:nvSpPr>
        <p:spPr>
          <a:xfrm>
            <a:off x="5334000" y="1641475"/>
            <a:ext cx="3810000" cy="4454525"/>
          </a:xfrm>
        </p:spPr>
        <p:txBody>
          <a:bodyPr/>
          <a:lstStyle/>
          <a:p>
            <a:r>
              <a:rPr lang="en-US" altLang="en-US" smtClean="0"/>
              <a:t>Acute rhinitis</a:t>
            </a:r>
          </a:p>
          <a:p>
            <a:r>
              <a:rPr lang="en-US" altLang="en-US" smtClean="0"/>
              <a:t>Allergic rhinitis</a:t>
            </a:r>
          </a:p>
          <a:p>
            <a:r>
              <a:rPr lang="en-US" altLang="en-US" smtClean="0"/>
              <a:t>Sinusitis</a:t>
            </a:r>
          </a:p>
          <a:p>
            <a:r>
              <a:rPr lang="en-US" altLang="en-US" smtClean="0"/>
              <a:t>Nasal polyps</a:t>
            </a:r>
          </a:p>
          <a:p>
            <a:r>
              <a:rPr lang="en-US" altLang="en-US" smtClean="0"/>
              <a:t>Carcinoma</a:t>
            </a:r>
          </a:p>
        </p:txBody>
      </p:sp>
      <p:sp>
        <p:nvSpPr>
          <p:cNvPr id="70661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37FF839-B269-40B4-958B-B775CC220E93}" type="slidenum">
              <a:rPr lang="en-US" sz="1000" smtClean="0">
                <a:latin typeface="Arial" pitchFamily="34" charset="0"/>
              </a:rPr>
              <a:pPr eaLnBrk="1" hangingPunct="1"/>
              <a:t>68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70662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8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/>
              <a:t>Cleft lip</a:t>
            </a:r>
          </a:p>
          <a:p>
            <a:r>
              <a:rPr lang="en-US" altLang="en-US" smtClean="0"/>
              <a:t>Herpes simplex I</a:t>
            </a:r>
          </a:p>
          <a:p>
            <a:r>
              <a:rPr lang="en-US" altLang="en-US" smtClean="0"/>
              <a:t>Angular cheilitis (stomatitis, perlèche)</a:t>
            </a:r>
          </a:p>
          <a:p>
            <a:r>
              <a:rPr lang="en-US" altLang="en-US" smtClean="0"/>
              <a:t>Carcinoma</a:t>
            </a:r>
          </a:p>
          <a:p>
            <a:r>
              <a:rPr lang="en-US" altLang="en-US" smtClean="0"/>
              <a:t>Retention “cyst” (mucocele)</a:t>
            </a:r>
          </a:p>
        </p:txBody>
      </p:sp>
      <p:sp>
        <p:nvSpPr>
          <p:cNvPr id="71683" name="Rectangle 7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Abnormalities of the Lips</a:t>
            </a:r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A9D8830-659F-415C-A981-F23878981471}" type="slidenum">
              <a:rPr lang="en-US" sz="1000" smtClean="0">
                <a:latin typeface="Arial" pitchFamily="34" charset="0"/>
              </a:rPr>
              <a:pPr eaLnBrk="1" hangingPunct="1"/>
              <a:t>69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7168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Paranasal sinuses: air-filled pockets within the cranium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Communicate with nasal cavity and are lined with same type of ciliated mucous membrane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Lighten weight of skull bones, serve as resonators for sound production, and provide mucus, which drains into nasal cavity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Sinus openings are narrow and easily occluded, which may cause inflammation or sinusitis.</a:t>
            </a:r>
          </a:p>
        </p:txBody>
      </p:sp>
      <p:sp>
        <p:nvSpPr>
          <p:cNvPr id="9219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and Function: Nose V</a:t>
            </a:r>
          </a:p>
        </p:txBody>
      </p:sp>
      <p:sp>
        <p:nvSpPr>
          <p:cNvPr id="922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CFC87487-53E0-4CFF-800E-F2B36239CAF5}" type="slidenum">
              <a:rPr lang="en-US" sz="1000" smtClean="0">
                <a:latin typeface="Arial" pitchFamily="34" charset="0"/>
              </a:rPr>
              <a:pPr eaLnBrk="1" hangingPunct="1"/>
              <a:t>7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922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6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/>
              <a:t>Baby bottle tooth decay</a:t>
            </a:r>
          </a:p>
          <a:p>
            <a:r>
              <a:rPr lang="en-US" altLang="en-US" smtClean="0"/>
              <a:t>Malocclusion</a:t>
            </a:r>
          </a:p>
          <a:p>
            <a:r>
              <a:rPr lang="en-US" altLang="en-US" smtClean="0"/>
              <a:t>Dental caries</a:t>
            </a:r>
          </a:p>
          <a:p>
            <a:r>
              <a:rPr lang="en-US" altLang="en-US" smtClean="0"/>
              <a:t>Epulis</a:t>
            </a:r>
          </a:p>
          <a:p>
            <a:r>
              <a:rPr lang="en-US" altLang="en-US" smtClean="0"/>
              <a:t>Gingival hyperplasia</a:t>
            </a:r>
          </a:p>
          <a:p>
            <a:r>
              <a:rPr lang="en-US" altLang="en-US" smtClean="0"/>
              <a:t>Gingivitis</a:t>
            </a:r>
          </a:p>
          <a:p>
            <a:r>
              <a:rPr lang="en-US" altLang="en-US" smtClean="0"/>
              <a:t>Meth mouth</a:t>
            </a:r>
          </a:p>
        </p:txBody>
      </p:sp>
      <p:sp>
        <p:nvSpPr>
          <p:cNvPr id="72707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Abnormalities of Teeth and Gums</a:t>
            </a:r>
          </a:p>
        </p:txBody>
      </p:sp>
      <p:sp>
        <p:nvSpPr>
          <p:cNvPr id="7270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73C31C7-9C05-49E5-931E-10FBDC760EC0}" type="slidenum">
              <a:rPr lang="en-US" sz="1000" smtClean="0">
                <a:latin typeface="Arial" pitchFamily="34" charset="0"/>
              </a:rPr>
              <a:pPr eaLnBrk="1" hangingPunct="1"/>
              <a:t>70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7270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/>
              <a:t>Aphthous ulcers</a:t>
            </a:r>
          </a:p>
          <a:p>
            <a:r>
              <a:rPr lang="en-US" altLang="en-US" smtClean="0"/>
              <a:t>Koplik’s spots</a:t>
            </a:r>
          </a:p>
          <a:p>
            <a:r>
              <a:rPr lang="en-US" altLang="en-US" smtClean="0"/>
              <a:t>Leukoplakia</a:t>
            </a:r>
          </a:p>
          <a:p>
            <a:r>
              <a:rPr lang="en-US" altLang="en-US" smtClean="0"/>
              <a:t>Candidiasis or monilial infection</a:t>
            </a:r>
          </a:p>
        </p:txBody>
      </p:sp>
      <p:sp>
        <p:nvSpPr>
          <p:cNvPr id="7373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Abnormalities of Buccal Mucosa</a:t>
            </a:r>
          </a:p>
        </p:txBody>
      </p:sp>
      <p:sp>
        <p:nvSpPr>
          <p:cNvPr id="73732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2516102-F20E-4C2B-A141-C51707EF18B9}" type="slidenum">
              <a:rPr lang="en-US" sz="1000" smtClean="0">
                <a:latin typeface="Arial" pitchFamily="34" charset="0"/>
              </a:rPr>
              <a:pPr eaLnBrk="1" hangingPunct="1"/>
              <a:t>71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73733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6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/>
              <a:t>Ankyloglossia		</a:t>
            </a:r>
          </a:p>
          <a:p>
            <a:r>
              <a:rPr lang="en-US" altLang="en-US" smtClean="0"/>
              <a:t>Fissured or scrotal tongue</a:t>
            </a:r>
          </a:p>
          <a:p>
            <a:r>
              <a:rPr lang="en-US" altLang="en-US" smtClean="0"/>
              <a:t>Geographic tongue (migratory glossitis) </a:t>
            </a:r>
          </a:p>
          <a:p>
            <a:r>
              <a:rPr lang="en-US" altLang="en-US" smtClean="0"/>
              <a:t>Smooth, glossy tongue (atrophic glossitis) </a:t>
            </a:r>
          </a:p>
          <a:p>
            <a:r>
              <a:rPr lang="en-US" altLang="en-US" smtClean="0"/>
              <a:t>Black hairy tongue</a:t>
            </a:r>
          </a:p>
          <a:p>
            <a:r>
              <a:rPr lang="en-US" altLang="en-US" smtClean="0"/>
              <a:t>Enlarged tongue (macroglossia)</a:t>
            </a:r>
          </a:p>
          <a:p>
            <a:r>
              <a:rPr lang="en-US" altLang="en-US" smtClean="0"/>
              <a:t>Carcinoma</a:t>
            </a:r>
          </a:p>
        </p:txBody>
      </p:sp>
      <p:sp>
        <p:nvSpPr>
          <p:cNvPr id="74755" name="Rectangle 5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Abnormalities of the Tongue</a:t>
            </a:r>
          </a:p>
        </p:txBody>
      </p:sp>
      <p:sp>
        <p:nvSpPr>
          <p:cNvPr id="74756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619A3DB9-704F-4738-BD3D-56E4B53E5B52}" type="slidenum">
              <a:rPr lang="en-US" sz="1000" smtClean="0">
                <a:latin typeface="Arial" pitchFamily="34" charset="0"/>
              </a:rPr>
              <a:pPr eaLnBrk="1" hangingPunct="1"/>
              <a:t>72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74757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3"/>
          <p:cNvSpPr>
            <a:spLocks noGrp="1" noChangeArrowheads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r>
              <a:rPr lang="en-US" altLang="en-US" smtClean="0"/>
              <a:t>Cleft palate</a:t>
            </a:r>
          </a:p>
          <a:p>
            <a:r>
              <a:rPr lang="en-US" altLang="en-US" smtClean="0"/>
              <a:t>Bifid uvula</a:t>
            </a:r>
          </a:p>
          <a:p>
            <a:r>
              <a:rPr lang="en-US" altLang="en-US" smtClean="0"/>
              <a:t>Oral Kaposi’s sarcoma</a:t>
            </a:r>
          </a:p>
          <a:p>
            <a:r>
              <a:rPr lang="en-US" altLang="en-US" smtClean="0"/>
              <a:t>Acute tonsillitis and pharyngitis</a:t>
            </a:r>
          </a:p>
        </p:txBody>
      </p:sp>
      <p:sp>
        <p:nvSpPr>
          <p:cNvPr id="75779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Abnormalities of the Oropharynx</a:t>
            </a:r>
          </a:p>
        </p:txBody>
      </p:sp>
      <p:sp>
        <p:nvSpPr>
          <p:cNvPr id="75780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1223DEB-B1AC-42BD-B1C0-AF32E3C502DF}" type="slidenum">
              <a:rPr lang="en-US" sz="1000" smtClean="0">
                <a:latin typeface="Arial" pitchFamily="34" charset="0"/>
              </a:rPr>
              <a:pPr eaLnBrk="1" hangingPunct="1"/>
              <a:t>73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75781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Two pairs of sinuses are accessible to examine.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Frontal sinuses in frontal bone above and medial to orbits 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Maxillary sinuses in maxilla (cheekbone) along side walls of nasal cavity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Other two sets are smaller and deeper.</a:t>
            </a:r>
          </a:p>
          <a:p>
            <a:pPr lvl="3">
              <a:buSzPct val="100000"/>
              <a:buFont typeface="Arial" pitchFamily="34" charset="0"/>
              <a:buChar char="•"/>
            </a:pPr>
            <a:r>
              <a:rPr lang="en-US" altLang="en-US" sz="2000" smtClean="0"/>
              <a:t>Ethmoid sinuses between the orbits</a:t>
            </a:r>
          </a:p>
          <a:p>
            <a:pPr lvl="3">
              <a:buSzPct val="100000"/>
              <a:buFont typeface="Arial" pitchFamily="34" charset="0"/>
              <a:buChar char="•"/>
            </a:pPr>
            <a:r>
              <a:rPr lang="en-US" altLang="en-US" sz="2000" smtClean="0"/>
              <a:t>Sphenoid sinuses deep within skull in the sphenoid bone</a:t>
            </a:r>
          </a:p>
        </p:txBody>
      </p:sp>
      <p:sp>
        <p:nvSpPr>
          <p:cNvPr id="10243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and Function: Nose VI</a:t>
            </a:r>
          </a:p>
        </p:txBody>
      </p:sp>
      <p:sp>
        <p:nvSpPr>
          <p:cNvPr id="10244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24D89E9-53A5-4665-B6D7-1D36B8420E17}" type="slidenum">
              <a:rPr lang="en-US" sz="1000" smtClean="0">
                <a:latin typeface="Arial" pitchFamily="34" charset="0"/>
              </a:rPr>
              <a:pPr eaLnBrk="1" hangingPunct="1"/>
              <a:t>8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10245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Content Placeholder 6"/>
          <p:cNvSpPr>
            <a:spLocks noGrp="1"/>
          </p:cNvSpPr>
          <p:nvPr>
            <p:ph idx="1"/>
          </p:nvPr>
        </p:nvSpPr>
        <p:spPr>
          <a:xfrm>
            <a:off x="465138" y="1641475"/>
            <a:ext cx="8229600" cy="4454525"/>
          </a:xfrm>
        </p:spPr>
        <p:txBody>
          <a:bodyPr/>
          <a:lstStyle/>
          <a:p>
            <a:pPr lvl="1">
              <a:buSzPct val="60000"/>
              <a:buFont typeface="Wingdings 2" pitchFamily="18" charset="2"/>
              <a:buChar char=""/>
            </a:pPr>
            <a:r>
              <a:rPr lang="en-US" altLang="en-US" sz="2800" smtClean="0"/>
              <a:t>Only maxillary and ethmoid sinuses are present at birth.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Maxillary sinuses reach full size after all permanent teeth have erupted.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Ethmoid sinuses grow rapidly between 6 and 8 years of age and after puberty.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Frontal sinuses are absent at birth, fairly well developed between ages 7 and 8, and reach full size after puberty.</a:t>
            </a:r>
          </a:p>
          <a:p>
            <a:pPr lvl="2">
              <a:buSzPct val="80000"/>
              <a:buFont typeface="Wingdings" pitchFamily="2" charset="2"/>
              <a:buChar char="Ø"/>
            </a:pPr>
            <a:r>
              <a:rPr lang="en-US" altLang="en-US" sz="2400" smtClean="0"/>
              <a:t>Sphenoid sinuses are minute at birth and develop after puberty.</a:t>
            </a:r>
          </a:p>
        </p:txBody>
      </p:sp>
      <p:sp>
        <p:nvSpPr>
          <p:cNvPr id="11267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mtClean="0"/>
              <a:t>Structure and Function: Nose VII</a:t>
            </a:r>
          </a:p>
        </p:txBody>
      </p:sp>
      <p:sp>
        <p:nvSpPr>
          <p:cNvPr id="11268" name="Slide Number Placeholder 3"/>
          <p:cNvSpPr>
            <a:spLocks noGrp="1"/>
          </p:cNvSpPr>
          <p:nvPr>
            <p:ph type="sldNum" sz="quarter" idx="10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217BFE50-BE29-4129-9879-6F95AA2397A2}" type="slidenum">
              <a:rPr lang="en-US" sz="1000" smtClean="0">
                <a:latin typeface="Arial" pitchFamily="34" charset="0"/>
              </a:rPr>
              <a:pPr eaLnBrk="1" hangingPunct="1"/>
              <a:t>9</a:t>
            </a:fld>
            <a:endParaRPr lang="en-US" sz="1000" smtClean="0">
              <a:latin typeface="Arial" pitchFamily="34" charset="0"/>
            </a:endParaRPr>
          </a:p>
        </p:txBody>
      </p:sp>
      <p:sp>
        <p:nvSpPr>
          <p:cNvPr id="11269" name="Footer Placeholder 5"/>
          <p:cNvSpPr>
            <a:spLocks noGrp="1"/>
          </p:cNvSpPr>
          <p:nvPr>
            <p:ph type="ftr" sz="quarter" idx="1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sz="1000">
                <a:latin typeface="Arial" pitchFamily="34" charset="0"/>
              </a:rPr>
              <a:t>Copyright © 2016 by Elsevier, Inc. All rights reserved.</a:t>
            </a:r>
          </a:p>
          <a:p>
            <a:pPr eaLnBrk="1" hangingPunct="1"/>
            <a:r>
              <a:rPr lang="en-US" sz="1000">
                <a:latin typeface="Arial" pitchFamily="34" charset="0"/>
              </a:rPr>
              <a:t>Copyright © 2012, 2008, 2004, 2000, 1996, 1993 by Saunders, an affiliate of Elsevier Inc.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1170</TotalTime>
  <Words>7380</Words>
  <Application>Microsoft Office PowerPoint</Application>
  <PresentationFormat>On-screen Show (4:3)</PresentationFormat>
  <Paragraphs>661</Paragraphs>
  <Slides>73</Slides>
  <Notes>12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73</vt:i4>
      </vt:variant>
    </vt:vector>
  </HeadingPairs>
  <TitlesOfParts>
    <vt:vector size="74" baseType="lpstr">
      <vt:lpstr>Office Theme</vt:lpstr>
      <vt:lpstr>Chapter 16</vt:lpstr>
      <vt:lpstr>Structure and Function: Nose I</vt:lpstr>
      <vt:lpstr>Structure and Function: Nose II</vt:lpstr>
      <vt:lpstr>Structure and Function: Nose III</vt:lpstr>
      <vt:lpstr>Nasal Cavity</vt:lpstr>
      <vt:lpstr>Structure and Function: Nose IV</vt:lpstr>
      <vt:lpstr>Structure and Function: Nose V</vt:lpstr>
      <vt:lpstr>Structure and Function: Nose VI</vt:lpstr>
      <vt:lpstr>Structure and Function: Nose VII</vt:lpstr>
      <vt:lpstr>Sinuses</vt:lpstr>
      <vt:lpstr>Structure and Function: Mouth I</vt:lpstr>
      <vt:lpstr>Structure and Function: Mouth II</vt:lpstr>
      <vt:lpstr>Structure and Function: Mouth III</vt:lpstr>
      <vt:lpstr>Structure and Function: Mouth IV</vt:lpstr>
      <vt:lpstr>Mouth</vt:lpstr>
      <vt:lpstr>Salivary Glands</vt:lpstr>
      <vt:lpstr>Structure and Function: Throat or Pharynx</vt:lpstr>
      <vt:lpstr>Developmental Competence: Infants and Children </vt:lpstr>
      <vt:lpstr>Developmental Competence: Pregnant Woman</vt:lpstr>
      <vt:lpstr>Developmental Competence: Aging Adult </vt:lpstr>
      <vt:lpstr>Culture and Genetics I</vt:lpstr>
      <vt:lpstr>Culture and Genetics II</vt:lpstr>
      <vt:lpstr>Subjective Data: Nose</vt:lpstr>
      <vt:lpstr>Subjective Data Questions: Nose I</vt:lpstr>
      <vt:lpstr>Subjective Data Questions: Nose II</vt:lpstr>
      <vt:lpstr>Subjective Data Questions: Nose III</vt:lpstr>
      <vt:lpstr>Subjective Data: Mouth and Throat</vt:lpstr>
      <vt:lpstr>Subjective Data Questions:  Mouth and Throat I</vt:lpstr>
      <vt:lpstr>Subjective Data Questions:  Mouth and Throat II</vt:lpstr>
      <vt:lpstr>Subjective Data Questions:  Mouth and Throat III</vt:lpstr>
      <vt:lpstr>Subjective Data Questions:  Mouth and Throat IV</vt:lpstr>
      <vt:lpstr>Subjective Data Questions:  Mouth and Throat V</vt:lpstr>
      <vt:lpstr>Additional History for Infants and Children</vt:lpstr>
      <vt:lpstr>Additional History for Aging Adult</vt:lpstr>
      <vt:lpstr>Objective Data</vt:lpstr>
      <vt:lpstr>Inspection and Palpation: Nose I</vt:lpstr>
      <vt:lpstr>Inspection and Palpation: Nose II</vt:lpstr>
      <vt:lpstr>Inspection and Palpation: Nose III</vt:lpstr>
      <vt:lpstr>Inspection and Palpation: Nose IV</vt:lpstr>
      <vt:lpstr>Inspection of Nose</vt:lpstr>
      <vt:lpstr>Palpation of Sinus Areas I</vt:lpstr>
      <vt:lpstr>Palpation of Sinus Areas II</vt:lpstr>
      <vt:lpstr>Inspection of Sinus Area</vt:lpstr>
      <vt:lpstr>Question</vt:lpstr>
      <vt:lpstr>Inspection of the Mouth </vt:lpstr>
      <vt:lpstr>Inspection of Teeth and Gums I</vt:lpstr>
      <vt:lpstr>Inspection of Teeth and Gums II</vt:lpstr>
      <vt:lpstr>Inspection of Tongue I</vt:lpstr>
      <vt:lpstr>Inspection of Tongue II</vt:lpstr>
      <vt:lpstr>Inspection of Buccal Mucosa I</vt:lpstr>
      <vt:lpstr>Inspection of Buccal Mucosa II</vt:lpstr>
      <vt:lpstr>Inspection of Palate </vt:lpstr>
      <vt:lpstr>Inspection of Throat I</vt:lpstr>
      <vt:lpstr>Inspection of Throat</vt:lpstr>
      <vt:lpstr>Inspection of Throat II</vt:lpstr>
      <vt:lpstr>Developmental Competence: Infants and Children I</vt:lpstr>
      <vt:lpstr>Developmental Competence: Infants and Children II</vt:lpstr>
      <vt:lpstr>Developmental Competence: Infants and Children III</vt:lpstr>
      <vt:lpstr>Developmental Competence: Infants and Children IV</vt:lpstr>
      <vt:lpstr>Developmental Competence: Infants and Children V</vt:lpstr>
      <vt:lpstr>Developmental Competence: Pregnant Woman</vt:lpstr>
      <vt:lpstr>Developmental Competence:  Aging Adult I</vt:lpstr>
      <vt:lpstr>Developmental Competence:  Aging Adult II</vt:lpstr>
      <vt:lpstr>Sample Charting Subjective</vt:lpstr>
      <vt:lpstr>Sample Charting Objective</vt:lpstr>
      <vt:lpstr>Sample charting Assessment</vt:lpstr>
      <vt:lpstr>Summary Checklist: Nose, Mouth, and Throat Examination</vt:lpstr>
      <vt:lpstr>Abnormalities of the Nose</vt:lpstr>
      <vt:lpstr>Abnormalities of the Lips</vt:lpstr>
      <vt:lpstr>Abnormalities of Teeth and Gums</vt:lpstr>
      <vt:lpstr>Abnormalities of Buccal Mucosa</vt:lpstr>
      <vt:lpstr>Abnormalities of the Tongue</vt:lpstr>
      <vt:lpstr>Abnormalities of the Oropharynx</vt:lpstr>
    </vt:vector>
  </TitlesOfParts>
  <Company>Elsevier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localadmin</dc:creator>
  <cp:lastModifiedBy>HBays</cp:lastModifiedBy>
  <cp:revision>339</cp:revision>
  <dcterms:created xsi:type="dcterms:W3CDTF">2007-07-25T18:30:10Z</dcterms:created>
  <dcterms:modified xsi:type="dcterms:W3CDTF">2015-02-03T19:56:03Z</dcterms:modified>
</cp:coreProperties>
</file>