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6" r:id="rId1"/>
  </p:sldMasterIdLst>
  <p:notesMasterIdLst>
    <p:notesMasterId r:id="rId69"/>
  </p:notesMasterIdLst>
  <p:handoutMasterIdLst>
    <p:handoutMasterId r:id="rId70"/>
  </p:handoutMasterIdLst>
  <p:sldIdLst>
    <p:sldId id="475" r:id="rId2"/>
    <p:sldId id="478" r:id="rId3"/>
    <p:sldId id="479" r:id="rId4"/>
    <p:sldId id="476" r:id="rId5"/>
    <p:sldId id="480" r:id="rId6"/>
    <p:sldId id="481" r:id="rId7"/>
    <p:sldId id="482" r:id="rId8"/>
    <p:sldId id="453" r:id="rId9"/>
    <p:sldId id="483" r:id="rId10"/>
    <p:sldId id="454" r:id="rId11"/>
    <p:sldId id="485" r:id="rId12"/>
    <p:sldId id="487" r:id="rId13"/>
    <p:sldId id="490" r:id="rId14"/>
    <p:sldId id="545" r:id="rId15"/>
    <p:sldId id="492" r:id="rId16"/>
    <p:sldId id="540" r:id="rId17"/>
    <p:sldId id="494" r:id="rId18"/>
    <p:sldId id="495" r:id="rId19"/>
    <p:sldId id="497" r:id="rId20"/>
    <p:sldId id="498" r:id="rId21"/>
    <p:sldId id="499" r:id="rId22"/>
    <p:sldId id="500" r:id="rId23"/>
    <p:sldId id="503" r:id="rId24"/>
    <p:sldId id="504" r:id="rId25"/>
    <p:sldId id="505" r:id="rId26"/>
    <p:sldId id="506" r:id="rId27"/>
    <p:sldId id="541" r:id="rId28"/>
    <p:sldId id="508" r:id="rId29"/>
    <p:sldId id="509" r:id="rId30"/>
    <p:sldId id="510" r:id="rId31"/>
    <p:sldId id="511" r:id="rId32"/>
    <p:sldId id="512" r:id="rId33"/>
    <p:sldId id="513" r:id="rId34"/>
    <p:sldId id="514" r:id="rId35"/>
    <p:sldId id="516" r:id="rId36"/>
    <p:sldId id="461" r:id="rId37"/>
    <p:sldId id="517" r:id="rId38"/>
    <p:sldId id="518" r:id="rId39"/>
    <p:sldId id="519" r:id="rId40"/>
    <p:sldId id="520" r:id="rId41"/>
    <p:sldId id="521" r:id="rId42"/>
    <p:sldId id="522" r:id="rId43"/>
    <p:sldId id="523" r:id="rId44"/>
    <p:sldId id="525" r:id="rId45"/>
    <p:sldId id="542" r:id="rId46"/>
    <p:sldId id="539" r:id="rId47"/>
    <p:sldId id="526" r:id="rId48"/>
    <p:sldId id="528" r:id="rId49"/>
    <p:sldId id="529" r:id="rId50"/>
    <p:sldId id="530" r:id="rId51"/>
    <p:sldId id="544" r:id="rId52"/>
    <p:sldId id="531" r:id="rId53"/>
    <p:sldId id="532" r:id="rId54"/>
    <p:sldId id="533" r:id="rId55"/>
    <p:sldId id="534" r:id="rId56"/>
    <p:sldId id="535" r:id="rId57"/>
    <p:sldId id="536" r:id="rId58"/>
    <p:sldId id="537" r:id="rId59"/>
    <p:sldId id="538" r:id="rId60"/>
    <p:sldId id="465" r:id="rId61"/>
    <p:sldId id="467" r:id="rId62"/>
    <p:sldId id="543" r:id="rId63"/>
    <p:sldId id="468" r:id="rId64"/>
    <p:sldId id="469" r:id="rId65"/>
    <p:sldId id="470" r:id="rId66"/>
    <p:sldId id="471" r:id="rId67"/>
    <p:sldId id="472" r:id="rId6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87338" autoAdjust="0"/>
  </p:normalViewPr>
  <p:slideViewPr>
    <p:cSldViewPr snapToGrid="0">
      <p:cViewPr>
        <p:scale>
          <a:sx n="80" d="100"/>
          <a:sy n="80" d="100"/>
        </p:scale>
        <p:origin x="-978" y="-438"/>
      </p:cViewPr>
      <p:guideLst>
        <p:guide orient="horz" pos="2160"/>
        <p:guide orient="horz" pos="670"/>
        <p:guide orient="horz" pos="1121"/>
        <p:guide orient="horz" pos="1505"/>
        <p:guide pos="2880"/>
        <p:guide pos="5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564"/>
    </p:cViewPr>
  </p:sorterViewPr>
  <p:notesViewPr>
    <p:cSldViewPr snapToGrid="0">
      <p:cViewPr varScale="1">
        <p:scale>
          <a:sx n="53" d="100"/>
          <a:sy n="53" d="100"/>
        </p:scale>
        <p:origin x="-184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8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81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181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81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D4AF28A-614E-4A30-BE20-98459D56297F}" type="slidenum">
              <a:rPr lang="en-US"/>
              <a:pPr>
                <a:defRPr/>
              </a:pPr>
              <a:t>‹#›</a:t>
            </a:fld>
            <a:endParaRPr lang="en-US" dirty="0"/>
          </a:p>
        </p:txBody>
      </p:sp>
    </p:spTree>
    <p:extLst>
      <p:ext uri="{BB962C8B-B14F-4D97-AF65-F5344CB8AC3E}">
        <p14:creationId xmlns:p14="http://schemas.microsoft.com/office/powerpoint/2010/main" val="746254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788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3A2FFBF-D078-4078-9C84-EB0B1511CCE0}" type="slidenum">
              <a:rPr lang="en-US"/>
              <a:pPr>
                <a:defRPr/>
              </a:pPr>
              <a:t>‹#›</a:t>
            </a:fld>
            <a:endParaRPr lang="en-US" dirty="0"/>
          </a:p>
        </p:txBody>
      </p:sp>
    </p:spTree>
    <p:extLst>
      <p:ext uri="{BB962C8B-B14F-4D97-AF65-F5344CB8AC3E}">
        <p14:creationId xmlns:p14="http://schemas.microsoft.com/office/powerpoint/2010/main" val="16539129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CFB42F9-5A5D-48F9-B404-63C5E3E6AED4}" type="slidenum">
              <a:rPr lang="en-US" altLang="en-US" sz="1200" smtClean="0">
                <a:latin typeface="Arial" charset="0"/>
              </a:rPr>
              <a:pPr eaLnBrk="1" hangingPunct="1"/>
              <a:t>4</a:t>
            </a:fld>
            <a:endParaRPr lang="en-US" altLang="en-US" sz="1200" smtClean="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CCE5C94-7279-43E9-9C81-0A36C8AD5C3F}" type="slidenum">
              <a:rPr lang="en-US" altLang="en-US" sz="1200" smtClean="0">
                <a:latin typeface="Arial" charset="0"/>
              </a:rPr>
              <a:pPr eaLnBrk="1" hangingPunct="1"/>
              <a:t>8</a:t>
            </a:fld>
            <a:endParaRPr lang="en-US" altLang="en-US" sz="1200" smtClean="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b="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D4FAAB0-DCDC-423E-84F8-814ECF9E6950}" type="slidenum">
              <a:rPr lang="en-US" altLang="en-US" sz="1200" smtClean="0">
                <a:latin typeface="Arial" charset="0"/>
              </a:rPr>
              <a:pPr eaLnBrk="1" hangingPunct="1"/>
              <a:t>10</a:t>
            </a:fld>
            <a:endParaRPr lang="en-US" altLang="en-US" sz="1200" smtClean="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b="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correct answer is 3. Milk production may vary depending on the procedure. Many women can still breastfeed after breast augmentation. The surgeon would be able to determine this ability.</a:t>
            </a:r>
          </a:p>
          <a:p>
            <a:pPr eaLnBrk="1" hangingPunct="1">
              <a:spcBef>
                <a:spcPct val="0"/>
              </a:spcBef>
            </a:pPr>
            <a:r>
              <a:rPr lang="en-US" altLang="en-US" dirty="0" smtClean="0"/>
              <a:t>Answers 1 and 2 are incorrect because they may not be true. </a:t>
            </a:r>
            <a:r>
              <a:rPr lang="en-US" altLang="en-US" smtClean="0"/>
              <a:t>Only the surgeon can determine if milk production will be affected.</a:t>
            </a:r>
          </a:p>
          <a:p>
            <a:endParaRPr lang="en-US"/>
          </a:p>
        </p:txBody>
      </p:sp>
      <p:sp>
        <p:nvSpPr>
          <p:cNvPr id="4" name="Slide Number Placeholder 3"/>
          <p:cNvSpPr>
            <a:spLocks noGrp="1"/>
          </p:cNvSpPr>
          <p:nvPr>
            <p:ph type="sldNum" sz="quarter" idx="10"/>
          </p:nvPr>
        </p:nvSpPr>
        <p:spPr/>
        <p:txBody>
          <a:bodyPr/>
          <a:lstStyle/>
          <a:p>
            <a:pPr>
              <a:defRPr/>
            </a:pPr>
            <a:fld id="{03A2FFBF-D078-4078-9C84-EB0B1511CCE0}" type="slidenum">
              <a:rPr lang="en-US" smtClean="0"/>
              <a:pPr>
                <a:defRPr/>
              </a:pPr>
              <a:t>14</a:t>
            </a:fld>
            <a:endParaRPr lang="en-US" dirty="0"/>
          </a:p>
        </p:txBody>
      </p:sp>
    </p:spTree>
    <p:extLst>
      <p:ext uri="{BB962C8B-B14F-4D97-AF65-F5344CB8AC3E}">
        <p14:creationId xmlns:p14="http://schemas.microsoft.com/office/powerpoint/2010/main" val="869916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1BC6206-2C83-4B0F-BFAF-D4D8CE8BA82F}" type="slidenum">
              <a:rPr lang="en-US" altLang="en-US" sz="1200" smtClean="0">
                <a:latin typeface="Arial" charset="0"/>
              </a:rPr>
              <a:pPr eaLnBrk="1" hangingPunct="1"/>
              <a:t>36</a:t>
            </a:fld>
            <a:endParaRPr lang="en-US" altLang="en-US" sz="1200" smtClean="0">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b="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correct answer is 1. The week before a woman’s cycle is not the best time to check for lumps because the breasts become sore and tender and may also be “lumpy” a week prior to the cycle.</a:t>
            </a:r>
          </a:p>
          <a:p>
            <a:pPr eaLnBrk="1" hangingPunct="1">
              <a:spcBef>
                <a:spcPct val="0"/>
              </a:spcBef>
            </a:pPr>
            <a:r>
              <a:rPr lang="en-US" altLang="en-US" dirty="0" smtClean="0"/>
              <a:t>Answer 2 is incorrect because the week after a woman’s cycle is the best time to do the examination, and the shower allows for ease of palpation.</a:t>
            </a:r>
          </a:p>
          <a:p>
            <a:pPr eaLnBrk="1" hangingPunct="1">
              <a:spcBef>
                <a:spcPct val="0"/>
              </a:spcBef>
            </a:pPr>
            <a:r>
              <a:rPr lang="en-US" altLang="en-US" dirty="0" smtClean="0"/>
              <a:t>Answer 3 in incorrect because a clock-like sequence is the proper way to perform a BSE. </a:t>
            </a:r>
          </a:p>
          <a:p>
            <a:pPr eaLnBrk="1" hangingPunct="1">
              <a:spcBef>
                <a:spcPct val="0"/>
              </a:spcBef>
            </a:pPr>
            <a:r>
              <a:rPr lang="en-US" altLang="en-US" dirty="0" smtClean="0"/>
              <a:t>Answer 4 is incorrect because under the arms houses lymph nodes and the axillary tail of Spence, which is a common site for breast cancer. </a:t>
            </a:r>
            <a:endParaRPr lang="en-US" dirty="0"/>
          </a:p>
        </p:txBody>
      </p:sp>
      <p:sp>
        <p:nvSpPr>
          <p:cNvPr id="4" name="Slide Number Placeholder 3"/>
          <p:cNvSpPr>
            <a:spLocks noGrp="1"/>
          </p:cNvSpPr>
          <p:nvPr>
            <p:ph type="sldNum" sz="quarter" idx="10"/>
          </p:nvPr>
        </p:nvSpPr>
        <p:spPr/>
        <p:txBody>
          <a:bodyPr/>
          <a:lstStyle/>
          <a:p>
            <a:pPr>
              <a:defRPr/>
            </a:pPr>
            <a:fld id="{03A2FFBF-D078-4078-9C84-EB0B1511CCE0}" type="slidenum">
              <a:rPr lang="en-US" smtClean="0"/>
              <a:pPr>
                <a:defRPr/>
              </a:pPr>
              <a:t>51</a:t>
            </a:fld>
            <a:endParaRPr lang="en-US" dirty="0"/>
          </a:p>
        </p:txBody>
      </p:sp>
    </p:spTree>
    <p:extLst>
      <p:ext uri="{BB962C8B-B14F-4D97-AF65-F5344CB8AC3E}">
        <p14:creationId xmlns:p14="http://schemas.microsoft.com/office/powerpoint/2010/main" val="2816065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A81B004-8557-4305-96B5-79B964CABEC0}" type="slidenum">
              <a:rPr lang="en-US" altLang="en-US" sz="1200" smtClean="0">
                <a:latin typeface="Arial" charset="0"/>
              </a:rPr>
              <a:pPr eaLnBrk="1" hangingPunct="1"/>
              <a:t>60</a:t>
            </a:fld>
            <a:endParaRPr lang="en-US" altLang="en-US" sz="1200" smtClean="0">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9F6C01C-BDA6-4D3E-9218-486DF0D7CFDE}" type="slidenum">
              <a:rPr lang="en-US" altLang="en-US" sz="1200" smtClean="0">
                <a:latin typeface="Arial" charset="0"/>
              </a:rPr>
              <a:pPr eaLnBrk="1" hangingPunct="1"/>
              <a:t>65</a:t>
            </a:fld>
            <a:endParaRPr lang="en-US" altLang="en-US" sz="1200" smtClean="0">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62009337-326B-4159-A95A-6070AA51D510}"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295723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38328"/>
            <a:ext cx="7772400" cy="1219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10"/>
          </p:nvPr>
        </p:nvSpPr>
        <p:spPr/>
        <p:txBody>
          <a:bodyPr/>
          <a:lstStyle>
            <a:lvl1pPr>
              <a:defRPr/>
            </a:lvl1pPr>
          </a:lstStyle>
          <a:p>
            <a:pPr>
              <a:defRPr/>
            </a:pPr>
            <a:fld id="{A2AE4A70-D080-4785-913A-BFB100330315}"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363695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71C6DE36-14C4-4F7D-98FA-B2604CE07DD6}"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2220321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4D8B0D08-8F3C-4739-9FCD-2C4502B1F5D4}"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4131219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89BF18C4-C1D2-4526-B991-82F21AA3032F}"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120727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Slide Number Placeholder 1"/>
          <p:cNvSpPr>
            <a:spLocks noGrp="1"/>
          </p:cNvSpPr>
          <p:nvPr>
            <p:ph type="sldNum" sz="quarter" idx="10"/>
          </p:nvPr>
        </p:nvSpPr>
        <p:spPr/>
        <p:txBody>
          <a:bodyPr/>
          <a:lstStyle>
            <a:lvl1pPr>
              <a:defRPr/>
            </a:lvl1pPr>
          </a:lstStyle>
          <a:p>
            <a:pPr>
              <a:defRPr/>
            </a:pPr>
            <a:fld id="{DD246317-F2FB-467A-A4A8-E55D40DD6B0E}" type="slidenum">
              <a:rPr lang="en-US"/>
              <a:pPr>
                <a:defRPr/>
              </a:pPr>
              <a:t>‹#›</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19519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
          <p:cNvSpPr>
            <a:spLocks noGrp="1"/>
          </p:cNvSpPr>
          <p:nvPr>
            <p:ph type="sldNum" sz="quarter" idx="13"/>
          </p:nvPr>
        </p:nvSpPr>
        <p:spPr/>
        <p:txBody>
          <a:bodyPr/>
          <a:lstStyle>
            <a:lvl1pPr>
              <a:defRPr/>
            </a:lvl1pPr>
          </a:lstStyle>
          <a:p>
            <a:pPr>
              <a:defRPr/>
            </a:pPr>
            <a:fld id="{7F641582-13CB-4DE8-919A-5AE7D188C9BC}" type="slidenum">
              <a:rPr lang="en-US"/>
              <a:pPr>
                <a:defRPr/>
              </a:pPr>
              <a:t>‹#›</a:t>
            </a:fld>
            <a:endParaRPr lang="en-US" dirty="0"/>
          </a:p>
        </p:txBody>
      </p:sp>
      <p:sp>
        <p:nvSpPr>
          <p:cNvPr id="9" name="Footer Placeholder 4"/>
          <p:cNvSpPr>
            <a:spLocks noGrp="1"/>
          </p:cNvSpPr>
          <p:nvPr>
            <p:ph type="ftr" sz="quarter" idx="14"/>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92432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B8D509C5-0501-458B-9156-288D9A0AD959}"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3646724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Regular">
    <p:spTree>
      <p:nvGrpSpPr>
        <p:cNvPr id="1" name=""/>
        <p:cNvGrpSpPr/>
        <p:nvPr/>
      </p:nvGrpSpPr>
      <p:grpSpPr>
        <a:xfrm>
          <a:off x="0" y="0"/>
          <a:ext cx="0" cy="0"/>
          <a:chOff x="0" y="0"/>
          <a:chExt cx="0" cy="0"/>
        </a:xfrm>
      </p:grpSpPr>
      <p:sp>
        <p:nvSpPr>
          <p:cNvPr id="2" name="Title 1"/>
          <p:cNvSpPr>
            <a:spLocks noGrp="1"/>
          </p:cNvSpPr>
          <p:nvPr>
            <p:ph type="title"/>
          </p:nvPr>
        </p:nvSpPr>
        <p:spPr>
          <a:xfrm>
            <a:off x="685800" y="338328"/>
            <a:ext cx="7772400" cy="1219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645920"/>
            <a:ext cx="7772400"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40CECC82-2FE8-4B68-828B-36B0DBEE809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1165009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a:defRPr/>
            </a:lvl1pPr>
          </a:lstStyle>
          <a:p>
            <a:pPr>
              <a:defRPr/>
            </a:pPr>
            <a:fld id="{DD29F011-2CAE-4735-81B9-071B0E6F7960}"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264289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Slide Number Placeholder 1"/>
          <p:cNvSpPr>
            <a:spLocks noGrp="1"/>
          </p:cNvSpPr>
          <p:nvPr>
            <p:ph type="sldNum" sz="quarter" idx="4"/>
          </p:nvPr>
        </p:nvSpPr>
        <p:spPr>
          <a:xfrm>
            <a:off x="6902450" y="6400800"/>
            <a:ext cx="21336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pPr>
              <a:defRPr/>
            </a:pPr>
            <a:fld id="{6D167182-F91E-4A53-97A2-E2A88C54E68C}" type="slidenum">
              <a:rPr lang="en-US"/>
              <a:pPr>
                <a:defRPr/>
              </a:pPr>
              <a:t>‹#›</a:t>
            </a:fld>
            <a:endParaRPr lang="en-US" dirty="0"/>
          </a:p>
        </p:txBody>
      </p:sp>
      <p:sp>
        <p:nvSpPr>
          <p:cNvPr id="7" name="Footer Placeholder 4"/>
          <p:cNvSpPr>
            <a:spLocks noGrp="1"/>
          </p:cNvSpPr>
          <p:nvPr>
            <p:ph type="ftr" sz="quarter" idx="3"/>
          </p:nvPr>
        </p:nvSpPr>
        <p:spPr>
          <a:xfrm>
            <a:off x="990600" y="6461125"/>
            <a:ext cx="7162800" cy="381000"/>
          </a:xfrm>
          <a:prstGeom prst="rect">
            <a:avLst/>
          </a:prstGeom>
        </p:spPr>
        <p:txBody>
          <a:bodyPr/>
          <a:lstStyle>
            <a:lvl1pPr algn="ctr">
              <a:defRPr sz="1000" dirty="0" smtClean="0">
                <a:latin typeface="Arial" panose="020B0604020202020204" pitchFamily="34" charset="0"/>
                <a:cs typeface="Arial" panose="020B0604020202020204" pitchFamily="34" charset="0"/>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Lst>
  <p:hf hdr="0" dt="0"/>
  <p:txStyles>
    <p:titleStyle>
      <a:lvl1pPr algn="ctr"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a:solidFill>
            <a:schemeClr val="tx1"/>
          </a:solidFill>
          <a:latin typeface="Arial" charset="0"/>
          <a:cs typeface="Arial" charset="0"/>
        </a:defRPr>
      </a:lvl2pPr>
      <a:lvl3pPr algn="ctr" rtl="0" eaLnBrk="0" fontAlgn="base" hangingPunct="0">
        <a:spcBef>
          <a:spcPct val="0"/>
        </a:spcBef>
        <a:spcAft>
          <a:spcPct val="0"/>
        </a:spcAft>
        <a:defRPr sz="3600">
          <a:solidFill>
            <a:schemeClr val="tx1"/>
          </a:solidFill>
          <a:latin typeface="Arial" charset="0"/>
          <a:cs typeface="Arial" charset="0"/>
        </a:defRPr>
      </a:lvl3pPr>
      <a:lvl4pPr algn="ctr" rtl="0" eaLnBrk="0" fontAlgn="base" hangingPunct="0">
        <a:spcBef>
          <a:spcPct val="0"/>
        </a:spcBef>
        <a:spcAft>
          <a:spcPct val="0"/>
        </a:spcAft>
        <a:defRPr sz="3600">
          <a:solidFill>
            <a:schemeClr val="tx1"/>
          </a:solidFill>
          <a:latin typeface="Arial" charset="0"/>
          <a:cs typeface="Arial" charset="0"/>
        </a:defRPr>
      </a:lvl4pPr>
      <a:lvl5pPr algn="ctr" rtl="0" eaLnBrk="0" fontAlgn="base" hangingPunct="0">
        <a:spcBef>
          <a:spcPct val="0"/>
        </a:spcBef>
        <a:spcAft>
          <a:spcPct val="0"/>
        </a:spcAft>
        <a:defRPr sz="36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2" pitchFamily="18" charset="2"/>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SzPct val="80000"/>
        <a:buFont typeface="Wingdings" pitchFamily="2" charset="2"/>
        <a:buChar char="Ø"/>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chemeClr val="tx1"/>
        </a:buClr>
        <a:buSzPct val="75000"/>
        <a:buFont typeface="Wingdings 3" pitchFamily="18" charset="2"/>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chemeClr val="tx1"/>
        </a:buClr>
        <a:buFont typeface="Calibri"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1724025"/>
            <a:ext cx="7772400" cy="1470025"/>
          </a:xfrm>
        </p:spPr>
        <p:txBody>
          <a:bodyPr/>
          <a:lstStyle/>
          <a:p>
            <a:r>
              <a:rPr lang="en-US" altLang="en-US" sz="4000" smtClean="0">
                <a:latin typeface="Arial" charset="0"/>
                <a:cs typeface="Arial" charset="0"/>
              </a:rPr>
              <a:t>Chapter 17</a:t>
            </a:r>
          </a:p>
        </p:txBody>
      </p:sp>
      <p:sp>
        <p:nvSpPr>
          <p:cNvPr id="12291" name="Rectangle 3"/>
          <p:cNvSpPr>
            <a:spLocks noGrp="1" noChangeArrowheads="1"/>
          </p:cNvSpPr>
          <p:nvPr>
            <p:ph type="subTitle" idx="1"/>
          </p:nvPr>
        </p:nvSpPr>
        <p:spPr>
          <a:xfrm>
            <a:off x="1371600" y="3479800"/>
            <a:ext cx="6400800" cy="1752600"/>
          </a:xfrm>
        </p:spPr>
        <p:txBody>
          <a:bodyPr anchor="ctr"/>
          <a:lstStyle/>
          <a:p>
            <a:r>
              <a:rPr lang="en-US" altLang="en-US" sz="3600" smtClean="0">
                <a:solidFill>
                  <a:schemeClr val="tx1"/>
                </a:solidFill>
                <a:latin typeface="Arial" charset="0"/>
                <a:cs typeface="Arial" charset="0"/>
              </a:rPr>
              <a:t>Breasts and Regional Lymphatics</a:t>
            </a:r>
          </a:p>
        </p:txBody>
      </p:sp>
      <p:sp>
        <p:nvSpPr>
          <p:cNvPr id="1229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p:txBody>
          <a:bodyPr/>
          <a:lstStyle/>
          <a:p>
            <a:r>
              <a:rPr lang="en-US" altLang="en-US" smtClean="0">
                <a:latin typeface="Arial" charset="0"/>
                <a:cs typeface="Arial" charset="0"/>
              </a:rPr>
              <a:t>Regional Lymphatics</a:t>
            </a:r>
          </a:p>
        </p:txBody>
      </p:sp>
      <p:sp>
        <p:nvSpPr>
          <p:cNvPr id="2150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2150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A0BC61F-ABB7-4EFD-9591-92045136284F}" type="slidenum">
              <a:rPr lang="en-US" sz="1000" smtClean="0">
                <a:latin typeface="Arial" charset="0"/>
                <a:cs typeface="Arial" charset="0"/>
              </a:rPr>
              <a:pPr eaLnBrk="1" hangingPunct="1"/>
              <a:t>10</a:t>
            </a:fld>
            <a:endParaRPr lang="en-US" sz="1000" smtClean="0">
              <a:latin typeface="Arial" charset="0"/>
              <a:cs typeface="Arial" charset="0"/>
            </a:endParaRPr>
          </a:p>
        </p:txBody>
      </p:sp>
      <p:pic>
        <p:nvPicPr>
          <p:cNvPr id="2050" name="Picture 2" descr="E:\Jarvis IC\Step 4 [merge]\017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452" y="1629320"/>
            <a:ext cx="3638035" cy="4227319"/>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6"/>
          <p:cNvSpPr>
            <a:spLocks noGrp="1"/>
          </p:cNvSpPr>
          <p:nvPr>
            <p:ph idx="1"/>
          </p:nvPr>
        </p:nvSpPr>
        <p:spPr>
          <a:xfrm>
            <a:off x="465138" y="1641475"/>
            <a:ext cx="8229600" cy="4454525"/>
          </a:xfrm>
        </p:spPr>
        <p:txBody>
          <a:bodyPr/>
          <a:lstStyle/>
          <a:p>
            <a:r>
              <a:rPr lang="en-US" altLang="en-US" smtClean="0">
                <a:latin typeface="Arial" charset="0"/>
                <a:cs typeface="Arial" charset="0"/>
              </a:rPr>
              <a:t>During embryonic life, ventral epidermal ridges, or “milk lines,” are present and curve down from axilla to groin bilaterally. </a:t>
            </a:r>
          </a:p>
          <a:p>
            <a:pPr lvl="1"/>
            <a:r>
              <a:rPr lang="en-US" altLang="en-US" smtClean="0">
                <a:latin typeface="Arial" charset="0"/>
                <a:cs typeface="Arial" charset="0"/>
              </a:rPr>
              <a:t>Breast develops along ridge over thorax, and rest of the ridge usually atrophies. </a:t>
            </a:r>
          </a:p>
          <a:p>
            <a:pPr lvl="1"/>
            <a:r>
              <a:rPr lang="en-US" altLang="en-US" smtClean="0">
                <a:latin typeface="Arial" charset="0"/>
                <a:cs typeface="Arial" charset="0"/>
              </a:rPr>
              <a:t>Occasionally a supernumerary nipple (i.e., an extra nipple) persists and is visible along track of mammary ridge.</a:t>
            </a:r>
          </a:p>
          <a:p>
            <a:pPr lvl="1"/>
            <a:r>
              <a:rPr lang="en-US" altLang="en-US" smtClean="0">
                <a:latin typeface="Arial" charset="0"/>
                <a:cs typeface="Arial" charset="0"/>
              </a:rPr>
              <a:t>At birth, the only breast structures present are lactiferous ducts within nipple; no alveoli have developed; little change occurs until puberty.</a:t>
            </a:r>
          </a:p>
        </p:txBody>
      </p:sp>
      <p:sp>
        <p:nvSpPr>
          <p:cNvPr id="22531" name="Title 8"/>
          <p:cNvSpPr>
            <a:spLocks noGrp="1"/>
          </p:cNvSpPr>
          <p:nvPr>
            <p:ph type="title"/>
          </p:nvPr>
        </p:nvSpPr>
        <p:spPr/>
        <p:txBody>
          <a:bodyPr/>
          <a:lstStyle/>
          <a:p>
            <a:r>
              <a:rPr lang="en-US" altLang="en-US" smtClean="0">
                <a:latin typeface="Arial" charset="0"/>
                <a:cs typeface="Arial" charset="0"/>
              </a:rPr>
              <a:t>Developmental Competence</a:t>
            </a:r>
          </a:p>
        </p:txBody>
      </p:sp>
      <p:sp>
        <p:nvSpPr>
          <p:cNvPr id="2253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2253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478D513-EF24-421B-A9A4-74B181EF4208}" type="slidenum">
              <a:rPr lang="en-US" sz="1000" smtClean="0">
                <a:latin typeface="Arial" charset="0"/>
                <a:cs typeface="Arial" charset="0"/>
              </a:rPr>
              <a:pPr eaLnBrk="1" hangingPunct="1"/>
              <a:t>11</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At puberty, estrogen stimulates breast changes.</a:t>
            </a:r>
          </a:p>
          <a:p>
            <a:pPr lvl="1">
              <a:buSzPct val="60000"/>
              <a:buFont typeface="Wingdings 2" pitchFamily="18" charset="2"/>
              <a:buChar char=""/>
            </a:pPr>
            <a:r>
              <a:rPr lang="en-US" altLang="en-US" sz="2800" smtClean="0">
                <a:latin typeface="Arial" charset="0"/>
                <a:cs typeface="Arial" charset="0"/>
              </a:rPr>
              <a:t> Occasionally one breast may grow faster than other, producing a temporary asymmetry.</a:t>
            </a:r>
          </a:p>
          <a:p>
            <a:pPr lvl="1">
              <a:buSzPct val="60000"/>
              <a:buFont typeface="Wingdings 2" pitchFamily="18" charset="2"/>
              <a:buChar char=""/>
            </a:pPr>
            <a:r>
              <a:rPr lang="en-US" altLang="en-US" sz="2800" smtClean="0">
                <a:latin typeface="Arial" charset="0"/>
                <a:cs typeface="Arial" charset="0"/>
              </a:rPr>
              <a:t>Five stages of breast development are correlated with Tanner Staging.</a:t>
            </a:r>
          </a:p>
          <a:p>
            <a:pPr lvl="1">
              <a:buSzPct val="60000"/>
              <a:buFont typeface="Wingdings 2" pitchFamily="18" charset="2"/>
              <a:buChar char=""/>
            </a:pPr>
            <a:r>
              <a:rPr lang="en-US" altLang="en-US" sz="2800" smtClean="0">
                <a:latin typeface="Arial" charset="0"/>
                <a:cs typeface="Arial" charset="0"/>
              </a:rPr>
              <a:t>Beginning of breast development precedes menarche by about 2 years.</a:t>
            </a:r>
          </a:p>
          <a:p>
            <a:pPr lvl="1"/>
            <a:endParaRPr lang="en-US" altLang="en-US" smtClean="0">
              <a:latin typeface="Arial" charset="0"/>
              <a:cs typeface="Arial" charset="0"/>
            </a:endParaRPr>
          </a:p>
        </p:txBody>
      </p:sp>
      <p:sp>
        <p:nvSpPr>
          <p:cNvPr id="23555" name="Title 8"/>
          <p:cNvSpPr>
            <a:spLocks noGrp="1"/>
          </p:cNvSpPr>
          <p:nvPr>
            <p:ph type="title"/>
          </p:nvPr>
        </p:nvSpPr>
        <p:spPr/>
        <p:txBody>
          <a:bodyPr/>
          <a:lstStyle/>
          <a:p>
            <a:r>
              <a:rPr lang="en-US" altLang="en-US" smtClean="0">
                <a:latin typeface="Arial" charset="0"/>
                <a:cs typeface="Arial" charset="0"/>
              </a:rPr>
              <a:t>Developmental Competence: Adolescent </a:t>
            </a:r>
          </a:p>
        </p:txBody>
      </p:sp>
      <p:sp>
        <p:nvSpPr>
          <p:cNvPr id="2355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2355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FE4DE84-F0DD-417D-B11C-2196B8DD7311}" type="slidenum">
              <a:rPr lang="en-US" sz="1000" smtClean="0">
                <a:latin typeface="Arial" charset="0"/>
                <a:cs typeface="Arial" charset="0"/>
              </a:rPr>
              <a:pPr eaLnBrk="1" hangingPunct="1"/>
              <a:t>12</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dirty="0" smtClean="0">
                <a:latin typeface="Arial" charset="0"/>
                <a:cs typeface="Arial" charset="0"/>
              </a:rPr>
              <a:t>Breast changes start during the second month of pregnancy and are an early sign for most women.</a:t>
            </a:r>
          </a:p>
          <a:p>
            <a:pPr lvl="1">
              <a:buSzPct val="60000"/>
              <a:buFont typeface="Wingdings 2" pitchFamily="18" charset="2"/>
              <a:buChar char=""/>
            </a:pPr>
            <a:r>
              <a:rPr lang="en-US" altLang="en-US" dirty="0" smtClean="0">
                <a:latin typeface="Arial" charset="0"/>
                <a:cs typeface="Arial" charset="0"/>
              </a:rPr>
              <a:t>Colostrum may be expressed after fourth month. </a:t>
            </a:r>
          </a:p>
          <a:p>
            <a:pPr lvl="2">
              <a:buSzPct val="80000"/>
              <a:buFont typeface="Wingdings" pitchFamily="2" charset="2"/>
              <a:buChar char="Ø"/>
            </a:pPr>
            <a:r>
              <a:rPr lang="en-US" altLang="en-US" dirty="0" smtClean="0">
                <a:latin typeface="Arial" charset="0"/>
                <a:cs typeface="Arial" charset="0"/>
              </a:rPr>
              <a:t>This thick yellow fluid is precursor for milk, containing same amount of protein and lactose, but practically no fat.</a:t>
            </a:r>
          </a:p>
          <a:p>
            <a:pPr lvl="2">
              <a:buSzPct val="80000"/>
              <a:buFont typeface="Wingdings" pitchFamily="2" charset="2"/>
              <a:buChar char="Ø"/>
            </a:pPr>
            <a:r>
              <a:rPr lang="en-US" altLang="en-US" dirty="0" smtClean="0">
                <a:latin typeface="Arial" charset="0"/>
                <a:cs typeface="Arial" charset="0"/>
              </a:rPr>
              <a:t>Breasts produce colostrum for first few days after delivery.</a:t>
            </a:r>
          </a:p>
          <a:p>
            <a:pPr lvl="2">
              <a:buSzPct val="80000"/>
              <a:buFont typeface="Wingdings" pitchFamily="2" charset="2"/>
              <a:buChar char="Ø"/>
            </a:pPr>
            <a:r>
              <a:rPr lang="en-US" altLang="en-US" dirty="0" smtClean="0">
                <a:latin typeface="Arial" charset="0"/>
                <a:cs typeface="Arial" charset="0"/>
              </a:rPr>
              <a:t>It is rich with antibodies that protect newborn against infection, so breastfeeding is important.</a:t>
            </a:r>
          </a:p>
          <a:p>
            <a:pPr lvl="1">
              <a:buSzPct val="60000"/>
              <a:buFont typeface="Wingdings 2" pitchFamily="18" charset="2"/>
              <a:buChar char=""/>
            </a:pPr>
            <a:r>
              <a:rPr lang="en-US" altLang="en-US" dirty="0" smtClean="0">
                <a:latin typeface="Arial" charset="0"/>
                <a:cs typeface="Arial" charset="0"/>
              </a:rPr>
              <a:t>Lactation, milk production, begins 1 to 3 days postpartum; whitish color is from emulsified fat and calcium </a:t>
            </a:r>
            <a:r>
              <a:rPr lang="en-US" altLang="en-US" dirty="0" err="1" smtClean="0">
                <a:latin typeface="Arial" charset="0"/>
                <a:cs typeface="Arial" charset="0"/>
              </a:rPr>
              <a:t>caseinate</a:t>
            </a:r>
            <a:r>
              <a:rPr lang="en-US" altLang="en-US" dirty="0" smtClean="0">
                <a:latin typeface="Arial" charset="0"/>
                <a:cs typeface="Arial" charset="0"/>
              </a:rPr>
              <a:t>.</a:t>
            </a:r>
          </a:p>
          <a:p>
            <a:pPr lvl="1"/>
            <a:endParaRPr lang="en-US" altLang="en-US" dirty="0" smtClean="0">
              <a:latin typeface="Arial" charset="0"/>
              <a:cs typeface="Arial" charset="0"/>
            </a:endParaRPr>
          </a:p>
        </p:txBody>
      </p:sp>
      <p:sp>
        <p:nvSpPr>
          <p:cNvPr id="24579" name="Title 8"/>
          <p:cNvSpPr>
            <a:spLocks noGrp="1"/>
          </p:cNvSpPr>
          <p:nvPr>
            <p:ph type="title"/>
          </p:nvPr>
        </p:nvSpPr>
        <p:spPr/>
        <p:txBody>
          <a:bodyPr/>
          <a:lstStyle/>
          <a:p>
            <a:r>
              <a:rPr lang="en-US" altLang="en-US" smtClean="0">
                <a:latin typeface="Arial" charset="0"/>
                <a:cs typeface="Arial" charset="0"/>
              </a:rPr>
              <a:t>Developmental Competence: Pregnant Woman</a:t>
            </a:r>
          </a:p>
        </p:txBody>
      </p:sp>
      <p:sp>
        <p:nvSpPr>
          <p:cNvPr id="2458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2458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7D0823E-E47F-44AC-9B77-E5CE4FA142F8}" type="slidenum">
              <a:rPr lang="en-US" sz="1000" smtClean="0">
                <a:latin typeface="Arial" charset="0"/>
                <a:cs typeface="Arial" charset="0"/>
              </a:rPr>
              <a:pPr eaLnBrk="1" hangingPunct="1"/>
              <a:t>13</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dirty="0"/>
              <a:t>A pregnant woman who has breast implants asks the nurse if she can still breastfeed. What is the nurse’s best response</a:t>
            </a:r>
            <a:r>
              <a:rPr lang="en-US" dirty="0" smtClean="0"/>
              <a:t>?</a:t>
            </a:r>
          </a:p>
          <a:p>
            <a:pPr marL="463550" indent="-463550" eaLnBrk="1" hangingPunct="1">
              <a:buSzPct val="100000"/>
              <a:buFont typeface="Arial" charset="0"/>
              <a:buAutoNum type="arabicPeriod"/>
              <a:defRPr/>
            </a:pPr>
            <a:r>
              <a:rPr lang="en-US" dirty="0"/>
              <a:t>“You should not have any problems breast feeding because your implants do not affect milk production.”</a:t>
            </a:r>
          </a:p>
          <a:p>
            <a:pPr marL="463550" indent="-463550" eaLnBrk="1" hangingPunct="1">
              <a:buSzPct val="100000"/>
              <a:buFont typeface="Arial" charset="0"/>
              <a:buAutoNum type="arabicPeriod"/>
              <a:defRPr/>
            </a:pPr>
            <a:r>
              <a:rPr lang="en-US" dirty="0"/>
              <a:t>“When the breast implants are inserted they usually affect the milk glands, and breastfeeding is not possible.” </a:t>
            </a:r>
          </a:p>
          <a:p>
            <a:pPr marL="463550" indent="-463550" eaLnBrk="1" hangingPunct="1">
              <a:buSzPct val="100000"/>
              <a:buFont typeface="Arial" charset="0"/>
              <a:buAutoNum type="arabicPeriod"/>
              <a:defRPr/>
            </a:pPr>
            <a:r>
              <a:rPr lang="en-US" dirty="0"/>
              <a:t>“This would depend on which type of implants were placed and which procedure was used by the surgeon. Check with your surgeon to see if your milk production will be affected.” </a:t>
            </a:r>
          </a:p>
          <a:p>
            <a:endParaRPr lang="en-US" dirty="0"/>
          </a:p>
        </p:txBody>
      </p:sp>
      <p:sp>
        <p:nvSpPr>
          <p:cNvPr id="3" name="Title 2"/>
          <p:cNvSpPr>
            <a:spLocks noGrp="1"/>
          </p:cNvSpPr>
          <p:nvPr>
            <p:ph type="title"/>
          </p:nvPr>
        </p:nvSpPr>
        <p:spPr/>
        <p:txBody>
          <a:bodyPr/>
          <a:lstStyle/>
          <a:p>
            <a:r>
              <a:rPr lang="en-US" dirty="0" smtClean="0"/>
              <a:t>Question</a:t>
            </a:r>
            <a:endParaRPr lang="en-US" dirty="0"/>
          </a:p>
        </p:txBody>
      </p:sp>
      <p:sp>
        <p:nvSpPr>
          <p:cNvPr id="4" name="Slide Number Placeholder 3"/>
          <p:cNvSpPr>
            <a:spLocks noGrp="1"/>
          </p:cNvSpPr>
          <p:nvPr>
            <p:ph type="sldNum" sz="quarter" idx="10"/>
          </p:nvPr>
        </p:nvSpPr>
        <p:spPr/>
        <p:txBody>
          <a:bodyPr/>
          <a:lstStyle/>
          <a:p>
            <a:pPr>
              <a:defRPr/>
            </a:pPr>
            <a:fld id="{71C6DE36-14C4-4F7D-98FA-B2604CE07DD6}" type="slidenum">
              <a:rPr lang="en-US" smtClean="0"/>
              <a:pPr>
                <a:defRPr/>
              </a:pPr>
              <a:t>14</a:t>
            </a:fld>
            <a:endParaRPr lang="en-US" dirty="0"/>
          </a:p>
        </p:txBody>
      </p:sp>
      <p:sp>
        <p:nvSpPr>
          <p:cNvPr id="5" name="Footer Placeholder 4"/>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1276723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After menopause, ovarian secretion of estrogen and progesterone decreases, causing breast glandular tissue to atrophy.</a:t>
            </a:r>
          </a:p>
          <a:p>
            <a:pPr lvl="1">
              <a:buSzPct val="60000"/>
              <a:buFont typeface="Wingdings 2" pitchFamily="18" charset="2"/>
              <a:buChar char=""/>
            </a:pPr>
            <a:r>
              <a:rPr lang="en-US" altLang="en-US" smtClean="0">
                <a:latin typeface="Arial" charset="0"/>
                <a:cs typeface="Arial" charset="0"/>
              </a:rPr>
              <a:t>Decreased breast size makes inner structures more prominent.</a:t>
            </a:r>
          </a:p>
          <a:p>
            <a:pPr lvl="1">
              <a:buSzPct val="60000"/>
              <a:buFont typeface="Wingdings 2" pitchFamily="18" charset="2"/>
              <a:buChar char=""/>
            </a:pPr>
            <a:r>
              <a:rPr lang="en-US" altLang="en-US" smtClean="0">
                <a:latin typeface="Arial" charset="0"/>
                <a:cs typeface="Arial" charset="0"/>
              </a:rPr>
              <a:t>A breast lump may have been present for years but is suddenly palpable.</a:t>
            </a:r>
          </a:p>
          <a:p>
            <a:pPr lvl="1">
              <a:buSzPct val="60000"/>
              <a:buFont typeface="Wingdings 2" pitchFamily="18" charset="2"/>
              <a:buChar char=""/>
            </a:pPr>
            <a:r>
              <a:rPr lang="en-US" altLang="en-US" smtClean="0">
                <a:latin typeface="Arial" charset="0"/>
                <a:cs typeface="Arial" charset="0"/>
              </a:rPr>
              <a:t>Around nipple, the lactiferous ducts are more palpable and feel firm and stringy because of fibrosis and calcification.</a:t>
            </a:r>
          </a:p>
          <a:p>
            <a:pPr lvl="1">
              <a:buSzPct val="60000"/>
              <a:buFont typeface="Wingdings 2" pitchFamily="18" charset="2"/>
              <a:buChar char=""/>
            </a:pPr>
            <a:r>
              <a:rPr lang="en-US" altLang="en-US" smtClean="0">
                <a:latin typeface="Arial" charset="0"/>
                <a:cs typeface="Arial" charset="0"/>
              </a:rPr>
              <a:t>Axillary hair decreases.</a:t>
            </a:r>
          </a:p>
          <a:p>
            <a:pPr lvl="1"/>
            <a:endParaRPr lang="en-US" altLang="en-US" smtClean="0">
              <a:latin typeface="Arial" charset="0"/>
              <a:cs typeface="Arial" charset="0"/>
            </a:endParaRPr>
          </a:p>
        </p:txBody>
      </p:sp>
      <p:sp>
        <p:nvSpPr>
          <p:cNvPr id="25603" name="Title 8"/>
          <p:cNvSpPr>
            <a:spLocks noGrp="1"/>
          </p:cNvSpPr>
          <p:nvPr>
            <p:ph type="title"/>
          </p:nvPr>
        </p:nvSpPr>
        <p:spPr/>
        <p:txBody>
          <a:bodyPr/>
          <a:lstStyle/>
          <a:p>
            <a:r>
              <a:rPr lang="en-US" altLang="en-US" smtClean="0">
                <a:latin typeface="Arial" charset="0"/>
                <a:cs typeface="Arial" charset="0"/>
              </a:rPr>
              <a:t>Developmental Competence: Aging Woman</a:t>
            </a:r>
          </a:p>
        </p:txBody>
      </p:sp>
      <p:sp>
        <p:nvSpPr>
          <p:cNvPr id="256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2560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CEE161F-596E-4401-BB29-3E4A47CB09B3}" type="slidenum">
              <a:rPr lang="en-US" sz="1000" smtClean="0">
                <a:latin typeface="Arial" charset="0"/>
                <a:cs typeface="Arial" charset="0"/>
              </a:rPr>
              <a:pPr eaLnBrk="1" hangingPunct="1"/>
              <a:t>15</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Rudimentary structure consisting of a thin disk of undeveloped tissue underlying nipple.</a:t>
            </a:r>
          </a:p>
          <a:p>
            <a:pPr lvl="1">
              <a:buSzPct val="60000"/>
              <a:buFont typeface="Wingdings 2" pitchFamily="18" charset="2"/>
              <a:buChar char=""/>
            </a:pPr>
            <a:r>
              <a:rPr lang="en-US" altLang="en-US" sz="2800" smtClean="0">
                <a:latin typeface="Arial" charset="0"/>
                <a:cs typeface="Arial" charset="0"/>
              </a:rPr>
              <a:t>Gynecomastia: during adolescence, it is common for breast tissue to temporarily enlarge.</a:t>
            </a:r>
          </a:p>
          <a:p>
            <a:pPr lvl="2">
              <a:buSzPct val="80000"/>
              <a:buFont typeface="Wingdings" pitchFamily="2" charset="2"/>
              <a:buChar char="Ø"/>
            </a:pPr>
            <a:r>
              <a:rPr lang="en-US" altLang="en-US" sz="2400" smtClean="0">
                <a:latin typeface="Arial" charset="0"/>
                <a:cs typeface="Arial" charset="0"/>
              </a:rPr>
              <a:t>Condition is usually unilateral and temporary. </a:t>
            </a:r>
          </a:p>
          <a:p>
            <a:pPr lvl="2">
              <a:buSzPct val="80000"/>
              <a:buFont typeface="Wingdings" pitchFamily="2" charset="2"/>
              <a:buChar char="Ø"/>
            </a:pPr>
            <a:r>
              <a:rPr lang="en-US" altLang="en-US" sz="2400" smtClean="0">
                <a:latin typeface="Arial" charset="0"/>
                <a:cs typeface="Arial" charset="0"/>
              </a:rPr>
              <a:t>Reassurance is necessary for adolescent male, whose attention is riveted on his body image. </a:t>
            </a:r>
          </a:p>
          <a:p>
            <a:pPr lvl="2">
              <a:buSzPct val="80000"/>
              <a:buFont typeface="Wingdings" pitchFamily="2" charset="2"/>
              <a:buChar char="Ø"/>
            </a:pPr>
            <a:r>
              <a:rPr lang="en-US" altLang="en-US" sz="2400" smtClean="0">
                <a:latin typeface="Arial" charset="0"/>
                <a:cs typeface="Arial" charset="0"/>
              </a:rPr>
              <a:t>Gynecomastia may reappear in aging male and may be due to testosterone deficiency.</a:t>
            </a:r>
          </a:p>
        </p:txBody>
      </p:sp>
      <p:sp>
        <p:nvSpPr>
          <p:cNvPr id="26627" name="Title 8"/>
          <p:cNvSpPr>
            <a:spLocks noGrp="1"/>
          </p:cNvSpPr>
          <p:nvPr>
            <p:ph type="title"/>
          </p:nvPr>
        </p:nvSpPr>
        <p:spPr/>
        <p:txBody>
          <a:bodyPr/>
          <a:lstStyle/>
          <a:p>
            <a:r>
              <a:rPr lang="en-US" altLang="en-US" smtClean="0">
                <a:latin typeface="Arial" charset="0"/>
                <a:cs typeface="Arial" charset="0"/>
              </a:rPr>
              <a:t>Male Breast</a:t>
            </a:r>
          </a:p>
        </p:txBody>
      </p:sp>
      <p:sp>
        <p:nvSpPr>
          <p:cNvPr id="266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2662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697AAA7-E2B0-458E-A2A9-844B85C3E187}" type="slidenum">
              <a:rPr lang="en-US" sz="1000" smtClean="0">
                <a:latin typeface="Arial" charset="0"/>
                <a:cs typeface="Arial" charset="0"/>
              </a:rPr>
              <a:pPr eaLnBrk="1" hangingPunct="1"/>
              <a:t>16</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Timing of puberty is influenced by genetic and environmental factors.</a:t>
            </a:r>
          </a:p>
          <a:p>
            <a:pPr lvl="1">
              <a:buSzPct val="60000"/>
              <a:buFont typeface="Wingdings 2" pitchFamily="18" charset="2"/>
              <a:buChar char=""/>
            </a:pPr>
            <a:r>
              <a:rPr lang="en-US" altLang="en-US" sz="2800" smtClean="0">
                <a:latin typeface="Arial" charset="0"/>
                <a:cs typeface="Arial" charset="0"/>
              </a:rPr>
              <a:t>Research data indicate age differences in onset of puberty according to different ethnic groups.</a:t>
            </a:r>
          </a:p>
          <a:p>
            <a:pPr lvl="1">
              <a:buSzPct val="60000"/>
              <a:buFont typeface="Wingdings 2" pitchFamily="18" charset="2"/>
              <a:buChar char=""/>
            </a:pPr>
            <a:r>
              <a:rPr lang="en-US" altLang="en-US" sz="2800" smtClean="0">
                <a:latin typeface="Arial" charset="0"/>
                <a:cs typeface="Arial" charset="0"/>
              </a:rPr>
              <a:t>Obesity contributes to the early onset of puberty.</a:t>
            </a:r>
          </a:p>
          <a:p>
            <a:pPr lvl="1">
              <a:buSzPct val="60000"/>
              <a:buFont typeface="Wingdings 2" pitchFamily="18" charset="2"/>
              <a:buChar char=""/>
            </a:pPr>
            <a:r>
              <a:rPr lang="en-US" altLang="en-US" sz="2800" smtClean="0">
                <a:latin typeface="Arial" charset="0"/>
                <a:cs typeface="Arial" charset="0"/>
              </a:rPr>
              <a:t>Menses began at an average age of 12.16 years for black girls and age 13 for white girls.</a:t>
            </a:r>
          </a:p>
        </p:txBody>
      </p:sp>
      <p:sp>
        <p:nvSpPr>
          <p:cNvPr id="27651" name="Title 8"/>
          <p:cNvSpPr>
            <a:spLocks noGrp="1"/>
          </p:cNvSpPr>
          <p:nvPr>
            <p:ph type="title"/>
          </p:nvPr>
        </p:nvSpPr>
        <p:spPr/>
        <p:txBody>
          <a:bodyPr/>
          <a:lstStyle/>
          <a:p>
            <a:r>
              <a:rPr lang="en-US" altLang="en-US" smtClean="0">
                <a:latin typeface="Arial" charset="0"/>
                <a:cs typeface="Arial" charset="0"/>
              </a:rPr>
              <a:t>Cultural Competence</a:t>
            </a:r>
          </a:p>
        </p:txBody>
      </p:sp>
      <p:sp>
        <p:nvSpPr>
          <p:cNvPr id="2765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2765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0E1F8F8-8F11-4940-AE4B-3A834A7F3DB7}" type="slidenum">
              <a:rPr lang="en-US" sz="1000" smtClean="0">
                <a:latin typeface="Arial" charset="0"/>
                <a:cs typeface="Arial" charset="0"/>
              </a:rPr>
              <a:pPr eaLnBrk="1" hangingPunct="1"/>
              <a:t>17</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sz="2000" smtClean="0">
                <a:latin typeface="Arial" charset="0"/>
                <a:cs typeface="Arial" charset="0"/>
              </a:rPr>
              <a:t>Incidence of breast cancer varies in cultural groups.</a:t>
            </a:r>
          </a:p>
          <a:p>
            <a:pPr lvl="1">
              <a:buSzPct val="60000"/>
              <a:buFont typeface="Wingdings 2" pitchFamily="18" charset="2"/>
              <a:buChar char=""/>
            </a:pPr>
            <a:r>
              <a:rPr lang="en-US" sz="2000" smtClean="0">
                <a:latin typeface="Arial" charset="0"/>
                <a:cs typeface="Arial" charset="0"/>
              </a:rPr>
              <a:t>Women who inherit mutations of BRCA1 and BRACA2 on one or both sides are at an increased risk for developing breast or ovarian cancer.</a:t>
            </a:r>
          </a:p>
          <a:p>
            <a:pPr lvl="1">
              <a:buSzPct val="60000"/>
              <a:buFont typeface="Wingdings 2" pitchFamily="18" charset="2"/>
              <a:buChar char=""/>
            </a:pPr>
            <a:r>
              <a:rPr lang="en-US" sz="2000" smtClean="0">
                <a:latin typeface="Arial" charset="0"/>
                <a:cs typeface="Arial" charset="0"/>
              </a:rPr>
              <a:t>Different risks are linked to breast cancer related to age and ethnicity variables.</a:t>
            </a:r>
          </a:p>
          <a:p>
            <a:pPr lvl="1">
              <a:buSzPct val="60000"/>
              <a:buFont typeface="Wingdings 2" pitchFamily="18" charset="2"/>
              <a:buChar char=""/>
            </a:pPr>
            <a:r>
              <a:rPr lang="en-US" sz="2000" smtClean="0">
                <a:latin typeface="Arial" charset="0"/>
                <a:cs typeface="Arial" charset="0"/>
              </a:rPr>
              <a:t>Women’s Health Initiative (WHI) study looked at increased risk linkage with use of combined hormone replacement therapy (HRT) and development of breast cancer.</a:t>
            </a:r>
          </a:p>
          <a:p>
            <a:pPr lvl="1">
              <a:buSzPct val="60000"/>
              <a:buFont typeface="Wingdings 2" pitchFamily="18" charset="2"/>
              <a:buChar char=""/>
            </a:pPr>
            <a:r>
              <a:rPr lang="en-US" sz="2000" smtClean="0">
                <a:latin typeface="Arial" charset="0"/>
                <a:cs typeface="Arial" charset="0"/>
              </a:rPr>
              <a:t>Screening mammography annual screening is  recommended starting at age 40.</a:t>
            </a:r>
          </a:p>
          <a:p>
            <a:pPr lvl="1"/>
            <a:endParaRPr lang="en-US" smtClean="0">
              <a:latin typeface="Arial" charset="0"/>
              <a:cs typeface="Arial" charset="0"/>
            </a:endParaRPr>
          </a:p>
        </p:txBody>
      </p:sp>
      <p:sp>
        <p:nvSpPr>
          <p:cNvPr id="28675" name="Title 8"/>
          <p:cNvSpPr>
            <a:spLocks noGrp="1"/>
          </p:cNvSpPr>
          <p:nvPr>
            <p:ph type="title"/>
          </p:nvPr>
        </p:nvSpPr>
        <p:spPr/>
        <p:txBody>
          <a:bodyPr/>
          <a:lstStyle/>
          <a:p>
            <a:r>
              <a:rPr lang="en-US" altLang="en-US" smtClean="0">
                <a:latin typeface="Arial" charset="0"/>
                <a:cs typeface="Arial" charset="0"/>
              </a:rPr>
              <a:t>Cultural Competence: Breast Cancer I</a:t>
            </a:r>
          </a:p>
        </p:txBody>
      </p:sp>
      <p:sp>
        <p:nvSpPr>
          <p:cNvPr id="2867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2867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0F9EB37-95D2-450D-889C-22E0B45BD4A7}" type="slidenum">
              <a:rPr lang="en-US" sz="1000" smtClean="0">
                <a:latin typeface="Arial" charset="0"/>
                <a:cs typeface="Arial" charset="0"/>
              </a:rPr>
              <a:pPr eaLnBrk="1" hangingPunct="1"/>
              <a:t>18</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Lifestyle risk factors relate to risk.</a:t>
            </a:r>
          </a:p>
          <a:p>
            <a:pPr lvl="2">
              <a:buSzPct val="80000"/>
              <a:buFont typeface="Wingdings" pitchFamily="2" charset="2"/>
              <a:buChar char="Ø"/>
            </a:pPr>
            <a:r>
              <a:rPr lang="en-US" altLang="en-US" sz="2400" smtClean="0">
                <a:latin typeface="Arial" charset="0"/>
                <a:cs typeface="Arial" charset="0"/>
              </a:rPr>
              <a:t>Alcohol has dose-dependent effect.</a:t>
            </a:r>
          </a:p>
          <a:p>
            <a:pPr lvl="2">
              <a:buSzPct val="80000"/>
              <a:buFont typeface="Wingdings" pitchFamily="2" charset="2"/>
              <a:buChar char="Ø"/>
            </a:pPr>
            <a:r>
              <a:rPr lang="en-US" altLang="en-US" sz="2400" smtClean="0">
                <a:latin typeface="Arial" charset="0"/>
                <a:cs typeface="Arial" charset="0"/>
              </a:rPr>
              <a:t>Continuation of physical exercise during aging helps reduce risk.</a:t>
            </a:r>
          </a:p>
          <a:p>
            <a:pPr lvl="2">
              <a:buSzPct val="80000"/>
              <a:buFont typeface="Wingdings" pitchFamily="2" charset="2"/>
              <a:buChar char="Ø"/>
            </a:pPr>
            <a:r>
              <a:rPr lang="en-US" altLang="en-US" sz="2400" smtClean="0">
                <a:latin typeface="Arial" charset="0"/>
                <a:cs typeface="Arial" charset="0"/>
              </a:rPr>
              <a:t>Postmenopausal weight gain negates effects of physical exercise.</a:t>
            </a:r>
          </a:p>
          <a:p>
            <a:pPr lvl="1">
              <a:buSzPct val="60000"/>
              <a:buFont typeface="Wingdings 2" pitchFamily="18" charset="2"/>
              <a:buChar char=""/>
            </a:pPr>
            <a:r>
              <a:rPr lang="en-US" altLang="en-US" sz="2800" smtClean="0">
                <a:latin typeface="Arial" charset="0"/>
                <a:cs typeface="Arial" charset="0"/>
              </a:rPr>
              <a:t>Factors contributing to breast health care access include low income, lack of health insurance, geographic, cultural and language barriers, and racial bias.</a:t>
            </a:r>
          </a:p>
        </p:txBody>
      </p:sp>
      <p:sp>
        <p:nvSpPr>
          <p:cNvPr id="29699" name="Title 8"/>
          <p:cNvSpPr>
            <a:spLocks noGrp="1"/>
          </p:cNvSpPr>
          <p:nvPr>
            <p:ph type="title"/>
          </p:nvPr>
        </p:nvSpPr>
        <p:spPr/>
        <p:txBody>
          <a:bodyPr/>
          <a:lstStyle/>
          <a:p>
            <a:r>
              <a:rPr lang="en-US" altLang="en-US" smtClean="0">
                <a:latin typeface="Arial" charset="0"/>
                <a:cs typeface="Arial" charset="0"/>
              </a:rPr>
              <a:t>Cultural Competence: Breast Cancer II</a:t>
            </a:r>
          </a:p>
        </p:txBody>
      </p:sp>
      <p:sp>
        <p:nvSpPr>
          <p:cNvPr id="2970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2970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FB6776A-EC11-4789-AE3A-37B67C4B7277}" type="slidenum">
              <a:rPr lang="en-US" sz="1000" smtClean="0">
                <a:latin typeface="Arial" charset="0"/>
                <a:cs typeface="Arial" charset="0"/>
              </a:rPr>
              <a:pPr eaLnBrk="1" hangingPunct="1"/>
              <a:t>19</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Breasts lie anterior to pectoralis major and serratus anterior muscles.</a:t>
            </a:r>
          </a:p>
          <a:p>
            <a:pPr lvl="2">
              <a:buSzPct val="80000"/>
              <a:buFont typeface="Wingdings" pitchFamily="2" charset="2"/>
              <a:buChar char="Ø"/>
            </a:pPr>
            <a:r>
              <a:rPr lang="en-US" altLang="en-US" sz="2400" smtClean="0">
                <a:latin typeface="Arial" charset="0"/>
                <a:cs typeface="Arial" charset="0"/>
              </a:rPr>
              <a:t>Located between second and sixth ribs, extending from side of sternum to midaxillary line </a:t>
            </a:r>
          </a:p>
          <a:p>
            <a:pPr lvl="2">
              <a:buSzPct val="80000"/>
              <a:buFont typeface="Wingdings" pitchFamily="2" charset="2"/>
              <a:buChar char="Ø"/>
            </a:pPr>
            <a:r>
              <a:rPr lang="en-US" altLang="en-US" sz="2400" smtClean="0">
                <a:latin typeface="Arial" charset="0"/>
                <a:cs typeface="Arial" charset="0"/>
              </a:rPr>
              <a:t>Superior lateral corner of breast tissue, called </a:t>
            </a:r>
            <a:r>
              <a:rPr lang="en-US" altLang="en-US" sz="2400" i="1" smtClean="0">
                <a:latin typeface="Arial" charset="0"/>
                <a:cs typeface="Arial" charset="0"/>
              </a:rPr>
              <a:t>axillary tail of Spence, </a:t>
            </a:r>
            <a:r>
              <a:rPr lang="en-US" altLang="en-US" sz="2400" smtClean="0">
                <a:latin typeface="Arial" charset="0"/>
                <a:cs typeface="Arial" charset="0"/>
              </a:rPr>
              <a:t>projects up and laterally into axilla.</a:t>
            </a:r>
          </a:p>
          <a:p>
            <a:pPr lvl="2">
              <a:buSzPct val="80000"/>
              <a:buFont typeface="Wingdings" pitchFamily="2" charset="2"/>
              <a:buChar char="Ø"/>
            </a:pPr>
            <a:r>
              <a:rPr lang="en-US" altLang="en-US" sz="2400" smtClean="0">
                <a:latin typeface="Arial" charset="0"/>
                <a:cs typeface="Arial" charset="0"/>
              </a:rPr>
              <a:t>Nipple is just below the center of the breast. </a:t>
            </a:r>
          </a:p>
        </p:txBody>
      </p:sp>
      <p:sp>
        <p:nvSpPr>
          <p:cNvPr id="13315" name="Title 8"/>
          <p:cNvSpPr>
            <a:spLocks noGrp="1"/>
          </p:cNvSpPr>
          <p:nvPr>
            <p:ph type="title"/>
          </p:nvPr>
        </p:nvSpPr>
        <p:spPr/>
        <p:txBody>
          <a:bodyPr/>
          <a:lstStyle/>
          <a:p>
            <a:r>
              <a:rPr lang="en-US" altLang="en-US" smtClean="0">
                <a:latin typeface="Arial" charset="0"/>
                <a:cs typeface="Arial" charset="0"/>
              </a:rPr>
              <a:t>Surface Anatomy I</a:t>
            </a:r>
          </a:p>
        </p:txBody>
      </p:sp>
      <p:sp>
        <p:nvSpPr>
          <p:cNvPr id="1331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331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32AB2E-DF13-4483-B97C-2CF6301A99F5}" type="slidenum">
              <a:rPr lang="en-US" sz="1000" smtClean="0">
                <a:latin typeface="Arial" charset="0"/>
                <a:cs typeface="Arial" charset="0"/>
              </a:rPr>
              <a:pPr eaLnBrk="1" hangingPunct="1"/>
              <a:t>2</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“Alcohol/Western” dietary pattern linked to increased risk of breast cancer, especially with estrogen or progesterone + tumors</a:t>
            </a:r>
          </a:p>
          <a:p>
            <a:pPr lvl="1">
              <a:buSzPct val="60000"/>
              <a:buFont typeface="Wingdings 2" pitchFamily="18" charset="2"/>
              <a:buChar char=""/>
            </a:pPr>
            <a:r>
              <a:rPr lang="en-US" altLang="en-US" sz="2800" smtClean="0">
                <a:latin typeface="Arial" charset="0"/>
                <a:cs typeface="Arial" charset="0"/>
              </a:rPr>
              <a:t>“Mediterranean” dietary pattern linked to a modest protective effect against breast cancer</a:t>
            </a:r>
          </a:p>
        </p:txBody>
      </p:sp>
      <p:sp>
        <p:nvSpPr>
          <p:cNvPr id="30723" name="Title 8"/>
          <p:cNvSpPr>
            <a:spLocks noGrp="1"/>
          </p:cNvSpPr>
          <p:nvPr>
            <p:ph type="title"/>
          </p:nvPr>
        </p:nvSpPr>
        <p:spPr/>
        <p:txBody>
          <a:bodyPr/>
          <a:lstStyle/>
          <a:p>
            <a:r>
              <a:rPr lang="en-US" altLang="en-US" smtClean="0">
                <a:latin typeface="Arial" charset="0"/>
                <a:cs typeface="Arial" charset="0"/>
              </a:rPr>
              <a:t>Cultural Competence: Breast Cancer III</a:t>
            </a:r>
          </a:p>
        </p:txBody>
      </p:sp>
      <p:sp>
        <p:nvSpPr>
          <p:cNvPr id="3072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3072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71DAE51-2B4F-4E98-AFEE-69326E4AB2A2}" type="slidenum">
              <a:rPr lang="en-US" sz="1000" smtClean="0">
                <a:latin typeface="Arial" charset="0"/>
                <a:cs typeface="Arial" charset="0"/>
              </a:rPr>
              <a:pPr eaLnBrk="1" hangingPunct="1"/>
              <a:t>20</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8"/>
          <p:cNvSpPr>
            <a:spLocks noGrp="1"/>
          </p:cNvSpPr>
          <p:nvPr>
            <p:ph type="title"/>
          </p:nvPr>
        </p:nvSpPr>
        <p:spPr>
          <a:xfrm>
            <a:off x="685800" y="338138"/>
            <a:ext cx="7772400" cy="1219200"/>
          </a:xfrm>
        </p:spPr>
        <p:txBody>
          <a:bodyPr/>
          <a:lstStyle/>
          <a:p>
            <a:r>
              <a:rPr lang="en-US" altLang="en-US" smtClean="0">
                <a:latin typeface="Arial" charset="0"/>
                <a:cs typeface="Arial" charset="0"/>
              </a:rPr>
              <a:t>Subjective Data</a:t>
            </a:r>
          </a:p>
        </p:txBody>
      </p:sp>
      <p:sp>
        <p:nvSpPr>
          <p:cNvPr id="31747" name="Content Placeholder 6"/>
          <p:cNvSpPr>
            <a:spLocks noGrp="1"/>
          </p:cNvSpPr>
          <p:nvPr>
            <p:ph sz="half" idx="1"/>
          </p:nvPr>
        </p:nvSpPr>
        <p:spPr/>
        <p:txBody>
          <a:bodyPr/>
          <a:lstStyle/>
          <a:p>
            <a:r>
              <a:rPr lang="en-US" altLang="en-US" smtClean="0">
                <a:latin typeface="Arial" charset="0"/>
                <a:cs typeface="Arial" charset="0"/>
              </a:rPr>
              <a:t>Breast</a:t>
            </a:r>
          </a:p>
          <a:p>
            <a:pPr lvl="1"/>
            <a:r>
              <a:rPr lang="en-US" altLang="en-US" smtClean="0">
                <a:latin typeface="Arial" charset="0"/>
                <a:cs typeface="Arial" charset="0"/>
              </a:rPr>
              <a:t>Pain</a:t>
            </a:r>
          </a:p>
          <a:p>
            <a:pPr lvl="1"/>
            <a:r>
              <a:rPr lang="en-US" altLang="en-US" smtClean="0">
                <a:latin typeface="Arial" charset="0"/>
                <a:cs typeface="Arial" charset="0"/>
              </a:rPr>
              <a:t>Lump</a:t>
            </a:r>
          </a:p>
          <a:p>
            <a:pPr lvl="1"/>
            <a:r>
              <a:rPr lang="en-US" altLang="en-US" smtClean="0">
                <a:latin typeface="Arial" charset="0"/>
                <a:cs typeface="Arial" charset="0"/>
              </a:rPr>
              <a:t>Discharge</a:t>
            </a:r>
          </a:p>
          <a:p>
            <a:pPr lvl="1"/>
            <a:r>
              <a:rPr lang="en-US" altLang="en-US" smtClean="0">
                <a:latin typeface="Arial" charset="0"/>
                <a:cs typeface="Arial" charset="0"/>
              </a:rPr>
              <a:t>Rash</a:t>
            </a:r>
          </a:p>
          <a:p>
            <a:pPr lvl="1"/>
            <a:r>
              <a:rPr lang="en-US" altLang="en-US" smtClean="0">
                <a:latin typeface="Arial" charset="0"/>
                <a:cs typeface="Arial" charset="0"/>
              </a:rPr>
              <a:t>Swelling</a:t>
            </a:r>
          </a:p>
          <a:p>
            <a:pPr lvl="1"/>
            <a:r>
              <a:rPr lang="en-US" altLang="en-US" smtClean="0">
                <a:latin typeface="Arial" charset="0"/>
                <a:cs typeface="Arial" charset="0"/>
              </a:rPr>
              <a:t>Trauma</a:t>
            </a:r>
          </a:p>
          <a:p>
            <a:pPr lvl="1"/>
            <a:r>
              <a:rPr lang="en-US" altLang="en-US" smtClean="0">
                <a:latin typeface="Arial" charset="0"/>
                <a:cs typeface="Arial" charset="0"/>
              </a:rPr>
              <a:t>History of breast disease</a:t>
            </a:r>
          </a:p>
        </p:txBody>
      </p:sp>
      <p:sp>
        <p:nvSpPr>
          <p:cNvPr id="31748" name="Content Placeholder 4"/>
          <p:cNvSpPr>
            <a:spLocks noGrp="1"/>
          </p:cNvSpPr>
          <p:nvPr>
            <p:ph sz="half" idx="2"/>
          </p:nvPr>
        </p:nvSpPr>
        <p:spPr/>
        <p:txBody>
          <a:bodyPr/>
          <a:lstStyle/>
          <a:p>
            <a:pPr lvl="1"/>
            <a:r>
              <a:rPr lang="en-US" altLang="en-US" smtClean="0">
                <a:latin typeface="Arial" charset="0"/>
                <a:cs typeface="Arial" charset="0"/>
              </a:rPr>
              <a:t>Surgery</a:t>
            </a:r>
          </a:p>
          <a:p>
            <a:pPr lvl="1"/>
            <a:r>
              <a:rPr lang="en-US" altLang="en-US" smtClean="0">
                <a:latin typeface="Arial" charset="0"/>
                <a:cs typeface="Arial" charset="0"/>
              </a:rPr>
              <a:t>Self-care behaviors</a:t>
            </a:r>
          </a:p>
          <a:p>
            <a:pPr lvl="1"/>
            <a:r>
              <a:rPr lang="en-US" altLang="en-US" smtClean="0">
                <a:latin typeface="Arial" charset="0"/>
                <a:cs typeface="Arial" charset="0"/>
              </a:rPr>
              <a:t>Perform breast self-examination</a:t>
            </a:r>
          </a:p>
          <a:p>
            <a:pPr lvl="1"/>
            <a:r>
              <a:rPr lang="en-US" altLang="en-US" smtClean="0">
                <a:latin typeface="Arial" charset="0"/>
                <a:cs typeface="Arial" charset="0"/>
              </a:rPr>
              <a:t>Last mammogram</a:t>
            </a:r>
          </a:p>
          <a:p>
            <a:endParaRPr lang="en-US" altLang="en-US" smtClean="0">
              <a:latin typeface="Arial" charset="0"/>
              <a:cs typeface="Arial" charset="0"/>
            </a:endParaRPr>
          </a:p>
          <a:p>
            <a:r>
              <a:rPr lang="en-US" altLang="en-US" smtClean="0">
                <a:latin typeface="Arial" charset="0"/>
                <a:cs typeface="Arial" charset="0"/>
              </a:rPr>
              <a:t>Axilla</a:t>
            </a:r>
          </a:p>
          <a:p>
            <a:pPr lvl="1"/>
            <a:r>
              <a:rPr lang="en-US" altLang="en-US" smtClean="0">
                <a:latin typeface="Arial" charset="0"/>
                <a:cs typeface="Arial" charset="0"/>
              </a:rPr>
              <a:t>Tenderness, lump, or swelling</a:t>
            </a:r>
          </a:p>
          <a:p>
            <a:pPr lvl="1"/>
            <a:r>
              <a:rPr lang="en-US" altLang="en-US" smtClean="0">
                <a:latin typeface="Arial" charset="0"/>
                <a:cs typeface="Arial" charset="0"/>
              </a:rPr>
              <a:t>Rash</a:t>
            </a:r>
          </a:p>
        </p:txBody>
      </p:sp>
      <p:sp>
        <p:nvSpPr>
          <p:cNvPr id="3174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31750"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6265ACB-C046-438F-BCFC-CDCA40120B75}" type="slidenum">
              <a:rPr lang="en-US" sz="1000" smtClean="0">
                <a:latin typeface="Arial" charset="0"/>
                <a:cs typeface="Arial" charset="0"/>
              </a:rPr>
              <a:pPr eaLnBrk="1" hangingPunct="1"/>
              <a:t>21</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5"/>
          <p:cNvSpPr>
            <a:spLocks noGrp="1"/>
          </p:cNvSpPr>
          <p:nvPr>
            <p:ph idx="1"/>
          </p:nvPr>
        </p:nvSpPr>
        <p:spPr>
          <a:xfrm>
            <a:off x="465138" y="1641475"/>
            <a:ext cx="8229600" cy="4454525"/>
          </a:xfrm>
        </p:spPr>
        <p:txBody>
          <a:bodyPr/>
          <a:lstStyle/>
          <a:p>
            <a:r>
              <a:rPr lang="en-US" altLang="en-US" sz="2400" smtClean="0">
                <a:latin typeface="Arial" charset="0"/>
                <a:cs typeface="Arial" charset="0"/>
              </a:rPr>
              <a:t>In Western culture, female breasts signify more than their primary purpose of lactation.</a:t>
            </a:r>
          </a:p>
          <a:p>
            <a:pPr lvl="1"/>
            <a:r>
              <a:rPr lang="en-US" altLang="en-US" sz="2000" smtClean="0">
                <a:latin typeface="Arial" charset="0"/>
                <a:cs typeface="Arial" charset="0"/>
              </a:rPr>
              <a:t>Matters pertaining to breasts affect woman’s body image and generate emotional responses.</a:t>
            </a:r>
          </a:p>
          <a:p>
            <a:r>
              <a:rPr lang="en-US" altLang="en-US" sz="2400" smtClean="0">
                <a:latin typeface="Arial" charset="0"/>
                <a:cs typeface="Arial" charset="0"/>
              </a:rPr>
              <a:t>A woman who has found a breast lump may come to you with fear, anxiety, and panic.</a:t>
            </a:r>
          </a:p>
          <a:p>
            <a:pPr lvl="1"/>
            <a:r>
              <a:rPr lang="en-US" altLang="en-US" sz="2000" smtClean="0">
                <a:latin typeface="Arial" charset="0"/>
                <a:cs typeface="Arial" charset="0"/>
              </a:rPr>
              <a:t>Although many breast lumps are benign, women initially assume worst possible outcome, including cancer, disfigurement, and death.</a:t>
            </a:r>
          </a:p>
          <a:p>
            <a:pPr lvl="1"/>
            <a:r>
              <a:rPr lang="en-US" altLang="en-US" sz="2000" smtClean="0">
                <a:latin typeface="Arial" charset="0"/>
                <a:cs typeface="Arial" charset="0"/>
              </a:rPr>
              <a:t>While you are collecting subjective data, tune in to cues for these behaviors that call for a reasoned and straightforward attitude.</a:t>
            </a:r>
          </a:p>
          <a:p>
            <a:endParaRPr lang="en-US" altLang="en-US" smtClean="0">
              <a:latin typeface="Arial" charset="0"/>
              <a:cs typeface="Arial" charset="0"/>
            </a:endParaRPr>
          </a:p>
        </p:txBody>
      </p:sp>
      <p:sp>
        <p:nvSpPr>
          <p:cNvPr id="32771" name="Title 8"/>
          <p:cNvSpPr>
            <a:spLocks noGrp="1"/>
          </p:cNvSpPr>
          <p:nvPr>
            <p:ph type="title"/>
          </p:nvPr>
        </p:nvSpPr>
        <p:spPr/>
        <p:txBody>
          <a:bodyPr/>
          <a:lstStyle/>
          <a:p>
            <a:r>
              <a:rPr lang="en-US" altLang="en-US" smtClean="0">
                <a:latin typeface="Arial" charset="0"/>
                <a:cs typeface="Arial" charset="0"/>
              </a:rPr>
              <a:t>Breast Cancer: Culture and Women</a:t>
            </a:r>
          </a:p>
        </p:txBody>
      </p:sp>
      <p:sp>
        <p:nvSpPr>
          <p:cNvPr id="3277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3277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BF92C2A-E388-4EA3-80D8-0305098271DE}" type="slidenum">
              <a:rPr lang="en-US" sz="1000" smtClean="0">
                <a:latin typeface="Arial" charset="0"/>
                <a:cs typeface="Arial" charset="0"/>
              </a:rPr>
              <a:pPr eaLnBrk="1" hangingPunct="1"/>
              <a:t>22</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5"/>
          <p:cNvSpPr>
            <a:spLocks noGrp="1"/>
          </p:cNvSpPr>
          <p:nvPr>
            <p:ph idx="1"/>
          </p:nvPr>
        </p:nvSpPr>
        <p:spPr>
          <a:xfrm>
            <a:off x="465138" y="1641475"/>
            <a:ext cx="8229600" cy="4454525"/>
          </a:xfrm>
        </p:spPr>
        <p:txBody>
          <a:bodyPr/>
          <a:lstStyle/>
          <a:p>
            <a:pPr lvl="2">
              <a:buSzPct val="60000"/>
              <a:buFont typeface="Wingdings 2" pitchFamily="18" charset="2"/>
              <a:buChar char=""/>
            </a:pPr>
            <a:r>
              <a:rPr lang="en-US" altLang="en-US" sz="2400" smtClean="0">
                <a:latin typeface="Arial" charset="0"/>
                <a:cs typeface="Arial" charset="0"/>
              </a:rPr>
              <a:t>Any pain or tenderness in breasts? When did you first notice it?</a:t>
            </a:r>
          </a:p>
          <a:p>
            <a:pPr lvl="2">
              <a:buSzPct val="60000"/>
              <a:buFont typeface="Wingdings 2" pitchFamily="18" charset="2"/>
              <a:buChar char=""/>
            </a:pPr>
            <a:r>
              <a:rPr lang="en-US" altLang="en-US" sz="2400" smtClean="0">
                <a:latin typeface="Arial" charset="0"/>
                <a:cs typeface="Arial" charset="0"/>
              </a:rPr>
              <a:t>Where is pain? Localized or all over?</a:t>
            </a:r>
          </a:p>
          <a:p>
            <a:pPr lvl="2">
              <a:buSzPct val="60000"/>
              <a:buFont typeface="Wingdings 2" pitchFamily="18" charset="2"/>
              <a:buChar char=""/>
            </a:pPr>
            <a:r>
              <a:rPr lang="en-US" altLang="en-US" sz="2400" smtClean="0">
                <a:latin typeface="Arial" charset="0"/>
                <a:cs typeface="Arial" charset="0"/>
              </a:rPr>
              <a:t>Is painful spot sore to touch? Do you feel a burning or pulling sensation?</a:t>
            </a:r>
          </a:p>
          <a:p>
            <a:pPr lvl="2">
              <a:buSzPct val="60000"/>
              <a:buFont typeface="Wingdings 2" pitchFamily="18" charset="2"/>
              <a:buChar char=""/>
            </a:pPr>
            <a:r>
              <a:rPr lang="en-US" altLang="en-US" sz="2400" smtClean="0">
                <a:latin typeface="Arial" charset="0"/>
                <a:cs typeface="Arial" charset="0"/>
              </a:rPr>
              <a:t>Is pain cyclic? Any relation to your menstrual period?</a:t>
            </a:r>
          </a:p>
          <a:p>
            <a:pPr lvl="2">
              <a:buSzPct val="60000"/>
              <a:buFont typeface="Wingdings 2" pitchFamily="18" charset="2"/>
              <a:buChar char=""/>
            </a:pPr>
            <a:r>
              <a:rPr lang="en-US" altLang="en-US" sz="2400" smtClean="0">
                <a:latin typeface="Arial" charset="0"/>
                <a:cs typeface="Arial" charset="0"/>
              </a:rPr>
              <a:t>Is pain brought on by strenuous activity, especially involving one arm; a change in activity; manipulation during sex; part of underwire bra; exercise?</a:t>
            </a:r>
          </a:p>
        </p:txBody>
      </p:sp>
      <p:sp>
        <p:nvSpPr>
          <p:cNvPr id="33795" name="Title 8"/>
          <p:cNvSpPr>
            <a:spLocks noGrp="1"/>
          </p:cNvSpPr>
          <p:nvPr>
            <p:ph type="title"/>
          </p:nvPr>
        </p:nvSpPr>
        <p:spPr/>
        <p:txBody>
          <a:bodyPr/>
          <a:lstStyle/>
          <a:p>
            <a:r>
              <a:rPr lang="en-US" altLang="en-US" smtClean="0">
                <a:latin typeface="Arial" charset="0"/>
                <a:cs typeface="Arial" charset="0"/>
              </a:rPr>
              <a:t>Subjective Data Questions: Pain</a:t>
            </a:r>
          </a:p>
        </p:txBody>
      </p:sp>
      <p:sp>
        <p:nvSpPr>
          <p:cNvPr id="3379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3379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46DD454-5ADD-40D2-BCE8-6EF9872D412D}" type="slidenum">
              <a:rPr lang="en-US" sz="1000" smtClean="0">
                <a:latin typeface="Arial" charset="0"/>
                <a:cs typeface="Arial" charset="0"/>
              </a:rPr>
              <a:pPr eaLnBrk="1" hangingPunct="1"/>
              <a:t>23</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5"/>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Lump</a:t>
            </a:r>
          </a:p>
          <a:p>
            <a:pPr lvl="2">
              <a:buSzPct val="60000"/>
              <a:buFont typeface="Wingdings" pitchFamily="2" charset="2"/>
              <a:buChar char="Ø"/>
            </a:pPr>
            <a:r>
              <a:rPr lang="en-US" altLang="en-US" smtClean="0">
                <a:latin typeface="Arial" charset="0"/>
                <a:cs typeface="Arial" charset="0"/>
              </a:rPr>
              <a:t>Ever noticed lump or thickening in breast? Where?</a:t>
            </a:r>
          </a:p>
          <a:p>
            <a:pPr lvl="2">
              <a:buSzPct val="60000"/>
              <a:buFont typeface="Wingdings" pitchFamily="2" charset="2"/>
              <a:buChar char="Ø"/>
            </a:pPr>
            <a:r>
              <a:rPr lang="en-US" altLang="en-US" smtClean="0">
                <a:latin typeface="Arial" charset="0"/>
                <a:cs typeface="Arial" charset="0"/>
              </a:rPr>
              <a:t>When did you first notice it? Changed at all since then?</a:t>
            </a:r>
          </a:p>
          <a:p>
            <a:pPr lvl="2">
              <a:buSzPct val="60000"/>
              <a:buFont typeface="Wingdings" pitchFamily="2" charset="2"/>
              <a:buChar char="Ø"/>
            </a:pPr>
            <a:r>
              <a:rPr lang="en-US" altLang="en-US" smtClean="0">
                <a:latin typeface="Arial" charset="0"/>
                <a:cs typeface="Arial" charset="0"/>
              </a:rPr>
              <a:t>Does lump have any relation to your menstrual period?</a:t>
            </a:r>
          </a:p>
          <a:p>
            <a:pPr lvl="2">
              <a:buSzPct val="60000"/>
              <a:buFont typeface="Wingdings" pitchFamily="2" charset="2"/>
              <a:buChar char="Ø"/>
            </a:pPr>
            <a:r>
              <a:rPr lang="en-US" altLang="en-US" smtClean="0">
                <a:latin typeface="Arial" charset="0"/>
                <a:cs typeface="Arial" charset="0"/>
              </a:rPr>
              <a:t>Noticed any change in overlying skin: redness, warmth, dimpling, swelling?</a:t>
            </a:r>
          </a:p>
          <a:p>
            <a:pPr lvl="1">
              <a:buSzPct val="60000"/>
              <a:buFont typeface="Wingdings 2" pitchFamily="18" charset="2"/>
              <a:buChar char=""/>
            </a:pPr>
            <a:r>
              <a:rPr lang="en-US" altLang="en-US" smtClean="0">
                <a:latin typeface="Arial" charset="0"/>
                <a:cs typeface="Arial" charset="0"/>
              </a:rPr>
              <a:t>Discharge</a:t>
            </a:r>
          </a:p>
          <a:p>
            <a:pPr lvl="2">
              <a:buSzPct val="80000"/>
              <a:buFont typeface="Wingdings" pitchFamily="2" charset="2"/>
              <a:buChar char="Ø"/>
            </a:pPr>
            <a:r>
              <a:rPr lang="en-US" altLang="en-US" smtClean="0">
                <a:latin typeface="Arial" charset="0"/>
                <a:cs typeface="Arial" charset="0"/>
              </a:rPr>
              <a:t>Any discharge from nipple? When did you first notice this?</a:t>
            </a:r>
          </a:p>
          <a:p>
            <a:pPr lvl="2">
              <a:buSzPct val="80000"/>
              <a:buFont typeface="Wingdings" pitchFamily="2" charset="2"/>
              <a:buChar char="Ø"/>
            </a:pPr>
            <a:r>
              <a:rPr lang="en-US" altLang="en-US" smtClean="0">
                <a:latin typeface="Arial" charset="0"/>
                <a:cs typeface="Arial" charset="0"/>
              </a:rPr>
              <a:t>What color is discharge?</a:t>
            </a:r>
          </a:p>
          <a:p>
            <a:pPr lvl="2">
              <a:buSzPct val="80000"/>
              <a:buFont typeface="Wingdings" pitchFamily="2" charset="2"/>
              <a:buChar char="Ø"/>
            </a:pPr>
            <a:r>
              <a:rPr lang="en-US" altLang="en-US" smtClean="0">
                <a:latin typeface="Arial" charset="0"/>
                <a:cs typeface="Arial" charset="0"/>
              </a:rPr>
              <a:t>Is consistency thick or runny? Odor?</a:t>
            </a:r>
          </a:p>
        </p:txBody>
      </p:sp>
      <p:sp>
        <p:nvSpPr>
          <p:cNvPr id="34819" name="Title 8"/>
          <p:cNvSpPr>
            <a:spLocks noGrp="1"/>
          </p:cNvSpPr>
          <p:nvPr>
            <p:ph type="title"/>
          </p:nvPr>
        </p:nvSpPr>
        <p:spPr/>
        <p:txBody>
          <a:bodyPr/>
          <a:lstStyle/>
          <a:p>
            <a:r>
              <a:rPr lang="en-US" altLang="en-US" smtClean="0">
                <a:latin typeface="Arial" charset="0"/>
                <a:cs typeface="Arial" charset="0"/>
              </a:rPr>
              <a:t>Subjective Data Questions  I</a:t>
            </a:r>
          </a:p>
        </p:txBody>
      </p:sp>
      <p:sp>
        <p:nvSpPr>
          <p:cNvPr id="348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3482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1D8A1F5-026E-474A-92C0-5BD62050C9CC}" type="slidenum">
              <a:rPr lang="en-US" sz="1000" smtClean="0">
                <a:latin typeface="Arial" charset="0"/>
                <a:cs typeface="Arial" charset="0"/>
              </a:rPr>
              <a:pPr eaLnBrk="1" hangingPunct="1"/>
              <a:t>24</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5"/>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Rash</a:t>
            </a:r>
          </a:p>
          <a:p>
            <a:pPr lvl="2">
              <a:buSzPct val="80000"/>
              <a:buFont typeface="Wingdings" pitchFamily="2" charset="2"/>
              <a:buChar char="Ø"/>
            </a:pPr>
            <a:r>
              <a:rPr lang="en-US" altLang="en-US" smtClean="0">
                <a:latin typeface="Arial" charset="0"/>
                <a:cs typeface="Arial" charset="0"/>
              </a:rPr>
              <a:t>Any rash on breast?</a:t>
            </a:r>
          </a:p>
          <a:p>
            <a:pPr lvl="2">
              <a:buSzPct val="80000"/>
              <a:buFont typeface="Wingdings" pitchFamily="2" charset="2"/>
              <a:buChar char="Ø"/>
            </a:pPr>
            <a:r>
              <a:rPr lang="en-US" altLang="en-US" smtClean="0">
                <a:latin typeface="Arial" charset="0"/>
                <a:cs typeface="Arial" charset="0"/>
              </a:rPr>
              <a:t>When did you first notice this?</a:t>
            </a:r>
          </a:p>
          <a:p>
            <a:pPr lvl="2">
              <a:buSzPct val="80000"/>
              <a:buFont typeface="Wingdings" pitchFamily="2" charset="2"/>
              <a:buChar char="Ø"/>
            </a:pPr>
            <a:r>
              <a:rPr lang="en-US" altLang="en-US" smtClean="0">
                <a:latin typeface="Arial" charset="0"/>
                <a:cs typeface="Arial" charset="0"/>
              </a:rPr>
              <a:t>Where did it start? On the nipple, areola, or surrounding skin?</a:t>
            </a:r>
          </a:p>
          <a:p>
            <a:pPr lvl="1">
              <a:buSzPct val="60000"/>
              <a:buFont typeface="Wingdings 2" pitchFamily="18" charset="2"/>
              <a:buChar char=""/>
            </a:pPr>
            <a:r>
              <a:rPr lang="en-US" altLang="en-US" smtClean="0">
                <a:latin typeface="Arial" charset="0"/>
                <a:cs typeface="Arial" charset="0"/>
              </a:rPr>
              <a:t>Swelling</a:t>
            </a:r>
          </a:p>
          <a:p>
            <a:pPr lvl="2">
              <a:buSzPct val="80000"/>
              <a:buFont typeface="Wingdings" pitchFamily="2" charset="2"/>
              <a:buChar char="Ø"/>
            </a:pPr>
            <a:r>
              <a:rPr lang="en-US" altLang="en-US" smtClean="0">
                <a:latin typeface="Arial" charset="0"/>
                <a:cs typeface="Arial" charset="0"/>
              </a:rPr>
              <a:t>Any swelling in breasts? In one spot or all over?</a:t>
            </a:r>
          </a:p>
          <a:p>
            <a:pPr lvl="2">
              <a:buSzPct val="80000"/>
              <a:buFont typeface="Wingdings" pitchFamily="2" charset="2"/>
              <a:buChar char="Ø"/>
            </a:pPr>
            <a:r>
              <a:rPr lang="en-US" altLang="en-US" smtClean="0">
                <a:latin typeface="Arial" charset="0"/>
                <a:cs typeface="Arial" charset="0"/>
              </a:rPr>
              <a:t>Related to your menstrual period, pregnancy, or breastfeeding?</a:t>
            </a:r>
          </a:p>
          <a:p>
            <a:pPr lvl="2">
              <a:buSzPct val="80000"/>
              <a:buFont typeface="Wingdings" pitchFamily="2" charset="2"/>
              <a:buChar char="Ø"/>
            </a:pPr>
            <a:r>
              <a:rPr lang="en-US" altLang="en-US" smtClean="0">
                <a:latin typeface="Arial" charset="0"/>
                <a:cs typeface="Arial" charset="0"/>
              </a:rPr>
              <a:t>Any change in bra size?</a:t>
            </a:r>
          </a:p>
        </p:txBody>
      </p:sp>
      <p:sp>
        <p:nvSpPr>
          <p:cNvPr id="35843" name="Title 8"/>
          <p:cNvSpPr>
            <a:spLocks noGrp="1"/>
          </p:cNvSpPr>
          <p:nvPr>
            <p:ph type="title"/>
          </p:nvPr>
        </p:nvSpPr>
        <p:spPr/>
        <p:txBody>
          <a:bodyPr/>
          <a:lstStyle/>
          <a:p>
            <a:r>
              <a:rPr lang="en-US" altLang="en-US" smtClean="0">
                <a:latin typeface="Arial" charset="0"/>
                <a:cs typeface="Arial" charset="0"/>
              </a:rPr>
              <a:t>Subjective Data Questions II</a:t>
            </a:r>
          </a:p>
        </p:txBody>
      </p:sp>
      <p:sp>
        <p:nvSpPr>
          <p:cNvPr id="3584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3584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C827876-AA79-443E-8ACD-98467FD993B8}" type="slidenum">
              <a:rPr lang="en-US" sz="1000" smtClean="0">
                <a:latin typeface="Arial" charset="0"/>
                <a:cs typeface="Arial" charset="0"/>
              </a:rPr>
              <a:pPr eaLnBrk="1" hangingPunct="1"/>
              <a:t>25</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5"/>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Trauma</a:t>
            </a:r>
          </a:p>
          <a:p>
            <a:pPr lvl="2">
              <a:buSzPct val="80000"/>
              <a:buFont typeface="Wingdings" pitchFamily="2" charset="2"/>
              <a:buChar char="Ø"/>
            </a:pPr>
            <a:r>
              <a:rPr lang="en-US" altLang="en-US" smtClean="0">
                <a:latin typeface="Arial" charset="0"/>
                <a:cs typeface="Arial" charset="0"/>
              </a:rPr>
              <a:t>Any trauma or injury to the breasts?</a:t>
            </a:r>
          </a:p>
          <a:p>
            <a:pPr lvl="2">
              <a:buSzPct val="80000"/>
              <a:buFont typeface="Wingdings" pitchFamily="2" charset="2"/>
              <a:buChar char="Ø"/>
            </a:pPr>
            <a:r>
              <a:rPr lang="en-US" altLang="en-US" smtClean="0">
                <a:latin typeface="Arial" charset="0"/>
                <a:cs typeface="Arial" charset="0"/>
              </a:rPr>
              <a:t>Did it result in any swelling, lump, or break in skin?</a:t>
            </a:r>
          </a:p>
          <a:p>
            <a:pPr lvl="1">
              <a:buSzPct val="60000"/>
              <a:buFont typeface="Wingdings 2" pitchFamily="18" charset="2"/>
              <a:buChar char=""/>
            </a:pPr>
            <a:r>
              <a:rPr lang="en-US" altLang="en-US" smtClean="0">
                <a:latin typeface="Arial" charset="0"/>
                <a:cs typeface="Arial" charset="0"/>
              </a:rPr>
              <a:t>History of breast disease</a:t>
            </a:r>
          </a:p>
          <a:p>
            <a:pPr lvl="2">
              <a:buSzPct val="80000"/>
              <a:buFont typeface="Wingdings" pitchFamily="2" charset="2"/>
              <a:buChar char="Ø"/>
            </a:pPr>
            <a:r>
              <a:rPr lang="en-US" altLang="en-US" smtClean="0">
                <a:latin typeface="Arial" charset="0"/>
                <a:cs typeface="Arial" charset="0"/>
              </a:rPr>
              <a:t>Any history of breast disease yourself?</a:t>
            </a:r>
          </a:p>
          <a:p>
            <a:pPr lvl="2">
              <a:buSzPct val="80000"/>
              <a:buFont typeface="Wingdings" pitchFamily="2" charset="2"/>
              <a:buChar char="Ø"/>
            </a:pPr>
            <a:r>
              <a:rPr lang="en-US" altLang="en-US" smtClean="0">
                <a:latin typeface="Arial" charset="0"/>
                <a:cs typeface="Arial" charset="0"/>
              </a:rPr>
              <a:t>What type? How was this diagnosed?</a:t>
            </a:r>
          </a:p>
          <a:p>
            <a:pPr lvl="2">
              <a:buSzPct val="80000"/>
              <a:buFont typeface="Wingdings" pitchFamily="2" charset="2"/>
              <a:buChar char="Ø"/>
            </a:pPr>
            <a:r>
              <a:rPr lang="en-US" altLang="en-US" smtClean="0">
                <a:latin typeface="Arial" charset="0"/>
                <a:cs typeface="Arial" charset="0"/>
              </a:rPr>
              <a:t>When did this occur? How is it being treated?</a:t>
            </a:r>
          </a:p>
          <a:p>
            <a:pPr lvl="2">
              <a:buSzPct val="80000"/>
              <a:buFont typeface="Wingdings" pitchFamily="2" charset="2"/>
              <a:buChar char="Ø"/>
            </a:pPr>
            <a:r>
              <a:rPr lang="en-US" altLang="en-US" smtClean="0">
                <a:latin typeface="Arial" charset="0"/>
                <a:cs typeface="Arial" charset="0"/>
              </a:rPr>
              <a:t>Any breast cancer in your family? Who? Sister, mother, maternal grandmother, maternal aunts, daughter?</a:t>
            </a:r>
          </a:p>
          <a:p>
            <a:pPr lvl="2">
              <a:buSzPct val="80000"/>
              <a:buFont typeface="Wingdings" pitchFamily="2" charset="2"/>
              <a:buChar char="Ø"/>
            </a:pPr>
            <a:r>
              <a:rPr lang="en-US" altLang="en-US" smtClean="0">
                <a:latin typeface="Arial" charset="0"/>
                <a:cs typeface="Arial" charset="0"/>
              </a:rPr>
              <a:t>At what age did this relative have breast cancer?</a:t>
            </a:r>
          </a:p>
        </p:txBody>
      </p:sp>
      <p:sp>
        <p:nvSpPr>
          <p:cNvPr id="36867" name="Title 8"/>
          <p:cNvSpPr>
            <a:spLocks noGrp="1"/>
          </p:cNvSpPr>
          <p:nvPr>
            <p:ph type="title"/>
          </p:nvPr>
        </p:nvSpPr>
        <p:spPr/>
        <p:txBody>
          <a:bodyPr/>
          <a:lstStyle/>
          <a:p>
            <a:r>
              <a:rPr lang="en-US" altLang="en-US" smtClean="0">
                <a:latin typeface="Arial" charset="0"/>
                <a:cs typeface="Arial" charset="0"/>
              </a:rPr>
              <a:t>Subjective Data Questions III</a:t>
            </a:r>
          </a:p>
        </p:txBody>
      </p:sp>
      <p:sp>
        <p:nvSpPr>
          <p:cNvPr id="3686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3686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A1C4651-5A6F-4DA6-A661-B05EADCCA320}" type="slidenum">
              <a:rPr lang="en-US" sz="1000" smtClean="0">
                <a:latin typeface="Arial" charset="0"/>
                <a:cs typeface="Arial" charset="0"/>
              </a:rPr>
              <a:pPr eaLnBrk="1" hangingPunct="1"/>
              <a:t>26</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5"/>
          <p:cNvSpPr>
            <a:spLocks noGrp="1"/>
          </p:cNvSpPr>
          <p:nvPr>
            <p:ph idx="1"/>
          </p:nvPr>
        </p:nvSpPr>
        <p:spPr>
          <a:xfrm>
            <a:off x="465138" y="1641475"/>
            <a:ext cx="8229600" cy="4454525"/>
          </a:xfrm>
        </p:spPr>
        <p:txBody>
          <a:bodyPr/>
          <a:lstStyle/>
          <a:p>
            <a:pPr lvl="1">
              <a:buSzPct val="60000"/>
              <a:buFont typeface="Wingdings 2" pitchFamily="18" charset="2"/>
              <a:buChar char=""/>
            </a:pPr>
            <a:r>
              <a:rPr lang="en-US" smtClean="0">
                <a:latin typeface="Arial" charset="0"/>
                <a:cs typeface="Arial" charset="0"/>
              </a:rPr>
              <a:t>Surgery or radiation</a:t>
            </a:r>
          </a:p>
          <a:p>
            <a:pPr lvl="2">
              <a:buSzPct val="80000"/>
              <a:buFont typeface="Wingdings" pitchFamily="2" charset="2"/>
              <a:buChar char="Ø"/>
            </a:pPr>
            <a:r>
              <a:rPr lang="en-US" smtClean="0">
                <a:latin typeface="Arial" charset="0"/>
                <a:cs typeface="Arial" charset="0"/>
              </a:rPr>
              <a:t>Ever had surgery on the breasts? Was this a biopsy? What were the biopsy results?</a:t>
            </a:r>
          </a:p>
          <a:p>
            <a:pPr lvl="2">
              <a:buSzPct val="80000"/>
              <a:buFont typeface="Wingdings" pitchFamily="2" charset="2"/>
              <a:buChar char="Ø"/>
            </a:pPr>
            <a:r>
              <a:rPr lang="en-US" smtClean="0">
                <a:latin typeface="Arial" charset="0"/>
                <a:cs typeface="Arial" charset="0"/>
              </a:rPr>
              <a:t>Mastectomy? Mammoplasty, augmentation, or reduction?</a:t>
            </a:r>
          </a:p>
          <a:p>
            <a:pPr lvl="2">
              <a:buSzPct val="80000"/>
              <a:buFont typeface="Wingdings" pitchFamily="2" charset="2"/>
              <a:buChar char="Ø"/>
            </a:pPr>
            <a:r>
              <a:rPr lang="en-US" smtClean="0">
                <a:latin typeface="Arial" charset="0"/>
                <a:cs typeface="Arial" charset="0"/>
              </a:rPr>
              <a:t>Ever had mammography, a screening x-ray examination of breasts? When was last x-ray?</a:t>
            </a:r>
          </a:p>
          <a:p>
            <a:pPr lvl="1">
              <a:buSzPct val="60000"/>
              <a:buFont typeface="Wingdings 2" pitchFamily="18" charset="2"/>
              <a:buChar char=""/>
            </a:pPr>
            <a:r>
              <a:rPr lang="en-US" smtClean="0">
                <a:latin typeface="Arial" charset="0"/>
                <a:cs typeface="Arial" charset="0"/>
              </a:rPr>
              <a:t>Medications</a:t>
            </a:r>
          </a:p>
          <a:p>
            <a:pPr lvl="2">
              <a:buSzPct val="80000"/>
              <a:buFont typeface="Wingdings" pitchFamily="2" charset="2"/>
              <a:buChar char="Ø"/>
            </a:pPr>
            <a:r>
              <a:rPr lang="en-US" smtClean="0">
                <a:latin typeface="Arial" charset="0"/>
                <a:cs typeface="Arial" charset="0"/>
              </a:rPr>
              <a:t>Have you taken oral contraceptives? How long?</a:t>
            </a:r>
          </a:p>
          <a:p>
            <a:pPr lvl="2">
              <a:buSzPct val="80000"/>
              <a:buFont typeface="Wingdings" pitchFamily="2" charset="2"/>
              <a:buChar char="Ø"/>
            </a:pPr>
            <a:r>
              <a:rPr lang="en-US" smtClean="0">
                <a:latin typeface="Arial" charset="0"/>
                <a:cs typeface="Arial" charset="0"/>
              </a:rPr>
              <a:t>Have you been on HRT? How long?</a:t>
            </a:r>
          </a:p>
          <a:p>
            <a:pPr lvl="2">
              <a:buSzPct val="80000"/>
              <a:buFont typeface="Wingdings" pitchFamily="2" charset="2"/>
              <a:buChar char="Ø"/>
            </a:pPr>
            <a:r>
              <a:rPr lang="en-US" smtClean="0">
                <a:latin typeface="Arial" charset="0"/>
                <a:cs typeface="Arial" charset="0"/>
              </a:rPr>
              <a:t>Types of medications</a:t>
            </a:r>
          </a:p>
        </p:txBody>
      </p:sp>
      <p:sp>
        <p:nvSpPr>
          <p:cNvPr id="37891" name="Title 8"/>
          <p:cNvSpPr>
            <a:spLocks noGrp="1"/>
          </p:cNvSpPr>
          <p:nvPr>
            <p:ph type="title"/>
          </p:nvPr>
        </p:nvSpPr>
        <p:spPr/>
        <p:txBody>
          <a:bodyPr/>
          <a:lstStyle/>
          <a:p>
            <a:r>
              <a:rPr lang="en-US" altLang="en-US" smtClean="0">
                <a:latin typeface="Arial" charset="0"/>
                <a:cs typeface="Arial" charset="0"/>
              </a:rPr>
              <a:t>Subjective Data Questions IV</a:t>
            </a:r>
          </a:p>
        </p:txBody>
      </p:sp>
      <p:sp>
        <p:nvSpPr>
          <p:cNvPr id="3789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3789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0043B30-982E-4EC2-A8C0-B9D5FB9F43B1}" type="slidenum">
              <a:rPr lang="en-US" sz="1000" smtClean="0">
                <a:latin typeface="Arial" charset="0"/>
                <a:cs typeface="Arial" charset="0"/>
              </a:rPr>
              <a:pPr eaLnBrk="1" hangingPunct="1"/>
              <a:t>27</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5"/>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Self-care behaviors</a:t>
            </a:r>
          </a:p>
          <a:p>
            <a:pPr lvl="2">
              <a:buSzPct val="80000"/>
              <a:buFont typeface="Wingdings" pitchFamily="2" charset="2"/>
              <a:buChar char="Ø"/>
            </a:pPr>
            <a:r>
              <a:rPr lang="en-US" altLang="en-US" sz="2400" smtClean="0">
                <a:latin typeface="Arial" charset="0"/>
                <a:cs typeface="Arial" charset="0"/>
              </a:rPr>
              <a:t>Have you ever been taught breast self-examination?</a:t>
            </a:r>
          </a:p>
          <a:p>
            <a:pPr lvl="3">
              <a:buSzPct val="100000"/>
              <a:buFont typeface="Arial" charset="0"/>
              <a:buChar char="•"/>
            </a:pPr>
            <a:r>
              <a:rPr lang="en-US" altLang="en-US" sz="2000" smtClean="0">
                <a:latin typeface="Arial" charset="0"/>
                <a:cs typeface="Arial" charset="0"/>
              </a:rPr>
              <a:t>(If the answer is yes) How often do you perform it? What helps you remember? It is an excellent way to be in charge of your own health; I would like you to show me your technique after we do your examination.</a:t>
            </a:r>
          </a:p>
          <a:p>
            <a:pPr lvl="3">
              <a:buSzPct val="100000"/>
              <a:buFont typeface="Arial" charset="0"/>
              <a:buChar char="•"/>
            </a:pPr>
            <a:r>
              <a:rPr lang="en-US" altLang="en-US" sz="2000" smtClean="0">
                <a:latin typeface="Arial" charset="0"/>
                <a:cs typeface="Arial" charset="0"/>
              </a:rPr>
              <a:t>(If the answer is no) This will be an excellent way that you can take charge of your own health; you can make breast self-examination a very routine health habit, just like brushing your teeth; I will teach you the technique after we do your examination.</a:t>
            </a:r>
          </a:p>
        </p:txBody>
      </p:sp>
      <p:sp>
        <p:nvSpPr>
          <p:cNvPr id="38915" name="Title 8"/>
          <p:cNvSpPr>
            <a:spLocks noGrp="1"/>
          </p:cNvSpPr>
          <p:nvPr>
            <p:ph type="title"/>
          </p:nvPr>
        </p:nvSpPr>
        <p:spPr/>
        <p:txBody>
          <a:bodyPr/>
          <a:lstStyle/>
          <a:p>
            <a:r>
              <a:rPr lang="en-US" altLang="en-US" smtClean="0">
                <a:latin typeface="Arial" charset="0"/>
                <a:cs typeface="Arial" charset="0"/>
              </a:rPr>
              <a:t>Subjective Data Questions V </a:t>
            </a:r>
          </a:p>
        </p:txBody>
      </p:sp>
      <p:sp>
        <p:nvSpPr>
          <p:cNvPr id="3891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3891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C980ED-081F-4D77-963B-312591EA6F9F}" type="slidenum">
              <a:rPr lang="en-US" sz="1000" smtClean="0">
                <a:latin typeface="Arial" charset="0"/>
                <a:cs typeface="Arial" charset="0"/>
              </a:rPr>
              <a:pPr eaLnBrk="1" hangingPunct="1"/>
              <a:t>28</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5"/>
          <p:cNvSpPr>
            <a:spLocks noGrp="1"/>
          </p:cNvSpPr>
          <p:nvPr>
            <p:ph idx="1"/>
          </p:nvPr>
        </p:nvSpPr>
        <p:spPr>
          <a:xfrm>
            <a:off x="465138" y="1641475"/>
            <a:ext cx="8229600" cy="4454525"/>
          </a:xfrm>
        </p:spPr>
        <p:txBody>
          <a:bodyPr/>
          <a:lstStyle/>
          <a:p>
            <a:r>
              <a:rPr lang="en-US" altLang="en-US" smtClean="0">
                <a:latin typeface="Arial" charset="0"/>
                <a:cs typeface="Arial" charset="0"/>
              </a:rPr>
              <a:t>Axilla</a:t>
            </a:r>
          </a:p>
          <a:p>
            <a:pPr lvl="1"/>
            <a:r>
              <a:rPr lang="en-US" altLang="en-US" smtClean="0">
                <a:latin typeface="Arial" charset="0"/>
                <a:cs typeface="Arial" charset="0"/>
              </a:rPr>
              <a:t>Tenderness, lump, or swelling</a:t>
            </a:r>
          </a:p>
          <a:p>
            <a:pPr lvl="2"/>
            <a:r>
              <a:rPr lang="en-US" altLang="en-US" smtClean="0">
                <a:latin typeface="Arial" charset="0"/>
                <a:cs typeface="Arial" charset="0"/>
              </a:rPr>
              <a:t>Any tenderness or lump in the underarm area?</a:t>
            </a:r>
          </a:p>
          <a:p>
            <a:pPr lvl="2"/>
            <a:r>
              <a:rPr lang="en-US" altLang="en-US" smtClean="0">
                <a:latin typeface="Arial" charset="0"/>
                <a:cs typeface="Arial" charset="0"/>
              </a:rPr>
              <a:t>Where? When did you first notice this?</a:t>
            </a:r>
          </a:p>
          <a:p>
            <a:pPr lvl="1"/>
            <a:r>
              <a:rPr lang="en-US" altLang="en-US" smtClean="0">
                <a:latin typeface="Arial" charset="0"/>
                <a:cs typeface="Arial" charset="0"/>
              </a:rPr>
              <a:t>Rash</a:t>
            </a:r>
          </a:p>
          <a:p>
            <a:pPr lvl="2"/>
            <a:r>
              <a:rPr lang="en-US" altLang="en-US" smtClean="0">
                <a:latin typeface="Arial" charset="0"/>
                <a:cs typeface="Arial" charset="0"/>
              </a:rPr>
              <a:t>Any axillary rash? Please describe it.</a:t>
            </a:r>
          </a:p>
          <a:p>
            <a:pPr lvl="2"/>
            <a:r>
              <a:rPr lang="en-US" altLang="en-US" smtClean="0">
                <a:latin typeface="Arial" charset="0"/>
                <a:cs typeface="Arial" charset="0"/>
              </a:rPr>
              <a:t>Does it seem to be a reaction to deodorant?</a:t>
            </a:r>
          </a:p>
        </p:txBody>
      </p:sp>
      <p:sp>
        <p:nvSpPr>
          <p:cNvPr id="39939" name="Title 8"/>
          <p:cNvSpPr>
            <a:spLocks noGrp="1"/>
          </p:cNvSpPr>
          <p:nvPr>
            <p:ph type="title"/>
          </p:nvPr>
        </p:nvSpPr>
        <p:spPr/>
        <p:txBody>
          <a:bodyPr/>
          <a:lstStyle/>
          <a:p>
            <a:r>
              <a:rPr lang="en-US" altLang="en-US" smtClean="0">
                <a:latin typeface="Arial" charset="0"/>
                <a:cs typeface="Arial" charset="0"/>
              </a:rPr>
              <a:t>Subjective Data Questions VI </a:t>
            </a:r>
          </a:p>
        </p:txBody>
      </p:sp>
      <p:sp>
        <p:nvSpPr>
          <p:cNvPr id="3994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3994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01FE949-1760-4238-94E3-FE3F401E3FB0}" type="slidenum">
              <a:rPr lang="en-US" sz="1000" smtClean="0">
                <a:latin typeface="Arial" charset="0"/>
                <a:cs typeface="Arial" charset="0"/>
              </a:rPr>
              <a:pPr eaLnBrk="1" hangingPunct="1"/>
              <a:t>29</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Areola surrounds nipples; contains small elevated sebaceous glands, called </a:t>
            </a:r>
            <a:r>
              <a:rPr lang="en-US" altLang="en-US" sz="2800" i="1" smtClean="0">
                <a:latin typeface="Arial" charset="0"/>
                <a:cs typeface="Arial" charset="0"/>
              </a:rPr>
              <a:t>Montgomery’s glands. </a:t>
            </a:r>
          </a:p>
          <a:p>
            <a:pPr lvl="2">
              <a:buSzPct val="80000"/>
              <a:buFont typeface="Wingdings" pitchFamily="2" charset="2"/>
              <a:buChar char="Ø"/>
            </a:pPr>
            <a:r>
              <a:rPr lang="en-US" altLang="en-US" sz="2400" smtClean="0">
                <a:latin typeface="Arial" charset="0"/>
                <a:cs typeface="Arial" charset="0"/>
              </a:rPr>
              <a:t>Montgomery’s glands secrete protective lipid material during lactation.</a:t>
            </a:r>
          </a:p>
          <a:p>
            <a:pPr lvl="2">
              <a:buSzPct val="80000"/>
              <a:buFont typeface="Wingdings" pitchFamily="2" charset="2"/>
              <a:buChar char="Ø"/>
            </a:pPr>
            <a:r>
              <a:rPr lang="en-US" altLang="en-US" sz="2400" smtClean="0">
                <a:latin typeface="Arial" charset="0"/>
                <a:cs typeface="Arial" charset="0"/>
              </a:rPr>
              <a:t>Areola has smooth muscle fibers that cause nipple erection when stimulated.</a:t>
            </a:r>
          </a:p>
          <a:p>
            <a:pPr lvl="2">
              <a:buSzPct val="80000"/>
              <a:buFont typeface="Wingdings" pitchFamily="2" charset="2"/>
              <a:buChar char="Ø"/>
            </a:pPr>
            <a:r>
              <a:rPr lang="en-US" altLang="en-US" sz="2400" smtClean="0">
                <a:latin typeface="Arial" charset="0"/>
                <a:cs typeface="Arial" charset="0"/>
              </a:rPr>
              <a:t>Both nipple and areola are more darkly pigmented than rest of breast surface; color varies from pink to brown, depending on person’s skin color and parity.</a:t>
            </a:r>
          </a:p>
        </p:txBody>
      </p:sp>
      <p:sp>
        <p:nvSpPr>
          <p:cNvPr id="14339" name="Title 8"/>
          <p:cNvSpPr>
            <a:spLocks noGrp="1"/>
          </p:cNvSpPr>
          <p:nvPr>
            <p:ph type="title"/>
          </p:nvPr>
        </p:nvSpPr>
        <p:spPr/>
        <p:txBody>
          <a:bodyPr/>
          <a:lstStyle/>
          <a:p>
            <a:r>
              <a:rPr lang="en-US" altLang="en-US" smtClean="0">
                <a:latin typeface="Arial" charset="0"/>
                <a:cs typeface="Arial" charset="0"/>
              </a:rPr>
              <a:t>Surface Anatomy II</a:t>
            </a:r>
          </a:p>
        </p:txBody>
      </p:sp>
      <p:sp>
        <p:nvSpPr>
          <p:cNvPr id="1434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434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40F31BE-C5CE-4903-B2C1-86EEAF47AEBC}" type="slidenum">
              <a:rPr lang="en-US" sz="1000" smtClean="0">
                <a:latin typeface="Arial" charset="0"/>
                <a:cs typeface="Arial" charset="0"/>
              </a:rPr>
              <a:pPr eaLnBrk="1" hangingPunct="1"/>
              <a:t>3</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5"/>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Have you noticed your breasts changing?</a:t>
            </a:r>
          </a:p>
          <a:p>
            <a:pPr lvl="2">
              <a:buSzPct val="80000"/>
              <a:buFont typeface="Wingdings" pitchFamily="2" charset="2"/>
              <a:buChar char="Ø"/>
            </a:pPr>
            <a:r>
              <a:rPr lang="en-US" altLang="en-US" sz="2400" smtClean="0">
                <a:latin typeface="Arial" charset="0"/>
                <a:cs typeface="Arial" charset="0"/>
              </a:rPr>
              <a:t>How long has this been happening?</a:t>
            </a:r>
          </a:p>
          <a:p>
            <a:pPr lvl="1">
              <a:buSzPct val="60000"/>
              <a:buFont typeface="Wingdings 2" pitchFamily="18" charset="2"/>
              <a:buChar char=""/>
            </a:pPr>
            <a:r>
              <a:rPr lang="en-US" altLang="en-US" sz="2800" smtClean="0">
                <a:latin typeface="Arial" charset="0"/>
                <a:cs typeface="Arial" charset="0"/>
              </a:rPr>
              <a:t>Many girls notice other changes in their bodies, too, that come with growing up.</a:t>
            </a:r>
          </a:p>
          <a:p>
            <a:pPr lvl="2">
              <a:buSzPct val="80000"/>
              <a:buFont typeface="Wingdings" pitchFamily="2" charset="2"/>
              <a:buChar char="Ø"/>
            </a:pPr>
            <a:r>
              <a:rPr lang="en-US" altLang="en-US" sz="2400" smtClean="0">
                <a:latin typeface="Arial" charset="0"/>
                <a:cs typeface="Arial" charset="0"/>
              </a:rPr>
              <a:t>What have you noticed?</a:t>
            </a:r>
          </a:p>
          <a:p>
            <a:pPr lvl="2">
              <a:buSzPct val="80000"/>
              <a:buFont typeface="Wingdings" pitchFamily="2" charset="2"/>
              <a:buChar char="Ø"/>
            </a:pPr>
            <a:r>
              <a:rPr lang="en-US" altLang="en-US" sz="2400" smtClean="0">
                <a:latin typeface="Arial" charset="0"/>
                <a:cs typeface="Arial" charset="0"/>
              </a:rPr>
              <a:t>What do you think about all this?</a:t>
            </a:r>
          </a:p>
        </p:txBody>
      </p:sp>
      <p:sp>
        <p:nvSpPr>
          <p:cNvPr id="40963" name="Title 8"/>
          <p:cNvSpPr>
            <a:spLocks noGrp="1"/>
          </p:cNvSpPr>
          <p:nvPr>
            <p:ph type="title"/>
          </p:nvPr>
        </p:nvSpPr>
        <p:spPr/>
        <p:txBody>
          <a:bodyPr/>
          <a:lstStyle/>
          <a:p>
            <a:r>
              <a:rPr lang="en-US" altLang="en-US" smtClean="0">
                <a:latin typeface="Arial" charset="0"/>
                <a:cs typeface="Arial" charset="0"/>
              </a:rPr>
              <a:t>Additional History for Preadolescent Girl</a:t>
            </a:r>
          </a:p>
        </p:txBody>
      </p:sp>
      <p:sp>
        <p:nvSpPr>
          <p:cNvPr id="4096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4096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F6E784D-CACC-43C8-A89F-18FC9B1CE7F1}" type="slidenum">
              <a:rPr lang="en-US" sz="1000" smtClean="0">
                <a:latin typeface="Arial" charset="0"/>
                <a:cs typeface="Arial" charset="0"/>
              </a:rPr>
              <a:pPr eaLnBrk="1" hangingPunct="1"/>
              <a:t>30</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5"/>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Have you noticed any enlargement or fullness in the breasts?</a:t>
            </a:r>
          </a:p>
          <a:p>
            <a:pPr lvl="2">
              <a:buSzPct val="80000"/>
              <a:buFont typeface="Wingdings" pitchFamily="2" charset="2"/>
              <a:buChar char="Ø"/>
            </a:pPr>
            <a:r>
              <a:rPr lang="en-US" altLang="en-US" sz="2400" smtClean="0">
                <a:latin typeface="Arial" charset="0"/>
                <a:cs typeface="Arial" charset="0"/>
              </a:rPr>
              <a:t>Is there any tenderness or tingling?</a:t>
            </a:r>
          </a:p>
          <a:p>
            <a:pPr lvl="2">
              <a:buSzPct val="80000"/>
              <a:buFont typeface="Wingdings" pitchFamily="2" charset="2"/>
              <a:buChar char="Ø"/>
            </a:pPr>
            <a:r>
              <a:rPr lang="en-US" altLang="en-US" sz="2400" smtClean="0">
                <a:latin typeface="Arial" charset="0"/>
                <a:cs typeface="Arial" charset="0"/>
              </a:rPr>
              <a:t>Do you have a history of inverted nipples?</a:t>
            </a:r>
          </a:p>
          <a:p>
            <a:pPr lvl="1">
              <a:buSzPct val="60000"/>
              <a:buFont typeface="Wingdings 2" pitchFamily="18" charset="2"/>
              <a:buChar char=""/>
            </a:pPr>
            <a:r>
              <a:rPr lang="en-US" altLang="en-US" sz="2800" smtClean="0">
                <a:latin typeface="Arial" charset="0"/>
                <a:cs typeface="Arial" charset="0"/>
              </a:rPr>
              <a:t>Are you planning to breastfeed your baby?</a:t>
            </a:r>
          </a:p>
        </p:txBody>
      </p:sp>
      <p:sp>
        <p:nvSpPr>
          <p:cNvPr id="41987" name="Title 8"/>
          <p:cNvSpPr>
            <a:spLocks noGrp="1"/>
          </p:cNvSpPr>
          <p:nvPr>
            <p:ph type="title"/>
          </p:nvPr>
        </p:nvSpPr>
        <p:spPr/>
        <p:txBody>
          <a:bodyPr/>
          <a:lstStyle/>
          <a:p>
            <a:r>
              <a:rPr lang="en-US" altLang="en-US" smtClean="0">
                <a:latin typeface="Arial" charset="0"/>
                <a:cs typeface="Arial" charset="0"/>
              </a:rPr>
              <a:t>Additional History for Pregnant Woman</a:t>
            </a:r>
          </a:p>
        </p:txBody>
      </p:sp>
      <p:sp>
        <p:nvSpPr>
          <p:cNvPr id="419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4198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4828C1C-0FA2-4861-87CE-CCAB23C3EF88}" type="slidenum">
              <a:rPr lang="en-US" sz="1000" smtClean="0">
                <a:latin typeface="Arial" charset="0"/>
                <a:cs typeface="Arial" charset="0"/>
              </a:rPr>
              <a:pPr eaLnBrk="1" hangingPunct="1"/>
              <a:t>31</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5"/>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Have you noticed any change in breast contour, size, or firmness? </a:t>
            </a:r>
          </a:p>
          <a:p>
            <a:pPr lvl="2">
              <a:buSzPct val="80000"/>
              <a:buFont typeface="Wingdings" pitchFamily="2" charset="2"/>
              <a:buChar char="Ø"/>
            </a:pPr>
            <a:r>
              <a:rPr lang="en-US" altLang="en-US" sz="2400" smtClean="0">
                <a:latin typeface="Arial" charset="0"/>
                <a:cs typeface="Arial" charset="0"/>
              </a:rPr>
              <a:t>Change may not be as apparent to obese woman or to woman whose earlier pregnancies have already produced breast changes.</a:t>
            </a:r>
          </a:p>
        </p:txBody>
      </p:sp>
      <p:sp>
        <p:nvSpPr>
          <p:cNvPr id="43011" name="Title 8"/>
          <p:cNvSpPr>
            <a:spLocks noGrp="1"/>
          </p:cNvSpPr>
          <p:nvPr>
            <p:ph type="title"/>
          </p:nvPr>
        </p:nvSpPr>
        <p:spPr/>
        <p:txBody>
          <a:bodyPr/>
          <a:lstStyle/>
          <a:p>
            <a:r>
              <a:rPr lang="en-US" altLang="en-US" smtClean="0">
                <a:latin typeface="Arial" charset="0"/>
                <a:cs typeface="Arial" charset="0"/>
              </a:rPr>
              <a:t>Additional History for Menopausal Woman</a:t>
            </a:r>
          </a:p>
        </p:txBody>
      </p:sp>
      <p:sp>
        <p:nvSpPr>
          <p:cNvPr id="430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4301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2878C63-C9FF-45CA-BA81-A1E1FED90A64}" type="slidenum">
              <a:rPr lang="en-US" sz="1000" smtClean="0">
                <a:latin typeface="Arial" charset="0"/>
                <a:cs typeface="Arial" charset="0"/>
              </a:rPr>
              <a:pPr eaLnBrk="1" hangingPunct="1"/>
              <a:t>32</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5"/>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Breast cancer is second major cause of death from cancer in women.</a:t>
            </a:r>
          </a:p>
          <a:p>
            <a:pPr lvl="1">
              <a:buSzPct val="60000"/>
              <a:buFont typeface="Wingdings 2" pitchFamily="18" charset="2"/>
              <a:buChar char=""/>
            </a:pPr>
            <a:r>
              <a:rPr lang="en-US" altLang="en-US" sz="2800" smtClean="0">
                <a:latin typeface="Arial" charset="0"/>
                <a:cs typeface="Arial" charset="0"/>
              </a:rPr>
              <a:t>However, early detection and improved treatment have increased survival rates.</a:t>
            </a:r>
          </a:p>
          <a:p>
            <a:pPr lvl="2">
              <a:buSzPct val="80000"/>
              <a:buFont typeface="Wingdings" pitchFamily="2" charset="2"/>
              <a:buChar char="Ø"/>
            </a:pPr>
            <a:r>
              <a:rPr lang="en-US" altLang="en-US" sz="2400" smtClean="0">
                <a:latin typeface="Arial" charset="0"/>
                <a:cs typeface="Arial" charset="0"/>
              </a:rPr>
              <a:t>The 5-year survival rate for localized breast cancer has increased from 78% in 1940s to 98% today.</a:t>
            </a:r>
          </a:p>
          <a:p>
            <a:pPr lvl="2">
              <a:buSzPct val="80000"/>
              <a:buFont typeface="Wingdings" pitchFamily="2" charset="2"/>
              <a:buChar char="Ø"/>
            </a:pPr>
            <a:r>
              <a:rPr lang="en-US" altLang="en-US" sz="2400" smtClean="0">
                <a:latin typeface="Arial" charset="0"/>
                <a:cs typeface="Arial" charset="0"/>
              </a:rPr>
              <a:t>If cancer has spread regionally, survival rate is 84%.</a:t>
            </a:r>
          </a:p>
        </p:txBody>
      </p:sp>
      <p:sp>
        <p:nvSpPr>
          <p:cNvPr id="44035" name="Title 8"/>
          <p:cNvSpPr>
            <a:spLocks noGrp="1"/>
          </p:cNvSpPr>
          <p:nvPr>
            <p:ph type="title"/>
          </p:nvPr>
        </p:nvSpPr>
        <p:spPr/>
        <p:txBody>
          <a:bodyPr/>
          <a:lstStyle/>
          <a:p>
            <a:r>
              <a:rPr lang="en-US" altLang="en-US" smtClean="0">
                <a:latin typeface="Arial" charset="0"/>
                <a:cs typeface="Arial" charset="0"/>
              </a:rPr>
              <a:t>Risk Profile for Breast Cancer</a:t>
            </a:r>
          </a:p>
        </p:txBody>
      </p:sp>
      <p:sp>
        <p:nvSpPr>
          <p:cNvPr id="4403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4403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FE8D6E6-BB8B-4563-8CDE-E17A8A86D202}" type="slidenum">
              <a:rPr lang="en-US" sz="1000" smtClean="0">
                <a:latin typeface="Arial" charset="0"/>
                <a:cs typeface="Arial" charset="0"/>
              </a:rPr>
              <a:pPr eaLnBrk="1" hangingPunct="1"/>
              <a:t>33</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5"/>
          <p:cNvSpPr>
            <a:spLocks noGrp="1"/>
          </p:cNvSpPr>
          <p:nvPr>
            <p:ph idx="1"/>
          </p:nvPr>
        </p:nvSpPr>
        <p:spPr>
          <a:xfrm>
            <a:off x="465138" y="1482725"/>
            <a:ext cx="8229600" cy="4681538"/>
          </a:xfrm>
        </p:spPr>
        <p:txBody>
          <a:bodyPr/>
          <a:lstStyle/>
          <a:p>
            <a:r>
              <a:rPr lang="en-US" altLang="en-US" sz="2000" dirty="0" smtClean="0">
                <a:latin typeface="Arial" charset="0"/>
                <a:cs typeface="Arial" charset="0"/>
              </a:rPr>
              <a:t>Preparation</a:t>
            </a:r>
          </a:p>
          <a:p>
            <a:pPr lvl="1"/>
            <a:r>
              <a:rPr lang="en-US" altLang="en-US" sz="1800" dirty="0" smtClean="0">
                <a:latin typeface="Arial" charset="0"/>
                <a:cs typeface="Arial" charset="0"/>
              </a:rPr>
              <a:t>Woman sitting up facing examiner</a:t>
            </a:r>
          </a:p>
          <a:p>
            <a:pPr lvl="2"/>
            <a:r>
              <a:rPr lang="en-US" altLang="en-US" sz="1600" dirty="0" smtClean="0">
                <a:latin typeface="Arial" charset="0"/>
                <a:cs typeface="Arial" charset="0"/>
              </a:rPr>
              <a:t>An alternative draping method is to use a short gown, open at back, and lift it up to woman’s shoulders during inspection.</a:t>
            </a:r>
          </a:p>
          <a:p>
            <a:pPr lvl="1"/>
            <a:r>
              <a:rPr lang="en-US" altLang="en-US" sz="1800" dirty="0" smtClean="0">
                <a:latin typeface="Arial" charset="0"/>
                <a:cs typeface="Arial" charset="0"/>
              </a:rPr>
              <a:t>During palpation when woman is supine, cover one breast with gown while examining other.</a:t>
            </a:r>
          </a:p>
          <a:p>
            <a:pPr lvl="2"/>
            <a:r>
              <a:rPr lang="en-US" altLang="en-US" sz="1600" dirty="0" smtClean="0">
                <a:latin typeface="Arial" charset="0"/>
                <a:cs typeface="Arial" charset="0"/>
              </a:rPr>
              <a:t>Be aware that many women are embarrassed to have their breasts examined; use a sensitive but matter-of-fact approach.</a:t>
            </a:r>
          </a:p>
          <a:p>
            <a:pPr lvl="1"/>
            <a:r>
              <a:rPr lang="en-US" altLang="en-US" sz="1800" dirty="0" smtClean="0">
                <a:latin typeface="Arial" charset="0"/>
                <a:cs typeface="Arial" charset="0"/>
              </a:rPr>
              <a:t>After examination, be prepared to teach woman breast self-examination.</a:t>
            </a:r>
          </a:p>
          <a:p>
            <a:r>
              <a:rPr lang="en-US" altLang="en-US" sz="2000" dirty="0" smtClean="0">
                <a:latin typeface="Arial" charset="0"/>
                <a:cs typeface="Arial" charset="0"/>
              </a:rPr>
              <a:t>Equipment </a:t>
            </a:r>
          </a:p>
          <a:p>
            <a:pPr lvl="1"/>
            <a:r>
              <a:rPr lang="en-US" altLang="en-US" sz="1800" dirty="0" smtClean="0">
                <a:latin typeface="Arial" charset="0"/>
                <a:cs typeface="Arial" charset="0"/>
              </a:rPr>
              <a:t>Small pillow</a:t>
            </a:r>
          </a:p>
          <a:p>
            <a:pPr lvl="1"/>
            <a:r>
              <a:rPr lang="en-US" altLang="en-US" sz="1800" dirty="0" smtClean="0">
                <a:latin typeface="Arial" charset="0"/>
                <a:cs typeface="Arial" charset="0"/>
              </a:rPr>
              <a:t>Ruler marked in centimeters</a:t>
            </a:r>
          </a:p>
          <a:p>
            <a:pPr lvl="1"/>
            <a:r>
              <a:rPr lang="en-US" altLang="en-US" sz="1800" dirty="0" smtClean="0">
                <a:latin typeface="Arial" charset="0"/>
                <a:cs typeface="Arial" charset="0"/>
              </a:rPr>
              <a:t>Pamphlet or teaching aid for breast self-examination (BSE)</a:t>
            </a:r>
          </a:p>
          <a:p>
            <a:pPr lvl="1"/>
            <a:endParaRPr lang="en-US" altLang="en-US" dirty="0" smtClean="0">
              <a:latin typeface="Arial" charset="0"/>
              <a:cs typeface="Arial" charset="0"/>
            </a:endParaRPr>
          </a:p>
        </p:txBody>
      </p:sp>
      <p:sp>
        <p:nvSpPr>
          <p:cNvPr id="45059" name="Title 8"/>
          <p:cNvSpPr>
            <a:spLocks noGrp="1"/>
          </p:cNvSpPr>
          <p:nvPr>
            <p:ph type="title"/>
          </p:nvPr>
        </p:nvSpPr>
        <p:spPr/>
        <p:txBody>
          <a:bodyPr/>
          <a:lstStyle/>
          <a:p>
            <a:r>
              <a:rPr lang="en-US" altLang="en-US" smtClean="0">
                <a:latin typeface="Arial" charset="0"/>
                <a:cs typeface="Arial" charset="0"/>
              </a:rPr>
              <a:t>Objective Data</a:t>
            </a:r>
          </a:p>
        </p:txBody>
      </p:sp>
      <p:sp>
        <p:nvSpPr>
          <p:cNvPr id="4506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4506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38726F2-C817-4EFE-B9D2-0487C79FAA90}" type="slidenum">
              <a:rPr lang="en-US" sz="1000" smtClean="0">
                <a:latin typeface="Arial" charset="0"/>
                <a:cs typeface="Arial" charset="0"/>
              </a:rPr>
              <a:pPr eaLnBrk="1" hangingPunct="1"/>
              <a:t>34</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5"/>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General appearance</a:t>
            </a:r>
          </a:p>
          <a:p>
            <a:pPr lvl="2">
              <a:buSzPct val="80000"/>
              <a:buFont typeface="Wingdings" pitchFamily="2" charset="2"/>
              <a:buChar char="Ø"/>
            </a:pPr>
            <a:r>
              <a:rPr lang="en-US" altLang="en-US" smtClean="0">
                <a:latin typeface="Arial" charset="0"/>
                <a:cs typeface="Arial" charset="0"/>
              </a:rPr>
              <a:t>Note symmetry of size and shape; common to have a slight asymmetry in size; often left breast is slightly larger than right.</a:t>
            </a:r>
          </a:p>
          <a:p>
            <a:pPr lvl="1">
              <a:buSzPct val="60000"/>
              <a:buFont typeface="Wingdings 2" pitchFamily="18" charset="2"/>
              <a:buChar char=""/>
            </a:pPr>
            <a:r>
              <a:rPr lang="en-US" altLang="en-US" smtClean="0">
                <a:latin typeface="Arial" charset="0"/>
                <a:cs typeface="Arial" charset="0"/>
              </a:rPr>
              <a:t>Skin</a:t>
            </a:r>
          </a:p>
          <a:p>
            <a:pPr lvl="2">
              <a:buSzPct val="80000"/>
              <a:buFont typeface="Wingdings" pitchFamily="2" charset="2"/>
              <a:buChar char="Ø"/>
            </a:pPr>
            <a:r>
              <a:rPr lang="en-US" altLang="en-US" smtClean="0">
                <a:latin typeface="Arial" charset="0"/>
                <a:cs typeface="Arial" charset="0"/>
              </a:rPr>
              <a:t>Normally smooth and of even color</a:t>
            </a:r>
          </a:p>
          <a:p>
            <a:pPr lvl="2">
              <a:buSzPct val="80000"/>
              <a:buFont typeface="Wingdings" pitchFamily="2" charset="2"/>
              <a:buChar char="Ø"/>
            </a:pPr>
            <a:r>
              <a:rPr lang="en-US" altLang="en-US" smtClean="0">
                <a:latin typeface="Arial" charset="0"/>
                <a:cs typeface="Arial" charset="0"/>
              </a:rPr>
              <a:t>Note any localized areas of redness, bulging, or dimpling; also any skin lesions or focal vascular pattern.</a:t>
            </a:r>
          </a:p>
          <a:p>
            <a:pPr lvl="2">
              <a:buSzPct val="80000"/>
              <a:buFont typeface="Wingdings" pitchFamily="2" charset="2"/>
              <a:buChar char="Ø"/>
            </a:pPr>
            <a:r>
              <a:rPr lang="en-US" altLang="en-US" smtClean="0">
                <a:latin typeface="Arial" charset="0"/>
                <a:cs typeface="Arial" charset="0"/>
              </a:rPr>
              <a:t>Fine blue vascular network visible during pregnancy; pale linear striae, or stretch marks, follow pregnancy.</a:t>
            </a:r>
          </a:p>
          <a:p>
            <a:pPr lvl="2">
              <a:buSzPct val="80000"/>
              <a:buFont typeface="Wingdings" pitchFamily="2" charset="2"/>
              <a:buChar char="Ø"/>
            </a:pPr>
            <a:r>
              <a:rPr lang="en-US" altLang="en-US" smtClean="0">
                <a:latin typeface="Arial" charset="0"/>
                <a:cs typeface="Arial" charset="0"/>
              </a:rPr>
              <a:t>Normally no edema is present.</a:t>
            </a:r>
          </a:p>
        </p:txBody>
      </p:sp>
      <p:sp>
        <p:nvSpPr>
          <p:cNvPr id="46083" name="Title 8"/>
          <p:cNvSpPr>
            <a:spLocks noGrp="1"/>
          </p:cNvSpPr>
          <p:nvPr>
            <p:ph type="title"/>
          </p:nvPr>
        </p:nvSpPr>
        <p:spPr/>
        <p:txBody>
          <a:bodyPr/>
          <a:lstStyle/>
          <a:p>
            <a:r>
              <a:rPr lang="en-US" altLang="en-US" smtClean="0">
                <a:latin typeface="Arial" charset="0"/>
                <a:cs typeface="Arial" charset="0"/>
              </a:rPr>
              <a:t>Inspection of the Breast I</a:t>
            </a:r>
          </a:p>
        </p:txBody>
      </p:sp>
      <p:sp>
        <p:nvSpPr>
          <p:cNvPr id="4608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4608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A5B1C26-AFDB-4709-8319-0F9893B8517F}" type="slidenum">
              <a:rPr lang="en-US" sz="1000" smtClean="0">
                <a:latin typeface="Arial" charset="0"/>
                <a:cs typeface="Arial" charset="0"/>
              </a:rPr>
              <a:pPr eaLnBrk="1" hangingPunct="1"/>
              <a:t>35</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title"/>
          </p:nvPr>
        </p:nvSpPr>
        <p:spPr/>
        <p:txBody>
          <a:bodyPr/>
          <a:lstStyle/>
          <a:p>
            <a:r>
              <a:rPr lang="en-US" altLang="en-US" smtClean="0">
                <a:latin typeface="Arial" charset="0"/>
                <a:cs typeface="Arial" charset="0"/>
              </a:rPr>
              <a:t>General Appearance of Breasts</a:t>
            </a:r>
          </a:p>
        </p:txBody>
      </p:sp>
      <p:pic>
        <p:nvPicPr>
          <p:cNvPr id="41988" name="Picture 8" descr="f17-07-X3243"/>
          <p:cNvPicPr>
            <a:picLocks noChangeAspect="1" noChangeArrowheads="1"/>
          </p:cNvPicPr>
          <p:nvPr/>
        </p:nvPicPr>
        <p:blipFill>
          <a:blip r:embed="rId3">
            <a:grayscl/>
          </a:blip>
          <a:srcRect/>
          <a:stretch>
            <a:fillRect/>
          </a:stretch>
        </p:blipFill>
        <p:spPr bwMode="auto">
          <a:xfrm>
            <a:off x="2016125" y="1822450"/>
            <a:ext cx="5106988" cy="4333875"/>
          </a:xfrm>
          <a:prstGeom prst="rect">
            <a:avLst/>
          </a:prstGeom>
          <a:noFill/>
          <a:ln w="38100">
            <a:solidFill>
              <a:schemeClr val="tx2"/>
            </a:solidFill>
            <a:miter lim="800000"/>
            <a:headEnd/>
            <a:tailEnd/>
          </a:ln>
        </p:spPr>
      </p:pic>
      <p:sp>
        <p:nvSpPr>
          <p:cNvPr id="4710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4710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30CAFC-2CD2-4A4A-B0BD-299E0A1D3088}" type="slidenum">
              <a:rPr lang="en-US" sz="1000" smtClean="0">
                <a:latin typeface="Arial" charset="0"/>
                <a:cs typeface="Arial" charset="0"/>
              </a:rPr>
              <a:pPr eaLnBrk="1" hangingPunct="1"/>
              <a:t>36</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5"/>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dirty="0" smtClean="0">
                <a:latin typeface="Arial" charset="0"/>
                <a:cs typeface="Arial" charset="0"/>
              </a:rPr>
              <a:t>Lymphatic drainage areas</a:t>
            </a:r>
          </a:p>
          <a:p>
            <a:pPr lvl="2">
              <a:buSzPct val="80000"/>
              <a:buFont typeface="Wingdings" pitchFamily="2" charset="2"/>
              <a:buChar char="Ø"/>
            </a:pPr>
            <a:r>
              <a:rPr lang="en-US" altLang="en-US" dirty="0" smtClean="0">
                <a:latin typeface="Arial" charset="0"/>
                <a:cs typeface="Arial" charset="0"/>
              </a:rPr>
              <a:t>Observe axillary and supraclavicular regions; note any bulging, discoloration, or edema.</a:t>
            </a:r>
          </a:p>
          <a:p>
            <a:pPr lvl="1">
              <a:buSzPct val="60000"/>
              <a:buFont typeface="Wingdings 2" pitchFamily="18" charset="2"/>
              <a:buChar char=""/>
            </a:pPr>
            <a:r>
              <a:rPr lang="en-US" altLang="en-US" dirty="0" smtClean="0">
                <a:latin typeface="Arial" charset="0"/>
                <a:cs typeface="Arial" charset="0"/>
              </a:rPr>
              <a:t>Nipple</a:t>
            </a:r>
          </a:p>
          <a:p>
            <a:pPr lvl="2">
              <a:buSzPct val="80000"/>
              <a:buFont typeface="Wingdings" pitchFamily="2" charset="2"/>
              <a:buChar char="Ø"/>
            </a:pPr>
            <a:r>
              <a:rPr lang="en-US" altLang="en-US" dirty="0" smtClean="0">
                <a:latin typeface="Arial" charset="0"/>
                <a:cs typeface="Arial" charset="0"/>
              </a:rPr>
              <a:t>Should be symmetric on same plane on both breasts</a:t>
            </a:r>
          </a:p>
          <a:p>
            <a:pPr lvl="2">
              <a:buSzPct val="80000"/>
              <a:buFont typeface="Wingdings" pitchFamily="2" charset="2"/>
              <a:buChar char="Ø"/>
            </a:pPr>
            <a:r>
              <a:rPr lang="en-US" altLang="en-US" dirty="0" smtClean="0">
                <a:latin typeface="Arial" charset="0"/>
                <a:cs typeface="Arial" charset="0"/>
              </a:rPr>
              <a:t>Nipples usually protrude, although some are flat and some are inverted.</a:t>
            </a:r>
          </a:p>
          <a:p>
            <a:pPr lvl="2">
              <a:buSzPct val="80000"/>
              <a:buFont typeface="Wingdings" pitchFamily="2" charset="2"/>
              <a:buChar char="Ø"/>
            </a:pPr>
            <a:r>
              <a:rPr lang="en-US" altLang="en-US" dirty="0" smtClean="0">
                <a:latin typeface="Arial" charset="0"/>
                <a:cs typeface="Arial" charset="0"/>
              </a:rPr>
              <a:t>Normal nipple inversion may be unilateral or bilateral and usually can be pulled out.</a:t>
            </a:r>
          </a:p>
          <a:p>
            <a:pPr lvl="2">
              <a:buSzPct val="80000"/>
              <a:buFont typeface="Wingdings" pitchFamily="2" charset="2"/>
              <a:buChar char="Ø"/>
            </a:pPr>
            <a:r>
              <a:rPr lang="en-US" altLang="en-US" dirty="0" smtClean="0">
                <a:latin typeface="Arial" charset="0"/>
                <a:cs typeface="Arial" charset="0"/>
              </a:rPr>
              <a:t>Note any dry scaling, any fissure or ulceration, and bleeding or other discharge.</a:t>
            </a:r>
          </a:p>
          <a:p>
            <a:pPr lvl="2"/>
            <a:endParaRPr lang="en-US" altLang="en-US" dirty="0" smtClean="0">
              <a:latin typeface="Arial" charset="0"/>
              <a:cs typeface="Arial" charset="0"/>
            </a:endParaRPr>
          </a:p>
        </p:txBody>
      </p:sp>
      <p:sp>
        <p:nvSpPr>
          <p:cNvPr id="48131" name="Title 8"/>
          <p:cNvSpPr>
            <a:spLocks noGrp="1"/>
          </p:cNvSpPr>
          <p:nvPr>
            <p:ph type="title"/>
          </p:nvPr>
        </p:nvSpPr>
        <p:spPr/>
        <p:txBody>
          <a:bodyPr/>
          <a:lstStyle/>
          <a:p>
            <a:r>
              <a:rPr lang="en-US" altLang="en-US" smtClean="0">
                <a:latin typeface="Arial" charset="0"/>
                <a:cs typeface="Arial" charset="0"/>
              </a:rPr>
              <a:t>Inspection of the Breast II</a:t>
            </a:r>
          </a:p>
        </p:txBody>
      </p:sp>
      <p:sp>
        <p:nvSpPr>
          <p:cNvPr id="4813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4813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B7EC7DF-10A1-4F6E-A392-D256A4842E18}" type="slidenum">
              <a:rPr lang="en-US" sz="1000" smtClean="0">
                <a:latin typeface="Arial" charset="0"/>
                <a:cs typeface="Arial" charset="0"/>
              </a:rPr>
              <a:pPr eaLnBrk="1" hangingPunct="1"/>
              <a:t>37</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5"/>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Supernumerary nipple is normal variation.</a:t>
            </a:r>
          </a:p>
          <a:p>
            <a:pPr lvl="2">
              <a:buSzPct val="80000"/>
              <a:buFont typeface="Wingdings" pitchFamily="2" charset="2"/>
              <a:buChar char="Ø"/>
            </a:pPr>
            <a:r>
              <a:rPr lang="en-US" altLang="en-US" sz="2400" smtClean="0">
                <a:latin typeface="Arial" charset="0"/>
                <a:cs typeface="Arial" charset="0"/>
              </a:rPr>
              <a:t>An extra nipple along embryonic “milk line” on thorax or abdomen is congenital finding.</a:t>
            </a:r>
          </a:p>
          <a:p>
            <a:pPr lvl="2">
              <a:buSzPct val="80000"/>
              <a:buFont typeface="Wingdings" pitchFamily="2" charset="2"/>
              <a:buChar char="Ø"/>
            </a:pPr>
            <a:r>
              <a:rPr lang="en-US" altLang="en-US" sz="2400" smtClean="0">
                <a:latin typeface="Arial" charset="0"/>
                <a:cs typeface="Arial" charset="0"/>
              </a:rPr>
              <a:t>Usually below breast near midline and has no associated glandular tissue; looks like a mole, although a close look reveals a tiny nipple and areola.</a:t>
            </a:r>
          </a:p>
          <a:p>
            <a:pPr lvl="2"/>
            <a:endParaRPr lang="en-US" altLang="en-US" smtClean="0">
              <a:latin typeface="Arial" charset="0"/>
              <a:cs typeface="Arial" charset="0"/>
            </a:endParaRPr>
          </a:p>
        </p:txBody>
      </p:sp>
      <p:sp>
        <p:nvSpPr>
          <p:cNvPr id="49155" name="Title 8"/>
          <p:cNvSpPr>
            <a:spLocks noGrp="1"/>
          </p:cNvSpPr>
          <p:nvPr>
            <p:ph type="title"/>
          </p:nvPr>
        </p:nvSpPr>
        <p:spPr/>
        <p:txBody>
          <a:bodyPr/>
          <a:lstStyle/>
          <a:p>
            <a:r>
              <a:rPr lang="en-US" altLang="en-US" smtClean="0">
                <a:latin typeface="Arial" charset="0"/>
                <a:cs typeface="Arial" charset="0"/>
              </a:rPr>
              <a:t>Inspection of the Breast III</a:t>
            </a:r>
          </a:p>
        </p:txBody>
      </p:sp>
      <p:sp>
        <p:nvSpPr>
          <p:cNvPr id="4915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4915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36B565C-DCAB-4FAA-9B95-E2721B34E7FF}" type="slidenum">
              <a:rPr lang="en-US" sz="1000" smtClean="0">
                <a:latin typeface="Arial" charset="0"/>
                <a:cs typeface="Arial" charset="0"/>
              </a:rPr>
              <a:pPr eaLnBrk="1" hangingPunct="1"/>
              <a:t>38</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5"/>
          <p:cNvSpPr>
            <a:spLocks noGrp="1"/>
          </p:cNvSpPr>
          <p:nvPr>
            <p:ph idx="1"/>
          </p:nvPr>
        </p:nvSpPr>
        <p:spPr>
          <a:xfrm>
            <a:off x="465138" y="1641475"/>
            <a:ext cx="8229600" cy="4454525"/>
          </a:xfrm>
        </p:spPr>
        <p:txBody>
          <a:bodyPr/>
          <a:lstStyle/>
          <a:p>
            <a:pPr lvl="2">
              <a:buSzPct val="60000"/>
              <a:buFont typeface="Wingdings 2" pitchFamily="18" charset="2"/>
              <a:buChar char=""/>
            </a:pPr>
            <a:r>
              <a:rPr lang="en-US" altLang="en-US" sz="2400" smtClean="0">
                <a:latin typeface="Arial" charset="0"/>
                <a:cs typeface="Arial" charset="0"/>
              </a:rPr>
              <a:t>Direct woman to change position to check breasts for skin retraction signs; first ask her to lift arms slowly over head; both breasts should move up symmetrically.</a:t>
            </a:r>
          </a:p>
          <a:p>
            <a:pPr lvl="2">
              <a:buSzPct val="60000"/>
              <a:buFont typeface="Wingdings 2" pitchFamily="18" charset="2"/>
              <a:buChar char=""/>
            </a:pPr>
            <a:r>
              <a:rPr lang="en-US" altLang="en-US" sz="2400" smtClean="0">
                <a:latin typeface="Arial" charset="0"/>
                <a:cs typeface="Arial" charset="0"/>
              </a:rPr>
              <a:t>Next ask her to push her hands onto her hips and then to push her two palms together; these maneuvers contract pectoralis major muscle; slight lifting of both breasts will occur.</a:t>
            </a:r>
          </a:p>
          <a:p>
            <a:pPr lvl="2">
              <a:buSzPct val="60000"/>
              <a:buFont typeface="Wingdings 2" pitchFamily="18" charset="2"/>
              <a:buChar char=""/>
            </a:pPr>
            <a:r>
              <a:rPr lang="en-US" altLang="en-US" sz="2400" smtClean="0">
                <a:latin typeface="Arial" charset="0"/>
                <a:cs typeface="Arial" charset="0"/>
              </a:rPr>
              <a:t>Ask woman with large pendulous breasts to lean forward while you support her forearms; note symmetric free-forward movement of both breasts.</a:t>
            </a:r>
          </a:p>
        </p:txBody>
      </p:sp>
      <p:sp>
        <p:nvSpPr>
          <p:cNvPr id="50179" name="Title 8"/>
          <p:cNvSpPr>
            <a:spLocks noGrp="1"/>
          </p:cNvSpPr>
          <p:nvPr>
            <p:ph type="title"/>
          </p:nvPr>
        </p:nvSpPr>
        <p:spPr/>
        <p:txBody>
          <a:bodyPr/>
          <a:lstStyle/>
          <a:p>
            <a:r>
              <a:rPr lang="en-US" altLang="en-US" smtClean="0">
                <a:latin typeface="Arial" charset="0"/>
                <a:cs typeface="Arial" charset="0"/>
              </a:rPr>
              <a:t>Maneuvers to Screen for Retraction</a:t>
            </a:r>
          </a:p>
        </p:txBody>
      </p:sp>
      <p:sp>
        <p:nvSpPr>
          <p:cNvPr id="5018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5018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DC50BD0-A79A-4668-9A44-B6376EA40398}" type="slidenum">
              <a:rPr lang="en-US" sz="1000" smtClean="0">
                <a:latin typeface="Arial" charset="0"/>
                <a:cs typeface="Arial" charset="0"/>
              </a:rPr>
              <a:pPr eaLnBrk="1" hangingPunct="1"/>
              <a:t>39</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latin typeface="Arial" charset="0"/>
                <a:cs typeface="Arial" charset="0"/>
              </a:rPr>
              <a:t>Breast Surface Anatomy</a:t>
            </a:r>
          </a:p>
        </p:txBody>
      </p:sp>
      <p:pic>
        <p:nvPicPr>
          <p:cNvPr id="15363" name="Picture 4" descr="f17-01-X3243"/>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624013" y="1822450"/>
            <a:ext cx="5889625" cy="433387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536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536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A3E708D-4C1D-4744-B778-9B274E5644F2}" type="slidenum">
              <a:rPr lang="en-US" sz="1000" smtClean="0">
                <a:latin typeface="Arial" charset="0"/>
                <a:cs typeface="Arial" charset="0"/>
              </a:rPr>
              <a:pPr eaLnBrk="1" hangingPunct="1"/>
              <a:t>4</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5"/>
          <p:cNvSpPr>
            <a:spLocks noGrp="1"/>
          </p:cNvSpPr>
          <p:nvPr>
            <p:ph idx="1"/>
          </p:nvPr>
        </p:nvSpPr>
        <p:spPr>
          <a:xfrm>
            <a:off x="465138" y="1641475"/>
            <a:ext cx="8229600" cy="4454525"/>
          </a:xfrm>
        </p:spPr>
        <p:txBody>
          <a:bodyPr/>
          <a:lstStyle/>
          <a:p>
            <a:r>
              <a:rPr lang="en-US" altLang="en-US" sz="2400" smtClean="0">
                <a:latin typeface="Arial" charset="0"/>
                <a:cs typeface="Arial" charset="0"/>
              </a:rPr>
              <a:t>Examine axillae while woman is sitting.</a:t>
            </a:r>
          </a:p>
          <a:p>
            <a:pPr lvl="1"/>
            <a:r>
              <a:rPr lang="en-US" altLang="en-US" sz="2000" smtClean="0">
                <a:latin typeface="Arial" charset="0"/>
                <a:cs typeface="Arial" charset="0"/>
              </a:rPr>
              <a:t>Inspect skin, noting any rash or infection; lift woman’s arm and support it, so that her muscles are loose and relaxed; use right hand to palpate left axilla.</a:t>
            </a:r>
          </a:p>
          <a:p>
            <a:pPr lvl="1"/>
            <a:r>
              <a:rPr lang="en-US" altLang="en-US" sz="2000" smtClean="0">
                <a:latin typeface="Arial" charset="0"/>
                <a:cs typeface="Arial" charset="0"/>
              </a:rPr>
              <a:t>Reach fingers high into axilla; move them firmly down in four directions. </a:t>
            </a:r>
          </a:p>
          <a:p>
            <a:pPr lvl="1"/>
            <a:r>
              <a:rPr lang="en-US" altLang="en-US" sz="2000" smtClean="0">
                <a:latin typeface="Arial" charset="0"/>
                <a:cs typeface="Arial" charset="0"/>
              </a:rPr>
              <a:t>Move woman’s arm through range-of-motion to increase surface area you can reach.</a:t>
            </a:r>
          </a:p>
          <a:p>
            <a:pPr lvl="1"/>
            <a:r>
              <a:rPr lang="en-US" altLang="en-US" sz="2000" smtClean="0">
                <a:latin typeface="Arial" charset="0"/>
                <a:cs typeface="Arial" charset="0"/>
              </a:rPr>
              <a:t>Usually nodes are not palpable, although you may feel a small, soft, nontender node in central group.</a:t>
            </a:r>
          </a:p>
          <a:p>
            <a:pPr lvl="1"/>
            <a:r>
              <a:rPr lang="en-US" altLang="en-US" sz="2000" smtClean="0">
                <a:latin typeface="Arial" charset="0"/>
                <a:cs typeface="Arial" charset="0"/>
              </a:rPr>
              <a:t>Note any enlarged and tender lymph nodes.</a:t>
            </a:r>
          </a:p>
          <a:p>
            <a:pPr lvl="1"/>
            <a:endParaRPr lang="en-US" altLang="en-US" sz="2000" smtClean="0">
              <a:latin typeface="Arial" charset="0"/>
              <a:cs typeface="Arial" charset="0"/>
            </a:endParaRPr>
          </a:p>
          <a:p>
            <a:pPr lvl="1"/>
            <a:endParaRPr lang="en-US" altLang="en-US" sz="2000" smtClean="0">
              <a:latin typeface="Arial" charset="0"/>
              <a:cs typeface="Arial" charset="0"/>
            </a:endParaRPr>
          </a:p>
        </p:txBody>
      </p:sp>
      <p:sp>
        <p:nvSpPr>
          <p:cNvPr id="51203" name="Title 8"/>
          <p:cNvSpPr>
            <a:spLocks noGrp="1"/>
          </p:cNvSpPr>
          <p:nvPr>
            <p:ph type="title"/>
          </p:nvPr>
        </p:nvSpPr>
        <p:spPr/>
        <p:txBody>
          <a:bodyPr/>
          <a:lstStyle/>
          <a:p>
            <a:r>
              <a:rPr lang="en-US" altLang="en-US" smtClean="0">
                <a:latin typeface="Arial" charset="0"/>
                <a:cs typeface="Arial" charset="0"/>
              </a:rPr>
              <a:t>Inspection and Palpation of the Axillae </a:t>
            </a:r>
          </a:p>
        </p:txBody>
      </p:sp>
      <p:sp>
        <p:nvSpPr>
          <p:cNvPr id="512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5120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961BBF5-FB9F-4523-87D9-C8F26E1751A8}" type="slidenum">
              <a:rPr lang="en-US" sz="1000" smtClean="0">
                <a:latin typeface="Arial" charset="0"/>
                <a:cs typeface="Arial" charset="0"/>
              </a:rPr>
              <a:pPr eaLnBrk="1" hangingPunct="1"/>
              <a:t>40</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5"/>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Help woman to a supine position</a:t>
            </a:r>
          </a:p>
          <a:p>
            <a:pPr lvl="2">
              <a:buSzPct val="80000"/>
              <a:buFont typeface="Wingdings" pitchFamily="2" charset="2"/>
              <a:buChar char="Ø"/>
            </a:pPr>
            <a:r>
              <a:rPr lang="en-US" altLang="en-US" smtClean="0">
                <a:latin typeface="Arial" charset="0"/>
                <a:cs typeface="Arial" charset="0"/>
              </a:rPr>
              <a:t>Tuck a small pad under side to be palpated and raise her arm over her head to flatten breast tissue and displace it medially; any significant lumps will then feel more distinct.</a:t>
            </a:r>
          </a:p>
          <a:p>
            <a:pPr lvl="2">
              <a:buSzPct val="80000"/>
              <a:buFont typeface="Wingdings" pitchFamily="2" charset="2"/>
              <a:buChar char="Ø"/>
            </a:pPr>
            <a:r>
              <a:rPr lang="en-US" altLang="en-US" smtClean="0">
                <a:latin typeface="Arial" charset="0"/>
                <a:cs typeface="Arial" charset="0"/>
              </a:rPr>
              <a:t>Use pads of your first three fingers and make a gentle rotary motion on breast; vary pressure palpating light, medium, and deep tissue in each location.</a:t>
            </a:r>
          </a:p>
          <a:p>
            <a:pPr lvl="2">
              <a:buSzPct val="80000"/>
              <a:buFont typeface="Wingdings" pitchFamily="2" charset="2"/>
              <a:buChar char="Ø"/>
            </a:pPr>
            <a:r>
              <a:rPr lang="en-US" altLang="en-US" smtClean="0">
                <a:latin typeface="Arial" charset="0"/>
                <a:cs typeface="Arial" charset="0"/>
              </a:rPr>
              <a:t>Vertical strip pattern currently recommended to detect a breast mass, but two other patterns are in common use: </a:t>
            </a:r>
          </a:p>
          <a:p>
            <a:pPr lvl="3">
              <a:buSzPct val="100000"/>
              <a:buFont typeface="Arial" charset="0"/>
              <a:buChar char="•"/>
            </a:pPr>
            <a:r>
              <a:rPr lang="en-US" altLang="en-US" smtClean="0">
                <a:latin typeface="Arial" charset="0"/>
                <a:cs typeface="Arial" charset="0"/>
              </a:rPr>
              <a:t>From the nipple palpating out to periphery as if following spokes on a wheel</a:t>
            </a:r>
          </a:p>
          <a:p>
            <a:pPr lvl="3">
              <a:buSzPct val="100000"/>
              <a:buFont typeface="Arial" charset="0"/>
              <a:buChar char="•"/>
            </a:pPr>
            <a:r>
              <a:rPr lang="en-US" altLang="en-US" smtClean="0">
                <a:latin typeface="Arial" charset="0"/>
                <a:cs typeface="Arial" charset="0"/>
              </a:rPr>
              <a:t>Palpating in concentric circles out to periphery</a:t>
            </a:r>
          </a:p>
        </p:txBody>
      </p:sp>
      <p:sp>
        <p:nvSpPr>
          <p:cNvPr id="52227" name="Title 8"/>
          <p:cNvSpPr>
            <a:spLocks noGrp="1"/>
          </p:cNvSpPr>
          <p:nvPr>
            <p:ph type="title"/>
          </p:nvPr>
        </p:nvSpPr>
        <p:spPr/>
        <p:txBody>
          <a:bodyPr/>
          <a:lstStyle/>
          <a:p>
            <a:r>
              <a:rPr lang="en-US" altLang="en-US" smtClean="0">
                <a:latin typeface="Arial" charset="0"/>
                <a:cs typeface="Arial" charset="0"/>
              </a:rPr>
              <a:t>Palpation of the Breasts I</a:t>
            </a:r>
          </a:p>
        </p:txBody>
      </p:sp>
      <p:sp>
        <p:nvSpPr>
          <p:cNvPr id="522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5222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094E6C2-088D-4A39-95AB-64E2212ACC17}" type="slidenum">
              <a:rPr lang="en-US" sz="1000" smtClean="0">
                <a:latin typeface="Arial" charset="0"/>
                <a:cs typeface="Arial" charset="0"/>
              </a:rPr>
              <a:pPr eaLnBrk="1" hangingPunct="1"/>
              <a:t>41</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5"/>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In nulliparous women, normal breast tissue feels firm, smooth, and elastic.</a:t>
            </a:r>
          </a:p>
          <a:p>
            <a:pPr lvl="1">
              <a:buSzPct val="60000"/>
              <a:buFont typeface="Wingdings 2" pitchFamily="18" charset="2"/>
              <a:buChar char=""/>
            </a:pPr>
            <a:r>
              <a:rPr lang="en-US" altLang="en-US" sz="2800" smtClean="0">
                <a:latin typeface="Arial" charset="0"/>
                <a:cs typeface="Arial" charset="0"/>
              </a:rPr>
              <a:t>After pregnancy, tissue feels softer and looser. </a:t>
            </a:r>
          </a:p>
          <a:p>
            <a:pPr lvl="1">
              <a:buSzPct val="60000"/>
              <a:buFont typeface="Wingdings 2" pitchFamily="18" charset="2"/>
              <a:buChar char=""/>
            </a:pPr>
            <a:r>
              <a:rPr lang="en-US" altLang="en-US" sz="2800" smtClean="0">
                <a:latin typeface="Arial" charset="0"/>
                <a:cs typeface="Arial" charset="0"/>
              </a:rPr>
              <a:t>Premenstrual engorgement is normal from increasing progesterone.</a:t>
            </a:r>
          </a:p>
          <a:p>
            <a:pPr lvl="2">
              <a:buSzPct val="80000"/>
              <a:buFont typeface="Wingdings" pitchFamily="2" charset="2"/>
              <a:buChar char="Ø"/>
            </a:pPr>
            <a:r>
              <a:rPr lang="en-US" altLang="en-US" sz="2400" smtClean="0">
                <a:latin typeface="Arial" charset="0"/>
                <a:cs typeface="Arial" charset="0"/>
              </a:rPr>
              <a:t>Consists of slight enlargement, tenderness to palpation, and generalized nodularity; lobes feel prominent and their margins more distinct.</a:t>
            </a:r>
          </a:p>
        </p:txBody>
      </p:sp>
      <p:sp>
        <p:nvSpPr>
          <p:cNvPr id="53251" name="Title 8"/>
          <p:cNvSpPr>
            <a:spLocks noGrp="1"/>
          </p:cNvSpPr>
          <p:nvPr>
            <p:ph type="title"/>
          </p:nvPr>
        </p:nvSpPr>
        <p:spPr/>
        <p:txBody>
          <a:bodyPr/>
          <a:lstStyle/>
          <a:p>
            <a:r>
              <a:rPr lang="en-US" altLang="en-US" smtClean="0">
                <a:latin typeface="Arial" charset="0"/>
                <a:cs typeface="Arial" charset="0"/>
              </a:rPr>
              <a:t>Palpation of the Breasts II</a:t>
            </a:r>
          </a:p>
        </p:txBody>
      </p:sp>
      <p:sp>
        <p:nvSpPr>
          <p:cNvPr id="5325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5325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7EF6190-0735-414B-B061-AFC747A88126}" type="slidenum">
              <a:rPr lang="en-US" sz="1000" smtClean="0">
                <a:latin typeface="Arial" charset="0"/>
                <a:cs typeface="Arial" charset="0"/>
              </a:rPr>
              <a:pPr eaLnBrk="1" hangingPunct="1"/>
              <a:t>42</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5"/>
          <p:cNvSpPr>
            <a:spLocks noGrp="1"/>
          </p:cNvSpPr>
          <p:nvPr>
            <p:ph idx="1"/>
          </p:nvPr>
        </p:nvSpPr>
        <p:spPr>
          <a:xfrm>
            <a:off x="465138" y="1641475"/>
            <a:ext cx="8229600" cy="4454525"/>
          </a:xfrm>
        </p:spPr>
        <p:txBody>
          <a:bodyPr/>
          <a:lstStyle/>
          <a:p>
            <a:pPr lvl="1">
              <a:buSzPct val="60000"/>
              <a:buFont typeface="Wingdings 2" pitchFamily="18" charset="2"/>
              <a:buChar char=""/>
            </a:pPr>
            <a:r>
              <a:rPr lang="en-US" sz="2000" smtClean="0">
                <a:latin typeface="Arial" charset="0"/>
                <a:cs typeface="Arial" charset="0"/>
              </a:rPr>
              <a:t>Normally you may feel a firm transverse ridge of compressed tissue in lower quadrants.</a:t>
            </a:r>
          </a:p>
          <a:p>
            <a:pPr lvl="1">
              <a:buSzPct val="60000"/>
              <a:buFont typeface="Wingdings 2" pitchFamily="18" charset="2"/>
              <a:buChar char=""/>
            </a:pPr>
            <a:r>
              <a:rPr lang="en-US" sz="2000" smtClean="0">
                <a:latin typeface="Arial" charset="0"/>
                <a:cs typeface="Arial" charset="0"/>
              </a:rPr>
              <a:t>After palpating over four breast quadrants, palpate nipple; note any induration or subareolar mass. </a:t>
            </a:r>
          </a:p>
          <a:p>
            <a:pPr lvl="1">
              <a:buSzPct val="60000"/>
              <a:buFont typeface="Wingdings 2" pitchFamily="18" charset="2"/>
              <a:buChar char=""/>
            </a:pPr>
            <a:r>
              <a:rPr lang="en-US" sz="2000" smtClean="0">
                <a:latin typeface="Arial" charset="0"/>
                <a:cs typeface="Arial" charset="0"/>
              </a:rPr>
              <a:t>With your thumb and forefinger, gently depress nipple tissue into well behind areola; tissue should move inward easily.</a:t>
            </a:r>
          </a:p>
          <a:p>
            <a:pPr lvl="1">
              <a:buSzPct val="60000"/>
              <a:buFont typeface="Wingdings 2" pitchFamily="18" charset="2"/>
              <a:buChar char=""/>
            </a:pPr>
            <a:r>
              <a:rPr lang="en-US" sz="2000" smtClean="0">
                <a:latin typeface="Arial" charset="0"/>
                <a:cs typeface="Arial" charset="0"/>
              </a:rPr>
              <a:t>If woman reports spontaneous nipple discharge, press areola inward with your index finger; repeat from a few different directions; note color and consistency of any discharge.</a:t>
            </a:r>
          </a:p>
          <a:p>
            <a:pPr lvl="1">
              <a:buSzPct val="60000"/>
              <a:buFont typeface="Wingdings 2" pitchFamily="18" charset="2"/>
              <a:buChar char=""/>
            </a:pPr>
            <a:r>
              <a:rPr lang="en-US" sz="2000" smtClean="0">
                <a:latin typeface="Arial" charset="0"/>
                <a:cs typeface="Arial" charset="0"/>
              </a:rPr>
              <a:t>If woman mentions a breast lump that she has discovered herself, examine unaffected breast first to learn a baseline of normal consistency for this woman.</a:t>
            </a:r>
          </a:p>
          <a:p>
            <a:pPr lvl="1"/>
            <a:endParaRPr lang="en-US" smtClean="0">
              <a:latin typeface="Arial" charset="0"/>
              <a:cs typeface="Arial" charset="0"/>
            </a:endParaRPr>
          </a:p>
        </p:txBody>
      </p:sp>
      <p:sp>
        <p:nvSpPr>
          <p:cNvPr id="54275" name="Title 8"/>
          <p:cNvSpPr>
            <a:spLocks noGrp="1"/>
          </p:cNvSpPr>
          <p:nvPr>
            <p:ph type="title"/>
          </p:nvPr>
        </p:nvSpPr>
        <p:spPr/>
        <p:txBody>
          <a:bodyPr/>
          <a:lstStyle/>
          <a:p>
            <a:r>
              <a:rPr lang="en-US" altLang="en-US" smtClean="0">
                <a:latin typeface="Arial" charset="0"/>
                <a:cs typeface="Arial" charset="0"/>
              </a:rPr>
              <a:t>Palpation of the Breasts III</a:t>
            </a:r>
          </a:p>
        </p:txBody>
      </p:sp>
      <p:sp>
        <p:nvSpPr>
          <p:cNvPr id="5427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5427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92D2278-10F6-4ACE-BCA3-70C5E7DB8A00}" type="slidenum">
              <a:rPr lang="en-US" sz="1000" smtClean="0">
                <a:latin typeface="Arial" charset="0"/>
                <a:cs typeface="Arial" charset="0"/>
              </a:rPr>
              <a:pPr eaLnBrk="1" hangingPunct="1"/>
              <a:t>43</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5"/>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Location: as with clock face, describe distance in centimeters from nipple; or diagram breast in woman’s record and mark in location of lump.</a:t>
            </a:r>
          </a:p>
          <a:p>
            <a:pPr lvl="1">
              <a:buSzPct val="60000"/>
              <a:buFont typeface="Wingdings 2" pitchFamily="18" charset="2"/>
              <a:buChar char=""/>
            </a:pPr>
            <a:r>
              <a:rPr lang="en-US" altLang="en-US" smtClean="0">
                <a:latin typeface="Arial" charset="0"/>
                <a:cs typeface="Arial" charset="0"/>
              </a:rPr>
              <a:t>Size: judge in centimeters in three dimensions: width, length, and thickness.</a:t>
            </a:r>
          </a:p>
          <a:p>
            <a:pPr lvl="1">
              <a:buSzPct val="60000"/>
              <a:buFont typeface="Wingdings 2" pitchFamily="18" charset="2"/>
              <a:buChar char=""/>
            </a:pPr>
            <a:r>
              <a:rPr lang="en-US" altLang="en-US" smtClean="0">
                <a:latin typeface="Arial" charset="0"/>
                <a:cs typeface="Arial" charset="0"/>
              </a:rPr>
              <a:t>Shape: state whether lump is oval, round, lobulated, or indistinct.</a:t>
            </a:r>
          </a:p>
          <a:p>
            <a:pPr lvl="1">
              <a:buSzPct val="60000"/>
              <a:buFont typeface="Wingdings 2" pitchFamily="18" charset="2"/>
              <a:buChar char=""/>
            </a:pPr>
            <a:r>
              <a:rPr lang="en-US" altLang="en-US" smtClean="0">
                <a:latin typeface="Arial" charset="0"/>
                <a:cs typeface="Arial" charset="0"/>
              </a:rPr>
              <a:t>Consistency: state whether lump is soft, firm, or hard.</a:t>
            </a:r>
          </a:p>
          <a:p>
            <a:pPr lvl="1">
              <a:buSzPct val="60000"/>
              <a:buFont typeface="Wingdings 2" pitchFamily="18" charset="2"/>
              <a:buChar char=""/>
            </a:pPr>
            <a:r>
              <a:rPr lang="en-US" altLang="en-US" smtClean="0">
                <a:latin typeface="Arial" charset="0"/>
                <a:cs typeface="Arial" charset="0"/>
              </a:rPr>
              <a:t>Movability: is lump freely movable or fixed when you try to slide it over chest wall?</a:t>
            </a:r>
          </a:p>
        </p:txBody>
      </p:sp>
      <p:sp>
        <p:nvSpPr>
          <p:cNvPr id="55299" name="Title 8"/>
          <p:cNvSpPr>
            <a:spLocks noGrp="1"/>
          </p:cNvSpPr>
          <p:nvPr>
            <p:ph type="title"/>
          </p:nvPr>
        </p:nvSpPr>
        <p:spPr/>
        <p:txBody>
          <a:bodyPr/>
          <a:lstStyle/>
          <a:p>
            <a:r>
              <a:rPr lang="en-US" altLang="en-US" smtClean="0">
                <a:latin typeface="Arial" charset="0"/>
                <a:cs typeface="Arial" charset="0"/>
              </a:rPr>
              <a:t>Characteristics of Lump or Mass I </a:t>
            </a:r>
          </a:p>
        </p:txBody>
      </p:sp>
      <p:sp>
        <p:nvSpPr>
          <p:cNvPr id="5530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5530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422FFE-0E31-47D8-8A97-E0C5D95E828F}" type="slidenum">
              <a:rPr lang="en-US" sz="1000" smtClean="0">
                <a:latin typeface="Arial" charset="0"/>
                <a:cs typeface="Arial" charset="0"/>
              </a:rPr>
              <a:pPr eaLnBrk="1" hangingPunct="1"/>
              <a:t>44</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5"/>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Distinctness: is lump solitary or multiple?</a:t>
            </a:r>
          </a:p>
          <a:p>
            <a:pPr lvl="1">
              <a:buSzPct val="60000"/>
              <a:buFont typeface="Wingdings 2" pitchFamily="18" charset="2"/>
              <a:buChar char=""/>
            </a:pPr>
            <a:r>
              <a:rPr lang="en-US" altLang="en-US" sz="2800" smtClean="0">
                <a:latin typeface="Arial" charset="0"/>
                <a:cs typeface="Arial" charset="0"/>
              </a:rPr>
              <a:t>Nipple: is it displaced or retracted?</a:t>
            </a:r>
          </a:p>
          <a:p>
            <a:pPr lvl="1">
              <a:buSzPct val="60000"/>
              <a:buFont typeface="Wingdings 2" pitchFamily="18" charset="2"/>
              <a:buChar char=""/>
            </a:pPr>
            <a:r>
              <a:rPr lang="en-US" altLang="en-US" sz="2800" smtClean="0">
                <a:latin typeface="Arial" charset="0"/>
                <a:cs typeface="Arial" charset="0"/>
              </a:rPr>
              <a:t>Note skin over lump: is it erythematous, dimpled, or retracted?</a:t>
            </a:r>
          </a:p>
          <a:p>
            <a:pPr lvl="1">
              <a:buSzPct val="60000"/>
              <a:buFont typeface="Wingdings 2" pitchFamily="18" charset="2"/>
              <a:buChar char=""/>
            </a:pPr>
            <a:r>
              <a:rPr lang="en-US" altLang="en-US" sz="2800" smtClean="0">
                <a:latin typeface="Arial" charset="0"/>
                <a:cs typeface="Arial" charset="0"/>
              </a:rPr>
              <a:t>Tenderness: is lump tender to palpation?</a:t>
            </a:r>
          </a:p>
          <a:p>
            <a:pPr lvl="1">
              <a:buSzPct val="60000"/>
              <a:buFont typeface="Wingdings 2" pitchFamily="18" charset="2"/>
              <a:buChar char=""/>
            </a:pPr>
            <a:r>
              <a:rPr lang="en-US" altLang="en-US" sz="2800" smtClean="0">
                <a:latin typeface="Arial" charset="0"/>
                <a:cs typeface="Arial" charset="0"/>
              </a:rPr>
              <a:t>Lymphadenopathy: are any regional lymph nodes palpable?</a:t>
            </a:r>
          </a:p>
          <a:p>
            <a:pPr lvl="1">
              <a:buSzPct val="60000"/>
              <a:buFont typeface="Wingdings 2" pitchFamily="18" charset="2"/>
              <a:buChar char=""/>
            </a:pPr>
            <a:endParaRPr lang="en-US" altLang="en-US" sz="2800" smtClean="0">
              <a:latin typeface="Arial" charset="0"/>
              <a:cs typeface="Arial" charset="0"/>
            </a:endParaRPr>
          </a:p>
        </p:txBody>
      </p:sp>
      <p:sp>
        <p:nvSpPr>
          <p:cNvPr id="56323" name="Title 8"/>
          <p:cNvSpPr>
            <a:spLocks noGrp="1"/>
          </p:cNvSpPr>
          <p:nvPr>
            <p:ph type="title"/>
          </p:nvPr>
        </p:nvSpPr>
        <p:spPr/>
        <p:txBody>
          <a:bodyPr/>
          <a:lstStyle/>
          <a:p>
            <a:r>
              <a:rPr lang="en-US" altLang="en-US" smtClean="0">
                <a:latin typeface="Arial" charset="0"/>
                <a:cs typeface="Arial" charset="0"/>
              </a:rPr>
              <a:t>Characteristics of Lump or Mass II </a:t>
            </a:r>
          </a:p>
        </p:txBody>
      </p:sp>
      <p:sp>
        <p:nvSpPr>
          <p:cNvPr id="5632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5632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758B239-C6E4-4177-AA1B-93C2374AF28B}" type="slidenum">
              <a:rPr lang="en-US" sz="1000" smtClean="0">
                <a:latin typeface="Arial" charset="0"/>
                <a:cs typeface="Arial" charset="0"/>
              </a:rPr>
              <a:pPr eaLnBrk="1" hangingPunct="1"/>
              <a:t>45</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5"/>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800" dirty="0" smtClean="0">
                <a:latin typeface="Arial" charset="0"/>
                <a:cs typeface="Arial" charset="0"/>
              </a:rPr>
              <a:t>Premenopausal women mid-cycle have tissue edema and </a:t>
            </a:r>
            <a:r>
              <a:rPr lang="en-US" altLang="en-US" sz="2800" dirty="0" err="1" smtClean="0">
                <a:latin typeface="Arial" charset="0"/>
                <a:cs typeface="Arial" charset="0"/>
              </a:rPr>
              <a:t>mastalgia</a:t>
            </a:r>
            <a:r>
              <a:rPr lang="en-US" altLang="en-US" sz="2800" dirty="0" smtClean="0">
                <a:latin typeface="Arial" charset="0"/>
                <a:cs typeface="Arial" charset="0"/>
              </a:rPr>
              <a:t> (pain) that make it hard to detect lesions.</a:t>
            </a:r>
          </a:p>
          <a:p>
            <a:pPr lvl="1">
              <a:buSzPct val="60000"/>
              <a:buFont typeface="Wingdings 2" pitchFamily="18" charset="2"/>
              <a:buChar char=""/>
            </a:pPr>
            <a:r>
              <a:rPr lang="en-US" altLang="en-US" sz="2800" dirty="0" smtClean="0">
                <a:latin typeface="Arial" charset="0"/>
                <a:cs typeface="Arial" charset="0"/>
              </a:rPr>
              <a:t>If your findings are in question, consider asking woman to return for follow-up examination first week after menses when hormone levels are lower and edema is not present.</a:t>
            </a:r>
          </a:p>
        </p:txBody>
      </p:sp>
      <p:sp>
        <p:nvSpPr>
          <p:cNvPr id="57347" name="Title 8"/>
          <p:cNvSpPr>
            <a:spLocks noGrp="1"/>
          </p:cNvSpPr>
          <p:nvPr>
            <p:ph type="title"/>
          </p:nvPr>
        </p:nvSpPr>
        <p:spPr/>
        <p:txBody>
          <a:bodyPr/>
          <a:lstStyle/>
          <a:p>
            <a:r>
              <a:rPr lang="en-US" altLang="en-US" smtClean="0">
                <a:latin typeface="Arial" charset="0"/>
                <a:cs typeface="Arial" charset="0"/>
              </a:rPr>
              <a:t>Palpation: Breast</a:t>
            </a:r>
          </a:p>
        </p:txBody>
      </p:sp>
      <p:sp>
        <p:nvSpPr>
          <p:cNvPr id="5734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5734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474BAB7-90AA-48E6-B589-AE8C5FF89882}" type="slidenum">
              <a:rPr lang="en-US" sz="1000" smtClean="0">
                <a:latin typeface="Arial" charset="0"/>
                <a:cs typeface="Arial" charset="0"/>
              </a:rPr>
              <a:pPr eaLnBrk="1" hangingPunct="1"/>
              <a:t>46</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5"/>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dirty="0" smtClean="0">
                <a:latin typeface="Arial" charset="0"/>
                <a:cs typeface="Arial" charset="0"/>
              </a:rPr>
              <a:t>Help each woman establish regular schedule of self-care.</a:t>
            </a:r>
          </a:p>
          <a:p>
            <a:pPr lvl="2">
              <a:buSzPct val="80000"/>
              <a:buFont typeface="Wingdings" pitchFamily="2" charset="2"/>
              <a:buChar char="Ø"/>
            </a:pPr>
            <a:r>
              <a:rPr lang="en-US" altLang="en-US" dirty="0" smtClean="0">
                <a:latin typeface="Arial" charset="0"/>
                <a:cs typeface="Arial" charset="0"/>
              </a:rPr>
              <a:t>The best time to conduct BSE is right after menstrual period, when breasts are smallest and least congested. </a:t>
            </a:r>
          </a:p>
          <a:p>
            <a:pPr lvl="2">
              <a:buSzPct val="80000"/>
              <a:buFont typeface="Wingdings" pitchFamily="2" charset="2"/>
              <a:buChar char="Ø"/>
            </a:pPr>
            <a:r>
              <a:rPr lang="en-US" altLang="en-US" dirty="0" smtClean="0">
                <a:latin typeface="Arial" charset="0"/>
                <a:cs typeface="Arial" charset="0"/>
              </a:rPr>
              <a:t>Advise pregnant or menopausal woman not having menstrual periods to select a familiar date to examine her breasts each month.</a:t>
            </a:r>
          </a:p>
          <a:p>
            <a:pPr lvl="2">
              <a:buSzPct val="80000"/>
              <a:buFont typeface="Wingdings" pitchFamily="2" charset="2"/>
              <a:buChar char="Ø"/>
            </a:pPr>
            <a:r>
              <a:rPr lang="en-US" altLang="en-US" dirty="0" smtClean="0">
                <a:latin typeface="Arial" charset="0"/>
                <a:cs typeface="Arial" charset="0"/>
              </a:rPr>
              <a:t>Stress that self-examination will familiarize woman with her own breasts and their normal variation; emphasize absence of lumps (not the presence of them).</a:t>
            </a:r>
          </a:p>
          <a:p>
            <a:pPr lvl="2">
              <a:buSzPct val="80000"/>
              <a:buFont typeface="Wingdings" pitchFamily="2" charset="2"/>
              <a:buChar char="Ø"/>
            </a:pPr>
            <a:r>
              <a:rPr lang="en-US" altLang="en-US" dirty="0" smtClean="0">
                <a:latin typeface="Arial" charset="0"/>
                <a:cs typeface="Arial" charset="0"/>
              </a:rPr>
              <a:t>Encourage her to report any unusual finding promptly.</a:t>
            </a:r>
          </a:p>
        </p:txBody>
      </p:sp>
      <p:sp>
        <p:nvSpPr>
          <p:cNvPr id="58371" name="Title 8"/>
          <p:cNvSpPr>
            <a:spLocks noGrp="1"/>
          </p:cNvSpPr>
          <p:nvPr>
            <p:ph type="title"/>
          </p:nvPr>
        </p:nvSpPr>
        <p:spPr/>
        <p:txBody>
          <a:bodyPr/>
          <a:lstStyle/>
          <a:p>
            <a:r>
              <a:rPr lang="en-US" altLang="en-US" smtClean="0">
                <a:latin typeface="Arial" charset="0"/>
                <a:cs typeface="Arial" charset="0"/>
              </a:rPr>
              <a:t>Teach Breast Self-Examination (BSE)</a:t>
            </a:r>
          </a:p>
        </p:txBody>
      </p:sp>
      <p:sp>
        <p:nvSpPr>
          <p:cNvPr id="5837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5837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EB5CC84-0EE5-4995-9FEB-F24EFF508CC3}" type="slidenum">
              <a:rPr lang="en-US" sz="1000" smtClean="0">
                <a:latin typeface="Arial" charset="0"/>
                <a:cs typeface="Arial" charset="0"/>
              </a:rPr>
              <a:pPr eaLnBrk="1" hangingPunct="1"/>
              <a:t>47</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5"/>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Avoid citing frightening mortality statistics about breast cancer and generating excessive fear and denial that actually obstructs a woman’s self-care action.</a:t>
            </a:r>
          </a:p>
          <a:p>
            <a:pPr lvl="2">
              <a:buSzPct val="80000"/>
              <a:buFont typeface="Wingdings" pitchFamily="2" charset="2"/>
              <a:buChar char="Ø"/>
            </a:pPr>
            <a:r>
              <a:rPr lang="en-US" altLang="en-US" sz="2400" smtClean="0">
                <a:latin typeface="Arial" charset="0"/>
                <a:cs typeface="Arial" charset="0"/>
              </a:rPr>
              <a:t>Majority of women will never get breast cancer.</a:t>
            </a:r>
          </a:p>
          <a:p>
            <a:pPr lvl="2">
              <a:buSzPct val="80000"/>
              <a:buFont typeface="Wingdings" pitchFamily="2" charset="2"/>
              <a:buChar char="Ø"/>
            </a:pPr>
            <a:r>
              <a:rPr lang="en-US" altLang="en-US" sz="2400" smtClean="0">
                <a:latin typeface="Arial" charset="0"/>
                <a:cs typeface="Arial" charset="0"/>
              </a:rPr>
              <a:t>Great majority of breast lumps are benign.</a:t>
            </a:r>
          </a:p>
          <a:p>
            <a:pPr lvl="2">
              <a:buSzPct val="80000"/>
              <a:buFont typeface="Wingdings" pitchFamily="2" charset="2"/>
              <a:buChar char="Ø"/>
            </a:pPr>
            <a:r>
              <a:rPr lang="en-US" altLang="en-US" sz="2400" smtClean="0">
                <a:latin typeface="Arial" charset="0"/>
                <a:cs typeface="Arial" charset="0"/>
              </a:rPr>
              <a:t>Early detection of breast cancer is important; if cancer is not invasive, survival rate is close to 98%.</a:t>
            </a:r>
          </a:p>
        </p:txBody>
      </p:sp>
      <p:sp>
        <p:nvSpPr>
          <p:cNvPr id="59395" name="Title 8"/>
          <p:cNvSpPr>
            <a:spLocks noGrp="1"/>
          </p:cNvSpPr>
          <p:nvPr>
            <p:ph type="title"/>
          </p:nvPr>
        </p:nvSpPr>
        <p:spPr/>
        <p:txBody>
          <a:bodyPr/>
          <a:lstStyle/>
          <a:p>
            <a:r>
              <a:rPr lang="en-US" altLang="en-US" smtClean="0">
                <a:latin typeface="Arial" charset="0"/>
                <a:cs typeface="Arial" charset="0"/>
              </a:rPr>
              <a:t>Positive Aspects of BSE</a:t>
            </a:r>
          </a:p>
        </p:txBody>
      </p:sp>
      <p:sp>
        <p:nvSpPr>
          <p:cNvPr id="5939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5939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8153468-2AD8-4DEC-99FE-9592E196DE0E}" type="slidenum">
              <a:rPr lang="en-US" sz="1000" smtClean="0">
                <a:latin typeface="Arial" charset="0"/>
                <a:cs typeface="Arial" charset="0"/>
              </a:rPr>
              <a:pPr eaLnBrk="1" hangingPunct="1"/>
              <a:t>48</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5"/>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000" smtClean="0">
                <a:latin typeface="Arial" charset="0"/>
                <a:cs typeface="Arial" charset="0"/>
              </a:rPr>
              <a:t>The simpler the plan, the more likely person is to comply. </a:t>
            </a:r>
          </a:p>
          <a:p>
            <a:pPr lvl="1">
              <a:buSzPct val="60000"/>
              <a:buFont typeface="Wingdings 2" pitchFamily="18" charset="2"/>
              <a:buChar char=""/>
            </a:pPr>
            <a:r>
              <a:rPr lang="en-US" altLang="en-US" sz="2000" smtClean="0">
                <a:latin typeface="Arial" charset="0"/>
                <a:cs typeface="Arial" charset="0"/>
              </a:rPr>
              <a:t>Describe correct technique and rationale and expected findings to note as woman inspects her own breasts.</a:t>
            </a:r>
          </a:p>
          <a:p>
            <a:pPr lvl="1">
              <a:buSzPct val="60000"/>
              <a:buFont typeface="Wingdings 2" pitchFamily="18" charset="2"/>
              <a:buChar char=""/>
            </a:pPr>
            <a:r>
              <a:rPr lang="en-US" altLang="en-US" sz="2000" smtClean="0">
                <a:latin typeface="Arial" charset="0"/>
                <a:cs typeface="Arial" charset="0"/>
              </a:rPr>
              <a:t>Teach woman to do this in front of a mirror while she is disrobed to waist.</a:t>
            </a:r>
          </a:p>
          <a:p>
            <a:pPr lvl="1">
              <a:buSzPct val="60000"/>
              <a:buFont typeface="Wingdings 2" pitchFamily="18" charset="2"/>
              <a:buChar char=""/>
            </a:pPr>
            <a:r>
              <a:rPr lang="en-US" altLang="en-US" sz="2000" smtClean="0">
                <a:latin typeface="Arial" charset="0"/>
                <a:cs typeface="Arial" charset="0"/>
              </a:rPr>
              <a:t>At home, she can start palpation in shower, where soap and water assist palpation.</a:t>
            </a:r>
          </a:p>
          <a:p>
            <a:pPr lvl="1">
              <a:buSzPct val="60000"/>
              <a:buFont typeface="Wingdings 2" pitchFamily="18" charset="2"/>
              <a:buChar char=""/>
            </a:pPr>
            <a:r>
              <a:rPr lang="en-US" altLang="en-US" sz="2000" smtClean="0">
                <a:latin typeface="Arial" charset="0"/>
                <a:cs typeface="Arial" charset="0"/>
              </a:rPr>
              <a:t>Then palpation should be performed while lying supine. </a:t>
            </a:r>
          </a:p>
          <a:p>
            <a:pPr lvl="1">
              <a:buSzPct val="60000"/>
              <a:buFont typeface="Wingdings 2" pitchFamily="18" charset="2"/>
              <a:buChar char=""/>
            </a:pPr>
            <a:r>
              <a:rPr lang="en-US" altLang="en-US" sz="2000" smtClean="0">
                <a:latin typeface="Arial" charset="0"/>
                <a:cs typeface="Arial" charset="0"/>
              </a:rPr>
              <a:t>Encourage woman to palpate her own breasts while you monitor her technique.</a:t>
            </a:r>
          </a:p>
        </p:txBody>
      </p:sp>
      <p:sp>
        <p:nvSpPr>
          <p:cNvPr id="60419" name="Title 8"/>
          <p:cNvSpPr>
            <a:spLocks noGrp="1"/>
          </p:cNvSpPr>
          <p:nvPr>
            <p:ph type="title"/>
          </p:nvPr>
        </p:nvSpPr>
        <p:spPr/>
        <p:txBody>
          <a:bodyPr/>
          <a:lstStyle/>
          <a:p>
            <a:r>
              <a:rPr lang="en-US" altLang="en-US" smtClean="0">
                <a:latin typeface="Arial" charset="0"/>
                <a:cs typeface="Arial" charset="0"/>
              </a:rPr>
              <a:t>BSE: Keep Teaching Simple</a:t>
            </a:r>
          </a:p>
        </p:txBody>
      </p:sp>
      <p:sp>
        <p:nvSpPr>
          <p:cNvPr id="604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6042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52FA098-EE0D-4C4F-A22C-FD50C079F229}" type="slidenum">
              <a:rPr lang="en-US" sz="1000" smtClean="0">
                <a:latin typeface="Arial" charset="0"/>
                <a:cs typeface="Arial" charset="0"/>
              </a:rPr>
              <a:pPr eaLnBrk="1" hangingPunct="1"/>
              <a:t>49</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latin typeface="Arial" charset="0"/>
                <a:cs typeface="Arial" charset="0"/>
              </a:rPr>
              <a:t>Breast is composed of </a:t>
            </a:r>
          </a:p>
          <a:p>
            <a:pPr lvl="2">
              <a:buSzPct val="80000"/>
              <a:buFont typeface="Wingdings" pitchFamily="2" charset="2"/>
              <a:buChar char="Ø"/>
            </a:pPr>
            <a:r>
              <a:rPr lang="en-US" altLang="en-US" smtClean="0">
                <a:latin typeface="Arial" charset="0"/>
                <a:cs typeface="Arial" charset="0"/>
              </a:rPr>
              <a:t>Glandular tissue</a:t>
            </a:r>
          </a:p>
          <a:p>
            <a:pPr lvl="2">
              <a:buSzPct val="80000"/>
              <a:buFont typeface="Wingdings" pitchFamily="2" charset="2"/>
              <a:buChar char="Ø"/>
            </a:pPr>
            <a:r>
              <a:rPr lang="en-US" altLang="en-US" smtClean="0">
                <a:latin typeface="Arial" charset="0"/>
                <a:cs typeface="Arial" charset="0"/>
              </a:rPr>
              <a:t>Fibrous tissue, including suspensory ligaments</a:t>
            </a:r>
          </a:p>
          <a:p>
            <a:pPr lvl="2">
              <a:buSzPct val="80000"/>
              <a:buFont typeface="Wingdings" pitchFamily="2" charset="2"/>
              <a:buChar char="Ø"/>
            </a:pPr>
            <a:r>
              <a:rPr lang="en-US" altLang="en-US" smtClean="0">
                <a:latin typeface="Arial" charset="0"/>
                <a:cs typeface="Arial" charset="0"/>
              </a:rPr>
              <a:t>Adipose tissue</a:t>
            </a:r>
          </a:p>
          <a:p>
            <a:pPr lvl="1">
              <a:buSzPct val="60000"/>
              <a:buFont typeface="Wingdings 2" pitchFamily="18" charset="2"/>
              <a:buChar char=""/>
            </a:pPr>
            <a:r>
              <a:rPr lang="en-US" altLang="en-US" smtClean="0">
                <a:latin typeface="Arial" charset="0"/>
                <a:cs typeface="Arial" charset="0"/>
              </a:rPr>
              <a:t>Glandular tissue contains 15 to 20 lobes radiating from nipple, and these are composed of lobules. </a:t>
            </a:r>
          </a:p>
          <a:p>
            <a:pPr lvl="2">
              <a:buSzPct val="80000"/>
              <a:buFont typeface="Wingdings" pitchFamily="2" charset="2"/>
              <a:buChar char="Ø"/>
            </a:pPr>
            <a:r>
              <a:rPr lang="en-US" altLang="en-US" smtClean="0">
                <a:latin typeface="Arial" charset="0"/>
                <a:cs typeface="Arial" charset="0"/>
              </a:rPr>
              <a:t>Within lobules are clusters of alveoli that produce milk.</a:t>
            </a:r>
          </a:p>
          <a:p>
            <a:pPr lvl="2">
              <a:buSzPct val="80000"/>
              <a:buFont typeface="Wingdings" pitchFamily="2" charset="2"/>
              <a:buChar char="Ø"/>
            </a:pPr>
            <a:r>
              <a:rPr lang="en-US" altLang="en-US" smtClean="0">
                <a:latin typeface="Arial" charset="0"/>
                <a:cs typeface="Arial" charset="0"/>
              </a:rPr>
              <a:t>Each lobe empties into lactiferous duct; lactiferous ducts form collecting duct system converging toward nipple. </a:t>
            </a:r>
          </a:p>
          <a:p>
            <a:pPr lvl="2">
              <a:buSzPct val="80000"/>
              <a:buFont typeface="Wingdings" pitchFamily="2" charset="2"/>
              <a:buChar char="Ø"/>
            </a:pPr>
            <a:r>
              <a:rPr lang="en-US" altLang="en-US" smtClean="0">
                <a:latin typeface="Arial" charset="0"/>
                <a:cs typeface="Arial" charset="0"/>
              </a:rPr>
              <a:t>There, ducts form ampullae, or lactiferous sinuses, behind nipple, which are reservoirs for storing milk.</a:t>
            </a:r>
          </a:p>
        </p:txBody>
      </p:sp>
      <p:sp>
        <p:nvSpPr>
          <p:cNvPr id="16387" name="Title 8"/>
          <p:cNvSpPr>
            <a:spLocks noGrp="1"/>
          </p:cNvSpPr>
          <p:nvPr>
            <p:ph type="title"/>
          </p:nvPr>
        </p:nvSpPr>
        <p:spPr/>
        <p:txBody>
          <a:bodyPr/>
          <a:lstStyle/>
          <a:p>
            <a:r>
              <a:rPr lang="en-US" altLang="en-US" smtClean="0">
                <a:latin typeface="Arial" charset="0"/>
                <a:cs typeface="Arial" charset="0"/>
              </a:rPr>
              <a:t>Internal Anatomy I</a:t>
            </a:r>
          </a:p>
        </p:txBody>
      </p:sp>
      <p:sp>
        <p:nvSpPr>
          <p:cNvPr id="163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638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87B09CD-B0EF-464B-8143-BC4CF7BE5033}" type="slidenum">
              <a:rPr lang="en-US" sz="1000" smtClean="0">
                <a:latin typeface="Arial" charset="0"/>
                <a:cs typeface="Arial" charset="0"/>
              </a:rPr>
              <a:pPr eaLnBrk="1" hangingPunct="1"/>
              <a:t>5</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5"/>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Many examiners use a simulated breast model so that woman can palpate a “lump.” </a:t>
            </a:r>
          </a:p>
          <a:p>
            <a:pPr lvl="1">
              <a:buSzPct val="60000"/>
              <a:buFont typeface="Wingdings 2" pitchFamily="18" charset="2"/>
              <a:buChar char=""/>
            </a:pPr>
            <a:r>
              <a:rPr lang="en-US" altLang="en-US" sz="2800" smtClean="0">
                <a:latin typeface="Arial" charset="0"/>
                <a:cs typeface="Arial" charset="0"/>
              </a:rPr>
              <a:t>Pamphlets are helpful reinforcers; give woman two pamphlets to take home and encourage her to give one to a relative or friend; this may promote discussion, which is reinforcing.</a:t>
            </a:r>
          </a:p>
        </p:txBody>
      </p:sp>
      <p:sp>
        <p:nvSpPr>
          <p:cNvPr id="61443" name="Title 8"/>
          <p:cNvSpPr>
            <a:spLocks noGrp="1"/>
          </p:cNvSpPr>
          <p:nvPr>
            <p:ph type="title"/>
          </p:nvPr>
        </p:nvSpPr>
        <p:spPr/>
        <p:txBody>
          <a:bodyPr/>
          <a:lstStyle/>
          <a:p>
            <a:r>
              <a:rPr lang="en-US" altLang="en-US" smtClean="0">
                <a:latin typeface="Arial" charset="0"/>
                <a:cs typeface="Arial" charset="0"/>
              </a:rPr>
              <a:t>BSE: Teaching Methods</a:t>
            </a:r>
          </a:p>
        </p:txBody>
      </p:sp>
      <p:sp>
        <p:nvSpPr>
          <p:cNvPr id="6144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6144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119D396-B17E-4C55-84D9-4DFDC5134982}" type="slidenum">
              <a:rPr lang="en-US" sz="1000" smtClean="0">
                <a:latin typeface="Arial" charset="0"/>
                <a:cs typeface="Arial" charset="0"/>
              </a:rPr>
              <a:pPr eaLnBrk="1" hangingPunct="1"/>
              <a:t>50</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a:t>The nurse is teaching a woman how to perform breast self-examination (BSE). Which statement by the patient would indicate a need for further teaching</a:t>
            </a:r>
            <a:r>
              <a:rPr lang="en-US" dirty="0" smtClean="0"/>
              <a:t>?</a:t>
            </a:r>
          </a:p>
          <a:p>
            <a:pPr marL="463550" indent="-463550" eaLnBrk="1" hangingPunct="1">
              <a:buSzTx/>
              <a:buFont typeface="Arial" charset="0"/>
              <a:buAutoNum type="arabicPeriod"/>
              <a:defRPr/>
            </a:pPr>
            <a:r>
              <a:rPr lang="en-US" dirty="0"/>
              <a:t>“The best time to check my breasts is a week before my cycle.”</a:t>
            </a:r>
          </a:p>
          <a:p>
            <a:pPr marL="463550" indent="-463550" eaLnBrk="1" hangingPunct="1">
              <a:buSzTx/>
              <a:buFont typeface="Arial" charset="0"/>
              <a:buAutoNum type="arabicPeriod"/>
              <a:defRPr/>
            </a:pPr>
            <a:r>
              <a:rPr lang="en-US" dirty="0"/>
              <a:t>“I will check my breasts in the shower one week after my cycle.” </a:t>
            </a:r>
          </a:p>
          <a:p>
            <a:pPr marL="463550" indent="-463550" eaLnBrk="1" hangingPunct="1">
              <a:buSzTx/>
              <a:buFont typeface="Arial" charset="0"/>
              <a:buAutoNum type="arabicPeriod"/>
              <a:defRPr/>
            </a:pPr>
            <a:r>
              <a:rPr lang="en-US" dirty="0"/>
              <a:t>“I will exam my breast in a clock-like sequence so that I don’t miss any surface area.” </a:t>
            </a:r>
          </a:p>
          <a:p>
            <a:pPr marL="463550" indent="-463550" eaLnBrk="1" hangingPunct="1">
              <a:buSzTx/>
              <a:buFont typeface="Arial" charset="0"/>
              <a:buAutoNum type="arabicPeriod"/>
              <a:defRPr/>
            </a:pPr>
            <a:r>
              <a:rPr lang="en-US" dirty="0"/>
              <a:t>“I will be sure to check my arm pits.”</a:t>
            </a:r>
          </a:p>
          <a:p>
            <a:pPr marL="0" indent="0">
              <a:buNone/>
            </a:pPr>
            <a:endParaRPr lang="en-US" dirty="0"/>
          </a:p>
        </p:txBody>
      </p:sp>
      <p:sp>
        <p:nvSpPr>
          <p:cNvPr id="3" name="Title 2"/>
          <p:cNvSpPr>
            <a:spLocks noGrp="1"/>
          </p:cNvSpPr>
          <p:nvPr>
            <p:ph type="title"/>
          </p:nvPr>
        </p:nvSpPr>
        <p:spPr/>
        <p:txBody>
          <a:bodyPr/>
          <a:lstStyle/>
          <a:p>
            <a:r>
              <a:rPr lang="en-US" dirty="0" smtClean="0"/>
              <a:t>Question</a:t>
            </a:r>
            <a:endParaRPr lang="en-US" dirty="0"/>
          </a:p>
        </p:txBody>
      </p:sp>
      <p:sp>
        <p:nvSpPr>
          <p:cNvPr id="4" name="Slide Number Placeholder 3"/>
          <p:cNvSpPr>
            <a:spLocks noGrp="1"/>
          </p:cNvSpPr>
          <p:nvPr>
            <p:ph type="sldNum" sz="quarter" idx="10"/>
          </p:nvPr>
        </p:nvSpPr>
        <p:spPr/>
        <p:txBody>
          <a:bodyPr/>
          <a:lstStyle/>
          <a:p>
            <a:pPr>
              <a:defRPr/>
            </a:pPr>
            <a:fld id="{71C6DE36-14C4-4F7D-98FA-B2604CE07DD6}" type="slidenum">
              <a:rPr lang="en-US" smtClean="0"/>
              <a:pPr>
                <a:defRPr/>
              </a:pPr>
              <a:t>51</a:t>
            </a:fld>
            <a:endParaRPr lang="en-US" dirty="0"/>
          </a:p>
        </p:txBody>
      </p:sp>
      <p:sp>
        <p:nvSpPr>
          <p:cNvPr id="5" name="Footer Placeholder 4"/>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13398511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5"/>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Examination of male breast can be abbreviated, but do not omit it.</a:t>
            </a:r>
          </a:p>
          <a:p>
            <a:pPr lvl="2">
              <a:buSzPct val="80000"/>
              <a:buFont typeface="Wingdings" pitchFamily="2" charset="2"/>
              <a:buChar char="Ø"/>
            </a:pPr>
            <a:r>
              <a:rPr lang="en-US" altLang="en-US" sz="2400" smtClean="0">
                <a:latin typeface="Arial" charset="0"/>
                <a:cs typeface="Arial" charset="0"/>
              </a:rPr>
              <a:t>Combine breast exam with that of anterior thorax.</a:t>
            </a:r>
          </a:p>
          <a:p>
            <a:pPr lvl="2">
              <a:buSzPct val="80000"/>
              <a:buFont typeface="Wingdings" pitchFamily="2" charset="2"/>
              <a:buChar char="Ø"/>
            </a:pPr>
            <a:r>
              <a:rPr lang="en-US" altLang="en-US" sz="2400" smtClean="0">
                <a:latin typeface="Arial" charset="0"/>
                <a:cs typeface="Arial" charset="0"/>
              </a:rPr>
              <a:t>Inspect chest wall, noting skin surface and any lumps or swelling.</a:t>
            </a:r>
          </a:p>
          <a:p>
            <a:pPr lvl="2">
              <a:buSzPct val="80000"/>
              <a:buFont typeface="Wingdings" pitchFamily="2" charset="2"/>
              <a:buChar char="Ø"/>
            </a:pPr>
            <a:r>
              <a:rPr lang="en-US" altLang="en-US" sz="2400" smtClean="0">
                <a:latin typeface="Arial" charset="0"/>
                <a:cs typeface="Arial" charset="0"/>
              </a:rPr>
              <a:t>Palpate nipple area for any lump or tissue enlargement; it should feel even, with no nodules.</a:t>
            </a:r>
          </a:p>
          <a:p>
            <a:pPr lvl="2">
              <a:buSzPct val="80000"/>
              <a:buFont typeface="Wingdings" pitchFamily="2" charset="2"/>
              <a:buChar char="Ø"/>
            </a:pPr>
            <a:r>
              <a:rPr lang="en-US" altLang="en-US" sz="2400" smtClean="0">
                <a:latin typeface="Arial" charset="0"/>
                <a:cs typeface="Arial" charset="0"/>
              </a:rPr>
              <a:t>Palpate axillary lymph nodes.</a:t>
            </a:r>
          </a:p>
          <a:p>
            <a:pPr lvl="2"/>
            <a:endParaRPr lang="en-US" altLang="en-US" smtClean="0">
              <a:latin typeface="Arial" charset="0"/>
              <a:cs typeface="Arial" charset="0"/>
            </a:endParaRPr>
          </a:p>
        </p:txBody>
      </p:sp>
      <p:sp>
        <p:nvSpPr>
          <p:cNvPr id="62467" name="Title 8"/>
          <p:cNvSpPr>
            <a:spLocks noGrp="1"/>
          </p:cNvSpPr>
          <p:nvPr>
            <p:ph type="title"/>
          </p:nvPr>
        </p:nvSpPr>
        <p:spPr/>
        <p:txBody>
          <a:bodyPr/>
          <a:lstStyle/>
          <a:p>
            <a:r>
              <a:rPr lang="en-US" altLang="en-US" smtClean="0">
                <a:latin typeface="Arial" charset="0"/>
                <a:cs typeface="Arial" charset="0"/>
              </a:rPr>
              <a:t>Male Breast I</a:t>
            </a:r>
          </a:p>
        </p:txBody>
      </p:sp>
      <p:sp>
        <p:nvSpPr>
          <p:cNvPr id="6246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6246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CD15141-178E-4B46-A62D-37DAAC9F2EA6}" type="slidenum">
              <a:rPr lang="en-US" sz="1000" smtClean="0">
                <a:latin typeface="Arial" charset="0"/>
                <a:cs typeface="Arial" charset="0"/>
              </a:rPr>
              <a:pPr eaLnBrk="1" hangingPunct="1"/>
              <a:t>52</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5"/>
          <p:cNvSpPr>
            <a:spLocks noGrp="1"/>
          </p:cNvSpPr>
          <p:nvPr>
            <p:ph idx="1"/>
          </p:nvPr>
        </p:nvSpPr>
        <p:spPr>
          <a:xfrm>
            <a:off x="465138" y="1641475"/>
            <a:ext cx="8229600" cy="4624388"/>
          </a:xfrm>
        </p:spPr>
        <p:txBody>
          <a:bodyPr/>
          <a:lstStyle/>
          <a:p>
            <a:pPr lvl="1">
              <a:buSzPct val="60000"/>
              <a:buFont typeface="Wingdings 2" pitchFamily="18" charset="2"/>
              <a:buChar char=""/>
            </a:pPr>
            <a:r>
              <a:rPr lang="en-US" altLang="en-US" sz="2800" smtClean="0">
                <a:latin typeface="Arial" charset="0"/>
                <a:cs typeface="Arial" charset="0"/>
              </a:rPr>
              <a:t>Normal male breast has flat disk of undeveloped breast tissue beneath nipple.</a:t>
            </a:r>
          </a:p>
          <a:p>
            <a:pPr lvl="2">
              <a:buSzPct val="80000"/>
              <a:buFont typeface="Wingdings" pitchFamily="2" charset="2"/>
              <a:buChar char="Ø"/>
            </a:pPr>
            <a:r>
              <a:rPr lang="en-US" altLang="en-US" sz="2400" smtClean="0">
                <a:latin typeface="Arial" charset="0"/>
                <a:cs typeface="Arial" charset="0"/>
              </a:rPr>
              <a:t>Gynecomastia is a benign growth of this breast tissue, making it distinguishable from other tissues in chest wall.</a:t>
            </a:r>
          </a:p>
          <a:p>
            <a:pPr lvl="2">
              <a:buSzPct val="80000"/>
              <a:buFont typeface="Wingdings" pitchFamily="2" charset="2"/>
              <a:buChar char="Ø"/>
            </a:pPr>
            <a:r>
              <a:rPr lang="en-US" altLang="en-US" sz="2400" smtClean="0">
                <a:latin typeface="Arial" charset="0"/>
                <a:cs typeface="Arial" charset="0"/>
              </a:rPr>
              <a:t>Feels like a smooth, firm, movable disk</a:t>
            </a:r>
          </a:p>
          <a:p>
            <a:pPr lvl="2">
              <a:buSzPct val="80000"/>
              <a:buFont typeface="Wingdings" pitchFamily="2" charset="2"/>
              <a:buChar char="Ø"/>
            </a:pPr>
            <a:r>
              <a:rPr lang="en-US" altLang="en-US" sz="2400" smtClean="0">
                <a:latin typeface="Arial" charset="0"/>
                <a:cs typeface="Arial" charset="0"/>
              </a:rPr>
              <a:t>Occurs normally during puberty and is temporary</a:t>
            </a:r>
          </a:p>
          <a:p>
            <a:pPr lvl="2">
              <a:buSzPct val="80000"/>
              <a:buFont typeface="Wingdings" pitchFamily="2" charset="2"/>
              <a:buChar char="Ø"/>
            </a:pPr>
            <a:r>
              <a:rPr lang="en-US" altLang="en-US" sz="2400" smtClean="0">
                <a:latin typeface="Arial" charset="0"/>
                <a:cs typeface="Arial" charset="0"/>
              </a:rPr>
              <a:t>The adolescent is acutely aware of his body image. </a:t>
            </a:r>
          </a:p>
          <a:p>
            <a:pPr lvl="2">
              <a:buSzPct val="80000"/>
              <a:buFont typeface="Wingdings" pitchFamily="2" charset="2"/>
              <a:buChar char="Ø"/>
            </a:pPr>
            <a:r>
              <a:rPr lang="en-US" altLang="en-US" sz="2400" smtClean="0">
                <a:latin typeface="Arial" charset="0"/>
                <a:cs typeface="Arial" charset="0"/>
              </a:rPr>
              <a:t>Reassure him that this change is normal, common, and temporary.</a:t>
            </a:r>
          </a:p>
        </p:txBody>
      </p:sp>
      <p:sp>
        <p:nvSpPr>
          <p:cNvPr id="63491" name="Title 8"/>
          <p:cNvSpPr>
            <a:spLocks noGrp="1"/>
          </p:cNvSpPr>
          <p:nvPr>
            <p:ph type="title"/>
          </p:nvPr>
        </p:nvSpPr>
        <p:spPr/>
        <p:txBody>
          <a:bodyPr/>
          <a:lstStyle/>
          <a:p>
            <a:r>
              <a:rPr lang="en-US" altLang="en-US" smtClean="0">
                <a:latin typeface="Arial" charset="0"/>
                <a:cs typeface="Arial" charset="0"/>
              </a:rPr>
              <a:t>Male Breast II</a:t>
            </a:r>
          </a:p>
        </p:txBody>
      </p:sp>
      <p:sp>
        <p:nvSpPr>
          <p:cNvPr id="6349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6349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383C56E-E90A-44F5-9566-F9E266317C9A}" type="slidenum">
              <a:rPr lang="en-US" sz="1000" smtClean="0">
                <a:latin typeface="Arial" charset="0"/>
                <a:cs typeface="Arial" charset="0"/>
              </a:rPr>
              <a:pPr eaLnBrk="1" hangingPunct="1"/>
              <a:t>53</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5"/>
          <p:cNvSpPr>
            <a:spLocks noGrp="1"/>
          </p:cNvSpPr>
          <p:nvPr>
            <p:ph idx="1"/>
          </p:nvPr>
        </p:nvSpPr>
        <p:spPr>
          <a:xfrm>
            <a:off x="465138" y="1641475"/>
            <a:ext cx="8229600" cy="4454525"/>
          </a:xfrm>
        </p:spPr>
        <p:txBody>
          <a:bodyPr/>
          <a:lstStyle/>
          <a:p>
            <a:r>
              <a:rPr lang="en-US" altLang="en-US" smtClean="0">
                <a:latin typeface="Arial" charset="0"/>
                <a:cs typeface="Arial" charset="0"/>
              </a:rPr>
              <a:t>Infants and children</a:t>
            </a:r>
          </a:p>
          <a:p>
            <a:pPr lvl="1"/>
            <a:r>
              <a:rPr lang="en-US" altLang="en-US" smtClean="0">
                <a:latin typeface="Arial" charset="0"/>
                <a:cs typeface="Arial" charset="0"/>
              </a:rPr>
              <a:t>In neonate, breasts may be enlarged and visible due to maternal estrogen crossing placenta.</a:t>
            </a:r>
          </a:p>
          <a:p>
            <a:pPr lvl="2"/>
            <a:r>
              <a:rPr lang="en-US" altLang="en-US" smtClean="0">
                <a:latin typeface="Arial" charset="0"/>
                <a:cs typeface="Arial" charset="0"/>
              </a:rPr>
              <a:t>May secrete a clear or white fluid, called “witch’s milk” </a:t>
            </a:r>
          </a:p>
          <a:p>
            <a:pPr lvl="2"/>
            <a:r>
              <a:rPr lang="en-US" altLang="en-US" smtClean="0">
                <a:latin typeface="Arial" charset="0"/>
                <a:cs typeface="Arial" charset="0"/>
              </a:rPr>
              <a:t>This is not significant and is resolved within a few days to a few weeks.</a:t>
            </a:r>
          </a:p>
          <a:p>
            <a:pPr lvl="1"/>
            <a:r>
              <a:rPr lang="en-US" altLang="en-US" smtClean="0">
                <a:latin typeface="Arial" charset="0"/>
                <a:cs typeface="Arial" charset="0"/>
              </a:rPr>
              <a:t>Note position of nipples on prepubertal child.</a:t>
            </a:r>
          </a:p>
          <a:p>
            <a:pPr lvl="2"/>
            <a:r>
              <a:rPr lang="en-US" altLang="en-US" smtClean="0">
                <a:latin typeface="Arial" charset="0"/>
                <a:cs typeface="Arial" charset="0"/>
              </a:rPr>
              <a:t>Should be symmetric, just lateral to midclavicular line, between fourth and fifth ribs</a:t>
            </a:r>
          </a:p>
          <a:p>
            <a:pPr lvl="2"/>
            <a:r>
              <a:rPr lang="en-US" altLang="en-US" smtClean="0">
                <a:latin typeface="Arial" charset="0"/>
                <a:cs typeface="Arial" charset="0"/>
              </a:rPr>
              <a:t>Nipple is flat, and areola is darker pigmented.</a:t>
            </a:r>
          </a:p>
        </p:txBody>
      </p:sp>
      <p:sp>
        <p:nvSpPr>
          <p:cNvPr id="64515" name="Title 8"/>
          <p:cNvSpPr>
            <a:spLocks noGrp="1"/>
          </p:cNvSpPr>
          <p:nvPr>
            <p:ph type="title"/>
          </p:nvPr>
        </p:nvSpPr>
        <p:spPr/>
        <p:txBody>
          <a:bodyPr/>
          <a:lstStyle/>
          <a:p>
            <a:r>
              <a:rPr lang="en-US" altLang="en-US" smtClean="0">
                <a:latin typeface="Arial" charset="0"/>
                <a:cs typeface="Arial" charset="0"/>
              </a:rPr>
              <a:t>Developmental Competence I</a:t>
            </a:r>
          </a:p>
        </p:txBody>
      </p:sp>
      <p:sp>
        <p:nvSpPr>
          <p:cNvPr id="6451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6451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45F5517-E29B-4FF6-A8B6-AF2C1890D78C}" type="slidenum">
              <a:rPr lang="en-US" sz="1000" smtClean="0">
                <a:latin typeface="Arial" charset="0"/>
                <a:cs typeface="Arial" charset="0"/>
              </a:rPr>
              <a:pPr eaLnBrk="1" hangingPunct="1"/>
              <a:t>54</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5"/>
          <p:cNvSpPr>
            <a:spLocks noGrp="1"/>
          </p:cNvSpPr>
          <p:nvPr>
            <p:ph idx="1"/>
          </p:nvPr>
        </p:nvSpPr>
        <p:spPr>
          <a:xfrm>
            <a:off x="465138" y="1641475"/>
            <a:ext cx="8229600" cy="4454525"/>
          </a:xfrm>
        </p:spPr>
        <p:txBody>
          <a:bodyPr/>
          <a:lstStyle/>
          <a:p>
            <a:r>
              <a:rPr lang="en-US" altLang="en-US" smtClean="0">
                <a:latin typeface="Arial" charset="0"/>
                <a:cs typeface="Arial" charset="0"/>
              </a:rPr>
              <a:t>Adolescent girl</a:t>
            </a:r>
          </a:p>
          <a:p>
            <a:pPr lvl="1"/>
            <a:r>
              <a:rPr lang="en-US" altLang="en-US" smtClean="0">
                <a:latin typeface="Arial" charset="0"/>
                <a:cs typeface="Arial" charset="0"/>
              </a:rPr>
              <a:t>Breast development usually begins on an average between 8 and 10 years.</a:t>
            </a:r>
          </a:p>
          <a:p>
            <a:pPr lvl="2"/>
            <a:r>
              <a:rPr lang="en-US" altLang="en-US" smtClean="0">
                <a:latin typeface="Arial" charset="0"/>
                <a:cs typeface="Arial" charset="0"/>
              </a:rPr>
              <a:t>Expect some asymmetry during growth; record stage of development using Tanner staging.</a:t>
            </a:r>
          </a:p>
          <a:p>
            <a:pPr lvl="2"/>
            <a:r>
              <a:rPr lang="en-US" altLang="en-US" smtClean="0">
                <a:latin typeface="Arial" charset="0"/>
                <a:cs typeface="Arial" charset="0"/>
              </a:rPr>
              <a:t>Use chart to teach adolescent normal developmental stages and to assure her of her own normal progress.</a:t>
            </a:r>
          </a:p>
          <a:p>
            <a:pPr lvl="2"/>
            <a:r>
              <a:rPr lang="en-US" altLang="en-US" smtClean="0">
                <a:latin typeface="Arial" charset="0"/>
                <a:cs typeface="Arial" charset="0"/>
              </a:rPr>
              <a:t>With maturing adolescents, palpate breasts as you would with adult; note any mass.</a:t>
            </a:r>
          </a:p>
          <a:p>
            <a:pPr lvl="2"/>
            <a:r>
              <a:rPr lang="en-US" altLang="en-US" smtClean="0">
                <a:latin typeface="Arial" charset="0"/>
                <a:cs typeface="Arial" charset="0"/>
              </a:rPr>
              <a:t>Teach BSE now, so that technique will become a natural, comfortable habit by time girl becomes an adult.</a:t>
            </a:r>
          </a:p>
        </p:txBody>
      </p:sp>
      <p:sp>
        <p:nvSpPr>
          <p:cNvPr id="65539" name="Title 8"/>
          <p:cNvSpPr>
            <a:spLocks noGrp="1"/>
          </p:cNvSpPr>
          <p:nvPr>
            <p:ph type="title"/>
          </p:nvPr>
        </p:nvSpPr>
        <p:spPr/>
        <p:txBody>
          <a:bodyPr/>
          <a:lstStyle/>
          <a:p>
            <a:r>
              <a:rPr lang="en-US" altLang="en-US" smtClean="0">
                <a:latin typeface="Arial" charset="0"/>
                <a:cs typeface="Arial" charset="0"/>
              </a:rPr>
              <a:t>Developmental Competence II</a:t>
            </a:r>
          </a:p>
        </p:txBody>
      </p:sp>
      <p:sp>
        <p:nvSpPr>
          <p:cNvPr id="6554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6554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E9DE4D6-DB20-40BB-9D47-EE47FA781062}" type="slidenum">
              <a:rPr lang="en-US" sz="1000" smtClean="0">
                <a:latin typeface="Arial" charset="0"/>
                <a:cs typeface="Arial" charset="0"/>
              </a:rPr>
              <a:pPr eaLnBrk="1" hangingPunct="1"/>
              <a:t>55</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5"/>
          <p:cNvSpPr>
            <a:spLocks noGrp="1"/>
          </p:cNvSpPr>
          <p:nvPr>
            <p:ph idx="1"/>
          </p:nvPr>
        </p:nvSpPr>
        <p:spPr>
          <a:xfrm>
            <a:off x="465138" y="1641475"/>
            <a:ext cx="8229600" cy="4454525"/>
          </a:xfrm>
        </p:spPr>
        <p:txBody>
          <a:bodyPr/>
          <a:lstStyle/>
          <a:p>
            <a:r>
              <a:rPr lang="en-US" altLang="en-US" smtClean="0">
                <a:latin typeface="Arial" charset="0"/>
                <a:cs typeface="Arial" charset="0"/>
              </a:rPr>
              <a:t>Pregnant woman</a:t>
            </a:r>
          </a:p>
          <a:p>
            <a:pPr lvl="1"/>
            <a:r>
              <a:rPr lang="en-US" altLang="en-US" smtClean="0">
                <a:latin typeface="Arial" charset="0"/>
                <a:cs typeface="Arial" charset="0"/>
              </a:rPr>
              <a:t>Breasts increase in size, as do nipples.</a:t>
            </a:r>
          </a:p>
          <a:p>
            <a:pPr lvl="2"/>
            <a:r>
              <a:rPr lang="en-US" altLang="en-US" smtClean="0">
                <a:latin typeface="Arial" charset="0"/>
                <a:cs typeface="Arial" charset="0"/>
              </a:rPr>
              <a:t>Delicate blue vascular pattern is visible over the breasts.</a:t>
            </a:r>
          </a:p>
          <a:p>
            <a:pPr lvl="2"/>
            <a:r>
              <a:rPr lang="en-US" altLang="en-US" smtClean="0">
                <a:latin typeface="Arial" charset="0"/>
                <a:cs typeface="Arial" charset="0"/>
              </a:rPr>
              <a:t>Jagged linear stretch marks, or striae, may develop if breasts have large increase.</a:t>
            </a:r>
          </a:p>
          <a:p>
            <a:pPr lvl="2"/>
            <a:r>
              <a:rPr lang="en-US" altLang="en-US" smtClean="0">
                <a:latin typeface="Arial" charset="0"/>
                <a:cs typeface="Arial" charset="0"/>
              </a:rPr>
              <a:t>Nipples become darker and more erectile.</a:t>
            </a:r>
          </a:p>
          <a:p>
            <a:pPr lvl="2"/>
            <a:r>
              <a:rPr lang="en-US" altLang="en-US" smtClean="0">
                <a:latin typeface="Arial" charset="0"/>
                <a:cs typeface="Arial" charset="0"/>
              </a:rPr>
              <a:t>Areolae widen; grow darker; and contain small, scattered, elevated Montgomery’s glands.</a:t>
            </a:r>
          </a:p>
          <a:p>
            <a:pPr lvl="2"/>
            <a:r>
              <a:rPr lang="en-US" altLang="en-US" smtClean="0">
                <a:latin typeface="Arial" charset="0"/>
                <a:cs typeface="Arial" charset="0"/>
              </a:rPr>
              <a:t>On palpation, breasts feel more nodular, and thick yellow colostrum can be expressed after first trimester.</a:t>
            </a:r>
          </a:p>
        </p:txBody>
      </p:sp>
      <p:sp>
        <p:nvSpPr>
          <p:cNvPr id="66563" name="Title 8"/>
          <p:cNvSpPr>
            <a:spLocks noGrp="1"/>
          </p:cNvSpPr>
          <p:nvPr>
            <p:ph type="title"/>
          </p:nvPr>
        </p:nvSpPr>
        <p:spPr/>
        <p:txBody>
          <a:bodyPr/>
          <a:lstStyle/>
          <a:p>
            <a:r>
              <a:rPr lang="en-US" altLang="en-US" smtClean="0">
                <a:latin typeface="Arial" charset="0"/>
                <a:cs typeface="Arial" charset="0"/>
              </a:rPr>
              <a:t>Developmental Competence III</a:t>
            </a:r>
          </a:p>
        </p:txBody>
      </p:sp>
      <p:sp>
        <p:nvSpPr>
          <p:cNvPr id="6656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6656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BD0EA12-4791-41AF-BF3F-3D15917F5A71}" type="slidenum">
              <a:rPr lang="en-US" sz="1000" smtClean="0">
                <a:latin typeface="Arial" charset="0"/>
                <a:cs typeface="Arial" charset="0"/>
              </a:rPr>
              <a:pPr eaLnBrk="1" hangingPunct="1"/>
              <a:t>56</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5"/>
          <p:cNvSpPr>
            <a:spLocks noGrp="1"/>
          </p:cNvSpPr>
          <p:nvPr>
            <p:ph idx="1"/>
          </p:nvPr>
        </p:nvSpPr>
        <p:spPr>
          <a:xfrm>
            <a:off x="465138" y="1641475"/>
            <a:ext cx="8229600" cy="4454525"/>
          </a:xfrm>
        </p:spPr>
        <p:txBody>
          <a:bodyPr/>
          <a:lstStyle/>
          <a:p>
            <a:r>
              <a:rPr lang="en-US" altLang="en-US" dirty="0" smtClean="0">
                <a:latin typeface="Arial" charset="0"/>
                <a:cs typeface="Arial" charset="0"/>
              </a:rPr>
              <a:t>Lactating woman</a:t>
            </a:r>
          </a:p>
          <a:p>
            <a:pPr lvl="1"/>
            <a:r>
              <a:rPr lang="en-US" altLang="en-US" dirty="0" smtClean="0">
                <a:latin typeface="Arial" charset="0"/>
                <a:cs typeface="Arial" charset="0"/>
              </a:rPr>
              <a:t>Colostrum changes to milk production around the third postpartum day.</a:t>
            </a:r>
          </a:p>
          <a:p>
            <a:pPr lvl="2"/>
            <a:r>
              <a:rPr lang="en-US" altLang="en-US" dirty="0" smtClean="0">
                <a:latin typeface="Arial" charset="0"/>
                <a:cs typeface="Arial" charset="0"/>
              </a:rPr>
              <a:t>Breasts may become engorged, appearing enlarged, reddened, and shiny and feeling warm and hard.</a:t>
            </a:r>
          </a:p>
          <a:p>
            <a:pPr lvl="2"/>
            <a:r>
              <a:rPr lang="en-US" altLang="en-US" dirty="0" smtClean="0">
                <a:latin typeface="Arial" charset="0"/>
                <a:cs typeface="Arial" charset="0"/>
              </a:rPr>
              <a:t>Frequent nursing helps drain ducts and sinuses and stimulate milk production.</a:t>
            </a:r>
          </a:p>
          <a:p>
            <a:pPr lvl="2"/>
            <a:r>
              <a:rPr lang="en-US" altLang="en-US" dirty="0" smtClean="0">
                <a:latin typeface="Arial" charset="0"/>
                <a:cs typeface="Arial" charset="0"/>
              </a:rPr>
              <a:t>Nipple soreness is normal, appearing around twentieth nursing, lasting 24 to 48 hours, then disappearing. </a:t>
            </a:r>
          </a:p>
          <a:p>
            <a:pPr lvl="2"/>
            <a:r>
              <a:rPr lang="en-US" altLang="en-US" dirty="0" smtClean="0">
                <a:latin typeface="Arial" charset="0"/>
                <a:cs typeface="Arial" charset="0"/>
              </a:rPr>
              <a:t>Nipples may look red and irritated; may even crack but will heal rapidly if kept dry and exposed to air; frequent nursing is best treatment for nipple soreness.</a:t>
            </a:r>
          </a:p>
        </p:txBody>
      </p:sp>
      <p:sp>
        <p:nvSpPr>
          <p:cNvPr id="67587" name="Title 8"/>
          <p:cNvSpPr>
            <a:spLocks noGrp="1"/>
          </p:cNvSpPr>
          <p:nvPr>
            <p:ph type="title"/>
          </p:nvPr>
        </p:nvSpPr>
        <p:spPr/>
        <p:txBody>
          <a:bodyPr/>
          <a:lstStyle/>
          <a:p>
            <a:r>
              <a:rPr lang="en-US" altLang="en-US" smtClean="0">
                <a:latin typeface="Arial" charset="0"/>
                <a:cs typeface="Arial" charset="0"/>
              </a:rPr>
              <a:t>Developmental Competence IV</a:t>
            </a:r>
          </a:p>
        </p:txBody>
      </p:sp>
      <p:sp>
        <p:nvSpPr>
          <p:cNvPr id="675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6758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6ABB4F3-19B7-4BC0-9AE9-B54BE98E533E}" type="slidenum">
              <a:rPr lang="en-US" sz="1000" smtClean="0">
                <a:latin typeface="Arial" charset="0"/>
                <a:cs typeface="Arial" charset="0"/>
              </a:rPr>
              <a:pPr eaLnBrk="1" hangingPunct="1"/>
              <a:t>57</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5"/>
          <p:cNvSpPr>
            <a:spLocks noGrp="1"/>
          </p:cNvSpPr>
          <p:nvPr>
            <p:ph idx="1"/>
          </p:nvPr>
        </p:nvSpPr>
        <p:spPr>
          <a:xfrm>
            <a:off x="465138" y="1641475"/>
            <a:ext cx="8229600" cy="4454525"/>
          </a:xfrm>
        </p:spPr>
        <p:txBody>
          <a:bodyPr/>
          <a:lstStyle/>
          <a:p>
            <a:r>
              <a:rPr lang="en-US" altLang="en-US" smtClean="0">
                <a:latin typeface="Arial" charset="0"/>
                <a:cs typeface="Arial" charset="0"/>
              </a:rPr>
              <a:t>Aging woman</a:t>
            </a:r>
          </a:p>
          <a:p>
            <a:pPr lvl="1"/>
            <a:r>
              <a:rPr lang="en-US" altLang="en-US" smtClean="0">
                <a:latin typeface="Arial" charset="0"/>
                <a:cs typeface="Arial" charset="0"/>
              </a:rPr>
              <a:t>On inspection, breasts look pendulous, flat, and sagging.</a:t>
            </a:r>
          </a:p>
          <a:p>
            <a:pPr lvl="2"/>
            <a:r>
              <a:rPr lang="en-US" altLang="en-US" smtClean="0">
                <a:latin typeface="Arial" charset="0"/>
                <a:cs typeface="Arial" charset="0"/>
              </a:rPr>
              <a:t>Nipples may be retracted but can be pulled outward.</a:t>
            </a:r>
          </a:p>
          <a:p>
            <a:pPr lvl="2"/>
            <a:r>
              <a:rPr lang="en-US" altLang="en-US" smtClean="0">
                <a:latin typeface="Arial" charset="0"/>
                <a:cs typeface="Arial" charset="0"/>
              </a:rPr>
              <a:t>On palpation, breasts feel more granular; terminal ducts around nipple feel more prominent and stringy.</a:t>
            </a:r>
          </a:p>
          <a:p>
            <a:pPr lvl="2"/>
            <a:r>
              <a:rPr lang="en-US" altLang="en-US" smtClean="0">
                <a:latin typeface="Arial" charset="0"/>
                <a:cs typeface="Arial" charset="0"/>
              </a:rPr>
              <a:t>Thickening of inframammary ridge at lower breast is normal and feels more prominent with age.</a:t>
            </a:r>
          </a:p>
          <a:p>
            <a:pPr lvl="2"/>
            <a:r>
              <a:rPr lang="en-US" altLang="en-US" smtClean="0">
                <a:latin typeface="Arial" charset="0"/>
                <a:cs typeface="Arial" charset="0"/>
              </a:rPr>
              <a:t>Reinforce value of BSE.</a:t>
            </a:r>
          </a:p>
          <a:p>
            <a:pPr lvl="2"/>
            <a:r>
              <a:rPr lang="en-US" altLang="en-US" smtClean="0">
                <a:latin typeface="Arial" charset="0"/>
                <a:cs typeface="Arial" charset="0"/>
              </a:rPr>
              <a:t>Women over 50 years old have increased risk of breast cancer.</a:t>
            </a:r>
          </a:p>
        </p:txBody>
      </p:sp>
      <p:sp>
        <p:nvSpPr>
          <p:cNvPr id="68611" name="Title 8"/>
          <p:cNvSpPr>
            <a:spLocks noGrp="1"/>
          </p:cNvSpPr>
          <p:nvPr>
            <p:ph type="title"/>
          </p:nvPr>
        </p:nvSpPr>
        <p:spPr/>
        <p:txBody>
          <a:bodyPr/>
          <a:lstStyle/>
          <a:p>
            <a:r>
              <a:rPr lang="en-US" altLang="en-US" smtClean="0">
                <a:latin typeface="Arial" charset="0"/>
                <a:cs typeface="Arial" charset="0"/>
              </a:rPr>
              <a:t>Developmental Competence V</a:t>
            </a:r>
          </a:p>
        </p:txBody>
      </p:sp>
      <p:sp>
        <p:nvSpPr>
          <p:cNvPr id="686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6861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4D32B5E-2558-4E0A-836D-6B37CFE04512}" type="slidenum">
              <a:rPr lang="en-US" sz="1000" smtClean="0">
                <a:latin typeface="Arial" charset="0"/>
                <a:cs typeface="Arial" charset="0"/>
              </a:rPr>
              <a:pPr eaLnBrk="1" hangingPunct="1"/>
              <a:t>58</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5"/>
          <p:cNvSpPr>
            <a:spLocks noGrp="1"/>
          </p:cNvSpPr>
          <p:nvPr>
            <p:ph idx="1"/>
          </p:nvPr>
        </p:nvSpPr>
        <p:spPr>
          <a:xfrm>
            <a:off x="465138" y="1641475"/>
            <a:ext cx="8229600" cy="4454525"/>
          </a:xfrm>
        </p:spPr>
        <p:txBody>
          <a:bodyPr/>
          <a:lstStyle/>
          <a:p>
            <a:r>
              <a:rPr lang="en-US" altLang="en-US" smtClean="0">
                <a:latin typeface="Arial" charset="0"/>
                <a:cs typeface="Arial" charset="0"/>
              </a:rPr>
              <a:t>Aging woman </a:t>
            </a:r>
          </a:p>
          <a:p>
            <a:pPr lvl="1"/>
            <a:r>
              <a:rPr lang="en-US" altLang="en-US" smtClean="0">
                <a:latin typeface="Arial" charset="0"/>
                <a:cs typeface="Arial" charset="0"/>
              </a:rPr>
              <a:t>Older women may have problems with arthritis, limited range of motion, or decreased vision that may inhibit self-care.</a:t>
            </a:r>
          </a:p>
          <a:p>
            <a:pPr lvl="1"/>
            <a:r>
              <a:rPr lang="en-US" altLang="en-US" smtClean="0">
                <a:latin typeface="Arial" charset="0"/>
                <a:cs typeface="Arial" charset="0"/>
              </a:rPr>
              <a:t>Suggest aids to self-examination; for example, talcum powder helps fingers glide over skin.</a:t>
            </a:r>
          </a:p>
        </p:txBody>
      </p:sp>
      <p:sp>
        <p:nvSpPr>
          <p:cNvPr id="69635" name="Title 8"/>
          <p:cNvSpPr>
            <a:spLocks noGrp="1"/>
          </p:cNvSpPr>
          <p:nvPr>
            <p:ph type="title"/>
          </p:nvPr>
        </p:nvSpPr>
        <p:spPr/>
        <p:txBody>
          <a:bodyPr/>
          <a:lstStyle/>
          <a:p>
            <a:r>
              <a:rPr lang="en-US" altLang="en-US" smtClean="0">
                <a:latin typeface="Arial" charset="0"/>
                <a:cs typeface="Arial" charset="0"/>
              </a:rPr>
              <a:t>Developmental Competence VI</a:t>
            </a:r>
          </a:p>
        </p:txBody>
      </p:sp>
      <p:sp>
        <p:nvSpPr>
          <p:cNvPr id="6963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6963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CF6CDC2-3A50-4C4B-85C4-5EDC8C3D62B4}" type="slidenum">
              <a:rPr lang="en-US" sz="1000" smtClean="0">
                <a:latin typeface="Arial" charset="0"/>
                <a:cs typeface="Arial" charset="0"/>
              </a:rPr>
              <a:pPr eaLnBrk="1" hangingPunct="1"/>
              <a:t>59</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dirty="0" smtClean="0">
                <a:latin typeface="Arial" charset="0"/>
                <a:cs typeface="Arial" charset="0"/>
              </a:rPr>
              <a:t>Suspensory ligaments, or Cooper’s ligaments, are fibrous bands extending vertically from surface to attach on chest wall muscles.</a:t>
            </a:r>
          </a:p>
          <a:p>
            <a:pPr lvl="2">
              <a:buSzPct val="80000"/>
              <a:buFont typeface="Wingdings" pitchFamily="2" charset="2"/>
              <a:buChar char="Ø"/>
            </a:pPr>
            <a:r>
              <a:rPr lang="en-US" altLang="en-US" dirty="0" smtClean="0">
                <a:latin typeface="Arial" charset="0"/>
                <a:cs typeface="Arial" charset="0"/>
              </a:rPr>
              <a:t>These support breast tissue; they become contracted in cancer of breast, producing dimples in overlying skin.</a:t>
            </a:r>
          </a:p>
          <a:p>
            <a:pPr lvl="1">
              <a:buSzPct val="60000"/>
              <a:buFont typeface="Wingdings 2" pitchFamily="18" charset="2"/>
              <a:buChar char=""/>
            </a:pPr>
            <a:r>
              <a:rPr lang="en-US" altLang="en-US" dirty="0" smtClean="0">
                <a:latin typeface="Arial" charset="0"/>
                <a:cs typeface="Arial" charset="0"/>
              </a:rPr>
              <a:t>Lobes are embedded in adipose tissue.</a:t>
            </a:r>
          </a:p>
          <a:p>
            <a:pPr lvl="2">
              <a:buSzPct val="80000"/>
              <a:buFont typeface="Wingdings" pitchFamily="2" charset="2"/>
              <a:buChar char="Ø"/>
            </a:pPr>
            <a:r>
              <a:rPr lang="en-US" altLang="en-US" dirty="0" smtClean="0">
                <a:latin typeface="Arial" charset="0"/>
                <a:cs typeface="Arial" charset="0"/>
              </a:rPr>
              <a:t>These layers of subcutaneous and </a:t>
            </a:r>
            <a:r>
              <a:rPr lang="en-US" altLang="en-US" dirty="0" err="1" smtClean="0">
                <a:latin typeface="Arial" charset="0"/>
                <a:cs typeface="Arial" charset="0"/>
              </a:rPr>
              <a:t>retromammary</a:t>
            </a:r>
            <a:r>
              <a:rPr lang="en-US" altLang="en-US" dirty="0" smtClean="0">
                <a:latin typeface="Arial" charset="0"/>
                <a:cs typeface="Arial" charset="0"/>
              </a:rPr>
              <a:t> fat actually provide most of bulk of breast.</a:t>
            </a:r>
          </a:p>
          <a:p>
            <a:pPr lvl="2">
              <a:buSzPct val="80000"/>
              <a:buFont typeface="Wingdings" pitchFamily="2" charset="2"/>
              <a:buChar char="Ø"/>
            </a:pPr>
            <a:r>
              <a:rPr lang="en-US" altLang="en-US" dirty="0" smtClean="0">
                <a:latin typeface="Arial" charset="0"/>
                <a:cs typeface="Arial" charset="0"/>
              </a:rPr>
              <a:t>The relative proportion of glandular, fibrous, and fatty tissue varies depending on age, cycle, pregnancy, lactation, and general nutritional state.</a:t>
            </a:r>
          </a:p>
        </p:txBody>
      </p:sp>
      <p:sp>
        <p:nvSpPr>
          <p:cNvPr id="17411" name="Title 8"/>
          <p:cNvSpPr>
            <a:spLocks noGrp="1"/>
          </p:cNvSpPr>
          <p:nvPr>
            <p:ph type="title"/>
          </p:nvPr>
        </p:nvSpPr>
        <p:spPr/>
        <p:txBody>
          <a:bodyPr/>
          <a:lstStyle/>
          <a:p>
            <a:r>
              <a:rPr lang="en-US" altLang="en-US" smtClean="0">
                <a:latin typeface="Arial" charset="0"/>
                <a:cs typeface="Arial" charset="0"/>
              </a:rPr>
              <a:t>Internal Anatomy II</a:t>
            </a:r>
          </a:p>
        </p:txBody>
      </p:sp>
      <p:sp>
        <p:nvSpPr>
          <p:cNvPr id="174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741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D5734B6-170A-4727-9B42-4DAA07D98459}" type="slidenum">
              <a:rPr lang="en-US" sz="1000" smtClean="0">
                <a:latin typeface="Arial" charset="0"/>
                <a:cs typeface="Arial" charset="0"/>
              </a:rPr>
              <a:pPr eaLnBrk="1" hangingPunct="1"/>
              <a:t>6</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7"/>
          <p:cNvSpPr>
            <a:spLocks noGrp="1" noChangeArrowheads="1"/>
          </p:cNvSpPr>
          <p:nvPr>
            <p:ph type="title"/>
          </p:nvPr>
        </p:nvSpPr>
        <p:spPr/>
        <p:txBody>
          <a:bodyPr/>
          <a:lstStyle/>
          <a:p>
            <a:r>
              <a:rPr lang="en-US" altLang="en-US" smtClean="0">
                <a:latin typeface="Arial" charset="0"/>
                <a:cs typeface="Arial" charset="0"/>
              </a:rPr>
              <a:t>Sample Charting </a:t>
            </a:r>
          </a:p>
        </p:txBody>
      </p:sp>
      <p:pic>
        <p:nvPicPr>
          <p:cNvPr id="65540" name="Picture 13" descr="ch17-16"/>
          <p:cNvPicPr>
            <a:picLocks noChangeAspect="1" noChangeArrowheads="1"/>
          </p:cNvPicPr>
          <p:nvPr/>
        </p:nvPicPr>
        <p:blipFill>
          <a:blip r:embed="rId3">
            <a:grayscl/>
          </a:blip>
          <a:srcRect r="1038" b="12991"/>
          <a:stretch>
            <a:fillRect/>
          </a:stretch>
        </p:blipFill>
        <p:spPr bwMode="auto">
          <a:xfrm>
            <a:off x="549275" y="1652588"/>
            <a:ext cx="7940675" cy="1925637"/>
          </a:xfrm>
          <a:prstGeom prst="rect">
            <a:avLst/>
          </a:prstGeom>
          <a:noFill/>
          <a:ln w="38100">
            <a:solidFill>
              <a:schemeClr val="tx2"/>
            </a:solidFill>
            <a:miter lim="800000"/>
            <a:headEnd/>
            <a:tailEnd/>
          </a:ln>
        </p:spPr>
      </p:pic>
      <p:pic>
        <p:nvPicPr>
          <p:cNvPr id="65541" name="Picture 11" descr="ch17-17"/>
          <p:cNvPicPr>
            <a:picLocks noChangeAspect="1" noChangeArrowheads="1"/>
          </p:cNvPicPr>
          <p:nvPr/>
        </p:nvPicPr>
        <p:blipFill>
          <a:blip r:embed="rId4">
            <a:grayscl/>
          </a:blip>
          <a:srcRect r="2045" b="7159"/>
          <a:stretch>
            <a:fillRect/>
          </a:stretch>
        </p:blipFill>
        <p:spPr bwMode="auto">
          <a:xfrm>
            <a:off x="549275" y="3714750"/>
            <a:ext cx="7940675" cy="2652713"/>
          </a:xfrm>
          <a:prstGeom prst="rect">
            <a:avLst/>
          </a:prstGeom>
          <a:noFill/>
          <a:ln w="38100">
            <a:solidFill>
              <a:schemeClr val="tx2"/>
            </a:solidFill>
            <a:miter lim="800000"/>
            <a:headEnd/>
            <a:tailEnd/>
          </a:ln>
        </p:spPr>
      </p:pic>
      <p:sp>
        <p:nvSpPr>
          <p:cNvPr id="7066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7066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A6C3A9-7B52-49B1-813B-BADA3CF1A188}" type="slidenum">
              <a:rPr lang="en-US" sz="1000" smtClean="0">
                <a:latin typeface="Arial" charset="0"/>
                <a:cs typeface="Arial" charset="0"/>
              </a:rPr>
              <a:pPr eaLnBrk="1" hangingPunct="1"/>
              <a:t>60</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title"/>
          </p:nvPr>
        </p:nvSpPr>
        <p:spPr/>
        <p:txBody>
          <a:bodyPr/>
          <a:lstStyle/>
          <a:p>
            <a:r>
              <a:rPr lang="en-US" altLang="en-US" smtClean="0">
                <a:latin typeface="Arial" charset="0"/>
                <a:cs typeface="Arial" charset="0"/>
              </a:rPr>
              <a:t>Sample Charting Assessment</a:t>
            </a:r>
          </a:p>
        </p:txBody>
      </p:sp>
      <p:pic>
        <p:nvPicPr>
          <p:cNvPr id="66564" name="Picture 11" descr="ch17-18"/>
          <p:cNvPicPr>
            <a:picLocks noChangeAspect="1" noChangeArrowheads="1"/>
          </p:cNvPicPr>
          <p:nvPr/>
        </p:nvPicPr>
        <p:blipFill>
          <a:blip r:embed="rId2">
            <a:grayscl/>
          </a:blip>
          <a:srcRect/>
          <a:stretch>
            <a:fillRect/>
          </a:stretch>
        </p:blipFill>
        <p:spPr bwMode="auto">
          <a:xfrm>
            <a:off x="488950" y="2665413"/>
            <a:ext cx="8142288" cy="1198562"/>
          </a:xfrm>
          <a:prstGeom prst="rect">
            <a:avLst/>
          </a:prstGeom>
          <a:noFill/>
          <a:ln w="38100">
            <a:solidFill>
              <a:schemeClr val="tx2"/>
            </a:solidFill>
            <a:miter lim="800000"/>
            <a:headEnd/>
            <a:tailEnd/>
          </a:ln>
        </p:spPr>
      </p:pic>
      <p:sp>
        <p:nvSpPr>
          <p:cNvPr id="7168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7168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BC5D7D4-EAF7-436B-B4CE-E722C77FD1A5}" type="slidenum">
              <a:rPr lang="en-US" sz="1000" smtClean="0">
                <a:latin typeface="Arial" charset="0"/>
                <a:cs typeface="Arial" charset="0"/>
              </a:rPr>
              <a:pPr eaLnBrk="1" hangingPunct="1"/>
              <a:t>61</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465138" y="1641475"/>
            <a:ext cx="8229600" cy="4759325"/>
          </a:xfrm>
        </p:spPr>
        <p:txBody>
          <a:bodyPr/>
          <a:lstStyle/>
          <a:p>
            <a:r>
              <a:rPr lang="en-US" altLang="en-US" smtClean="0">
                <a:latin typeface="Arial" charset="0"/>
                <a:cs typeface="Arial" charset="0"/>
              </a:rPr>
              <a:t>Inspect breasts as woman sits, raises arms overhead, pushes hands on hips and leans forward.</a:t>
            </a:r>
          </a:p>
          <a:p>
            <a:r>
              <a:rPr lang="en-US" altLang="en-US" smtClean="0">
                <a:latin typeface="Arial" charset="0"/>
                <a:cs typeface="Arial" charset="0"/>
              </a:rPr>
              <a:t>Inspect the supraclavicular and infraclavicular areas.</a:t>
            </a:r>
          </a:p>
          <a:p>
            <a:r>
              <a:rPr lang="en-US" altLang="en-US" smtClean="0">
                <a:latin typeface="Arial" charset="0"/>
                <a:cs typeface="Arial" charset="0"/>
              </a:rPr>
              <a:t>Palpate the axilla and regional lymph nodes.</a:t>
            </a:r>
          </a:p>
          <a:p>
            <a:r>
              <a:rPr lang="en-US" altLang="en-US" smtClean="0">
                <a:latin typeface="Arial" charset="0"/>
                <a:cs typeface="Arial" charset="0"/>
              </a:rPr>
              <a:t>With woman supine, palpate the breast tissue, including tail of Spence, the nipples, and areolae.</a:t>
            </a:r>
          </a:p>
          <a:p>
            <a:r>
              <a:rPr lang="en-US" altLang="en-US" smtClean="0">
                <a:latin typeface="Arial" charset="0"/>
                <a:cs typeface="Arial" charset="0"/>
              </a:rPr>
              <a:t>Teach BSE.</a:t>
            </a:r>
            <a:endParaRPr lang="en-US" altLang="en-US" sz="3200" smtClean="0">
              <a:latin typeface="Arial" charset="0"/>
              <a:cs typeface="Arial" charset="0"/>
            </a:endParaRPr>
          </a:p>
        </p:txBody>
      </p:sp>
      <p:sp>
        <p:nvSpPr>
          <p:cNvPr id="72707" name="Title 1"/>
          <p:cNvSpPr>
            <a:spLocks noGrp="1"/>
          </p:cNvSpPr>
          <p:nvPr>
            <p:ph type="title"/>
          </p:nvPr>
        </p:nvSpPr>
        <p:spPr/>
        <p:txBody>
          <a:bodyPr/>
          <a:lstStyle/>
          <a:p>
            <a:r>
              <a:rPr lang="en-US" altLang="en-US" smtClean="0">
                <a:latin typeface="Arial" charset="0"/>
                <a:cs typeface="Arial" charset="0"/>
              </a:rPr>
              <a:t>Summary Checklist: Breasts and Regional Lymphatics</a:t>
            </a:r>
          </a:p>
        </p:txBody>
      </p:sp>
      <p:sp>
        <p:nvSpPr>
          <p:cNvPr id="7270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7270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04DFAA2-C39C-48E1-A390-644ED4DE61BF}" type="slidenum">
              <a:rPr lang="en-US" sz="1000" smtClean="0">
                <a:latin typeface="Arial" charset="0"/>
                <a:cs typeface="Arial" charset="0"/>
              </a:rPr>
              <a:pPr eaLnBrk="1" hangingPunct="1"/>
              <a:t>62</a:t>
            </a:fld>
            <a:endParaRPr lang="en-US" sz="1000" smtClean="0">
              <a:latin typeface="Arial" charset="0"/>
              <a:cs typeface="Arial"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idx="1"/>
          </p:nvPr>
        </p:nvSpPr>
        <p:spPr>
          <a:xfrm>
            <a:off x="465138" y="1641475"/>
            <a:ext cx="8229600" cy="4454525"/>
          </a:xfrm>
        </p:spPr>
        <p:txBody>
          <a:bodyPr/>
          <a:lstStyle/>
          <a:p>
            <a:r>
              <a:rPr lang="en-US" altLang="en-US" smtClean="0">
                <a:latin typeface="Arial" charset="0"/>
                <a:cs typeface="Arial" charset="0"/>
              </a:rPr>
              <a:t>Dimpling</a:t>
            </a:r>
          </a:p>
          <a:p>
            <a:r>
              <a:rPr lang="en-US" altLang="en-US" smtClean="0">
                <a:latin typeface="Arial" charset="0"/>
                <a:cs typeface="Arial" charset="0"/>
              </a:rPr>
              <a:t>Nipple retraction</a:t>
            </a:r>
          </a:p>
          <a:p>
            <a:r>
              <a:rPr lang="en-US" altLang="en-US" smtClean="0">
                <a:latin typeface="Arial" charset="0"/>
                <a:cs typeface="Arial" charset="0"/>
              </a:rPr>
              <a:t>Fixation</a:t>
            </a:r>
          </a:p>
          <a:p>
            <a:r>
              <a:rPr lang="en-US" altLang="en-US" smtClean="0">
                <a:latin typeface="Arial" charset="0"/>
                <a:cs typeface="Arial" charset="0"/>
              </a:rPr>
              <a:t>Edema (peau d’orange)</a:t>
            </a:r>
          </a:p>
          <a:p>
            <a:r>
              <a:rPr lang="en-US" altLang="en-US" smtClean="0">
                <a:latin typeface="Arial" charset="0"/>
                <a:cs typeface="Arial" charset="0"/>
              </a:rPr>
              <a:t>Deviation in nipple pointing</a:t>
            </a:r>
          </a:p>
        </p:txBody>
      </p:sp>
      <p:sp>
        <p:nvSpPr>
          <p:cNvPr id="73731" name="Rectangle 5"/>
          <p:cNvSpPr>
            <a:spLocks noGrp="1" noChangeArrowheads="1"/>
          </p:cNvSpPr>
          <p:nvPr>
            <p:ph type="title"/>
          </p:nvPr>
        </p:nvSpPr>
        <p:spPr/>
        <p:txBody>
          <a:bodyPr/>
          <a:lstStyle/>
          <a:p>
            <a:r>
              <a:rPr lang="en-US" altLang="en-US" smtClean="0">
                <a:latin typeface="Arial" charset="0"/>
                <a:cs typeface="Arial" charset="0"/>
              </a:rPr>
              <a:t>Abnormal Findings:</a:t>
            </a:r>
            <a:br>
              <a:rPr lang="en-US" altLang="en-US" smtClean="0">
                <a:latin typeface="Arial" charset="0"/>
                <a:cs typeface="Arial" charset="0"/>
              </a:rPr>
            </a:br>
            <a:r>
              <a:rPr lang="en-US" altLang="en-US" smtClean="0">
                <a:latin typeface="Arial" charset="0"/>
                <a:cs typeface="Arial" charset="0"/>
              </a:rPr>
              <a:t>Retraction and Inflammation</a:t>
            </a:r>
          </a:p>
        </p:txBody>
      </p:sp>
      <p:sp>
        <p:nvSpPr>
          <p:cNvPr id="7373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7373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39C1289-3127-4FD0-9519-484A7BE1CA28}" type="slidenum">
              <a:rPr lang="en-US" sz="1000" smtClean="0">
                <a:latin typeface="Arial" charset="0"/>
                <a:cs typeface="Arial" charset="0"/>
              </a:rPr>
              <a:pPr eaLnBrk="1" hangingPunct="1"/>
              <a:t>63</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idx="1"/>
          </p:nvPr>
        </p:nvSpPr>
        <p:spPr>
          <a:xfrm>
            <a:off x="465138" y="1641475"/>
            <a:ext cx="8229600" cy="4454525"/>
          </a:xfrm>
        </p:spPr>
        <p:txBody>
          <a:bodyPr/>
          <a:lstStyle/>
          <a:p>
            <a:r>
              <a:rPr lang="en-US" altLang="en-US" smtClean="0">
                <a:latin typeface="Arial" charset="0"/>
                <a:cs typeface="Arial" charset="0"/>
              </a:rPr>
              <a:t>Benign breast disease (formerly fibrocystic breast disease)</a:t>
            </a:r>
          </a:p>
          <a:p>
            <a:r>
              <a:rPr lang="en-US" altLang="en-US" smtClean="0">
                <a:latin typeface="Arial" charset="0"/>
                <a:cs typeface="Arial" charset="0"/>
              </a:rPr>
              <a:t>Cancer</a:t>
            </a:r>
          </a:p>
          <a:p>
            <a:r>
              <a:rPr lang="en-US" altLang="en-US" smtClean="0">
                <a:latin typeface="Arial" charset="0"/>
                <a:cs typeface="Arial" charset="0"/>
              </a:rPr>
              <a:t>Fibroadenoma</a:t>
            </a:r>
          </a:p>
        </p:txBody>
      </p:sp>
      <p:sp>
        <p:nvSpPr>
          <p:cNvPr id="74755" name="Rectangle 2"/>
          <p:cNvSpPr>
            <a:spLocks noGrp="1" noChangeArrowheads="1"/>
          </p:cNvSpPr>
          <p:nvPr>
            <p:ph type="title"/>
          </p:nvPr>
        </p:nvSpPr>
        <p:spPr/>
        <p:txBody>
          <a:bodyPr/>
          <a:lstStyle/>
          <a:p>
            <a:r>
              <a:rPr lang="en-US" altLang="en-US" smtClean="0">
                <a:latin typeface="Arial" charset="0"/>
                <a:cs typeface="Arial" charset="0"/>
              </a:rPr>
              <a:t>Abnormal Findings:</a:t>
            </a:r>
            <a:br>
              <a:rPr lang="en-US" altLang="en-US" smtClean="0">
                <a:latin typeface="Arial" charset="0"/>
                <a:cs typeface="Arial" charset="0"/>
              </a:rPr>
            </a:br>
            <a:r>
              <a:rPr lang="en-US" altLang="en-US" smtClean="0">
                <a:latin typeface="Arial" charset="0"/>
                <a:cs typeface="Arial" charset="0"/>
              </a:rPr>
              <a:t>Breast Lump</a:t>
            </a:r>
          </a:p>
        </p:txBody>
      </p:sp>
      <p:sp>
        <p:nvSpPr>
          <p:cNvPr id="7475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7475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6205E73-E9F4-431A-990D-C8F09330946D}" type="slidenum">
              <a:rPr lang="en-US" sz="1000" smtClean="0">
                <a:latin typeface="Arial" charset="0"/>
                <a:cs typeface="Arial" charset="0"/>
              </a:rPr>
              <a:pPr eaLnBrk="1" hangingPunct="1"/>
              <a:t>64</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16"/>
          <p:cNvSpPr>
            <a:spLocks noGrp="1"/>
          </p:cNvSpPr>
          <p:nvPr>
            <p:ph idx="1"/>
          </p:nvPr>
        </p:nvSpPr>
        <p:spPr>
          <a:xfrm>
            <a:off x="465138" y="1641475"/>
            <a:ext cx="8229600" cy="4454525"/>
          </a:xfrm>
        </p:spPr>
        <p:txBody>
          <a:bodyPr/>
          <a:lstStyle/>
          <a:p>
            <a:r>
              <a:rPr lang="en-US" altLang="en-US" smtClean="0">
                <a:latin typeface="Arial" charset="0"/>
                <a:cs typeface="Arial" charset="0"/>
              </a:rPr>
              <a:t>Mammary duct ectasia</a:t>
            </a:r>
          </a:p>
          <a:p>
            <a:r>
              <a:rPr lang="en-US" altLang="en-US" smtClean="0">
                <a:latin typeface="Arial" charset="0"/>
                <a:cs typeface="Arial" charset="0"/>
              </a:rPr>
              <a:t>Carcinoma</a:t>
            </a:r>
          </a:p>
          <a:p>
            <a:r>
              <a:rPr lang="en-US" altLang="en-US" smtClean="0">
                <a:latin typeface="Arial" charset="0"/>
                <a:cs typeface="Arial" charset="0"/>
              </a:rPr>
              <a:t>Intraductal papilloma</a:t>
            </a:r>
          </a:p>
          <a:p>
            <a:r>
              <a:rPr lang="en-US" altLang="en-US" smtClean="0">
                <a:latin typeface="Arial" charset="0"/>
                <a:cs typeface="Arial" charset="0"/>
              </a:rPr>
              <a:t>Paget disease (intraductal carcinoma)</a:t>
            </a:r>
          </a:p>
        </p:txBody>
      </p:sp>
      <p:sp>
        <p:nvSpPr>
          <p:cNvPr id="75779" name="Rectangle 5"/>
          <p:cNvSpPr>
            <a:spLocks noGrp="1" noChangeArrowheads="1"/>
          </p:cNvSpPr>
          <p:nvPr>
            <p:ph type="title"/>
          </p:nvPr>
        </p:nvSpPr>
        <p:spPr/>
        <p:txBody>
          <a:bodyPr/>
          <a:lstStyle/>
          <a:p>
            <a:r>
              <a:rPr lang="en-US" altLang="en-US" smtClean="0">
                <a:latin typeface="Arial" charset="0"/>
                <a:cs typeface="Arial" charset="0"/>
              </a:rPr>
              <a:t>Abnormal Findings:</a:t>
            </a:r>
            <a:br>
              <a:rPr lang="en-US" altLang="en-US" smtClean="0">
                <a:latin typeface="Arial" charset="0"/>
                <a:cs typeface="Arial" charset="0"/>
              </a:rPr>
            </a:br>
            <a:r>
              <a:rPr lang="en-US" altLang="en-US" smtClean="0">
                <a:latin typeface="Arial" charset="0"/>
                <a:cs typeface="Arial" charset="0"/>
              </a:rPr>
              <a:t>Abnormal Nipple Discharge</a:t>
            </a:r>
          </a:p>
        </p:txBody>
      </p:sp>
      <p:sp>
        <p:nvSpPr>
          <p:cNvPr id="7578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7578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DA04261-50C6-433C-9C6C-EAA41099E9F8}" type="slidenum">
              <a:rPr lang="en-US" sz="1000" smtClean="0">
                <a:latin typeface="Arial" charset="0"/>
                <a:cs typeface="Arial" charset="0"/>
              </a:rPr>
              <a:pPr eaLnBrk="1" hangingPunct="1"/>
              <a:t>65</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6"/>
          <p:cNvSpPr>
            <a:spLocks noGrp="1" noChangeArrowheads="1"/>
          </p:cNvSpPr>
          <p:nvPr>
            <p:ph idx="1"/>
          </p:nvPr>
        </p:nvSpPr>
        <p:spPr>
          <a:xfrm>
            <a:off x="465138" y="1641475"/>
            <a:ext cx="8229600" cy="4454525"/>
          </a:xfrm>
        </p:spPr>
        <p:txBody>
          <a:bodyPr/>
          <a:lstStyle/>
          <a:p>
            <a:r>
              <a:rPr lang="en-US" altLang="en-US" smtClean="0">
                <a:latin typeface="Arial" charset="0"/>
                <a:cs typeface="Arial" charset="0"/>
              </a:rPr>
              <a:t>Plugged duct</a:t>
            </a:r>
          </a:p>
          <a:p>
            <a:r>
              <a:rPr lang="en-US" altLang="en-US" smtClean="0">
                <a:latin typeface="Arial" charset="0"/>
                <a:cs typeface="Arial" charset="0"/>
              </a:rPr>
              <a:t>Breast abscess</a:t>
            </a:r>
          </a:p>
          <a:p>
            <a:r>
              <a:rPr lang="en-US" altLang="en-US" smtClean="0">
                <a:latin typeface="Arial" charset="0"/>
                <a:cs typeface="Arial" charset="0"/>
              </a:rPr>
              <a:t>Mastitis</a:t>
            </a:r>
          </a:p>
        </p:txBody>
      </p:sp>
      <p:sp>
        <p:nvSpPr>
          <p:cNvPr id="76803" name="Rectangle 5"/>
          <p:cNvSpPr>
            <a:spLocks noGrp="1" noChangeArrowheads="1"/>
          </p:cNvSpPr>
          <p:nvPr>
            <p:ph type="title"/>
          </p:nvPr>
        </p:nvSpPr>
        <p:spPr/>
        <p:txBody>
          <a:bodyPr/>
          <a:lstStyle/>
          <a:p>
            <a:r>
              <a:rPr lang="en-US" altLang="en-US" smtClean="0">
                <a:latin typeface="Arial" charset="0"/>
                <a:cs typeface="Arial" charset="0"/>
              </a:rPr>
              <a:t>Abnormal Findings:</a:t>
            </a:r>
            <a:br>
              <a:rPr lang="en-US" altLang="en-US" smtClean="0">
                <a:latin typeface="Arial" charset="0"/>
                <a:cs typeface="Arial" charset="0"/>
              </a:rPr>
            </a:br>
            <a:r>
              <a:rPr lang="en-US" altLang="en-US" smtClean="0">
                <a:latin typeface="Arial" charset="0"/>
                <a:cs typeface="Arial" charset="0"/>
              </a:rPr>
              <a:t>Disorders During Lactation</a:t>
            </a:r>
          </a:p>
        </p:txBody>
      </p:sp>
      <p:sp>
        <p:nvSpPr>
          <p:cNvPr id="768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7680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EAF124B-BAE7-48B4-A0D2-9FAD0FD47AA9}" type="slidenum">
              <a:rPr lang="en-US" sz="1000" smtClean="0">
                <a:latin typeface="Arial" charset="0"/>
                <a:cs typeface="Arial" charset="0"/>
              </a:rPr>
              <a:pPr eaLnBrk="1" hangingPunct="1"/>
              <a:t>66</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idx="1"/>
          </p:nvPr>
        </p:nvSpPr>
        <p:spPr>
          <a:xfrm>
            <a:off x="465138" y="1641475"/>
            <a:ext cx="8229600" cy="4454525"/>
          </a:xfrm>
        </p:spPr>
        <p:txBody>
          <a:bodyPr/>
          <a:lstStyle/>
          <a:p>
            <a:r>
              <a:rPr lang="en-US" altLang="en-US" smtClean="0">
                <a:latin typeface="Arial" charset="0"/>
                <a:cs typeface="Arial" charset="0"/>
              </a:rPr>
              <a:t>Gynecomastia</a:t>
            </a:r>
          </a:p>
          <a:p>
            <a:r>
              <a:rPr lang="en-US" altLang="en-US" smtClean="0">
                <a:latin typeface="Arial" charset="0"/>
                <a:cs typeface="Arial" charset="0"/>
              </a:rPr>
              <a:t>Male breast cancer</a:t>
            </a:r>
          </a:p>
        </p:txBody>
      </p:sp>
      <p:sp>
        <p:nvSpPr>
          <p:cNvPr id="77827" name="Rectangle 2"/>
          <p:cNvSpPr>
            <a:spLocks noGrp="1" noChangeArrowheads="1"/>
          </p:cNvSpPr>
          <p:nvPr>
            <p:ph type="title"/>
          </p:nvPr>
        </p:nvSpPr>
        <p:spPr/>
        <p:txBody>
          <a:bodyPr/>
          <a:lstStyle/>
          <a:p>
            <a:r>
              <a:rPr lang="en-US" altLang="en-US" smtClean="0">
                <a:latin typeface="Arial" charset="0"/>
                <a:cs typeface="Arial" charset="0"/>
              </a:rPr>
              <a:t>Abnormal Findings:</a:t>
            </a:r>
            <a:br>
              <a:rPr lang="en-US" altLang="en-US" smtClean="0">
                <a:latin typeface="Arial" charset="0"/>
                <a:cs typeface="Arial" charset="0"/>
              </a:rPr>
            </a:br>
            <a:r>
              <a:rPr lang="en-US" altLang="en-US" smtClean="0">
                <a:latin typeface="Arial" charset="0"/>
                <a:cs typeface="Arial" charset="0"/>
              </a:rPr>
              <a:t>Male Breast</a:t>
            </a:r>
          </a:p>
        </p:txBody>
      </p:sp>
      <p:sp>
        <p:nvSpPr>
          <p:cNvPr id="778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7782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875F302-3FC7-4052-9C16-5B2BD5F1C392}" type="slidenum">
              <a:rPr lang="en-US" sz="1000" smtClean="0">
                <a:latin typeface="Arial" charset="0"/>
                <a:cs typeface="Arial" charset="0"/>
              </a:rPr>
              <a:pPr eaLnBrk="1" hangingPunct="1"/>
              <a:t>67</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Breast may be divided into four quadrants by imaginary horizontal and vertical lines intersecting at nipple.</a:t>
            </a:r>
          </a:p>
          <a:p>
            <a:pPr lvl="2">
              <a:buSzPct val="80000"/>
              <a:buFont typeface="Wingdings" pitchFamily="2" charset="2"/>
              <a:buChar char="Ø"/>
            </a:pPr>
            <a:r>
              <a:rPr lang="en-US" altLang="en-US" sz="2400" smtClean="0">
                <a:latin typeface="Arial" charset="0"/>
                <a:cs typeface="Arial" charset="0"/>
              </a:rPr>
              <a:t>This makes a convenient map to describe clinical findings.</a:t>
            </a:r>
          </a:p>
          <a:p>
            <a:pPr lvl="2">
              <a:buSzPct val="80000"/>
              <a:buFont typeface="Wingdings" pitchFamily="2" charset="2"/>
              <a:buChar char="Ø"/>
            </a:pPr>
            <a:r>
              <a:rPr lang="en-US" altLang="en-US" sz="2400" smtClean="0">
                <a:latin typeface="Arial" charset="0"/>
                <a:cs typeface="Arial" charset="0"/>
              </a:rPr>
              <a:t>Upper outer quadrant is axillary tail of Spence, cone-shaped breast tissue that projects up into axilla, close to pectoral group of axillary lymph nodes.</a:t>
            </a:r>
          </a:p>
          <a:p>
            <a:pPr lvl="2">
              <a:buSzPct val="80000"/>
              <a:buFont typeface="Wingdings" pitchFamily="2" charset="2"/>
              <a:buChar char="Ø"/>
            </a:pPr>
            <a:r>
              <a:rPr lang="en-US" altLang="en-US" sz="2400" smtClean="0">
                <a:latin typeface="Arial" charset="0"/>
                <a:cs typeface="Arial" charset="0"/>
              </a:rPr>
              <a:t>Upper outer quadrant is site of most breast tumors.</a:t>
            </a:r>
          </a:p>
        </p:txBody>
      </p:sp>
      <p:sp>
        <p:nvSpPr>
          <p:cNvPr id="18435" name="Title 8"/>
          <p:cNvSpPr>
            <a:spLocks noGrp="1"/>
          </p:cNvSpPr>
          <p:nvPr>
            <p:ph type="title"/>
          </p:nvPr>
        </p:nvSpPr>
        <p:spPr/>
        <p:txBody>
          <a:bodyPr/>
          <a:lstStyle/>
          <a:p>
            <a:r>
              <a:rPr lang="en-US" altLang="en-US" smtClean="0">
                <a:latin typeface="Arial" charset="0"/>
                <a:cs typeface="Arial" charset="0"/>
              </a:rPr>
              <a:t>Internal Anatomy III</a:t>
            </a:r>
          </a:p>
        </p:txBody>
      </p:sp>
      <p:sp>
        <p:nvSpPr>
          <p:cNvPr id="1843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1843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F52F960-1251-4737-8809-FD62C67466A0}" type="slidenum">
              <a:rPr lang="en-US" sz="1000" smtClean="0">
                <a:latin typeface="Arial" charset="0"/>
                <a:cs typeface="Arial" charset="0"/>
              </a:rPr>
              <a:pPr eaLnBrk="1" hangingPunct="1"/>
              <a:t>7</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latin typeface="Arial" charset="0"/>
                <a:cs typeface="Arial" charset="0"/>
              </a:rPr>
              <a:t>Breast Internal Anatomy</a:t>
            </a:r>
          </a:p>
        </p:txBody>
      </p:sp>
      <p:sp>
        <p:nvSpPr>
          <p:cNvPr id="1946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dirty="0" smtClean="0">
                <a:latin typeface="Arial" charset="0"/>
                <a:cs typeface="Arial" charset="0"/>
              </a:rPr>
              <a:t>Copyright © 2016 by Elsevier, Inc. All rights reserved.</a:t>
            </a:r>
          </a:p>
          <a:p>
            <a:pPr eaLnBrk="1" hangingPunct="1"/>
            <a:r>
              <a:rPr lang="en-US" sz="1000" dirty="0" smtClean="0">
                <a:latin typeface="Arial" charset="0"/>
                <a:cs typeface="Arial" charset="0"/>
              </a:rPr>
              <a:t>Copyright © 2012, 2008, 2004, 2000, 1996, 1993 by Saunders, an affiliate of Elsevier Inc. </a:t>
            </a:r>
          </a:p>
        </p:txBody>
      </p:sp>
      <p:sp>
        <p:nvSpPr>
          <p:cNvPr id="1946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A7B5C33-BD1D-4607-BDFD-2820E9B164C7}" type="slidenum">
              <a:rPr lang="en-US" sz="1000" smtClean="0">
                <a:latin typeface="Arial" charset="0"/>
                <a:cs typeface="Arial" charset="0"/>
              </a:rPr>
              <a:pPr eaLnBrk="1" hangingPunct="1"/>
              <a:t>8</a:t>
            </a:fld>
            <a:endParaRPr lang="en-US" sz="1000" smtClean="0">
              <a:latin typeface="Arial" charset="0"/>
              <a:cs typeface="Arial" charset="0"/>
            </a:endParaRPr>
          </a:p>
        </p:txBody>
      </p:sp>
      <p:pic>
        <p:nvPicPr>
          <p:cNvPr id="1026" name="Picture 2" descr="E:\Jarvis IC\Step 4 [merge]\01700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177" y="1238631"/>
            <a:ext cx="4268344" cy="4742604"/>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pic>
        <p:nvPicPr>
          <p:cNvPr id="1027" name="Picture 3" descr="E:\Jarvis IC\Step 4 [merge]\017002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2396" y="1225274"/>
            <a:ext cx="4149725" cy="4755961"/>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7398" y="6081639"/>
            <a:ext cx="1842171" cy="246221"/>
          </a:xfrm>
          <a:prstGeom prst="rect">
            <a:avLst/>
          </a:prstGeom>
          <a:noFill/>
        </p:spPr>
        <p:txBody>
          <a:bodyPr wrap="none" rtlCol="0">
            <a:spAutoFit/>
          </a:bodyPr>
          <a:lstStyle/>
          <a:p>
            <a:r>
              <a:rPr lang="en-US" sz="1000" dirty="0">
                <a:latin typeface="Arial" pitchFamily="34" charset="0"/>
                <a:cs typeface="Arial" pitchFamily="34" charset="0"/>
              </a:rPr>
              <a:t>Copyright Pat Thomas, 2010.</a:t>
            </a:r>
          </a:p>
        </p:txBody>
      </p:sp>
      <p:sp>
        <p:nvSpPr>
          <p:cNvPr id="10" name="TextBox 9"/>
          <p:cNvSpPr txBox="1"/>
          <p:nvPr/>
        </p:nvSpPr>
        <p:spPr>
          <a:xfrm>
            <a:off x="6018307" y="6075593"/>
            <a:ext cx="1842171" cy="246221"/>
          </a:xfrm>
          <a:prstGeom prst="rect">
            <a:avLst/>
          </a:prstGeom>
          <a:noFill/>
        </p:spPr>
        <p:txBody>
          <a:bodyPr wrap="none" rtlCol="0">
            <a:spAutoFit/>
          </a:bodyPr>
          <a:lstStyle/>
          <a:p>
            <a:r>
              <a:rPr lang="en-US" sz="1000" dirty="0">
                <a:latin typeface="Arial" pitchFamily="34" charset="0"/>
                <a:cs typeface="Arial" pitchFamily="34" charset="0"/>
              </a:rPr>
              <a:t>Copyright Pat Thomas, 2010.</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latin typeface="Arial" charset="0"/>
                <a:cs typeface="Arial" charset="0"/>
              </a:rPr>
              <a:t>Breast has extensive lymphatic drainage. </a:t>
            </a:r>
          </a:p>
          <a:p>
            <a:pPr lvl="1">
              <a:buSzPct val="60000"/>
              <a:buFont typeface="Wingdings 2" pitchFamily="18" charset="2"/>
              <a:buChar char=""/>
            </a:pPr>
            <a:r>
              <a:rPr lang="en-US" altLang="en-US" sz="2800" smtClean="0">
                <a:latin typeface="Arial" charset="0"/>
                <a:cs typeface="Arial" charset="0"/>
              </a:rPr>
              <a:t>Four groups of axillary nodes are present</a:t>
            </a:r>
          </a:p>
          <a:p>
            <a:pPr lvl="2">
              <a:buSzPct val="80000"/>
              <a:buFont typeface="Wingdings" pitchFamily="2" charset="2"/>
              <a:buChar char="Ø"/>
            </a:pPr>
            <a:r>
              <a:rPr lang="en-US" altLang="en-US" sz="2400" smtClean="0">
                <a:latin typeface="Arial" charset="0"/>
                <a:cs typeface="Arial" charset="0"/>
              </a:rPr>
              <a:t>Central axillary nodes</a:t>
            </a:r>
          </a:p>
          <a:p>
            <a:pPr lvl="2">
              <a:buSzPct val="80000"/>
              <a:buFont typeface="Wingdings" pitchFamily="2" charset="2"/>
              <a:buChar char="Ø"/>
            </a:pPr>
            <a:r>
              <a:rPr lang="en-US" altLang="en-US" sz="2400" smtClean="0">
                <a:latin typeface="Arial" charset="0"/>
                <a:cs typeface="Arial" charset="0"/>
              </a:rPr>
              <a:t>Pectoral (anterior)</a:t>
            </a:r>
          </a:p>
          <a:p>
            <a:pPr lvl="2">
              <a:buSzPct val="80000"/>
              <a:buFont typeface="Wingdings" pitchFamily="2" charset="2"/>
              <a:buChar char="Ø"/>
            </a:pPr>
            <a:r>
              <a:rPr lang="en-US" altLang="en-US" sz="2400" smtClean="0">
                <a:latin typeface="Arial" charset="0"/>
                <a:cs typeface="Arial" charset="0"/>
              </a:rPr>
              <a:t>Subscapular (posterior)</a:t>
            </a:r>
          </a:p>
          <a:p>
            <a:pPr lvl="2">
              <a:buSzPct val="80000"/>
              <a:buFont typeface="Wingdings" pitchFamily="2" charset="2"/>
              <a:buChar char="Ø"/>
            </a:pPr>
            <a:r>
              <a:rPr lang="en-US" altLang="en-US" sz="2400" smtClean="0">
                <a:latin typeface="Arial" charset="0"/>
                <a:cs typeface="Arial" charset="0"/>
              </a:rPr>
              <a:t>Lateral</a:t>
            </a:r>
          </a:p>
          <a:p>
            <a:pPr lvl="1">
              <a:buSzPct val="60000"/>
              <a:buFont typeface="Wingdings 2" pitchFamily="18" charset="2"/>
              <a:buChar char=""/>
            </a:pPr>
            <a:r>
              <a:rPr lang="en-US" altLang="en-US" sz="2800" smtClean="0">
                <a:latin typeface="Arial" charset="0"/>
                <a:cs typeface="Arial" charset="0"/>
              </a:rPr>
              <a:t>From the central axillary nodes, drainage flows up to infraclavicular and supraclavicular nodes.</a:t>
            </a:r>
          </a:p>
          <a:p>
            <a:pPr lvl="2"/>
            <a:endParaRPr lang="en-US" altLang="en-US" smtClean="0">
              <a:latin typeface="Arial" charset="0"/>
              <a:cs typeface="Arial" charset="0"/>
            </a:endParaRPr>
          </a:p>
        </p:txBody>
      </p:sp>
      <p:sp>
        <p:nvSpPr>
          <p:cNvPr id="20483" name="Title 8"/>
          <p:cNvSpPr>
            <a:spLocks noGrp="1"/>
          </p:cNvSpPr>
          <p:nvPr>
            <p:ph type="title"/>
          </p:nvPr>
        </p:nvSpPr>
        <p:spPr/>
        <p:txBody>
          <a:bodyPr/>
          <a:lstStyle/>
          <a:p>
            <a:r>
              <a:rPr lang="en-US" altLang="en-US" smtClean="0">
                <a:latin typeface="Arial" charset="0"/>
                <a:cs typeface="Arial" charset="0"/>
              </a:rPr>
              <a:t>Lymphatics</a:t>
            </a:r>
          </a:p>
        </p:txBody>
      </p:sp>
      <p:sp>
        <p:nvSpPr>
          <p:cNvPr id="2048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charset="0"/>
                <a:cs typeface="Arial" charset="0"/>
              </a:rPr>
              <a:t>Copyright © 2016 by Elsevier, Inc. All rights reserved.</a:t>
            </a:r>
          </a:p>
          <a:p>
            <a:pPr eaLnBrk="1" hangingPunct="1"/>
            <a:r>
              <a:rPr lang="en-US" sz="1000" smtClean="0">
                <a:latin typeface="Arial" charset="0"/>
                <a:cs typeface="Arial" charset="0"/>
              </a:rPr>
              <a:t>Copyright © 2012, 2008, 2004, 2000, 1996, 1993 by Saunders, an affiliate of Elsevier Inc. </a:t>
            </a:r>
          </a:p>
        </p:txBody>
      </p:sp>
      <p:sp>
        <p:nvSpPr>
          <p:cNvPr id="2048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A4ABF6-3FAD-4D15-927D-30BE003861CD}" type="slidenum">
              <a:rPr lang="en-US" sz="1000" smtClean="0">
                <a:latin typeface="Arial" charset="0"/>
                <a:cs typeface="Arial" charset="0"/>
              </a:rPr>
              <a:pPr eaLnBrk="1" hangingPunct="1"/>
              <a:t>9</a:t>
            </a:fld>
            <a:endParaRPr lang="en-US" sz="1000" smtClean="0">
              <a:latin typeface="Arial" charset="0"/>
              <a:cs typeface="Arial"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1242</TotalTime>
  <Words>6673</Words>
  <Application>Microsoft Office PowerPoint</Application>
  <PresentationFormat>On-screen Show (4:3)</PresentationFormat>
  <Paragraphs>600</Paragraphs>
  <Slides>67</Slides>
  <Notes>8</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Chapter 17</vt:lpstr>
      <vt:lpstr>Surface Anatomy I</vt:lpstr>
      <vt:lpstr>Surface Anatomy II</vt:lpstr>
      <vt:lpstr>Breast Surface Anatomy</vt:lpstr>
      <vt:lpstr>Internal Anatomy I</vt:lpstr>
      <vt:lpstr>Internal Anatomy II</vt:lpstr>
      <vt:lpstr>Internal Anatomy III</vt:lpstr>
      <vt:lpstr>Breast Internal Anatomy</vt:lpstr>
      <vt:lpstr>Lymphatics</vt:lpstr>
      <vt:lpstr>Regional Lymphatics</vt:lpstr>
      <vt:lpstr>Developmental Competence</vt:lpstr>
      <vt:lpstr>Developmental Competence: Adolescent </vt:lpstr>
      <vt:lpstr>Developmental Competence: Pregnant Woman</vt:lpstr>
      <vt:lpstr>Question</vt:lpstr>
      <vt:lpstr>Developmental Competence: Aging Woman</vt:lpstr>
      <vt:lpstr>Male Breast</vt:lpstr>
      <vt:lpstr>Cultural Competence</vt:lpstr>
      <vt:lpstr>Cultural Competence: Breast Cancer I</vt:lpstr>
      <vt:lpstr>Cultural Competence: Breast Cancer II</vt:lpstr>
      <vt:lpstr>Cultural Competence: Breast Cancer III</vt:lpstr>
      <vt:lpstr>Subjective Data</vt:lpstr>
      <vt:lpstr>Breast Cancer: Culture and Women</vt:lpstr>
      <vt:lpstr>Subjective Data Questions: Pain</vt:lpstr>
      <vt:lpstr>Subjective Data Questions  I</vt:lpstr>
      <vt:lpstr>Subjective Data Questions II</vt:lpstr>
      <vt:lpstr>Subjective Data Questions III</vt:lpstr>
      <vt:lpstr>Subjective Data Questions IV</vt:lpstr>
      <vt:lpstr>Subjective Data Questions V </vt:lpstr>
      <vt:lpstr>Subjective Data Questions VI </vt:lpstr>
      <vt:lpstr>Additional History for Preadolescent Girl</vt:lpstr>
      <vt:lpstr>Additional History for Pregnant Woman</vt:lpstr>
      <vt:lpstr>Additional History for Menopausal Woman</vt:lpstr>
      <vt:lpstr>Risk Profile for Breast Cancer</vt:lpstr>
      <vt:lpstr>Objective Data</vt:lpstr>
      <vt:lpstr>Inspection of the Breast I</vt:lpstr>
      <vt:lpstr>General Appearance of Breasts</vt:lpstr>
      <vt:lpstr>Inspection of the Breast II</vt:lpstr>
      <vt:lpstr>Inspection of the Breast III</vt:lpstr>
      <vt:lpstr>Maneuvers to Screen for Retraction</vt:lpstr>
      <vt:lpstr>Inspection and Palpation of the Axillae </vt:lpstr>
      <vt:lpstr>Palpation of the Breasts I</vt:lpstr>
      <vt:lpstr>Palpation of the Breasts II</vt:lpstr>
      <vt:lpstr>Palpation of the Breasts III</vt:lpstr>
      <vt:lpstr>Characteristics of Lump or Mass I </vt:lpstr>
      <vt:lpstr>Characteristics of Lump or Mass II </vt:lpstr>
      <vt:lpstr>Palpation: Breast</vt:lpstr>
      <vt:lpstr>Teach Breast Self-Examination (BSE)</vt:lpstr>
      <vt:lpstr>Positive Aspects of BSE</vt:lpstr>
      <vt:lpstr>BSE: Keep Teaching Simple</vt:lpstr>
      <vt:lpstr>BSE: Teaching Methods</vt:lpstr>
      <vt:lpstr>Question</vt:lpstr>
      <vt:lpstr>Male Breast I</vt:lpstr>
      <vt:lpstr>Male Breast II</vt:lpstr>
      <vt:lpstr>Developmental Competence I</vt:lpstr>
      <vt:lpstr>Developmental Competence II</vt:lpstr>
      <vt:lpstr>Developmental Competence III</vt:lpstr>
      <vt:lpstr>Developmental Competence IV</vt:lpstr>
      <vt:lpstr>Developmental Competence V</vt:lpstr>
      <vt:lpstr>Developmental Competence VI</vt:lpstr>
      <vt:lpstr>Sample Charting </vt:lpstr>
      <vt:lpstr>Sample Charting Assessment</vt:lpstr>
      <vt:lpstr>Summary Checklist: Breasts and Regional Lymphatics</vt:lpstr>
      <vt:lpstr>Abnormal Findings: Retraction and Inflammation</vt:lpstr>
      <vt:lpstr>Abnormal Findings: Breast Lump</vt:lpstr>
      <vt:lpstr>Abnormal Findings: Abnormal Nipple Discharge</vt:lpstr>
      <vt:lpstr>Abnormal Findings: Disorders During Lactation</vt:lpstr>
      <vt:lpstr>Abnormal Findings: Male Breast</vt:lpstr>
    </vt:vector>
  </TitlesOfParts>
  <Company>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localadmin</dc:creator>
  <cp:lastModifiedBy>HBays</cp:lastModifiedBy>
  <cp:revision>295</cp:revision>
  <dcterms:created xsi:type="dcterms:W3CDTF">2007-07-25T18:30:10Z</dcterms:created>
  <dcterms:modified xsi:type="dcterms:W3CDTF">2015-02-03T20:01:50Z</dcterms:modified>
</cp:coreProperties>
</file>