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9" r:id="rId1"/>
  </p:sldMasterIdLst>
  <p:notesMasterIdLst>
    <p:notesMasterId r:id="rId101"/>
  </p:notesMasterIdLst>
  <p:handoutMasterIdLst>
    <p:handoutMasterId r:id="rId102"/>
  </p:handoutMasterIdLst>
  <p:sldIdLst>
    <p:sldId id="450" r:id="rId2"/>
    <p:sldId id="482" r:id="rId3"/>
    <p:sldId id="483" r:id="rId4"/>
    <p:sldId id="484" r:id="rId5"/>
    <p:sldId id="485" r:id="rId6"/>
    <p:sldId id="453" r:id="rId7"/>
    <p:sldId id="486" r:id="rId8"/>
    <p:sldId id="487" r:id="rId9"/>
    <p:sldId id="454" r:id="rId10"/>
    <p:sldId id="489" r:id="rId11"/>
    <p:sldId id="490" r:id="rId12"/>
    <p:sldId id="456" r:id="rId13"/>
    <p:sldId id="457" r:id="rId14"/>
    <p:sldId id="458" r:id="rId15"/>
    <p:sldId id="491" r:id="rId16"/>
    <p:sldId id="492" r:id="rId17"/>
    <p:sldId id="493" r:id="rId18"/>
    <p:sldId id="494" r:id="rId19"/>
    <p:sldId id="495" r:id="rId20"/>
    <p:sldId id="496" r:id="rId21"/>
    <p:sldId id="498" r:id="rId22"/>
    <p:sldId id="499" r:id="rId23"/>
    <p:sldId id="500" r:id="rId24"/>
    <p:sldId id="501" r:id="rId25"/>
    <p:sldId id="502" r:id="rId26"/>
    <p:sldId id="503" r:id="rId27"/>
    <p:sldId id="460" r:id="rId28"/>
    <p:sldId id="504" r:id="rId29"/>
    <p:sldId id="505" r:id="rId30"/>
    <p:sldId id="506" r:id="rId31"/>
    <p:sldId id="462" r:id="rId32"/>
    <p:sldId id="510" r:id="rId33"/>
    <p:sldId id="514" r:id="rId34"/>
    <p:sldId id="516" r:id="rId35"/>
    <p:sldId id="519" r:id="rId36"/>
    <p:sldId id="520" r:id="rId37"/>
    <p:sldId id="522" r:id="rId38"/>
    <p:sldId id="523" r:id="rId39"/>
    <p:sldId id="524" r:id="rId40"/>
    <p:sldId id="525" r:id="rId41"/>
    <p:sldId id="526" r:id="rId42"/>
    <p:sldId id="527" r:id="rId43"/>
    <p:sldId id="528" r:id="rId44"/>
    <p:sldId id="529" r:id="rId45"/>
    <p:sldId id="530" r:id="rId46"/>
    <p:sldId id="531" r:id="rId47"/>
    <p:sldId id="533" r:id="rId48"/>
    <p:sldId id="534" r:id="rId49"/>
    <p:sldId id="536" r:id="rId50"/>
    <p:sldId id="537" r:id="rId51"/>
    <p:sldId id="538" r:id="rId52"/>
    <p:sldId id="539" r:id="rId53"/>
    <p:sldId id="540" r:id="rId54"/>
    <p:sldId id="541" r:id="rId55"/>
    <p:sldId id="542" r:id="rId56"/>
    <p:sldId id="543" r:id="rId57"/>
    <p:sldId id="544" r:id="rId58"/>
    <p:sldId id="545" r:id="rId59"/>
    <p:sldId id="546" r:id="rId60"/>
    <p:sldId id="547" r:id="rId61"/>
    <p:sldId id="548" r:id="rId62"/>
    <p:sldId id="549" r:id="rId63"/>
    <p:sldId id="550" r:id="rId64"/>
    <p:sldId id="551" r:id="rId65"/>
    <p:sldId id="552" r:id="rId66"/>
    <p:sldId id="553" r:id="rId67"/>
    <p:sldId id="554" r:id="rId68"/>
    <p:sldId id="555" r:id="rId69"/>
    <p:sldId id="556" r:id="rId70"/>
    <p:sldId id="557" r:id="rId71"/>
    <p:sldId id="558" r:id="rId72"/>
    <p:sldId id="559" r:id="rId73"/>
    <p:sldId id="560" r:id="rId74"/>
    <p:sldId id="561" r:id="rId75"/>
    <p:sldId id="562" r:id="rId76"/>
    <p:sldId id="563" r:id="rId77"/>
    <p:sldId id="580" r:id="rId78"/>
    <p:sldId id="564" r:id="rId79"/>
    <p:sldId id="565" r:id="rId80"/>
    <p:sldId id="567" r:id="rId81"/>
    <p:sldId id="570" r:id="rId82"/>
    <p:sldId id="572" r:id="rId83"/>
    <p:sldId id="573" r:id="rId84"/>
    <p:sldId id="574" r:id="rId85"/>
    <p:sldId id="575" r:id="rId86"/>
    <p:sldId id="576" r:id="rId87"/>
    <p:sldId id="577" r:id="rId88"/>
    <p:sldId id="472" r:id="rId89"/>
    <p:sldId id="473" r:id="rId90"/>
    <p:sldId id="578" r:id="rId91"/>
    <p:sldId id="474" r:id="rId92"/>
    <p:sldId id="475" r:id="rId93"/>
    <p:sldId id="476" r:id="rId94"/>
    <p:sldId id="477" r:id="rId95"/>
    <p:sldId id="478" r:id="rId96"/>
    <p:sldId id="479" r:id="rId97"/>
    <p:sldId id="579" r:id="rId98"/>
    <p:sldId id="480" r:id="rId99"/>
    <p:sldId id="481" r:id="rId10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670">
          <p15:clr>
            <a:srgbClr val="A4A3A4"/>
          </p15:clr>
        </p15:guide>
        <p15:guide id="3" orient="horz" pos="1121">
          <p15:clr>
            <a:srgbClr val="A4A3A4"/>
          </p15:clr>
        </p15:guide>
        <p15:guide id="4" orient="horz" pos="1505">
          <p15:clr>
            <a:srgbClr val="A4A3A4"/>
          </p15:clr>
        </p15:guide>
        <p15:guide id="5" pos="2880">
          <p15:clr>
            <a:srgbClr val="A4A3A4"/>
          </p15:clr>
        </p15:guide>
        <p15:guide id="6" pos="5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88345" autoAdjust="0"/>
  </p:normalViewPr>
  <p:slideViewPr>
    <p:cSldViewPr snapToGrid="0">
      <p:cViewPr varScale="1">
        <p:scale>
          <a:sx n="97" d="100"/>
          <a:sy n="97" d="100"/>
        </p:scale>
        <p:origin x="-498" y="-102"/>
      </p:cViewPr>
      <p:guideLst>
        <p:guide orient="horz" pos="2160"/>
        <p:guide orient="horz" pos="670"/>
        <p:guide orient="horz" pos="1121"/>
        <p:guide orient="horz" pos="1505"/>
        <p:guide pos="2880"/>
        <p:guide pos="5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18"/>
    </p:cViewPr>
  </p:notesTextViewPr>
  <p:sorterViewPr>
    <p:cViewPr>
      <p:scale>
        <a:sx n="66" d="100"/>
        <a:sy n="66" d="100"/>
      </p:scale>
      <p:origin x="0" y="7308"/>
    </p:cViewPr>
  </p:sorterViewPr>
  <p:notesViewPr>
    <p:cSldViewPr snapToGrid="0">
      <p:cViewPr varScale="1">
        <p:scale>
          <a:sx n="53" d="100"/>
          <a:sy n="53" d="100"/>
        </p:scale>
        <p:origin x="-184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A52FD19-A0CF-4AD6-873D-8C283E1B8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29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9747637-FD89-45BD-93C9-C25578A3CE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44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421F6E-C2D9-493F-B704-376D7BA85E58}" type="slidenum">
              <a:rPr lang="en-US" altLang="en-US" sz="1200" smtClean="0">
                <a:latin typeface="Arial" charset="0"/>
              </a:rPr>
              <a:pPr eaLnBrk="1" hangingPunct="1"/>
              <a:t>1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7564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2C7B77-5635-46A9-A9AF-21733C954C66}" type="slidenum">
              <a:rPr lang="en-US" altLang="en-US" sz="1200" smtClean="0">
                <a:latin typeface="Arial" charset="0"/>
              </a:rPr>
              <a:pPr eaLnBrk="1" hangingPunct="1"/>
              <a:t>89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16836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8AC7F7-3A75-47F4-A9A0-427C67FF0BB4}" type="slidenum">
              <a:rPr lang="en-US" altLang="en-US" sz="1200" smtClean="0">
                <a:latin typeface="Arial" charset="0"/>
              </a:rPr>
              <a:pPr eaLnBrk="1" hangingPunct="1"/>
              <a:t>92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040198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B56F05-5A28-43B4-B1D8-588914A8DAE4}" type="slidenum">
              <a:rPr lang="en-US" altLang="en-US" sz="1200" smtClean="0">
                <a:latin typeface="Arial" charset="0"/>
              </a:rPr>
              <a:pPr eaLnBrk="1" hangingPunct="1"/>
              <a:t>93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92206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EF6D21-EB18-4BC1-A11E-9A50E92D1FBC}" type="slidenum">
              <a:rPr lang="en-US" altLang="en-US" sz="1200" smtClean="0">
                <a:latin typeface="Arial" charset="0"/>
              </a:rPr>
              <a:pPr eaLnBrk="1" hangingPunct="1"/>
              <a:t>94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957390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The correct answer is 3.Consolidation must reach to the lung border/chest wall in order to carry the vibration to the examiner’s hands.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Answers 1, 2, and 4 are incorrect because a blocked bronchus or a pleural effusion will decrease tactile fremitus, whereas early pneumonia that has created a small area of consolidation is not likely to change the finding at all.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747637-FD89-45BD-93C9-C25578A3CE9A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77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980C7A-E797-4CD8-95E2-9A3A842C149E}" type="slidenum">
              <a:rPr lang="en-US" altLang="en-US" sz="1200" smtClean="0">
                <a:latin typeface="Arial" charset="0"/>
              </a:rPr>
              <a:pPr eaLnBrk="1" hangingPunct="1"/>
              <a:t>6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9071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91D90C-93AD-4500-A2D9-2E74DFB33248}" type="slidenum">
              <a:rPr lang="en-US" altLang="en-US" sz="1200" smtClean="0">
                <a:latin typeface="Arial" charset="0"/>
              </a:rPr>
              <a:pPr eaLnBrk="1" hangingPunct="1"/>
              <a:t>9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79105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FAAF15-C2B5-4290-ADDC-7BCAEE838215}" type="slidenum">
              <a:rPr lang="en-US" altLang="en-US" sz="1200" smtClean="0">
                <a:latin typeface="Arial" charset="0"/>
              </a:rPr>
              <a:pPr eaLnBrk="1" hangingPunct="1"/>
              <a:t>12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767582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09B1C2-F9CE-4473-ABAF-D3AC581781B9}" type="slidenum">
              <a:rPr lang="en-US" altLang="en-US" sz="1200" smtClean="0">
                <a:latin typeface="Arial" charset="0"/>
              </a:rPr>
              <a:pPr eaLnBrk="1" hangingPunct="1"/>
              <a:t>13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154451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E15C71-FCBF-44F4-9C5B-A2F4CDD2F0BB}" type="slidenum">
              <a:rPr lang="en-US" altLang="en-US" sz="1200" smtClean="0">
                <a:latin typeface="Arial" charset="0"/>
              </a:rPr>
              <a:pPr eaLnBrk="1" hangingPunct="1"/>
              <a:t>14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999429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F27378-D66C-434E-A63E-C6D952EFA85F}" type="slidenum">
              <a:rPr lang="en-US" altLang="en-US" sz="1200" smtClean="0">
                <a:latin typeface="Arial" charset="0"/>
              </a:rPr>
              <a:pPr eaLnBrk="1" hangingPunct="1"/>
              <a:t>27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199925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3277DB-AD37-457D-9028-1547685CEFFE}" type="slidenum">
              <a:rPr lang="en-US" altLang="en-US" sz="1200" smtClean="0">
                <a:latin typeface="Arial" charset="0"/>
              </a:rPr>
              <a:pPr eaLnBrk="1" hangingPunct="1"/>
              <a:t>31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21260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The correct answer is 1. This technique is preferred to ensure a more accurate comparison of lung lobes.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Answer 2 is incorrect because the up and down technique may cause inaccurate comparisons.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Answer 3 is incorrect because the bell would not be used.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Answer 4 is incorrect because assessment of the diaphragm is not performed in the abdominal quadrants.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747637-FD89-45BD-93C9-C25578A3CE9A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6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503988"/>
            <a:ext cx="2133600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0CFD2B4-F2A0-423F-9CFC-07DAE2521C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253460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8328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0DAB1-3C3F-4860-85E7-1BAB0C067E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349001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90549-06D1-4352-9BCA-79DA4AA57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120104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CA3CB-2C6B-469D-9E76-FF4A2A9E36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105174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3F83F-CCFC-4895-B281-CD7C9229E9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138015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6B5E4-E85D-4F04-BD81-74C6BC4045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286406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12781-FC26-4353-994C-F6AAC2317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410425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F3C6-48A8-4F11-B151-925C22E100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101546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8328"/>
            <a:ext cx="7772400" cy="12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45920"/>
            <a:ext cx="7772400" cy="4454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7DBB-08C6-49E9-9EC8-2BC2F855B2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56748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AC98A-4CC9-4AB8-B1EC-91F4ABE712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92132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2A1411-D333-4278-ADFD-E20A9DB8FA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0" y="6461125"/>
            <a:ext cx="7162800" cy="381000"/>
          </a:xfrm>
          <a:prstGeom prst="rect">
            <a:avLst/>
          </a:prstGeom>
        </p:spPr>
        <p:txBody>
          <a:bodyPr/>
          <a:lstStyle>
            <a:lvl1pPr algn="ctr">
              <a:defRPr sz="1000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 2" pitchFamily="18" charset="2"/>
        <a:buChar char="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 3" pitchFamily="18" charset="2"/>
        <a:buChar char="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000" smtClean="0">
                <a:latin typeface="Arial" charset="0"/>
                <a:cs typeface="Arial" charset="0"/>
              </a:rPr>
              <a:t>Chapter 18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4950"/>
            <a:ext cx="6400800" cy="1752600"/>
          </a:xfrm>
        </p:spPr>
        <p:txBody>
          <a:bodyPr anchor="ctr"/>
          <a:lstStyle/>
          <a:p>
            <a:r>
              <a:rPr lang="en-US" altLang="en-US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Thorax and Lungs</a:t>
            </a:r>
          </a:p>
        </p:txBody>
      </p:sp>
      <p:sp>
        <p:nvSpPr>
          <p:cNvPr id="1229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Use reference lines to pinpoint finding vertically on chest.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On anterior chest, note midsternal line and midclavicular line.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Midclavicular line bisects center of each clavicle at a point halfway between palpated sternoclavicular and acromioclavicular joints.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Posterior chest wall has vertebral (or midspinal) line and scapular line, which extends through inferior angle of scapula when arms are at sides of body.</a:t>
            </a:r>
          </a:p>
        </p:txBody>
      </p:sp>
      <p:sp>
        <p:nvSpPr>
          <p:cNvPr id="2150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Reference Lines I</a:t>
            </a:r>
          </a:p>
        </p:txBody>
      </p:sp>
      <p:sp>
        <p:nvSpPr>
          <p:cNvPr id="2150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2150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7B7713-8302-4178-A671-C71CC28D4A14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10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Lift up the person’s arm 90 degrees, and divide lateral chest by three lines: 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Anterior axillary line: extends down from anterior axillary fold where pectoralis major muscle inserts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Posterior axillary line: continues down from posterior axillary fold where latissimus dorsi muscle inserts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Midaxillary line: runs down from apex of axilla and lies between and parallel to other two</a:t>
            </a:r>
          </a:p>
        </p:txBody>
      </p:sp>
      <p:sp>
        <p:nvSpPr>
          <p:cNvPr id="2253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Reference Lines II</a:t>
            </a:r>
          </a:p>
        </p:txBody>
      </p:sp>
      <p:sp>
        <p:nvSpPr>
          <p:cNvPr id="2253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2253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0D66C6-2E76-4AD7-A65E-EA85E837BA45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11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Anterior Reference Lines</a:t>
            </a:r>
          </a:p>
        </p:txBody>
      </p:sp>
      <p:sp>
        <p:nvSpPr>
          <p:cNvPr id="2355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2355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7B5031-90D7-4511-AD54-265FE3FF624D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12</a:t>
            </a:fld>
            <a:endParaRPr lang="en-US" sz="100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 descr="E:\Jarvis IC\Step 4 [merge]\018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29" y="1646602"/>
            <a:ext cx="4640441" cy="3992197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Posterior Reference Lines</a:t>
            </a:r>
          </a:p>
        </p:txBody>
      </p:sp>
      <p:sp>
        <p:nvSpPr>
          <p:cNvPr id="2458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2458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9DCDA0-90E4-4143-B847-4AA1E8AF297F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13</a:t>
            </a:fld>
            <a:endParaRPr lang="en-US" sz="100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 descr="E:\Jarvis IC\Step 4 [merge]\018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324" y="1430214"/>
            <a:ext cx="4432291" cy="4222709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Lateral Reference Lines</a:t>
            </a:r>
          </a:p>
        </p:txBody>
      </p:sp>
      <p:sp>
        <p:nvSpPr>
          <p:cNvPr id="2560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2560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4A9501-29B6-4064-8F78-FF7309D55432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14</a:t>
            </a:fld>
            <a:endParaRPr lang="en-US" sz="1000" smtClean="0">
              <a:latin typeface="Arial" charset="0"/>
              <a:cs typeface="Arial" charset="0"/>
            </a:endParaRPr>
          </a:p>
        </p:txBody>
      </p:sp>
      <p:pic>
        <p:nvPicPr>
          <p:cNvPr id="3074" name="Picture 2" descr="E:\Jarvis IC\Step 4 [merge]\018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42" y="1500554"/>
            <a:ext cx="4566436" cy="4365503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652963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Mediastinum: middle section of thoracic cavity containing esophagus, trachea, heart, and great vessels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Right and left pleural cavities, on either side of mediastinum, contain lungs.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Lung borders: In anterior chest, apex of lung tissue is 3 or 4 cm above inner third of clavicles.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Base rests on diaphragm at about sixth rib in midclavicular line.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Laterally, lung tissue extends from apex of axilla down to seventh or eighth rib.</a:t>
            </a:r>
          </a:p>
        </p:txBody>
      </p:sp>
      <p:sp>
        <p:nvSpPr>
          <p:cNvPr id="2662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Thoracic Cavity I</a:t>
            </a:r>
          </a:p>
        </p:txBody>
      </p:sp>
      <p:sp>
        <p:nvSpPr>
          <p:cNvPr id="2662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2662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758529-3CB0-4678-8CE4-0A819E3F41B8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15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Posteriorly, the location of C7 marks apex of lung tissue, and T10 usually corresponds to base.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Deep inspiration expands lungs, and their lower border drops to level of T12.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Lobes of the lung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Lungs are paired but not precisely symmetric structures. 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Right lung shorter than left because of underlying liver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Left lung narrower than right because heart bulges to left.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Right lung has three lobes, and left lung has two lobes.</a:t>
            </a:r>
          </a:p>
        </p:txBody>
      </p:sp>
      <p:sp>
        <p:nvSpPr>
          <p:cNvPr id="2765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Thoracic Cavity II</a:t>
            </a:r>
          </a:p>
        </p:txBody>
      </p:sp>
      <p:sp>
        <p:nvSpPr>
          <p:cNvPr id="2765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2765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3E471-43E8-4004-86DE-B86ED0ACB89F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16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sz="2400" smtClean="0">
                <a:latin typeface="Arial" charset="0"/>
                <a:cs typeface="Arial" charset="0"/>
              </a:rPr>
              <a:t>Lobes not arranged in horizontal bands; they stack in diagonal sloping segments and are separated by fissures that run obliquely through chest</a:t>
            </a:r>
          </a:p>
          <a:p>
            <a:r>
              <a:rPr lang="en-US" altLang="en-US" sz="2400" smtClean="0">
                <a:latin typeface="Arial" charset="0"/>
                <a:cs typeface="Arial" charset="0"/>
              </a:rPr>
              <a:t>Anterior chest</a:t>
            </a:r>
          </a:p>
          <a:p>
            <a:pPr lvl="1"/>
            <a:r>
              <a:rPr lang="en-US" altLang="en-US" sz="2000" smtClean="0">
                <a:latin typeface="Arial" charset="0"/>
                <a:cs typeface="Arial" charset="0"/>
              </a:rPr>
              <a:t>On anterior chest, oblique fissure crosses fifth rib in midaxillary line and terminates at sixth rib in midclavicular line.</a:t>
            </a:r>
          </a:p>
          <a:p>
            <a:pPr lvl="1"/>
            <a:r>
              <a:rPr lang="en-US" altLang="en-US" sz="2000" smtClean="0">
                <a:latin typeface="Arial" charset="0"/>
                <a:cs typeface="Arial" charset="0"/>
              </a:rPr>
              <a:t>Right lung also contains horizontal (minor) fissure, which divides right upper and middle lobes.</a:t>
            </a:r>
          </a:p>
          <a:p>
            <a:pPr lvl="1"/>
            <a:r>
              <a:rPr lang="en-US" altLang="en-US" sz="2000" smtClean="0">
                <a:latin typeface="Arial" charset="0"/>
                <a:cs typeface="Arial" charset="0"/>
              </a:rPr>
              <a:t>This fissure extends from fifth rib in right midaxillary line to third intercostal space or fourth rib at right sternal border.</a:t>
            </a:r>
          </a:p>
        </p:txBody>
      </p:sp>
      <p:sp>
        <p:nvSpPr>
          <p:cNvPr id="2867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Lobes of the Lung  Anterior Chest</a:t>
            </a:r>
          </a:p>
        </p:txBody>
      </p:sp>
      <p:sp>
        <p:nvSpPr>
          <p:cNvPr id="2867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2867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BB3C208-049C-4FE7-B2E1-5D83C8523E70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17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Posterior chest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Most remarkable point about posterior chest is that it is almost all lower lobe.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Upper lobes occupy a smaller band of tissue from their apices at T1 down to T3 or T4.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At this level, lower lobes begin, and their inferior border reaches down to level of T10 on expiration and to T12 on inspiration.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Right middle lobe does not project onto posterior chest at all.</a:t>
            </a:r>
          </a:p>
        </p:txBody>
      </p:sp>
      <p:sp>
        <p:nvSpPr>
          <p:cNvPr id="2969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Lobes of the Lung Posterior Chest</a:t>
            </a:r>
          </a:p>
        </p:txBody>
      </p:sp>
      <p:sp>
        <p:nvSpPr>
          <p:cNvPr id="2970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2970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0021C9-5D32-4CF0-9D0D-B93458497E0C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18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Lateral chest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Lung tissue extends from apex of axilla down to seventh or eighth rib.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Right upper lobe extends from apex of axilla down to horizontal fissure at fifth rib.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Right middle lobe extends from horizontal fissure down and forward to sixth rib at midclavicular line.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Right lower lobe continues from fifth rib to eighth rib in midaxillary line.</a:t>
            </a:r>
          </a:p>
        </p:txBody>
      </p:sp>
      <p:sp>
        <p:nvSpPr>
          <p:cNvPr id="3072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Lobes of the Lung Lateral Chest</a:t>
            </a:r>
          </a:p>
        </p:txBody>
      </p:sp>
      <p:sp>
        <p:nvSpPr>
          <p:cNvPr id="3072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3072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6A819A-40DD-44E1-8571-DD2E38BD6357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19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Position and surface landmarks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Thoracic cage is a bony structure with a conical shape, which is narrower at top. 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Defined by sternum, 12 pairs of ribs, and 12 thoracic vertebrae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Floor is the diaphragm, a musculotendinous septum that separates thoracic cavity from abdomen.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First seven ribs attach to sternum by costal cartilages.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Ribs 8, 9, and 10 attach to costal cartilage above.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Ribs 11 and 12 are “floating,” with free palpable tips.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Costochondral junctions are points at which ribs join their cartilages; they are not palpable.</a:t>
            </a:r>
          </a:p>
        </p:txBody>
      </p:sp>
      <p:sp>
        <p:nvSpPr>
          <p:cNvPr id="1331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Structure and Function</a:t>
            </a:r>
          </a:p>
        </p:txBody>
      </p:sp>
      <p:sp>
        <p:nvSpPr>
          <p:cNvPr id="1331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331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AD3150-E251-4460-9715-FBEC6CF4AEFD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2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1800" smtClean="0">
                <a:latin typeface="Arial" charset="0"/>
                <a:cs typeface="Arial" charset="0"/>
              </a:rPr>
              <a:t>Left lung contains only two lobes, upper and lower.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1800" smtClean="0">
                <a:latin typeface="Arial" charset="0"/>
                <a:cs typeface="Arial" charset="0"/>
              </a:rPr>
              <a:t>These are seen laterally as two triangular areas separated by oblique fissure.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1800" smtClean="0">
                <a:latin typeface="Arial" charset="0"/>
                <a:cs typeface="Arial" charset="0"/>
              </a:rPr>
              <a:t>Left upper lobe extends from apex of axilla down to fifth rib at midaxillary line.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1800" smtClean="0">
                <a:latin typeface="Arial" charset="0"/>
                <a:cs typeface="Arial" charset="0"/>
              </a:rPr>
              <a:t>Left lower lobe continues down to eighth rib in midaxillary line.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1800" smtClean="0">
                <a:latin typeface="Arial" charset="0"/>
                <a:cs typeface="Arial" charset="0"/>
              </a:rPr>
              <a:t>Using these landmarks, take a marker and try tracing outline of each lobe on a willing partner.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1800" smtClean="0">
                <a:latin typeface="Arial" charset="0"/>
                <a:cs typeface="Arial" charset="0"/>
              </a:rPr>
              <a:t>Take special note of three points that commonly confuse beginning examiners.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1600" smtClean="0">
                <a:latin typeface="Arial" charset="0"/>
                <a:cs typeface="Arial" charset="0"/>
              </a:rPr>
              <a:t>Left lung has no middle lobe.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1600" smtClean="0">
                <a:latin typeface="Arial" charset="0"/>
                <a:cs typeface="Arial" charset="0"/>
              </a:rPr>
              <a:t>Anterior chest contains mostly upper and middle lobe with very little lower lobe.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1600" smtClean="0">
                <a:latin typeface="Arial" charset="0"/>
                <a:cs typeface="Arial" charset="0"/>
              </a:rPr>
              <a:t>Posterior chest contains almost all lower lobe.</a:t>
            </a:r>
          </a:p>
          <a:p>
            <a:pPr lvl="1"/>
            <a:endParaRPr lang="en-US" altLang="en-US" sz="1800" smtClean="0">
              <a:latin typeface="Arial" charset="0"/>
              <a:cs typeface="Arial" charset="0"/>
            </a:endParaRPr>
          </a:p>
        </p:txBody>
      </p:sp>
      <p:sp>
        <p:nvSpPr>
          <p:cNvPr id="3174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Lobes of the Lung  Left</a:t>
            </a:r>
          </a:p>
        </p:txBody>
      </p:sp>
      <p:sp>
        <p:nvSpPr>
          <p:cNvPr id="3174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3174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CA6B0E-A2C0-4313-B27E-36B5E725114A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20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The thin, slippery pleurae form an envelope between lungs and chest wall.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Visceral pleura lines outside of lungs, dipping down into fissures.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It is continuous with parietal pleura lining inside of chest wall and diaphragm.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Pleural cavity is potential space filled only with few milliliters of lubricating fluid.</a:t>
            </a:r>
          </a:p>
        </p:txBody>
      </p:sp>
      <p:sp>
        <p:nvSpPr>
          <p:cNvPr id="3277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Pleurae I</a:t>
            </a:r>
          </a:p>
        </p:txBody>
      </p:sp>
      <p:sp>
        <p:nvSpPr>
          <p:cNvPr id="3277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3277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3F028D-1A47-4B3D-9413-7A7B7EBCB36F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21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>
                <a:latin typeface="Arial" charset="0"/>
                <a:cs typeface="Arial" charset="0"/>
              </a:rPr>
              <a:t>Pleural cavity normally has a vacuum, or negative pressure, which holds lungs tightly against chest wall.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1800" smtClean="0">
                <a:latin typeface="Arial" charset="0"/>
                <a:cs typeface="Arial" charset="0"/>
              </a:rPr>
              <a:t>Pleurae extend about 3 cm below level of lungs, forming the costodiaphragmatic recess. 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>
                <a:latin typeface="Arial" charset="0"/>
                <a:cs typeface="Arial" charset="0"/>
              </a:rPr>
              <a:t>Lungs slide smoothly and noiselessly up and down during respiration, lubricated by a few milliliters of fluid.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>
                <a:latin typeface="Arial" charset="0"/>
                <a:cs typeface="Arial" charset="0"/>
              </a:rPr>
              <a:t>Similar to two glass slides with a drop of water between them; although it is difficult to separate slides, they slide smoothly back and forth.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>
                <a:latin typeface="Arial" charset="0"/>
                <a:cs typeface="Arial" charset="0"/>
              </a:rPr>
              <a:t>This is a potential space; when it abnormally fills with air or fluid, it compromises lung expansion.</a:t>
            </a:r>
          </a:p>
          <a:p>
            <a:pPr lvl="1"/>
            <a:endParaRPr lang="en-US" altLang="en-US" sz="1800" smtClean="0">
              <a:latin typeface="Arial" charset="0"/>
              <a:cs typeface="Arial" charset="0"/>
            </a:endParaRPr>
          </a:p>
        </p:txBody>
      </p:sp>
      <p:sp>
        <p:nvSpPr>
          <p:cNvPr id="3379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Pleurae II</a:t>
            </a:r>
          </a:p>
        </p:txBody>
      </p:sp>
      <p:sp>
        <p:nvSpPr>
          <p:cNvPr id="3379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3379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1A3C24-E6F2-48FE-86F5-E1740B6B5619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22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Trachea lies anterior to esophagus and is 10 to 11 cm long in the adult.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Begins at level of cricoid cartilage in neck and bifurcates just below sternal angle into right and left main bronchi. 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Posteriorly, tracheal bifurcation is at level of T4 or T5.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Right main bronchus is shorter, wider, and more vertical than the left main bronchus.</a:t>
            </a:r>
          </a:p>
        </p:txBody>
      </p:sp>
      <p:sp>
        <p:nvSpPr>
          <p:cNvPr id="3481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Trachea and Bronchial Tree I</a:t>
            </a:r>
          </a:p>
        </p:txBody>
      </p:sp>
      <p:sp>
        <p:nvSpPr>
          <p:cNvPr id="3482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3482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1F8DFB-6A8F-4E6B-BBE0-F65D01062013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23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Trachea and bronchi transport gases between the environment and lung parenchyma.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Constitute dead space, or space that is filled with air but is not available for gaseous exchange.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This is about 150 mL in adult.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Bronchial tree also protects alveoli from small particulate matter in inhaled air.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Bronchi are lined with goblet cells, which secrete mucus that entraps particles; bronchi are lined with cilia, which sweep particles upward where they can be swallowed or expelled.</a:t>
            </a:r>
          </a:p>
        </p:txBody>
      </p:sp>
      <p:sp>
        <p:nvSpPr>
          <p:cNvPr id="3584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Trachea and Bronchial Tree II</a:t>
            </a:r>
          </a:p>
        </p:txBody>
      </p:sp>
      <p:sp>
        <p:nvSpPr>
          <p:cNvPr id="3584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3584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9B778D-6EF6-4826-BC54-AD836B4A0840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24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748213"/>
          </a:xfrm>
        </p:spPr>
        <p:txBody>
          <a:bodyPr/>
          <a:lstStyle/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Acinus is a functional respiratory unit that consists of bronchioles, alveolar ducts, alveolar sacs, and the alveoli.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Gaseous exchange occurs across respiratory membrane in alveolar duct and in millions of alveoli.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Alveoli are clustered like grapes around each alveolar duct.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This creates millions of interalveolar septa (walls) that increase tremendously the working space available for gas exchange.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This bunched arrangement creates surface area for gas exchange that is as large as a tennis court.</a:t>
            </a:r>
          </a:p>
          <a:p>
            <a:pPr lvl="1"/>
            <a:endParaRPr lang="en-US" altLang="en-US" sz="2000" smtClean="0">
              <a:latin typeface="Arial" charset="0"/>
              <a:cs typeface="Arial" charset="0"/>
            </a:endParaRPr>
          </a:p>
        </p:txBody>
      </p:sp>
      <p:sp>
        <p:nvSpPr>
          <p:cNvPr id="3686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Trachea and Bronchial Tree III</a:t>
            </a:r>
          </a:p>
        </p:txBody>
      </p:sp>
      <p:sp>
        <p:nvSpPr>
          <p:cNvPr id="3686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3686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090694-3869-4F40-B39D-8CC2DF60DD42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25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Four major functions of respiratory system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Supplying oxygen to the body for energy production 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Removing carbon dioxide as a waste product of energy reactions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Maintaining homeostasis (acid-base balance) of arterial blood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By supplying oxygen to blood and eliminating excess carbon dioxide, respiration maintains pH or acid-base balance of blood.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Maintaining heat exchange (less important in humans)</a:t>
            </a:r>
          </a:p>
        </p:txBody>
      </p:sp>
      <p:sp>
        <p:nvSpPr>
          <p:cNvPr id="3789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Mechanics of Respiration I</a:t>
            </a:r>
          </a:p>
        </p:txBody>
      </p:sp>
      <p:sp>
        <p:nvSpPr>
          <p:cNvPr id="3789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3789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D052D7-E1F0-415D-9AB5-3152FAF597CD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26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Structures of Respiratory System</a:t>
            </a:r>
          </a:p>
        </p:txBody>
      </p:sp>
      <p:pic>
        <p:nvPicPr>
          <p:cNvPr id="33796" name="Picture 4" descr="f18-10-X324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436688" y="1814513"/>
            <a:ext cx="6257925" cy="43307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891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3891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4FC575-647C-449D-9D73-95D74485BF8A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27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Body tissues are bathed by blood that normally has a narrow acceptable range of pH.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Although a number of compensatory mechanisms regulate pH, lungs help maintain balance by adjusting level of carbon dioxide through respiration.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Hypoventilation (slow, shallow breathing) causes carbon dioxide to build up in blood, and hyperventilation (rapid, deep breathing) causes carbon dioxide to be blown off.</a:t>
            </a:r>
          </a:p>
        </p:txBody>
      </p:sp>
      <p:sp>
        <p:nvSpPr>
          <p:cNvPr id="3993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Mechanics of Respiration II</a:t>
            </a:r>
          </a:p>
        </p:txBody>
      </p:sp>
      <p:sp>
        <p:nvSpPr>
          <p:cNvPr id="3994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3994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173577-9C8A-47BA-837E-F635E738A677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28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Control of respirations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Normally our breathing pattern changes without our awareness in response to cellular demands.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Major feedback loop is humoral regulation, or change in carbon dioxide and oxygen levels in blood, and, less important, hydrogen ion level.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Normal stimulus to breathe for most of us is an increase of carbon dioxide in blood, or hypercapnia.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Decrease of oxygen in blood (hypoxemia) also increases respirations but is less effective than hypercapnia.</a:t>
            </a:r>
          </a:p>
        </p:txBody>
      </p:sp>
      <p:sp>
        <p:nvSpPr>
          <p:cNvPr id="4096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Mechanics of Respiration III</a:t>
            </a:r>
          </a:p>
        </p:txBody>
      </p:sp>
      <p:sp>
        <p:nvSpPr>
          <p:cNvPr id="4096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4096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3C70A7-A9C4-459A-9326-951942AC99AC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29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Surface landmarks on thorax are sign posts for underlying respiratory structures.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Knowledge of landmarks will help you localize a finding and will facilitate communication of your findings.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Suprasternal notch: feel this hollow U-shaped depression just above sternum between clavicles.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Sternum: “breastbone” has three parts; manubrium, body, and xiphoid process.</a:t>
            </a:r>
            <a:endParaRPr lang="en-US" altLang="en-US" sz="1800" smtClean="0">
              <a:latin typeface="Arial" charset="0"/>
              <a:cs typeface="Arial" charset="0"/>
            </a:endParaRP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Walk fingers down manubrium a few centimeters until you feel distinct bony ridge, the manubriosternal angle.</a:t>
            </a:r>
          </a:p>
        </p:txBody>
      </p:sp>
      <p:sp>
        <p:nvSpPr>
          <p:cNvPr id="1433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Anterior Thoracic Landmarks I</a:t>
            </a:r>
          </a:p>
        </p:txBody>
      </p:sp>
      <p:sp>
        <p:nvSpPr>
          <p:cNvPr id="1434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434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927733D-19AC-45DB-A8F7-A9FE94EA5496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3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Changing chest size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Respiration is the physical act of breathing; air rushes into the lungs as chest size increases (inspiration) and is expelled from lungs as chest recoils (expiration).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Mechanical expansion and contraction of chest cavity alters size of thoracic container in two dimensions.</a:t>
            </a:r>
          </a:p>
          <a:p>
            <a:pPr lvl="3">
              <a:buSzPct val="100000"/>
              <a:buFont typeface="Arial" charset="0"/>
              <a:buChar char="•"/>
            </a:pPr>
            <a:r>
              <a:rPr lang="en-US" altLang="en-US" sz="2000" smtClean="0">
                <a:latin typeface="Arial" charset="0"/>
                <a:cs typeface="Arial" charset="0"/>
              </a:rPr>
              <a:t>Vertical diameter lengthens or shortens, which is accomplished by downward or upward movement of diaphragm.</a:t>
            </a:r>
          </a:p>
          <a:p>
            <a:pPr lvl="3">
              <a:buSzPct val="100000"/>
              <a:buFont typeface="Arial" charset="0"/>
              <a:buChar char="•"/>
            </a:pPr>
            <a:r>
              <a:rPr lang="en-US" altLang="en-US" sz="2000" smtClean="0">
                <a:latin typeface="Arial" charset="0"/>
                <a:cs typeface="Arial" charset="0"/>
              </a:rPr>
              <a:t>Anteroposterior diameter increases or decreases, which is accomplished by elevation or depression of ribs.</a:t>
            </a:r>
          </a:p>
        </p:txBody>
      </p:sp>
      <p:sp>
        <p:nvSpPr>
          <p:cNvPr id="4198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Mechanics of Respiration IV</a:t>
            </a:r>
          </a:p>
        </p:txBody>
      </p:sp>
      <p:sp>
        <p:nvSpPr>
          <p:cNvPr id="4198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4198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C3D8D4-73E7-4AAB-91D6-3E0090450176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30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Mechanics of Respiration</a:t>
            </a:r>
          </a:p>
        </p:txBody>
      </p:sp>
      <p:pic>
        <p:nvPicPr>
          <p:cNvPr id="37892" name="Picture 4" descr="f18-11-X324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608138" y="1820863"/>
            <a:ext cx="5919787" cy="43338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301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4301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582E32-24CB-4CCB-B282-C74DA5D636C4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31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sz="2400" smtClean="0">
                <a:latin typeface="Arial" charset="0"/>
                <a:cs typeface="Arial" charset="0"/>
              </a:rPr>
              <a:t>Infants and children</a:t>
            </a:r>
          </a:p>
          <a:p>
            <a:pPr lvl="1"/>
            <a:r>
              <a:rPr lang="en-US" altLang="en-US" sz="2000" smtClean="0">
                <a:latin typeface="Arial" charset="0"/>
                <a:cs typeface="Arial" charset="0"/>
              </a:rPr>
              <a:t>During first 5 weeks of fetal life, primitive lung bud emerges.</a:t>
            </a:r>
          </a:p>
          <a:p>
            <a:pPr lvl="1"/>
            <a:r>
              <a:rPr lang="en-US" altLang="en-US" sz="2000" smtClean="0">
                <a:latin typeface="Arial" charset="0"/>
                <a:cs typeface="Arial" charset="0"/>
              </a:rPr>
              <a:t>Infant’s body systems all develop in utero, but the respiratory system alone does not function until birth; birth demands its instant performance.</a:t>
            </a:r>
          </a:p>
          <a:p>
            <a:pPr lvl="1"/>
            <a:r>
              <a:rPr lang="en-US" altLang="en-US" sz="2000" smtClean="0">
                <a:latin typeface="Arial" charset="0"/>
                <a:cs typeface="Arial" charset="0"/>
              </a:rPr>
              <a:t>Respiratory development continues throughout childhood.</a:t>
            </a:r>
          </a:p>
          <a:p>
            <a:pPr lvl="1"/>
            <a:r>
              <a:rPr lang="en-US" altLang="en-US" sz="2000" smtClean="0">
                <a:latin typeface="Arial" charset="0"/>
                <a:cs typeface="Arial" charset="0"/>
              </a:rPr>
              <a:t>Other conditions associated with environmental tobacco smoke (ETS) exposure include sudden infant death syndrome, negative behavioral and cognitive functioning, and increased rates of adolescent smoking.</a:t>
            </a:r>
          </a:p>
          <a:p>
            <a:pPr lvl="1"/>
            <a:endParaRPr lang="en-US" altLang="en-US" sz="2000" smtClean="0">
              <a:latin typeface="Arial" charset="0"/>
              <a:cs typeface="Arial" charset="0"/>
            </a:endParaRPr>
          </a:p>
        </p:txBody>
      </p:sp>
      <p:sp>
        <p:nvSpPr>
          <p:cNvPr id="4403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Developmental Competence I</a:t>
            </a:r>
          </a:p>
        </p:txBody>
      </p:sp>
      <p:sp>
        <p:nvSpPr>
          <p:cNvPr id="4403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4403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1F8858-FA67-4943-A595-3323FB9A09DC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32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Pregnant woman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Enlarging uterus elevates diaphragm 4 cm during pregnancy.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This decreases vertical diameter of thoracic cage, but this decrease is compensated for by an increase in horizontal diameter.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Increase in estrogen level relaxes chest cage ligaments.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Although diaphragm is elevated, it is not fixed.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It moves with breathing even more during pregnancy, which results in an increase in tidal volume.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Growing fetus increases oxygen demand on mother’s body.</a:t>
            </a:r>
          </a:p>
        </p:txBody>
      </p:sp>
      <p:sp>
        <p:nvSpPr>
          <p:cNvPr id="4505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Developmental Competence II</a:t>
            </a:r>
          </a:p>
        </p:txBody>
      </p:sp>
      <p:sp>
        <p:nvSpPr>
          <p:cNvPr id="4506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4506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A10FDB-34C4-436C-A7C4-DF50927AE344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33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sz="2400" smtClean="0">
                <a:latin typeface="Arial" charset="0"/>
                <a:cs typeface="Arial" charset="0"/>
              </a:rPr>
              <a:t>Aging adult</a:t>
            </a:r>
          </a:p>
          <a:p>
            <a:pPr lvl="1"/>
            <a:r>
              <a:rPr lang="en-US" sz="2000" smtClean="0">
                <a:latin typeface="Arial" charset="0"/>
                <a:cs typeface="Arial" charset="0"/>
              </a:rPr>
              <a:t>Costal cartilages become calcified, which produces a less mobile thorax.</a:t>
            </a:r>
          </a:p>
          <a:p>
            <a:pPr lvl="1"/>
            <a:r>
              <a:rPr lang="en-US" sz="2000" smtClean="0">
                <a:latin typeface="Arial" charset="0"/>
                <a:cs typeface="Arial" charset="0"/>
              </a:rPr>
              <a:t>Aging lung is more rigid structure that is harder to inflate.</a:t>
            </a:r>
          </a:p>
          <a:p>
            <a:pPr lvl="1"/>
            <a:r>
              <a:rPr lang="en-US" sz="2000" smtClean="0">
                <a:latin typeface="Arial" charset="0"/>
                <a:cs typeface="Arial" charset="0"/>
              </a:rPr>
              <a:t>These changes result in an increase in small airway closure.</a:t>
            </a:r>
          </a:p>
          <a:p>
            <a:pPr lvl="1"/>
            <a:r>
              <a:rPr lang="en-US" sz="2000" smtClean="0">
                <a:latin typeface="Arial" charset="0"/>
                <a:cs typeface="Arial" charset="0"/>
              </a:rPr>
              <a:t>With aging, histologic changes (i.e., a gradual loss of intra-alveolar septa and a decreased number of alveoli) also occur, so less surface area is available for gas exchange.</a:t>
            </a:r>
          </a:p>
          <a:p>
            <a:pPr lvl="1"/>
            <a:r>
              <a:rPr lang="en-US" sz="2000" smtClean="0">
                <a:latin typeface="Arial" charset="0"/>
                <a:cs typeface="Arial" charset="0"/>
              </a:rPr>
              <a:t>Lung bases become less ventilated as a result of closing off of a number of airways.</a:t>
            </a:r>
          </a:p>
          <a:p>
            <a:pPr lvl="1"/>
            <a:r>
              <a:rPr lang="en-US" sz="2000" smtClean="0">
                <a:latin typeface="Arial" charset="0"/>
                <a:cs typeface="Arial" charset="0"/>
              </a:rPr>
              <a:t>Histologic changes also increase the older person’s risk of postoperative pulmonary complications.</a:t>
            </a:r>
          </a:p>
          <a:p>
            <a:pPr lvl="1"/>
            <a:endParaRPr lang="en-US" sz="2000" smtClean="0">
              <a:latin typeface="Arial" charset="0"/>
              <a:cs typeface="Arial" charset="0"/>
            </a:endParaRPr>
          </a:p>
          <a:p>
            <a:pPr lvl="1"/>
            <a:endParaRPr lang="en-US" sz="2000" smtClean="0">
              <a:latin typeface="Arial" charset="0"/>
              <a:cs typeface="Arial" charset="0"/>
            </a:endParaRPr>
          </a:p>
          <a:p>
            <a:pPr lvl="1"/>
            <a:endParaRPr lang="en-US" sz="2000" smtClean="0">
              <a:latin typeface="Arial" charset="0"/>
              <a:cs typeface="Arial" charset="0"/>
            </a:endParaRPr>
          </a:p>
        </p:txBody>
      </p:sp>
      <p:sp>
        <p:nvSpPr>
          <p:cNvPr id="4608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Developmental Competence III</a:t>
            </a:r>
          </a:p>
        </p:txBody>
      </p:sp>
      <p:sp>
        <p:nvSpPr>
          <p:cNvPr id="4608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4608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47A650-AEC7-487F-8B5E-124AE2959E6A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34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dirty="0" smtClean="0">
                <a:latin typeface="Arial" charset="0"/>
                <a:cs typeface="Arial" charset="0"/>
              </a:rPr>
              <a:t>Incidence of tuberculosis (TB) has declined in the U.S.; however, persons who are foreign-born and of racial or ethnic minorities have a disproportionately large burden of TB disease.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dirty="0" smtClean="0">
                <a:latin typeface="Arial" charset="0"/>
                <a:cs typeface="Arial" charset="0"/>
              </a:rPr>
              <a:t>In 2012 the TB rates were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dirty="0" smtClean="0">
                <a:latin typeface="Arial" charset="0"/>
                <a:cs typeface="Arial" charset="0"/>
              </a:rPr>
              <a:t>11.5 times higher in foreign-born than in U.S.-born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dirty="0" smtClean="0">
                <a:latin typeface="Arial" charset="0"/>
                <a:cs typeface="Arial" charset="0"/>
              </a:rPr>
              <a:t>8.7 million new cases of TB worldwide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dirty="0" smtClean="0">
                <a:latin typeface="Arial" charset="0"/>
                <a:cs typeface="Arial" charset="0"/>
              </a:rPr>
              <a:t>Incidence of multi-resistant TB is increasing</a:t>
            </a:r>
          </a:p>
          <a:p>
            <a:pPr lvl="2"/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710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Culture and Genetics: Tuberculosis (TB)</a:t>
            </a:r>
          </a:p>
        </p:txBody>
      </p:sp>
      <p:sp>
        <p:nvSpPr>
          <p:cNvPr id="4710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4710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A99D7B-71C0-46B4-976E-73DCA1D41F84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35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Prevalence rate of asthma in the U.S. in 2011 was 8.4%.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Most common chronic disease in childhood with a prevalence rate of 9.5% in children ages 0 to 17 years.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Blacks, Hispanics, and American Indians experience more asthma-related problems and medical care than do Whites or Asians.</a:t>
            </a:r>
          </a:p>
        </p:txBody>
      </p:sp>
      <p:sp>
        <p:nvSpPr>
          <p:cNvPr id="4813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Culture and Genetics: Asthma</a:t>
            </a:r>
          </a:p>
        </p:txBody>
      </p:sp>
      <p:sp>
        <p:nvSpPr>
          <p:cNvPr id="4813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4813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86DCE2-808A-4E9E-A153-2755E3E63014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36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Cough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Shortness of breath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Chest pain with breathing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History of respiratory infections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Smoking history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Environmental exposure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Self-care behaviors</a:t>
            </a:r>
          </a:p>
        </p:txBody>
      </p:sp>
      <p:sp>
        <p:nvSpPr>
          <p:cNvPr id="4915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Subjective Data</a:t>
            </a:r>
          </a:p>
        </p:txBody>
      </p:sp>
      <p:sp>
        <p:nvSpPr>
          <p:cNvPr id="4915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4915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5E5B92-3D2F-4C15-BD12-2701DBC522F6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37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Do you have a cough? When did it start? Gradual or sudden?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How long have you had it?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How often do you cough? At any special time of day or just on arising? Cough wake you up at night?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Do you cough up any phlegm or sputum? How much? What color is it?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Cough up any blood? Does this look like streaks or frank blood? Does the sputum have a foul odor?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How would you describe your cough: hacking, dry, barking, hoarse, congested, bubbling?</a:t>
            </a:r>
          </a:p>
        </p:txBody>
      </p:sp>
      <p:sp>
        <p:nvSpPr>
          <p:cNvPr id="5017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Subjective Data: Cough I</a:t>
            </a:r>
          </a:p>
        </p:txBody>
      </p:sp>
      <p:sp>
        <p:nvSpPr>
          <p:cNvPr id="5018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5018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3278EC-761F-4D53-8EDD-6E91C2E8176E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38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Cough seems to come with anything: activity, position (lying), fever, congestion, talking, anxiety 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Activity make it better or worse?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What treatment have you tried? Prescription or over-the-counter medications, vaporizer, rest, position change?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Does the cough bring on anything such as chest pain or ear pain? Is it tiring? Are you concerned about it?</a:t>
            </a:r>
          </a:p>
        </p:txBody>
      </p:sp>
      <p:sp>
        <p:nvSpPr>
          <p:cNvPr id="5120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Subjective Data: Cough II</a:t>
            </a:r>
          </a:p>
        </p:txBody>
      </p:sp>
      <p:sp>
        <p:nvSpPr>
          <p:cNvPr id="5120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5120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A87609-D77D-4B8F-8CD7-6E195BE98D1B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39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Manubriosternal angle: “Angle of Louis,” at articulation of manubrium and sternum, and continuous with second rib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Identify Angle of Louis, palpate lightly to second rib, and slide down to second intercostal space.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Each intercostal space is numbered by rib above it.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Continue counting ribs in middle of hemithorax, not close to sternum because costal cartilages lie too close to count.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You can palpate easily down to the tenth rib.</a:t>
            </a:r>
          </a:p>
        </p:txBody>
      </p:sp>
      <p:sp>
        <p:nvSpPr>
          <p:cNvPr id="1536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Anterior Thoracic Landmarks II</a:t>
            </a:r>
          </a:p>
        </p:txBody>
      </p:sp>
      <p:sp>
        <p:nvSpPr>
          <p:cNvPr id="1536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536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186226-CA16-40F8-9C13-E70727783DE1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4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Ever had any shortness of breath or hard- breathing spells?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What brings it on? How severe is it? How long does it last?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Is it affected by position, such as lying down?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Occur at any specific time of day or night?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Shortness of breath episodes associated with night sweats?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Or cough, chest pain, or bluish color around lips or nails? Wheezing sound?</a:t>
            </a:r>
          </a:p>
        </p:txBody>
      </p:sp>
      <p:sp>
        <p:nvSpPr>
          <p:cNvPr id="5222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Subjective Data: Shortness of Breath (SOB) I</a:t>
            </a:r>
          </a:p>
        </p:txBody>
      </p:sp>
      <p:sp>
        <p:nvSpPr>
          <p:cNvPr id="5222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5222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5EE7C7-EBAE-4FB9-AA0F-BBA396DFDC68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40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Do episodes seem to be related to food, pollen, dust, animals, season, or emotion?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What do you do in a hard-breathing attack? Take a special position, or use pursed-lip breathing? Do you use any oxygen, inhalers, or medications?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How does the shortness of breath affect your work or home activities? Is it getting better or worse or staying about the same?</a:t>
            </a:r>
          </a:p>
        </p:txBody>
      </p:sp>
      <p:sp>
        <p:nvSpPr>
          <p:cNvPr id="5325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Subjective Data: Shortness of Breath (SOB) II</a:t>
            </a:r>
          </a:p>
        </p:txBody>
      </p:sp>
      <p:sp>
        <p:nvSpPr>
          <p:cNvPr id="5325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5325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1D0912-5EBD-4FF6-AE38-7155B8A12120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41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Any chest pain with breathing? Please point to exact location.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When did it start? Is it constant or does it come and go?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Describe the pain: burning, stabbing?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Is it brought on by respiratory infection, coughing, or trauma? Is it associated with fever, deep breathing, unequal chest inflation?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What have you done to treat it? Have you tried medication or heat application?</a:t>
            </a:r>
          </a:p>
        </p:txBody>
      </p:sp>
      <p:sp>
        <p:nvSpPr>
          <p:cNvPr id="5427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Subjective Data: Chest Pain with Breathing</a:t>
            </a:r>
          </a:p>
        </p:txBody>
      </p:sp>
      <p:sp>
        <p:nvSpPr>
          <p:cNvPr id="5427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5427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C85BB0-870D-406D-A1B0-C8978E9A59D1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42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Any past history of breathing trouble or lung diseases, such as bronchitis, emphysema, asthma, or pneumonia?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Any unusually frequent or unusually severe colds?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Any family history of allergies, tuberculosis, or asthma?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Smoking history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Do you smoke cigarettes or cigars? At what age did you start? How many packs per day do you smoke now? For how long? Do you live with someone who smokes?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Have you ever tried to quit? Why do you think it did not work? What activities do you associate with smoking?</a:t>
            </a:r>
          </a:p>
        </p:txBody>
      </p:sp>
      <p:sp>
        <p:nvSpPr>
          <p:cNvPr id="5529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History of Respiratory Infections</a:t>
            </a:r>
          </a:p>
        </p:txBody>
      </p:sp>
      <p:sp>
        <p:nvSpPr>
          <p:cNvPr id="5530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5530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12F88F-F265-48C7-A7A1-5E59DDD2D497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43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Are there any environmental conditions that may affect your breathing?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Where do you work? At a factory, chemical plant, coal mine, farming, outdoors in a heavy traffic area?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Do you do anything to protect your lungs, such as wear a mask or have ventilatory system checked at work? 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Do you do anything to monitor your exposure? Do you have periodic examinations, pulmonary function tests, or x-ray examinations?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Do you know what specific symptoms to note that may signal breathing problems?</a:t>
            </a:r>
          </a:p>
        </p:txBody>
      </p:sp>
      <p:sp>
        <p:nvSpPr>
          <p:cNvPr id="5632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Environmental Exposure</a:t>
            </a:r>
          </a:p>
        </p:txBody>
      </p:sp>
      <p:sp>
        <p:nvSpPr>
          <p:cNvPr id="5632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5632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034995-9661-47BD-A463-7F1F2EB5A0CD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44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Self-care behaviors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When was the last time you had the following?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 TB skin test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 Chest x-ray study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 Pneumonia or influenza immunization</a:t>
            </a:r>
          </a:p>
        </p:txBody>
      </p:sp>
      <p:sp>
        <p:nvSpPr>
          <p:cNvPr id="5734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Patient-Centered Care</a:t>
            </a:r>
          </a:p>
        </p:txBody>
      </p:sp>
      <p:sp>
        <p:nvSpPr>
          <p:cNvPr id="5734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5734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C1A303-D8B4-4049-B83B-22BFE6B7AD38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45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>
                <a:latin typeface="Arial" charset="0"/>
                <a:cs typeface="Arial" charset="0"/>
              </a:rPr>
              <a:t>Has the child had any frequent or very severe colds?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>
                <a:latin typeface="Arial" charset="0"/>
                <a:cs typeface="Arial" charset="0"/>
              </a:rPr>
              <a:t>Is there any history of allergy in family?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1800" smtClean="0">
                <a:latin typeface="Arial" charset="0"/>
                <a:cs typeface="Arial" charset="0"/>
              </a:rPr>
              <a:t>(For child under 2 years of age): At what age were new foods introduced? Was child breastfed or bottle-fed?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>
                <a:latin typeface="Arial" charset="0"/>
                <a:cs typeface="Arial" charset="0"/>
              </a:rPr>
              <a:t>Does child have a cough or seem congested? Does child have noisy breathing or wheezing?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>
                <a:latin typeface="Arial" charset="0"/>
                <a:cs typeface="Arial" charset="0"/>
              </a:rPr>
              <a:t>What measures have you taken to child-proof your home and yard? Is there any possibility of child inhaling or swallowing toxic substances?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>
                <a:latin typeface="Arial" charset="0"/>
                <a:cs typeface="Arial" charset="0"/>
              </a:rPr>
              <a:t>Has anyone taught you emergency care measures in case of accidental choking or a hard-breathing spell?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>
                <a:latin typeface="Arial" charset="0"/>
                <a:cs typeface="Arial" charset="0"/>
              </a:rPr>
              <a:t>Are any smokers in home or in car with child?</a:t>
            </a:r>
          </a:p>
          <a:p>
            <a:pPr lvl="1"/>
            <a:endParaRPr lang="en-US" altLang="en-US" sz="2000" smtClean="0">
              <a:latin typeface="Arial" charset="0"/>
              <a:cs typeface="Arial" charset="0"/>
            </a:endParaRPr>
          </a:p>
        </p:txBody>
      </p:sp>
      <p:sp>
        <p:nvSpPr>
          <p:cNvPr id="5837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Additional History for Infants and Children </a:t>
            </a:r>
          </a:p>
        </p:txBody>
      </p:sp>
      <p:sp>
        <p:nvSpPr>
          <p:cNvPr id="5837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5837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CB49C1-24E4-4947-8138-0F12645328D1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46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Have you noticed any shortness of breath or fatigue with your daily activities?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Tell me about your usual amount of physical activity.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(For those with a history of chronic obstructive pulmonary disease, lung cancer, or tuberculosis): How are you getting along each day? Any weight change in last 3 months? How much?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How is your energy level? Do you tire more easily? How does your illness affect you at home and at work?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Do you have any chest pain with breathing?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Do you have any chest pain after a bout of coughing or after a fall?</a:t>
            </a:r>
          </a:p>
        </p:txBody>
      </p:sp>
      <p:sp>
        <p:nvSpPr>
          <p:cNvPr id="5939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Additional History for Aging Adult</a:t>
            </a:r>
          </a:p>
        </p:txBody>
      </p:sp>
      <p:sp>
        <p:nvSpPr>
          <p:cNvPr id="5939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5939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8909DD-71EC-4BE2-B30B-6E5C97980E49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47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Provide respect and comfort while allowing for access of examination techniques.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A warm room, a warm diaphragm endpiece, and a private examination time with no interruptions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For smooth choreography in a complete examination, begin the respiratory examination just after palpating thyroid gland when you are standing behind person.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Perform inspection, palpation, percussion, and auscultation on posterior and lateral thorax.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Then move to face person and repeat four maneuvers on anterior chest.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Clean stethoscope endpiece with an alcohol wipe.</a:t>
            </a:r>
          </a:p>
          <a:p>
            <a:pPr lvl="2"/>
            <a:endParaRPr lang="en-US" altLang="en-US" sz="1800" smtClean="0">
              <a:latin typeface="Arial" charset="0"/>
              <a:cs typeface="Arial" charset="0"/>
            </a:endParaRPr>
          </a:p>
        </p:txBody>
      </p:sp>
      <p:sp>
        <p:nvSpPr>
          <p:cNvPr id="6041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Objective Data: Preparation</a:t>
            </a:r>
          </a:p>
        </p:txBody>
      </p:sp>
      <p:sp>
        <p:nvSpPr>
          <p:cNvPr id="6042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6042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2F07C6-F77A-407A-ADE1-9F7E6860C805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48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Stethoscope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Small ruler, marked in centimeters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Marking pen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Alcohol wipe</a:t>
            </a:r>
          </a:p>
        </p:txBody>
      </p:sp>
      <p:sp>
        <p:nvSpPr>
          <p:cNvPr id="6144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Objective Data: Equipment</a:t>
            </a:r>
          </a:p>
        </p:txBody>
      </p:sp>
      <p:sp>
        <p:nvSpPr>
          <p:cNvPr id="6144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6144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84A1B6-0ACA-48F8-A5D9-A906BD4E6C9B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49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Angle of Louis also marks site of tracheal bifurcation into right and left main bronchi; corresponds with upper border of atria of the heart, and it lies above fourth thoracic vertebra on back.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Costal angle: the right and left costal margins form an angle where they meet at xiphoid process.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Usually 90 degrees or less, this angle increases when rib cage is chronically overinflated, as in emphysema.</a:t>
            </a:r>
          </a:p>
        </p:txBody>
      </p:sp>
      <p:sp>
        <p:nvSpPr>
          <p:cNvPr id="1638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Anterior Thoracic Landmarks III</a:t>
            </a:r>
          </a:p>
        </p:txBody>
      </p:sp>
      <p:sp>
        <p:nvSpPr>
          <p:cNvPr id="1638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638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64560D-5EB5-4DDB-9BC7-2379171CFCD9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5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Thoracic cage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Note shape and configuration of chest wall.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Spinous processes should appear in a straight line; thorax is symmetric, in an elliptical shape, with downward sloping ribs, about 45 degrees relative to spine; scapulae are placed symmetrically in each hemithorax.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Anteroposterior diameter should be less than transverse diameter.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The neck muscles and trapezius muscles should be developed normally for age and occupation.</a:t>
            </a:r>
          </a:p>
        </p:txBody>
      </p:sp>
      <p:sp>
        <p:nvSpPr>
          <p:cNvPr id="6246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Inspect the Posterior Chest I</a:t>
            </a:r>
          </a:p>
        </p:txBody>
      </p:sp>
      <p:sp>
        <p:nvSpPr>
          <p:cNvPr id="6246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6246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9220D9-8BD2-4A10-93B8-B66A74B3E9CF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50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400" smtClean="0">
                <a:latin typeface="Arial" charset="0"/>
                <a:cs typeface="Arial" charset="0"/>
              </a:rPr>
              <a:t>Note position person takes to breathe.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400" smtClean="0">
                <a:latin typeface="Arial" charset="0"/>
                <a:cs typeface="Arial" charset="0"/>
              </a:rPr>
              <a:t>Include relaxed posture and ability to support one’s own weight with arms comfortable at sides or in lap.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400" smtClean="0">
                <a:latin typeface="Arial" charset="0"/>
                <a:cs typeface="Arial" charset="0"/>
              </a:rPr>
              <a:t>Assess skin color and condition.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400" smtClean="0">
                <a:latin typeface="Arial" charset="0"/>
                <a:cs typeface="Arial" charset="0"/>
              </a:rPr>
              <a:t>Color should be consistent with person’s genetic background, with allowance for sun-exposed areas on chest and back.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400" smtClean="0">
                <a:latin typeface="Arial" charset="0"/>
                <a:cs typeface="Arial" charset="0"/>
              </a:rPr>
              <a:t>No cyanosis or pallor should be present.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400" smtClean="0">
                <a:latin typeface="Arial" charset="0"/>
                <a:cs typeface="Arial" charset="0"/>
              </a:rPr>
              <a:t>Note any lesions; inquire about any change in nevus on back.</a:t>
            </a:r>
          </a:p>
        </p:txBody>
      </p:sp>
      <p:sp>
        <p:nvSpPr>
          <p:cNvPr id="6349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Inspect the Posterior Chest II</a:t>
            </a:r>
          </a:p>
        </p:txBody>
      </p:sp>
      <p:sp>
        <p:nvSpPr>
          <p:cNvPr id="6349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6349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377C16-B583-4B68-AAE0-981581258B39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51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Confirm symmetric chest expansion by placing your warmed hands on posterolateral chest wall with thumbs at level of T9 or T10.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Slide your hands medially to pinch up a small fold of skin between your thumbs; ask person to take a deep breath.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Your hands serve as mechanical amplifiers; as person inhales deeply, your thumbs should move apart symmetrically; note any lag in expansion.</a:t>
            </a:r>
          </a:p>
        </p:txBody>
      </p:sp>
      <p:sp>
        <p:nvSpPr>
          <p:cNvPr id="6451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Symmetric Expansion</a:t>
            </a:r>
          </a:p>
        </p:txBody>
      </p:sp>
      <p:sp>
        <p:nvSpPr>
          <p:cNvPr id="6451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6451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E0A07E-70E8-4614-AE22-18B04556B9FA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52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dirty="0" smtClean="0">
                <a:latin typeface="Arial" charset="0"/>
                <a:cs typeface="Arial" charset="0"/>
              </a:rPr>
              <a:t>Fremitus is a palpable vibration.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dirty="0" smtClean="0">
                <a:latin typeface="Arial" charset="0"/>
                <a:cs typeface="Arial" charset="0"/>
              </a:rPr>
              <a:t>Sounds generated from larynx are transmitted through patent bronchi and through lung parenchyma to chest wall, where you feel them as vibrations.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dirty="0" smtClean="0">
                <a:latin typeface="Arial" charset="0"/>
                <a:cs typeface="Arial" charset="0"/>
              </a:rPr>
              <a:t>Use either palmar base (ball) of fingers or ulnar edge of one hand, and touch person’s chest while he or she repeats words, “ninety-nine” or “blue moon.” 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dirty="0" smtClean="0">
                <a:latin typeface="Arial" charset="0"/>
                <a:cs typeface="Arial" charset="0"/>
              </a:rPr>
              <a:t>These are resonant phrases that generate strong vibrations.</a:t>
            </a:r>
          </a:p>
        </p:txBody>
      </p:sp>
      <p:sp>
        <p:nvSpPr>
          <p:cNvPr id="6553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Tactile Fremitus I</a:t>
            </a:r>
          </a:p>
        </p:txBody>
      </p:sp>
      <p:sp>
        <p:nvSpPr>
          <p:cNvPr id="6554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6554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1913E6-04CA-4024-952D-71947650C203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53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dirty="0" smtClean="0">
                <a:latin typeface="Arial" charset="0"/>
                <a:cs typeface="Arial" charset="0"/>
              </a:rPr>
              <a:t>Start over lung apices and palpate from one side to another.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dirty="0" smtClean="0">
                <a:latin typeface="Arial" charset="0"/>
                <a:cs typeface="Arial" charset="0"/>
              </a:rPr>
              <a:t>Fremitus varies among persons, but symmetry is most important; vibrations should feel same in corresponding area on each side.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dirty="0" smtClean="0">
                <a:latin typeface="Arial" charset="0"/>
                <a:cs typeface="Arial" charset="0"/>
              </a:rPr>
              <a:t>However, just between scapulae, fremitus may feel stronger on right side than on left side because the right is closer to bronchial bifurcation; avoid palpating over scapulae because bone damps out sound transmission.</a:t>
            </a:r>
          </a:p>
        </p:txBody>
      </p:sp>
      <p:sp>
        <p:nvSpPr>
          <p:cNvPr id="6656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Tactile Fremitus II</a:t>
            </a:r>
          </a:p>
        </p:txBody>
      </p:sp>
      <p:sp>
        <p:nvSpPr>
          <p:cNvPr id="6656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6656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B305B4-F999-4435-84AD-D7E4C6D81B84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54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dirty="0" smtClean="0">
                <a:latin typeface="Arial" charset="0"/>
                <a:cs typeface="Arial" charset="0"/>
              </a:rPr>
              <a:t>Factors affecting normal intensity of tactile fremitus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dirty="0" smtClean="0">
                <a:latin typeface="Arial" charset="0"/>
                <a:cs typeface="Arial" charset="0"/>
              </a:rPr>
              <a:t>Relative location of bronchi to chest wall; normally most prominent between scapulae and around sternum, sites where major bronchi are closest to chest wall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dirty="0" smtClean="0">
                <a:latin typeface="Arial" charset="0"/>
                <a:cs typeface="Arial" charset="0"/>
              </a:rPr>
              <a:t>Decreases as you progress down because more and more tissue impedes sound transmission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dirty="0" smtClean="0">
                <a:latin typeface="Arial" charset="0"/>
                <a:cs typeface="Arial" charset="0"/>
              </a:rPr>
              <a:t>Thickness of chest wall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dirty="0" smtClean="0">
                <a:latin typeface="Arial" charset="0"/>
                <a:cs typeface="Arial" charset="0"/>
              </a:rPr>
              <a:t>Feels greater over thin wall than over an obese or heavily muscular one where thick tissue dampens vibration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dirty="0" smtClean="0">
                <a:latin typeface="Arial" charset="0"/>
                <a:cs typeface="Arial" charset="0"/>
              </a:rPr>
              <a:t>Pitch and intensity; loud, low-pitched voice generates more fremitus than soft, high-pitched one.</a:t>
            </a:r>
            <a:endParaRPr lang="en-US" alt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6758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Tactile Fremitus III</a:t>
            </a:r>
          </a:p>
        </p:txBody>
      </p:sp>
      <p:sp>
        <p:nvSpPr>
          <p:cNvPr id="6758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6758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D9A04FB-E123-44F6-ACED-26E708027C67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55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dirty="0" smtClean="0">
                <a:latin typeface="Arial" charset="0"/>
                <a:cs typeface="Arial" charset="0"/>
              </a:rPr>
              <a:t>Note any areas of abnormal fremitus.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dirty="0" smtClean="0">
                <a:latin typeface="Arial" charset="0"/>
                <a:cs typeface="Arial" charset="0"/>
              </a:rPr>
              <a:t>Conditions that increase density of lung tissue make a better conducting medium for sound vibrations and increase tactile fremitus.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dirty="0" smtClean="0">
                <a:latin typeface="Arial" charset="0"/>
                <a:cs typeface="Arial" charset="0"/>
              </a:rPr>
              <a:t>Using fingers, gently palpate entire chest wall.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dirty="0" smtClean="0">
                <a:latin typeface="Arial" charset="0"/>
                <a:cs typeface="Arial" charset="0"/>
              </a:rPr>
              <a:t>Enables noting any areas of tenderness, skin temperature and moisture, detecting any superficial lumps or masses, and exploring any skin lesions noted on inspection</a:t>
            </a:r>
          </a:p>
        </p:txBody>
      </p:sp>
      <p:sp>
        <p:nvSpPr>
          <p:cNvPr id="6861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Tactile Fremitus IV</a:t>
            </a:r>
          </a:p>
        </p:txBody>
      </p:sp>
      <p:sp>
        <p:nvSpPr>
          <p:cNvPr id="6861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6861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B6A361-B6C4-45FD-BFCA-1046FCA94710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56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Lung fields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Determine predominant note over lung fields; start at apices and percuss band of normally resonant tissue across tops of both shoulders.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 Then, percussing in interspaces, make side-to-side comparison all the way down lung region.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Percuss at 5-cm intervals; avoid damping effect of scapulae and ribs.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Resonance is low-pitched, clear, hollow sound that predominates in healthy lung tissue in adult.</a:t>
            </a:r>
          </a:p>
        </p:txBody>
      </p:sp>
      <p:sp>
        <p:nvSpPr>
          <p:cNvPr id="6963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Percussion Posterior Chest I</a:t>
            </a:r>
          </a:p>
        </p:txBody>
      </p:sp>
      <p:sp>
        <p:nvSpPr>
          <p:cNvPr id="6963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6963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D6A664-D0B1-479F-8BB7-0544C7368718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57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Lung fields 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However, resonance is a relative term and has no constant standard.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Resonant note may be modified somewhat in athlete with heavily muscular chest wall and in heavily obese adult in whom subcutaneous fat produces scattered dullness.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Percussion sets into motion only outer 5 to 7 cm of tissue; will not penetrate to reveal any change in density deeper than that.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Abnormal findings must be 2 to 3 cm wide to yield an abnormal percussion note; lesions smaller than that are not detectable by percussion.</a:t>
            </a:r>
          </a:p>
        </p:txBody>
      </p:sp>
      <p:sp>
        <p:nvSpPr>
          <p:cNvPr id="7065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Percussion Posterior Chest II</a:t>
            </a:r>
          </a:p>
        </p:txBody>
      </p:sp>
      <p:sp>
        <p:nvSpPr>
          <p:cNvPr id="7066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7066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02BE8B-A2EF-4FA2-AEED-0EF372D33AB8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58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Percuss to map out lower lung border, both in expiration and in inspiration.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First, ask the person to “exhale and hold it” briefly while you percuss down scapular line until sound changes from resonant to dull on each side.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This estimates level of diaphragm separating lungs from abdominal viscera; it may be somewhat higher on right side because of presence of liver.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Mark the spot.</a:t>
            </a:r>
          </a:p>
        </p:txBody>
      </p:sp>
      <p:sp>
        <p:nvSpPr>
          <p:cNvPr id="7168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Diaphragmatic Excursion I</a:t>
            </a:r>
          </a:p>
        </p:txBody>
      </p:sp>
      <p:sp>
        <p:nvSpPr>
          <p:cNvPr id="7168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7168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C9AE62-B371-4EBD-893F-234A16ED9A2D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59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Anterior Thoracic Cage</a:t>
            </a:r>
          </a:p>
        </p:txBody>
      </p:sp>
      <p:pic>
        <p:nvPicPr>
          <p:cNvPr id="12292" name="Picture 4" descr="f18-01-X324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550988" y="1773238"/>
            <a:ext cx="6029325" cy="43561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741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741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3E677B-C448-48EA-B946-9A2F8957F1E5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6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Now ask person to “take a deep breath and hold it.” 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Continue percussing down from your first mark and mark level where sound changes to dull on deep inspiration. 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Measure the difference; this diaphragmatic excursion should be equal bilaterally and measure about 3 to 5 cm in adults, although it may be up to 7 to 8 cm in well-conditioned people.</a:t>
            </a:r>
          </a:p>
        </p:txBody>
      </p:sp>
      <p:sp>
        <p:nvSpPr>
          <p:cNvPr id="7270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Diaphragmatic Excursion II</a:t>
            </a:r>
          </a:p>
        </p:txBody>
      </p:sp>
      <p:sp>
        <p:nvSpPr>
          <p:cNvPr id="7270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7270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F5878B-F16B-44B2-B5A8-E55EA44D589C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60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Passage of air through tracheobronchial tree creates a characteristic set of noises that are audible through chest wall.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These noises also may be modified by obstruction within respiratory passageways or by changes in lung parenchyma, the pleura, or chest wall.</a:t>
            </a:r>
          </a:p>
        </p:txBody>
      </p:sp>
      <p:sp>
        <p:nvSpPr>
          <p:cNvPr id="7373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Auscultate the Posterior Chest</a:t>
            </a:r>
          </a:p>
        </p:txBody>
      </p:sp>
      <p:sp>
        <p:nvSpPr>
          <p:cNvPr id="7373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7373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34BA62-7B05-4420-A858-7489A75C01FE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61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Evaluate presence and quality of normal breath sounds.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Instruct person to breathe through mouth, a little bit deeper than usual.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Use flat diaphragm endpiece of stethoscope and hold it firmly on person’s chest wall; listen to at least one full respiration in each location.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Side-to-side comparison is most important.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Do not confuse background noise with lung sounds.</a:t>
            </a:r>
          </a:p>
        </p:txBody>
      </p:sp>
      <p:sp>
        <p:nvSpPr>
          <p:cNvPr id="7475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Breath Sounds I</a:t>
            </a:r>
          </a:p>
        </p:txBody>
      </p:sp>
      <p:sp>
        <p:nvSpPr>
          <p:cNvPr id="7475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7475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958B95-E303-4556-83B6-C75DCC12CAC0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62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Become familiar with these extraneous noises that may be confused with lung pathology if not recognized.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Examiner’s breathing on stethoscope tubing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Stethoscope tubing bumping together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Patient shivering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Patient’s hairy chest; movement of hairs under stethoscope sounds like crackles (rales); minimize this by pressing harder or by wetting the hair with damp cloth.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Rustling of paper gown or paper drapes</a:t>
            </a:r>
          </a:p>
        </p:txBody>
      </p:sp>
      <p:sp>
        <p:nvSpPr>
          <p:cNvPr id="7577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Breath Sounds II</a:t>
            </a:r>
          </a:p>
        </p:txBody>
      </p:sp>
      <p:sp>
        <p:nvSpPr>
          <p:cNvPr id="7578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7578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3B6815-335A-4A5E-9B3D-577EBE158B50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63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While standing behind person, listen to following lung areas: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Posterior from apices at C7 to bases around T10 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Laterally from axilla down to seventh or eighth rib</a:t>
            </a:r>
            <a:endParaRPr lang="en-US" altLang="en-US" sz="1800" smtClean="0">
              <a:latin typeface="Arial" charset="0"/>
              <a:cs typeface="Arial" charset="0"/>
            </a:endParaRP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Continue to visualize approximate locations of lobes of each lung so that you correlate your findings to anatomic areas.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As you listen, think 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What am I hearing over this spot? 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What should I expect to be hearing?</a:t>
            </a:r>
            <a:endParaRPr lang="en-US" altLang="en-US" sz="1800" smtClean="0">
              <a:latin typeface="Arial" charset="0"/>
              <a:cs typeface="Arial" charset="0"/>
            </a:endParaRPr>
          </a:p>
        </p:txBody>
      </p:sp>
      <p:sp>
        <p:nvSpPr>
          <p:cNvPr id="7680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Breath Sounds III</a:t>
            </a:r>
          </a:p>
        </p:txBody>
      </p:sp>
      <p:sp>
        <p:nvSpPr>
          <p:cNvPr id="7680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7680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8BE7C6-3F9D-44C8-B680-99A646E5392F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64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724400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You should expect to hear three types of normal breath sounds in adult and older child.</a:t>
            </a:r>
            <a:endParaRPr lang="en-US" altLang="en-US" sz="3000" smtClean="0">
              <a:latin typeface="Arial" charset="0"/>
              <a:cs typeface="Arial" charset="0"/>
            </a:endParaRP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Bronchial, sometimes called </a:t>
            </a:r>
            <a:r>
              <a:rPr lang="en-US" altLang="en-US" sz="2400" i="1" smtClean="0">
                <a:latin typeface="Arial" charset="0"/>
                <a:cs typeface="Arial" charset="0"/>
              </a:rPr>
              <a:t>tracheal </a:t>
            </a:r>
            <a:r>
              <a:rPr lang="en-US" altLang="en-US" sz="2400" smtClean="0">
                <a:latin typeface="Arial" charset="0"/>
                <a:cs typeface="Arial" charset="0"/>
              </a:rPr>
              <a:t>or </a:t>
            </a:r>
            <a:r>
              <a:rPr lang="en-US" altLang="en-US" sz="2400" i="1" smtClean="0">
                <a:latin typeface="Arial" charset="0"/>
                <a:cs typeface="Arial" charset="0"/>
              </a:rPr>
              <a:t>tubular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Bronchovesicular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Vesicular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Study description of characteristics of these normal breath sounds.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Note normal location of three types of breath sounds on the chest wall of adult and older child.</a:t>
            </a:r>
            <a:endParaRPr lang="en-US" altLang="en-US" sz="3000" smtClean="0">
              <a:latin typeface="Arial" charset="0"/>
              <a:cs typeface="Arial" charset="0"/>
            </a:endParaRPr>
          </a:p>
        </p:txBody>
      </p:sp>
      <p:sp>
        <p:nvSpPr>
          <p:cNvPr id="7782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Types of Breath Sounds</a:t>
            </a:r>
          </a:p>
        </p:txBody>
      </p:sp>
      <p:sp>
        <p:nvSpPr>
          <p:cNvPr id="7782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7782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E150DDA-9C5F-4F8F-BE4F-CC601B5EC76E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65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400" smtClean="0">
                <a:latin typeface="Arial" charset="0"/>
                <a:cs typeface="Arial" charset="0"/>
              </a:rPr>
              <a:t>Added sounds that are not normally heard in lungs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400" smtClean="0">
                <a:latin typeface="Arial" charset="0"/>
                <a:cs typeface="Arial" charset="0"/>
              </a:rPr>
              <a:t>If present, are heard as superimposed on breath sounds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400" smtClean="0">
                <a:latin typeface="Arial" charset="0"/>
                <a:cs typeface="Arial" charset="0"/>
              </a:rPr>
              <a:t>Caused by moving air colliding with secretions in tracheobronchial passageways or by popping open of previously deflated airways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400" smtClean="0">
                <a:latin typeface="Arial" charset="0"/>
                <a:cs typeface="Arial" charset="0"/>
              </a:rPr>
              <a:t>Sources differ as to the classification and nomenclature of these sounds, but </a:t>
            </a:r>
            <a:r>
              <a:rPr lang="en-US" altLang="en-US" sz="2400" i="1" smtClean="0">
                <a:latin typeface="Arial" charset="0"/>
                <a:cs typeface="Arial" charset="0"/>
              </a:rPr>
              <a:t>crackles</a:t>
            </a:r>
            <a:r>
              <a:rPr lang="en-US" altLang="en-US" sz="2400" smtClean="0">
                <a:latin typeface="Arial" charset="0"/>
                <a:cs typeface="Arial" charset="0"/>
              </a:rPr>
              <a:t> (or </a:t>
            </a:r>
            <a:r>
              <a:rPr lang="en-US" altLang="en-US" sz="2400" i="1" smtClean="0">
                <a:latin typeface="Arial" charset="0"/>
                <a:cs typeface="Arial" charset="0"/>
              </a:rPr>
              <a:t>rales</a:t>
            </a:r>
            <a:r>
              <a:rPr lang="en-US" altLang="en-US" sz="2400" smtClean="0">
                <a:latin typeface="Arial" charset="0"/>
                <a:cs typeface="Arial" charset="0"/>
              </a:rPr>
              <a:t>) and </a:t>
            </a:r>
            <a:r>
              <a:rPr lang="en-US" altLang="en-US" sz="2400" i="1" smtClean="0">
                <a:latin typeface="Arial" charset="0"/>
                <a:cs typeface="Arial" charset="0"/>
              </a:rPr>
              <a:t>wheeze </a:t>
            </a:r>
            <a:r>
              <a:rPr lang="en-US" altLang="en-US" sz="2400" smtClean="0">
                <a:latin typeface="Arial" charset="0"/>
                <a:cs typeface="Arial" charset="0"/>
              </a:rPr>
              <a:t>(or </a:t>
            </a:r>
            <a:r>
              <a:rPr lang="en-US" altLang="en-US" sz="2400" i="1" smtClean="0">
                <a:latin typeface="Arial" charset="0"/>
                <a:cs typeface="Arial" charset="0"/>
              </a:rPr>
              <a:t>rhonchi</a:t>
            </a:r>
            <a:r>
              <a:rPr lang="en-US" altLang="en-US" sz="2400" smtClean="0">
                <a:latin typeface="Arial" charset="0"/>
                <a:cs typeface="Arial" charset="0"/>
              </a:rPr>
              <a:t>) are terms commonly used by most examiners.</a:t>
            </a:r>
          </a:p>
        </p:txBody>
      </p:sp>
      <p:sp>
        <p:nvSpPr>
          <p:cNvPr id="7885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Adventitious Sounds I</a:t>
            </a:r>
          </a:p>
        </p:txBody>
      </p:sp>
      <p:sp>
        <p:nvSpPr>
          <p:cNvPr id="7885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7885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EE8CB9-65EE-47AC-B187-F14F6A3CE957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66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400" smtClean="0">
                <a:latin typeface="Arial" charset="0"/>
                <a:cs typeface="Arial" charset="0"/>
              </a:rPr>
              <a:t>Atelectatic crackles: a type of adventitious sound, is not pathologic; short, popping, crackling sounds that sound like fine crackles but do not last beyond a few breaths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400" smtClean="0">
                <a:latin typeface="Arial" charset="0"/>
                <a:cs typeface="Arial" charset="0"/>
              </a:rPr>
              <a:t>When sections of alveoli are not fully aerated (as in people who are asleep, or in older adult), they deflate slightly and accumulate secretions.</a:t>
            </a:r>
          </a:p>
          <a:p>
            <a:pPr lvl="3">
              <a:buSzPct val="80000"/>
              <a:buFont typeface="Wingdings" pitchFamily="2" charset="2"/>
              <a:buChar char="Ø"/>
            </a:pPr>
            <a:r>
              <a:rPr lang="en-US" altLang="en-US" sz="2000" smtClean="0">
                <a:latin typeface="Arial" charset="0"/>
                <a:cs typeface="Arial" charset="0"/>
              </a:rPr>
              <a:t>Crackles are heard when these sections are expanded by a few deep breaths.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400" smtClean="0">
                <a:latin typeface="Arial" charset="0"/>
                <a:cs typeface="Arial" charset="0"/>
              </a:rPr>
              <a:t>Atelectatic crackles are heard in the periphery only, and disappear after first few breaths or after a cough.</a:t>
            </a:r>
          </a:p>
        </p:txBody>
      </p:sp>
      <p:sp>
        <p:nvSpPr>
          <p:cNvPr id="7987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Adventitious Sounds II</a:t>
            </a:r>
          </a:p>
        </p:txBody>
      </p:sp>
      <p:sp>
        <p:nvSpPr>
          <p:cNvPr id="7987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7987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0FBC24-96BC-4292-9833-A1FF12F9BB7C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67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dirty="0" smtClean="0">
                <a:latin typeface="Arial" charset="0"/>
                <a:cs typeface="Arial" charset="0"/>
              </a:rPr>
              <a:t>Determine quality of voice sounds or vocal resonance.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dirty="0" smtClean="0">
                <a:latin typeface="Arial" charset="0"/>
                <a:cs typeface="Arial" charset="0"/>
              </a:rPr>
              <a:t>Voice can be auscultated over chest wall. 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dirty="0" smtClean="0">
                <a:latin typeface="Arial" charset="0"/>
                <a:cs typeface="Arial" charset="0"/>
              </a:rPr>
              <a:t>Ask person to repeat a phrase, such as “ninety-nine” while you listen over chest wall.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dirty="0" smtClean="0">
                <a:latin typeface="Arial" charset="0"/>
                <a:cs typeface="Arial" charset="0"/>
              </a:rPr>
              <a:t>Normal voice transmission is soft, muffled, and indistinct; you can hear sound through stethoscope but cannot distinguish exactly what is being said.</a:t>
            </a:r>
          </a:p>
        </p:txBody>
      </p:sp>
      <p:sp>
        <p:nvSpPr>
          <p:cNvPr id="8089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Voice Sounds I</a:t>
            </a:r>
          </a:p>
        </p:txBody>
      </p:sp>
      <p:sp>
        <p:nvSpPr>
          <p:cNvPr id="8090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8090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70A75A-D46C-4AE2-A9E3-EA882164EF1E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68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Pathology that increases lung density enhances transmission of voice sounds.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Eliciting voice sounds usually not done in routine examination.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Rather, these are supplemental maneuvers that are performed if you suspect lung pathology on basis of earlier data.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When they are performed, you are testing for possible presence of bronchophony, egophony, and whispered pectoriloquy.</a:t>
            </a:r>
          </a:p>
        </p:txBody>
      </p:sp>
      <p:sp>
        <p:nvSpPr>
          <p:cNvPr id="8192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Voice Sounds II</a:t>
            </a:r>
          </a:p>
        </p:txBody>
      </p:sp>
      <p:sp>
        <p:nvSpPr>
          <p:cNvPr id="8192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8192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79DD86-E186-4EF7-8BB3-99233D0AB8A0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69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748213"/>
          </a:xfrm>
        </p:spPr>
        <p:txBody>
          <a:bodyPr/>
          <a:lstStyle/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400" smtClean="0">
                <a:latin typeface="Arial" charset="0"/>
                <a:cs typeface="Arial" charset="0"/>
              </a:rPr>
              <a:t>Counting ribs and intercostal spaces on back is harder due to muscles and soft tissue surrounding ribs and spinal column.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400" smtClean="0">
                <a:latin typeface="Arial" charset="0"/>
                <a:cs typeface="Arial" charset="0"/>
              </a:rPr>
              <a:t>Vertebra prominens: start here; flex your head and feel for most prominent bony spur protruding at base of neck.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400" smtClean="0">
                <a:latin typeface="Arial" charset="0"/>
                <a:cs typeface="Arial" charset="0"/>
              </a:rPr>
              <a:t>This is spinous process of C7; if two bumps seem equally prominent, upper one is C7 and lower one is T1.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400" smtClean="0">
                <a:latin typeface="Arial" charset="0"/>
                <a:cs typeface="Arial" charset="0"/>
              </a:rPr>
              <a:t>Spinous processes: count down these knobs on vertebrae, which stack together to form spinal column.</a:t>
            </a:r>
          </a:p>
        </p:txBody>
      </p:sp>
      <p:sp>
        <p:nvSpPr>
          <p:cNvPr id="1843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Posterior Thoracic Landmarks I</a:t>
            </a:r>
          </a:p>
        </p:txBody>
      </p:sp>
      <p:sp>
        <p:nvSpPr>
          <p:cNvPr id="1843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843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692971-2499-422A-9965-BAFAC9DBA37F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7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Note shape and configuration of chest wall.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Ribs are sloping downward with symmetric interspaces.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Costal angle is within 90 degrees; development of abdominal muscles as expected for person’s age, weight, and athletic condition.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Note person’s facial expression; facial expression should be relaxed, indicating unconscious effort of breathing.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Assess the level of consciousness; level of consciousness should be alert and cooperative.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Note skin color and condition; lips and nail beds are free of cyanosis; nails are of normal configuration.</a:t>
            </a:r>
          </a:p>
        </p:txBody>
      </p:sp>
      <p:sp>
        <p:nvSpPr>
          <p:cNvPr id="8294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Inspection of the Anterior Chest I</a:t>
            </a:r>
          </a:p>
        </p:txBody>
      </p:sp>
      <p:sp>
        <p:nvSpPr>
          <p:cNvPr id="8294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8294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D3FA0B-370E-4D87-A46B-EF249F30DBFE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70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Assess quality of respirations.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Normal relaxed breathing is automatic and effortless, regular and even, and produces no noise.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Chest expands symmetrically with each inspiration; note any localized lag on inspiration.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No retraction or bulging of interspaces with inspiration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Normally accessory muscles are not used to augment respiratory effort.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Respiratory rate is within normal limits for person’s age, and pattern of breathing is regular.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Occasional sighs normally punctuate breathing.</a:t>
            </a:r>
          </a:p>
        </p:txBody>
      </p:sp>
      <p:sp>
        <p:nvSpPr>
          <p:cNvPr id="8397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Inspection of Anterior Chest II</a:t>
            </a:r>
          </a:p>
        </p:txBody>
      </p:sp>
      <p:sp>
        <p:nvSpPr>
          <p:cNvPr id="8397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8397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1B39A5-AE75-4CF3-8D85-12A12F084998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71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Palpate symmetric chest expansion.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Place your hands on anterolateral wall with thumbs along costal margins and pointing toward xiphoid process.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Ask person to take a deep breath; watch thumbs move apart symmetrically, and note smooth chest expansion with fingers.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Any limitation in thoracic expansion is easier to detect on anterior chest because greater range of motion exists here with breathing.</a:t>
            </a:r>
          </a:p>
        </p:txBody>
      </p:sp>
      <p:sp>
        <p:nvSpPr>
          <p:cNvPr id="8499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Palpation of Anterior Chest I</a:t>
            </a:r>
          </a:p>
        </p:txBody>
      </p:sp>
      <p:sp>
        <p:nvSpPr>
          <p:cNvPr id="8499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8499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38D0A4-7217-4629-BE5A-904A46E3C541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72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dirty="0" smtClean="0">
                <a:latin typeface="Arial" charset="0"/>
                <a:cs typeface="Arial" charset="0"/>
              </a:rPr>
              <a:t>Assess tactile (vocal) fremitus.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dirty="0" smtClean="0">
                <a:latin typeface="Arial" charset="0"/>
                <a:cs typeface="Arial" charset="0"/>
              </a:rPr>
              <a:t>Begin palpating over lung apices in supraclavicular areas. 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dirty="0" smtClean="0">
                <a:latin typeface="Arial" charset="0"/>
                <a:cs typeface="Arial" charset="0"/>
              </a:rPr>
              <a:t>Compare vibrations from one side to other as person repeats “ninety-nine.”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dirty="0" smtClean="0">
                <a:latin typeface="Arial" charset="0"/>
                <a:cs typeface="Arial" charset="0"/>
              </a:rPr>
              <a:t>Avoid palpating over female breast tissue because breast tissue normally damps sound.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dirty="0" smtClean="0">
                <a:latin typeface="Arial" charset="0"/>
                <a:cs typeface="Arial" charset="0"/>
              </a:rPr>
              <a:t>Palpate anterior chest wall. 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dirty="0" smtClean="0">
                <a:latin typeface="Arial" charset="0"/>
                <a:cs typeface="Arial" charset="0"/>
              </a:rPr>
              <a:t>Note any tenderness; normally none is present.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dirty="0" smtClean="0">
                <a:latin typeface="Arial" charset="0"/>
                <a:cs typeface="Arial" charset="0"/>
              </a:rPr>
              <a:t>Detect any superficial lumps or masses, again, normally none is present.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dirty="0" smtClean="0">
                <a:latin typeface="Arial" charset="0"/>
                <a:cs typeface="Arial" charset="0"/>
              </a:rPr>
              <a:t>Note skin mobility, turgor, temperature, and moisture.</a:t>
            </a:r>
          </a:p>
        </p:txBody>
      </p:sp>
      <p:sp>
        <p:nvSpPr>
          <p:cNvPr id="8601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Palpation of Anterior Chest II</a:t>
            </a:r>
          </a:p>
        </p:txBody>
      </p:sp>
      <p:sp>
        <p:nvSpPr>
          <p:cNvPr id="8602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8602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43A0FD-938F-4C9C-A4EA-67F095FB5358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73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smtClean="0">
                <a:latin typeface="Arial" charset="0"/>
                <a:cs typeface="Arial" charset="0"/>
              </a:rPr>
              <a:t>Begin percussing apices in supraclavicular areas.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smtClean="0">
                <a:latin typeface="Arial" charset="0"/>
                <a:cs typeface="Arial" charset="0"/>
              </a:rPr>
              <a:t>Then, percussing interspaces and comparing one side to other, move down anterior chest.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smtClean="0">
                <a:latin typeface="Arial" charset="0"/>
                <a:cs typeface="Arial" charset="0"/>
              </a:rPr>
              <a:t>Interspaces are easier to palpate on anterior chest than on back.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smtClean="0">
                <a:latin typeface="Arial" charset="0"/>
                <a:cs typeface="Arial" charset="0"/>
              </a:rPr>
              <a:t>Do not percuss directly over female breast tissue because this would produce a dull note; shift breast tissue over slightly using edge of your stationary hand.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smtClean="0">
                <a:latin typeface="Arial" charset="0"/>
                <a:cs typeface="Arial" charset="0"/>
              </a:rPr>
              <a:t>In females with large breasts, percussion may yield little useful data.</a:t>
            </a:r>
          </a:p>
          <a:p>
            <a:pPr lvl="2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704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Percussion of Anterior Chest I</a:t>
            </a:r>
          </a:p>
        </p:txBody>
      </p:sp>
      <p:sp>
        <p:nvSpPr>
          <p:cNvPr id="8704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8704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83510B-2BC1-4B63-8A13-D0AE6BED17E8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74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Note borders of cardiac dullness normally found on anterior chest.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Do not confuse these with suspected lung pathology.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In right hemithorax, upper border of liver dullness is located in fifth intercostal space in right midclavicular line.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On left, tympany is evident over gastric space.</a:t>
            </a:r>
          </a:p>
        </p:txBody>
      </p:sp>
      <p:sp>
        <p:nvSpPr>
          <p:cNvPr id="8806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Percussion of Anterior Chest II</a:t>
            </a:r>
          </a:p>
        </p:txBody>
      </p:sp>
      <p:sp>
        <p:nvSpPr>
          <p:cNvPr id="8806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8806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419492-C69E-40AB-806E-C7D7E08D5A54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75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/>
            <a:r>
              <a:rPr lang="en-US" dirty="0" smtClean="0">
                <a:latin typeface="Arial" charset="0"/>
                <a:cs typeface="Arial" charset="0"/>
              </a:rPr>
              <a:t>Auscultate lung fields over anterior chest from apices in supraclavicular areas down to sixth rib.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Progress from side to side as you move downward, and listen to one full respiration in each location.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Use sequence indicated for percussion; do not place stethoscope directly over female breast; displace breast and listen directly over chest wall.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Evaluate normal breath sounds, noting any abnormal breath sounds and any adventitious sounds.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If situation warrants, assess voice sounds.</a:t>
            </a:r>
          </a:p>
        </p:txBody>
      </p:sp>
      <p:sp>
        <p:nvSpPr>
          <p:cNvPr id="8909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Auscultate Breath Sounds</a:t>
            </a:r>
          </a:p>
        </p:txBody>
      </p:sp>
      <p:sp>
        <p:nvSpPr>
          <p:cNvPr id="8909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8909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6ADF09-C7E7-4556-9E3F-E1FAA842D5E0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76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nurse knows that the proper technique for assessing lungs in an adult patient is that auscultation is performed</a:t>
            </a:r>
            <a:r>
              <a:rPr lang="en-US" dirty="0" smtClean="0"/>
              <a:t>:</a:t>
            </a:r>
          </a:p>
          <a:p>
            <a:pPr marL="463550" indent="-463550" eaLnBrk="1" hangingPunct="1">
              <a:buSzPct val="100000"/>
              <a:buFont typeface="Arial" charset="0"/>
              <a:buAutoNum type="arabicPeriod"/>
              <a:defRPr/>
            </a:pPr>
            <a:r>
              <a:rPr lang="en-US" dirty="0"/>
              <a:t>from right to left using a “z” pattern. </a:t>
            </a:r>
          </a:p>
          <a:p>
            <a:pPr marL="463550" indent="-463550" eaLnBrk="1" hangingPunct="1">
              <a:buSzPct val="100000"/>
              <a:buFont typeface="Arial" charset="0"/>
              <a:buAutoNum type="arabicPeriod"/>
              <a:defRPr/>
            </a:pPr>
            <a:r>
              <a:rPr lang="en-US" dirty="0"/>
              <a:t>from top to bottom using landmarks for accuracy.</a:t>
            </a:r>
          </a:p>
          <a:p>
            <a:pPr marL="463550" indent="-463550" eaLnBrk="1" hangingPunct="1">
              <a:buSzPct val="100000"/>
              <a:buFont typeface="Arial" charset="0"/>
              <a:buAutoNum type="arabicPeriod"/>
              <a:defRPr/>
            </a:pPr>
            <a:r>
              <a:rPr lang="en-US" dirty="0"/>
              <a:t>using the bell of the stethoscope to hear vascular sounds.</a:t>
            </a:r>
          </a:p>
          <a:p>
            <a:pPr marL="463550" indent="-463550" eaLnBrk="1" hangingPunct="1">
              <a:buSzPct val="100000"/>
              <a:buFont typeface="Arial" charset="0"/>
              <a:buAutoNum type="arabicPeriod"/>
              <a:defRPr/>
            </a:pPr>
            <a:r>
              <a:rPr lang="en-US" dirty="0"/>
              <a:t>to the anterior chest wall and abdomen to determine diaphragm function.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90549-06D1-4352-9BCA-79DA4AA57123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2016 by Elsevier, Inc. All rights reserved.</a:t>
            </a:r>
          </a:p>
          <a:p>
            <a:pPr>
              <a:defRPr/>
            </a:pPr>
            <a:r>
              <a:rPr lang="en-US" smtClean="0"/>
              <a:t>Copyright © 2012, 2008, 2004, 2000, 1996, 1993 by Saunders, an affiliate of Elsevier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504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Forced expiratory time is number of seconds it takes to exhale from total lung capacity to residual volume.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It is a screening measure of air flow obstruction.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Although test is usually not performed in respiratory assessment, it is useful to screen for pulmonary function.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Ask person to inhale deepest breath possible and then blow it all out hard, as quickly as possible, with mouth open.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Listen with your stethoscope over sternum; normal time for full expiration is 4 seconds or less.</a:t>
            </a:r>
          </a:p>
        </p:txBody>
      </p:sp>
      <p:sp>
        <p:nvSpPr>
          <p:cNvPr id="9011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Measurement of Pulmonary Function Status I</a:t>
            </a:r>
          </a:p>
        </p:txBody>
      </p:sp>
      <p:sp>
        <p:nvSpPr>
          <p:cNvPr id="9011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9011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CD0DC1-39D1-4CC5-9594-DA5673376A5E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78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Pulse oximeter is noninvasive method to assess arterial oxygen saturation (SpO</a:t>
            </a:r>
            <a:r>
              <a:rPr lang="en-US" altLang="en-US" baseline="-25000" smtClean="0">
                <a:latin typeface="Arial" charset="0"/>
                <a:cs typeface="Arial" charset="0"/>
              </a:rPr>
              <a:t>2</a:t>
            </a:r>
            <a:r>
              <a:rPr lang="en-US" altLang="en-US" smtClean="0">
                <a:latin typeface="Arial" charset="0"/>
                <a:cs typeface="Arial" charset="0"/>
              </a:rPr>
              <a:t>).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A healthy person with no lung disease and no anemia normally has an SpO</a:t>
            </a:r>
            <a:r>
              <a:rPr lang="en-US" altLang="en-US" baseline="-25000" smtClean="0">
                <a:latin typeface="Arial" charset="0"/>
                <a:cs typeface="Arial" charset="0"/>
              </a:rPr>
              <a:t>2</a:t>
            </a:r>
            <a:r>
              <a:rPr lang="en-US" altLang="en-US" smtClean="0">
                <a:latin typeface="Arial" charset="0"/>
                <a:cs typeface="Arial" charset="0"/>
              </a:rPr>
              <a:t> of 97% to 98%.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However, every SpO</a:t>
            </a:r>
            <a:r>
              <a:rPr lang="en-US" altLang="en-US" baseline="-25000" smtClean="0">
                <a:latin typeface="Arial" charset="0"/>
                <a:cs typeface="Arial" charset="0"/>
              </a:rPr>
              <a:t>2</a:t>
            </a:r>
            <a:r>
              <a:rPr lang="en-US" altLang="en-US" smtClean="0">
                <a:latin typeface="Arial" charset="0"/>
                <a:cs typeface="Arial" charset="0"/>
              </a:rPr>
              <a:t> result must be evaluated in context of person’s hemoglobin level, acid-base balance, and ventilatory status.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The 6-minute walk test (6 MWT) is a safer, simple, inexpensive, clinical measure of functional status in aging adults.</a:t>
            </a:r>
          </a:p>
        </p:txBody>
      </p:sp>
      <p:sp>
        <p:nvSpPr>
          <p:cNvPr id="9113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Measurement of Pulmonary Function Status II</a:t>
            </a:r>
          </a:p>
        </p:txBody>
      </p:sp>
      <p:sp>
        <p:nvSpPr>
          <p:cNvPr id="9114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9114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C6A463-8797-4AC5-8764-93339DBC1C46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79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400" smtClean="0">
                <a:latin typeface="Arial" charset="0"/>
                <a:cs typeface="Arial" charset="0"/>
              </a:rPr>
              <a:t>Note that spinous processes align with their same numbered ribs only down to T4.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400" smtClean="0">
                <a:latin typeface="Arial" charset="0"/>
                <a:cs typeface="Arial" charset="0"/>
              </a:rPr>
              <a:t>After T4, spinous processes angle downward from their vertebral body and overlie vertebral body and rib below.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400" smtClean="0">
                <a:latin typeface="Arial" charset="0"/>
                <a:cs typeface="Arial" charset="0"/>
              </a:rPr>
              <a:t>Inferior border of scapula: scapulae are located symmetrically in each hemithorax.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400" smtClean="0">
                <a:latin typeface="Arial" charset="0"/>
                <a:cs typeface="Arial" charset="0"/>
              </a:rPr>
              <a:t>Lower tip is usually at seventh or eighth rib.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400" smtClean="0">
                <a:latin typeface="Arial" charset="0"/>
                <a:cs typeface="Arial" charset="0"/>
              </a:rPr>
              <a:t>Twelfth rib: palpate midway between spine and person’s side to identify its free tip.</a:t>
            </a:r>
          </a:p>
          <a:p>
            <a:pPr lvl="2"/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945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Posterior Thoracic Landmarks II</a:t>
            </a:r>
          </a:p>
        </p:txBody>
      </p:sp>
      <p:sp>
        <p:nvSpPr>
          <p:cNvPr id="1946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946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7254A0-D5A2-429D-A879-A7554F8060A6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8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>
                <a:latin typeface="Arial" charset="0"/>
                <a:cs typeface="Arial" charset="0"/>
              </a:rPr>
              <a:t>Infant has a rounded thorax with an equal anteroposterior-to-transverse chest diameter.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>
                <a:latin typeface="Arial" charset="0"/>
                <a:cs typeface="Arial" charset="0"/>
              </a:rPr>
              <a:t>By age 6 years, thorax reaches adult ratio of 1:2. 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>
                <a:latin typeface="Arial" charset="0"/>
                <a:cs typeface="Arial" charset="0"/>
              </a:rPr>
              <a:t>Newborn’s chest circumference is 30 to 36 cm and is 2 cm smaller than head circumference until 2 years of age.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>
                <a:latin typeface="Arial" charset="0"/>
                <a:cs typeface="Arial" charset="0"/>
              </a:rPr>
              <a:t>Chest wall is thin with little musculature.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>
                <a:latin typeface="Arial" charset="0"/>
                <a:cs typeface="Arial" charset="0"/>
              </a:rPr>
              <a:t>Newborn’s first respiratory assessment is part of Apgar scoring system to measure successful transition to extrauterine life.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>
                <a:latin typeface="Arial" charset="0"/>
                <a:cs typeface="Arial" charset="0"/>
              </a:rPr>
              <a:t>Infant breathes through nose rather than mouth and is an obligate nose breather until 3 months.</a:t>
            </a:r>
          </a:p>
          <a:p>
            <a:pPr lvl="1"/>
            <a:endParaRPr lang="en-US" altLang="en-US" sz="2000" smtClean="0">
              <a:latin typeface="Arial" charset="0"/>
              <a:cs typeface="Arial" charset="0"/>
            </a:endParaRPr>
          </a:p>
        </p:txBody>
      </p:sp>
      <p:sp>
        <p:nvSpPr>
          <p:cNvPr id="9216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Infants and Children: Inspection I</a:t>
            </a:r>
          </a:p>
        </p:txBody>
      </p:sp>
      <p:sp>
        <p:nvSpPr>
          <p:cNvPr id="9216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9216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9DA0B5-5173-4093-AF01-6C861C5A3311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80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>
                <a:latin typeface="Arial" charset="0"/>
                <a:cs typeface="Arial" charset="0"/>
              </a:rPr>
              <a:t>Diaphragm is newborn’s major respiratory muscle.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>
                <a:latin typeface="Arial" charset="0"/>
                <a:cs typeface="Arial" charset="0"/>
              </a:rPr>
              <a:t>Count respiratory rate for 1 full minute; normal rates for newborn are 30 to 40 breaths per minute but may spike up to 60 breaths per minute.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>
                <a:latin typeface="Arial" charset="0"/>
                <a:cs typeface="Arial" charset="0"/>
              </a:rPr>
              <a:t>Obtain the most accurate respiratory rate by counting when the infant is asleep because infants reach rapid rates with very little excitation when awake.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>
                <a:latin typeface="Arial" charset="0"/>
                <a:cs typeface="Arial" charset="0"/>
              </a:rPr>
              <a:t>Respiratory pattern may be irregular when extremes in room temperature occur or with feeding or sleeping.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>
                <a:latin typeface="Arial" charset="0"/>
                <a:cs typeface="Arial" charset="0"/>
              </a:rPr>
              <a:t>Brief periods of apnea less than 10 or 15 seconds are common; this periodic breathing is more common in premature infants.</a:t>
            </a:r>
          </a:p>
          <a:p>
            <a:pPr lvl="1"/>
            <a:endParaRPr lang="en-US" altLang="en-US" sz="1800" smtClean="0">
              <a:latin typeface="Arial" charset="0"/>
              <a:cs typeface="Arial" charset="0"/>
            </a:endParaRPr>
          </a:p>
        </p:txBody>
      </p:sp>
      <p:sp>
        <p:nvSpPr>
          <p:cNvPr id="9318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Infants and Children: Inspection II</a:t>
            </a:r>
          </a:p>
        </p:txBody>
      </p:sp>
      <p:sp>
        <p:nvSpPr>
          <p:cNvPr id="9318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9318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F7DFA0-1848-434C-9E88-5C65B86BDFE6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81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67677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Palpation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Palpate symmetric chest expansion by encircling infant’s thorax with both hands.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Further palpation should yield no lumps, masses, or crepitus, although you may feel costochondral junctions in some normal infants.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Percussion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>
                <a:latin typeface="Arial" charset="0"/>
                <a:cs typeface="Arial" charset="0"/>
              </a:rPr>
              <a:t>Percussion is of limited usefulness in a newborn, especially in a premature newborn, because the adult’s fingers are too large in relation to the tiny chest.</a:t>
            </a:r>
          </a:p>
        </p:txBody>
      </p:sp>
      <p:sp>
        <p:nvSpPr>
          <p:cNvPr id="9421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Infants and Children: Palpation and Percussion</a:t>
            </a:r>
          </a:p>
        </p:txBody>
      </p:sp>
      <p:sp>
        <p:nvSpPr>
          <p:cNvPr id="9421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9421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57D79-6DFC-4338-ABC5-5549B8A4682F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82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Percussion note of hyperresonance occurs normally in infant and young child because of relatively thin chest wall.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Anything less than hyperresonance would have same clinical significance as dullness in adult.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If measured, diaphragmatic excursion measures about one to two rib interspaces in children.</a:t>
            </a:r>
          </a:p>
        </p:txBody>
      </p:sp>
      <p:sp>
        <p:nvSpPr>
          <p:cNvPr id="9523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Infants and Children: Percussion</a:t>
            </a:r>
          </a:p>
        </p:txBody>
      </p:sp>
      <p:sp>
        <p:nvSpPr>
          <p:cNvPr id="9523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9523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F9771B-3427-4302-8415-3BC241EB6946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83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400" smtClean="0">
                <a:latin typeface="Arial" charset="0"/>
                <a:cs typeface="Arial" charset="0"/>
              </a:rPr>
              <a:t>Auscultation normally yields bronchovesicular breath sounds in peripheral lung fields of infant and young child up to ages 5 to 6 years.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400" smtClean="0">
                <a:latin typeface="Arial" charset="0"/>
                <a:cs typeface="Arial" charset="0"/>
              </a:rPr>
              <a:t>Relatively thin chest walls with underdeveloped musculature do not damp off sound as do thicker walls of adults, so breath sounds are louder and harsher.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z="2400" smtClean="0">
                <a:latin typeface="Arial" charset="0"/>
                <a:cs typeface="Arial" charset="0"/>
              </a:rPr>
              <a:t>Fine crackles are adventitious sounds commonly heard in immediate newborn period from opening of airways and clearing of fluid.</a:t>
            </a:r>
          </a:p>
        </p:txBody>
      </p:sp>
      <p:sp>
        <p:nvSpPr>
          <p:cNvPr id="9625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Infants and Children: Auscultation I</a:t>
            </a:r>
          </a:p>
        </p:txBody>
      </p:sp>
      <p:sp>
        <p:nvSpPr>
          <p:cNvPr id="9626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9626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102381-CD1D-4598-9CFB-CB584B872F37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84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Because newborn’s chest wall is so thin, transmission of sounds is enhanced and sound is heard easily all over chest, making localization of breath sounds a problem.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Even bowel sounds are easily heard in chest.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Try using smaller pediatric diaphragm endpiece, or place bell over infant’s interspaces and not over ribs.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>
                <a:latin typeface="Arial" charset="0"/>
                <a:cs typeface="Arial" charset="0"/>
              </a:rPr>
              <a:t>Use pediatric diaphragm on an older infant or toddler.</a:t>
            </a:r>
          </a:p>
        </p:txBody>
      </p:sp>
      <p:sp>
        <p:nvSpPr>
          <p:cNvPr id="9728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Infants and Children: Auscultation II</a:t>
            </a:r>
          </a:p>
        </p:txBody>
      </p:sp>
      <p:sp>
        <p:nvSpPr>
          <p:cNvPr id="9728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9728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D11B0CA-E36C-468A-A95A-311C81D8EDCA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85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sz="2400" smtClean="0">
                <a:latin typeface="Arial" charset="0"/>
                <a:cs typeface="Arial" charset="0"/>
              </a:rPr>
              <a:t>Pregnant woman</a:t>
            </a:r>
          </a:p>
          <a:p>
            <a:pPr lvl="1"/>
            <a:r>
              <a:rPr lang="en-US" altLang="en-US" sz="2000" smtClean="0">
                <a:latin typeface="Arial" charset="0"/>
                <a:cs typeface="Arial" charset="0"/>
              </a:rPr>
              <a:t>Thoracic cage may appear wider.</a:t>
            </a:r>
          </a:p>
          <a:p>
            <a:pPr lvl="1"/>
            <a:r>
              <a:rPr lang="en-US" altLang="en-US" sz="2000" smtClean="0">
                <a:latin typeface="Arial" charset="0"/>
                <a:cs typeface="Arial" charset="0"/>
              </a:rPr>
              <a:t>Deeper respirations and an increase in tidal volume by 40%</a:t>
            </a:r>
          </a:p>
          <a:p>
            <a:r>
              <a:rPr lang="en-US" altLang="en-US" sz="2400" smtClean="0">
                <a:latin typeface="Arial" charset="0"/>
                <a:cs typeface="Arial" charset="0"/>
              </a:rPr>
              <a:t>Aging adult</a:t>
            </a:r>
          </a:p>
          <a:p>
            <a:pPr lvl="1"/>
            <a:r>
              <a:rPr lang="en-US" altLang="en-US" sz="2000" smtClean="0">
                <a:latin typeface="Arial" charset="0"/>
                <a:cs typeface="Arial" charset="0"/>
              </a:rPr>
              <a:t>Chest cage commonly shows an increased anteroposterior diameter, giving a round barrel shape, and kyphosis or an outward curvature of thoracic spine.</a:t>
            </a:r>
          </a:p>
          <a:p>
            <a:pPr lvl="1"/>
            <a:r>
              <a:rPr lang="en-US" altLang="en-US" sz="2000" smtClean="0">
                <a:latin typeface="Arial" charset="0"/>
                <a:cs typeface="Arial" charset="0"/>
              </a:rPr>
              <a:t>Chest expansion may be somewhat decreased, although still symmetric.</a:t>
            </a:r>
          </a:p>
          <a:p>
            <a:pPr lvl="1"/>
            <a:r>
              <a:rPr lang="en-US" altLang="en-US" sz="2000" smtClean="0">
                <a:latin typeface="Arial" charset="0"/>
                <a:cs typeface="Arial" charset="0"/>
              </a:rPr>
              <a:t>Tend to tire easily during auscultation when deep mouth breathing is required</a:t>
            </a:r>
          </a:p>
          <a:p>
            <a:pPr lvl="1">
              <a:buFont typeface="Wingdings" pitchFamily="2" charset="2"/>
              <a:buNone/>
            </a:pPr>
            <a:endParaRPr lang="en-US" altLang="en-US" sz="2000" smtClean="0">
              <a:latin typeface="Arial" charset="0"/>
              <a:cs typeface="Arial" charset="0"/>
            </a:endParaRPr>
          </a:p>
        </p:txBody>
      </p:sp>
      <p:sp>
        <p:nvSpPr>
          <p:cNvPr id="9830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Developmental Competence </a:t>
            </a:r>
          </a:p>
        </p:txBody>
      </p:sp>
      <p:sp>
        <p:nvSpPr>
          <p:cNvPr id="9830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9830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1C0E68-2312-4C4C-B2BF-6BCAD861F86E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86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Use of a second examiner to assist the patient in terms of positional changes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If no one is available, examiner may roll patient from side to side to facilitate change of position.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>
                <a:latin typeface="Arial" charset="0"/>
                <a:cs typeface="Arial" charset="0"/>
              </a:rPr>
              <a:t>If rolling technique is used, this may interfere with bilateral assessments of inspection and percussion.</a:t>
            </a:r>
          </a:p>
        </p:txBody>
      </p:sp>
      <p:sp>
        <p:nvSpPr>
          <p:cNvPr id="9933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Developmental Competence: Acutely Ill Patient</a:t>
            </a:r>
          </a:p>
        </p:txBody>
      </p:sp>
      <p:sp>
        <p:nvSpPr>
          <p:cNvPr id="9933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9933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E4087A-2F5F-47FD-9E79-2A7530AE49AB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87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Sample Charting Subjective </a:t>
            </a:r>
          </a:p>
        </p:txBody>
      </p:sp>
      <p:pic>
        <p:nvPicPr>
          <p:cNvPr id="95236" name="Picture 3" descr="Slide 23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762000" y="2165350"/>
            <a:ext cx="7620000" cy="29432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035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0035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D2B0CC-899D-420D-8D1B-D71E5B7EDDD4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88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Sample Charting Objective &amp; Assessment </a:t>
            </a:r>
          </a:p>
        </p:txBody>
      </p:sp>
      <p:pic>
        <p:nvPicPr>
          <p:cNvPr id="96260" name="Picture 3" descr="Slide 24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243013" y="1812925"/>
            <a:ext cx="6635750" cy="433705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138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0138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EDABBB-8BBE-47F8-BD2D-FA43256D4487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89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Posterior Thoracic Cage</a:t>
            </a:r>
          </a:p>
        </p:txBody>
      </p:sp>
      <p:pic>
        <p:nvPicPr>
          <p:cNvPr id="15364" name="Picture 4" descr="f18-02-X324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405063" y="1814513"/>
            <a:ext cx="4325937" cy="432435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048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2048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696975-A727-458A-91CC-BDE547E24626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9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854575"/>
          </a:xfrm>
        </p:spPr>
        <p:txBody>
          <a:bodyPr/>
          <a:lstStyle/>
          <a:p>
            <a:r>
              <a:rPr lang="en-US" altLang="en-US" sz="2400" dirty="0" smtClean="0">
                <a:latin typeface="Arial" charset="0"/>
                <a:cs typeface="Arial" charset="0"/>
              </a:rPr>
              <a:t>Inspection</a:t>
            </a:r>
          </a:p>
          <a:p>
            <a:pPr lvl="1"/>
            <a:r>
              <a:rPr lang="en-US" altLang="en-US" sz="2000" dirty="0" smtClean="0">
                <a:latin typeface="Arial" charset="0"/>
                <a:cs typeface="Arial" charset="0"/>
              </a:rPr>
              <a:t>Thoracic cage, respirations, skin color, and condition</a:t>
            </a:r>
          </a:p>
          <a:p>
            <a:pPr lvl="1"/>
            <a:r>
              <a:rPr lang="en-US" altLang="en-US" sz="2000" dirty="0" smtClean="0">
                <a:latin typeface="Arial" charset="0"/>
                <a:cs typeface="Arial" charset="0"/>
              </a:rPr>
              <a:t>Person’s facial expression, and LOC</a:t>
            </a:r>
          </a:p>
          <a:p>
            <a:r>
              <a:rPr lang="en-US" altLang="en-US" sz="2400" dirty="0" smtClean="0">
                <a:latin typeface="Arial" charset="0"/>
                <a:cs typeface="Arial" charset="0"/>
              </a:rPr>
              <a:t>Palpation</a:t>
            </a:r>
          </a:p>
          <a:p>
            <a:pPr lvl="1"/>
            <a:r>
              <a:rPr lang="en-US" altLang="en-US" sz="2000" dirty="0" smtClean="0">
                <a:latin typeface="Arial" charset="0"/>
                <a:cs typeface="Arial" charset="0"/>
              </a:rPr>
              <a:t>Confirm symmetric expansion and tactile fremitus.</a:t>
            </a:r>
          </a:p>
          <a:p>
            <a:pPr lvl="1"/>
            <a:r>
              <a:rPr lang="en-US" altLang="en-US" sz="2000" dirty="0" smtClean="0">
                <a:latin typeface="Arial" charset="0"/>
                <a:cs typeface="Arial" charset="0"/>
              </a:rPr>
              <a:t>Detection of any lumps, masses, or tenderness</a:t>
            </a:r>
          </a:p>
          <a:p>
            <a:r>
              <a:rPr lang="en-US" altLang="en-US" sz="2400" dirty="0" smtClean="0">
                <a:latin typeface="Arial" charset="0"/>
                <a:cs typeface="Arial" charset="0"/>
              </a:rPr>
              <a:t>Percussion</a:t>
            </a:r>
          </a:p>
          <a:p>
            <a:pPr lvl="1"/>
            <a:r>
              <a:rPr lang="en-US" altLang="en-US" sz="2000" dirty="0" smtClean="0">
                <a:latin typeface="Arial" charset="0"/>
                <a:cs typeface="Arial" charset="0"/>
              </a:rPr>
              <a:t>Lung fields and estimate diaphragmatic excursion</a:t>
            </a:r>
          </a:p>
          <a:p>
            <a:r>
              <a:rPr lang="en-US" altLang="en-US" sz="2400" dirty="0" smtClean="0">
                <a:latin typeface="Arial" charset="0"/>
                <a:cs typeface="Arial" charset="0"/>
              </a:rPr>
              <a:t>Auscultation</a:t>
            </a:r>
          </a:p>
          <a:p>
            <a:pPr lvl="1"/>
            <a:r>
              <a:rPr lang="en-US" altLang="en-US" sz="2000" dirty="0" smtClean="0">
                <a:latin typeface="Arial" charset="0"/>
                <a:cs typeface="Arial" charset="0"/>
              </a:rPr>
              <a:t>Assess breath sounds, and note any abnormal/adventitious breath sounds.</a:t>
            </a:r>
          </a:p>
          <a:p>
            <a:pPr lvl="1"/>
            <a:r>
              <a:rPr lang="en-US" altLang="en-US" sz="2000" dirty="0" smtClean="0">
                <a:latin typeface="Arial" charset="0"/>
                <a:cs typeface="Arial" charset="0"/>
              </a:rPr>
              <a:t>Perform </a:t>
            </a:r>
            <a:r>
              <a:rPr lang="en-US" altLang="en-US" sz="2000" dirty="0" err="1" smtClean="0">
                <a:latin typeface="Arial" charset="0"/>
                <a:cs typeface="Arial" charset="0"/>
              </a:rPr>
              <a:t>bronchophony</a:t>
            </a:r>
            <a:r>
              <a:rPr lang="en-US" altLang="en-US" sz="2000" dirty="0" smtClean="0">
                <a:latin typeface="Arial" charset="0"/>
                <a:cs typeface="Arial" charset="0"/>
              </a:rPr>
              <a:t>, whispered </a:t>
            </a:r>
            <a:r>
              <a:rPr lang="en-US" altLang="en-US" sz="2000" dirty="0" err="1" smtClean="0">
                <a:latin typeface="Arial" charset="0"/>
                <a:cs typeface="Arial" charset="0"/>
              </a:rPr>
              <a:t>pectoriloquy</a:t>
            </a:r>
            <a:r>
              <a:rPr lang="en-US" altLang="en-US" sz="2000" dirty="0" smtClean="0">
                <a:latin typeface="Arial" charset="0"/>
                <a:cs typeface="Arial" charset="0"/>
              </a:rPr>
              <a:t>, or </a:t>
            </a:r>
            <a:r>
              <a:rPr lang="en-US" altLang="en-US" sz="2000" dirty="0" err="1" smtClean="0">
                <a:latin typeface="Arial" charset="0"/>
                <a:cs typeface="Arial" charset="0"/>
              </a:rPr>
              <a:t>egophony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as needed.</a:t>
            </a:r>
          </a:p>
        </p:txBody>
      </p:sp>
      <p:sp>
        <p:nvSpPr>
          <p:cNvPr id="1024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Summary Checklist: Thorax and Lungs Examination</a:t>
            </a:r>
          </a:p>
        </p:txBody>
      </p:sp>
      <p:sp>
        <p:nvSpPr>
          <p:cNvPr id="10240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0240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15DF1A-067D-467C-B16A-9C6A8B8CC8C8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90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Barrel chest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Pectus excavatum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Pectus carinatum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Scoliosis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Kyphosis</a:t>
            </a: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Abnormal Findings: 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Configurations of the Thorax</a:t>
            </a:r>
          </a:p>
        </p:txBody>
      </p:sp>
      <p:sp>
        <p:nvSpPr>
          <p:cNvPr id="10342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0342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F4ECDA-A3B8-4AA1-B06D-18AD58451800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91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Barrel Chest</a:t>
            </a:r>
          </a:p>
        </p:txBody>
      </p:sp>
      <p:pic>
        <p:nvPicPr>
          <p:cNvPr id="99332" name="Picture 4" descr="f18-U03-X324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466975" y="1819275"/>
            <a:ext cx="4198938" cy="432593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445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0445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92ED84-87EF-49E9-B8F5-F2AD67AB7AFE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92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Scoliosis</a:t>
            </a:r>
          </a:p>
        </p:txBody>
      </p:sp>
      <p:pic>
        <p:nvPicPr>
          <p:cNvPr id="100356" name="Picture 4" descr="f18-U06-X324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303463" y="1817688"/>
            <a:ext cx="4522787" cy="43338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547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0547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CED902-60B7-44A6-86CA-9551C5DF9B23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93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Kyphosis</a:t>
            </a:r>
          </a:p>
        </p:txBody>
      </p:sp>
      <p:pic>
        <p:nvPicPr>
          <p:cNvPr id="101380" name="Picture 4" descr="f18-U07-X324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433638" y="1816100"/>
            <a:ext cx="4260850" cy="43402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650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0650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B1936F-0F9E-4C72-8474-6AF7D6C6F9B6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94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Sigh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Tachypnea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Bradypnea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Hyperventilation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Hypoventilation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Cheyne-Stokes respiration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Biot’s respiration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Chronic obstructive breathing</a:t>
            </a: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Abnormal Findings: 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Respiration Patterns</a:t>
            </a:r>
          </a:p>
        </p:txBody>
      </p:sp>
      <p:sp>
        <p:nvSpPr>
          <p:cNvPr id="10752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0752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A6D5A74-0180-4F5F-9599-8C73EC7BF93A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95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Increased tactile fremitus</a:t>
            </a:r>
          </a:p>
          <a:p>
            <a:r>
              <a:rPr lang="en-US" altLang="en-US" dirty="0" smtClean="0">
                <a:latin typeface="Arial" charset="0"/>
                <a:cs typeface="Arial" charset="0"/>
              </a:rPr>
              <a:t>Decreased tactile fremitus</a:t>
            </a:r>
          </a:p>
          <a:p>
            <a:r>
              <a:rPr lang="en-US" altLang="en-US" dirty="0" err="1" smtClean="0">
                <a:latin typeface="Arial" charset="0"/>
                <a:cs typeface="Arial" charset="0"/>
              </a:rPr>
              <a:t>Rhonchial</a:t>
            </a:r>
            <a:r>
              <a:rPr lang="en-US" altLang="en-US" dirty="0" smtClean="0">
                <a:latin typeface="Arial" charset="0"/>
                <a:cs typeface="Arial" charset="0"/>
              </a:rPr>
              <a:t> fremitus</a:t>
            </a:r>
          </a:p>
          <a:p>
            <a:r>
              <a:rPr lang="en-US" altLang="en-US" dirty="0" smtClean="0">
                <a:latin typeface="Arial" charset="0"/>
                <a:cs typeface="Arial" charset="0"/>
              </a:rPr>
              <a:t>Pleural friction fremitus</a:t>
            </a: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Abnormal Findings: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Abnormal Tactile Fremitus</a:t>
            </a:r>
          </a:p>
        </p:txBody>
      </p:sp>
      <p:sp>
        <p:nvSpPr>
          <p:cNvPr id="10854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0854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173CBA-79C7-4C39-9BAE-63867ADE3EBF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96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nurse is assessing a patient with tactile fremitus. The nurse should suspect that the patient has a(n</a:t>
            </a:r>
            <a:r>
              <a:rPr lang="en-US" dirty="0" smtClean="0"/>
              <a:t>):</a:t>
            </a:r>
          </a:p>
          <a:p>
            <a:pPr marL="463550" indent="-463550" eaLnBrk="1" hangingPunct="1">
              <a:buSzTx/>
              <a:buFont typeface="+mj-lt"/>
              <a:buAutoNum type="arabicPeriod"/>
              <a:defRPr/>
            </a:pPr>
            <a:r>
              <a:rPr lang="en-US" dirty="0"/>
              <a:t>blocked bronchus.</a:t>
            </a:r>
          </a:p>
          <a:p>
            <a:pPr marL="463550" indent="-463550" eaLnBrk="1" hangingPunct="1">
              <a:buSzTx/>
              <a:buFont typeface="+mj-lt"/>
              <a:buAutoNum type="arabicPeriod"/>
              <a:defRPr/>
            </a:pPr>
            <a:r>
              <a:rPr lang="en-US" dirty="0"/>
              <a:t>mild case of pneumonia.</a:t>
            </a:r>
          </a:p>
          <a:p>
            <a:pPr marL="463550" indent="-463550" eaLnBrk="1" hangingPunct="1">
              <a:buSzTx/>
              <a:buFont typeface="+mj-lt"/>
              <a:buAutoNum type="arabicPeriod"/>
              <a:defRPr/>
            </a:pPr>
            <a:r>
              <a:rPr lang="en-US" dirty="0"/>
              <a:t>advanced case of pneumonia.</a:t>
            </a:r>
          </a:p>
          <a:p>
            <a:pPr marL="463550" indent="-463550" eaLnBrk="1" hangingPunct="1">
              <a:buSzTx/>
              <a:buFont typeface="+mj-lt"/>
              <a:buAutoNum type="arabicPeriod"/>
              <a:defRPr/>
            </a:pPr>
            <a:r>
              <a:rPr lang="en-US" dirty="0"/>
              <a:t>pleural effusion.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90549-06D1-4352-9BCA-79DA4AA57123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2016 by Elsevier, Inc. All rights reserved.</a:t>
            </a:r>
          </a:p>
          <a:p>
            <a:pPr>
              <a:defRPr/>
            </a:pPr>
            <a:r>
              <a:rPr lang="en-US" smtClean="0"/>
              <a:t>Copyright © 2012, 2008, 2004, 2000, 1996, 1993 by Saunders, an affiliate of Elsevier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6660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Discontinuous sounds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Crackles—fine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Crackles—course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Atelectatic crackles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Pleural friction rub</a:t>
            </a: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Abnormal Findings: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Adventitious Lung Sounds</a:t>
            </a:r>
          </a:p>
        </p:txBody>
      </p:sp>
      <p:sp>
        <p:nvSpPr>
          <p:cNvPr id="109572" name="Content Placeholder 4"/>
          <p:cNvSpPr>
            <a:spLocks noGrp="1"/>
          </p:cNvSpPr>
          <p:nvPr>
            <p:ph sz="half" idx="4294967295"/>
          </p:nvPr>
        </p:nvSpPr>
        <p:spPr>
          <a:xfrm>
            <a:off x="5334000" y="1641475"/>
            <a:ext cx="3810000" cy="4454525"/>
          </a:xfrm>
        </p:spPr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Continuous sounds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Wheeze—sibilant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Wheeze—sonorous rhonchi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Stridor</a:t>
            </a: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09573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09574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D4CC45-2A7A-4992-8861-F596FAF79EEE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98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Atelectasis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Lobar pneumonia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Bronchitis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Emphysema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Asthma (reactive 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airway disease)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Pleural effusion thickening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Pneumothorax</a:t>
            </a: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Abnormal Findings: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Common Respiratory Conditions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5334000" y="1641475"/>
            <a:ext cx="3810000" cy="4454525"/>
          </a:xfrm>
        </p:spPr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Congestive heart failure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Pneumocystis carinii pneumonia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Tuberculosis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Pulmonary embolism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Acute respiratory distress syndrome</a:t>
            </a:r>
          </a:p>
        </p:txBody>
      </p:sp>
      <p:sp>
        <p:nvSpPr>
          <p:cNvPr id="110597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charset="0"/>
                <a:cs typeface="Arial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1059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F66B8A-E73E-4515-8717-5E4B5362C021}" type="slidenum">
              <a:rPr lang="en-US" sz="1000" smtClean="0">
                <a:latin typeface="Arial" charset="0"/>
                <a:cs typeface="Arial" charset="0"/>
              </a:rPr>
              <a:pPr eaLnBrk="1" hangingPunct="1"/>
              <a:t>99</a:t>
            </a:fld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</TotalTime>
  <Words>10030</Words>
  <Application>Microsoft Office PowerPoint</Application>
  <PresentationFormat>On-screen Show (4:3)</PresentationFormat>
  <Paragraphs>863</Paragraphs>
  <Slides>99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Office Theme</vt:lpstr>
      <vt:lpstr>Chapter 18</vt:lpstr>
      <vt:lpstr>Structure and Function</vt:lpstr>
      <vt:lpstr>Anterior Thoracic Landmarks I</vt:lpstr>
      <vt:lpstr>Anterior Thoracic Landmarks II</vt:lpstr>
      <vt:lpstr>Anterior Thoracic Landmarks III</vt:lpstr>
      <vt:lpstr>Anterior Thoracic Cage</vt:lpstr>
      <vt:lpstr>Posterior Thoracic Landmarks I</vt:lpstr>
      <vt:lpstr>Posterior Thoracic Landmarks II</vt:lpstr>
      <vt:lpstr>Posterior Thoracic Cage</vt:lpstr>
      <vt:lpstr>Reference Lines I</vt:lpstr>
      <vt:lpstr>Reference Lines II</vt:lpstr>
      <vt:lpstr>Anterior Reference Lines</vt:lpstr>
      <vt:lpstr>Posterior Reference Lines</vt:lpstr>
      <vt:lpstr>Lateral Reference Lines</vt:lpstr>
      <vt:lpstr>Thoracic Cavity I</vt:lpstr>
      <vt:lpstr>Thoracic Cavity II</vt:lpstr>
      <vt:lpstr>Lobes of the Lung  Anterior Chest</vt:lpstr>
      <vt:lpstr>Lobes of the Lung Posterior Chest</vt:lpstr>
      <vt:lpstr>Lobes of the Lung Lateral Chest</vt:lpstr>
      <vt:lpstr>Lobes of the Lung  Left</vt:lpstr>
      <vt:lpstr>Pleurae I</vt:lpstr>
      <vt:lpstr>Pleurae II</vt:lpstr>
      <vt:lpstr>Trachea and Bronchial Tree I</vt:lpstr>
      <vt:lpstr>Trachea and Bronchial Tree II</vt:lpstr>
      <vt:lpstr>Trachea and Bronchial Tree III</vt:lpstr>
      <vt:lpstr>Mechanics of Respiration I</vt:lpstr>
      <vt:lpstr>Structures of Respiratory System</vt:lpstr>
      <vt:lpstr>Mechanics of Respiration II</vt:lpstr>
      <vt:lpstr>Mechanics of Respiration III</vt:lpstr>
      <vt:lpstr>Mechanics of Respiration IV</vt:lpstr>
      <vt:lpstr>Mechanics of Respiration</vt:lpstr>
      <vt:lpstr>Developmental Competence I</vt:lpstr>
      <vt:lpstr>Developmental Competence II</vt:lpstr>
      <vt:lpstr>Developmental Competence III</vt:lpstr>
      <vt:lpstr>Culture and Genetics: Tuberculosis (TB)</vt:lpstr>
      <vt:lpstr>Culture and Genetics: Asthma</vt:lpstr>
      <vt:lpstr>Subjective Data</vt:lpstr>
      <vt:lpstr>Subjective Data: Cough I</vt:lpstr>
      <vt:lpstr>Subjective Data: Cough II</vt:lpstr>
      <vt:lpstr>Subjective Data: Shortness of Breath (SOB) I</vt:lpstr>
      <vt:lpstr>Subjective Data: Shortness of Breath (SOB) II</vt:lpstr>
      <vt:lpstr>Subjective Data: Chest Pain with Breathing</vt:lpstr>
      <vt:lpstr>History of Respiratory Infections</vt:lpstr>
      <vt:lpstr>Environmental Exposure</vt:lpstr>
      <vt:lpstr>Patient-Centered Care</vt:lpstr>
      <vt:lpstr>Additional History for Infants and Children </vt:lpstr>
      <vt:lpstr>Additional History for Aging Adult</vt:lpstr>
      <vt:lpstr>Objective Data: Preparation</vt:lpstr>
      <vt:lpstr>Objective Data: Equipment</vt:lpstr>
      <vt:lpstr>Inspect the Posterior Chest I</vt:lpstr>
      <vt:lpstr>Inspect the Posterior Chest II</vt:lpstr>
      <vt:lpstr>Symmetric Expansion</vt:lpstr>
      <vt:lpstr>Tactile Fremitus I</vt:lpstr>
      <vt:lpstr>Tactile Fremitus II</vt:lpstr>
      <vt:lpstr>Tactile Fremitus III</vt:lpstr>
      <vt:lpstr>Tactile Fremitus IV</vt:lpstr>
      <vt:lpstr>Percussion Posterior Chest I</vt:lpstr>
      <vt:lpstr>Percussion Posterior Chest II</vt:lpstr>
      <vt:lpstr>Diaphragmatic Excursion I</vt:lpstr>
      <vt:lpstr>Diaphragmatic Excursion II</vt:lpstr>
      <vt:lpstr>Auscultate the Posterior Chest</vt:lpstr>
      <vt:lpstr>Breath Sounds I</vt:lpstr>
      <vt:lpstr>Breath Sounds II</vt:lpstr>
      <vt:lpstr>Breath Sounds III</vt:lpstr>
      <vt:lpstr>Types of Breath Sounds</vt:lpstr>
      <vt:lpstr>Adventitious Sounds I</vt:lpstr>
      <vt:lpstr>Adventitious Sounds II</vt:lpstr>
      <vt:lpstr>Voice Sounds I</vt:lpstr>
      <vt:lpstr>Voice Sounds II</vt:lpstr>
      <vt:lpstr>Inspection of the Anterior Chest I</vt:lpstr>
      <vt:lpstr>Inspection of Anterior Chest II</vt:lpstr>
      <vt:lpstr>Palpation of Anterior Chest I</vt:lpstr>
      <vt:lpstr>Palpation of Anterior Chest II</vt:lpstr>
      <vt:lpstr>Percussion of Anterior Chest I</vt:lpstr>
      <vt:lpstr>Percussion of Anterior Chest II</vt:lpstr>
      <vt:lpstr>Auscultate Breath Sounds</vt:lpstr>
      <vt:lpstr>Question</vt:lpstr>
      <vt:lpstr>Measurement of Pulmonary Function Status I</vt:lpstr>
      <vt:lpstr>Measurement of Pulmonary Function Status II</vt:lpstr>
      <vt:lpstr>Infants and Children: Inspection I</vt:lpstr>
      <vt:lpstr>Infants and Children: Inspection II</vt:lpstr>
      <vt:lpstr>Infants and Children: Palpation and Percussion</vt:lpstr>
      <vt:lpstr>Infants and Children: Percussion</vt:lpstr>
      <vt:lpstr>Infants and Children: Auscultation I</vt:lpstr>
      <vt:lpstr>Infants and Children: Auscultation II</vt:lpstr>
      <vt:lpstr>Developmental Competence </vt:lpstr>
      <vt:lpstr>Developmental Competence: Acutely Ill Patient</vt:lpstr>
      <vt:lpstr>Sample Charting Subjective </vt:lpstr>
      <vt:lpstr>Sample Charting Objective &amp; Assessment </vt:lpstr>
      <vt:lpstr>Summary Checklist: Thorax and Lungs Examination</vt:lpstr>
      <vt:lpstr>Abnormal Findings:  Configurations of the Thorax</vt:lpstr>
      <vt:lpstr>Barrel Chest</vt:lpstr>
      <vt:lpstr>Scoliosis</vt:lpstr>
      <vt:lpstr>Kyphosis</vt:lpstr>
      <vt:lpstr>Abnormal Findings:  Respiration Patterns</vt:lpstr>
      <vt:lpstr>Abnormal Findings: Abnormal Tactile Fremitus</vt:lpstr>
      <vt:lpstr>Question</vt:lpstr>
      <vt:lpstr>Abnormal Findings: Adventitious Lung Sounds</vt:lpstr>
      <vt:lpstr>Abnormal Findings: Common Respiratory Conditions</vt:lpstr>
    </vt:vector>
  </TitlesOfParts>
  <Company>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localadmin</dc:creator>
  <cp:lastModifiedBy>HBays</cp:lastModifiedBy>
  <cp:revision>352</cp:revision>
  <dcterms:created xsi:type="dcterms:W3CDTF">2007-07-25T18:30:10Z</dcterms:created>
  <dcterms:modified xsi:type="dcterms:W3CDTF">2015-02-03T20:07:03Z</dcterms:modified>
</cp:coreProperties>
</file>