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7" r:id="rId1"/>
  </p:sldMasterIdLst>
  <p:notesMasterIdLst>
    <p:notesMasterId r:id="rId110"/>
  </p:notesMasterIdLst>
  <p:handoutMasterIdLst>
    <p:handoutMasterId r:id="rId111"/>
  </p:handoutMasterIdLst>
  <p:sldIdLst>
    <p:sldId id="450" r:id="rId2"/>
    <p:sldId id="476" r:id="rId3"/>
    <p:sldId id="453" r:id="rId4"/>
    <p:sldId id="480" r:id="rId5"/>
    <p:sldId id="482" r:id="rId6"/>
    <p:sldId id="483" r:id="rId7"/>
    <p:sldId id="484" r:id="rId8"/>
    <p:sldId id="455" r:id="rId9"/>
    <p:sldId id="486" r:id="rId10"/>
    <p:sldId id="487" r:id="rId11"/>
    <p:sldId id="488" r:id="rId12"/>
    <p:sldId id="489" r:id="rId13"/>
    <p:sldId id="490" r:id="rId14"/>
    <p:sldId id="491" r:id="rId15"/>
    <p:sldId id="492" r:id="rId16"/>
    <p:sldId id="493" r:id="rId17"/>
    <p:sldId id="494" r:id="rId18"/>
    <p:sldId id="495" r:id="rId19"/>
    <p:sldId id="502" r:id="rId20"/>
    <p:sldId id="498" r:id="rId21"/>
    <p:sldId id="499" r:id="rId22"/>
    <p:sldId id="500" r:id="rId23"/>
    <p:sldId id="599" r:id="rId24"/>
    <p:sldId id="501" r:id="rId25"/>
    <p:sldId id="503" r:id="rId26"/>
    <p:sldId id="504" r:id="rId27"/>
    <p:sldId id="505" r:id="rId28"/>
    <p:sldId id="506" r:id="rId29"/>
    <p:sldId id="507" r:id="rId30"/>
    <p:sldId id="508" r:id="rId31"/>
    <p:sldId id="509" r:id="rId32"/>
    <p:sldId id="510" r:id="rId33"/>
    <p:sldId id="511" r:id="rId34"/>
    <p:sldId id="513" r:id="rId35"/>
    <p:sldId id="514" r:id="rId36"/>
    <p:sldId id="515" r:id="rId37"/>
    <p:sldId id="516" r:id="rId38"/>
    <p:sldId id="518" r:id="rId39"/>
    <p:sldId id="521" r:id="rId40"/>
    <p:sldId id="522" r:id="rId41"/>
    <p:sldId id="523" r:id="rId42"/>
    <p:sldId id="526" r:id="rId43"/>
    <p:sldId id="527" r:id="rId44"/>
    <p:sldId id="528" r:id="rId45"/>
    <p:sldId id="531" r:id="rId46"/>
    <p:sldId id="529" r:id="rId47"/>
    <p:sldId id="530" r:id="rId48"/>
    <p:sldId id="532" r:id="rId49"/>
    <p:sldId id="533" r:id="rId50"/>
    <p:sldId id="535" r:id="rId51"/>
    <p:sldId id="594" r:id="rId52"/>
    <p:sldId id="595" r:id="rId53"/>
    <p:sldId id="536" r:id="rId54"/>
    <p:sldId id="537" r:id="rId55"/>
    <p:sldId id="538" r:id="rId56"/>
    <p:sldId id="539" r:id="rId57"/>
    <p:sldId id="540" r:id="rId58"/>
    <p:sldId id="596" r:id="rId59"/>
    <p:sldId id="541" r:id="rId60"/>
    <p:sldId id="542" r:id="rId61"/>
    <p:sldId id="544" r:id="rId62"/>
    <p:sldId id="545" r:id="rId63"/>
    <p:sldId id="546" r:id="rId64"/>
    <p:sldId id="548" r:id="rId65"/>
    <p:sldId id="549" r:id="rId66"/>
    <p:sldId id="552" r:id="rId67"/>
    <p:sldId id="553" r:id="rId68"/>
    <p:sldId id="555" r:id="rId69"/>
    <p:sldId id="558" r:id="rId70"/>
    <p:sldId id="559" r:id="rId71"/>
    <p:sldId id="560" r:id="rId72"/>
    <p:sldId id="598" r:id="rId73"/>
    <p:sldId id="561" r:id="rId74"/>
    <p:sldId id="562" r:id="rId75"/>
    <p:sldId id="563" r:id="rId76"/>
    <p:sldId id="564" r:id="rId77"/>
    <p:sldId id="565" r:id="rId78"/>
    <p:sldId id="459" r:id="rId79"/>
    <p:sldId id="566" r:id="rId80"/>
    <p:sldId id="567" r:id="rId81"/>
    <p:sldId id="568" r:id="rId82"/>
    <p:sldId id="569" r:id="rId83"/>
    <p:sldId id="570" r:id="rId84"/>
    <p:sldId id="571" r:id="rId85"/>
    <p:sldId id="572" r:id="rId86"/>
    <p:sldId id="466" r:id="rId87"/>
    <p:sldId id="573" r:id="rId88"/>
    <p:sldId id="574" r:id="rId89"/>
    <p:sldId id="575" r:id="rId90"/>
    <p:sldId id="577" r:id="rId91"/>
    <p:sldId id="581" r:id="rId92"/>
    <p:sldId id="582" r:id="rId93"/>
    <p:sldId id="583" r:id="rId94"/>
    <p:sldId id="584" r:id="rId95"/>
    <p:sldId id="585" r:id="rId96"/>
    <p:sldId id="586" r:id="rId97"/>
    <p:sldId id="587" r:id="rId98"/>
    <p:sldId id="591" r:id="rId99"/>
    <p:sldId id="593" r:id="rId100"/>
    <p:sldId id="468" r:id="rId101"/>
    <p:sldId id="469" r:id="rId102"/>
    <p:sldId id="470" r:id="rId103"/>
    <p:sldId id="471" r:id="rId104"/>
    <p:sldId id="472" r:id="rId105"/>
    <p:sldId id="473" r:id="rId106"/>
    <p:sldId id="474" r:id="rId107"/>
    <p:sldId id="576" r:id="rId108"/>
    <p:sldId id="597" r:id="rId10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670">
          <p15:clr>
            <a:srgbClr val="A4A3A4"/>
          </p15:clr>
        </p15:guide>
        <p15:guide id="3" orient="horz" pos="1121">
          <p15:clr>
            <a:srgbClr val="A4A3A4"/>
          </p15:clr>
        </p15:guide>
        <p15:guide id="4" orient="horz" pos="1458">
          <p15:clr>
            <a:srgbClr val="A4A3A4"/>
          </p15:clr>
        </p15:guide>
        <p15:guide id="5" pos="2880">
          <p15:clr>
            <a:srgbClr val="A4A3A4"/>
          </p15:clr>
        </p15:guide>
        <p15:guide id="6" pos="50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88345" autoAdjust="0"/>
  </p:normalViewPr>
  <p:slideViewPr>
    <p:cSldViewPr snapToGrid="0">
      <p:cViewPr varScale="1">
        <p:scale>
          <a:sx n="97" d="100"/>
          <a:sy n="97" d="100"/>
        </p:scale>
        <p:origin x="-528" y="-102"/>
      </p:cViewPr>
      <p:guideLst>
        <p:guide orient="horz" pos="2160"/>
        <p:guide orient="horz" pos="670"/>
        <p:guide orient="horz" pos="1121"/>
        <p:guide orient="horz" pos="1458"/>
        <p:guide pos="2880"/>
        <p:guide pos="501"/>
      </p:guideLst>
    </p:cSldViewPr>
  </p:slideViewPr>
  <p:outlineViewPr>
    <p:cViewPr>
      <p:scale>
        <a:sx n="33" d="100"/>
        <a:sy n="33" d="100"/>
      </p:scale>
      <p:origin x="0" y="30636"/>
    </p:cViewPr>
  </p:outlineViewPr>
  <p:notesTextViewPr>
    <p:cViewPr>
      <p:scale>
        <a:sx n="100" d="100"/>
        <a:sy n="100" d="100"/>
      </p:scale>
      <p:origin x="0" y="138"/>
    </p:cViewPr>
  </p:notesTextViewPr>
  <p:sorterViewPr>
    <p:cViewPr>
      <p:scale>
        <a:sx n="70" d="100"/>
        <a:sy n="70" d="100"/>
      </p:scale>
      <p:origin x="0" y="12276"/>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63C8981-BB31-4418-B4E1-E80DE185CCE4}" type="slidenum">
              <a:rPr lang="en-US"/>
              <a:pPr>
                <a:defRPr/>
              </a:pPr>
              <a:t>‹#›</a:t>
            </a:fld>
            <a:endParaRPr lang="en-US" dirty="0"/>
          </a:p>
        </p:txBody>
      </p:sp>
    </p:spTree>
    <p:extLst>
      <p:ext uri="{BB962C8B-B14F-4D97-AF65-F5344CB8AC3E}">
        <p14:creationId xmlns:p14="http://schemas.microsoft.com/office/powerpoint/2010/main" val="2994649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400CB8A-F68F-4C4C-B288-FC7F9E4317E5}" type="slidenum">
              <a:rPr lang="en-US"/>
              <a:pPr>
                <a:defRPr/>
              </a:pPr>
              <a:t>‹#›</a:t>
            </a:fld>
            <a:endParaRPr lang="en-US" dirty="0"/>
          </a:p>
        </p:txBody>
      </p:sp>
    </p:spTree>
    <p:extLst>
      <p:ext uri="{BB962C8B-B14F-4D97-AF65-F5344CB8AC3E}">
        <p14:creationId xmlns:p14="http://schemas.microsoft.com/office/powerpoint/2010/main" val="3783884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DC493A-1963-4887-A5DF-4759803D75A8}" type="slidenum">
              <a:rPr lang="en-US" altLang="en-US" sz="1200" smtClean="0">
                <a:latin typeface="Arial" charset="0"/>
              </a:rPr>
              <a:pPr eaLnBrk="1" hangingPunct="1"/>
              <a:t>3</a:t>
            </a:fld>
            <a:endParaRPr lang="en-US" altLang="en-US" sz="1200" smtClean="0">
              <a:latin typeface="Arial" charset="0"/>
            </a:endParaRPr>
          </a:p>
        </p:txBody>
      </p:sp>
      <p:sp>
        <p:nvSpPr>
          <p:cNvPr id="121859" name="Rectangle 2"/>
          <p:cNvSpPr>
            <a:spLocks noGrp="1" noRot="1" noChangeAspect="1" noChangeArrowheads="1" noTextEdit="1"/>
          </p:cNvSpPr>
          <p:nvPr>
            <p:ph type="sldImg"/>
          </p:nvPr>
        </p:nvSpPr>
        <p:spPr>
          <a:xfrm>
            <a:off x="1157288" y="681038"/>
            <a:ext cx="4545012" cy="3408362"/>
          </a:xfrm>
          <a:ln/>
        </p:spPr>
      </p:sp>
      <p:sp>
        <p:nvSpPr>
          <p:cNvPr id="12186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23610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57EF02-15EB-48B8-B256-05B816DB6F79}" type="slidenum">
              <a:rPr lang="en-US" altLang="en-US" sz="1200" smtClean="0">
                <a:latin typeface="Arial" charset="0"/>
              </a:rPr>
              <a:pPr eaLnBrk="1" hangingPunct="1"/>
              <a:t>8</a:t>
            </a:fld>
            <a:endParaRPr lang="en-US" altLang="en-US" sz="1200" smtClean="0">
              <a:latin typeface="Arial" charset="0"/>
            </a:endParaRPr>
          </a:p>
        </p:txBody>
      </p:sp>
      <p:sp>
        <p:nvSpPr>
          <p:cNvPr id="122883" name="Rectangle 2"/>
          <p:cNvSpPr>
            <a:spLocks noGrp="1" noRot="1" noChangeAspect="1" noChangeArrowheads="1" noTextEdit="1"/>
          </p:cNvSpPr>
          <p:nvPr>
            <p:ph type="sldImg"/>
          </p:nvPr>
        </p:nvSpPr>
        <p:spPr>
          <a:xfrm>
            <a:off x="1157288" y="681038"/>
            <a:ext cx="4545012" cy="3408362"/>
          </a:xfrm>
          <a:ln/>
        </p:spPr>
      </p:sp>
      <p:sp>
        <p:nvSpPr>
          <p:cNvPr id="12288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84609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1. An S3 is common in young children, pregnant women, and young adults.</a:t>
            </a:r>
          </a:p>
          <a:p>
            <a:pPr eaLnBrk="1" hangingPunct="1">
              <a:spcBef>
                <a:spcPct val="0"/>
              </a:spcBef>
            </a:pPr>
            <a:r>
              <a:rPr lang="en-US" altLang="en-US" dirty="0" smtClean="0"/>
              <a:t>Answer 2 is incorrect due to patient’s age, if the patient were over the age of 25, then the patient would need to be referred to a cardiologist for further investigation. </a:t>
            </a:r>
          </a:p>
          <a:p>
            <a:pPr eaLnBrk="1" hangingPunct="1">
              <a:spcBef>
                <a:spcPct val="0"/>
              </a:spcBef>
            </a:pPr>
            <a:r>
              <a:rPr lang="en-US" altLang="en-US" dirty="0" smtClean="0"/>
              <a:t>Answer 3 is incorrect because although running may affect the heart rate, but it should not affect the heart sounds.</a:t>
            </a:r>
          </a:p>
          <a:p>
            <a:pPr eaLnBrk="1" hangingPunct="1">
              <a:spcBef>
                <a:spcPct val="0"/>
              </a:spcBef>
            </a:pPr>
            <a:r>
              <a:rPr lang="en-US" altLang="en-US" smtClean="0"/>
              <a:t>Answer 4 is incorrect because an S3 in an otherwise healthy teenage male is considered normal.</a:t>
            </a:r>
          </a:p>
          <a:p>
            <a:endParaRPr lang="en-US"/>
          </a:p>
        </p:txBody>
      </p:sp>
      <p:sp>
        <p:nvSpPr>
          <p:cNvPr id="4" name="Slide Number Placeholder 3"/>
          <p:cNvSpPr>
            <a:spLocks noGrp="1"/>
          </p:cNvSpPr>
          <p:nvPr>
            <p:ph type="sldNum" sz="quarter" idx="10"/>
          </p:nvPr>
        </p:nvSpPr>
        <p:spPr/>
        <p:txBody>
          <a:bodyPr/>
          <a:lstStyle/>
          <a:p>
            <a:pPr>
              <a:defRPr/>
            </a:pPr>
            <a:fld id="{A400CB8A-F68F-4C4C-B288-FC7F9E4317E5}" type="slidenum">
              <a:rPr lang="en-US" smtClean="0"/>
              <a:pPr>
                <a:defRPr/>
              </a:pPr>
              <a:t>23</a:t>
            </a:fld>
            <a:endParaRPr lang="en-US" dirty="0"/>
          </a:p>
        </p:txBody>
      </p:sp>
    </p:spTree>
    <p:extLst>
      <p:ext uri="{BB962C8B-B14F-4D97-AF65-F5344CB8AC3E}">
        <p14:creationId xmlns:p14="http://schemas.microsoft.com/office/powerpoint/2010/main" val="331378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3. Auscultating with the bell of the stethoscope on the side of the neck, listening for bruits, and palpating for thrills is the proper technique. </a:t>
            </a:r>
          </a:p>
          <a:p>
            <a:pPr eaLnBrk="1" hangingPunct="1">
              <a:spcBef>
                <a:spcPct val="0"/>
              </a:spcBef>
            </a:pPr>
            <a:r>
              <a:rPr lang="en-US" altLang="en-US" dirty="0" smtClean="0"/>
              <a:t>Answer 1 is incorrect because the diaphragm is not used and palpation is also necessary. </a:t>
            </a:r>
          </a:p>
          <a:p>
            <a:pPr eaLnBrk="1" hangingPunct="1">
              <a:spcBef>
                <a:spcPct val="0"/>
              </a:spcBef>
            </a:pPr>
            <a:r>
              <a:rPr lang="en-US" altLang="en-US" dirty="0" smtClean="0"/>
              <a:t>Answers 2 and 4 are incorrect because the carotid arteries are not located in these regions. </a:t>
            </a:r>
          </a:p>
          <a:p>
            <a:endParaRPr lang="en-US" dirty="0"/>
          </a:p>
        </p:txBody>
      </p:sp>
      <p:sp>
        <p:nvSpPr>
          <p:cNvPr id="4" name="Slide Number Placeholder 3"/>
          <p:cNvSpPr>
            <a:spLocks noGrp="1"/>
          </p:cNvSpPr>
          <p:nvPr>
            <p:ph type="sldNum" sz="quarter" idx="10"/>
          </p:nvPr>
        </p:nvSpPr>
        <p:spPr/>
        <p:txBody>
          <a:bodyPr/>
          <a:lstStyle/>
          <a:p>
            <a:pPr>
              <a:defRPr/>
            </a:pPr>
            <a:fld id="{A400CB8A-F68F-4C4C-B288-FC7F9E4317E5}" type="slidenum">
              <a:rPr lang="en-US" smtClean="0"/>
              <a:pPr>
                <a:defRPr/>
              </a:pPr>
              <a:t>72</a:t>
            </a:fld>
            <a:endParaRPr lang="en-US" dirty="0"/>
          </a:p>
        </p:txBody>
      </p:sp>
    </p:spTree>
    <p:extLst>
      <p:ext uri="{BB962C8B-B14F-4D97-AF65-F5344CB8AC3E}">
        <p14:creationId xmlns:p14="http://schemas.microsoft.com/office/powerpoint/2010/main" val="90773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8D8E1F-175D-4456-8AE1-993680AE4554}" type="slidenum">
              <a:rPr lang="en-US" altLang="en-US" sz="1200" smtClean="0">
                <a:latin typeface="Arial" charset="0"/>
              </a:rPr>
              <a:pPr eaLnBrk="1" hangingPunct="1"/>
              <a:t>78</a:t>
            </a:fld>
            <a:endParaRPr lang="en-US" altLang="en-US" sz="1200" smtClean="0">
              <a:latin typeface="Arial" charset="0"/>
            </a:endParaRPr>
          </a:p>
        </p:txBody>
      </p:sp>
      <p:sp>
        <p:nvSpPr>
          <p:cNvPr id="123907" name="Rectangle 2"/>
          <p:cNvSpPr>
            <a:spLocks noGrp="1" noRot="1" noChangeAspect="1" noChangeArrowheads="1" noTextEdit="1"/>
          </p:cNvSpPr>
          <p:nvPr>
            <p:ph type="sldImg"/>
          </p:nvPr>
        </p:nvSpPr>
        <p:spPr>
          <a:xfrm>
            <a:off x="1157288" y="681038"/>
            <a:ext cx="4545012" cy="3408362"/>
          </a:xfrm>
          <a:ln/>
        </p:spPr>
      </p:sp>
      <p:sp>
        <p:nvSpPr>
          <p:cNvPr id="12390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80106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E67EAF-86EC-424B-85A4-665EE008F8B2}" type="slidenum">
              <a:rPr lang="en-US" altLang="en-US" sz="1200" smtClean="0">
                <a:latin typeface="Arial" charset="0"/>
              </a:rPr>
              <a:pPr eaLnBrk="1" hangingPunct="1"/>
              <a:t>86</a:t>
            </a:fld>
            <a:endParaRPr lang="en-US" altLang="en-US" sz="1200" smtClean="0">
              <a:latin typeface="Arial" charset="0"/>
            </a:endParaRPr>
          </a:p>
        </p:txBody>
      </p:sp>
      <p:sp>
        <p:nvSpPr>
          <p:cNvPr id="124931" name="Rectangle 2"/>
          <p:cNvSpPr>
            <a:spLocks noGrp="1" noRot="1" noChangeAspect="1" noChangeArrowheads="1" noTextEdit="1"/>
          </p:cNvSpPr>
          <p:nvPr>
            <p:ph type="sldImg"/>
          </p:nvPr>
        </p:nvSpPr>
        <p:spPr>
          <a:xfrm>
            <a:off x="1157288" y="681038"/>
            <a:ext cx="4545012" cy="3408362"/>
          </a:xfrm>
          <a:ln/>
        </p:spPr>
      </p:sp>
      <p:sp>
        <p:nvSpPr>
          <p:cNvPr id="12493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77850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40F80-E586-471B-8CBF-76F67684EFFB}" type="slidenum">
              <a:rPr lang="en-US" altLang="en-US" sz="1200" smtClean="0">
                <a:latin typeface="Arial" charset="0"/>
              </a:rPr>
              <a:pPr eaLnBrk="1" hangingPunct="1"/>
              <a:t>100</a:t>
            </a:fld>
            <a:endParaRPr lang="en-US" altLang="en-US" sz="1200" smtClean="0">
              <a:latin typeface="Arial" charset="0"/>
            </a:endParaRPr>
          </a:p>
        </p:txBody>
      </p:sp>
      <p:sp>
        <p:nvSpPr>
          <p:cNvPr id="125955" name="Rectangle 2"/>
          <p:cNvSpPr>
            <a:spLocks noGrp="1" noRot="1" noChangeAspect="1" noChangeArrowheads="1" noTextEdit="1"/>
          </p:cNvSpPr>
          <p:nvPr>
            <p:ph type="sldImg"/>
          </p:nvPr>
        </p:nvSpPr>
        <p:spPr>
          <a:xfrm>
            <a:off x="1157288" y="681038"/>
            <a:ext cx="4545012" cy="3408362"/>
          </a:xfrm>
          <a:ln/>
        </p:spPr>
      </p:sp>
      <p:sp>
        <p:nvSpPr>
          <p:cNvPr id="12595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91932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4A0C12-7C8B-44D2-8A01-CA4C2C0C6562}" type="slidenum">
              <a:rPr lang="en-US" altLang="en-US" sz="1200" smtClean="0">
                <a:latin typeface="Arial" charset="0"/>
              </a:rPr>
              <a:pPr eaLnBrk="1" hangingPunct="1"/>
              <a:t>101</a:t>
            </a:fld>
            <a:endParaRPr lang="en-US" altLang="en-US" sz="1200" smtClean="0">
              <a:latin typeface="Arial" charset="0"/>
            </a:endParaRPr>
          </a:p>
        </p:txBody>
      </p:sp>
      <p:sp>
        <p:nvSpPr>
          <p:cNvPr id="126979" name="Rectangle 2"/>
          <p:cNvSpPr>
            <a:spLocks noGrp="1" noRot="1" noChangeAspect="1" noChangeArrowheads="1" noTextEdit="1"/>
          </p:cNvSpPr>
          <p:nvPr>
            <p:ph type="sldImg"/>
          </p:nvPr>
        </p:nvSpPr>
        <p:spPr>
          <a:xfrm>
            <a:off x="1157288" y="681038"/>
            <a:ext cx="4545012" cy="3408362"/>
          </a:xfrm>
          <a:ln/>
        </p:spPr>
      </p:sp>
      <p:sp>
        <p:nvSpPr>
          <p:cNvPr id="12698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64978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547F0173-7EFC-4C86-9441-0525E982F71B}"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21316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075A5F27-4C9E-416E-A2C0-AF967044D660}"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01807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1ECD589F-44F7-46D4-B8D7-DFB57E3017EC}"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49527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40CC18AA-4D81-4221-B480-2DEA9AEC7B0C}"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63280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499A52CE-88CE-430A-92A8-1FFC339D013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07557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3A337601-22F2-41F6-90D7-ED0DFE8E582D}"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41876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3"/>
          </p:nvPr>
        </p:nvSpPr>
        <p:spPr/>
        <p:txBody>
          <a:bodyPr/>
          <a:lstStyle>
            <a:lvl1pPr>
              <a:defRPr/>
            </a:lvl1pPr>
          </a:lstStyle>
          <a:p>
            <a:pPr>
              <a:defRPr/>
            </a:pPr>
            <a:fld id="{C31B542E-6639-42E3-94B4-CC31D5AA3896}"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24616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1E50AF0-1060-42C0-B279-4961AE98552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9043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77C01A19-8A13-43CC-9956-7D6A73D6859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5094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2D0C2D00-FA20-4A3B-BE08-0AFBD11FBD1A}"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51907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a:defRPr/>
            </a:pPr>
            <a:fld id="{E59A861D-6D8C-4B62-B0E2-025261A744B4}" type="slidenum">
              <a:rPr lang="en-US"/>
              <a:pPr>
                <a:defRPr/>
              </a:pPr>
              <a:t>‹#›</a:t>
            </a:fld>
            <a:endParaRPr lang="en-US" dirty="0"/>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643063"/>
            <a:ext cx="7772400" cy="1470025"/>
          </a:xfrm>
        </p:spPr>
        <p:txBody>
          <a:bodyPr/>
          <a:lstStyle/>
          <a:p>
            <a:r>
              <a:rPr lang="en-US" altLang="en-US" sz="4000" smtClean="0">
                <a:latin typeface="Arial" charset="0"/>
                <a:cs typeface="Arial" charset="0"/>
              </a:rPr>
              <a:t>Chapter 19</a:t>
            </a:r>
          </a:p>
        </p:txBody>
      </p:sp>
      <p:sp>
        <p:nvSpPr>
          <p:cNvPr id="12291" name="Rectangle 3"/>
          <p:cNvSpPr>
            <a:spLocks noGrp="1" noChangeArrowheads="1"/>
          </p:cNvSpPr>
          <p:nvPr>
            <p:ph type="subTitle" idx="1"/>
          </p:nvPr>
        </p:nvSpPr>
        <p:spPr>
          <a:xfrm>
            <a:off x="1371600" y="3398838"/>
            <a:ext cx="6400800" cy="1752600"/>
          </a:xfrm>
        </p:spPr>
        <p:txBody>
          <a:bodyPr anchor="ctr"/>
          <a:lstStyle/>
          <a:p>
            <a:r>
              <a:rPr lang="en-US" altLang="en-US" sz="3600" smtClean="0">
                <a:solidFill>
                  <a:schemeClr val="tx1"/>
                </a:solidFill>
                <a:latin typeface="Arial" charset="0"/>
                <a:cs typeface="Arial" charset="0"/>
              </a:rPr>
              <a:t>Heart and Neck Vessels</a:t>
            </a:r>
          </a:p>
        </p:txBody>
      </p:sp>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61" name="Rectangle 5"/>
          <p:cNvSpPr>
            <a:spLocks noGrp="1" noChangeArrowheads="1"/>
          </p:cNvSpPr>
          <p:nvPr>
            <p:ph idx="1"/>
          </p:nvPr>
        </p:nvSpPr>
        <p:spPr>
          <a:xfrm>
            <a:off x="465138" y="1641475"/>
            <a:ext cx="8229600" cy="4454525"/>
          </a:xfrm>
        </p:spPr>
        <p:txBody>
          <a:bodyPr/>
          <a:lstStyle/>
          <a:p>
            <a:pPr marL="747713" lvl="2" indent="-284163">
              <a:buSzPct val="60000"/>
              <a:buFont typeface="Wingdings 2" pitchFamily="18" charset="2"/>
              <a:buChar char=""/>
              <a:defRPr/>
            </a:pPr>
            <a:r>
              <a:rPr lang="en-US" altLang="en-US" sz="2400" dirty="0" smtClean="0"/>
              <a:t>Lungs oxygenate blood</a:t>
            </a:r>
          </a:p>
          <a:p>
            <a:pPr marL="1139825" lvl="3" indent="-225425">
              <a:buSzPct val="80000"/>
              <a:buFont typeface="Wingdings" pitchFamily="2" charset="2"/>
              <a:buChar char="Ø"/>
              <a:defRPr/>
            </a:pPr>
            <a:r>
              <a:rPr lang="en-US" altLang="en-US" sz="2000" dirty="0" smtClean="0"/>
              <a:t>Pulmonary veins return fresh blood to LA</a:t>
            </a:r>
          </a:p>
          <a:p>
            <a:pPr marL="795338" lvl="2" indent="-331788">
              <a:buSzPct val="60000"/>
              <a:buFont typeface="Wingdings 2" pitchFamily="18" charset="2"/>
              <a:buChar char=""/>
              <a:defRPr/>
            </a:pPr>
            <a:r>
              <a:rPr lang="en-US" altLang="en-US" sz="2400" dirty="0" smtClean="0"/>
              <a:t>From LA, arterial blood travels through mitral valve to LV</a:t>
            </a:r>
          </a:p>
          <a:p>
            <a:pPr marL="1139825" lvl="3" indent="-225425">
              <a:buSzPct val="80000"/>
              <a:buFont typeface="Wingdings" pitchFamily="2" charset="2"/>
              <a:buChar char="Ø"/>
              <a:defRPr/>
            </a:pPr>
            <a:r>
              <a:rPr lang="en-US" altLang="en-US" sz="2000" dirty="0" smtClean="0"/>
              <a:t>LV ejects blood through aortic valve into aorta</a:t>
            </a:r>
          </a:p>
          <a:p>
            <a:pPr marL="795338" lvl="2" indent="-331788">
              <a:buSzPct val="60000"/>
              <a:buFont typeface="Wingdings 2" pitchFamily="18" charset="2"/>
              <a:buChar char=""/>
              <a:defRPr/>
            </a:pPr>
            <a:r>
              <a:rPr lang="en-US" altLang="en-US" sz="2400" dirty="0" smtClean="0"/>
              <a:t>Aorta delivers oxygenated blood to body</a:t>
            </a:r>
          </a:p>
          <a:p>
            <a:pPr lvl="1">
              <a:buSzPct val="60000"/>
              <a:buFont typeface="Wingdings 2" pitchFamily="18" charset="2"/>
              <a:buChar char=""/>
              <a:defRPr/>
            </a:pPr>
            <a:r>
              <a:rPr lang="en-US" altLang="en-US" dirty="0" smtClean="0"/>
              <a:t>Circulation is continuous loop; blood is kept moving by continually shifting pressure gradients</a:t>
            </a:r>
          </a:p>
          <a:p>
            <a:pPr lvl="2">
              <a:buSzPct val="80000"/>
              <a:buFont typeface="Wingdings" pitchFamily="2" charset="2"/>
              <a:buChar char="Ø"/>
              <a:defRPr/>
            </a:pPr>
            <a:r>
              <a:rPr lang="en-US" altLang="en-US" dirty="0" smtClean="0"/>
              <a:t>Blood flows from area of higher pressure to area of lower pressure</a:t>
            </a:r>
          </a:p>
        </p:txBody>
      </p:sp>
      <p:sp>
        <p:nvSpPr>
          <p:cNvPr id="21507" name="Title 5"/>
          <p:cNvSpPr>
            <a:spLocks noGrp="1"/>
          </p:cNvSpPr>
          <p:nvPr>
            <p:ph type="title"/>
          </p:nvPr>
        </p:nvSpPr>
        <p:spPr/>
        <p:txBody>
          <a:bodyPr/>
          <a:lstStyle/>
          <a:p>
            <a:r>
              <a:rPr lang="en-US" altLang="en-US" smtClean="0">
                <a:latin typeface="Arial" charset="0"/>
                <a:cs typeface="Arial" charset="0"/>
              </a:rPr>
              <a:t>Direction of Blood Flow II</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15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B1C43F-3CBD-491D-8FDC-B48B886E0409}" type="slidenum">
              <a:rPr lang="en-US" sz="1000" smtClean="0">
                <a:latin typeface="Arial" charset="0"/>
                <a:cs typeface="Arial" charset="0"/>
              </a:rPr>
              <a:pPr eaLnBrk="1" hangingPunct="1"/>
              <a:t>10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title"/>
          </p:nvPr>
        </p:nvSpPr>
        <p:spPr/>
        <p:txBody>
          <a:bodyPr/>
          <a:lstStyle/>
          <a:p>
            <a:r>
              <a:rPr lang="en-US" altLang="en-US" smtClean="0">
                <a:latin typeface="Arial" charset="0"/>
                <a:cs typeface="Arial" charset="0"/>
              </a:rPr>
              <a:t>Sample Charting: Subjective</a:t>
            </a:r>
          </a:p>
        </p:txBody>
      </p:sp>
      <p:pic>
        <p:nvPicPr>
          <p:cNvPr id="106500" name="Picture 11" descr="ch19-19"/>
          <p:cNvPicPr>
            <a:picLocks noChangeAspect="1" noChangeArrowheads="1"/>
          </p:cNvPicPr>
          <p:nvPr/>
        </p:nvPicPr>
        <p:blipFill>
          <a:blip r:embed="rId3">
            <a:grayscl/>
          </a:blip>
          <a:srcRect/>
          <a:stretch>
            <a:fillRect/>
          </a:stretch>
        </p:blipFill>
        <p:spPr bwMode="auto">
          <a:xfrm>
            <a:off x="1041400" y="1822450"/>
            <a:ext cx="7050088" cy="4322763"/>
          </a:xfrm>
          <a:prstGeom prst="rect">
            <a:avLst/>
          </a:prstGeom>
          <a:noFill/>
          <a:ln w="38100">
            <a:solidFill>
              <a:schemeClr val="tx2"/>
            </a:solidFill>
            <a:miter lim="800000"/>
            <a:headEnd/>
            <a:tailEnd/>
          </a:ln>
        </p:spPr>
      </p:pic>
      <p:sp>
        <p:nvSpPr>
          <p:cNvPr id="1116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16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56B08E-4BBE-4BDB-9166-BF12ADB3F832}" type="slidenum">
              <a:rPr lang="en-US" sz="1000" smtClean="0">
                <a:latin typeface="Arial" charset="0"/>
                <a:cs typeface="Arial" charset="0"/>
              </a:rPr>
              <a:pPr eaLnBrk="1" hangingPunct="1"/>
              <a:t>100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title"/>
          </p:nvPr>
        </p:nvSpPr>
        <p:spPr/>
        <p:txBody>
          <a:bodyPr/>
          <a:lstStyle/>
          <a:p>
            <a:r>
              <a:rPr lang="en-US" altLang="en-US" smtClean="0">
                <a:latin typeface="Arial" charset="0"/>
                <a:cs typeface="Arial" charset="0"/>
              </a:rPr>
              <a:t>Sample Charting: Objective and Assessment</a:t>
            </a:r>
          </a:p>
        </p:txBody>
      </p:sp>
      <p:pic>
        <p:nvPicPr>
          <p:cNvPr id="107524" name="Picture 11" descr="ch19-20"/>
          <p:cNvPicPr>
            <a:picLocks noChangeAspect="1" noChangeArrowheads="1"/>
          </p:cNvPicPr>
          <p:nvPr/>
        </p:nvPicPr>
        <p:blipFill>
          <a:blip r:embed="rId3">
            <a:grayscl/>
          </a:blip>
          <a:srcRect b="3688"/>
          <a:stretch>
            <a:fillRect/>
          </a:stretch>
        </p:blipFill>
        <p:spPr bwMode="auto">
          <a:xfrm>
            <a:off x="1046163" y="1817688"/>
            <a:ext cx="7050087" cy="4279900"/>
          </a:xfrm>
          <a:prstGeom prst="rect">
            <a:avLst/>
          </a:prstGeom>
          <a:noFill/>
          <a:ln w="38100">
            <a:solidFill>
              <a:schemeClr val="tx2"/>
            </a:solidFill>
            <a:miter lim="800000"/>
            <a:headEnd/>
            <a:tailEnd/>
          </a:ln>
        </p:spPr>
      </p:pic>
      <p:sp>
        <p:nvSpPr>
          <p:cNvPr id="1126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26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65198C-31E9-46F4-882A-9F147D137E9C}" type="slidenum">
              <a:rPr lang="en-US" sz="1000" smtClean="0">
                <a:latin typeface="Arial" charset="0"/>
                <a:cs typeface="Arial" charset="0"/>
              </a:rPr>
              <a:pPr eaLnBrk="1" hangingPunct="1"/>
              <a:t>101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Ejection click</a:t>
            </a:r>
          </a:p>
          <a:p>
            <a:r>
              <a:rPr lang="en-US" altLang="en-US" smtClean="0">
                <a:latin typeface="Arial" charset="0"/>
                <a:cs typeface="Arial" charset="0"/>
              </a:rPr>
              <a:t>Aortic prosthetic valve sounds</a:t>
            </a:r>
          </a:p>
          <a:p>
            <a:r>
              <a:rPr lang="en-US" altLang="en-US" smtClean="0">
                <a:latin typeface="Arial" charset="0"/>
                <a:cs typeface="Arial" charset="0"/>
              </a:rPr>
              <a:t>Midsystolic click</a:t>
            </a:r>
          </a:p>
        </p:txBody>
      </p:sp>
      <p:sp>
        <p:nvSpPr>
          <p:cNvPr id="113667" name="Rectangle 5"/>
          <p:cNvSpPr>
            <a:spLocks noGrp="1" noChangeArrowheads="1"/>
          </p:cNvSpPr>
          <p:nvPr>
            <p:ph type="title"/>
          </p:nvPr>
        </p:nvSpPr>
        <p:spPr/>
        <p:txBody>
          <a:bodyPr/>
          <a:lstStyle/>
          <a:p>
            <a:r>
              <a:rPr lang="en-US" altLang="en-US" dirty="0" smtClean="0">
                <a:latin typeface="Arial" charset="0"/>
                <a:cs typeface="Arial" charset="0"/>
              </a:rPr>
              <a:t>Abnormal Findings:</a:t>
            </a:r>
            <a:br>
              <a:rPr lang="en-US" altLang="en-US" dirty="0" smtClean="0">
                <a:latin typeface="Arial" charset="0"/>
                <a:cs typeface="Arial" charset="0"/>
              </a:rPr>
            </a:br>
            <a:r>
              <a:rPr lang="en-US" altLang="en-US" dirty="0" smtClean="0">
                <a:latin typeface="Arial" charset="0"/>
                <a:cs typeface="Arial" charset="0"/>
              </a:rPr>
              <a:t>Systolic Extra Sounds</a:t>
            </a:r>
          </a:p>
        </p:txBody>
      </p:sp>
      <p:sp>
        <p:nvSpPr>
          <p:cNvPr id="1136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36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A66808-09ED-4CE3-8136-95B6754BCA01}" type="slidenum">
              <a:rPr lang="en-US" sz="1000" smtClean="0">
                <a:latin typeface="Arial" charset="0"/>
                <a:cs typeface="Arial" charset="0"/>
              </a:rPr>
              <a:pPr eaLnBrk="1" hangingPunct="1"/>
              <a:t>102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Opening snap</a:t>
            </a:r>
          </a:p>
          <a:p>
            <a:r>
              <a:rPr lang="en-US" altLang="en-US" smtClean="0">
                <a:latin typeface="Arial" charset="0"/>
                <a:cs typeface="Arial" charset="0"/>
              </a:rPr>
              <a:t>Mitral prosthetic valve sound</a:t>
            </a:r>
          </a:p>
          <a:p>
            <a:r>
              <a:rPr lang="en-US" altLang="en-US" smtClean="0">
                <a:latin typeface="Arial" charset="0"/>
                <a:cs typeface="Arial" charset="0"/>
              </a:rPr>
              <a:t>Third heart sound</a:t>
            </a:r>
          </a:p>
          <a:p>
            <a:r>
              <a:rPr lang="en-US" altLang="en-US" smtClean="0">
                <a:latin typeface="Arial" charset="0"/>
                <a:cs typeface="Arial" charset="0"/>
              </a:rPr>
              <a:t>Fourth heart sound</a:t>
            </a:r>
          </a:p>
          <a:p>
            <a:r>
              <a:rPr lang="en-US" altLang="en-US" smtClean="0">
                <a:latin typeface="Arial" charset="0"/>
                <a:cs typeface="Arial" charset="0"/>
              </a:rPr>
              <a:t>Summation sound</a:t>
            </a:r>
          </a:p>
          <a:p>
            <a:r>
              <a:rPr lang="en-US" altLang="en-US" smtClean="0">
                <a:latin typeface="Arial" charset="0"/>
                <a:cs typeface="Arial" charset="0"/>
              </a:rPr>
              <a:t>Pericardial friction rub</a:t>
            </a:r>
          </a:p>
        </p:txBody>
      </p:sp>
      <p:sp>
        <p:nvSpPr>
          <p:cNvPr id="114691" name="Rectangle 5"/>
          <p:cNvSpPr>
            <a:spLocks noGrp="1" noChangeArrowheads="1"/>
          </p:cNvSpPr>
          <p:nvPr>
            <p:ph type="title"/>
          </p:nvPr>
        </p:nvSpPr>
        <p:spPr/>
        <p:txBody>
          <a:bodyPr/>
          <a:lstStyle/>
          <a:p>
            <a:r>
              <a:rPr lang="en-US" altLang="en-US" dirty="0" smtClean="0">
                <a:latin typeface="Arial" charset="0"/>
                <a:cs typeface="Arial" charset="0"/>
              </a:rPr>
              <a:t>Abnormal Findings:</a:t>
            </a:r>
            <a:br>
              <a:rPr lang="en-US" altLang="en-US" dirty="0" smtClean="0">
                <a:latin typeface="Arial" charset="0"/>
                <a:cs typeface="Arial" charset="0"/>
              </a:rPr>
            </a:br>
            <a:r>
              <a:rPr lang="en-US" altLang="en-US" dirty="0" smtClean="0">
                <a:latin typeface="Arial" charset="0"/>
                <a:cs typeface="Arial" charset="0"/>
              </a:rPr>
              <a:t>Diastolic Extra Sounds</a:t>
            </a:r>
          </a:p>
        </p:txBody>
      </p:sp>
      <p:sp>
        <p:nvSpPr>
          <p:cNvPr id="1146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46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2B365B-CBB5-4733-8E80-063725844FF6}" type="slidenum">
              <a:rPr lang="en-US" sz="1000" smtClean="0">
                <a:latin typeface="Arial" charset="0"/>
                <a:cs typeface="Arial" charset="0"/>
              </a:rPr>
              <a:pPr eaLnBrk="1" hangingPunct="1"/>
              <a:t>103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Thrill at the base</a:t>
            </a:r>
          </a:p>
          <a:p>
            <a:r>
              <a:rPr lang="en-US" altLang="en-US" smtClean="0">
                <a:latin typeface="Arial" charset="0"/>
                <a:cs typeface="Arial" charset="0"/>
              </a:rPr>
              <a:t>Lift (heave) at the sternal border</a:t>
            </a:r>
          </a:p>
          <a:p>
            <a:r>
              <a:rPr lang="en-US" altLang="en-US" smtClean="0">
                <a:latin typeface="Arial" charset="0"/>
                <a:cs typeface="Arial" charset="0"/>
              </a:rPr>
              <a:t>Volume overload at the apex</a:t>
            </a:r>
          </a:p>
          <a:p>
            <a:r>
              <a:rPr lang="en-US" altLang="en-US" smtClean="0">
                <a:latin typeface="Arial" charset="0"/>
                <a:cs typeface="Arial" charset="0"/>
              </a:rPr>
              <a:t>Pressure overload at the apex </a:t>
            </a:r>
          </a:p>
        </p:txBody>
      </p:sp>
      <p:sp>
        <p:nvSpPr>
          <p:cNvPr id="115715"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Abnormal Pulsations: Precordium</a:t>
            </a:r>
          </a:p>
        </p:txBody>
      </p:sp>
      <p:sp>
        <p:nvSpPr>
          <p:cNvPr id="1157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57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E569AE-1C31-44ED-B10E-3B6783DD80D6}" type="slidenum">
              <a:rPr lang="en-US" sz="1000" smtClean="0">
                <a:latin typeface="Arial" charset="0"/>
                <a:cs typeface="Arial" charset="0"/>
              </a:rPr>
              <a:pPr eaLnBrk="1" hangingPunct="1"/>
              <a:t>104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Patent ductus arteriosus</a:t>
            </a:r>
          </a:p>
          <a:p>
            <a:r>
              <a:rPr lang="en-US" altLang="en-US" smtClean="0">
                <a:latin typeface="Arial" charset="0"/>
                <a:cs typeface="Arial" charset="0"/>
              </a:rPr>
              <a:t>Atrial septal defect</a:t>
            </a:r>
          </a:p>
          <a:p>
            <a:r>
              <a:rPr lang="en-US" altLang="en-US" smtClean="0">
                <a:latin typeface="Arial" charset="0"/>
                <a:cs typeface="Arial" charset="0"/>
              </a:rPr>
              <a:t>Ventricular septal defect</a:t>
            </a:r>
          </a:p>
          <a:p>
            <a:r>
              <a:rPr lang="en-US" altLang="en-US" smtClean="0">
                <a:latin typeface="Arial" charset="0"/>
                <a:cs typeface="Arial" charset="0"/>
              </a:rPr>
              <a:t>Tetralogy of Fallot</a:t>
            </a:r>
          </a:p>
          <a:p>
            <a:r>
              <a:rPr lang="en-US" altLang="en-US" smtClean="0">
                <a:latin typeface="Arial" charset="0"/>
                <a:cs typeface="Arial" charset="0"/>
              </a:rPr>
              <a:t>Coarctation of the aorta</a:t>
            </a:r>
          </a:p>
        </p:txBody>
      </p:sp>
      <p:sp>
        <p:nvSpPr>
          <p:cNvPr id="116739"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Congenital Heart Defects</a:t>
            </a:r>
          </a:p>
        </p:txBody>
      </p:sp>
      <p:sp>
        <p:nvSpPr>
          <p:cNvPr id="1167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67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9B4B5-B410-4BE7-A470-57D166ACC3EF}" type="slidenum">
              <a:rPr lang="en-US" sz="1000" smtClean="0">
                <a:latin typeface="Arial" charset="0"/>
                <a:cs typeface="Arial" charset="0"/>
              </a:rPr>
              <a:pPr eaLnBrk="1" hangingPunct="1"/>
              <a:t>105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Midsystolic ejection murmurs</a:t>
            </a:r>
          </a:p>
          <a:p>
            <a:pPr lvl="1"/>
            <a:r>
              <a:rPr lang="en-US" altLang="en-US" smtClean="0">
                <a:latin typeface="Arial" charset="0"/>
                <a:cs typeface="Arial" charset="0"/>
              </a:rPr>
              <a:t>Aortic stenosis</a:t>
            </a:r>
          </a:p>
          <a:p>
            <a:pPr lvl="1"/>
            <a:r>
              <a:rPr lang="en-US" altLang="en-US" smtClean="0">
                <a:latin typeface="Arial" charset="0"/>
                <a:cs typeface="Arial" charset="0"/>
              </a:rPr>
              <a:t>Pulmonic stenosis </a:t>
            </a:r>
          </a:p>
          <a:p>
            <a:r>
              <a:rPr lang="en-US" altLang="en-US" smtClean="0">
                <a:latin typeface="Arial" charset="0"/>
                <a:cs typeface="Arial" charset="0"/>
              </a:rPr>
              <a:t>Pansystolic regurgitant murmurs</a:t>
            </a:r>
          </a:p>
          <a:p>
            <a:pPr lvl="1"/>
            <a:r>
              <a:rPr lang="en-US" altLang="en-US" smtClean="0">
                <a:latin typeface="Arial" charset="0"/>
                <a:cs typeface="Arial" charset="0"/>
              </a:rPr>
              <a:t>Mitral regurgitation</a:t>
            </a:r>
          </a:p>
          <a:p>
            <a:pPr lvl="1"/>
            <a:r>
              <a:rPr lang="en-US" altLang="en-US" smtClean="0">
                <a:latin typeface="Arial" charset="0"/>
                <a:cs typeface="Arial" charset="0"/>
              </a:rPr>
              <a:t>Tricuspid regurgitation</a:t>
            </a:r>
          </a:p>
        </p:txBody>
      </p:sp>
      <p:sp>
        <p:nvSpPr>
          <p:cNvPr id="117763"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Murmurs Due to Valvular Defects</a:t>
            </a:r>
          </a:p>
        </p:txBody>
      </p:sp>
      <p:sp>
        <p:nvSpPr>
          <p:cNvPr id="1177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77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E24C00-BBCC-47E2-9380-2EF5B11128FD}" type="slidenum">
              <a:rPr lang="en-US" sz="1000" smtClean="0">
                <a:latin typeface="Arial" charset="0"/>
                <a:cs typeface="Arial" charset="0"/>
              </a:rPr>
              <a:pPr eaLnBrk="1" hangingPunct="1"/>
              <a:t>106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6"/>
          <p:cNvSpPr>
            <a:spLocks noGrp="1"/>
          </p:cNvSpPr>
          <p:nvPr>
            <p:ph idx="1"/>
          </p:nvPr>
        </p:nvSpPr>
        <p:spPr>
          <a:xfrm>
            <a:off x="465138" y="1641475"/>
            <a:ext cx="8229600" cy="4454525"/>
          </a:xfrm>
        </p:spPr>
        <p:txBody>
          <a:bodyPr/>
          <a:lstStyle/>
          <a:p>
            <a:r>
              <a:rPr lang="en-US" altLang="en-US" smtClean="0">
                <a:latin typeface="Arial" charset="0"/>
                <a:cs typeface="Arial" charset="0"/>
              </a:rPr>
              <a:t>Diastolic rumbles of atrioventricular valves</a:t>
            </a:r>
          </a:p>
          <a:p>
            <a:pPr lvl="1"/>
            <a:r>
              <a:rPr lang="en-US" altLang="en-US" smtClean="0">
                <a:latin typeface="Arial" charset="0"/>
                <a:cs typeface="Arial" charset="0"/>
              </a:rPr>
              <a:t>Mitral stenosis</a:t>
            </a:r>
          </a:p>
          <a:p>
            <a:pPr lvl="1"/>
            <a:r>
              <a:rPr lang="en-US" altLang="en-US" smtClean="0">
                <a:latin typeface="Arial" charset="0"/>
                <a:cs typeface="Arial" charset="0"/>
              </a:rPr>
              <a:t>Tricuspid stenosis </a:t>
            </a:r>
          </a:p>
          <a:p>
            <a:r>
              <a:rPr lang="en-US" altLang="en-US" smtClean="0">
                <a:latin typeface="Arial" charset="0"/>
                <a:cs typeface="Arial" charset="0"/>
              </a:rPr>
              <a:t>Early diastolic murmurs</a:t>
            </a:r>
          </a:p>
          <a:p>
            <a:pPr lvl="1"/>
            <a:r>
              <a:rPr lang="en-US" altLang="en-US" smtClean="0">
                <a:latin typeface="Arial" charset="0"/>
                <a:cs typeface="Arial" charset="0"/>
              </a:rPr>
              <a:t>Aortic regurgitation</a:t>
            </a:r>
          </a:p>
          <a:p>
            <a:pPr lvl="1"/>
            <a:r>
              <a:rPr lang="en-US" altLang="en-US" smtClean="0">
                <a:latin typeface="Arial" charset="0"/>
                <a:cs typeface="Arial" charset="0"/>
              </a:rPr>
              <a:t>Pulmonic regurgitation</a:t>
            </a:r>
          </a:p>
        </p:txBody>
      </p:sp>
      <p:sp>
        <p:nvSpPr>
          <p:cNvPr id="118787"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Murmurs Due to Valvular Defects</a:t>
            </a:r>
          </a:p>
        </p:txBody>
      </p:sp>
      <p:sp>
        <p:nvSpPr>
          <p:cNvPr id="1187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87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F5237D-77EA-4109-8065-8E45D8E6AE59}" type="slidenum">
              <a:rPr lang="en-US" sz="1000" smtClean="0">
                <a:latin typeface="Arial" charset="0"/>
                <a:cs typeface="Arial" charset="0"/>
              </a:rPr>
              <a:pPr eaLnBrk="1" hangingPunct="1"/>
              <a:t>107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465138" y="1641475"/>
            <a:ext cx="8229600" cy="4664075"/>
          </a:xfrm>
        </p:spPr>
        <p:txBody>
          <a:bodyPr/>
          <a:lstStyle/>
          <a:p>
            <a:r>
              <a:rPr lang="en-US" altLang="en-US" sz="2400" smtClean="0">
                <a:latin typeface="Arial" charset="0"/>
                <a:cs typeface="Arial" charset="0"/>
              </a:rPr>
              <a:t>Neck</a:t>
            </a:r>
          </a:p>
          <a:p>
            <a:pPr lvl="1"/>
            <a:r>
              <a:rPr lang="en-US" altLang="en-US" sz="2000" smtClean="0">
                <a:latin typeface="Arial" charset="0"/>
                <a:cs typeface="Arial" charset="0"/>
              </a:rPr>
              <a:t>Carotid pulse – observe and palpate</a:t>
            </a:r>
          </a:p>
          <a:p>
            <a:pPr lvl="1"/>
            <a:r>
              <a:rPr lang="en-US" altLang="en-US" sz="2000" smtClean="0">
                <a:latin typeface="Arial" charset="0"/>
                <a:cs typeface="Arial" charset="0"/>
              </a:rPr>
              <a:t>Observe jugular venous pulse</a:t>
            </a:r>
          </a:p>
          <a:p>
            <a:pPr lvl="1"/>
            <a:r>
              <a:rPr lang="en-US" altLang="en-US" sz="2000" smtClean="0">
                <a:latin typeface="Arial" charset="0"/>
                <a:cs typeface="Arial" charset="0"/>
              </a:rPr>
              <a:t>Estimate jugular venous pressure</a:t>
            </a:r>
          </a:p>
          <a:p>
            <a:r>
              <a:rPr lang="en-US" altLang="en-US" sz="2400" smtClean="0">
                <a:latin typeface="Arial" charset="0"/>
                <a:cs typeface="Arial" charset="0"/>
              </a:rPr>
              <a:t>Precordium</a:t>
            </a:r>
          </a:p>
          <a:p>
            <a:pPr lvl="1"/>
            <a:r>
              <a:rPr lang="en-US" altLang="en-US" sz="2000" smtClean="0">
                <a:latin typeface="Arial" charset="0"/>
                <a:cs typeface="Arial" charset="0"/>
              </a:rPr>
              <a:t>Inspection and palpation</a:t>
            </a:r>
          </a:p>
          <a:p>
            <a:pPr lvl="2"/>
            <a:r>
              <a:rPr lang="en-US" altLang="en-US" sz="1800" smtClean="0">
                <a:latin typeface="Arial" charset="0"/>
                <a:cs typeface="Arial" charset="0"/>
              </a:rPr>
              <a:t>Describe location of apical pulse</a:t>
            </a:r>
          </a:p>
          <a:p>
            <a:pPr lvl="2"/>
            <a:r>
              <a:rPr lang="en-US" altLang="en-US" sz="1800" smtClean="0">
                <a:latin typeface="Arial" charset="0"/>
                <a:cs typeface="Arial" charset="0"/>
              </a:rPr>
              <a:t>Note any heave (lift) or thrill</a:t>
            </a:r>
          </a:p>
          <a:p>
            <a:pPr lvl="1"/>
            <a:r>
              <a:rPr lang="en-US" altLang="en-US" sz="2000" smtClean="0">
                <a:latin typeface="Arial" charset="0"/>
                <a:cs typeface="Arial" charset="0"/>
              </a:rPr>
              <a:t>Auscultation</a:t>
            </a:r>
          </a:p>
          <a:p>
            <a:pPr lvl="2"/>
            <a:r>
              <a:rPr lang="en-US" altLang="en-US" sz="1800" smtClean="0">
                <a:latin typeface="Arial" charset="0"/>
                <a:cs typeface="Arial" charset="0"/>
              </a:rPr>
              <a:t>Identify anatomic areas noting rate and rhythm </a:t>
            </a:r>
          </a:p>
          <a:p>
            <a:pPr lvl="2"/>
            <a:r>
              <a:rPr lang="en-US" altLang="en-US" sz="1800" smtClean="0">
                <a:latin typeface="Arial" charset="0"/>
                <a:cs typeface="Arial" charset="0"/>
              </a:rPr>
              <a:t>Listen in systole and diastole for murmurs</a:t>
            </a:r>
          </a:p>
          <a:p>
            <a:pPr lvl="2"/>
            <a:r>
              <a:rPr lang="en-US" altLang="en-US" sz="1800" smtClean="0">
                <a:latin typeface="Arial" charset="0"/>
                <a:cs typeface="Arial" charset="0"/>
              </a:rPr>
              <a:t>Repeat with bell</a:t>
            </a:r>
          </a:p>
          <a:p>
            <a:pPr lvl="2"/>
            <a:r>
              <a:rPr lang="en-US" altLang="en-US" sz="1800" smtClean="0">
                <a:latin typeface="Arial" charset="0"/>
                <a:cs typeface="Arial" charset="0"/>
              </a:rPr>
              <a:t>Listen at apex and base</a:t>
            </a:r>
          </a:p>
          <a:p>
            <a:pPr lvl="2"/>
            <a:endParaRPr lang="en-US" altLang="en-US" smtClean="0">
              <a:latin typeface="Arial" charset="0"/>
              <a:cs typeface="Arial" charset="0"/>
            </a:endParaRPr>
          </a:p>
        </p:txBody>
      </p:sp>
      <p:sp>
        <p:nvSpPr>
          <p:cNvPr id="119811" name="Title 1"/>
          <p:cNvSpPr>
            <a:spLocks noGrp="1"/>
          </p:cNvSpPr>
          <p:nvPr>
            <p:ph type="title"/>
          </p:nvPr>
        </p:nvSpPr>
        <p:spPr/>
        <p:txBody>
          <a:bodyPr/>
          <a:lstStyle/>
          <a:p>
            <a:r>
              <a:rPr lang="en-US" altLang="en-US" smtClean="0">
                <a:latin typeface="Arial" charset="0"/>
                <a:cs typeface="Arial" charset="0"/>
              </a:rPr>
              <a:t>Summary Checklist: Heart and Neck Vessels Examination</a:t>
            </a:r>
          </a:p>
        </p:txBody>
      </p:sp>
      <p:sp>
        <p:nvSpPr>
          <p:cNvPr id="1198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98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C40D59-C9F0-49A2-B298-A84294CA7ADC}" type="slidenum">
              <a:rPr lang="en-US" sz="1000" smtClean="0">
                <a:latin typeface="Arial" charset="0"/>
                <a:cs typeface="Arial" charset="0"/>
              </a:rPr>
              <a:pPr eaLnBrk="1" hangingPunct="1"/>
              <a:t>108</a:t>
            </a:fld>
            <a:endParaRPr lang="en-US" sz="100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Rhythmic flow of blood through heart is cardiac cycle</a:t>
            </a:r>
          </a:p>
          <a:p>
            <a:pPr lvl="2">
              <a:buSzPct val="80000"/>
              <a:buFont typeface="Wingdings" pitchFamily="2" charset="2"/>
              <a:buChar char="Ø"/>
            </a:pPr>
            <a:r>
              <a:rPr lang="en-US" altLang="en-US" sz="2400" smtClean="0">
                <a:latin typeface="Arial" charset="0"/>
                <a:cs typeface="Arial" charset="0"/>
              </a:rPr>
              <a:t>Has two phases, diastole and systole</a:t>
            </a:r>
          </a:p>
          <a:p>
            <a:pPr lvl="2">
              <a:buSzPct val="80000"/>
              <a:buFont typeface="Wingdings" pitchFamily="2" charset="2"/>
              <a:buChar char="Ø"/>
            </a:pPr>
            <a:r>
              <a:rPr lang="en-US" altLang="en-US" sz="2400" smtClean="0">
                <a:latin typeface="Arial" charset="0"/>
                <a:cs typeface="Arial" charset="0"/>
              </a:rPr>
              <a:t>Diastole: ventricles relax and fill with blood; this takes up two thirds of cardiac cycle</a:t>
            </a:r>
          </a:p>
          <a:p>
            <a:pPr lvl="2">
              <a:buSzPct val="80000"/>
              <a:buFont typeface="Wingdings" pitchFamily="2" charset="2"/>
              <a:buChar char="Ø"/>
            </a:pPr>
            <a:r>
              <a:rPr lang="en-US" altLang="en-US" sz="2400" smtClean="0">
                <a:latin typeface="Arial" charset="0"/>
                <a:cs typeface="Arial" charset="0"/>
              </a:rPr>
              <a:t>Systole: heart’s contraction, blood pumped from ventricles fills pulmonary and systemic arteries; this is one third of cardiac cycle</a:t>
            </a:r>
          </a:p>
        </p:txBody>
      </p:sp>
      <p:sp>
        <p:nvSpPr>
          <p:cNvPr id="22531" name="Title 5"/>
          <p:cNvSpPr>
            <a:spLocks noGrp="1"/>
          </p:cNvSpPr>
          <p:nvPr>
            <p:ph type="title"/>
          </p:nvPr>
        </p:nvSpPr>
        <p:spPr/>
        <p:txBody>
          <a:bodyPr/>
          <a:lstStyle/>
          <a:p>
            <a:r>
              <a:rPr lang="en-US" altLang="en-US" smtClean="0">
                <a:latin typeface="Arial" charset="0"/>
                <a:cs typeface="Arial" charset="0"/>
              </a:rPr>
              <a:t>Cardiac Cycle</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25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660F2C-FAA2-4C82-8A26-DF15D71CF2D6}" type="slidenum">
              <a:rPr lang="en-US" sz="1000" smtClean="0">
                <a:latin typeface="Arial" charset="0"/>
                <a:cs typeface="Arial" charset="0"/>
              </a:rPr>
              <a:pPr eaLnBrk="1" hangingPunct="1"/>
              <a:t>11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idx="1"/>
          </p:nvPr>
        </p:nvSpPr>
        <p:spPr>
          <a:xfrm>
            <a:off x="465138" y="1641475"/>
            <a:ext cx="8229600" cy="4454525"/>
          </a:xfrm>
        </p:spPr>
        <p:txBody>
          <a:bodyPr/>
          <a:lstStyle/>
          <a:p>
            <a:pPr marL="795338" lvl="2" indent="-331788">
              <a:buSzPct val="60000"/>
              <a:buFont typeface="Wingdings 2" pitchFamily="18" charset="2"/>
              <a:buChar char=""/>
            </a:pPr>
            <a:r>
              <a:rPr lang="en-US" altLang="en-US" sz="2400" smtClean="0">
                <a:latin typeface="Arial" charset="0"/>
                <a:cs typeface="Arial" charset="0"/>
              </a:rPr>
              <a:t>Ventricles relaxed, and AV valves, tricuspid and mitral, are open; opening of normal valve is silent</a:t>
            </a:r>
          </a:p>
          <a:p>
            <a:pPr marL="795338" lvl="2" indent="-331788">
              <a:buSzPct val="60000"/>
              <a:buFont typeface="Wingdings 2" pitchFamily="18" charset="2"/>
              <a:buChar char=""/>
            </a:pPr>
            <a:r>
              <a:rPr lang="en-US" altLang="en-US" sz="2400" smtClean="0">
                <a:latin typeface="Arial" charset="0"/>
                <a:cs typeface="Arial" charset="0"/>
              </a:rPr>
              <a:t>Pressure in atria higher than that in ventricles, so blood pours rapidly into ventricles</a:t>
            </a:r>
          </a:p>
          <a:p>
            <a:pPr marL="1139825" lvl="3" indent="-225425">
              <a:buSzPct val="80000"/>
              <a:buFont typeface="Wingdings" pitchFamily="2" charset="2"/>
              <a:buChar char="Ø"/>
            </a:pPr>
            <a:r>
              <a:rPr lang="en-US" altLang="en-US" sz="2000" smtClean="0">
                <a:latin typeface="Arial" charset="0"/>
                <a:cs typeface="Arial" charset="0"/>
              </a:rPr>
              <a:t>This first passive filling phase called protodiastolic filling</a:t>
            </a:r>
          </a:p>
          <a:p>
            <a:pPr marL="795338" lvl="2" indent="-331788">
              <a:buSzPct val="60000"/>
              <a:buFont typeface="Wingdings 2" pitchFamily="18" charset="2"/>
              <a:buChar char=""/>
            </a:pPr>
            <a:r>
              <a:rPr lang="en-US" altLang="en-US" sz="2400" smtClean="0">
                <a:latin typeface="Arial" charset="0"/>
                <a:cs typeface="Arial" charset="0"/>
              </a:rPr>
              <a:t>Toward end of diastole, atria contract and push last amount of blood into ventricles</a:t>
            </a:r>
          </a:p>
          <a:p>
            <a:pPr marL="1139825" lvl="3" indent="-225425">
              <a:buSzPct val="80000"/>
              <a:buFont typeface="Wingdings" pitchFamily="2" charset="2"/>
              <a:buChar char="Ø"/>
            </a:pPr>
            <a:r>
              <a:rPr lang="en-US" altLang="en-US" sz="2000" smtClean="0">
                <a:latin typeface="Arial" charset="0"/>
                <a:cs typeface="Arial" charset="0"/>
              </a:rPr>
              <a:t>This active filling phase called presystole, or atrial systole</a:t>
            </a:r>
          </a:p>
          <a:p>
            <a:pPr marL="795338" lvl="1" indent="-338138">
              <a:buSzPct val="60000"/>
              <a:buFont typeface="Wingdings 2" pitchFamily="18" charset="2"/>
              <a:buChar char=""/>
            </a:pPr>
            <a:r>
              <a:rPr lang="en-US" altLang="en-US" smtClean="0">
                <a:latin typeface="Arial" charset="0"/>
                <a:cs typeface="Arial" charset="0"/>
              </a:rPr>
              <a:t>Note that atrial systole occurs during ventricular diastole, a confusing but important point</a:t>
            </a:r>
          </a:p>
        </p:txBody>
      </p:sp>
      <p:sp>
        <p:nvSpPr>
          <p:cNvPr id="23555" name="Title 5"/>
          <p:cNvSpPr>
            <a:spLocks noGrp="1"/>
          </p:cNvSpPr>
          <p:nvPr>
            <p:ph type="title"/>
          </p:nvPr>
        </p:nvSpPr>
        <p:spPr/>
        <p:txBody>
          <a:bodyPr/>
          <a:lstStyle/>
          <a:p>
            <a:r>
              <a:rPr lang="en-US" altLang="en-US" smtClean="0">
                <a:latin typeface="Arial" charset="0"/>
                <a:cs typeface="Arial" charset="0"/>
              </a:rPr>
              <a:t>Cardiac Cycle: Diastole</a:t>
            </a:r>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35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DCF099-92AA-48DA-B9C3-3E5966149D2D}" type="slidenum">
              <a:rPr lang="en-US" sz="1000" smtClean="0">
                <a:latin typeface="Arial" charset="0"/>
                <a:cs typeface="Arial" charset="0"/>
              </a:rPr>
              <a:pPr eaLnBrk="1" hangingPunct="1"/>
              <a:t>12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idx="1"/>
          </p:nvPr>
        </p:nvSpPr>
        <p:spPr>
          <a:xfrm>
            <a:off x="465138" y="1641475"/>
            <a:ext cx="8229600" cy="4783138"/>
          </a:xfrm>
        </p:spPr>
        <p:txBody>
          <a:bodyPr/>
          <a:lstStyle/>
          <a:p>
            <a:pPr lvl="1">
              <a:buSzPct val="60000"/>
              <a:buFont typeface="Wingdings 2" pitchFamily="18" charset="2"/>
              <a:buChar char=""/>
            </a:pPr>
            <a:r>
              <a:rPr lang="en-US" altLang="en-US" sz="2800" smtClean="0">
                <a:latin typeface="Arial" charset="0"/>
                <a:cs typeface="Arial" charset="0"/>
              </a:rPr>
              <a:t>Ventricular pressure becomes higher than that in atria, so mitral and tricuspid valves close</a:t>
            </a:r>
          </a:p>
          <a:p>
            <a:pPr lvl="1">
              <a:buSzPct val="60000"/>
              <a:buFont typeface="Wingdings 2" pitchFamily="18" charset="2"/>
              <a:buChar char=""/>
            </a:pPr>
            <a:r>
              <a:rPr lang="en-US" altLang="en-US" sz="2800" smtClean="0">
                <a:latin typeface="Arial" charset="0"/>
                <a:cs typeface="Arial" charset="0"/>
              </a:rPr>
              <a:t>Closure of AV valves contributes to first heart sound (S1) and signals beginning of systole</a:t>
            </a:r>
          </a:p>
          <a:p>
            <a:pPr lvl="2">
              <a:buSzPct val="80000"/>
              <a:buFont typeface="Wingdings" pitchFamily="2" charset="2"/>
              <a:buChar char="Ø"/>
            </a:pPr>
            <a:r>
              <a:rPr lang="en-US" altLang="en-US" sz="2400" smtClean="0">
                <a:latin typeface="Arial" charset="0"/>
                <a:cs typeface="Arial" charset="0"/>
              </a:rPr>
              <a:t>AV valves close to prevent any regurgitation of blood back up into atria during contraction</a:t>
            </a:r>
          </a:p>
          <a:p>
            <a:pPr lvl="1">
              <a:buSzPct val="60000"/>
              <a:buFont typeface="Wingdings 2" pitchFamily="18" charset="2"/>
              <a:buChar char=""/>
            </a:pPr>
            <a:r>
              <a:rPr lang="en-US" altLang="en-US" sz="2800" smtClean="0">
                <a:latin typeface="Arial" charset="0"/>
                <a:cs typeface="Arial" charset="0"/>
              </a:rPr>
              <a:t>For a very brief moment, all four valves are closed and ventricular walls contract</a:t>
            </a:r>
          </a:p>
          <a:p>
            <a:pPr lvl="2">
              <a:buSzPct val="80000"/>
              <a:buFont typeface="Wingdings" pitchFamily="2" charset="2"/>
              <a:buChar char="Ø"/>
            </a:pPr>
            <a:r>
              <a:rPr lang="en-US" altLang="en-US" sz="2400" smtClean="0">
                <a:latin typeface="Arial" charset="0"/>
                <a:cs typeface="Arial" charset="0"/>
              </a:rPr>
              <a:t>Isometric contraction: this contraction against closed system works to build high level pressure in ventricles</a:t>
            </a:r>
          </a:p>
        </p:txBody>
      </p:sp>
      <p:sp>
        <p:nvSpPr>
          <p:cNvPr id="24579" name="Title 5"/>
          <p:cNvSpPr>
            <a:spLocks noGrp="1"/>
          </p:cNvSpPr>
          <p:nvPr>
            <p:ph type="title"/>
          </p:nvPr>
        </p:nvSpPr>
        <p:spPr/>
        <p:txBody>
          <a:bodyPr/>
          <a:lstStyle/>
          <a:p>
            <a:r>
              <a:rPr lang="en-US" altLang="en-US" smtClean="0">
                <a:latin typeface="Arial" charset="0"/>
                <a:cs typeface="Arial" charset="0"/>
              </a:rPr>
              <a:t>Cardiac Cycle: Systole</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45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6F83C7-FA0D-43B0-A04B-2AF1F1AE2647}" type="slidenum">
              <a:rPr lang="en-US" sz="1000" smtClean="0">
                <a:latin typeface="Arial" charset="0"/>
                <a:cs typeface="Arial" charset="0"/>
              </a:rPr>
              <a:pPr eaLnBrk="1" hangingPunct="1"/>
              <a:t>13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Systole </a:t>
            </a:r>
          </a:p>
          <a:p>
            <a:pPr lvl="1"/>
            <a:r>
              <a:rPr lang="en-US" altLang="en-US" smtClean="0">
                <a:latin typeface="Arial" charset="0"/>
                <a:cs typeface="Arial" charset="0"/>
              </a:rPr>
              <a:t>Consider left side of heart</a:t>
            </a:r>
          </a:p>
          <a:p>
            <a:pPr lvl="1"/>
            <a:r>
              <a:rPr lang="en-US" altLang="en-US" smtClean="0">
                <a:latin typeface="Arial" charset="0"/>
                <a:cs typeface="Arial" charset="0"/>
              </a:rPr>
              <a:t>When pressure in ventricle finally exceeds pressure in aorta, aortic valve opens and blood is ejected rapidly</a:t>
            </a:r>
          </a:p>
          <a:p>
            <a:pPr lvl="2"/>
            <a:r>
              <a:rPr lang="en-US" altLang="en-US" smtClean="0">
                <a:latin typeface="Arial" charset="0"/>
                <a:cs typeface="Arial" charset="0"/>
              </a:rPr>
              <a:t>After ventricle’s contents are ejected, its pressure falls </a:t>
            </a:r>
          </a:p>
          <a:p>
            <a:pPr lvl="1"/>
            <a:r>
              <a:rPr lang="en-US" altLang="en-US" smtClean="0">
                <a:latin typeface="Arial" charset="0"/>
                <a:cs typeface="Arial" charset="0"/>
              </a:rPr>
              <a:t>When pressure falls below pressure in aorta, some blood flows backward toward ventricle, causing aortic valve to close</a:t>
            </a:r>
          </a:p>
          <a:p>
            <a:pPr lvl="1"/>
            <a:r>
              <a:rPr lang="en-US" altLang="en-US" smtClean="0">
                <a:latin typeface="Arial" charset="0"/>
                <a:cs typeface="Arial" charset="0"/>
              </a:rPr>
              <a:t>This closure of semilunar valves causes second heart sound (S2) and signals end of systole</a:t>
            </a:r>
          </a:p>
        </p:txBody>
      </p:sp>
      <p:sp>
        <p:nvSpPr>
          <p:cNvPr id="25603" name="Title 5"/>
          <p:cNvSpPr>
            <a:spLocks noGrp="1"/>
          </p:cNvSpPr>
          <p:nvPr>
            <p:ph type="title"/>
          </p:nvPr>
        </p:nvSpPr>
        <p:spPr/>
        <p:txBody>
          <a:bodyPr/>
          <a:lstStyle/>
          <a:p>
            <a:r>
              <a:rPr lang="en-US" altLang="en-US" smtClean="0">
                <a:latin typeface="Arial" charset="0"/>
                <a:cs typeface="Arial" charset="0"/>
              </a:rPr>
              <a:t>Events in Right and Left Side of Heart I</a:t>
            </a:r>
          </a:p>
        </p:txBody>
      </p:sp>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56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764CF1-764D-4459-B850-7479398D4CD2}" type="slidenum">
              <a:rPr lang="en-US" sz="1000" smtClean="0">
                <a:latin typeface="Arial" charset="0"/>
                <a:cs typeface="Arial" charset="0"/>
              </a:rPr>
              <a:pPr eaLnBrk="1" hangingPunct="1"/>
              <a:t>14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Diastole again</a:t>
            </a:r>
          </a:p>
          <a:p>
            <a:pPr lvl="2">
              <a:buSzPct val="80000"/>
              <a:buFont typeface="Wingdings" pitchFamily="2" charset="2"/>
              <a:buChar char="Ø"/>
            </a:pPr>
            <a:r>
              <a:rPr lang="en-US" altLang="en-US" sz="2400" smtClean="0">
                <a:latin typeface="Arial" charset="0"/>
                <a:cs typeface="Arial" charset="0"/>
              </a:rPr>
              <a:t>Now all four valves are closed and ventricles relax </a:t>
            </a:r>
          </a:p>
          <a:p>
            <a:pPr lvl="3">
              <a:buSzPct val="100000"/>
              <a:buFont typeface="Arial" charset="0"/>
              <a:buChar char="•"/>
            </a:pPr>
            <a:r>
              <a:rPr lang="en-US" altLang="en-US" sz="2000" smtClean="0">
                <a:latin typeface="Arial" charset="0"/>
                <a:cs typeface="Arial" charset="0"/>
              </a:rPr>
              <a:t>Isometric or isovolumic relaxation</a:t>
            </a:r>
          </a:p>
          <a:p>
            <a:pPr lvl="2">
              <a:buSzPct val="80000"/>
              <a:buFont typeface="Wingdings" pitchFamily="2" charset="2"/>
              <a:buChar char="Ø"/>
            </a:pPr>
            <a:r>
              <a:rPr lang="en-US" altLang="en-US" sz="2400" smtClean="0">
                <a:latin typeface="Arial" charset="0"/>
                <a:cs typeface="Arial" charset="0"/>
              </a:rPr>
              <a:t>Atria have been filling with blood delivered from lungs</a:t>
            </a:r>
          </a:p>
          <a:p>
            <a:pPr lvl="2">
              <a:buSzPct val="80000"/>
              <a:buFont typeface="Wingdings" pitchFamily="2" charset="2"/>
              <a:buChar char="Ø"/>
            </a:pPr>
            <a:r>
              <a:rPr lang="en-US" altLang="en-US" sz="2400" smtClean="0">
                <a:latin typeface="Arial" charset="0"/>
                <a:cs typeface="Arial" charset="0"/>
              </a:rPr>
              <a:t>Atrial pressure now higher than relaxed ventricular pressure</a:t>
            </a:r>
          </a:p>
          <a:p>
            <a:pPr lvl="2">
              <a:buSzPct val="80000"/>
              <a:buFont typeface="Wingdings" pitchFamily="2" charset="2"/>
              <a:buChar char="Ø"/>
            </a:pPr>
            <a:r>
              <a:rPr lang="en-US" altLang="en-US" sz="2400" smtClean="0">
                <a:latin typeface="Arial" charset="0"/>
                <a:cs typeface="Arial" charset="0"/>
              </a:rPr>
              <a:t>Mitral valve opens and diastolic filling begins again</a:t>
            </a:r>
          </a:p>
        </p:txBody>
      </p:sp>
      <p:sp>
        <p:nvSpPr>
          <p:cNvPr id="26627" name="Title 5"/>
          <p:cNvSpPr>
            <a:spLocks noGrp="1"/>
          </p:cNvSpPr>
          <p:nvPr>
            <p:ph type="title"/>
          </p:nvPr>
        </p:nvSpPr>
        <p:spPr/>
        <p:txBody>
          <a:bodyPr/>
          <a:lstStyle/>
          <a:p>
            <a:r>
              <a:rPr lang="en-US" altLang="en-US" smtClean="0">
                <a:latin typeface="Arial" charset="0"/>
                <a:cs typeface="Arial" charset="0"/>
              </a:rPr>
              <a:t>Events in Right and Left Side of Heart II</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66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CB63EE-A85E-446D-B545-372D8FC0AFA7}" type="slidenum">
              <a:rPr lang="en-US" sz="1000" smtClean="0">
                <a:latin typeface="Arial" charset="0"/>
                <a:cs typeface="Arial" charset="0"/>
              </a:rPr>
              <a:pPr eaLnBrk="1" hangingPunct="1"/>
              <a:t>15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Same events happening in right side of heart</a:t>
            </a:r>
          </a:p>
          <a:p>
            <a:pPr lvl="2">
              <a:buSzPct val="80000"/>
              <a:buFont typeface="Wingdings" pitchFamily="2" charset="2"/>
              <a:buChar char="Ø"/>
            </a:pPr>
            <a:r>
              <a:rPr lang="en-US" altLang="en-US" smtClean="0">
                <a:latin typeface="Arial" charset="0"/>
                <a:cs typeface="Arial" charset="0"/>
              </a:rPr>
              <a:t>But pressures in right side of heart are much lower than those of left side because less energy needed to pump blood to its destination, pulmonary circulation</a:t>
            </a:r>
          </a:p>
          <a:p>
            <a:pPr lvl="2">
              <a:buSzPct val="80000"/>
              <a:buFont typeface="Wingdings" pitchFamily="2" charset="2"/>
              <a:buChar char="Ø"/>
            </a:pPr>
            <a:r>
              <a:rPr lang="en-US" altLang="en-US" smtClean="0">
                <a:latin typeface="Arial" charset="0"/>
                <a:cs typeface="Arial" charset="0"/>
              </a:rPr>
              <a:t>Events occur just slightly later in right side of heart because of route of myocardial depolarization</a:t>
            </a:r>
          </a:p>
          <a:p>
            <a:pPr lvl="1">
              <a:buSzPct val="60000"/>
              <a:buFont typeface="Wingdings 2" pitchFamily="18" charset="2"/>
              <a:buChar char=""/>
            </a:pPr>
            <a:r>
              <a:rPr lang="en-US" altLang="en-US" smtClean="0">
                <a:latin typeface="Arial" charset="0"/>
                <a:cs typeface="Arial" charset="0"/>
              </a:rPr>
              <a:t>Results in two components to each of the heart sounds</a:t>
            </a:r>
          </a:p>
          <a:p>
            <a:pPr lvl="2">
              <a:buSzPct val="80000"/>
              <a:buFont typeface="Wingdings" pitchFamily="2" charset="2"/>
              <a:buChar char="Ø"/>
            </a:pPr>
            <a:r>
              <a:rPr lang="en-US" altLang="en-US" smtClean="0">
                <a:latin typeface="Arial" charset="0"/>
                <a:cs typeface="Arial" charset="0"/>
              </a:rPr>
              <a:t>In first heart sound, mitral component (M1) closes just before tricuspid component (T1)</a:t>
            </a:r>
          </a:p>
          <a:p>
            <a:pPr lvl="2">
              <a:buSzPct val="80000"/>
              <a:buFont typeface="Wingdings" pitchFamily="2" charset="2"/>
              <a:buChar char="Ø"/>
            </a:pPr>
            <a:r>
              <a:rPr lang="en-US" altLang="en-US" smtClean="0">
                <a:latin typeface="Arial" charset="0"/>
                <a:cs typeface="Arial" charset="0"/>
              </a:rPr>
              <a:t>With S2, aortic closure (A2) occurs slightly before pulmonic closure (P2)</a:t>
            </a:r>
          </a:p>
          <a:p>
            <a:pPr lvl="1"/>
            <a:endParaRPr lang="en-US" altLang="en-US" sz="2000" smtClean="0">
              <a:latin typeface="Arial" charset="0"/>
              <a:cs typeface="Arial" charset="0"/>
            </a:endParaRPr>
          </a:p>
        </p:txBody>
      </p:sp>
      <p:sp>
        <p:nvSpPr>
          <p:cNvPr id="27651" name="Title 5"/>
          <p:cNvSpPr>
            <a:spLocks noGrp="1"/>
          </p:cNvSpPr>
          <p:nvPr>
            <p:ph type="title"/>
          </p:nvPr>
        </p:nvSpPr>
        <p:spPr/>
        <p:txBody>
          <a:bodyPr/>
          <a:lstStyle/>
          <a:p>
            <a:r>
              <a:rPr lang="en-US" altLang="en-US" smtClean="0">
                <a:latin typeface="Arial" charset="0"/>
                <a:cs typeface="Arial" charset="0"/>
              </a:rPr>
              <a:t>Events in Right and Left Side of Heart III</a:t>
            </a:r>
          </a:p>
        </p:txBody>
      </p:sp>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76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3FD5B2-DA09-499F-BA5E-2DAE3EABD4C9}" type="slidenum">
              <a:rPr lang="en-US" sz="1000" smtClean="0">
                <a:latin typeface="Arial" charset="0"/>
                <a:cs typeface="Arial" charset="0"/>
              </a:rPr>
              <a:pPr eaLnBrk="1" hangingPunct="1"/>
              <a:t>16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smtClean="0">
                <a:latin typeface="Arial" charset="0"/>
                <a:cs typeface="Arial" charset="0"/>
              </a:rPr>
              <a:t>Events in cardiac cycle generate sounds that can be heard through a stethoscope over chest wall </a:t>
            </a:r>
          </a:p>
          <a:p>
            <a:pPr lvl="1">
              <a:buSzPct val="60000"/>
              <a:buFont typeface="Wingdings 2" pitchFamily="18" charset="2"/>
              <a:buChar char=""/>
            </a:pPr>
            <a:r>
              <a:rPr lang="en-US" altLang="en-US" sz="2800" dirty="0" smtClean="0">
                <a:latin typeface="Arial" charset="0"/>
                <a:cs typeface="Arial" charset="0"/>
              </a:rPr>
              <a:t>These include normal heart sounds and, occasionally, extra heart sounds and murmurs</a:t>
            </a:r>
          </a:p>
          <a:p>
            <a:pPr lvl="1"/>
            <a:endParaRPr lang="en-US" altLang="en-US" dirty="0" smtClean="0">
              <a:latin typeface="Arial" charset="0"/>
              <a:cs typeface="Arial" charset="0"/>
            </a:endParaRPr>
          </a:p>
        </p:txBody>
      </p:sp>
      <p:sp>
        <p:nvSpPr>
          <p:cNvPr id="28675" name="Title 5"/>
          <p:cNvSpPr>
            <a:spLocks noGrp="1"/>
          </p:cNvSpPr>
          <p:nvPr>
            <p:ph type="title"/>
          </p:nvPr>
        </p:nvSpPr>
        <p:spPr/>
        <p:txBody>
          <a:bodyPr/>
          <a:lstStyle/>
          <a:p>
            <a:r>
              <a:rPr lang="en-US" altLang="en-US" smtClean="0">
                <a:latin typeface="Arial" charset="0"/>
                <a:cs typeface="Arial" charset="0"/>
              </a:rPr>
              <a:t>Heart Sounds </a:t>
            </a:r>
          </a:p>
        </p:txBody>
      </p:sp>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86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46BDE6-7FC8-4684-92D4-6D0CFA81D83C}" type="slidenum">
              <a:rPr lang="en-US" sz="1000" smtClean="0">
                <a:latin typeface="Arial" charset="0"/>
                <a:cs typeface="Arial" charset="0"/>
              </a:rPr>
              <a:pPr eaLnBrk="1" hangingPunct="1"/>
              <a:t>17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800" smtClean="0">
                <a:latin typeface="Arial" charset="0"/>
                <a:cs typeface="Arial" charset="0"/>
              </a:rPr>
              <a:t>Occurs with closure of AV valves and thus signals beginning of systole</a:t>
            </a:r>
          </a:p>
          <a:p>
            <a:pPr lvl="2">
              <a:buSzPct val="60000"/>
              <a:buFont typeface="Wingdings 2" pitchFamily="18" charset="2"/>
              <a:buChar char=""/>
            </a:pPr>
            <a:r>
              <a:rPr lang="en-US" altLang="en-US" sz="2800" smtClean="0">
                <a:latin typeface="Arial" charset="0"/>
                <a:cs typeface="Arial" charset="0"/>
              </a:rPr>
              <a:t>Mitral component of first sound (M1) slightly precedes tricuspid component (T1) </a:t>
            </a:r>
          </a:p>
          <a:p>
            <a:pPr lvl="3">
              <a:buSzPct val="80000"/>
              <a:buFont typeface="Wingdings" pitchFamily="2" charset="2"/>
              <a:buChar char="Ø"/>
            </a:pPr>
            <a:r>
              <a:rPr lang="en-US" altLang="en-US" sz="2400" smtClean="0">
                <a:latin typeface="Arial" charset="0"/>
                <a:cs typeface="Arial" charset="0"/>
              </a:rPr>
              <a:t>Usually hear these two components fused as one sound </a:t>
            </a:r>
          </a:p>
          <a:p>
            <a:pPr lvl="3">
              <a:buSzPct val="80000"/>
              <a:buFont typeface="Wingdings" pitchFamily="2" charset="2"/>
              <a:buChar char="Ø"/>
            </a:pPr>
            <a:r>
              <a:rPr lang="en-US" altLang="en-US" sz="2400" smtClean="0">
                <a:latin typeface="Arial" charset="0"/>
                <a:cs typeface="Arial" charset="0"/>
              </a:rPr>
              <a:t>Can hear S1 over all precordium, but loudest at apex</a:t>
            </a:r>
          </a:p>
        </p:txBody>
      </p:sp>
      <p:sp>
        <p:nvSpPr>
          <p:cNvPr id="29699" name="Title 5"/>
          <p:cNvSpPr>
            <a:spLocks noGrp="1"/>
          </p:cNvSpPr>
          <p:nvPr>
            <p:ph type="title"/>
          </p:nvPr>
        </p:nvSpPr>
        <p:spPr/>
        <p:txBody>
          <a:bodyPr/>
          <a:lstStyle/>
          <a:p>
            <a:pPr marL="342900" indent="-342900"/>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First Heart Sound (S1) </a:t>
            </a:r>
            <a:br>
              <a:rPr lang="en-US" altLang="en-US" smtClean="0">
                <a:latin typeface="Arial" charset="0"/>
                <a:cs typeface="Arial" charset="0"/>
              </a:rPr>
            </a:br>
            <a:endParaRPr lang="en-US" altLang="en-US" smtClean="0">
              <a:latin typeface="Arial" charset="0"/>
              <a:cs typeface="Arial" charset="0"/>
            </a:endParaRPr>
          </a:p>
        </p:txBody>
      </p:sp>
      <p:sp>
        <p:nvSpPr>
          <p:cNvPr id="297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97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860DEB-8CBD-4253-934D-ABAF8107155D}" type="slidenum">
              <a:rPr lang="en-US" sz="1000" smtClean="0">
                <a:latin typeface="Arial" charset="0"/>
                <a:cs typeface="Arial" charset="0"/>
              </a:rPr>
              <a:pPr eaLnBrk="1" hangingPunct="1"/>
              <a:t>18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800" smtClean="0">
                <a:latin typeface="Arial" charset="0"/>
                <a:cs typeface="Arial" charset="0"/>
              </a:rPr>
              <a:t>Occurs with closure of semilunar valves and signals end of systole</a:t>
            </a:r>
          </a:p>
          <a:p>
            <a:pPr lvl="2">
              <a:buSzPct val="60000"/>
              <a:buFont typeface="Wingdings 2" pitchFamily="18" charset="2"/>
              <a:buChar char=""/>
            </a:pPr>
            <a:r>
              <a:rPr lang="en-US" altLang="en-US" sz="2800" smtClean="0">
                <a:latin typeface="Arial" charset="0"/>
                <a:cs typeface="Arial" charset="0"/>
              </a:rPr>
              <a:t>Aortic component of second sound (A2) slightly precedes pulmonic component (P2)</a:t>
            </a:r>
          </a:p>
          <a:p>
            <a:pPr lvl="3">
              <a:buSzPct val="80000"/>
              <a:buFont typeface="Wingdings" pitchFamily="2" charset="2"/>
              <a:buChar char="Ø"/>
            </a:pPr>
            <a:r>
              <a:rPr lang="en-US" altLang="en-US" sz="2400" smtClean="0">
                <a:latin typeface="Arial" charset="0"/>
                <a:cs typeface="Arial" charset="0"/>
              </a:rPr>
              <a:t>Although heard over all precordium, S2 loudest at base</a:t>
            </a:r>
          </a:p>
        </p:txBody>
      </p:sp>
      <p:sp>
        <p:nvSpPr>
          <p:cNvPr id="30723" name="Title 5"/>
          <p:cNvSpPr>
            <a:spLocks noGrp="1"/>
          </p:cNvSpPr>
          <p:nvPr>
            <p:ph type="title"/>
          </p:nvPr>
        </p:nvSpPr>
        <p:spPr/>
        <p:txBody>
          <a:bodyPr/>
          <a:lstStyle/>
          <a:p>
            <a:r>
              <a:rPr lang="en-US" altLang="en-US" smtClean="0">
                <a:latin typeface="Arial" charset="0"/>
                <a:cs typeface="Arial" charset="0"/>
              </a:rPr>
              <a:t>Second Heart Sound (S2)</a:t>
            </a:r>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07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1E1271-0951-4A19-9289-C1432FA8DFEE}" type="slidenum">
              <a:rPr lang="en-US" sz="1000" smtClean="0">
                <a:latin typeface="Arial" charset="0"/>
                <a:cs typeface="Arial" charset="0"/>
              </a:rPr>
              <a:pPr eaLnBrk="1" hangingPunct="1"/>
              <a:t>19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Precordium: area on anterior chest overlying heart and great vessels</a:t>
            </a:r>
          </a:p>
          <a:p>
            <a:pPr lvl="1">
              <a:buSzPct val="60000"/>
              <a:buFont typeface="Wingdings 2" pitchFamily="18" charset="2"/>
              <a:buChar char=""/>
            </a:pPr>
            <a:r>
              <a:rPr lang="en-US" altLang="en-US" smtClean="0">
                <a:latin typeface="Arial" charset="0"/>
                <a:cs typeface="Arial" charset="0"/>
              </a:rPr>
              <a:t>During contraction, apex beats against chest wall, producing an apical impulse</a:t>
            </a:r>
          </a:p>
          <a:p>
            <a:pPr lvl="1">
              <a:buSzPct val="60000"/>
              <a:buFont typeface="Wingdings 2" pitchFamily="18" charset="2"/>
              <a:buChar char=""/>
            </a:pPr>
            <a:r>
              <a:rPr lang="en-US" altLang="en-US" smtClean="0">
                <a:latin typeface="Arial" charset="0"/>
                <a:cs typeface="Arial" charset="0"/>
              </a:rPr>
              <a:t>Heart has four chambers: atria and ventricles</a:t>
            </a:r>
          </a:p>
          <a:p>
            <a:pPr lvl="1">
              <a:buSzPct val="60000"/>
              <a:buFont typeface="Wingdings 2" pitchFamily="18" charset="2"/>
              <a:buChar char=""/>
            </a:pPr>
            <a:r>
              <a:rPr lang="en-US" altLang="en-US" smtClean="0">
                <a:latin typeface="Arial" charset="0"/>
                <a:cs typeface="Arial" charset="0"/>
              </a:rPr>
              <a:t>Great vessels lie bunched above base of heart</a:t>
            </a:r>
          </a:p>
          <a:p>
            <a:pPr lvl="1">
              <a:buSzPct val="60000"/>
              <a:buFont typeface="Wingdings 2" pitchFamily="18" charset="2"/>
              <a:buChar char=""/>
            </a:pPr>
            <a:r>
              <a:rPr lang="en-US" altLang="en-US" smtClean="0">
                <a:latin typeface="Arial" charset="0"/>
                <a:cs typeface="Arial" charset="0"/>
              </a:rPr>
              <a:t>Pulmonary veins return freshly oxygenated blood to left side of heart, and aorta carries it out to body</a:t>
            </a:r>
            <a:endParaRPr lang="en-US" altLang="en-US" sz="2000" smtClean="0">
              <a:latin typeface="Arial" charset="0"/>
              <a:cs typeface="Arial" charset="0"/>
            </a:endParaRPr>
          </a:p>
        </p:txBody>
      </p:sp>
      <p:sp>
        <p:nvSpPr>
          <p:cNvPr id="13315" name="Title 5"/>
          <p:cNvSpPr>
            <a:spLocks noGrp="1"/>
          </p:cNvSpPr>
          <p:nvPr>
            <p:ph type="title"/>
          </p:nvPr>
        </p:nvSpPr>
        <p:spPr/>
        <p:txBody>
          <a:bodyPr/>
          <a:lstStyle/>
          <a:p>
            <a:r>
              <a:rPr lang="en-US" altLang="en-US" smtClean="0">
                <a:latin typeface="Arial" charset="0"/>
                <a:cs typeface="Arial" charset="0"/>
              </a:rPr>
              <a:t>Position and Surface Landmarks</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33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555AF1-4887-408B-9D5B-F361B7262525}" type="slidenum">
              <a:rPr lang="en-US" sz="1000" smtClean="0">
                <a:latin typeface="Arial" charset="0"/>
                <a:cs typeface="Arial" charset="0"/>
              </a:rPr>
              <a:pPr eaLnBrk="1" hangingPunct="1"/>
              <a:t>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Volume of right and left ventricular systole is just about equal but can be affected by respiration</a:t>
            </a:r>
          </a:p>
          <a:p>
            <a:pPr lvl="2">
              <a:buSzPct val="80000"/>
              <a:buFont typeface="Wingdings" pitchFamily="2" charset="2"/>
              <a:buChar char="Ø"/>
            </a:pPr>
            <a:r>
              <a:rPr lang="en-US" altLang="en-US" smtClean="0">
                <a:latin typeface="Arial" charset="0"/>
                <a:cs typeface="Arial" charset="0"/>
              </a:rPr>
              <a:t>To learn this, consider the phrase: More to the right heart, less to the left</a:t>
            </a:r>
          </a:p>
          <a:p>
            <a:pPr lvl="1">
              <a:buSzPct val="60000"/>
              <a:buFont typeface="Wingdings 2" pitchFamily="18" charset="2"/>
              <a:buChar char=""/>
            </a:pPr>
            <a:r>
              <a:rPr lang="en-US" altLang="en-US" smtClean="0">
                <a:latin typeface="Arial" charset="0"/>
                <a:cs typeface="Arial" charset="0"/>
              </a:rPr>
              <a:t>That means that during inspiration, intrathoracic pressure is decreased</a:t>
            </a:r>
          </a:p>
          <a:p>
            <a:pPr lvl="1">
              <a:buSzPct val="60000"/>
              <a:buFont typeface="Wingdings 2" pitchFamily="18" charset="2"/>
              <a:buChar char=""/>
            </a:pPr>
            <a:r>
              <a:rPr lang="en-US" altLang="en-US" smtClean="0">
                <a:latin typeface="Arial" charset="0"/>
                <a:cs typeface="Arial" charset="0"/>
              </a:rPr>
              <a:t>This pushes more blood into vena cava, increasing venous return to right side of heart, which increases right ventricular stroke volume</a:t>
            </a:r>
          </a:p>
          <a:p>
            <a:pPr lvl="1">
              <a:buSzPct val="60000"/>
              <a:buFont typeface="Wingdings 2" pitchFamily="18" charset="2"/>
              <a:buChar char=""/>
            </a:pPr>
            <a:r>
              <a:rPr lang="en-US" altLang="en-US" smtClean="0">
                <a:latin typeface="Arial" charset="0"/>
                <a:cs typeface="Arial" charset="0"/>
              </a:rPr>
              <a:t>Increased volume prolongs right ventricular systole and delays pulmonic valve closure</a:t>
            </a:r>
          </a:p>
        </p:txBody>
      </p:sp>
      <p:sp>
        <p:nvSpPr>
          <p:cNvPr id="31747" name="Title 5"/>
          <p:cNvSpPr>
            <a:spLocks noGrp="1"/>
          </p:cNvSpPr>
          <p:nvPr>
            <p:ph type="title"/>
          </p:nvPr>
        </p:nvSpPr>
        <p:spPr/>
        <p:txBody>
          <a:bodyPr/>
          <a:lstStyle/>
          <a:p>
            <a:r>
              <a:rPr lang="en-US" altLang="en-US" smtClean="0">
                <a:latin typeface="Arial" charset="0"/>
                <a:cs typeface="Arial" charset="0"/>
              </a:rPr>
              <a:t>Effect of Respiration I</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17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98E921-2C00-4884-A3CA-5804293BB6AA}" type="slidenum">
              <a:rPr lang="en-US" sz="1000" smtClean="0">
                <a:latin typeface="Arial" charset="0"/>
                <a:cs typeface="Arial" charset="0"/>
              </a:rPr>
              <a:pPr eaLnBrk="1" hangingPunct="1"/>
              <a:t>20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400" smtClean="0">
                <a:latin typeface="Arial" charset="0"/>
                <a:cs typeface="Arial" charset="0"/>
              </a:rPr>
              <a:t>Meanwhile, on left side, greater amount of blood sequestered in lungs during inspiration</a:t>
            </a:r>
          </a:p>
          <a:p>
            <a:pPr lvl="2">
              <a:buSzPct val="60000"/>
              <a:buFont typeface="Wingdings 2" pitchFamily="18" charset="2"/>
              <a:buChar char=""/>
            </a:pPr>
            <a:r>
              <a:rPr lang="en-US" altLang="en-US" sz="2400" smtClean="0">
                <a:latin typeface="Arial" charset="0"/>
                <a:cs typeface="Arial" charset="0"/>
              </a:rPr>
              <a:t>This momentarily decreases amount returned to left side of heart, decreasing left ventricular stroke volume</a:t>
            </a:r>
          </a:p>
          <a:p>
            <a:pPr lvl="2">
              <a:buSzPct val="60000"/>
              <a:buFont typeface="Wingdings 2" pitchFamily="18" charset="2"/>
              <a:buChar char=""/>
            </a:pPr>
            <a:r>
              <a:rPr lang="en-US" altLang="en-US" sz="2400" smtClean="0">
                <a:latin typeface="Arial" charset="0"/>
                <a:cs typeface="Arial" charset="0"/>
              </a:rPr>
              <a:t>Decreased volume shortens left ventricular systole and allows aortic valve to close a bit earlier</a:t>
            </a:r>
          </a:p>
          <a:p>
            <a:pPr lvl="2">
              <a:buSzPct val="60000"/>
              <a:buFont typeface="Wingdings 2" pitchFamily="18" charset="2"/>
              <a:buChar char=""/>
            </a:pPr>
            <a:r>
              <a:rPr lang="en-US" altLang="en-US" sz="2400" smtClean="0">
                <a:latin typeface="Arial" charset="0"/>
                <a:cs typeface="Arial" charset="0"/>
              </a:rPr>
              <a:t>When aortic valve closes significantly earlier than pulmonic valve, you can hear two components separately; this is a split S2</a:t>
            </a:r>
          </a:p>
        </p:txBody>
      </p:sp>
      <p:sp>
        <p:nvSpPr>
          <p:cNvPr id="32771" name="Title 5"/>
          <p:cNvSpPr>
            <a:spLocks noGrp="1"/>
          </p:cNvSpPr>
          <p:nvPr>
            <p:ph type="title"/>
          </p:nvPr>
        </p:nvSpPr>
        <p:spPr/>
        <p:txBody>
          <a:bodyPr/>
          <a:lstStyle/>
          <a:p>
            <a:r>
              <a:rPr lang="en-US" altLang="en-US" smtClean="0">
                <a:latin typeface="Arial" charset="0"/>
                <a:cs typeface="Arial" charset="0"/>
              </a:rPr>
              <a:t>Effect of Respiration II</a:t>
            </a:r>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27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658F1B-E861-43B1-9444-177DD1027D66}" type="slidenum">
              <a:rPr lang="en-US" sz="1000" smtClean="0">
                <a:latin typeface="Arial" charset="0"/>
                <a:cs typeface="Arial" charset="0"/>
              </a:rPr>
              <a:pPr eaLnBrk="1" hangingPunct="1"/>
              <a:t>21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Third heart sound (S3)</a:t>
            </a:r>
          </a:p>
          <a:p>
            <a:pPr lvl="2">
              <a:buSzPct val="80000"/>
              <a:buFont typeface="Wingdings" pitchFamily="2" charset="2"/>
              <a:buChar char="Ø"/>
            </a:pPr>
            <a:r>
              <a:rPr lang="en-US" altLang="en-US" sz="2400" smtClean="0">
                <a:latin typeface="Arial" charset="0"/>
                <a:cs typeface="Arial" charset="0"/>
              </a:rPr>
              <a:t>Normally diastole is silent event</a:t>
            </a:r>
          </a:p>
          <a:p>
            <a:pPr lvl="2">
              <a:buSzPct val="80000"/>
              <a:buFont typeface="Wingdings" pitchFamily="2" charset="2"/>
              <a:buChar char="Ø"/>
            </a:pPr>
            <a:r>
              <a:rPr lang="en-US" altLang="en-US" sz="2400" smtClean="0">
                <a:latin typeface="Arial" charset="0"/>
                <a:cs typeface="Arial" charset="0"/>
              </a:rPr>
              <a:t>However, in some conditions, ventricular filling creates vibrations that can be heard over chest</a:t>
            </a:r>
          </a:p>
          <a:p>
            <a:pPr lvl="2">
              <a:buSzPct val="80000"/>
              <a:buFont typeface="Wingdings" pitchFamily="2" charset="2"/>
              <a:buChar char="Ø"/>
            </a:pPr>
            <a:r>
              <a:rPr lang="en-US" altLang="en-US" sz="2400" smtClean="0">
                <a:latin typeface="Arial" charset="0"/>
                <a:cs typeface="Arial" charset="0"/>
              </a:rPr>
              <a:t>S3 occurs when ventricles resistant to filling during early rapid filling phase (protodiastole)</a:t>
            </a:r>
          </a:p>
          <a:p>
            <a:pPr lvl="2">
              <a:buSzPct val="80000"/>
              <a:buFont typeface="Wingdings" pitchFamily="2" charset="2"/>
              <a:buChar char="Ø"/>
            </a:pPr>
            <a:r>
              <a:rPr lang="en-US" altLang="en-US" sz="2400" smtClean="0">
                <a:latin typeface="Arial" charset="0"/>
                <a:cs typeface="Arial" charset="0"/>
              </a:rPr>
              <a:t>Occurs immediately after S2, when AV valves open and atrial blood first pours into ventricles</a:t>
            </a:r>
          </a:p>
        </p:txBody>
      </p:sp>
      <p:sp>
        <p:nvSpPr>
          <p:cNvPr id="33795" name="Title 5"/>
          <p:cNvSpPr>
            <a:spLocks noGrp="1"/>
          </p:cNvSpPr>
          <p:nvPr>
            <p:ph type="title"/>
          </p:nvPr>
        </p:nvSpPr>
        <p:spPr/>
        <p:txBody>
          <a:bodyPr/>
          <a:lstStyle/>
          <a:p>
            <a:r>
              <a:rPr lang="en-US" altLang="en-US" dirty="0" smtClean="0">
                <a:latin typeface="Arial" charset="0"/>
                <a:cs typeface="Arial" charset="0"/>
              </a:rPr>
              <a:t>Extra Heart Sounds (S3)</a:t>
            </a:r>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37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D5832B-6C3D-4DDB-A2AE-2B1463A17C1C}" type="slidenum">
              <a:rPr lang="en-US" sz="1000" smtClean="0">
                <a:latin typeface="Arial" charset="0"/>
                <a:cs typeface="Arial" charset="0"/>
              </a:rPr>
              <a:pPr eaLnBrk="1" hangingPunct="1"/>
              <a:t>22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dirty="0"/>
              <a:t>The school nurse hears an extra heart sound on a 16-year-old male athlete. The nurse believes this is because</a:t>
            </a:r>
            <a:r>
              <a:rPr lang="en-US" dirty="0" smtClean="0"/>
              <a:t>:</a:t>
            </a:r>
          </a:p>
          <a:p>
            <a:pPr marL="463550" indent="-463550" eaLnBrk="1" hangingPunct="1">
              <a:buSzPct val="100000"/>
              <a:buFont typeface="Arial" charset="0"/>
              <a:buAutoNum type="arabicPeriod"/>
              <a:defRPr/>
            </a:pPr>
            <a:r>
              <a:rPr lang="en-US" dirty="0"/>
              <a:t>an extra heart sound in a child or young adult is usually considered a physiological S</a:t>
            </a:r>
            <a:r>
              <a:rPr lang="en-US" baseline="-25000" dirty="0"/>
              <a:t>3</a:t>
            </a:r>
            <a:r>
              <a:rPr lang="en-US" dirty="0"/>
              <a:t> and is considered normal.</a:t>
            </a:r>
          </a:p>
          <a:p>
            <a:pPr marL="463550" indent="-463550" eaLnBrk="1" hangingPunct="1">
              <a:buSzPct val="100000"/>
              <a:buFont typeface="Arial" charset="0"/>
              <a:buAutoNum type="arabicPeriod"/>
              <a:defRPr/>
            </a:pPr>
            <a:r>
              <a:rPr lang="en-US" dirty="0"/>
              <a:t>this patient may have a heart murmur and will need to be checked by a cardiologist.</a:t>
            </a:r>
          </a:p>
          <a:p>
            <a:pPr marL="463550" indent="-463550" eaLnBrk="1" hangingPunct="1">
              <a:buSzPct val="100000"/>
              <a:buFont typeface="Arial" charset="0"/>
              <a:buAutoNum type="arabicPeriod"/>
              <a:defRPr/>
            </a:pPr>
            <a:r>
              <a:rPr lang="en-US" dirty="0"/>
              <a:t>the nurse should assess if the patient has been running because an extra heart sound may be the heart’s reaction to increased activity.</a:t>
            </a:r>
          </a:p>
          <a:p>
            <a:pPr marL="463550" indent="-463550" eaLnBrk="1" hangingPunct="1">
              <a:buSzPct val="100000"/>
              <a:buFont typeface="Arial" charset="0"/>
              <a:buAutoNum type="arabicPeriod"/>
              <a:defRPr/>
            </a:pPr>
            <a:r>
              <a:rPr lang="en-US" dirty="0"/>
              <a:t>the nurse should determine if heart disease runs in the patient’s family and refer him to his primary care physician. </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1ECD589F-44F7-46D4-B8D7-DFB57E3017EC}"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418424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Fourth heart sound (S4)</a:t>
            </a:r>
          </a:p>
          <a:p>
            <a:pPr lvl="2">
              <a:buSzPct val="80000"/>
              <a:buFont typeface="Wingdings" pitchFamily="2" charset="2"/>
              <a:buChar char="Ø"/>
            </a:pPr>
            <a:r>
              <a:rPr lang="en-US" altLang="en-US" sz="2400" smtClean="0">
                <a:latin typeface="Arial" charset="0"/>
                <a:cs typeface="Arial" charset="0"/>
              </a:rPr>
              <a:t>Occurs at end of diastole, at presystole, when ventricle resistant to filling</a:t>
            </a:r>
          </a:p>
          <a:p>
            <a:pPr lvl="2">
              <a:buSzPct val="80000"/>
              <a:buFont typeface="Wingdings" pitchFamily="2" charset="2"/>
              <a:buChar char="Ø"/>
            </a:pPr>
            <a:r>
              <a:rPr lang="en-US" altLang="en-US" sz="2400" smtClean="0">
                <a:latin typeface="Arial" charset="0"/>
                <a:cs typeface="Arial" charset="0"/>
              </a:rPr>
              <a:t>Atria contract and push blood into noncompliant ventricle</a:t>
            </a:r>
          </a:p>
          <a:p>
            <a:pPr lvl="2">
              <a:buSzPct val="80000"/>
              <a:buFont typeface="Wingdings" pitchFamily="2" charset="2"/>
              <a:buChar char="Ø"/>
            </a:pPr>
            <a:r>
              <a:rPr lang="en-US" altLang="en-US" sz="2400" smtClean="0">
                <a:latin typeface="Arial" charset="0"/>
                <a:cs typeface="Arial" charset="0"/>
              </a:rPr>
              <a:t>This creates vibrations that are heard as S4</a:t>
            </a:r>
          </a:p>
          <a:p>
            <a:pPr lvl="2">
              <a:buSzPct val="80000"/>
              <a:buFont typeface="Wingdings" pitchFamily="2" charset="2"/>
              <a:buChar char="Ø"/>
            </a:pPr>
            <a:r>
              <a:rPr lang="en-US" altLang="en-US" sz="2400" smtClean="0">
                <a:latin typeface="Arial" charset="0"/>
                <a:cs typeface="Arial" charset="0"/>
              </a:rPr>
              <a:t>S4 occurs just before S1</a:t>
            </a:r>
          </a:p>
        </p:txBody>
      </p:sp>
      <p:sp>
        <p:nvSpPr>
          <p:cNvPr id="34819" name="Title 5"/>
          <p:cNvSpPr>
            <a:spLocks noGrp="1"/>
          </p:cNvSpPr>
          <p:nvPr>
            <p:ph type="title"/>
          </p:nvPr>
        </p:nvSpPr>
        <p:spPr/>
        <p:txBody>
          <a:bodyPr/>
          <a:lstStyle/>
          <a:p>
            <a:r>
              <a:rPr lang="en-US" altLang="en-US" dirty="0" smtClean="0">
                <a:latin typeface="Arial" charset="0"/>
                <a:cs typeface="Arial" charset="0"/>
              </a:rPr>
              <a:t>Extra Heart Sounds (S4)</a:t>
            </a:r>
          </a:p>
        </p:txBody>
      </p:sp>
      <p:sp>
        <p:nvSpPr>
          <p:cNvPr id="34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48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04B44B-35EB-479E-A29B-32F5854888A8}" type="slidenum">
              <a:rPr lang="en-US" sz="1000" smtClean="0">
                <a:latin typeface="Arial" charset="0"/>
                <a:cs typeface="Arial" charset="0"/>
              </a:rPr>
              <a:pPr eaLnBrk="1" hangingPunct="1"/>
              <a:t>24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Blood circulating through normal cardiac chambers and valves usually makes no noise</a:t>
            </a:r>
          </a:p>
          <a:p>
            <a:pPr lvl="1">
              <a:buSzPct val="60000"/>
              <a:buFont typeface="Wingdings 2" pitchFamily="18" charset="2"/>
              <a:buChar char=""/>
            </a:pPr>
            <a:r>
              <a:rPr lang="en-US" altLang="en-US" sz="2800" smtClean="0">
                <a:latin typeface="Arial" charset="0"/>
                <a:cs typeface="Arial" charset="0"/>
              </a:rPr>
              <a:t>However, some conditions create turbulent blood flow and collision currents</a:t>
            </a:r>
          </a:p>
          <a:p>
            <a:pPr lvl="1">
              <a:buSzPct val="60000"/>
              <a:buFont typeface="Wingdings 2" pitchFamily="18" charset="2"/>
              <a:buChar char=""/>
            </a:pPr>
            <a:r>
              <a:rPr lang="en-US" altLang="en-US" sz="2800" smtClean="0">
                <a:latin typeface="Arial" charset="0"/>
                <a:cs typeface="Arial" charset="0"/>
              </a:rPr>
              <a:t>These result in a murmur, much like a pile of stones or a sharp turn in a stream creates a noisy water flow</a:t>
            </a:r>
          </a:p>
          <a:p>
            <a:pPr lvl="1">
              <a:buSzPct val="60000"/>
              <a:buFont typeface="Wingdings 2" pitchFamily="18" charset="2"/>
              <a:buChar char=""/>
            </a:pPr>
            <a:r>
              <a:rPr lang="en-US" altLang="en-US" sz="2800" smtClean="0">
                <a:latin typeface="Arial" charset="0"/>
                <a:cs typeface="Arial" charset="0"/>
              </a:rPr>
              <a:t>A murmur is a gentle, blowing, swooshing sound that can be heard on chest wall</a:t>
            </a:r>
          </a:p>
        </p:txBody>
      </p:sp>
      <p:sp>
        <p:nvSpPr>
          <p:cNvPr id="35843" name="Title 5"/>
          <p:cNvSpPr>
            <a:spLocks noGrp="1"/>
          </p:cNvSpPr>
          <p:nvPr>
            <p:ph type="title"/>
          </p:nvPr>
        </p:nvSpPr>
        <p:spPr/>
        <p:txBody>
          <a:bodyPr/>
          <a:lstStyle/>
          <a:p>
            <a:r>
              <a:rPr lang="en-US" altLang="en-US" dirty="0" smtClean="0">
                <a:latin typeface="Arial" charset="0"/>
                <a:cs typeface="Arial" charset="0"/>
              </a:rPr>
              <a:t>Extra Heart Sounds: Murmurs </a:t>
            </a:r>
          </a:p>
        </p:txBody>
      </p:sp>
      <p:sp>
        <p:nvSpPr>
          <p:cNvPr id="358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58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96ED9D-F47F-4F42-A33F-59A4E92324AB}" type="slidenum">
              <a:rPr lang="en-US" sz="1000" smtClean="0">
                <a:latin typeface="Arial" charset="0"/>
                <a:cs typeface="Arial" charset="0"/>
              </a:rPr>
              <a:pPr eaLnBrk="1" hangingPunct="1"/>
              <a:t>25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Velocity of blood increases (flow murmur), for example, in exercise, thyrotoxicosis</a:t>
            </a:r>
          </a:p>
          <a:p>
            <a:pPr lvl="1">
              <a:buSzPct val="60000"/>
              <a:buFont typeface="Wingdings 2" pitchFamily="18" charset="2"/>
              <a:buChar char=""/>
            </a:pPr>
            <a:r>
              <a:rPr lang="en-US" altLang="en-US" sz="2800" smtClean="0">
                <a:latin typeface="Arial" charset="0"/>
                <a:cs typeface="Arial" charset="0"/>
              </a:rPr>
              <a:t>Viscosity of blood decreases, for example, in anemia</a:t>
            </a:r>
          </a:p>
          <a:p>
            <a:pPr lvl="1">
              <a:buSzPct val="60000"/>
              <a:buFont typeface="Wingdings 2" pitchFamily="18" charset="2"/>
              <a:buChar char=""/>
            </a:pPr>
            <a:r>
              <a:rPr lang="en-US" altLang="en-US" sz="2800" smtClean="0">
                <a:latin typeface="Arial" charset="0"/>
                <a:cs typeface="Arial" charset="0"/>
              </a:rPr>
              <a:t>Structural defects in valves, narrowed valve, incompetent valve</a:t>
            </a:r>
          </a:p>
          <a:p>
            <a:pPr lvl="1">
              <a:buSzPct val="60000"/>
              <a:buFont typeface="Wingdings 2" pitchFamily="18" charset="2"/>
              <a:buChar char=""/>
            </a:pPr>
            <a:r>
              <a:rPr lang="en-US" altLang="en-US" sz="2800" smtClean="0">
                <a:latin typeface="Arial" charset="0"/>
                <a:cs typeface="Arial" charset="0"/>
              </a:rPr>
              <a:t>Unusual openings occur in chambers, dilated chamber, wall defect</a:t>
            </a:r>
          </a:p>
        </p:txBody>
      </p:sp>
      <p:sp>
        <p:nvSpPr>
          <p:cNvPr id="36867" name="Title 5"/>
          <p:cNvSpPr>
            <a:spLocks noGrp="1"/>
          </p:cNvSpPr>
          <p:nvPr>
            <p:ph type="title"/>
          </p:nvPr>
        </p:nvSpPr>
        <p:spPr/>
        <p:txBody>
          <a:bodyPr/>
          <a:lstStyle/>
          <a:p>
            <a:r>
              <a:rPr lang="en-US" altLang="en-US" smtClean="0">
                <a:latin typeface="Arial" charset="0"/>
                <a:cs typeface="Arial" charset="0"/>
              </a:rPr>
              <a:t>Conditions Resulting in Murmur</a:t>
            </a:r>
          </a:p>
        </p:txBody>
      </p:sp>
      <p:sp>
        <p:nvSpPr>
          <p:cNvPr id="36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68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6BFE75-8FF3-467E-8793-96CDC3D00BE3}" type="slidenum">
              <a:rPr lang="en-US" sz="1000" smtClean="0">
                <a:latin typeface="Arial" charset="0"/>
                <a:cs typeface="Arial" charset="0"/>
              </a:rPr>
              <a:pPr eaLnBrk="1" hangingPunct="1"/>
              <a:t>26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All heart sounds are described by</a:t>
            </a:r>
          </a:p>
          <a:p>
            <a:pPr lvl="2">
              <a:buSzPct val="80000"/>
              <a:buFont typeface="Wingdings" pitchFamily="2" charset="2"/>
              <a:buChar char="Ø"/>
            </a:pPr>
            <a:r>
              <a:rPr lang="en-US" altLang="en-US" sz="2400" smtClean="0">
                <a:latin typeface="Arial" charset="0"/>
                <a:cs typeface="Arial" charset="0"/>
              </a:rPr>
              <a:t>Frequency or pitch: described as high pitched or low pitched</a:t>
            </a:r>
          </a:p>
          <a:p>
            <a:pPr lvl="3">
              <a:buFont typeface="Arial" charset="0"/>
              <a:buChar char="•"/>
            </a:pPr>
            <a:r>
              <a:rPr lang="en-US" altLang="en-US" sz="2000" smtClean="0">
                <a:latin typeface="Arial" charset="0"/>
                <a:cs typeface="Arial" charset="0"/>
              </a:rPr>
              <a:t>Although these terms are relative because all are low-frequency sounds and need good stethoscope to hear them</a:t>
            </a:r>
          </a:p>
          <a:p>
            <a:pPr lvl="2">
              <a:buSzPct val="80000"/>
              <a:buFont typeface="Wingdings" pitchFamily="2" charset="2"/>
              <a:buChar char="Ø"/>
            </a:pPr>
            <a:r>
              <a:rPr lang="en-US" altLang="en-US" sz="2400" smtClean="0">
                <a:latin typeface="Arial" charset="0"/>
                <a:cs typeface="Arial" charset="0"/>
              </a:rPr>
              <a:t>Intensity or loudness: loud or soft</a:t>
            </a:r>
          </a:p>
          <a:p>
            <a:pPr lvl="2">
              <a:buSzPct val="80000"/>
              <a:buFont typeface="Wingdings" pitchFamily="2" charset="2"/>
              <a:buChar char="Ø"/>
            </a:pPr>
            <a:r>
              <a:rPr lang="en-US" altLang="en-US" sz="2400" smtClean="0">
                <a:latin typeface="Arial" charset="0"/>
                <a:cs typeface="Arial" charset="0"/>
              </a:rPr>
              <a:t>Duration: very short for heart sounds; silent periods are longer</a:t>
            </a:r>
          </a:p>
          <a:p>
            <a:pPr lvl="2">
              <a:buSzPct val="80000"/>
              <a:buFont typeface="Wingdings" pitchFamily="2" charset="2"/>
              <a:buChar char="Ø"/>
            </a:pPr>
            <a:r>
              <a:rPr lang="en-US" altLang="en-US" sz="2400" smtClean="0">
                <a:latin typeface="Arial" charset="0"/>
                <a:cs typeface="Arial" charset="0"/>
              </a:rPr>
              <a:t>Timing: systole or diastole</a:t>
            </a:r>
          </a:p>
        </p:txBody>
      </p:sp>
      <p:sp>
        <p:nvSpPr>
          <p:cNvPr id="37891" name="Title 5"/>
          <p:cNvSpPr>
            <a:spLocks noGrp="1"/>
          </p:cNvSpPr>
          <p:nvPr>
            <p:ph type="title"/>
          </p:nvPr>
        </p:nvSpPr>
        <p:spPr/>
        <p:txBody>
          <a:bodyPr/>
          <a:lstStyle/>
          <a:p>
            <a:r>
              <a:rPr lang="en-US" altLang="en-US" smtClean="0">
                <a:latin typeface="Arial" charset="0"/>
                <a:cs typeface="Arial" charset="0"/>
              </a:rPr>
              <a:t>Characteristics of Sound</a:t>
            </a:r>
          </a:p>
        </p:txBody>
      </p:sp>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78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D1907F-48D1-41B4-8F29-2FE41BACFF28}" type="slidenum">
              <a:rPr lang="en-US" sz="1000" smtClean="0">
                <a:latin typeface="Arial" charset="0"/>
                <a:cs typeface="Arial" charset="0"/>
              </a:rPr>
              <a:pPr eaLnBrk="1" hangingPunct="1"/>
              <a:t>27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Heart has unique ability: automaticity</a:t>
            </a:r>
          </a:p>
          <a:p>
            <a:pPr lvl="2">
              <a:buSzPct val="80000"/>
              <a:buFont typeface="Wingdings" pitchFamily="2" charset="2"/>
              <a:buChar char="Ø"/>
            </a:pPr>
            <a:r>
              <a:rPr lang="en-US" altLang="en-US" sz="2400" smtClean="0">
                <a:latin typeface="Arial" charset="0"/>
                <a:cs typeface="Arial" charset="0"/>
              </a:rPr>
              <a:t>Can contract by itself, independent of any signals or stimulation from body</a:t>
            </a:r>
          </a:p>
          <a:p>
            <a:pPr lvl="2">
              <a:buSzPct val="80000"/>
              <a:buFont typeface="Wingdings" pitchFamily="2" charset="2"/>
              <a:buChar char="Ø"/>
            </a:pPr>
            <a:r>
              <a:rPr lang="en-US" altLang="en-US" sz="2400" smtClean="0">
                <a:latin typeface="Arial" charset="0"/>
                <a:cs typeface="Arial" charset="0"/>
              </a:rPr>
              <a:t>Contracts in response to an electrical current conveyed by a conduction system</a:t>
            </a:r>
          </a:p>
          <a:p>
            <a:pPr lvl="2">
              <a:buSzPct val="80000"/>
              <a:buFont typeface="Wingdings" pitchFamily="2" charset="2"/>
              <a:buChar char="Ø"/>
            </a:pPr>
            <a:r>
              <a:rPr lang="en-US" altLang="en-US" sz="2400" smtClean="0">
                <a:latin typeface="Arial" charset="0"/>
                <a:cs typeface="Arial" charset="0"/>
              </a:rPr>
              <a:t>Specialized cells in sinoatrial (SA) node, near superior vena cava initiate an electric impulse</a:t>
            </a:r>
          </a:p>
          <a:p>
            <a:pPr lvl="2">
              <a:buSzPct val="80000"/>
              <a:buFont typeface="Wingdings" pitchFamily="2" charset="2"/>
              <a:buChar char="Ø"/>
            </a:pPr>
            <a:r>
              <a:rPr lang="en-US" altLang="en-US" sz="2400" smtClean="0">
                <a:latin typeface="Arial" charset="0"/>
                <a:cs typeface="Arial" charset="0"/>
              </a:rPr>
              <a:t>Because SA node has intrinsic rhythm, it is called the </a:t>
            </a:r>
            <a:r>
              <a:rPr lang="en-US" altLang="en-US" sz="2400" i="1" smtClean="0">
                <a:latin typeface="Arial" charset="0"/>
                <a:cs typeface="Arial" charset="0"/>
              </a:rPr>
              <a:t>pacemaker</a:t>
            </a:r>
          </a:p>
        </p:txBody>
      </p:sp>
      <p:sp>
        <p:nvSpPr>
          <p:cNvPr id="38915" name="Title 5"/>
          <p:cNvSpPr>
            <a:spLocks noGrp="1"/>
          </p:cNvSpPr>
          <p:nvPr>
            <p:ph type="title"/>
          </p:nvPr>
        </p:nvSpPr>
        <p:spPr/>
        <p:txBody>
          <a:bodyPr/>
          <a:lstStyle/>
          <a:p>
            <a:r>
              <a:rPr lang="en-US" altLang="en-US" smtClean="0">
                <a:latin typeface="Arial" charset="0"/>
                <a:cs typeface="Arial" charset="0"/>
              </a:rPr>
              <a:t>Conduction I </a:t>
            </a:r>
          </a:p>
        </p:txBody>
      </p:sp>
      <p:sp>
        <p:nvSpPr>
          <p:cNvPr id="389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89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033273-E27E-4692-A519-AFE73A94D002}" type="slidenum">
              <a:rPr lang="en-US" sz="1000" smtClean="0">
                <a:latin typeface="Arial" charset="0"/>
                <a:cs typeface="Arial" charset="0"/>
              </a:rPr>
              <a:pPr eaLnBrk="1" hangingPunct="1"/>
              <a:t>28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Current flows in orderly sequence, first across atria to AV node low in atrial septum</a:t>
            </a:r>
          </a:p>
          <a:p>
            <a:pPr lvl="1">
              <a:buSzPct val="60000"/>
              <a:buFont typeface="Wingdings 2" pitchFamily="18" charset="2"/>
              <a:buChar char=""/>
            </a:pPr>
            <a:r>
              <a:rPr lang="en-US" altLang="en-US" smtClean="0">
                <a:latin typeface="Arial" charset="0"/>
                <a:cs typeface="Arial" charset="0"/>
              </a:rPr>
              <a:t>There, it is delayed slightly so that atria have time to contract before ventricles are stimulated</a:t>
            </a:r>
          </a:p>
          <a:p>
            <a:pPr lvl="1">
              <a:buSzPct val="60000"/>
              <a:buFont typeface="Wingdings 2" pitchFamily="18" charset="2"/>
              <a:buChar char=""/>
            </a:pPr>
            <a:r>
              <a:rPr lang="en-US" altLang="en-US" smtClean="0">
                <a:latin typeface="Arial" charset="0"/>
                <a:cs typeface="Arial" charset="0"/>
              </a:rPr>
              <a:t>Then, impulse travels to bundle of His, right and left bundle branches, and then through ventricles</a:t>
            </a:r>
          </a:p>
          <a:p>
            <a:pPr lvl="1">
              <a:buSzPct val="60000"/>
              <a:buFont typeface="Wingdings 2" pitchFamily="18" charset="2"/>
              <a:buChar char=""/>
            </a:pPr>
            <a:r>
              <a:rPr lang="en-US" altLang="en-US" smtClean="0">
                <a:latin typeface="Arial" charset="0"/>
                <a:cs typeface="Arial" charset="0"/>
              </a:rPr>
              <a:t>Electric impulse stimulates heart to do its work, which is to contract</a:t>
            </a:r>
          </a:p>
          <a:p>
            <a:pPr lvl="1">
              <a:buSzPct val="60000"/>
              <a:buFont typeface="Wingdings 2" pitchFamily="18" charset="2"/>
              <a:buChar char=""/>
            </a:pPr>
            <a:r>
              <a:rPr lang="en-US" altLang="en-US" smtClean="0">
                <a:latin typeface="Arial" charset="0"/>
                <a:cs typeface="Arial" charset="0"/>
              </a:rPr>
              <a:t>Small amount of electricity spreads to body surface and can be measured and recorded on electrocardiograph (ECG)</a:t>
            </a:r>
          </a:p>
        </p:txBody>
      </p:sp>
      <p:sp>
        <p:nvSpPr>
          <p:cNvPr id="39939" name="Title 5"/>
          <p:cNvSpPr>
            <a:spLocks noGrp="1"/>
          </p:cNvSpPr>
          <p:nvPr>
            <p:ph type="title"/>
          </p:nvPr>
        </p:nvSpPr>
        <p:spPr/>
        <p:txBody>
          <a:bodyPr/>
          <a:lstStyle/>
          <a:p>
            <a:r>
              <a:rPr lang="en-US" altLang="en-US" smtClean="0">
                <a:latin typeface="Arial" charset="0"/>
                <a:cs typeface="Arial" charset="0"/>
              </a:rPr>
              <a:t>Conduction II</a:t>
            </a: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99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D3BE99-1AA7-4093-917B-654B18A550EE}" type="slidenum">
              <a:rPr lang="en-US" sz="1000" smtClean="0">
                <a:latin typeface="Arial" charset="0"/>
                <a:cs typeface="Arial" charset="0"/>
              </a:rPr>
              <a:pPr eaLnBrk="1" hangingPunct="1"/>
              <a:t>29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Precordium, Apex, and Base</a:t>
            </a:r>
          </a:p>
        </p:txBody>
      </p:sp>
      <p:pic>
        <p:nvPicPr>
          <p:cNvPr id="9220" name="Picture 7" descr="f19-02-X3243"/>
          <p:cNvPicPr>
            <a:picLocks noChangeAspect="1" noChangeArrowheads="1"/>
          </p:cNvPicPr>
          <p:nvPr/>
        </p:nvPicPr>
        <p:blipFill>
          <a:blip r:embed="rId3">
            <a:grayscl/>
          </a:blip>
          <a:srcRect/>
          <a:stretch>
            <a:fillRect/>
          </a:stretch>
        </p:blipFill>
        <p:spPr bwMode="auto">
          <a:xfrm>
            <a:off x="1320800" y="1817688"/>
            <a:ext cx="6494463" cy="4333875"/>
          </a:xfrm>
          <a:prstGeom prst="rect">
            <a:avLst/>
          </a:prstGeom>
          <a:noFill/>
          <a:ln w="38100">
            <a:solidFill>
              <a:schemeClr val="tx2"/>
            </a:solidFill>
            <a:miter lim="800000"/>
            <a:headEnd/>
            <a:tailEnd/>
          </a:ln>
        </p:spPr>
      </p:pic>
      <p:sp>
        <p:nvSpPr>
          <p:cNvPr id="143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43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C6BFE1-2C12-4AA4-BF6F-CE9E10C9B3AA}" type="slidenum">
              <a:rPr lang="en-US" sz="1000" smtClean="0">
                <a:latin typeface="Arial" charset="0"/>
                <a:cs typeface="Arial" charset="0"/>
              </a:rPr>
              <a:pPr eaLnBrk="1" hangingPunct="1"/>
              <a:t>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latin typeface="Arial" charset="0"/>
                <a:cs typeface="Arial" charset="0"/>
              </a:rPr>
              <a:t>ECG waves arbitrarily labeled PQRST, which stand for</a:t>
            </a:r>
          </a:p>
          <a:p>
            <a:pPr lvl="1">
              <a:buSzPct val="60000"/>
              <a:buFont typeface="Wingdings 2" pitchFamily="18" charset="2"/>
              <a:buChar char=""/>
            </a:pPr>
            <a:r>
              <a:rPr lang="en-US" altLang="en-US" sz="2000" smtClean="0">
                <a:latin typeface="Arial" charset="0"/>
                <a:cs typeface="Arial" charset="0"/>
              </a:rPr>
              <a:t>P wave: depolarization of atria</a:t>
            </a:r>
          </a:p>
          <a:p>
            <a:pPr lvl="1">
              <a:buSzPct val="60000"/>
              <a:buFont typeface="Wingdings 2" pitchFamily="18" charset="2"/>
              <a:buChar char=""/>
            </a:pPr>
            <a:r>
              <a:rPr lang="en-US" altLang="en-US" sz="2000" smtClean="0">
                <a:latin typeface="Arial" charset="0"/>
                <a:cs typeface="Arial" charset="0"/>
              </a:rPr>
              <a:t>P-R interval: from beginning of P wave to beginning of </a:t>
            </a:r>
          </a:p>
          <a:p>
            <a:pPr lvl="2">
              <a:buSzPct val="80000"/>
              <a:buFont typeface="Wingdings" pitchFamily="2" charset="2"/>
              <a:buChar char="Ø"/>
            </a:pPr>
            <a:r>
              <a:rPr lang="en-US" altLang="en-US" sz="1800" smtClean="0">
                <a:latin typeface="Arial" charset="0"/>
                <a:cs typeface="Arial" charset="0"/>
              </a:rPr>
              <a:t>QRS complex (time necessary for atrial depolarization plus time for impulse to travel through AV node to ventricles)</a:t>
            </a:r>
          </a:p>
          <a:p>
            <a:pPr lvl="1">
              <a:buSzPct val="60000"/>
              <a:buFont typeface="Wingdings 2" pitchFamily="18" charset="2"/>
              <a:buChar char=""/>
            </a:pPr>
            <a:r>
              <a:rPr lang="en-US" altLang="en-US" sz="2000" smtClean="0">
                <a:latin typeface="Arial" charset="0"/>
                <a:cs typeface="Arial" charset="0"/>
              </a:rPr>
              <a:t>QRS complex: depolarization of ventricles</a:t>
            </a:r>
          </a:p>
          <a:p>
            <a:pPr lvl="1">
              <a:buSzPct val="60000"/>
              <a:buFont typeface="Wingdings 2" pitchFamily="18" charset="2"/>
              <a:buChar char=""/>
            </a:pPr>
            <a:r>
              <a:rPr lang="en-US" altLang="en-US" sz="2000" smtClean="0">
                <a:latin typeface="Arial" charset="0"/>
                <a:cs typeface="Arial" charset="0"/>
              </a:rPr>
              <a:t>T wave: repolarization of ventricles</a:t>
            </a:r>
          </a:p>
          <a:p>
            <a:pPr lvl="1">
              <a:buSzPct val="60000"/>
              <a:buFont typeface="Wingdings 2" pitchFamily="18" charset="2"/>
              <a:buChar char=""/>
            </a:pPr>
            <a:r>
              <a:rPr lang="en-US" altLang="en-US" sz="2000" smtClean="0">
                <a:latin typeface="Arial" charset="0"/>
                <a:cs typeface="Arial" charset="0"/>
              </a:rPr>
              <a:t>Electrical events slightly precede mechanical events in heart</a:t>
            </a:r>
          </a:p>
        </p:txBody>
      </p:sp>
      <p:sp>
        <p:nvSpPr>
          <p:cNvPr id="40963" name="Title 5"/>
          <p:cNvSpPr>
            <a:spLocks noGrp="1"/>
          </p:cNvSpPr>
          <p:nvPr>
            <p:ph type="title"/>
          </p:nvPr>
        </p:nvSpPr>
        <p:spPr/>
        <p:txBody>
          <a:bodyPr/>
          <a:lstStyle/>
          <a:p>
            <a:r>
              <a:rPr lang="en-US" altLang="en-US" smtClean="0">
                <a:latin typeface="Arial" charset="0"/>
                <a:cs typeface="Arial" charset="0"/>
              </a:rPr>
              <a:t>Electrocardiograph (ECG) </a:t>
            </a:r>
          </a:p>
        </p:txBody>
      </p:sp>
      <p:sp>
        <p:nvSpPr>
          <p:cNvPr id="409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09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5F47B2-BA5A-457D-9B33-75860FBCE6A5}" type="slidenum">
              <a:rPr lang="en-US" sz="1000" smtClean="0">
                <a:latin typeface="Arial" charset="0"/>
                <a:cs typeface="Arial" charset="0"/>
              </a:rPr>
              <a:pPr eaLnBrk="1" hangingPunct="1"/>
              <a:t>30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In resting adult, heart normally pumps between 4 and 6 L of blood per minute throughout body</a:t>
            </a:r>
          </a:p>
          <a:p>
            <a:pPr lvl="2">
              <a:buSzPct val="80000"/>
              <a:buFont typeface="Wingdings" pitchFamily="2" charset="2"/>
              <a:buChar char="Ø"/>
            </a:pPr>
            <a:r>
              <a:rPr lang="en-US" altLang="en-US" sz="2400" smtClean="0">
                <a:latin typeface="Arial" charset="0"/>
                <a:cs typeface="Arial" charset="0"/>
              </a:rPr>
              <a:t>This cardiac output equals volume of blood in each systole (called stroke volume) times number of beats per minute (rate)</a:t>
            </a:r>
          </a:p>
          <a:p>
            <a:pPr lvl="2">
              <a:buSzPct val="80000"/>
              <a:buFont typeface="Wingdings" pitchFamily="2" charset="2"/>
              <a:buChar char="Ø"/>
            </a:pPr>
            <a:r>
              <a:rPr lang="en-US" altLang="en-US" sz="2400" smtClean="0">
                <a:latin typeface="Arial" charset="0"/>
                <a:cs typeface="Arial" charset="0"/>
              </a:rPr>
              <a:t>Heart can alter its cardiac output to adapt to metabolic needs of body</a:t>
            </a:r>
          </a:p>
          <a:p>
            <a:pPr lvl="2">
              <a:buSzPct val="80000"/>
              <a:buFont typeface="Wingdings" pitchFamily="2" charset="2"/>
              <a:buChar char="Ø"/>
            </a:pPr>
            <a:r>
              <a:rPr lang="en-US" altLang="en-US" sz="2400" smtClean="0">
                <a:latin typeface="Arial" charset="0"/>
                <a:cs typeface="Arial" charset="0"/>
              </a:rPr>
              <a:t>Preload and afterload affect heart’s ability to increase cardiac output</a:t>
            </a:r>
          </a:p>
        </p:txBody>
      </p:sp>
      <p:sp>
        <p:nvSpPr>
          <p:cNvPr id="41987" name="Title 5"/>
          <p:cNvSpPr>
            <a:spLocks noGrp="1"/>
          </p:cNvSpPr>
          <p:nvPr>
            <p:ph type="title"/>
          </p:nvPr>
        </p:nvSpPr>
        <p:spPr/>
        <p:txBody>
          <a:bodyPr/>
          <a:lstStyle/>
          <a:p>
            <a:r>
              <a:rPr lang="en-US" altLang="en-US" smtClean="0">
                <a:latin typeface="Arial" charset="0"/>
                <a:cs typeface="Arial" charset="0"/>
              </a:rPr>
              <a:t>Pumping Ability</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19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27C9D0-113D-4A5D-9914-A7A82D1BD586}" type="slidenum">
              <a:rPr lang="en-US" sz="1000" smtClean="0">
                <a:latin typeface="Arial" charset="0"/>
                <a:cs typeface="Arial" charset="0"/>
              </a:rPr>
              <a:pPr eaLnBrk="1" hangingPunct="1"/>
              <a:t>31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Preload: venous return that builds during diastole</a:t>
            </a:r>
          </a:p>
          <a:p>
            <a:pPr lvl="2">
              <a:buSzPct val="80000"/>
              <a:buFont typeface="Wingdings" pitchFamily="2" charset="2"/>
              <a:buChar char="Ø"/>
            </a:pPr>
            <a:r>
              <a:rPr lang="en-US" altLang="en-US" smtClean="0">
                <a:latin typeface="Arial" charset="0"/>
                <a:cs typeface="Arial" charset="0"/>
              </a:rPr>
              <a:t>Length to which ventricular muscle stretched at end of diastole just before contraction</a:t>
            </a:r>
          </a:p>
          <a:p>
            <a:pPr lvl="2">
              <a:buSzPct val="80000"/>
              <a:buFont typeface="Wingdings" pitchFamily="2" charset="2"/>
              <a:buChar char="Ø"/>
            </a:pPr>
            <a:r>
              <a:rPr lang="en-US" altLang="en-US" smtClean="0">
                <a:latin typeface="Arial" charset="0"/>
                <a:cs typeface="Arial" charset="0"/>
              </a:rPr>
              <a:t>When volume of blood returned to ventricles increased</a:t>
            </a:r>
          </a:p>
          <a:p>
            <a:pPr lvl="3">
              <a:buSzPct val="100000"/>
              <a:buFont typeface="Arial" charset="0"/>
              <a:buChar char="•"/>
            </a:pPr>
            <a:r>
              <a:rPr lang="en-US" altLang="en-US" smtClean="0">
                <a:latin typeface="Arial" charset="0"/>
                <a:cs typeface="Arial" charset="0"/>
              </a:rPr>
              <a:t>Muscle bundles stretched beyond normal resting state</a:t>
            </a:r>
          </a:p>
          <a:p>
            <a:pPr lvl="3">
              <a:buSzPct val="100000"/>
              <a:buFont typeface="Arial" charset="0"/>
              <a:buChar char="•"/>
            </a:pPr>
            <a:r>
              <a:rPr lang="en-US" altLang="en-US" smtClean="0">
                <a:latin typeface="Arial" charset="0"/>
                <a:cs typeface="Arial" charset="0"/>
              </a:rPr>
              <a:t>Force of this switch is preload</a:t>
            </a:r>
          </a:p>
          <a:p>
            <a:pPr lvl="2">
              <a:buSzPct val="80000"/>
              <a:buFont typeface="Wingdings" pitchFamily="2" charset="2"/>
              <a:buChar char="Ø"/>
            </a:pPr>
            <a:r>
              <a:rPr lang="en-US" altLang="en-US" smtClean="0">
                <a:latin typeface="Arial" charset="0"/>
                <a:cs typeface="Arial" charset="0"/>
              </a:rPr>
              <a:t>According to Frank-Starling law, greater the stretch, the stronger the heart’s contraction</a:t>
            </a:r>
          </a:p>
          <a:p>
            <a:pPr lvl="2">
              <a:buSzPct val="80000"/>
              <a:buFont typeface="Wingdings" pitchFamily="2" charset="2"/>
              <a:buChar char="Ø"/>
            </a:pPr>
            <a:r>
              <a:rPr lang="en-US" altLang="en-US" smtClean="0">
                <a:latin typeface="Arial" charset="0"/>
                <a:cs typeface="Arial" charset="0"/>
              </a:rPr>
              <a:t>This increased contractility results in an increased volume of blood ejected, increased stroke volume</a:t>
            </a:r>
          </a:p>
        </p:txBody>
      </p:sp>
      <p:sp>
        <p:nvSpPr>
          <p:cNvPr id="43011" name="Title 5"/>
          <p:cNvSpPr>
            <a:spLocks noGrp="1"/>
          </p:cNvSpPr>
          <p:nvPr>
            <p:ph type="title"/>
          </p:nvPr>
        </p:nvSpPr>
        <p:spPr/>
        <p:txBody>
          <a:bodyPr/>
          <a:lstStyle/>
          <a:p>
            <a:r>
              <a:rPr lang="en-US" altLang="en-US" smtClean="0">
                <a:latin typeface="Arial" charset="0"/>
                <a:cs typeface="Arial" charset="0"/>
              </a:rPr>
              <a:t>Preload</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30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86BF82-758D-457B-8440-F80915F5D028}" type="slidenum">
              <a:rPr lang="en-US" sz="1000" smtClean="0">
                <a:latin typeface="Arial" charset="0"/>
                <a:cs typeface="Arial" charset="0"/>
              </a:rPr>
              <a:pPr eaLnBrk="1" hangingPunct="1"/>
              <a:t>32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Afterload: opposing pressure ventricle must generate to open aortic valve against higher aortic pressure</a:t>
            </a:r>
          </a:p>
          <a:p>
            <a:pPr lvl="2">
              <a:buSzPct val="80000"/>
              <a:buFont typeface="Wingdings" pitchFamily="2" charset="2"/>
              <a:buChar char="Ø"/>
            </a:pPr>
            <a:r>
              <a:rPr lang="en-US" altLang="en-US" sz="2400" smtClean="0">
                <a:latin typeface="Arial" charset="0"/>
                <a:cs typeface="Arial" charset="0"/>
              </a:rPr>
              <a:t>Resistance against which ventricle must pump its blood </a:t>
            </a:r>
          </a:p>
          <a:p>
            <a:pPr lvl="2">
              <a:buSzPct val="80000"/>
              <a:buFont typeface="Wingdings" pitchFamily="2" charset="2"/>
              <a:buChar char="Ø"/>
            </a:pPr>
            <a:r>
              <a:rPr lang="en-US" altLang="en-US" sz="2400" smtClean="0">
                <a:latin typeface="Arial" charset="0"/>
                <a:cs typeface="Arial" charset="0"/>
              </a:rPr>
              <a:t>Once ventricle is filled with blood, ventricular end diastolic pressure is 5 to 10 mm Hg, whereas that in aorta is 70 to 80 mm Hg. </a:t>
            </a:r>
          </a:p>
          <a:p>
            <a:pPr lvl="3">
              <a:buSzPct val="100000"/>
              <a:buFont typeface="Arial" charset="0"/>
              <a:buChar char="•"/>
            </a:pPr>
            <a:r>
              <a:rPr lang="en-US" altLang="en-US" sz="2000" smtClean="0">
                <a:latin typeface="Arial" charset="0"/>
                <a:cs typeface="Arial" charset="0"/>
              </a:rPr>
              <a:t>To overcome this difference, ventricular muscle tenses, isovolumic contraction</a:t>
            </a:r>
          </a:p>
          <a:p>
            <a:pPr lvl="3">
              <a:buSzPct val="100000"/>
              <a:buFont typeface="Arial" charset="0"/>
              <a:buChar char="•"/>
            </a:pPr>
            <a:r>
              <a:rPr lang="en-US" altLang="en-US" sz="2000" smtClean="0">
                <a:latin typeface="Arial" charset="0"/>
                <a:cs typeface="Arial" charset="0"/>
              </a:rPr>
              <a:t>After aortic valve opens, rapid ejection occurs</a:t>
            </a:r>
          </a:p>
        </p:txBody>
      </p:sp>
      <p:sp>
        <p:nvSpPr>
          <p:cNvPr id="44035" name="Title 5"/>
          <p:cNvSpPr>
            <a:spLocks noGrp="1"/>
          </p:cNvSpPr>
          <p:nvPr>
            <p:ph type="title"/>
          </p:nvPr>
        </p:nvSpPr>
        <p:spPr/>
        <p:txBody>
          <a:bodyPr/>
          <a:lstStyle/>
          <a:p>
            <a:r>
              <a:rPr lang="en-US" altLang="en-US" smtClean="0">
                <a:latin typeface="Arial" charset="0"/>
                <a:cs typeface="Arial" charset="0"/>
              </a:rPr>
              <a:t>Afterload</a:t>
            </a:r>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40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C7B1A0-E3EA-4A8C-BEFF-2553D4C31C8B}" type="slidenum">
              <a:rPr lang="en-US" sz="1000" smtClean="0">
                <a:latin typeface="Arial" charset="0"/>
                <a:cs typeface="Arial" charset="0"/>
              </a:rPr>
              <a:pPr eaLnBrk="1" hangingPunct="1"/>
              <a:t>33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idx="1"/>
          </p:nvPr>
        </p:nvSpPr>
        <p:spPr>
          <a:xfrm>
            <a:off x="465138" y="1641475"/>
            <a:ext cx="8229600" cy="4454525"/>
          </a:xfrm>
        </p:spPr>
        <p:txBody>
          <a:bodyPr/>
          <a:lstStyle/>
          <a:p>
            <a:r>
              <a:rPr lang="en-US" altLang="en-US" dirty="0" smtClean="0">
                <a:latin typeface="Arial" charset="0"/>
                <a:cs typeface="Arial" charset="0"/>
              </a:rPr>
              <a:t>Carotid artery is a central artery</a:t>
            </a:r>
          </a:p>
          <a:p>
            <a:pPr lvl="1"/>
            <a:r>
              <a:rPr lang="en-US" altLang="en-US" dirty="0" smtClean="0">
                <a:latin typeface="Arial" charset="0"/>
                <a:cs typeface="Arial" charset="0"/>
              </a:rPr>
              <a:t>Close to heart; timing closely coincides with ventricular systole</a:t>
            </a:r>
          </a:p>
          <a:p>
            <a:pPr lvl="1"/>
            <a:r>
              <a:rPr lang="en-US" altLang="en-US" dirty="0" smtClean="0">
                <a:latin typeface="Arial" charset="0"/>
                <a:cs typeface="Arial" charset="0"/>
              </a:rPr>
              <a:t>Located in groove between trachea and </a:t>
            </a:r>
            <a:r>
              <a:rPr lang="en-US" altLang="en-US" dirty="0" err="1" smtClean="0">
                <a:latin typeface="Arial" charset="0"/>
                <a:cs typeface="Arial" charset="0"/>
              </a:rPr>
              <a:t>sternomastoid</a:t>
            </a:r>
            <a:r>
              <a:rPr lang="en-US" altLang="en-US" dirty="0" smtClean="0">
                <a:latin typeface="Arial" charset="0"/>
                <a:cs typeface="Arial" charset="0"/>
              </a:rPr>
              <a:t> muscle, medial to and along-side that muscle</a:t>
            </a:r>
          </a:p>
          <a:p>
            <a:pPr lvl="1"/>
            <a:r>
              <a:rPr lang="en-US" altLang="en-US" dirty="0" smtClean="0">
                <a:latin typeface="Arial" charset="0"/>
                <a:cs typeface="Arial" charset="0"/>
              </a:rPr>
              <a:t>Note characteristics of its waveform </a:t>
            </a:r>
          </a:p>
          <a:p>
            <a:pPr lvl="2"/>
            <a:r>
              <a:rPr lang="en-US" altLang="en-US" dirty="0" smtClean="0">
                <a:latin typeface="Arial" charset="0"/>
                <a:cs typeface="Arial" charset="0"/>
              </a:rPr>
              <a:t>Smooth rapid upstroke</a:t>
            </a:r>
          </a:p>
          <a:p>
            <a:pPr lvl="2"/>
            <a:r>
              <a:rPr lang="en-US" altLang="en-US" dirty="0" smtClean="0">
                <a:latin typeface="Arial" charset="0"/>
                <a:cs typeface="Arial" charset="0"/>
              </a:rPr>
              <a:t>Summit rounded and smooth</a:t>
            </a:r>
          </a:p>
          <a:p>
            <a:pPr lvl="2"/>
            <a:r>
              <a:rPr lang="en-US" altLang="en-US" dirty="0" err="1" smtClean="0">
                <a:latin typeface="Arial" charset="0"/>
                <a:cs typeface="Arial" charset="0"/>
              </a:rPr>
              <a:t>Downstroke</a:t>
            </a:r>
            <a:r>
              <a:rPr lang="en-US" altLang="en-US" dirty="0" smtClean="0">
                <a:latin typeface="Arial" charset="0"/>
                <a:cs typeface="Arial" charset="0"/>
              </a:rPr>
              <a:t> more gradual and has a </a:t>
            </a:r>
            <a:r>
              <a:rPr lang="en-US" altLang="en-US" dirty="0" err="1" smtClean="0">
                <a:latin typeface="Arial" charset="0"/>
                <a:cs typeface="Arial" charset="0"/>
              </a:rPr>
              <a:t>dicrotic</a:t>
            </a:r>
            <a:r>
              <a:rPr lang="en-US" altLang="en-US" dirty="0" smtClean="0">
                <a:latin typeface="Arial" charset="0"/>
                <a:cs typeface="Arial" charset="0"/>
              </a:rPr>
              <a:t> notch caused by closure of aortic valve</a:t>
            </a:r>
          </a:p>
        </p:txBody>
      </p:sp>
      <p:sp>
        <p:nvSpPr>
          <p:cNvPr id="45059" name="Title 5"/>
          <p:cNvSpPr>
            <a:spLocks noGrp="1"/>
          </p:cNvSpPr>
          <p:nvPr>
            <p:ph type="title"/>
          </p:nvPr>
        </p:nvSpPr>
        <p:spPr/>
        <p:txBody>
          <a:bodyPr/>
          <a:lstStyle/>
          <a:p>
            <a:r>
              <a:rPr lang="en-US" altLang="en-US" dirty="0" smtClean="0">
                <a:latin typeface="Arial" charset="0"/>
                <a:cs typeface="Arial" charset="0"/>
              </a:rPr>
              <a:t>Neck Vessels: Carotid Artery Pulse</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50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256A9D-FD3F-4FEE-8C9A-1F53AF16FB22}" type="slidenum">
              <a:rPr lang="en-US" sz="1000" smtClean="0">
                <a:latin typeface="Arial" charset="0"/>
                <a:cs typeface="Arial" charset="0"/>
              </a:rPr>
              <a:pPr eaLnBrk="1" hangingPunct="1"/>
              <a:t>34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Jugular veins empty unoxygenated blood directly into superior vena cava</a:t>
            </a:r>
          </a:p>
          <a:p>
            <a:pPr lvl="2">
              <a:buSzPct val="80000"/>
              <a:buFont typeface="Wingdings" pitchFamily="2" charset="2"/>
              <a:buChar char="Ø"/>
            </a:pPr>
            <a:r>
              <a:rPr lang="en-US" altLang="en-US" sz="2400" smtClean="0">
                <a:latin typeface="Arial" charset="0"/>
                <a:cs typeface="Arial" charset="0"/>
              </a:rPr>
              <a:t>Because no cardiac valve exists to separate superior vena cava from right atrium, jugular veins give information about activity on right side of heart</a:t>
            </a:r>
          </a:p>
          <a:p>
            <a:pPr lvl="2">
              <a:buSzPct val="80000"/>
              <a:buFont typeface="Wingdings" pitchFamily="2" charset="2"/>
              <a:buChar char="Ø"/>
            </a:pPr>
            <a:r>
              <a:rPr lang="en-US" altLang="en-US" sz="2400" smtClean="0">
                <a:latin typeface="Arial" charset="0"/>
                <a:cs typeface="Arial" charset="0"/>
              </a:rPr>
              <a:t>Specifically reflect filling pressure and volume changes</a:t>
            </a:r>
          </a:p>
          <a:p>
            <a:pPr lvl="2">
              <a:buSzPct val="80000"/>
              <a:buFont typeface="Wingdings" pitchFamily="2" charset="2"/>
              <a:buChar char="Ø"/>
            </a:pPr>
            <a:r>
              <a:rPr lang="en-US" altLang="en-US" sz="2400" smtClean="0">
                <a:latin typeface="Arial" charset="0"/>
                <a:cs typeface="Arial" charset="0"/>
              </a:rPr>
              <a:t>Jugular veins expose this because volume and pressure increase when right side of heart fails to pump efficiently</a:t>
            </a:r>
          </a:p>
        </p:txBody>
      </p:sp>
      <p:sp>
        <p:nvSpPr>
          <p:cNvPr id="46083" name="Title 5"/>
          <p:cNvSpPr>
            <a:spLocks noGrp="1"/>
          </p:cNvSpPr>
          <p:nvPr>
            <p:ph type="title"/>
          </p:nvPr>
        </p:nvSpPr>
        <p:spPr/>
        <p:txBody>
          <a:bodyPr/>
          <a:lstStyle/>
          <a:p>
            <a:r>
              <a:rPr lang="en-US" altLang="en-US" smtClean="0">
                <a:latin typeface="Arial" charset="0"/>
                <a:cs typeface="Arial" charset="0"/>
              </a:rPr>
              <a:t>Neck Vessels: Jugular Venous Pulse and Pressure I</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60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E372DC-D644-4C3B-BD50-3673E1307C35}" type="slidenum">
              <a:rPr lang="en-US" sz="1000" smtClean="0">
                <a:latin typeface="Arial" charset="0"/>
                <a:cs typeface="Arial" charset="0"/>
              </a:rPr>
              <a:pPr eaLnBrk="1" hangingPunct="1"/>
              <a:t>35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Two jugular veins present in each side of neck </a:t>
            </a:r>
          </a:p>
          <a:p>
            <a:pPr lvl="2">
              <a:buSzPct val="80000"/>
              <a:buFont typeface="Wingdings" pitchFamily="2" charset="2"/>
              <a:buChar char="Ø"/>
            </a:pPr>
            <a:r>
              <a:rPr lang="en-US" altLang="en-US" sz="2400" smtClean="0">
                <a:latin typeface="Arial" charset="0"/>
                <a:cs typeface="Arial" charset="0"/>
              </a:rPr>
              <a:t>Larger internal jugular lies deep and medial to sternomastoid muscle</a:t>
            </a:r>
          </a:p>
          <a:p>
            <a:pPr lvl="2">
              <a:buSzPct val="80000"/>
              <a:buFont typeface="Wingdings" pitchFamily="2" charset="2"/>
              <a:buChar char="Ø"/>
            </a:pPr>
            <a:r>
              <a:rPr lang="en-US" altLang="en-US" sz="2400" smtClean="0">
                <a:latin typeface="Arial" charset="0"/>
                <a:cs typeface="Arial" charset="0"/>
              </a:rPr>
              <a:t>Usually not visible, although diffuse pulsations may be seen in sternal notch when person is supine</a:t>
            </a:r>
          </a:p>
          <a:p>
            <a:pPr lvl="2">
              <a:buSzPct val="80000"/>
              <a:buFont typeface="Wingdings" pitchFamily="2" charset="2"/>
              <a:buChar char="Ø"/>
            </a:pPr>
            <a:r>
              <a:rPr lang="en-US" altLang="en-US" sz="2400" smtClean="0">
                <a:latin typeface="Arial" charset="0"/>
                <a:cs typeface="Arial" charset="0"/>
              </a:rPr>
              <a:t>External jugular vein is more superficial; lies lateral to sternomastoid muscle, above clavicle</a:t>
            </a:r>
          </a:p>
        </p:txBody>
      </p:sp>
      <p:sp>
        <p:nvSpPr>
          <p:cNvPr id="47107" name="Title 5"/>
          <p:cNvSpPr>
            <a:spLocks noGrp="1"/>
          </p:cNvSpPr>
          <p:nvPr>
            <p:ph type="title"/>
          </p:nvPr>
        </p:nvSpPr>
        <p:spPr/>
        <p:txBody>
          <a:bodyPr/>
          <a:lstStyle/>
          <a:p>
            <a:r>
              <a:rPr lang="en-US" altLang="en-US" smtClean="0">
                <a:latin typeface="Arial" charset="0"/>
                <a:cs typeface="Arial" charset="0"/>
              </a:rPr>
              <a:t>Neck Vessels: Jugular Venous Pulse and Pressure II</a:t>
            </a:r>
          </a:p>
        </p:txBody>
      </p:sp>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71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8A0E61-CD4A-405D-A988-BC5E765D3D58}" type="slidenum">
              <a:rPr lang="en-US" sz="1000" smtClean="0">
                <a:latin typeface="Arial" charset="0"/>
                <a:cs typeface="Arial" charset="0"/>
              </a:rPr>
              <a:pPr eaLnBrk="1" hangingPunct="1"/>
              <a:t>36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61" name="Rectangle 5"/>
          <p:cNvSpPr>
            <a:spLocks noGrp="1" noChangeArrowheads="1"/>
          </p:cNvSpPr>
          <p:nvPr>
            <p:ph idx="1"/>
          </p:nvPr>
        </p:nvSpPr>
        <p:spPr>
          <a:xfrm>
            <a:off x="465138" y="1641475"/>
            <a:ext cx="8229600" cy="4454525"/>
          </a:xfrm>
        </p:spPr>
        <p:txBody>
          <a:bodyPr/>
          <a:lstStyle/>
          <a:p>
            <a:pPr marL="971550" lvl="1" indent="-457200">
              <a:buSzPct val="60000"/>
              <a:buFont typeface="Wingdings 2" pitchFamily="18" charset="2"/>
              <a:buChar char=""/>
              <a:defRPr/>
            </a:pPr>
            <a:r>
              <a:rPr lang="en-US" sz="2000" dirty="0" smtClean="0"/>
              <a:t>The A wave reflects atrial contraction because some blood flows backward to vena cava during right atrial contraction </a:t>
            </a:r>
          </a:p>
          <a:p>
            <a:pPr marL="971550" lvl="1" indent="-457200">
              <a:buSzPct val="60000"/>
              <a:buFont typeface="Wingdings 2" pitchFamily="18" charset="2"/>
              <a:buChar char=""/>
              <a:defRPr/>
            </a:pPr>
            <a:r>
              <a:rPr lang="en-US" sz="2000" dirty="0" smtClean="0"/>
              <a:t>The C wave, or ventricular contraction, is backflow from bulging upward of tricuspid valve when it closes at beginning of ventricular systole</a:t>
            </a:r>
          </a:p>
          <a:p>
            <a:pPr marL="971550" lvl="1" indent="-457200">
              <a:buSzPct val="60000"/>
              <a:buFont typeface="Wingdings 2" pitchFamily="18" charset="2"/>
              <a:buChar char=""/>
              <a:defRPr/>
            </a:pPr>
            <a:r>
              <a:rPr lang="en-US" altLang="en-US" sz="2000" dirty="0" smtClean="0"/>
              <a:t>The X wave descent shows atrial relaxation when right ventricle contracts during systole and pulls bottom of atria downward</a:t>
            </a:r>
          </a:p>
          <a:p>
            <a:pPr marL="971550" lvl="1" indent="-457200">
              <a:buSzPct val="60000"/>
              <a:buFont typeface="Wingdings 2" pitchFamily="18" charset="2"/>
              <a:buChar char=""/>
              <a:defRPr/>
            </a:pPr>
            <a:r>
              <a:rPr lang="en-US" altLang="en-US" sz="2000" dirty="0" smtClean="0"/>
              <a:t>The V wave occurs with passive atrial filling because of increasing volume in right atria and increased pressure</a:t>
            </a:r>
          </a:p>
          <a:p>
            <a:pPr marL="971550" lvl="1" indent="-457200">
              <a:buSzPct val="60000"/>
              <a:buFont typeface="Wingdings 2" pitchFamily="18" charset="2"/>
              <a:buChar char=""/>
              <a:defRPr/>
            </a:pPr>
            <a:r>
              <a:rPr lang="en-US" altLang="en-US" sz="2000" dirty="0" smtClean="0"/>
              <a:t>Finally, the Y descent reflects passive ventricular filling when tricuspid valve opens and blood flows from RA to RV</a:t>
            </a:r>
          </a:p>
          <a:p>
            <a:pPr lvl="1">
              <a:defRPr/>
            </a:pPr>
            <a:endParaRPr lang="en-US" sz="1800" dirty="0" smtClean="0"/>
          </a:p>
        </p:txBody>
      </p:sp>
      <p:sp>
        <p:nvSpPr>
          <p:cNvPr id="48131" name="Title 5"/>
          <p:cNvSpPr>
            <a:spLocks noGrp="1"/>
          </p:cNvSpPr>
          <p:nvPr>
            <p:ph type="title"/>
          </p:nvPr>
        </p:nvSpPr>
        <p:spPr/>
        <p:txBody>
          <a:bodyPr/>
          <a:lstStyle/>
          <a:p>
            <a:r>
              <a:rPr lang="en-US" altLang="en-US" smtClean="0">
                <a:latin typeface="Arial" charset="0"/>
                <a:cs typeface="Arial" charset="0"/>
              </a:rPr>
              <a:t>Jugular Pulse: 5 Components</a:t>
            </a: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81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DC35F8-D43E-4413-8F6D-0AA4EF2812A1}" type="slidenum">
              <a:rPr lang="en-US" sz="1000" smtClean="0">
                <a:latin typeface="Arial" charset="0"/>
                <a:cs typeface="Arial" charset="0"/>
              </a:rPr>
              <a:pPr eaLnBrk="1" hangingPunct="1"/>
              <a:t>37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Fetal heart begins to beat after 3 weeks’ gestation</a:t>
            </a:r>
          </a:p>
          <a:p>
            <a:pPr lvl="1">
              <a:buSzPct val="60000"/>
              <a:buFont typeface="Wingdings 2" pitchFamily="18" charset="2"/>
              <a:buChar char=""/>
            </a:pPr>
            <a:r>
              <a:rPr lang="en-US" altLang="en-US" smtClean="0">
                <a:latin typeface="Arial" charset="0"/>
                <a:cs typeface="Arial" charset="0"/>
              </a:rPr>
              <a:t>Right and left ventricles equal in weight and muscle wall thickness and both pumping into systemic circulation</a:t>
            </a:r>
          </a:p>
          <a:p>
            <a:pPr lvl="1">
              <a:buSzPct val="60000"/>
              <a:buFont typeface="Wingdings 2" pitchFamily="18" charset="2"/>
              <a:buChar char=""/>
            </a:pPr>
            <a:r>
              <a:rPr lang="en-US" altLang="en-US" smtClean="0">
                <a:latin typeface="Arial" charset="0"/>
                <a:cs typeface="Arial" charset="0"/>
              </a:rPr>
              <a:t>Inflation and aeration of lungs at birth produces circulatory changes</a:t>
            </a:r>
          </a:p>
          <a:p>
            <a:pPr lvl="1">
              <a:buSzPct val="60000"/>
              <a:buFont typeface="Wingdings 2" pitchFamily="18" charset="2"/>
              <a:buChar char=""/>
            </a:pPr>
            <a:r>
              <a:rPr lang="en-US" altLang="en-US" smtClean="0">
                <a:latin typeface="Arial" charset="0"/>
                <a:cs typeface="Arial" charset="0"/>
              </a:rPr>
              <a:t>Now blood is oxygenated through lungs rather than through placenta</a:t>
            </a:r>
          </a:p>
          <a:p>
            <a:pPr lvl="1">
              <a:buSzPct val="60000"/>
              <a:buFont typeface="Wingdings 2" pitchFamily="18" charset="2"/>
              <a:buChar char=""/>
            </a:pPr>
            <a:r>
              <a:rPr lang="en-US" altLang="en-US" smtClean="0">
                <a:latin typeface="Arial" charset="0"/>
                <a:cs typeface="Arial" charset="0"/>
              </a:rPr>
              <a:t>Now left ventricle has greater workload of pumping into systemic circulation</a:t>
            </a:r>
          </a:p>
        </p:txBody>
      </p:sp>
      <p:sp>
        <p:nvSpPr>
          <p:cNvPr id="49155" name="Title 5"/>
          <p:cNvSpPr>
            <a:spLocks noGrp="1"/>
          </p:cNvSpPr>
          <p:nvPr>
            <p:ph type="title"/>
          </p:nvPr>
        </p:nvSpPr>
        <p:spPr/>
        <p:txBody>
          <a:bodyPr/>
          <a:lstStyle/>
          <a:p>
            <a:r>
              <a:rPr lang="en-US" altLang="en-US" smtClean="0">
                <a:latin typeface="Arial" charset="0"/>
                <a:cs typeface="Arial" charset="0"/>
              </a:rPr>
              <a:t>Developmental Competence: Infants and Children</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91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3D67E7-65B7-49F8-9B88-6159146265E9}" type="slidenum">
              <a:rPr lang="en-US" sz="1000" smtClean="0">
                <a:latin typeface="Arial" charset="0"/>
                <a:cs typeface="Arial" charset="0"/>
              </a:rPr>
              <a:pPr eaLnBrk="1" hangingPunct="1"/>
              <a:t>38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idx="1"/>
          </p:nvPr>
        </p:nvSpPr>
        <p:spPr>
          <a:xfrm>
            <a:off x="465138" y="1641475"/>
            <a:ext cx="8229600" cy="4454525"/>
          </a:xfrm>
        </p:spPr>
        <p:txBody>
          <a:bodyPr/>
          <a:lstStyle/>
          <a:p>
            <a:r>
              <a:rPr lang="en-US" altLang="en-US" sz="2400" smtClean="0">
                <a:latin typeface="Arial" charset="0"/>
                <a:cs typeface="Arial" charset="0"/>
              </a:rPr>
              <a:t>Blood volume increases by 30% to 40% during pregnancy</a:t>
            </a:r>
          </a:p>
          <a:p>
            <a:pPr lvl="1"/>
            <a:r>
              <a:rPr lang="en-US" altLang="en-US" sz="2000" smtClean="0">
                <a:latin typeface="Arial" charset="0"/>
                <a:cs typeface="Arial" charset="0"/>
              </a:rPr>
              <a:t>Most rapid expansion occurs during second trimester</a:t>
            </a:r>
          </a:p>
          <a:p>
            <a:pPr lvl="1"/>
            <a:r>
              <a:rPr lang="en-US" altLang="en-US" sz="2000" smtClean="0">
                <a:latin typeface="Arial" charset="0"/>
                <a:cs typeface="Arial" charset="0"/>
              </a:rPr>
              <a:t>Creates an increase in stroke volume and cardiac output and an increased pulse rate of 10 to 15 beats per minute</a:t>
            </a:r>
          </a:p>
          <a:p>
            <a:pPr lvl="1"/>
            <a:r>
              <a:rPr lang="en-US" altLang="en-US" sz="2000" smtClean="0">
                <a:latin typeface="Arial" charset="0"/>
                <a:cs typeface="Arial" charset="0"/>
              </a:rPr>
              <a:t>Despite increased cardiac output, arterial blood pressure decreases in pregnancy as a result of peripheral vasodilation</a:t>
            </a:r>
          </a:p>
          <a:p>
            <a:pPr lvl="1"/>
            <a:r>
              <a:rPr lang="en-US" altLang="en-US" sz="2000" smtClean="0">
                <a:latin typeface="Arial" charset="0"/>
                <a:cs typeface="Arial" charset="0"/>
              </a:rPr>
              <a:t>Blood pressure drops to lowest point during second trimester, then rises after that</a:t>
            </a:r>
          </a:p>
          <a:p>
            <a:pPr lvl="1"/>
            <a:r>
              <a:rPr lang="en-US" altLang="en-US" sz="2000" smtClean="0">
                <a:latin typeface="Arial" charset="0"/>
                <a:cs typeface="Arial" charset="0"/>
              </a:rPr>
              <a:t>Blood pressure varies with person’s position</a:t>
            </a:r>
          </a:p>
        </p:txBody>
      </p:sp>
      <p:sp>
        <p:nvSpPr>
          <p:cNvPr id="50179" name="Title 5"/>
          <p:cNvSpPr>
            <a:spLocks noGrp="1"/>
          </p:cNvSpPr>
          <p:nvPr>
            <p:ph type="title"/>
          </p:nvPr>
        </p:nvSpPr>
        <p:spPr/>
        <p:txBody>
          <a:bodyPr/>
          <a:lstStyle/>
          <a:p>
            <a:r>
              <a:rPr lang="en-US" altLang="en-US" smtClean="0">
                <a:latin typeface="Arial" charset="0"/>
                <a:cs typeface="Arial" charset="0"/>
              </a:rPr>
              <a:t>Developmental Competence: Pregnant Woman</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01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4684CA-F4CE-4FC9-81CA-2C81886E8369}" type="slidenum">
              <a:rPr lang="en-US" sz="1000" smtClean="0">
                <a:latin typeface="Arial" charset="0"/>
                <a:cs typeface="Arial" charset="0"/>
              </a:rPr>
              <a:pPr eaLnBrk="1" hangingPunct="1"/>
              <a:t>39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Heart wall has numerous layers</a:t>
            </a:r>
          </a:p>
          <a:p>
            <a:pPr lvl="2">
              <a:buSzPct val="80000"/>
              <a:buFont typeface="Wingdings" pitchFamily="2" charset="2"/>
              <a:buChar char="Ø"/>
            </a:pPr>
            <a:r>
              <a:rPr lang="en-US" altLang="en-US" smtClean="0">
                <a:latin typeface="Arial" charset="0"/>
                <a:cs typeface="Arial" charset="0"/>
              </a:rPr>
              <a:t>Pericardium: tough, fibrous, double-walled sac that surrounds and protects heart</a:t>
            </a:r>
          </a:p>
          <a:p>
            <a:pPr lvl="2">
              <a:buSzPct val="80000"/>
              <a:buFont typeface="Wingdings" pitchFamily="2" charset="2"/>
              <a:buChar char="Ø"/>
            </a:pPr>
            <a:r>
              <a:rPr lang="en-US" altLang="en-US" smtClean="0">
                <a:latin typeface="Arial" charset="0"/>
                <a:cs typeface="Arial" charset="0"/>
              </a:rPr>
              <a:t>Myocardium: muscular wall of heart; it does pumping</a:t>
            </a:r>
          </a:p>
          <a:p>
            <a:pPr lvl="2">
              <a:buSzPct val="80000"/>
              <a:buFont typeface="Wingdings" pitchFamily="2" charset="2"/>
              <a:buChar char="Ø"/>
            </a:pPr>
            <a:r>
              <a:rPr lang="en-US" altLang="en-US" smtClean="0">
                <a:latin typeface="Arial" charset="0"/>
                <a:cs typeface="Arial" charset="0"/>
              </a:rPr>
              <a:t>Endocardium: thin layer of endothelial tissue that lines inner surface of heart chambers and valves</a:t>
            </a:r>
          </a:p>
          <a:p>
            <a:pPr lvl="1">
              <a:buSzPct val="60000"/>
              <a:buFont typeface="Wingdings 2" pitchFamily="18" charset="2"/>
              <a:buChar char=""/>
            </a:pPr>
            <a:r>
              <a:rPr lang="en-US" altLang="en-US" smtClean="0">
                <a:latin typeface="Arial" charset="0"/>
                <a:cs typeface="Arial" charset="0"/>
              </a:rPr>
              <a:t>Heart has two pump systems</a:t>
            </a:r>
          </a:p>
          <a:p>
            <a:pPr lvl="1">
              <a:buSzPct val="60000"/>
              <a:buFont typeface="Wingdings 2" pitchFamily="18" charset="2"/>
              <a:buChar char=""/>
            </a:pPr>
            <a:r>
              <a:rPr lang="en-US" altLang="en-US" smtClean="0">
                <a:latin typeface="Arial" charset="0"/>
                <a:cs typeface="Arial" charset="0"/>
              </a:rPr>
              <a:t>Each side of the heart has an atrium and ventricle</a:t>
            </a:r>
          </a:p>
          <a:p>
            <a:pPr lvl="2">
              <a:buSzPct val="80000"/>
              <a:buFont typeface="Wingdings" pitchFamily="2" charset="2"/>
              <a:buChar char="Ø"/>
            </a:pPr>
            <a:r>
              <a:rPr lang="en-US" altLang="en-US" smtClean="0">
                <a:latin typeface="Arial" charset="0"/>
                <a:cs typeface="Arial" charset="0"/>
              </a:rPr>
              <a:t>Atrium: thin-walled reservoir for holding blood</a:t>
            </a:r>
          </a:p>
          <a:p>
            <a:pPr lvl="2">
              <a:buSzPct val="80000"/>
              <a:buFont typeface="Wingdings" pitchFamily="2" charset="2"/>
              <a:buChar char="Ø"/>
            </a:pPr>
            <a:r>
              <a:rPr lang="en-US" altLang="en-US" smtClean="0">
                <a:latin typeface="Arial" charset="0"/>
                <a:cs typeface="Arial" charset="0"/>
              </a:rPr>
              <a:t>Ventricle: thick-walled, muscular pumping chamber</a:t>
            </a:r>
          </a:p>
          <a:p>
            <a:pPr lvl="1"/>
            <a:endParaRPr lang="en-US" altLang="en-US" smtClean="0">
              <a:latin typeface="Arial" charset="0"/>
              <a:cs typeface="Arial" charset="0"/>
            </a:endParaRPr>
          </a:p>
          <a:p>
            <a:pPr lvl="2"/>
            <a:endParaRPr lang="en-US" altLang="en-US" smtClean="0">
              <a:latin typeface="Arial" charset="0"/>
              <a:cs typeface="Arial" charset="0"/>
            </a:endParaRPr>
          </a:p>
        </p:txBody>
      </p:sp>
      <p:sp>
        <p:nvSpPr>
          <p:cNvPr id="15363" name="Title 5"/>
          <p:cNvSpPr>
            <a:spLocks noGrp="1"/>
          </p:cNvSpPr>
          <p:nvPr>
            <p:ph type="title"/>
          </p:nvPr>
        </p:nvSpPr>
        <p:spPr/>
        <p:txBody>
          <a:bodyPr/>
          <a:lstStyle/>
          <a:p>
            <a:r>
              <a:rPr lang="en-US" altLang="en-US" smtClean="0">
                <a:latin typeface="Arial" charset="0"/>
                <a:cs typeface="Arial" charset="0"/>
              </a:rPr>
              <a:t>Heart Wall, Chambers, and Valves</a:t>
            </a:r>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53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A210FD-F8AB-4EF5-9727-E9152918E965}" type="slidenum">
              <a:rPr lang="en-US" sz="1000" smtClean="0">
                <a:latin typeface="Arial" charset="0"/>
                <a:cs typeface="Arial" charset="0"/>
              </a:rPr>
              <a:pPr eaLnBrk="1" hangingPunct="1"/>
              <a:t>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idx="1"/>
          </p:nvPr>
        </p:nvSpPr>
        <p:spPr>
          <a:xfrm>
            <a:off x="465138" y="1641475"/>
            <a:ext cx="8229600" cy="4664075"/>
          </a:xfrm>
        </p:spPr>
        <p:txBody>
          <a:bodyPr/>
          <a:lstStyle/>
          <a:p>
            <a:r>
              <a:rPr lang="en-US" altLang="en-US" smtClean="0">
                <a:latin typeface="Arial" charset="0"/>
                <a:cs typeface="Arial" charset="0"/>
              </a:rPr>
              <a:t>It is difficult to isolate “aging process” of cardiovascular system, per se, because it is so closely interrelated with lifestyle, habits, and diseases</a:t>
            </a:r>
          </a:p>
          <a:p>
            <a:pPr lvl="1"/>
            <a:r>
              <a:rPr lang="en-US" altLang="en-US" smtClean="0">
                <a:latin typeface="Arial" charset="0"/>
                <a:cs typeface="Arial" charset="0"/>
              </a:rPr>
              <a:t>Lifestyle, smoking, diet, alcohol use, exercise patterns, and stress have an influence on coronary artery disease</a:t>
            </a:r>
          </a:p>
          <a:p>
            <a:pPr lvl="1"/>
            <a:r>
              <a:rPr lang="en-US" altLang="en-US" smtClean="0">
                <a:latin typeface="Arial" charset="0"/>
                <a:cs typeface="Arial" charset="0"/>
              </a:rPr>
              <a:t>Lifestyle also affects aging process; cardiac changes once thought to be due to aging are partially due to sedentary lifestyle accompanying aging</a:t>
            </a:r>
          </a:p>
          <a:p>
            <a:pPr lvl="1"/>
            <a:r>
              <a:rPr lang="en-US" altLang="en-US" smtClean="0">
                <a:latin typeface="Arial" charset="0"/>
                <a:cs typeface="Arial" charset="0"/>
              </a:rPr>
              <a:t>What is left to be attributed to aging process alone</a:t>
            </a:r>
            <a:r>
              <a:rPr lang="en-US" altLang="en-US" sz="2000" smtClean="0">
                <a:latin typeface="Arial" charset="0"/>
                <a:cs typeface="Arial" charset="0"/>
              </a:rPr>
              <a:t>?</a:t>
            </a:r>
          </a:p>
        </p:txBody>
      </p:sp>
      <p:sp>
        <p:nvSpPr>
          <p:cNvPr id="51203"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Aging Adult</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12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B0891C-E53A-49A5-BAA2-0469C35832FE}" type="slidenum">
              <a:rPr lang="en-US" sz="1000" smtClean="0">
                <a:latin typeface="Arial" charset="0"/>
                <a:cs typeface="Arial" charset="0"/>
              </a:rPr>
              <a:pPr eaLnBrk="1" hangingPunct="1"/>
              <a:t>40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With aging, there is an increase in systolic BP due to thickening and stiffening of the arteries</a:t>
            </a:r>
          </a:p>
          <a:p>
            <a:r>
              <a:rPr lang="en-US" altLang="en-US" smtClean="0">
                <a:latin typeface="Arial" charset="0"/>
                <a:cs typeface="Arial" charset="0"/>
              </a:rPr>
              <a:t>Left ventricular wall becomes thicker but the overall size of the heart does not change</a:t>
            </a:r>
          </a:p>
          <a:p>
            <a:r>
              <a:rPr lang="en-US" altLang="en-US" smtClean="0">
                <a:latin typeface="Arial" charset="0"/>
                <a:cs typeface="Arial" charset="0"/>
              </a:rPr>
              <a:t>Pulse pressure increases</a:t>
            </a:r>
          </a:p>
          <a:p>
            <a:r>
              <a:rPr lang="en-US" altLang="en-US" smtClean="0">
                <a:latin typeface="Arial" charset="0"/>
                <a:cs typeface="Arial" charset="0"/>
              </a:rPr>
              <a:t>No change in resting heart rate or cardiac output at rest</a:t>
            </a:r>
          </a:p>
          <a:p>
            <a:r>
              <a:rPr lang="en-US" altLang="en-US" smtClean="0">
                <a:latin typeface="Arial" charset="0"/>
                <a:cs typeface="Arial" charset="0"/>
              </a:rPr>
              <a:t>Ability of heart to augment cardiac output with exercise is decreased</a:t>
            </a:r>
          </a:p>
        </p:txBody>
      </p:sp>
      <p:sp>
        <p:nvSpPr>
          <p:cNvPr id="52227" name="Title 5"/>
          <p:cNvSpPr>
            <a:spLocks noGrp="1"/>
          </p:cNvSpPr>
          <p:nvPr>
            <p:ph type="title"/>
          </p:nvPr>
        </p:nvSpPr>
        <p:spPr/>
        <p:txBody>
          <a:bodyPr/>
          <a:lstStyle/>
          <a:p>
            <a:r>
              <a:rPr lang="en-US" altLang="en-US" smtClean="0">
                <a:latin typeface="Arial" charset="0"/>
                <a:cs typeface="Arial" charset="0"/>
              </a:rPr>
              <a:t>Hemodynamic Changes with Aging </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22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E3538F-568A-4195-8732-A6515D0840AC}" type="slidenum">
              <a:rPr lang="en-US" sz="1000" smtClean="0">
                <a:latin typeface="Arial" charset="0"/>
                <a:cs typeface="Arial" charset="0"/>
              </a:rPr>
              <a:pPr eaLnBrk="1" hangingPunct="1"/>
              <a:t>41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Presence of supraventricular and ventricular arrhythmias increases with age</a:t>
            </a:r>
          </a:p>
          <a:p>
            <a:pPr lvl="1">
              <a:buSzPct val="60000"/>
              <a:buFont typeface="Wingdings 2" pitchFamily="18" charset="2"/>
              <a:buChar char=""/>
            </a:pPr>
            <a:r>
              <a:rPr lang="en-US" altLang="en-US" smtClean="0">
                <a:latin typeface="Arial" charset="0"/>
                <a:cs typeface="Arial" charset="0"/>
              </a:rPr>
              <a:t>Ectopic beats common in aging people; usually asymptomatic in healthy older people, may compromise cardiac output and blood pressure when disease present</a:t>
            </a:r>
          </a:p>
          <a:p>
            <a:pPr lvl="1">
              <a:buSzPct val="60000"/>
              <a:buFont typeface="Wingdings 2" pitchFamily="18" charset="2"/>
              <a:buChar char=""/>
            </a:pPr>
            <a:r>
              <a:rPr lang="en-US" altLang="en-US" smtClean="0">
                <a:latin typeface="Arial" charset="0"/>
                <a:cs typeface="Arial" charset="0"/>
              </a:rPr>
              <a:t>Tachyarrhythmias may not be tolerated as well in older people</a:t>
            </a:r>
          </a:p>
          <a:p>
            <a:pPr lvl="2">
              <a:buSzPct val="80000"/>
              <a:buFont typeface="Wingdings" pitchFamily="2" charset="2"/>
              <a:buChar char="Ø"/>
            </a:pPr>
            <a:r>
              <a:rPr lang="en-US" altLang="en-US" smtClean="0">
                <a:latin typeface="Arial" charset="0"/>
                <a:cs typeface="Arial" charset="0"/>
              </a:rPr>
              <a:t>Myocardium thicker and less compliant, and early diastolic filling impaired at rest</a:t>
            </a:r>
          </a:p>
          <a:p>
            <a:pPr lvl="2">
              <a:buSzPct val="80000"/>
              <a:buFont typeface="Wingdings" pitchFamily="2" charset="2"/>
              <a:buChar char="Ø"/>
            </a:pPr>
            <a:r>
              <a:rPr lang="en-US" altLang="en-US" smtClean="0">
                <a:latin typeface="Arial" charset="0"/>
                <a:cs typeface="Arial" charset="0"/>
              </a:rPr>
              <a:t>Thus, may not tolerate a tachycardia as well because of shortened diastole</a:t>
            </a:r>
          </a:p>
        </p:txBody>
      </p:sp>
      <p:sp>
        <p:nvSpPr>
          <p:cNvPr id="53251" name="Title 5"/>
          <p:cNvSpPr>
            <a:spLocks noGrp="1"/>
          </p:cNvSpPr>
          <p:nvPr>
            <p:ph type="title"/>
          </p:nvPr>
        </p:nvSpPr>
        <p:spPr/>
        <p:txBody>
          <a:bodyPr/>
          <a:lstStyle/>
          <a:p>
            <a:r>
              <a:rPr lang="en-US" altLang="en-US" smtClean="0">
                <a:latin typeface="Arial" charset="0"/>
                <a:cs typeface="Arial" charset="0"/>
              </a:rPr>
              <a:t>Arrhythmias </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32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8964B7-32CA-4431-8086-0E72AB0CBEB1}" type="slidenum">
              <a:rPr lang="en-US" sz="1000" smtClean="0">
                <a:latin typeface="Arial" charset="0"/>
                <a:cs typeface="Arial" charset="0"/>
              </a:rPr>
              <a:pPr eaLnBrk="1" hangingPunct="1"/>
              <a:t>42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Occur as result of histologic changes in conduction system; these changes include</a:t>
            </a:r>
          </a:p>
          <a:p>
            <a:pPr lvl="2">
              <a:buSzPct val="80000"/>
              <a:buFont typeface="Wingdings" pitchFamily="2" charset="2"/>
              <a:buChar char="Ø"/>
            </a:pPr>
            <a:r>
              <a:rPr lang="en-US" altLang="en-US" smtClean="0">
                <a:latin typeface="Arial" charset="0"/>
                <a:cs typeface="Arial" charset="0"/>
              </a:rPr>
              <a:t>Prolonged P-R interval (first-degree AV block) and prolonged Q-T interval, but the QRS interval is unchanged</a:t>
            </a:r>
          </a:p>
          <a:p>
            <a:pPr lvl="2">
              <a:buSzPct val="80000"/>
              <a:buFont typeface="Wingdings" pitchFamily="2" charset="2"/>
              <a:buChar char="Ø"/>
            </a:pPr>
            <a:r>
              <a:rPr lang="en-US" altLang="en-US" smtClean="0">
                <a:latin typeface="Arial" charset="0"/>
                <a:cs typeface="Arial" charset="0"/>
              </a:rPr>
              <a:t>Left axis deviation from age-related mild LV hypertrophy and fibrosis in left bundle branch</a:t>
            </a:r>
          </a:p>
          <a:p>
            <a:pPr lvl="2">
              <a:buSzPct val="80000"/>
              <a:buFont typeface="Wingdings" pitchFamily="2" charset="2"/>
              <a:buChar char="Ø"/>
            </a:pPr>
            <a:r>
              <a:rPr lang="en-US" altLang="en-US" smtClean="0">
                <a:latin typeface="Arial" charset="0"/>
                <a:cs typeface="Arial" charset="0"/>
              </a:rPr>
              <a:t>Increased incidence of bundle branch block</a:t>
            </a:r>
          </a:p>
          <a:p>
            <a:pPr lvl="1">
              <a:buSzPct val="60000"/>
              <a:buFont typeface="Wingdings 2" pitchFamily="18" charset="2"/>
              <a:buChar char=""/>
            </a:pPr>
            <a:r>
              <a:rPr lang="en-US" altLang="en-US" smtClean="0">
                <a:latin typeface="Arial" charset="0"/>
                <a:cs typeface="Arial" charset="0"/>
              </a:rPr>
              <a:t>Although hemodynamic changes associated with aging alone do not seem severe or portentous, incidence of cardiovascular disease increases with age</a:t>
            </a:r>
          </a:p>
        </p:txBody>
      </p:sp>
      <p:sp>
        <p:nvSpPr>
          <p:cNvPr id="54275" name="Title 5"/>
          <p:cNvSpPr>
            <a:spLocks noGrp="1"/>
          </p:cNvSpPr>
          <p:nvPr>
            <p:ph type="title"/>
          </p:nvPr>
        </p:nvSpPr>
        <p:spPr/>
        <p:txBody>
          <a:bodyPr/>
          <a:lstStyle/>
          <a:p>
            <a:r>
              <a:rPr lang="en-US" altLang="en-US" smtClean="0">
                <a:latin typeface="Arial" charset="0"/>
                <a:cs typeface="Arial" charset="0"/>
              </a:rPr>
              <a:t>Age-Related Changes in ECG</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42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007CD6-6F92-40C5-9239-23BC9C20C12D}" type="slidenum">
              <a:rPr lang="en-US" sz="1000" smtClean="0">
                <a:latin typeface="Arial" charset="0"/>
                <a:cs typeface="Arial" charset="0"/>
              </a:rPr>
              <a:pPr eaLnBrk="1" hangingPunct="1"/>
              <a:t>43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Incidence of coronary artery disease increases sharply with advancing age and accounts for about half of deaths of older people</a:t>
            </a:r>
          </a:p>
          <a:p>
            <a:pPr lvl="2">
              <a:buSzPct val="80000"/>
              <a:buFont typeface="Wingdings" pitchFamily="2" charset="2"/>
              <a:buChar char="Ø"/>
            </a:pPr>
            <a:r>
              <a:rPr lang="en-US" altLang="en-US" smtClean="0">
                <a:latin typeface="Arial" charset="0"/>
                <a:cs typeface="Arial" charset="0"/>
              </a:rPr>
              <a:t>Hypertension and heart failure also increase with age</a:t>
            </a:r>
          </a:p>
          <a:p>
            <a:pPr lvl="2">
              <a:buSzPct val="80000"/>
              <a:buFont typeface="Wingdings" pitchFamily="2" charset="2"/>
              <a:buChar char="Ø"/>
            </a:pPr>
            <a:r>
              <a:rPr lang="en-US" altLang="en-US" smtClean="0">
                <a:latin typeface="Arial" charset="0"/>
                <a:cs typeface="Arial" charset="0"/>
              </a:rPr>
              <a:t>Lifestyle habits play a significant role in the acquisition of heart disease</a:t>
            </a:r>
            <a:endParaRPr lang="en-US" altLang="en-US" sz="2100" smtClean="0">
              <a:latin typeface="Arial" charset="0"/>
              <a:cs typeface="Arial" charset="0"/>
            </a:endParaRPr>
          </a:p>
          <a:p>
            <a:pPr lvl="1">
              <a:buSzPct val="60000"/>
              <a:buFont typeface="Wingdings 2" pitchFamily="18" charset="2"/>
              <a:buChar char=""/>
            </a:pPr>
            <a:r>
              <a:rPr lang="en-US" altLang="en-US" smtClean="0">
                <a:latin typeface="Arial" charset="0"/>
                <a:cs typeface="Arial" charset="0"/>
              </a:rPr>
              <a:t>Also, increasing physical activity of older adults associated with a reduced risk of death from cardiovascular diseases and respiratory illnesses</a:t>
            </a:r>
          </a:p>
          <a:p>
            <a:pPr lvl="2">
              <a:buSzPct val="80000"/>
              <a:buFont typeface="Wingdings" pitchFamily="2" charset="2"/>
              <a:buChar char="Ø"/>
            </a:pPr>
            <a:r>
              <a:rPr lang="en-US" altLang="en-US" smtClean="0">
                <a:latin typeface="Arial" charset="0"/>
                <a:cs typeface="Arial" charset="0"/>
              </a:rPr>
              <a:t>Both points underscore need for health teaching as an important treatment parameter</a:t>
            </a:r>
          </a:p>
        </p:txBody>
      </p:sp>
      <p:sp>
        <p:nvSpPr>
          <p:cNvPr id="55299" name="Title 5"/>
          <p:cNvSpPr>
            <a:spLocks noGrp="1"/>
          </p:cNvSpPr>
          <p:nvPr>
            <p:ph type="title"/>
          </p:nvPr>
        </p:nvSpPr>
        <p:spPr/>
        <p:txBody>
          <a:bodyPr/>
          <a:lstStyle/>
          <a:p>
            <a:r>
              <a:rPr lang="en-US" altLang="en-US" smtClean="0">
                <a:latin typeface="Arial" charset="0"/>
                <a:cs typeface="Arial" charset="0"/>
              </a:rPr>
              <a:t>Cardiac Disease and Aging Adult</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53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A5CC8C-CCCD-4D49-B1DB-94092D204D6C}" type="slidenum">
              <a:rPr lang="en-US" sz="1000" smtClean="0">
                <a:latin typeface="Arial" charset="0"/>
                <a:cs typeface="Arial" charset="0"/>
              </a:rPr>
              <a:pPr eaLnBrk="1" hangingPunct="1"/>
              <a:t>44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7"/>
          <p:cNvSpPr>
            <a:spLocks noGrp="1"/>
          </p:cNvSpPr>
          <p:nvPr>
            <p:ph idx="1"/>
          </p:nvPr>
        </p:nvSpPr>
        <p:spPr>
          <a:xfrm>
            <a:off x="465138" y="1641475"/>
            <a:ext cx="8229600" cy="4454525"/>
          </a:xfrm>
        </p:spPr>
        <p:txBody>
          <a:bodyPr/>
          <a:lstStyle/>
          <a:p>
            <a:r>
              <a:rPr lang="en-US" altLang="en-US" sz="2400" smtClean="0">
                <a:latin typeface="Arial" charset="0"/>
                <a:cs typeface="Arial" charset="0"/>
              </a:rPr>
              <a:t>Prevalence is an estimate of how many people in a stated geographic location have a disease at a given time</a:t>
            </a:r>
          </a:p>
          <a:p>
            <a:pPr lvl="2">
              <a:buSzPct val="80000"/>
              <a:buFont typeface="Wingdings" pitchFamily="2" charset="2"/>
              <a:buChar char="Ø"/>
            </a:pPr>
            <a:r>
              <a:rPr lang="en-US" altLang="en-US" smtClean="0">
                <a:latin typeface="Arial" charset="0"/>
                <a:cs typeface="Arial" charset="0"/>
              </a:rPr>
              <a:t>In the U.S., more than 1 in 3 have one or more forms of cardiovascular heart disease (CVD)</a:t>
            </a:r>
          </a:p>
          <a:p>
            <a:pPr lvl="3">
              <a:buSzPct val="80000"/>
              <a:buFont typeface="Arial" charset="0"/>
              <a:buChar char="•"/>
            </a:pPr>
            <a:r>
              <a:rPr lang="en-US" altLang="en-US" smtClean="0">
                <a:latin typeface="Arial" charset="0"/>
                <a:cs typeface="Arial" charset="0"/>
              </a:rPr>
              <a:t>Annual rates of first CVD event increase with age </a:t>
            </a:r>
          </a:p>
          <a:p>
            <a:pPr lvl="3">
              <a:buSzPct val="80000"/>
              <a:buFont typeface="Arial" charset="0"/>
              <a:buChar char="•"/>
            </a:pPr>
            <a:r>
              <a:rPr lang="en-US" altLang="en-US" smtClean="0">
                <a:latin typeface="Arial" charset="0"/>
                <a:cs typeface="Arial" charset="0"/>
              </a:rPr>
              <a:t>For women, comparable rates occur 10 years later in life than for men, but this gap narrows with advancing age</a:t>
            </a:r>
          </a:p>
          <a:p>
            <a:pPr lvl="2">
              <a:buSzPct val="80000"/>
              <a:buFont typeface="Wingdings" pitchFamily="2" charset="2"/>
              <a:buChar char="Ø"/>
            </a:pPr>
            <a:r>
              <a:rPr lang="en-US" altLang="en-US" smtClean="0">
                <a:latin typeface="Arial" charset="0"/>
                <a:cs typeface="Arial" charset="0"/>
              </a:rPr>
              <a:t>Causes of CVD: interaction of genetic, environmental, and lifestyle factors</a:t>
            </a:r>
          </a:p>
          <a:p>
            <a:pPr lvl="2">
              <a:buSzPct val="80000"/>
              <a:buFont typeface="Wingdings" pitchFamily="2" charset="2"/>
              <a:buChar char="Ø"/>
            </a:pPr>
            <a:r>
              <a:rPr lang="en-US" altLang="en-US" smtClean="0">
                <a:latin typeface="Arial" charset="0"/>
                <a:cs typeface="Arial" charset="0"/>
              </a:rPr>
              <a:t>Evidence shows potentially modifiable risk factors contribute to overwhelming majority of cardiac risk</a:t>
            </a:r>
          </a:p>
        </p:txBody>
      </p:sp>
      <p:sp>
        <p:nvSpPr>
          <p:cNvPr id="56323" name="Title 5"/>
          <p:cNvSpPr>
            <a:spLocks noGrp="1"/>
          </p:cNvSpPr>
          <p:nvPr>
            <p:ph type="title"/>
          </p:nvPr>
        </p:nvSpPr>
        <p:spPr/>
        <p:txBody>
          <a:bodyPr/>
          <a:lstStyle/>
          <a:p>
            <a:r>
              <a:rPr lang="en-US" altLang="en-US" smtClean="0">
                <a:latin typeface="Arial" charset="0"/>
                <a:cs typeface="Arial" charset="0"/>
              </a:rPr>
              <a:t>Culture and Genetics I</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63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58C707-1E55-473B-AAC9-FFC75754292C}" type="slidenum">
              <a:rPr lang="en-US" sz="1000" smtClean="0">
                <a:latin typeface="Arial" charset="0"/>
                <a:cs typeface="Arial" charset="0"/>
              </a:rPr>
              <a:pPr eaLnBrk="1" hangingPunct="1"/>
              <a:t>45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Although all adults have some potential CVD risk, some groups, defined by race, ethnicity, gender, socioeconomic status, and educational level carry an excess burden of CVD</a:t>
            </a:r>
          </a:p>
          <a:p>
            <a:pPr lvl="2">
              <a:buSzPct val="80000"/>
              <a:buFont typeface="Wingdings" pitchFamily="2" charset="2"/>
              <a:buChar char="Ø"/>
            </a:pPr>
            <a:r>
              <a:rPr lang="en-US" altLang="en-US" smtClean="0">
                <a:latin typeface="Arial" charset="0"/>
                <a:cs typeface="Arial" charset="0"/>
              </a:rPr>
              <a:t>Higher percent of men than women have hypertension until 45 years, after which the percentages are similar</a:t>
            </a:r>
          </a:p>
          <a:p>
            <a:pPr lvl="3">
              <a:buSzPct val="100000"/>
              <a:buFont typeface="Arial" charset="0"/>
              <a:buChar char="•"/>
            </a:pPr>
            <a:r>
              <a:rPr lang="en-US" altLang="en-US" smtClean="0">
                <a:latin typeface="Arial" charset="0"/>
                <a:cs typeface="Arial" charset="0"/>
              </a:rPr>
              <a:t>After 64 years, women have much higher percentage than men</a:t>
            </a:r>
          </a:p>
          <a:p>
            <a:pPr lvl="2">
              <a:buSzPct val="80000"/>
              <a:buFont typeface="Wingdings" pitchFamily="2" charset="2"/>
              <a:buChar char="Ø"/>
            </a:pPr>
            <a:r>
              <a:rPr lang="en-US" altLang="en-US" smtClean="0">
                <a:latin typeface="Arial" charset="0"/>
                <a:cs typeface="Arial" charset="0"/>
              </a:rPr>
              <a:t>Hypertension is 2 to 3 times more common among women taking oral contraceptives, especially obese and older women</a:t>
            </a:r>
          </a:p>
          <a:p>
            <a:pPr lvl="2">
              <a:buSzPct val="80000"/>
              <a:buFont typeface="Wingdings" pitchFamily="2" charset="2"/>
              <a:buChar char="Ø"/>
            </a:pPr>
            <a:r>
              <a:rPr lang="en-US" altLang="en-US" smtClean="0">
                <a:latin typeface="Arial" charset="0"/>
                <a:cs typeface="Arial" charset="0"/>
              </a:rPr>
              <a:t>Hypertension in Blacks is among highest in world and is rising</a:t>
            </a:r>
          </a:p>
        </p:txBody>
      </p:sp>
      <p:sp>
        <p:nvSpPr>
          <p:cNvPr id="57347" name="Title 5"/>
          <p:cNvSpPr>
            <a:spLocks noGrp="1"/>
          </p:cNvSpPr>
          <p:nvPr>
            <p:ph type="title"/>
          </p:nvPr>
        </p:nvSpPr>
        <p:spPr/>
        <p:txBody>
          <a:bodyPr/>
          <a:lstStyle/>
          <a:p>
            <a:r>
              <a:rPr lang="en-US" altLang="en-US" smtClean="0">
                <a:latin typeface="Arial" charset="0"/>
                <a:cs typeface="Arial" charset="0"/>
              </a:rPr>
              <a:t>Culture and Genetics II</a:t>
            </a:r>
          </a:p>
        </p:txBody>
      </p:sp>
      <p:sp>
        <p:nvSpPr>
          <p:cNvPr id="573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73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FDFFA3-1263-4993-9413-B74CE31848D0}" type="slidenum">
              <a:rPr lang="en-US" sz="1000" smtClean="0">
                <a:latin typeface="Arial" charset="0"/>
                <a:cs typeface="Arial" charset="0"/>
              </a:rPr>
              <a:pPr eaLnBrk="1" hangingPunct="1"/>
              <a:t>46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Prevalence of hypertension is 41.4% Blacks</a:t>
            </a:r>
          </a:p>
          <a:p>
            <a:pPr lvl="1">
              <a:buSzPct val="60000"/>
              <a:buFont typeface="Wingdings 2" pitchFamily="18" charset="2"/>
              <a:buChar char=""/>
            </a:pPr>
            <a:r>
              <a:rPr lang="en-US" altLang="en-US" sz="2800" smtClean="0">
                <a:latin typeface="Arial" charset="0"/>
                <a:cs typeface="Arial" charset="0"/>
              </a:rPr>
              <a:t>25.8% for American Indians or Alaska Natives</a:t>
            </a:r>
          </a:p>
          <a:p>
            <a:pPr lvl="1">
              <a:buSzPct val="60000"/>
              <a:buFont typeface="Wingdings 2" pitchFamily="18" charset="2"/>
              <a:buChar char=""/>
            </a:pPr>
            <a:r>
              <a:rPr lang="en-US" altLang="en-US" sz="2800" smtClean="0">
                <a:latin typeface="Arial" charset="0"/>
                <a:cs typeface="Arial" charset="0"/>
              </a:rPr>
              <a:t>28.1% for Whites</a:t>
            </a:r>
          </a:p>
          <a:p>
            <a:pPr lvl="1">
              <a:buSzPct val="60000"/>
              <a:buFont typeface="Wingdings 2" pitchFamily="18" charset="2"/>
              <a:buChar char=""/>
            </a:pPr>
            <a:r>
              <a:rPr lang="en-US" altLang="en-US" sz="2800" smtClean="0">
                <a:latin typeface="Arial" charset="0"/>
                <a:cs typeface="Arial" charset="0"/>
              </a:rPr>
              <a:t>22.2% for Hispanics and 18.7% for Asians</a:t>
            </a:r>
          </a:p>
          <a:p>
            <a:pPr lvl="1">
              <a:buSzPct val="60000"/>
              <a:buFont typeface="Wingdings 2" pitchFamily="18" charset="2"/>
              <a:buChar char=""/>
            </a:pPr>
            <a:r>
              <a:rPr lang="en-US" altLang="en-US" sz="2800" smtClean="0">
                <a:latin typeface="Arial" charset="0"/>
                <a:cs typeface="Arial" charset="0"/>
              </a:rPr>
              <a:t>Compared with Whites, Blacks develop hypertension earlier in life, and their average BP is much higher</a:t>
            </a:r>
          </a:p>
          <a:p>
            <a:pPr lvl="2">
              <a:buSzPct val="80000"/>
              <a:buFont typeface="Wingdings" pitchFamily="2" charset="2"/>
              <a:buChar char="Ø"/>
            </a:pPr>
            <a:r>
              <a:rPr lang="en-US" altLang="en-US" sz="2400" smtClean="0">
                <a:latin typeface="Arial" charset="0"/>
                <a:cs typeface="Arial" charset="0"/>
              </a:rPr>
              <a:t>Thus, Blacks have greater rate of stroke, death due from heart disease and end-stage kidney disease</a:t>
            </a:r>
          </a:p>
        </p:txBody>
      </p:sp>
      <p:sp>
        <p:nvSpPr>
          <p:cNvPr id="58371" name="Title 5"/>
          <p:cNvSpPr>
            <a:spLocks noGrp="1"/>
          </p:cNvSpPr>
          <p:nvPr>
            <p:ph type="title"/>
          </p:nvPr>
        </p:nvSpPr>
        <p:spPr/>
        <p:txBody>
          <a:bodyPr/>
          <a:lstStyle/>
          <a:p>
            <a:r>
              <a:rPr lang="en-US" altLang="en-US" smtClean="0">
                <a:latin typeface="Arial" charset="0"/>
                <a:cs typeface="Arial" charset="0"/>
              </a:rPr>
              <a:t>Culture and Genetics: Hypertension</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83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DE90C3-5483-4218-954C-9BAE517B2B47}" type="slidenum">
              <a:rPr lang="en-US" sz="1000" smtClean="0">
                <a:latin typeface="Arial" charset="0"/>
                <a:cs typeface="Arial" charset="0"/>
              </a:rPr>
              <a:pPr eaLnBrk="1" hangingPunct="1"/>
              <a:t>47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In the 45+ years from 1965 to 2010, U.S. smoking rates declined by 54% among adults over 18</a:t>
            </a:r>
          </a:p>
          <a:p>
            <a:pPr lvl="1">
              <a:buSzPct val="60000"/>
              <a:buFont typeface="Wingdings 2" pitchFamily="18" charset="2"/>
              <a:buChar char=""/>
            </a:pPr>
            <a:r>
              <a:rPr lang="en-US" altLang="en-US" smtClean="0">
                <a:latin typeface="Arial" charset="0"/>
                <a:cs typeface="Arial" charset="0"/>
              </a:rPr>
              <a:t>In 2010, 21.2% of men and 17.5% of women were smokers</a:t>
            </a:r>
          </a:p>
          <a:p>
            <a:pPr lvl="1">
              <a:buSzPct val="60000"/>
              <a:buFont typeface="Wingdings 2" pitchFamily="18" charset="2"/>
              <a:buChar char=""/>
            </a:pPr>
            <a:r>
              <a:rPr lang="en-US" altLang="en-US" smtClean="0">
                <a:latin typeface="Arial" charset="0"/>
                <a:cs typeface="Arial" charset="0"/>
              </a:rPr>
              <a:t>Nicotine increases risk of myocardial infarction (MI) and stroke by causing</a:t>
            </a:r>
          </a:p>
          <a:p>
            <a:pPr lvl="2">
              <a:buSzPct val="80000"/>
              <a:buFont typeface="Wingdings" pitchFamily="2" charset="2"/>
              <a:buChar char="Ø"/>
            </a:pPr>
            <a:r>
              <a:rPr lang="en-US" altLang="en-US" smtClean="0">
                <a:latin typeface="Arial" charset="0"/>
                <a:cs typeface="Arial" charset="0"/>
              </a:rPr>
              <a:t>Increase in oxygen demand with a concomitant decrease in oxygen supply </a:t>
            </a:r>
          </a:p>
          <a:p>
            <a:pPr lvl="2">
              <a:buSzPct val="80000"/>
              <a:buFont typeface="Wingdings" pitchFamily="2" charset="2"/>
              <a:buChar char="Ø"/>
            </a:pPr>
            <a:r>
              <a:rPr lang="en-US" altLang="en-US" smtClean="0">
                <a:latin typeface="Arial" charset="0"/>
                <a:cs typeface="Arial" charset="0"/>
              </a:rPr>
              <a:t>Activation of platelets, activation of fibrinogen; and an adverse change in lipid profile</a:t>
            </a:r>
          </a:p>
        </p:txBody>
      </p:sp>
      <p:sp>
        <p:nvSpPr>
          <p:cNvPr id="59395" name="Title 5"/>
          <p:cNvSpPr>
            <a:spLocks noGrp="1"/>
          </p:cNvSpPr>
          <p:nvPr>
            <p:ph type="title"/>
          </p:nvPr>
        </p:nvSpPr>
        <p:spPr/>
        <p:txBody>
          <a:bodyPr/>
          <a:lstStyle/>
          <a:p>
            <a:r>
              <a:rPr lang="en-US" altLang="en-US" smtClean="0">
                <a:latin typeface="Arial" charset="0"/>
                <a:cs typeface="Arial" charset="0"/>
              </a:rPr>
              <a:t>Culture and Genetics: Smoking</a:t>
            </a:r>
          </a:p>
        </p:txBody>
      </p:sp>
      <p:sp>
        <p:nvSpPr>
          <p:cNvPr id="593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93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8DC5DA-D653-46E7-B224-05BD373B5F15}" type="slidenum">
              <a:rPr lang="en-US" sz="1000" smtClean="0">
                <a:latin typeface="Arial" charset="0"/>
                <a:cs typeface="Arial" charset="0"/>
              </a:rPr>
              <a:pPr eaLnBrk="1" hangingPunct="1"/>
              <a:t>48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High levels of low density lipoprotein gradually add to lipid core of thrombus formation in arteries, which results in MI and stroke</a:t>
            </a:r>
          </a:p>
          <a:p>
            <a:pPr lvl="1">
              <a:buSzPct val="60000"/>
              <a:buFont typeface="Wingdings 2" pitchFamily="18" charset="2"/>
              <a:buChar char=""/>
            </a:pPr>
            <a:r>
              <a:rPr lang="en-US" altLang="en-US" sz="2800" smtClean="0">
                <a:latin typeface="Arial" charset="0"/>
                <a:cs typeface="Arial" charset="0"/>
              </a:rPr>
              <a:t>Age-adjusted prevalence of LDL cholesterol levels over 130 mg/dL include</a:t>
            </a:r>
          </a:p>
          <a:p>
            <a:pPr lvl="2">
              <a:buSzPct val="80000"/>
              <a:buFont typeface="Wingdings" pitchFamily="2" charset="2"/>
              <a:buChar char="Ø"/>
            </a:pPr>
            <a:r>
              <a:rPr lang="en-US" altLang="en-US" sz="2400" smtClean="0">
                <a:latin typeface="Arial" charset="0"/>
                <a:cs typeface="Arial" charset="0"/>
              </a:rPr>
              <a:t>39.9% of Mexican American men and 30.4% of Mexican American women </a:t>
            </a:r>
          </a:p>
          <a:p>
            <a:pPr lvl="2">
              <a:buSzPct val="80000"/>
              <a:buFont typeface="Wingdings" pitchFamily="2" charset="2"/>
              <a:buChar char="Ø"/>
            </a:pPr>
            <a:r>
              <a:rPr lang="en-US" altLang="en-US" sz="2400" smtClean="0">
                <a:latin typeface="Arial" charset="0"/>
                <a:cs typeface="Arial" charset="0"/>
              </a:rPr>
              <a:t>30.1% of white men and 29.3% of white women </a:t>
            </a:r>
          </a:p>
          <a:p>
            <a:pPr lvl="2">
              <a:buSzPct val="80000"/>
              <a:buFont typeface="Wingdings" pitchFamily="2" charset="2"/>
              <a:buChar char="Ø"/>
            </a:pPr>
            <a:r>
              <a:rPr lang="en-US" altLang="en-US" sz="2400" smtClean="0">
                <a:latin typeface="Arial" charset="0"/>
                <a:cs typeface="Arial" charset="0"/>
              </a:rPr>
              <a:t>33.1% of black men and 31.2% of black women </a:t>
            </a:r>
          </a:p>
        </p:txBody>
      </p:sp>
      <p:sp>
        <p:nvSpPr>
          <p:cNvPr id="60419" name="Title 5"/>
          <p:cNvSpPr>
            <a:spLocks noGrp="1"/>
          </p:cNvSpPr>
          <p:nvPr>
            <p:ph type="title"/>
          </p:nvPr>
        </p:nvSpPr>
        <p:spPr/>
        <p:txBody>
          <a:bodyPr/>
          <a:lstStyle/>
          <a:p>
            <a:r>
              <a:rPr lang="en-US" altLang="en-US" smtClean="0">
                <a:latin typeface="Arial" charset="0"/>
                <a:cs typeface="Arial" charset="0"/>
              </a:rPr>
              <a:t>Culture and Genetics: Serum Cholesterol</a:t>
            </a:r>
          </a:p>
        </p:txBody>
      </p:sp>
      <p:sp>
        <p:nvSpPr>
          <p:cNvPr id="604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04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905659-5FFB-46D9-AFFF-BB7542AD067B}" type="slidenum">
              <a:rPr lang="en-US" sz="1000" smtClean="0">
                <a:latin typeface="Arial" charset="0"/>
                <a:cs typeface="Arial" charset="0"/>
              </a:rPr>
              <a:pPr eaLnBrk="1" hangingPunct="1"/>
              <a:t>49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Four chambers separated by valves, whose main purpose is to prevent backflow of blood</a:t>
            </a:r>
          </a:p>
          <a:p>
            <a:pPr lvl="2">
              <a:buSzPct val="80000"/>
              <a:buFont typeface="Wingdings" pitchFamily="2" charset="2"/>
              <a:buChar char="Ø"/>
            </a:pPr>
            <a:r>
              <a:rPr lang="en-US" altLang="en-US" sz="2400" smtClean="0">
                <a:latin typeface="Arial" charset="0"/>
                <a:cs typeface="Arial" charset="0"/>
              </a:rPr>
              <a:t>Valves are unidirectional: can only open one way </a:t>
            </a:r>
          </a:p>
          <a:p>
            <a:pPr lvl="2">
              <a:buSzPct val="80000"/>
              <a:buFont typeface="Wingdings" pitchFamily="2" charset="2"/>
              <a:buChar char="Ø"/>
            </a:pPr>
            <a:r>
              <a:rPr lang="en-US" altLang="en-US" sz="2400" smtClean="0">
                <a:latin typeface="Arial" charset="0"/>
                <a:cs typeface="Arial" charset="0"/>
              </a:rPr>
              <a:t>Valves open and close passively in response to pressure gradients in moving blood</a:t>
            </a:r>
          </a:p>
          <a:p>
            <a:pPr lvl="1">
              <a:buSzPct val="60000"/>
              <a:buFont typeface="Wingdings 2" pitchFamily="18" charset="2"/>
              <a:buChar char=""/>
            </a:pPr>
            <a:r>
              <a:rPr lang="en-US" altLang="en-US" sz="2800" smtClean="0">
                <a:latin typeface="Arial" charset="0"/>
                <a:cs typeface="Arial" charset="0"/>
              </a:rPr>
              <a:t>Four valves in heart</a:t>
            </a:r>
          </a:p>
          <a:p>
            <a:pPr lvl="2">
              <a:buSzPct val="80000"/>
              <a:buFont typeface="Wingdings" pitchFamily="2" charset="2"/>
              <a:buChar char="Ø"/>
            </a:pPr>
            <a:r>
              <a:rPr lang="en-US" altLang="en-US" sz="2400" smtClean="0">
                <a:latin typeface="Arial" charset="0"/>
                <a:cs typeface="Arial" charset="0"/>
              </a:rPr>
              <a:t>Two atrioventricular (AV) valves</a:t>
            </a:r>
          </a:p>
          <a:p>
            <a:pPr lvl="2">
              <a:buSzPct val="80000"/>
              <a:buFont typeface="Wingdings" pitchFamily="2" charset="2"/>
              <a:buChar char="Ø"/>
            </a:pPr>
            <a:r>
              <a:rPr lang="en-US" altLang="en-US" sz="2400" smtClean="0">
                <a:latin typeface="Arial" charset="0"/>
                <a:cs typeface="Arial" charset="0"/>
              </a:rPr>
              <a:t>Two semilunar (SL) valves</a:t>
            </a:r>
          </a:p>
        </p:txBody>
      </p:sp>
      <p:sp>
        <p:nvSpPr>
          <p:cNvPr id="16387" name="Title 5"/>
          <p:cNvSpPr>
            <a:spLocks noGrp="1"/>
          </p:cNvSpPr>
          <p:nvPr>
            <p:ph type="title"/>
          </p:nvPr>
        </p:nvSpPr>
        <p:spPr/>
        <p:txBody>
          <a:bodyPr/>
          <a:lstStyle/>
          <a:p>
            <a:r>
              <a:rPr lang="en-US" altLang="en-US" smtClean="0">
                <a:latin typeface="Arial" charset="0"/>
                <a:cs typeface="Arial" charset="0"/>
              </a:rPr>
              <a:t>Heart Chambers and Valves</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63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0886E3-B369-4B48-A9C0-56A47206C9F5}" type="slidenum">
              <a:rPr lang="en-US" sz="1000" smtClean="0">
                <a:latin typeface="Arial" charset="0"/>
                <a:cs typeface="Arial" charset="0"/>
              </a:rPr>
              <a:pPr eaLnBrk="1" hangingPunct="1"/>
              <a:t>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Epidemic of obesity in U.S. is well known</a:t>
            </a:r>
          </a:p>
          <a:p>
            <a:pPr lvl="2">
              <a:buSzPct val="80000"/>
              <a:buFont typeface="Wingdings" pitchFamily="2" charset="2"/>
              <a:buChar char="Ø"/>
            </a:pPr>
            <a:r>
              <a:rPr lang="en-US" altLang="en-US" sz="2400" smtClean="0">
                <a:latin typeface="Arial" charset="0"/>
                <a:cs typeface="Arial" charset="0"/>
              </a:rPr>
              <a:t>Among Americans age 20 or older, prevalence of overweight or obesity</a:t>
            </a:r>
          </a:p>
          <a:p>
            <a:pPr lvl="3">
              <a:buSzPct val="100000"/>
              <a:buFont typeface="Arial" charset="0"/>
              <a:buChar char="•"/>
            </a:pPr>
            <a:r>
              <a:rPr lang="en-US" altLang="en-US" sz="2000" smtClean="0">
                <a:latin typeface="Arial" charset="0"/>
                <a:cs typeface="Arial" charset="0"/>
              </a:rPr>
              <a:t>Overall 68% are overweight or obese</a:t>
            </a:r>
          </a:p>
          <a:p>
            <a:pPr lvl="3">
              <a:buSzPct val="100000"/>
              <a:buFont typeface="Arial" charset="0"/>
              <a:buChar char="•"/>
            </a:pPr>
            <a:r>
              <a:rPr lang="en-US" altLang="en-US" sz="2000" smtClean="0">
                <a:latin typeface="Arial" charset="0"/>
                <a:cs typeface="Arial" charset="0"/>
              </a:rPr>
              <a:t>Of which 73% are men and 64% are women</a:t>
            </a:r>
          </a:p>
          <a:p>
            <a:pPr lvl="3">
              <a:buSzPct val="100000"/>
              <a:buFont typeface="Arial" charset="0"/>
              <a:buChar char="•"/>
            </a:pPr>
            <a:r>
              <a:rPr lang="en-US" altLang="en-US" sz="2000" smtClean="0">
                <a:latin typeface="Arial" charset="0"/>
                <a:cs typeface="Arial" charset="0"/>
              </a:rPr>
              <a:t>Obesity increases the risk of comorbid conditions, such as but not limited to HTN, hyperlipidemia, type II diabetes </a:t>
            </a:r>
          </a:p>
        </p:txBody>
      </p:sp>
      <p:sp>
        <p:nvSpPr>
          <p:cNvPr id="61443" name="Title 5"/>
          <p:cNvSpPr>
            <a:spLocks noGrp="1"/>
          </p:cNvSpPr>
          <p:nvPr>
            <p:ph type="title"/>
          </p:nvPr>
        </p:nvSpPr>
        <p:spPr/>
        <p:txBody>
          <a:bodyPr/>
          <a:lstStyle/>
          <a:p>
            <a:r>
              <a:rPr lang="en-US" altLang="en-US" smtClean="0">
                <a:latin typeface="Arial" charset="0"/>
                <a:cs typeface="Arial" charset="0"/>
              </a:rPr>
              <a:t>Culture and Genetics: Obesity</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14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16A80D-6F28-418B-8345-9B220374FB85}" type="slidenum">
              <a:rPr lang="en-US" sz="1000" smtClean="0">
                <a:latin typeface="Arial" charset="0"/>
                <a:cs typeface="Arial" charset="0"/>
              </a:rPr>
              <a:pPr eaLnBrk="1" hangingPunct="1"/>
              <a:t>50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Risk of CVD is twofold greater among persons with DM</a:t>
            </a:r>
          </a:p>
          <a:p>
            <a:pPr lvl="2">
              <a:buSzPct val="80000"/>
              <a:buFont typeface="Wingdings" pitchFamily="2" charset="2"/>
              <a:buChar char="Ø"/>
            </a:pPr>
            <a:r>
              <a:rPr lang="en-US" altLang="en-US" smtClean="0">
                <a:latin typeface="Arial" charset="0"/>
                <a:cs typeface="Arial" charset="0"/>
              </a:rPr>
              <a:t>Increased prevalence of DM in U.S. is being followed by an increasing prevalence of CVD morbidity and mortality </a:t>
            </a:r>
          </a:p>
          <a:p>
            <a:pPr lvl="2">
              <a:buSzPct val="80000"/>
              <a:buFont typeface="Wingdings" pitchFamily="2" charset="2"/>
              <a:buChar char="Ø"/>
            </a:pPr>
            <a:r>
              <a:rPr lang="en-US" altLang="en-US" smtClean="0">
                <a:latin typeface="Arial" charset="0"/>
                <a:cs typeface="Arial" charset="0"/>
              </a:rPr>
              <a:t>Diabetes causes damage to large blood vessels that nourish brain, heart and extremities; this results in stroke, coronary artery disease, and peripheral vascular disease</a:t>
            </a:r>
          </a:p>
          <a:p>
            <a:pPr lvl="2">
              <a:buSzPct val="80000"/>
              <a:buFont typeface="Wingdings" pitchFamily="2" charset="2"/>
              <a:buChar char="Ø"/>
            </a:pPr>
            <a:r>
              <a:rPr lang="en-US" altLang="en-US" smtClean="0">
                <a:latin typeface="Arial" charset="0"/>
                <a:cs typeface="Arial" charset="0"/>
              </a:rPr>
              <a:t>About 12.6% of Blacks over age 20 have DM</a:t>
            </a:r>
          </a:p>
          <a:p>
            <a:pPr lvl="2">
              <a:buSzPct val="80000"/>
              <a:buFont typeface="Wingdings" pitchFamily="2" charset="2"/>
              <a:buChar char="Ø"/>
            </a:pPr>
            <a:r>
              <a:rPr lang="en-US" altLang="en-US" smtClean="0">
                <a:latin typeface="Arial" charset="0"/>
                <a:cs typeface="Arial" charset="0"/>
              </a:rPr>
              <a:t>11.8% of Hispanic Americans have DM, compared to 7.1% of Whites</a:t>
            </a:r>
          </a:p>
        </p:txBody>
      </p:sp>
      <p:sp>
        <p:nvSpPr>
          <p:cNvPr id="62467" name="Title 5"/>
          <p:cNvSpPr>
            <a:spLocks noGrp="1"/>
          </p:cNvSpPr>
          <p:nvPr>
            <p:ph type="title"/>
          </p:nvPr>
        </p:nvSpPr>
        <p:spPr/>
        <p:txBody>
          <a:bodyPr/>
          <a:lstStyle/>
          <a:p>
            <a:r>
              <a:rPr lang="en-US" altLang="en-US" smtClean="0">
                <a:latin typeface="Arial" charset="0"/>
                <a:cs typeface="Arial" charset="0"/>
              </a:rPr>
              <a:t>Culture and Genetics: Type II Diabetes Mellitus (DM)</a:t>
            </a: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24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42E017-0AB9-4198-B87E-0739EACEF4F1}" type="slidenum">
              <a:rPr lang="en-US" sz="1000" smtClean="0">
                <a:latin typeface="Arial" charset="0"/>
                <a:cs typeface="Arial" charset="0"/>
              </a:rPr>
              <a:pPr eaLnBrk="1" hangingPunct="1"/>
              <a:t>51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Regardless of ethnicity, CVD is the leading cause of death in women</a:t>
            </a:r>
          </a:p>
          <a:p>
            <a:pPr lvl="2">
              <a:buSzPct val="80000"/>
              <a:buFont typeface="Wingdings" pitchFamily="2" charset="2"/>
              <a:buChar char="Ø"/>
            </a:pPr>
            <a:r>
              <a:rPr lang="en-US" altLang="en-US" sz="2400" smtClean="0">
                <a:latin typeface="Arial" charset="0"/>
                <a:cs typeface="Arial" charset="0"/>
              </a:rPr>
              <a:t>Within the first year following an MI, women age 45  and older are 26% more likely to die than their male counterparts (19%)</a:t>
            </a:r>
          </a:p>
          <a:p>
            <a:pPr lvl="2">
              <a:buSzPct val="80000"/>
              <a:buFont typeface="Wingdings" pitchFamily="2" charset="2"/>
              <a:buChar char="Ø"/>
            </a:pPr>
            <a:r>
              <a:rPr lang="en-US" altLang="en-US" sz="2400" smtClean="0">
                <a:latin typeface="Arial" charset="0"/>
                <a:cs typeface="Arial" charset="0"/>
              </a:rPr>
              <a:t>Women may report different symptoms than the typical “chest pain” experienced by men, thus clinical diagnosis may be delayed </a:t>
            </a:r>
          </a:p>
        </p:txBody>
      </p:sp>
      <p:sp>
        <p:nvSpPr>
          <p:cNvPr id="63491" name="Title 5"/>
          <p:cNvSpPr>
            <a:spLocks noGrp="1"/>
          </p:cNvSpPr>
          <p:nvPr>
            <p:ph type="title"/>
          </p:nvPr>
        </p:nvSpPr>
        <p:spPr/>
        <p:txBody>
          <a:bodyPr/>
          <a:lstStyle/>
          <a:p>
            <a:r>
              <a:rPr lang="en-US" altLang="en-US" smtClean="0">
                <a:latin typeface="Arial" charset="0"/>
                <a:cs typeface="Arial" charset="0"/>
              </a:rPr>
              <a:t>Culture and Genetics: Sex Differences</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34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DF9F55-9830-41CB-9D3A-9B7FD75EF275}" type="slidenum">
              <a:rPr lang="en-US" sz="1000" smtClean="0">
                <a:latin typeface="Arial" charset="0"/>
                <a:cs typeface="Arial" charset="0"/>
              </a:rPr>
              <a:pPr eaLnBrk="1" hangingPunct="1"/>
              <a:t>52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Chest pain</a:t>
            </a:r>
          </a:p>
          <a:p>
            <a:r>
              <a:rPr lang="en-US" altLang="en-US" smtClean="0">
                <a:latin typeface="Arial" charset="0"/>
                <a:cs typeface="Arial" charset="0"/>
              </a:rPr>
              <a:t>Dyspnea</a:t>
            </a:r>
          </a:p>
          <a:p>
            <a:r>
              <a:rPr lang="en-US" altLang="en-US" smtClean="0">
                <a:latin typeface="Arial" charset="0"/>
                <a:cs typeface="Arial" charset="0"/>
              </a:rPr>
              <a:t>Orthopnea</a:t>
            </a:r>
          </a:p>
          <a:p>
            <a:r>
              <a:rPr lang="en-US" altLang="en-US" smtClean="0">
                <a:latin typeface="Arial" charset="0"/>
                <a:cs typeface="Arial" charset="0"/>
              </a:rPr>
              <a:t>Cough</a:t>
            </a:r>
          </a:p>
          <a:p>
            <a:r>
              <a:rPr lang="en-US" altLang="en-US" smtClean="0">
                <a:latin typeface="Arial" charset="0"/>
                <a:cs typeface="Arial" charset="0"/>
              </a:rPr>
              <a:t>Fatigue</a:t>
            </a:r>
          </a:p>
          <a:p>
            <a:r>
              <a:rPr lang="en-US" altLang="en-US" smtClean="0">
                <a:latin typeface="Arial" charset="0"/>
                <a:cs typeface="Arial" charset="0"/>
              </a:rPr>
              <a:t>Cyanosis or pallor</a:t>
            </a:r>
          </a:p>
          <a:p>
            <a:r>
              <a:rPr lang="en-US" altLang="en-US" smtClean="0">
                <a:latin typeface="Arial" charset="0"/>
                <a:cs typeface="Arial" charset="0"/>
              </a:rPr>
              <a:t>Edema</a:t>
            </a:r>
          </a:p>
        </p:txBody>
      </p:sp>
      <p:sp>
        <p:nvSpPr>
          <p:cNvPr id="64515" name="Title 5"/>
          <p:cNvSpPr>
            <a:spLocks noGrp="1"/>
          </p:cNvSpPr>
          <p:nvPr>
            <p:ph type="title"/>
          </p:nvPr>
        </p:nvSpPr>
        <p:spPr/>
        <p:txBody>
          <a:bodyPr/>
          <a:lstStyle/>
          <a:p>
            <a:r>
              <a:rPr lang="en-US" altLang="en-US" smtClean="0">
                <a:latin typeface="Arial" charset="0"/>
                <a:cs typeface="Arial" charset="0"/>
              </a:rPr>
              <a:t>Subjective Data</a:t>
            </a:r>
          </a:p>
        </p:txBody>
      </p:sp>
      <p:sp>
        <p:nvSpPr>
          <p:cNvPr id="64516" name="Content Placeholder 4"/>
          <p:cNvSpPr>
            <a:spLocks noGrp="1"/>
          </p:cNvSpPr>
          <p:nvPr>
            <p:ph sz="half" idx="4294967295"/>
          </p:nvPr>
        </p:nvSpPr>
        <p:spPr>
          <a:xfrm>
            <a:off x="5334000" y="1641475"/>
            <a:ext cx="3810000" cy="4454525"/>
          </a:xfrm>
        </p:spPr>
        <p:txBody>
          <a:bodyPr/>
          <a:lstStyle/>
          <a:p>
            <a:r>
              <a:rPr lang="en-US" altLang="en-US" smtClean="0">
                <a:latin typeface="Arial" charset="0"/>
                <a:cs typeface="Arial" charset="0"/>
              </a:rPr>
              <a:t>Nocturia</a:t>
            </a:r>
          </a:p>
          <a:p>
            <a:r>
              <a:rPr lang="en-US" altLang="en-US" smtClean="0">
                <a:latin typeface="Arial" charset="0"/>
                <a:cs typeface="Arial" charset="0"/>
              </a:rPr>
              <a:t>Past cardiac history</a:t>
            </a:r>
          </a:p>
          <a:p>
            <a:r>
              <a:rPr lang="en-US" altLang="en-US" smtClean="0">
                <a:latin typeface="Arial" charset="0"/>
                <a:cs typeface="Arial" charset="0"/>
              </a:rPr>
              <a:t>Family cardiac history</a:t>
            </a:r>
          </a:p>
          <a:p>
            <a:r>
              <a:rPr lang="en-US" altLang="en-US" smtClean="0">
                <a:latin typeface="Arial" charset="0"/>
                <a:cs typeface="Arial" charset="0"/>
              </a:rPr>
              <a:t>Personal habits (cardiac risk factors)</a:t>
            </a:r>
          </a:p>
        </p:txBody>
      </p:sp>
      <p:sp>
        <p:nvSpPr>
          <p:cNvPr id="6451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451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3CA5DD-F470-4D4A-B575-6147F8D9DBE7}" type="slidenum">
              <a:rPr lang="en-US" sz="1000" smtClean="0">
                <a:latin typeface="Arial" charset="0"/>
                <a:cs typeface="Arial" charset="0"/>
              </a:rPr>
              <a:pPr eaLnBrk="1" hangingPunct="1"/>
              <a:t>53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Any chest pain or tightness?</a:t>
            </a:r>
          </a:p>
          <a:p>
            <a:pPr lvl="2">
              <a:buSzPct val="80000"/>
              <a:buFont typeface="Wingdings" pitchFamily="2" charset="2"/>
              <a:buChar char="Ø"/>
            </a:pPr>
            <a:r>
              <a:rPr lang="en-US" altLang="en-US" smtClean="0">
                <a:latin typeface="Arial" charset="0"/>
                <a:cs typeface="Arial" charset="0"/>
              </a:rPr>
              <a:t>Onset: When did it start? How long have you had it this time? Had this type of pain before? How often?</a:t>
            </a:r>
          </a:p>
          <a:p>
            <a:pPr lvl="2">
              <a:buSzPct val="80000"/>
              <a:buFont typeface="Wingdings" pitchFamily="2" charset="2"/>
              <a:buChar char="Ø"/>
            </a:pPr>
            <a:r>
              <a:rPr lang="en-US" altLang="en-US" smtClean="0">
                <a:latin typeface="Arial" charset="0"/>
                <a:cs typeface="Arial" charset="0"/>
              </a:rPr>
              <a:t>Location: Where did the pain start? Does the pain radiate to any other spot?</a:t>
            </a:r>
          </a:p>
          <a:p>
            <a:pPr lvl="2">
              <a:buSzPct val="80000"/>
              <a:buFont typeface="Wingdings" pitchFamily="2" charset="2"/>
              <a:buChar char="Ø"/>
            </a:pPr>
            <a:r>
              <a:rPr lang="en-US" altLang="en-US" smtClean="0">
                <a:latin typeface="Arial" charset="0"/>
                <a:cs typeface="Arial" charset="0"/>
              </a:rPr>
              <a:t>Character: How would you describe it? Is it crushing, stabbing, burning, or viselike? (Allow the person to offer adjectives before you suggest them.) (Note if uses clenched fist to describe pain.)</a:t>
            </a:r>
          </a:p>
          <a:p>
            <a:pPr lvl="2">
              <a:buSzPct val="80000"/>
              <a:buFont typeface="Wingdings" pitchFamily="2" charset="2"/>
              <a:buChar char="Ø"/>
            </a:pPr>
            <a:r>
              <a:rPr lang="en-US" altLang="en-US" smtClean="0">
                <a:latin typeface="Arial" charset="0"/>
                <a:cs typeface="Arial" charset="0"/>
              </a:rPr>
              <a:t>Is pain brought on by activity (what type), rest, emotional upset, eating, sexual intercourse, or cold weather?</a:t>
            </a:r>
          </a:p>
        </p:txBody>
      </p:sp>
      <p:sp>
        <p:nvSpPr>
          <p:cNvPr id="65539" name="Title 5"/>
          <p:cNvSpPr>
            <a:spLocks noGrp="1"/>
          </p:cNvSpPr>
          <p:nvPr>
            <p:ph type="title"/>
          </p:nvPr>
        </p:nvSpPr>
        <p:spPr/>
        <p:txBody>
          <a:bodyPr/>
          <a:lstStyle/>
          <a:p>
            <a:r>
              <a:rPr lang="en-US" altLang="en-US" smtClean="0">
                <a:latin typeface="Arial" charset="0"/>
                <a:cs typeface="Arial" charset="0"/>
              </a:rPr>
              <a:t>Chest Pain Questions I</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55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651409-924E-4AC0-9F8C-7F7B7DD7584D}" type="slidenum">
              <a:rPr lang="en-US" sz="1000" smtClean="0">
                <a:latin typeface="Arial" charset="0"/>
                <a:cs typeface="Arial" charset="0"/>
              </a:rPr>
              <a:pPr eaLnBrk="1" hangingPunct="1"/>
              <a:t>54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Any associated symptoms, such as sweating, ashen gray or pale skin, heart skipping a beat, shortness of breath, nausea or vomiting, or racing of heart? </a:t>
            </a:r>
          </a:p>
          <a:p>
            <a:pPr lvl="2">
              <a:buSzPct val="80000"/>
              <a:buFont typeface="Wingdings" pitchFamily="2" charset="2"/>
              <a:buChar char="Ø"/>
            </a:pPr>
            <a:r>
              <a:rPr lang="en-US" altLang="en-US" sz="2400" smtClean="0">
                <a:latin typeface="Arial" charset="0"/>
                <a:cs typeface="Arial" charset="0"/>
              </a:rPr>
              <a:t>Is the pain made worse by moving the arms or neck, breathing, or lying flat?</a:t>
            </a:r>
          </a:p>
          <a:p>
            <a:pPr lvl="2">
              <a:buSzPct val="80000"/>
              <a:buFont typeface="Wingdings" pitchFamily="2" charset="2"/>
              <a:buChar char="Ø"/>
            </a:pPr>
            <a:r>
              <a:rPr lang="en-US" altLang="en-US" sz="2400" smtClean="0">
                <a:latin typeface="Arial" charset="0"/>
                <a:cs typeface="Arial" charset="0"/>
              </a:rPr>
              <a:t>Is the pain relieved by rest or nitroglycerin? How many tablets?</a:t>
            </a:r>
          </a:p>
        </p:txBody>
      </p:sp>
      <p:sp>
        <p:nvSpPr>
          <p:cNvPr id="66563" name="Title 5"/>
          <p:cNvSpPr>
            <a:spLocks noGrp="1"/>
          </p:cNvSpPr>
          <p:nvPr>
            <p:ph type="title"/>
          </p:nvPr>
        </p:nvSpPr>
        <p:spPr/>
        <p:txBody>
          <a:bodyPr/>
          <a:lstStyle/>
          <a:p>
            <a:r>
              <a:rPr lang="en-US" altLang="en-US" smtClean="0">
                <a:latin typeface="Arial" charset="0"/>
                <a:cs typeface="Arial" charset="0"/>
              </a:rPr>
              <a:t>Chest Pain Questions II</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65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8149C4-AED5-4C6C-89E9-7083DF30422E}" type="slidenum">
              <a:rPr lang="en-US" sz="1000" smtClean="0">
                <a:latin typeface="Arial" charset="0"/>
                <a:cs typeface="Arial" charset="0"/>
              </a:rPr>
              <a:pPr eaLnBrk="1" hangingPunct="1"/>
              <a:t>55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Any shortness of breath?</a:t>
            </a:r>
          </a:p>
          <a:p>
            <a:pPr lvl="2">
              <a:buSzPct val="80000"/>
              <a:buFont typeface="Wingdings" pitchFamily="2" charset="2"/>
              <a:buChar char="Ø"/>
            </a:pPr>
            <a:r>
              <a:rPr lang="en-US" altLang="en-US" smtClean="0">
                <a:latin typeface="Arial" charset="0"/>
                <a:cs typeface="Arial" charset="0"/>
              </a:rPr>
              <a:t>What type of activity, and how much brings on shortness of breath? How much activity brought it on 6 months ago?</a:t>
            </a:r>
          </a:p>
          <a:p>
            <a:pPr lvl="2">
              <a:buSzPct val="80000"/>
              <a:buFont typeface="Wingdings" pitchFamily="2" charset="2"/>
              <a:buChar char="Ø"/>
            </a:pPr>
            <a:r>
              <a:rPr lang="en-US" altLang="en-US" smtClean="0">
                <a:latin typeface="Arial" charset="0"/>
                <a:cs typeface="Arial" charset="0"/>
              </a:rPr>
              <a:t>Onset: Does the shortness of breath come on unexpectedly?</a:t>
            </a:r>
          </a:p>
          <a:p>
            <a:pPr lvl="2">
              <a:buSzPct val="80000"/>
              <a:buFont typeface="Wingdings" pitchFamily="2" charset="2"/>
              <a:buChar char="Ø"/>
            </a:pPr>
            <a:r>
              <a:rPr lang="en-US" altLang="en-US" smtClean="0">
                <a:latin typeface="Arial" charset="0"/>
                <a:cs typeface="Arial" charset="0"/>
              </a:rPr>
              <a:t>Duration: Is it constant or does it come and go?</a:t>
            </a:r>
          </a:p>
          <a:p>
            <a:pPr lvl="2">
              <a:buSzPct val="80000"/>
              <a:buFont typeface="Wingdings" pitchFamily="2" charset="2"/>
              <a:buChar char="Ø"/>
            </a:pPr>
            <a:r>
              <a:rPr lang="en-US" altLang="en-US" smtClean="0">
                <a:latin typeface="Arial" charset="0"/>
                <a:cs typeface="Arial" charset="0"/>
              </a:rPr>
              <a:t>Does it seem to be affected by position, such as lying down?</a:t>
            </a:r>
          </a:p>
          <a:p>
            <a:pPr lvl="2">
              <a:buSzPct val="80000"/>
              <a:buFont typeface="Wingdings" pitchFamily="2" charset="2"/>
              <a:buChar char="Ø"/>
            </a:pPr>
            <a:r>
              <a:rPr lang="en-US" altLang="en-US" smtClean="0">
                <a:latin typeface="Arial" charset="0"/>
                <a:cs typeface="Arial" charset="0"/>
              </a:rPr>
              <a:t>Does it awaken you from sleep at night?</a:t>
            </a:r>
          </a:p>
          <a:p>
            <a:pPr lvl="2">
              <a:buSzPct val="80000"/>
              <a:buFont typeface="Wingdings" pitchFamily="2" charset="2"/>
              <a:buChar char="Ø"/>
            </a:pPr>
            <a:r>
              <a:rPr lang="en-US" altLang="en-US" smtClean="0">
                <a:latin typeface="Arial" charset="0"/>
                <a:cs typeface="Arial" charset="0"/>
              </a:rPr>
              <a:t>Does the shortness of breath interfere with activities of daily living?</a:t>
            </a:r>
          </a:p>
        </p:txBody>
      </p:sp>
      <p:sp>
        <p:nvSpPr>
          <p:cNvPr id="67587" name="Title 5"/>
          <p:cNvSpPr>
            <a:spLocks noGrp="1"/>
          </p:cNvSpPr>
          <p:nvPr>
            <p:ph type="title"/>
          </p:nvPr>
        </p:nvSpPr>
        <p:spPr/>
        <p:txBody>
          <a:bodyPr/>
          <a:lstStyle/>
          <a:p>
            <a:r>
              <a:rPr lang="en-US" altLang="en-US" smtClean="0">
                <a:latin typeface="Arial" charset="0"/>
                <a:cs typeface="Arial" charset="0"/>
              </a:rPr>
              <a:t>Dyspnea Questions </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75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AFC132-E825-428A-BF3E-A984E3BD0A5F}" type="slidenum">
              <a:rPr lang="en-US" sz="1000" smtClean="0">
                <a:latin typeface="Arial" charset="0"/>
                <a:cs typeface="Arial" charset="0"/>
              </a:rPr>
              <a:pPr eaLnBrk="1" hangingPunct="1"/>
              <a:t>56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Do you have a cough?</a:t>
            </a:r>
          </a:p>
          <a:p>
            <a:pPr lvl="2">
              <a:buSzPct val="80000"/>
              <a:buFont typeface="Wingdings" pitchFamily="2" charset="2"/>
              <a:buChar char="Ø"/>
            </a:pPr>
            <a:r>
              <a:rPr lang="en-US" altLang="en-US" smtClean="0">
                <a:latin typeface="Arial" charset="0"/>
                <a:cs typeface="Arial" charset="0"/>
              </a:rPr>
              <a:t>Duration: How long have you had it?</a:t>
            </a:r>
          </a:p>
          <a:p>
            <a:pPr lvl="2">
              <a:buSzPct val="80000"/>
              <a:buFont typeface="Wingdings" pitchFamily="2" charset="2"/>
              <a:buChar char="Ø"/>
            </a:pPr>
            <a:r>
              <a:rPr lang="en-US" altLang="en-US" smtClean="0">
                <a:latin typeface="Arial" charset="0"/>
                <a:cs typeface="Arial" charset="0"/>
              </a:rPr>
              <a:t>Frequency: Is it related to time of day?</a:t>
            </a:r>
          </a:p>
          <a:p>
            <a:pPr lvl="2">
              <a:buSzPct val="80000"/>
              <a:buFont typeface="Wingdings" pitchFamily="2" charset="2"/>
              <a:buChar char="Ø"/>
            </a:pPr>
            <a:r>
              <a:rPr lang="en-US" altLang="en-US" smtClean="0">
                <a:latin typeface="Arial" charset="0"/>
                <a:cs typeface="Arial" charset="0"/>
              </a:rPr>
              <a:t>Type: Is it dry, hacking, barky, hoarse, or congested?</a:t>
            </a:r>
          </a:p>
          <a:p>
            <a:pPr lvl="2">
              <a:buSzPct val="80000"/>
              <a:buFont typeface="Wingdings" pitchFamily="2" charset="2"/>
              <a:buChar char="Ø"/>
            </a:pPr>
            <a:r>
              <a:rPr lang="en-US" altLang="en-US" smtClean="0">
                <a:latin typeface="Arial" charset="0"/>
                <a:cs typeface="Arial" charset="0"/>
              </a:rPr>
              <a:t>Do you cough up mucus? What color is it? Does it have any odor? Is it blood-tinged?</a:t>
            </a:r>
          </a:p>
          <a:p>
            <a:pPr lvl="2">
              <a:buSzPct val="80000"/>
              <a:buFont typeface="Wingdings" pitchFamily="2" charset="2"/>
              <a:buChar char="Ø"/>
            </a:pPr>
            <a:r>
              <a:rPr lang="en-US" altLang="en-US" smtClean="0">
                <a:latin typeface="Arial" charset="0"/>
                <a:cs typeface="Arial" charset="0"/>
              </a:rPr>
              <a:t>Associated with activity, position (lying down), anxiety, or talking?</a:t>
            </a:r>
          </a:p>
          <a:p>
            <a:pPr lvl="2">
              <a:buSzPct val="80000"/>
              <a:buFont typeface="Wingdings" pitchFamily="2" charset="2"/>
              <a:buChar char="Ø"/>
            </a:pPr>
            <a:r>
              <a:rPr lang="en-US" altLang="en-US" smtClean="0">
                <a:latin typeface="Arial" charset="0"/>
                <a:cs typeface="Arial" charset="0"/>
              </a:rPr>
              <a:t>Does activity make it better or worse (sit, walk, exercise)?</a:t>
            </a:r>
          </a:p>
          <a:p>
            <a:pPr lvl="2">
              <a:buSzPct val="80000"/>
              <a:buFont typeface="Wingdings" pitchFamily="2" charset="2"/>
              <a:buChar char="Ø"/>
            </a:pPr>
            <a:r>
              <a:rPr lang="en-US" altLang="en-US" smtClean="0">
                <a:latin typeface="Arial" charset="0"/>
                <a:cs typeface="Arial" charset="0"/>
              </a:rPr>
              <a:t>Is it relieved by rest or medication?</a:t>
            </a:r>
          </a:p>
        </p:txBody>
      </p:sp>
      <p:sp>
        <p:nvSpPr>
          <p:cNvPr id="68611" name="Title 5"/>
          <p:cNvSpPr>
            <a:spLocks noGrp="1"/>
          </p:cNvSpPr>
          <p:nvPr>
            <p:ph type="title"/>
          </p:nvPr>
        </p:nvSpPr>
        <p:spPr/>
        <p:txBody>
          <a:bodyPr/>
          <a:lstStyle/>
          <a:p>
            <a:r>
              <a:rPr lang="en-US" altLang="en-US" smtClean="0">
                <a:latin typeface="Arial" charset="0"/>
                <a:cs typeface="Arial" charset="0"/>
              </a:rPr>
              <a:t>Cough Questions </a:t>
            </a:r>
          </a:p>
        </p:txBody>
      </p:sp>
      <p:sp>
        <p:nvSpPr>
          <p:cNvPr id="686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86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9CF7B7-0283-48E9-AA36-A1432AB510E9}" type="slidenum">
              <a:rPr lang="en-US" sz="1000" smtClean="0">
                <a:latin typeface="Arial" charset="0"/>
                <a:cs typeface="Arial" charset="0"/>
              </a:rPr>
              <a:pPr eaLnBrk="1" hangingPunct="1"/>
              <a:t>57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Do you seem to tire easily? Able to keep up with your family or co-workers?</a:t>
            </a:r>
          </a:p>
          <a:p>
            <a:pPr lvl="2">
              <a:buSzPct val="80000"/>
              <a:buFont typeface="Wingdings" pitchFamily="2" charset="2"/>
              <a:buChar char="Ø"/>
            </a:pPr>
            <a:r>
              <a:rPr lang="en-US" altLang="en-US" sz="2400" smtClean="0">
                <a:latin typeface="Arial" charset="0"/>
                <a:cs typeface="Arial" charset="0"/>
              </a:rPr>
              <a:t>Onset: When did it start?  Sudden or gradual? Any recent change in energy level? </a:t>
            </a:r>
          </a:p>
          <a:p>
            <a:pPr lvl="2">
              <a:buSzPct val="80000"/>
              <a:buFont typeface="Wingdings" pitchFamily="2" charset="2"/>
              <a:buChar char="Ø"/>
            </a:pPr>
            <a:r>
              <a:rPr lang="en-US" altLang="en-US" sz="2400" smtClean="0">
                <a:latin typeface="Arial" charset="0"/>
                <a:cs typeface="Arial" charset="0"/>
              </a:rPr>
              <a:t>Fatigue related to time of day? All day? Morning, evening?</a:t>
            </a:r>
          </a:p>
        </p:txBody>
      </p:sp>
      <p:sp>
        <p:nvSpPr>
          <p:cNvPr id="69635" name="Title 5"/>
          <p:cNvSpPr>
            <a:spLocks noGrp="1"/>
          </p:cNvSpPr>
          <p:nvPr>
            <p:ph type="title"/>
          </p:nvPr>
        </p:nvSpPr>
        <p:spPr/>
        <p:txBody>
          <a:bodyPr/>
          <a:lstStyle/>
          <a:p>
            <a:r>
              <a:rPr lang="en-US" altLang="en-US" smtClean="0">
                <a:latin typeface="Arial" charset="0"/>
                <a:cs typeface="Arial" charset="0"/>
              </a:rPr>
              <a:t>Fatigue Questions </a:t>
            </a:r>
          </a:p>
        </p:txBody>
      </p:sp>
      <p:sp>
        <p:nvSpPr>
          <p:cNvPr id="696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96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749C92-67F9-48F2-A6A8-268B5A9067B5}" type="slidenum">
              <a:rPr lang="en-US" sz="1000" smtClean="0">
                <a:latin typeface="Arial" charset="0"/>
                <a:cs typeface="Arial" charset="0"/>
              </a:rPr>
              <a:pPr eaLnBrk="1" hangingPunct="1"/>
              <a:t>58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Orthopnea</a:t>
            </a:r>
          </a:p>
          <a:p>
            <a:pPr lvl="1"/>
            <a:r>
              <a:rPr lang="en-US" altLang="en-US" smtClean="0">
                <a:latin typeface="Arial" charset="0"/>
                <a:cs typeface="Arial" charset="0"/>
              </a:rPr>
              <a:t>How many pillows do you use when sleeping or lying down?</a:t>
            </a:r>
          </a:p>
          <a:p>
            <a:r>
              <a:rPr lang="en-US" altLang="en-US" smtClean="0">
                <a:latin typeface="Arial" charset="0"/>
                <a:cs typeface="Arial" charset="0"/>
              </a:rPr>
              <a:t>Cyanosis or pallor</a:t>
            </a:r>
          </a:p>
          <a:p>
            <a:pPr lvl="1"/>
            <a:r>
              <a:rPr lang="en-US" altLang="en-US" smtClean="0">
                <a:latin typeface="Arial" charset="0"/>
                <a:cs typeface="Arial" charset="0"/>
              </a:rPr>
              <a:t>Have you ever noticed your facial skin turn blue or ashen?</a:t>
            </a:r>
          </a:p>
          <a:p>
            <a:r>
              <a:rPr lang="en-US" altLang="en-US" smtClean="0">
                <a:latin typeface="Arial" charset="0"/>
                <a:cs typeface="Arial" charset="0"/>
              </a:rPr>
              <a:t>Nocturia</a:t>
            </a:r>
          </a:p>
          <a:p>
            <a:pPr lvl="1"/>
            <a:r>
              <a:rPr lang="en-US" altLang="en-US" smtClean="0">
                <a:latin typeface="Arial" charset="0"/>
                <a:cs typeface="Arial" charset="0"/>
              </a:rPr>
              <a:t>Do you awaken at night with an urgent need to void? How long has this been occurring? </a:t>
            </a:r>
          </a:p>
          <a:p>
            <a:pPr lvl="1"/>
            <a:endParaRPr lang="en-US" altLang="en-US" smtClean="0">
              <a:latin typeface="Arial" charset="0"/>
              <a:cs typeface="Arial" charset="0"/>
            </a:endParaRPr>
          </a:p>
        </p:txBody>
      </p:sp>
      <p:sp>
        <p:nvSpPr>
          <p:cNvPr id="70659" name="Title 5"/>
          <p:cNvSpPr>
            <a:spLocks noGrp="1"/>
          </p:cNvSpPr>
          <p:nvPr>
            <p:ph type="title"/>
          </p:nvPr>
        </p:nvSpPr>
        <p:spPr/>
        <p:txBody>
          <a:bodyPr/>
          <a:lstStyle/>
          <a:p>
            <a:r>
              <a:rPr lang="en-US" altLang="en-US" smtClean="0">
                <a:latin typeface="Arial" charset="0"/>
                <a:cs typeface="Arial" charset="0"/>
              </a:rPr>
              <a:t>Assorted Subjective History Questions</a:t>
            </a:r>
          </a:p>
        </p:txBody>
      </p:sp>
      <p:sp>
        <p:nvSpPr>
          <p:cNvPr id="706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06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69F7B0-77AA-4560-8384-35F51A0F0D2B}" type="slidenum">
              <a:rPr lang="en-US" sz="1000" smtClean="0">
                <a:latin typeface="Arial" charset="0"/>
                <a:cs typeface="Arial" charset="0"/>
              </a:rPr>
              <a:pPr eaLnBrk="1" hangingPunct="1"/>
              <a:t>59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Two AV valves separate atria and ventricles</a:t>
            </a:r>
          </a:p>
          <a:p>
            <a:pPr lvl="2">
              <a:buSzPct val="80000"/>
              <a:buFont typeface="Wingdings" pitchFamily="2" charset="2"/>
              <a:buChar char="Ø"/>
            </a:pPr>
            <a:r>
              <a:rPr lang="en-US" altLang="en-US" sz="2400" smtClean="0">
                <a:latin typeface="Arial" charset="0"/>
                <a:cs typeface="Arial" charset="0"/>
              </a:rPr>
              <a:t>Tricuspid valve: right AV valve</a:t>
            </a:r>
          </a:p>
          <a:p>
            <a:pPr lvl="2">
              <a:buSzPct val="80000"/>
              <a:buFont typeface="Wingdings" pitchFamily="2" charset="2"/>
              <a:buChar char="Ø"/>
            </a:pPr>
            <a:r>
              <a:rPr lang="en-US" altLang="en-US" sz="2400" smtClean="0">
                <a:latin typeface="Arial" charset="0"/>
                <a:cs typeface="Arial" charset="0"/>
              </a:rPr>
              <a:t>Bicuspid, or mitral valve: left AV valve</a:t>
            </a:r>
          </a:p>
          <a:p>
            <a:pPr lvl="3">
              <a:buSzPct val="100000"/>
              <a:buFont typeface="Arial" charset="0"/>
              <a:buChar char="•"/>
            </a:pPr>
            <a:r>
              <a:rPr lang="en-US" altLang="en-US" sz="2000" smtClean="0">
                <a:latin typeface="Arial" charset="0"/>
                <a:cs typeface="Arial" charset="0"/>
              </a:rPr>
              <a:t>Valves’ thin leaflets are anchored by collagenous fibers (chordae tendineae) to papillary muscles embedded in ventricle floor</a:t>
            </a:r>
          </a:p>
          <a:p>
            <a:pPr lvl="2">
              <a:buSzPct val="80000"/>
              <a:buFont typeface="Wingdings" pitchFamily="2" charset="2"/>
              <a:buChar char="Ø"/>
            </a:pPr>
            <a:r>
              <a:rPr lang="en-US" altLang="en-US" sz="2400" smtClean="0">
                <a:latin typeface="Arial" charset="0"/>
                <a:cs typeface="Arial" charset="0"/>
              </a:rPr>
              <a:t>AV valves open during heart’s filling phase, or diastole, to allow ventricles to fill with blood</a:t>
            </a:r>
          </a:p>
          <a:p>
            <a:pPr lvl="2">
              <a:buSzPct val="80000"/>
              <a:buFont typeface="Wingdings" pitchFamily="2" charset="2"/>
              <a:buChar char="Ø"/>
            </a:pPr>
            <a:r>
              <a:rPr lang="en-US" altLang="en-US" sz="2400" smtClean="0">
                <a:latin typeface="Arial" charset="0"/>
                <a:cs typeface="Arial" charset="0"/>
              </a:rPr>
              <a:t>During pumping phase, or systole, AV valves close to prevent regurgitation of blood back up into atria</a:t>
            </a:r>
          </a:p>
        </p:txBody>
      </p:sp>
      <p:sp>
        <p:nvSpPr>
          <p:cNvPr id="17411" name="Title 5"/>
          <p:cNvSpPr>
            <a:spLocks noGrp="1"/>
          </p:cNvSpPr>
          <p:nvPr>
            <p:ph type="title"/>
          </p:nvPr>
        </p:nvSpPr>
        <p:spPr/>
        <p:txBody>
          <a:bodyPr/>
          <a:lstStyle/>
          <a:p>
            <a:r>
              <a:rPr lang="en-US" altLang="en-US" smtClean="0">
                <a:latin typeface="Arial" charset="0"/>
                <a:cs typeface="Arial" charset="0"/>
              </a:rPr>
              <a:t>AV Valves</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74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2778B7-0536-42F8-AA08-9911D05FA242}" type="slidenum">
              <a:rPr lang="en-US" sz="1000" smtClean="0">
                <a:latin typeface="Arial" charset="0"/>
                <a:cs typeface="Arial" charset="0"/>
              </a:rPr>
              <a:pPr eaLnBrk="1" hangingPunct="1"/>
              <a:t>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Do you have any swelling of your feet and legs?</a:t>
            </a:r>
          </a:p>
          <a:p>
            <a:pPr lvl="2">
              <a:buSzPct val="80000"/>
              <a:buFont typeface="Wingdings" pitchFamily="2" charset="2"/>
              <a:buChar char="Ø"/>
            </a:pPr>
            <a:r>
              <a:rPr lang="en-US" altLang="en-US" smtClean="0">
                <a:latin typeface="Arial" charset="0"/>
                <a:cs typeface="Arial" charset="0"/>
              </a:rPr>
              <a:t>Onset: When did you first notice this? Any recent change?</a:t>
            </a:r>
          </a:p>
          <a:p>
            <a:pPr lvl="2">
              <a:buSzPct val="80000"/>
              <a:buFont typeface="Wingdings" pitchFamily="2" charset="2"/>
              <a:buChar char="Ø"/>
            </a:pPr>
            <a:r>
              <a:rPr lang="en-US" altLang="en-US" smtClean="0">
                <a:latin typeface="Arial" charset="0"/>
                <a:cs typeface="Arial" charset="0"/>
              </a:rPr>
              <a:t>What time of day does the swelling occur? Do your shoes feel tight at the end of day?</a:t>
            </a:r>
          </a:p>
          <a:p>
            <a:pPr lvl="2">
              <a:buSzPct val="80000"/>
              <a:buFont typeface="Wingdings" pitchFamily="2" charset="2"/>
              <a:buChar char="Ø"/>
            </a:pPr>
            <a:r>
              <a:rPr lang="en-US" altLang="en-US" smtClean="0">
                <a:latin typeface="Arial" charset="0"/>
                <a:cs typeface="Arial" charset="0"/>
              </a:rPr>
              <a:t>How much swelling would you say there is? Are both legs equally swollen?</a:t>
            </a:r>
          </a:p>
          <a:p>
            <a:pPr lvl="2">
              <a:buSzPct val="80000"/>
              <a:buFont typeface="Wingdings" pitchFamily="2" charset="2"/>
              <a:buChar char="Ø"/>
            </a:pPr>
            <a:r>
              <a:rPr lang="en-US" altLang="en-US" smtClean="0">
                <a:latin typeface="Arial" charset="0"/>
                <a:cs typeface="Arial" charset="0"/>
              </a:rPr>
              <a:t>Does swelling go away with rest, elevation, or after a night’s sleep?</a:t>
            </a:r>
          </a:p>
          <a:p>
            <a:pPr lvl="2">
              <a:buSzPct val="80000"/>
              <a:buFont typeface="Wingdings" pitchFamily="2" charset="2"/>
              <a:buChar char="Ø"/>
            </a:pPr>
            <a:r>
              <a:rPr lang="en-US" altLang="en-US" smtClean="0">
                <a:latin typeface="Arial" charset="0"/>
                <a:cs typeface="Arial" charset="0"/>
              </a:rPr>
              <a:t>Do you have any associated symptoms, such as shortness of breath? If so, does shortness of breath occur before leg swelling or after?</a:t>
            </a:r>
          </a:p>
          <a:p>
            <a:pPr lvl="2"/>
            <a:endParaRPr lang="en-US" altLang="en-US" sz="1800" smtClean="0">
              <a:latin typeface="Arial" charset="0"/>
              <a:cs typeface="Arial" charset="0"/>
            </a:endParaRPr>
          </a:p>
        </p:txBody>
      </p:sp>
      <p:sp>
        <p:nvSpPr>
          <p:cNvPr id="71683" name="Title 5"/>
          <p:cNvSpPr>
            <a:spLocks noGrp="1"/>
          </p:cNvSpPr>
          <p:nvPr>
            <p:ph type="title"/>
          </p:nvPr>
        </p:nvSpPr>
        <p:spPr/>
        <p:txBody>
          <a:bodyPr/>
          <a:lstStyle/>
          <a:p>
            <a:r>
              <a:rPr lang="en-US" altLang="en-US" smtClean="0">
                <a:latin typeface="Arial" charset="0"/>
                <a:cs typeface="Arial" charset="0"/>
              </a:rPr>
              <a:t>Edema Questions</a:t>
            </a:r>
          </a:p>
        </p:txBody>
      </p:sp>
      <p:sp>
        <p:nvSpPr>
          <p:cNvPr id="716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16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E1932D-D750-40C7-8F45-DF7BA2354097}" type="slidenum">
              <a:rPr lang="en-US" sz="1000" smtClean="0">
                <a:latin typeface="Arial" charset="0"/>
                <a:cs typeface="Arial" charset="0"/>
              </a:rPr>
              <a:pPr eaLnBrk="1" hangingPunct="1"/>
              <a:t>60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latin typeface="Arial" charset="0"/>
                <a:cs typeface="Arial" charset="0"/>
              </a:rPr>
              <a:t>Do you have a history of hypertension, elevated cholesterol or triglycerides, heart murmur, congenital heart disease, rheumatic fever or unexplained joint pains as child or youth, recurrent tonsillitis, or anemia?</a:t>
            </a:r>
          </a:p>
          <a:p>
            <a:pPr lvl="1">
              <a:buSzPct val="60000"/>
              <a:buFont typeface="Wingdings 2" pitchFamily="18" charset="2"/>
              <a:buChar char=""/>
            </a:pPr>
            <a:r>
              <a:rPr lang="en-US" altLang="en-US" sz="2000" smtClean="0">
                <a:latin typeface="Arial" charset="0"/>
                <a:cs typeface="Arial" charset="0"/>
              </a:rPr>
              <a:t>Have you ever had heart disease? When was this? Was it treated by medication or heart surgery?</a:t>
            </a:r>
          </a:p>
          <a:p>
            <a:pPr lvl="1">
              <a:buSzPct val="60000"/>
              <a:buFont typeface="Wingdings 2" pitchFamily="18" charset="2"/>
              <a:buChar char=""/>
            </a:pPr>
            <a:r>
              <a:rPr lang="en-US" altLang="en-US" sz="2000" smtClean="0">
                <a:latin typeface="Arial" charset="0"/>
                <a:cs typeface="Arial" charset="0"/>
              </a:rPr>
              <a:t>When was your last ECG, stress ECG, serum cholesterol measurement, or other heart tests?</a:t>
            </a:r>
          </a:p>
          <a:p>
            <a:pPr lvl="1">
              <a:buSzPct val="60000"/>
              <a:buFont typeface="Wingdings 2" pitchFamily="18" charset="2"/>
              <a:buChar char=""/>
            </a:pPr>
            <a:r>
              <a:rPr lang="en-US" altLang="en-US" sz="2000" smtClean="0">
                <a:latin typeface="Arial" charset="0"/>
                <a:cs typeface="Arial" charset="0"/>
              </a:rPr>
              <a:t>Any family history of hypertension, obesity, diabetes, coronary artery disease (CAD), sudden death at younger age?</a:t>
            </a:r>
          </a:p>
          <a:p>
            <a:pPr lvl="1"/>
            <a:endParaRPr lang="en-US" altLang="en-US" smtClean="0">
              <a:latin typeface="Arial" charset="0"/>
              <a:cs typeface="Arial" charset="0"/>
            </a:endParaRPr>
          </a:p>
        </p:txBody>
      </p:sp>
      <p:sp>
        <p:nvSpPr>
          <p:cNvPr id="72707" name="Title 5"/>
          <p:cNvSpPr>
            <a:spLocks noGrp="1"/>
          </p:cNvSpPr>
          <p:nvPr>
            <p:ph type="title"/>
          </p:nvPr>
        </p:nvSpPr>
        <p:spPr/>
        <p:txBody>
          <a:bodyPr/>
          <a:lstStyle/>
          <a:p>
            <a:r>
              <a:rPr lang="en-US" altLang="en-US" smtClean="0">
                <a:latin typeface="Arial" charset="0"/>
                <a:cs typeface="Arial" charset="0"/>
              </a:rPr>
              <a:t>Cardiac History Questions</a:t>
            </a:r>
          </a:p>
        </p:txBody>
      </p:sp>
      <p:sp>
        <p:nvSpPr>
          <p:cNvPr id="727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27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0E49AB-A59C-4BD4-BBBB-4AEB65E0E962}" type="slidenum">
              <a:rPr lang="en-US" sz="1000" smtClean="0">
                <a:latin typeface="Arial" charset="0"/>
                <a:cs typeface="Arial" charset="0"/>
              </a:rPr>
              <a:pPr eaLnBrk="1" hangingPunct="1"/>
              <a:t>61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Nutrition</a:t>
            </a:r>
          </a:p>
          <a:p>
            <a:pPr lvl="2">
              <a:buSzPct val="80000"/>
              <a:buFont typeface="Wingdings" pitchFamily="2" charset="2"/>
              <a:buChar char="Ø"/>
            </a:pPr>
            <a:r>
              <a:rPr lang="en-US" altLang="en-US" smtClean="0">
                <a:latin typeface="Arial" charset="0"/>
                <a:cs typeface="Arial" charset="0"/>
              </a:rPr>
              <a:t>Please describe your usual daily diet (Note if this diet is representative of the basic food groups, the amount of calories, cholesterol, and any additives such as salt) </a:t>
            </a:r>
          </a:p>
          <a:p>
            <a:pPr lvl="2">
              <a:buSzPct val="80000"/>
              <a:buFont typeface="Wingdings" pitchFamily="2" charset="2"/>
              <a:buChar char="Ø"/>
            </a:pPr>
            <a:r>
              <a:rPr lang="en-US" altLang="en-US" smtClean="0">
                <a:latin typeface="Arial" charset="0"/>
                <a:cs typeface="Arial" charset="0"/>
              </a:rPr>
              <a:t>What is your usual weight? Has there been any recent change?</a:t>
            </a:r>
          </a:p>
          <a:p>
            <a:pPr lvl="1">
              <a:buSzPct val="60000"/>
              <a:buFont typeface="Wingdings 2" pitchFamily="18" charset="2"/>
              <a:buChar char=""/>
            </a:pPr>
            <a:r>
              <a:rPr lang="en-US" altLang="en-US" smtClean="0">
                <a:latin typeface="Arial" charset="0"/>
                <a:cs typeface="Arial" charset="0"/>
              </a:rPr>
              <a:t>Smoking</a:t>
            </a:r>
          </a:p>
          <a:p>
            <a:pPr lvl="2">
              <a:buSzPct val="80000"/>
              <a:buFont typeface="Wingdings" pitchFamily="2" charset="2"/>
              <a:buChar char="Ø"/>
            </a:pPr>
            <a:r>
              <a:rPr lang="en-US" altLang="en-US" smtClean="0">
                <a:latin typeface="Arial" charset="0"/>
                <a:cs typeface="Arial" charset="0"/>
              </a:rPr>
              <a:t>Do you smoke cigarettes or use other tobacco products? At what age did you start? How many packs per day? For how many years have you smoked this amount? Have you ever tried quitting? If so, how did this go?</a:t>
            </a:r>
          </a:p>
        </p:txBody>
      </p:sp>
      <p:sp>
        <p:nvSpPr>
          <p:cNvPr id="73731" name="Title 5"/>
          <p:cNvSpPr>
            <a:spLocks noGrp="1"/>
          </p:cNvSpPr>
          <p:nvPr>
            <p:ph type="title"/>
          </p:nvPr>
        </p:nvSpPr>
        <p:spPr/>
        <p:txBody>
          <a:bodyPr/>
          <a:lstStyle/>
          <a:p>
            <a:r>
              <a:rPr lang="en-US" altLang="en-US" smtClean="0">
                <a:latin typeface="Arial" charset="0"/>
                <a:cs typeface="Arial" charset="0"/>
              </a:rPr>
              <a:t>Personal Habits </a:t>
            </a:r>
            <a:br>
              <a:rPr lang="en-US" altLang="en-US" smtClean="0">
                <a:latin typeface="Arial" charset="0"/>
                <a:cs typeface="Arial" charset="0"/>
              </a:rPr>
            </a:br>
            <a:r>
              <a:rPr lang="en-US" altLang="en-US" smtClean="0">
                <a:latin typeface="Arial" charset="0"/>
                <a:cs typeface="Arial" charset="0"/>
              </a:rPr>
              <a:t>(Cardiac Risk Factors) I</a:t>
            </a:r>
          </a:p>
        </p:txBody>
      </p:sp>
      <p:sp>
        <p:nvSpPr>
          <p:cNvPr id="737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37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24FB7E-A74B-4F87-9C84-A8F66B2FFE9C}" type="slidenum">
              <a:rPr lang="en-US" sz="1000" smtClean="0">
                <a:latin typeface="Arial" charset="0"/>
                <a:cs typeface="Arial" charset="0"/>
              </a:rPr>
              <a:pPr eaLnBrk="1" hangingPunct="1"/>
              <a:t>62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idx="1"/>
          </p:nvPr>
        </p:nvSpPr>
        <p:spPr>
          <a:xfrm>
            <a:off x="465138" y="1641475"/>
            <a:ext cx="8229600" cy="4735513"/>
          </a:xfrm>
        </p:spPr>
        <p:txBody>
          <a:bodyPr/>
          <a:lstStyle/>
          <a:p>
            <a:pPr lvl="1">
              <a:buSzPct val="60000"/>
              <a:buFont typeface="Wingdings 2" pitchFamily="18" charset="2"/>
              <a:buChar char=""/>
            </a:pPr>
            <a:r>
              <a:rPr lang="en-US" altLang="en-US" smtClean="0">
                <a:latin typeface="Arial" charset="0"/>
                <a:cs typeface="Arial" charset="0"/>
              </a:rPr>
              <a:t>Alcohol</a:t>
            </a:r>
          </a:p>
          <a:p>
            <a:pPr lvl="2">
              <a:buSzPct val="80000"/>
              <a:buFont typeface="Wingdings" pitchFamily="2" charset="2"/>
              <a:buChar char="Ø"/>
            </a:pPr>
            <a:r>
              <a:rPr lang="en-US" altLang="en-US" smtClean="0">
                <a:latin typeface="Arial" charset="0"/>
                <a:cs typeface="Arial" charset="0"/>
              </a:rPr>
              <a:t>How much alcohol do you usually drink each day or week? When was your last drink? What was the number of drinks that episode? Have you ever been told you had a drinking problem?</a:t>
            </a:r>
          </a:p>
          <a:p>
            <a:pPr lvl="1">
              <a:buSzPct val="60000"/>
              <a:buFont typeface="Wingdings 2" pitchFamily="18" charset="2"/>
              <a:buChar char=""/>
            </a:pPr>
            <a:r>
              <a:rPr lang="en-US" altLang="en-US" smtClean="0">
                <a:latin typeface="Arial" charset="0"/>
                <a:cs typeface="Arial" charset="0"/>
              </a:rPr>
              <a:t>Exercise</a:t>
            </a:r>
          </a:p>
          <a:p>
            <a:pPr lvl="2">
              <a:buSzPct val="80000"/>
              <a:buFont typeface="Wingdings" pitchFamily="2" charset="2"/>
              <a:buChar char="Ø"/>
            </a:pPr>
            <a:r>
              <a:rPr lang="en-US" altLang="en-US" smtClean="0">
                <a:latin typeface="Arial" charset="0"/>
                <a:cs typeface="Arial" charset="0"/>
              </a:rPr>
              <a:t>What is your usual amount of exercise each day or week? What type of exercise (state type or sport)? If a sport, what is your usual activity level (light, moderate, heavy)?</a:t>
            </a:r>
          </a:p>
          <a:p>
            <a:pPr lvl="1">
              <a:buSzPct val="60000"/>
              <a:buFont typeface="Wingdings 2" pitchFamily="18" charset="2"/>
              <a:buChar char=""/>
            </a:pPr>
            <a:r>
              <a:rPr lang="en-US" altLang="en-US" smtClean="0">
                <a:latin typeface="Arial" charset="0"/>
                <a:cs typeface="Arial" charset="0"/>
              </a:rPr>
              <a:t>Drugs</a:t>
            </a:r>
          </a:p>
          <a:p>
            <a:pPr lvl="2">
              <a:buSzPct val="80000"/>
              <a:buFont typeface="Wingdings" pitchFamily="2" charset="2"/>
              <a:buChar char="Ø"/>
            </a:pPr>
            <a:r>
              <a:rPr lang="en-US" altLang="en-US" smtClean="0">
                <a:latin typeface="Arial" charset="0"/>
                <a:cs typeface="Arial" charset="0"/>
              </a:rPr>
              <a:t>Do you take any antihypertensives, beta-blockers, calcium channel blockers, digoxin, diuretics, aspirin/anticoagulants, over-the-counter, or street drugs?</a:t>
            </a:r>
          </a:p>
          <a:p>
            <a:pPr lvl="2"/>
            <a:endParaRPr lang="en-US" altLang="en-US" smtClean="0">
              <a:latin typeface="Arial" charset="0"/>
              <a:cs typeface="Arial" charset="0"/>
            </a:endParaRPr>
          </a:p>
        </p:txBody>
      </p:sp>
      <p:sp>
        <p:nvSpPr>
          <p:cNvPr id="74755" name="Title 5"/>
          <p:cNvSpPr>
            <a:spLocks noGrp="1"/>
          </p:cNvSpPr>
          <p:nvPr>
            <p:ph type="title"/>
          </p:nvPr>
        </p:nvSpPr>
        <p:spPr/>
        <p:txBody>
          <a:bodyPr/>
          <a:lstStyle/>
          <a:p>
            <a:r>
              <a:rPr lang="en-US" altLang="en-US" smtClean="0">
                <a:latin typeface="Arial" charset="0"/>
                <a:cs typeface="Arial" charset="0"/>
              </a:rPr>
              <a:t>Personal Habits </a:t>
            </a:r>
            <a:br>
              <a:rPr lang="en-US" altLang="en-US" smtClean="0">
                <a:latin typeface="Arial" charset="0"/>
                <a:cs typeface="Arial" charset="0"/>
              </a:rPr>
            </a:br>
            <a:r>
              <a:rPr lang="en-US" altLang="en-US" smtClean="0">
                <a:latin typeface="Arial" charset="0"/>
                <a:cs typeface="Arial" charset="0"/>
              </a:rPr>
              <a:t>(Cardiac Risk Factors) II</a:t>
            </a:r>
          </a:p>
        </p:txBody>
      </p:sp>
      <p:sp>
        <p:nvSpPr>
          <p:cNvPr id="747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47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3C68A9-9851-4643-8AB1-97C9326B6AB4}" type="slidenum">
              <a:rPr lang="en-US" sz="1000" smtClean="0">
                <a:latin typeface="Arial" charset="0"/>
                <a:cs typeface="Arial" charset="0"/>
              </a:rPr>
              <a:pPr eaLnBrk="1" hangingPunct="1"/>
              <a:t>63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How was mother’s health during pregnancy? Was there any unexplained fever, rubella during first trimester, other infection, hypertension, or drugs taken?</a:t>
            </a:r>
          </a:p>
          <a:p>
            <a:pPr lvl="2">
              <a:buSzPct val="80000"/>
              <a:buFont typeface="Wingdings" pitchFamily="2" charset="2"/>
              <a:buChar char="Ø"/>
            </a:pPr>
            <a:r>
              <a:rPr lang="en-US" altLang="en-US" smtClean="0">
                <a:latin typeface="Arial" charset="0"/>
                <a:cs typeface="Arial" charset="0"/>
              </a:rPr>
              <a:t>Have you noted any cyanosis while nursing or crying? Is baby able to eat, nurse, or finish bottle without tiring?</a:t>
            </a:r>
          </a:p>
          <a:p>
            <a:pPr lvl="2">
              <a:buSzPct val="80000"/>
              <a:buFont typeface="Wingdings" pitchFamily="2" charset="2"/>
              <a:buChar char="Ø"/>
            </a:pPr>
            <a:r>
              <a:rPr lang="en-US" altLang="en-US" smtClean="0">
                <a:latin typeface="Arial" charset="0"/>
                <a:cs typeface="Arial" charset="0"/>
              </a:rPr>
              <a:t>Growth: Has this baby grown as expected by growth charts and about same as siblings or peers?</a:t>
            </a:r>
          </a:p>
          <a:p>
            <a:pPr lvl="2">
              <a:buSzPct val="80000"/>
              <a:buFont typeface="Wingdings" pitchFamily="2" charset="2"/>
              <a:buChar char="Ø"/>
            </a:pPr>
            <a:r>
              <a:rPr lang="en-US" altLang="en-US" smtClean="0">
                <a:latin typeface="Arial" charset="0"/>
                <a:cs typeface="Arial" charset="0"/>
              </a:rPr>
              <a:t>Activity: Were this baby’s motor milestones achieved as expected? Is baby able to play without tiring? How many naps does baby take each day? How long does a nap last?</a:t>
            </a:r>
          </a:p>
        </p:txBody>
      </p:sp>
      <p:sp>
        <p:nvSpPr>
          <p:cNvPr id="75779" name="Title 5"/>
          <p:cNvSpPr>
            <a:spLocks noGrp="1"/>
          </p:cNvSpPr>
          <p:nvPr>
            <p:ph type="title"/>
          </p:nvPr>
        </p:nvSpPr>
        <p:spPr/>
        <p:txBody>
          <a:bodyPr/>
          <a:lstStyle/>
          <a:p>
            <a:r>
              <a:rPr lang="en-US" altLang="en-US" smtClean="0">
                <a:latin typeface="Arial" charset="0"/>
                <a:cs typeface="Arial" charset="0"/>
              </a:rPr>
              <a:t>Additional History for Infants</a:t>
            </a:r>
          </a:p>
        </p:txBody>
      </p:sp>
      <p:sp>
        <p:nvSpPr>
          <p:cNvPr id="757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57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C71F12-79C5-4A59-A2C9-52369591DDAD}" type="slidenum">
              <a:rPr lang="en-US" sz="1000" smtClean="0">
                <a:latin typeface="Arial" charset="0"/>
                <a:cs typeface="Arial" charset="0"/>
              </a:rPr>
              <a:pPr eaLnBrk="1" hangingPunct="1"/>
              <a:t>64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sz="2000" smtClean="0">
                <a:latin typeface="Arial" charset="0"/>
                <a:cs typeface="Arial" charset="0"/>
              </a:rPr>
              <a:t>Growth: Has this child grown as expected by growth charts?</a:t>
            </a:r>
          </a:p>
          <a:p>
            <a:pPr lvl="1">
              <a:buSzPct val="60000"/>
              <a:buFont typeface="Wingdings 2" pitchFamily="18" charset="2"/>
              <a:buChar char=""/>
            </a:pPr>
            <a:r>
              <a:rPr lang="en-US" sz="2000" smtClean="0">
                <a:latin typeface="Arial" charset="0"/>
                <a:cs typeface="Arial" charset="0"/>
              </a:rPr>
              <a:t>Activity: Is this child able to keep up with siblings or age mates? </a:t>
            </a:r>
          </a:p>
          <a:p>
            <a:pPr lvl="1">
              <a:buSzPct val="60000"/>
              <a:buFont typeface="Wingdings 2" pitchFamily="18" charset="2"/>
              <a:buChar char=""/>
            </a:pPr>
            <a:r>
              <a:rPr lang="en-US" altLang="en-US" sz="2000" smtClean="0">
                <a:latin typeface="Arial" charset="0"/>
                <a:cs typeface="Arial" charset="0"/>
              </a:rPr>
              <a:t>Has the child had any unexplained joint pains or unexplained fever?</a:t>
            </a:r>
          </a:p>
          <a:p>
            <a:pPr lvl="1">
              <a:buSzPct val="60000"/>
              <a:buFont typeface="Wingdings 2" pitchFamily="18" charset="2"/>
              <a:buChar char=""/>
            </a:pPr>
            <a:r>
              <a:rPr lang="en-US" altLang="en-US" sz="2000" smtClean="0">
                <a:latin typeface="Arial" charset="0"/>
                <a:cs typeface="Arial" charset="0"/>
              </a:rPr>
              <a:t>Does the child have frequent headaches or nosebleeds?</a:t>
            </a:r>
          </a:p>
          <a:p>
            <a:pPr lvl="1">
              <a:buSzPct val="60000"/>
              <a:buFont typeface="Wingdings 2" pitchFamily="18" charset="2"/>
              <a:buChar char=""/>
            </a:pPr>
            <a:r>
              <a:rPr lang="en-US" altLang="en-US" sz="2000" smtClean="0">
                <a:latin typeface="Arial" charset="0"/>
                <a:cs typeface="Arial" charset="0"/>
              </a:rPr>
              <a:t>Does the child have frequent respiratory infections? How many per year? How are they treated? Have any of these been streptococcal infections?</a:t>
            </a:r>
          </a:p>
          <a:p>
            <a:pPr lvl="1">
              <a:buSzPct val="60000"/>
              <a:buFont typeface="Wingdings 2" pitchFamily="18" charset="2"/>
              <a:buChar char=""/>
            </a:pPr>
            <a:r>
              <a:rPr lang="en-US" sz="2000" smtClean="0">
                <a:latin typeface="Arial" charset="0"/>
                <a:cs typeface="Arial" charset="0"/>
              </a:rPr>
              <a:t>Does child have a sibling with heart defect? Is anyone in child’s family known to have chromosomal abnormalities, such as Down syndrome?</a:t>
            </a:r>
          </a:p>
          <a:p>
            <a:pPr lvl="1"/>
            <a:endParaRPr lang="en-US" sz="2000" smtClean="0">
              <a:latin typeface="Arial" charset="0"/>
              <a:cs typeface="Arial" charset="0"/>
            </a:endParaRPr>
          </a:p>
        </p:txBody>
      </p:sp>
      <p:sp>
        <p:nvSpPr>
          <p:cNvPr id="76803" name="Title 5"/>
          <p:cNvSpPr>
            <a:spLocks noGrp="1"/>
          </p:cNvSpPr>
          <p:nvPr>
            <p:ph type="title"/>
          </p:nvPr>
        </p:nvSpPr>
        <p:spPr/>
        <p:txBody>
          <a:bodyPr/>
          <a:lstStyle/>
          <a:p>
            <a:r>
              <a:rPr lang="en-US" altLang="en-US" smtClean="0">
                <a:latin typeface="Arial" charset="0"/>
                <a:cs typeface="Arial" charset="0"/>
              </a:rPr>
              <a:t>Additional History for Children</a:t>
            </a:r>
          </a:p>
        </p:txBody>
      </p:sp>
      <p:sp>
        <p:nvSpPr>
          <p:cNvPr id="768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68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DC87FC-C34F-4201-A48B-EA3DE11694D8}" type="slidenum">
              <a:rPr lang="en-US" sz="1000" smtClean="0">
                <a:latin typeface="Arial" charset="0"/>
                <a:cs typeface="Arial" charset="0"/>
              </a:rPr>
              <a:pPr eaLnBrk="1" hangingPunct="1"/>
              <a:t>65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Have you had any high blood pressure during this or earlier pregnancies?</a:t>
            </a:r>
          </a:p>
          <a:p>
            <a:pPr lvl="2">
              <a:buSzPct val="80000"/>
              <a:buFont typeface="Wingdings" pitchFamily="2" charset="2"/>
              <a:buChar char="Ø"/>
            </a:pPr>
            <a:r>
              <a:rPr lang="en-US" altLang="en-US" smtClean="0">
                <a:latin typeface="Arial" charset="0"/>
                <a:cs typeface="Arial" charset="0"/>
              </a:rPr>
              <a:t>What was your usual blood pressure level before pregnancy? How has your blood pressure been monitored during the pregnancy?</a:t>
            </a:r>
          </a:p>
          <a:p>
            <a:pPr lvl="2">
              <a:buSzPct val="80000"/>
              <a:buFont typeface="Wingdings" pitchFamily="2" charset="2"/>
              <a:buChar char="Ø"/>
            </a:pPr>
            <a:r>
              <a:rPr lang="en-US" altLang="en-US" smtClean="0">
                <a:latin typeface="Arial" charset="0"/>
                <a:cs typeface="Arial" charset="0"/>
              </a:rPr>
              <a:t>If high blood pressure, what treatment has been started?</a:t>
            </a:r>
          </a:p>
          <a:p>
            <a:pPr lvl="2">
              <a:buSzPct val="80000"/>
              <a:buFont typeface="Wingdings" pitchFamily="2" charset="2"/>
              <a:buChar char="Ø"/>
            </a:pPr>
            <a:r>
              <a:rPr lang="en-US" altLang="en-US" smtClean="0">
                <a:latin typeface="Arial" charset="0"/>
                <a:cs typeface="Arial" charset="0"/>
              </a:rPr>
              <a:t>Do you have any associated symptoms, such as weight gain, protein in urine, or swelling in feet, legs, or face?</a:t>
            </a:r>
          </a:p>
          <a:p>
            <a:pPr lvl="1">
              <a:buSzPct val="60000"/>
              <a:buFont typeface="Wingdings 2" pitchFamily="18" charset="2"/>
              <a:buChar char=""/>
            </a:pPr>
            <a:r>
              <a:rPr lang="en-US" altLang="en-US" smtClean="0">
                <a:latin typeface="Arial" charset="0"/>
                <a:cs typeface="Arial" charset="0"/>
              </a:rPr>
              <a:t>Have you had any faintness or dizziness with this pregnancy?</a:t>
            </a:r>
          </a:p>
          <a:p>
            <a:pPr lvl="2"/>
            <a:endParaRPr lang="en-US" altLang="en-US" sz="1800" smtClean="0">
              <a:latin typeface="Arial" charset="0"/>
              <a:cs typeface="Arial" charset="0"/>
            </a:endParaRPr>
          </a:p>
        </p:txBody>
      </p:sp>
      <p:sp>
        <p:nvSpPr>
          <p:cNvPr id="77827" name="Title 5"/>
          <p:cNvSpPr>
            <a:spLocks noGrp="1"/>
          </p:cNvSpPr>
          <p:nvPr>
            <p:ph type="title"/>
          </p:nvPr>
        </p:nvSpPr>
        <p:spPr/>
        <p:txBody>
          <a:bodyPr/>
          <a:lstStyle/>
          <a:p>
            <a:r>
              <a:rPr lang="en-US" altLang="en-US" smtClean="0">
                <a:latin typeface="Arial" charset="0"/>
                <a:cs typeface="Arial" charset="0"/>
              </a:rPr>
              <a:t>Additional History for Pregnant Woman</a:t>
            </a:r>
          </a:p>
        </p:txBody>
      </p:sp>
      <p:sp>
        <p:nvSpPr>
          <p:cNvPr id="778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78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CB6CD-7339-4BF6-9DFC-F55E5C7C02ED}" type="slidenum">
              <a:rPr lang="en-US" sz="1000" smtClean="0">
                <a:latin typeface="Arial" charset="0"/>
                <a:cs typeface="Arial" charset="0"/>
              </a:rPr>
              <a:pPr eaLnBrk="1" hangingPunct="1"/>
              <a:t>66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Do you have any known heart or lung disease, such as hypertension, CAD, chronic emphysema, or bronchitis?</a:t>
            </a:r>
          </a:p>
          <a:p>
            <a:pPr lvl="1">
              <a:buSzPct val="60000"/>
              <a:buFont typeface="Wingdings 2" pitchFamily="18" charset="2"/>
              <a:buChar char=""/>
            </a:pPr>
            <a:r>
              <a:rPr lang="en-US" altLang="en-US" smtClean="0">
                <a:latin typeface="Arial" charset="0"/>
                <a:cs typeface="Arial" charset="0"/>
              </a:rPr>
              <a:t>Do you take any medications for your illness, such as digitalis? Are you aware of side effects? Have you recently stopped taking your medication? Why?</a:t>
            </a:r>
          </a:p>
          <a:p>
            <a:pPr lvl="1">
              <a:buSzPct val="60000"/>
              <a:buFont typeface="Wingdings 2" pitchFamily="18" charset="2"/>
              <a:buChar char=""/>
            </a:pPr>
            <a:r>
              <a:rPr lang="en-US" altLang="en-US" smtClean="0">
                <a:latin typeface="Arial" charset="0"/>
                <a:cs typeface="Arial" charset="0"/>
              </a:rPr>
              <a:t>Environment</a:t>
            </a:r>
          </a:p>
          <a:p>
            <a:pPr lvl="2">
              <a:buSzPct val="80000"/>
              <a:buFont typeface="Wingdings" pitchFamily="2" charset="2"/>
              <a:buChar char="Ø"/>
            </a:pPr>
            <a:r>
              <a:rPr lang="en-US" altLang="en-US" smtClean="0">
                <a:latin typeface="Arial" charset="0"/>
                <a:cs typeface="Arial" charset="0"/>
              </a:rPr>
              <a:t>Does your home have any stairs? How often do you need to climb them? Does this have any effect on activities of daily living?</a:t>
            </a:r>
          </a:p>
          <a:p>
            <a:pPr lvl="1"/>
            <a:endParaRPr lang="en-US" altLang="en-US" sz="2000" smtClean="0">
              <a:latin typeface="Arial" charset="0"/>
              <a:cs typeface="Arial" charset="0"/>
            </a:endParaRPr>
          </a:p>
        </p:txBody>
      </p:sp>
      <p:sp>
        <p:nvSpPr>
          <p:cNvPr id="78851" name="Title 5"/>
          <p:cNvSpPr>
            <a:spLocks noGrp="1"/>
          </p:cNvSpPr>
          <p:nvPr>
            <p:ph type="title"/>
          </p:nvPr>
        </p:nvSpPr>
        <p:spPr/>
        <p:txBody>
          <a:bodyPr/>
          <a:lstStyle/>
          <a:p>
            <a:r>
              <a:rPr lang="en-US" altLang="en-US" smtClean="0">
                <a:latin typeface="Arial" charset="0"/>
                <a:cs typeface="Arial" charset="0"/>
              </a:rPr>
              <a:t>Additional History for Aging Adult</a:t>
            </a:r>
          </a:p>
        </p:txBody>
      </p:sp>
      <p:sp>
        <p:nvSpPr>
          <p:cNvPr id="788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88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1B32FC-45B1-4662-9FE9-3FC3BCAFA288}" type="slidenum">
              <a:rPr lang="en-US" sz="1000" smtClean="0">
                <a:latin typeface="Arial" charset="0"/>
                <a:cs typeface="Arial" charset="0"/>
              </a:rPr>
              <a:pPr eaLnBrk="1" hangingPunct="1"/>
              <a:t>67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idx="1"/>
          </p:nvPr>
        </p:nvSpPr>
        <p:spPr>
          <a:xfrm>
            <a:off x="465138" y="1641475"/>
            <a:ext cx="8229600" cy="4454525"/>
          </a:xfrm>
        </p:spPr>
        <p:txBody>
          <a:bodyPr/>
          <a:lstStyle/>
          <a:p>
            <a:r>
              <a:rPr lang="en-US" altLang="en-US" sz="2400" dirty="0" smtClean="0">
                <a:latin typeface="Arial" charset="0"/>
                <a:cs typeface="Arial" charset="0"/>
              </a:rPr>
              <a:t>Preparation</a:t>
            </a:r>
          </a:p>
          <a:p>
            <a:pPr lvl="1"/>
            <a:r>
              <a:rPr lang="en-US" altLang="en-US" sz="2000" dirty="0" smtClean="0">
                <a:latin typeface="Arial" charset="0"/>
                <a:cs typeface="Arial" charset="0"/>
              </a:rPr>
              <a:t>To evaluate carotid arteries, person can be sitting </a:t>
            </a:r>
          </a:p>
          <a:p>
            <a:pPr lvl="1"/>
            <a:r>
              <a:rPr lang="en-US" altLang="en-US" sz="2000" dirty="0" smtClean="0">
                <a:latin typeface="Arial" charset="0"/>
                <a:cs typeface="Arial" charset="0"/>
              </a:rPr>
              <a:t>To assess jugular veins and precordium, person should be supine with head and chest slightly elevated</a:t>
            </a:r>
          </a:p>
          <a:p>
            <a:pPr lvl="1"/>
            <a:r>
              <a:rPr lang="en-US" altLang="en-US" sz="2000" dirty="0" smtClean="0">
                <a:latin typeface="Arial" charset="0"/>
                <a:cs typeface="Arial" charset="0"/>
              </a:rPr>
              <a:t>Ensure woman’s privacy by keeping her breasts draped</a:t>
            </a:r>
          </a:p>
          <a:p>
            <a:r>
              <a:rPr lang="en-US" altLang="en-US" sz="2400" dirty="0" smtClean="0">
                <a:latin typeface="Arial" charset="0"/>
                <a:cs typeface="Arial" charset="0"/>
              </a:rPr>
              <a:t>Equipment</a:t>
            </a:r>
          </a:p>
          <a:p>
            <a:pPr lvl="1"/>
            <a:r>
              <a:rPr lang="en-US" altLang="en-US" sz="2000" dirty="0" smtClean="0">
                <a:latin typeface="Arial" charset="0"/>
                <a:cs typeface="Arial" charset="0"/>
              </a:rPr>
              <a:t>Marking pen</a:t>
            </a:r>
          </a:p>
          <a:p>
            <a:pPr lvl="1"/>
            <a:r>
              <a:rPr lang="en-US" altLang="en-US" sz="2000" dirty="0" smtClean="0">
                <a:latin typeface="Arial" charset="0"/>
                <a:cs typeface="Arial" charset="0"/>
              </a:rPr>
              <a:t>Small centimeter ruler</a:t>
            </a:r>
          </a:p>
          <a:p>
            <a:pPr lvl="1"/>
            <a:r>
              <a:rPr lang="en-US" altLang="en-US" sz="2000" dirty="0" smtClean="0">
                <a:latin typeface="Arial" charset="0"/>
                <a:cs typeface="Arial" charset="0"/>
              </a:rPr>
              <a:t>Stethoscope with diaphragm and bell </a:t>
            </a:r>
            <a:r>
              <a:rPr lang="en-US" altLang="en-US" sz="2000" dirty="0" err="1" smtClean="0">
                <a:latin typeface="Arial" charset="0"/>
                <a:cs typeface="Arial" charset="0"/>
              </a:rPr>
              <a:t>endpieces</a:t>
            </a:r>
            <a:endParaRPr lang="en-US" altLang="en-US" sz="2000" dirty="0" smtClean="0">
              <a:latin typeface="Arial" charset="0"/>
              <a:cs typeface="Arial" charset="0"/>
            </a:endParaRPr>
          </a:p>
          <a:p>
            <a:pPr lvl="1"/>
            <a:r>
              <a:rPr lang="en-US" altLang="en-US" sz="2000" dirty="0" smtClean="0">
                <a:latin typeface="Arial" charset="0"/>
                <a:cs typeface="Arial" charset="0"/>
              </a:rPr>
              <a:t>Alcohol wipe to clean </a:t>
            </a:r>
            <a:r>
              <a:rPr lang="en-US" altLang="en-US" sz="2000" dirty="0" err="1" smtClean="0">
                <a:latin typeface="Arial" charset="0"/>
                <a:cs typeface="Arial" charset="0"/>
              </a:rPr>
              <a:t>endpiece</a:t>
            </a:r>
            <a:endParaRPr lang="en-US" altLang="en-US" sz="2000" dirty="0" smtClean="0">
              <a:latin typeface="Arial" charset="0"/>
              <a:cs typeface="Arial" charset="0"/>
            </a:endParaRPr>
          </a:p>
          <a:p>
            <a:pPr lvl="1"/>
            <a:endParaRPr lang="en-US" altLang="en-US" sz="2000" dirty="0" smtClean="0">
              <a:latin typeface="Arial" charset="0"/>
              <a:cs typeface="Arial" charset="0"/>
            </a:endParaRPr>
          </a:p>
          <a:p>
            <a:pPr lvl="1"/>
            <a:endParaRPr lang="en-US" altLang="en-US" sz="2000" dirty="0" smtClean="0">
              <a:latin typeface="Arial" charset="0"/>
              <a:cs typeface="Arial" charset="0"/>
            </a:endParaRPr>
          </a:p>
        </p:txBody>
      </p:sp>
      <p:sp>
        <p:nvSpPr>
          <p:cNvPr id="79875" name="Title 5"/>
          <p:cNvSpPr>
            <a:spLocks noGrp="1"/>
          </p:cNvSpPr>
          <p:nvPr>
            <p:ph type="title"/>
          </p:nvPr>
        </p:nvSpPr>
        <p:spPr/>
        <p:txBody>
          <a:bodyPr/>
          <a:lstStyle/>
          <a:p>
            <a:r>
              <a:rPr lang="en-US" altLang="en-US" smtClean="0">
                <a:latin typeface="Arial" charset="0"/>
                <a:cs typeface="Arial" charset="0"/>
              </a:rPr>
              <a:t>Preparation and Equipment</a:t>
            </a:r>
          </a:p>
        </p:txBody>
      </p:sp>
      <p:sp>
        <p:nvSpPr>
          <p:cNvPr id="798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98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E3D930-1EFF-4383-AB2E-9F671C520C95}" type="slidenum">
              <a:rPr lang="en-US" sz="1000" smtClean="0">
                <a:latin typeface="Arial" charset="0"/>
                <a:cs typeface="Arial" charset="0"/>
              </a:rPr>
              <a:pPr eaLnBrk="1" hangingPunct="1"/>
              <a:t>68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Palpate carotid artery</a:t>
            </a:r>
          </a:p>
          <a:p>
            <a:pPr lvl="2">
              <a:buSzPct val="80000"/>
              <a:buFont typeface="Wingdings" pitchFamily="2" charset="2"/>
              <a:buChar char="Ø"/>
            </a:pPr>
            <a:r>
              <a:rPr lang="en-US" altLang="en-US" dirty="0" smtClean="0">
                <a:latin typeface="Arial" charset="0"/>
                <a:cs typeface="Arial" charset="0"/>
              </a:rPr>
              <a:t>Yields important information on cardiac function</a:t>
            </a:r>
          </a:p>
          <a:p>
            <a:pPr lvl="2">
              <a:buSzPct val="80000"/>
              <a:buFont typeface="Wingdings" pitchFamily="2" charset="2"/>
              <a:buChar char="Ø"/>
            </a:pPr>
            <a:r>
              <a:rPr lang="en-US" altLang="en-US" dirty="0" smtClean="0">
                <a:latin typeface="Arial" charset="0"/>
                <a:cs typeface="Arial" charset="0"/>
              </a:rPr>
              <a:t>Palpate each carotid artery medial to </a:t>
            </a:r>
            <a:r>
              <a:rPr lang="en-US" altLang="en-US" dirty="0" err="1" smtClean="0">
                <a:latin typeface="Arial" charset="0"/>
                <a:cs typeface="Arial" charset="0"/>
              </a:rPr>
              <a:t>sternomastoid</a:t>
            </a:r>
            <a:r>
              <a:rPr lang="en-US" altLang="en-US" dirty="0" smtClean="0">
                <a:latin typeface="Arial" charset="0"/>
                <a:cs typeface="Arial" charset="0"/>
              </a:rPr>
              <a:t> muscle in neck; palpate gently</a:t>
            </a:r>
          </a:p>
          <a:p>
            <a:pPr lvl="2">
              <a:buSzPct val="80000"/>
              <a:buFont typeface="Wingdings" pitchFamily="2" charset="2"/>
              <a:buChar char="Ø"/>
            </a:pPr>
            <a:r>
              <a:rPr lang="en-US" altLang="en-US" dirty="0" smtClean="0">
                <a:latin typeface="Arial" charset="0"/>
                <a:cs typeface="Arial" charset="0"/>
              </a:rPr>
              <a:t>Palpate only one </a:t>
            </a:r>
            <a:r>
              <a:rPr lang="en-US" altLang="en-US" dirty="0" smtClean="0">
                <a:latin typeface="Arial" charset="0"/>
                <a:cs typeface="Arial" charset="0"/>
              </a:rPr>
              <a:t>carotid artery </a:t>
            </a:r>
            <a:r>
              <a:rPr lang="en-US" altLang="en-US" dirty="0" smtClean="0">
                <a:latin typeface="Arial" charset="0"/>
                <a:cs typeface="Arial" charset="0"/>
              </a:rPr>
              <a:t>at a time to avoid compromising arterial blood to brain</a:t>
            </a:r>
          </a:p>
          <a:p>
            <a:pPr lvl="2">
              <a:buSzPct val="80000"/>
              <a:buFont typeface="Wingdings" pitchFamily="2" charset="2"/>
              <a:buChar char="Ø"/>
            </a:pPr>
            <a:r>
              <a:rPr lang="en-US" altLang="en-US" dirty="0" smtClean="0">
                <a:latin typeface="Arial" charset="0"/>
                <a:cs typeface="Arial" charset="0"/>
              </a:rPr>
              <a:t>Feel contour and amplitude of pulse</a:t>
            </a:r>
          </a:p>
          <a:p>
            <a:pPr lvl="2">
              <a:buSzPct val="80000"/>
              <a:buFont typeface="Wingdings" pitchFamily="2" charset="2"/>
              <a:buChar char="Ø"/>
            </a:pPr>
            <a:r>
              <a:rPr lang="en-US" altLang="en-US" dirty="0" smtClean="0">
                <a:latin typeface="Arial" charset="0"/>
                <a:cs typeface="Arial" charset="0"/>
              </a:rPr>
              <a:t>Normally contour is smooth with a rapid upstroke and slower </a:t>
            </a:r>
            <a:r>
              <a:rPr lang="en-US" altLang="en-US" dirty="0" err="1" smtClean="0">
                <a:latin typeface="Arial" charset="0"/>
                <a:cs typeface="Arial" charset="0"/>
              </a:rPr>
              <a:t>downstroke</a:t>
            </a:r>
            <a:r>
              <a:rPr lang="en-US" altLang="en-US" dirty="0" smtClean="0">
                <a:latin typeface="Arial" charset="0"/>
                <a:cs typeface="Arial" charset="0"/>
              </a:rPr>
              <a:t>, and the normal strength is 2+ or moderate</a:t>
            </a:r>
          </a:p>
          <a:p>
            <a:pPr lvl="2">
              <a:buSzPct val="80000"/>
              <a:buFont typeface="Wingdings" pitchFamily="2" charset="2"/>
              <a:buChar char="Ø"/>
            </a:pPr>
            <a:r>
              <a:rPr lang="en-US" altLang="en-US" dirty="0" smtClean="0">
                <a:latin typeface="Arial" charset="0"/>
                <a:cs typeface="Arial" charset="0"/>
              </a:rPr>
              <a:t>Findings should be same bilaterally</a:t>
            </a:r>
          </a:p>
        </p:txBody>
      </p:sp>
      <p:sp>
        <p:nvSpPr>
          <p:cNvPr id="80899" name="Title 5"/>
          <p:cNvSpPr>
            <a:spLocks noGrp="1"/>
          </p:cNvSpPr>
          <p:nvPr>
            <p:ph type="title"/>
          </p:nvPr>
        </p:nvSpPr>
        <p:spPr/>
        <p:txBody>
          <a:bodyPr/>
          <a:lstStyle/>
          <a:p>
            <a:r>
              <a:rPr lang="en-US" altLang="en-US" smtClean="0">
                <a:latin typeface="Arial" charset="0"/>
                <a:cs typeface="Arial" charset="0"/>
              </a:rPr>
              <a:t>Neck Vessels: Palpation</a:t>
            </a:r>
          </a:p>
        </p:txBody>
      </p:sp>
      <p:sp>
        <p:nvSpPr>
          <p:cNvPr id="809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09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EBA835-4A96-499B-BC0B-4713592CD730}" type="slidenum">
              <a:rPr lang="en-US" sz="1000" smtClean="0">
                <a:latin typeface="Arial" charset="0"/>
                <a:cs typeface="Arial" charset="0"/>
              </a:rPr>
              <a:pPr eaLnBrk="1" hangingPunct="1"/>
              <a:t>69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SL valves are set between ventricles and arteries</a:t>
            </a:r>
          </a:p>
          <a:p>
            <a:pPr lvl="2">
              <a:buSzPct val="80000"/>
              <a:buFont typeface="Wingdings" pitchFamily="2" charset="2"/>
              <a:buChar char="Ø"/>
            </a:pPr>
            <a:r>
              <a:rPr lang="en-US" altLang="en-US" smtClean="0">
                <a:latin typeface="Arial" charset="0"/>
                <a:cs typeface="Arial" charset="0"/>
              </a:rPr>
              <a:t>Each valve has three cusps that look like half moons</a:t>
            </a:r>
          </a:p>
          <a:p>
            <a:pPr lvl="2">
              <a:buSzPct val="80000"/>
              <a:buFont typeface="Wingdings" pitchFamily="2" charset="2"/>
              <a:buChar char="Ø"/>
            </a:pPr>
            <a:r>
              <a:rPr lang="en-US" altLang="en-US" smtClean="0">
                <a:latin typeface="Arial" charset="0"/>
                <a:cs typeface="Arial" charset="0"/>
              </a:rPr>
              <a:t>Pulmonic valve: SL valve in right side of heart</a:t>
            </a:r>
          </a:p>
          <a:p>
            <a:pPr lvl="2">
              <a:buSzPct val="80000"/>
              <a:buFont typeface="Wingdings" pitchFamily="2" charset="2"/>
              <a:buChar char="Ø"/>
            </a:pPr>
            <a:r>
              <a:rPr lang="en-US" altLang="en-US" smtClean="0">
                <a:latin typeface="Arial" charset="0"/>
                <a:cs typeface="Arial" charset="0"/>
              </a:rPr>
              <a:t>Aortic valve: SL valve in left side of heart</a:t>
            </a:r>
          </a:p>
          <a:p>
            <a:pPr lvl="3">
              <a:buSzPct val="100000"/>
              <a:buFont typeface="Arial" charset="0"/>
              <a:buChar char="•"/>
            </a:pPr>
            <a:r>
              <a:rPr lang="en-US" altLang="en-US" smtClean="0">
                <a:latin typeface="Arial" charset="0"/>
                <a:cs typeface="Arial" charset="0"/>
              </a:rPr>
              <a:t>Open during pumping, or systole, to allow blood to be ejected from heart</a:t>
            </a:r>
          </a:p>
          <a:p>
            <a:pPr lvl="2">
              <a:buSzPct val="80000"/>
              <a:buFont typeface="Wingdings" pitchFamily="2" charset="2"/>
              <a:buChar char="Ø"/>
            </a:pPr>
            <a:r>
              <a:rPr lang="en-US" altLang="en-US" smtClean="0">
                <a:latin typeface="Arial" charset="0"/>
                <a:cs typeface="Arial" charset="0"/>
              </a:rPr>
              <a:t>No valves are present between vena cava and right atrium, or between pulmonary veins and left atrium, for this reason</a:t>
            </a:r>
          </a:p>
          <a:p>
            <a:pPr lvl="3">
              <a:buSzPct val="100000"/>
              <a:buFont typeface="Arial" charset="0"/>
              <a:buChar char="•"/>
            </a:pPr>
            <a:r>
              <a:rPr lang="en-US" altLang="en-US" smtClean="0">
                <a:latin typeface="Arial" charset="0"/>
                <a:cs typeface="Arial" charset="0"/>
              </a:rPr>
              <a:t>Abnormally high pressure in left side of heart gives a person symptoms of pulmonary congestion</a:t>
            </a:r>
          </a:p>
          <a:p>
            <a:pPr lvl="3">
              <a:buSzPct val="100000"/>
              <a:buFont typeface="Arial" charset="0"/>
              <a:buChar char="•"/>
            </a:pPr>
            <a:r>
              <a:rPr lang="en-US" altLang="en-US" smtClean="0">
                <a:latin typeface="Arial" charset="0"/>
                <a:cs typeface="Arial" charset="0"/>
              </a:rPr>
              <a:t>Abnormally high pressure in right side of heart shows in neck veins and abdomen</a:t>
            </a:r>
          </a:p>
          <a:p>
            <a:pPr lvl="3"/>
            <a:endParaRPr lang="en-US" altLang="en-US" smtClean="0">
              <a:latin typeface="Arial" charset="0"/>
              <a:cs typeface="Arial" charset="0"/>
            </a:endParaRPr>
          </a:p>
        </p:txBody>
      </p:sp>
      <p:sp>
        <p:nvSpPr>
          <p:cNvPr id="18435" name="Title 5"/>
          <p:cNvSpPr>
            <a:spLocks noGrp="1"/>
          </p:cNvSpPr>
          <p:nvPr>
            <p:ph type="title"/>
          </p:nvPr>
        </p:nvSpPr>
        <p:spPr/>
        <p:txBody>
          <a:bodyPr/>
          <a:lstStyle/>
          <a:p>
            <a:r>
              <a:rPr lang="en-US" altLang="en-US" smtClean="0">
                <a:latin typeface="Arial" charset="0"/>
                <a:cs typeface="Arial" charset="0"/>
              </a:rPr>
              <a:t>SL Valves</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84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B7CDE6-F243-409A-AD7B-2FB82B7D94E8}" type="slidenum">
              <a:rPr lang="en-US" sz="1000" smtClean="0">
                <a:latin typeface="Arial" charset="0"/>
                <a:cs typeface="Arial" charset="0"/>
              </a:rPr>
              <a:pPr eaLnBrk="1" hangingPunct="1"/>
              <a:t>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idx="1"/>
          </p:nvPr>
        </p:nvSpPr>
        <p:spPr>
          <a:xfrm>
            <a:off x="465138" y="1641475"/>
            <a:ext cx="8229600" cy="4454525"/>
          </a:xfrm>
        </p:spPr>
        <p:txBody>
          <a:bodyPr/>
          <a:lstStyle/>
          <a:p>
            <a:r>
              <a:rPr lang="en-US" altLang="en-US" dirty="0" smtClean="0">
                <a:latin typeface="Arial" charset="0"/>
                <a:cs typeface="Arial" charset="0"/>
              </a:rPr>
              <a:t>Auscultate carotid artery</a:t>
            </a:r>
          </a:p>
          <a:p>
            <a:pPr lvl="1"/>
            <a:r>
              <a:rPr lang="en-US" altLang="en-US" dirty="0" smtClean="0">
                <a:latin typeface="Arial" charset="0"/>
                <a:cs typeface="Arial" charset="0"/>
              </a:rPr>
              <a:t>For persons middle-aged or older, or who show symptoms or signs of cardiovascular disease, auscultate each carotid artery for presence of a bruit</a:t>
            </a:r>
          </a:p>
          <a:p>
            <a:pPr lvl="2"/>
            <a:r>
              <a:rPr lang="en-US" altLang="en-US" dirty="0" smtClean="0">
                <a:latin typeface="Arial" charset="0"/>
                <a:cs typeface="Arial" charset="0"/>
              </a:rPr>
              <a:t>This is a blowing, swishing sound indicating blood flow turbulence; normally none is present</a:t>
            </a:r>
          </a:p>
          <a:p>
            <a:pPr lvl="1"/>
            <a:r>
              <a:rPr lang="en-US" altLang="en-US" dirty="0" smtClean="0">
                <a:latin typeface="Arial" charset="0"/>
                <a:cs typeface="Arial" charset="0"/>
              </a:rPr>
              <a:t>Lightly apply bell of stethoscope over carotid artery at three levels: </a:t>
            </a:r>
          </a:p>
          <a:p>
            <a:pPr lvl="2"/>
            <a:r>
              <a:rPr lang="en-US" altLang="en-US" dirty="0" smtClean="0">
                <a:latin typeface="Arial" charset="0"/>
                <a:cs typeface="Arial" charset="0"/>
              </a:rPr>
              <a:t>Angle of jaw</a:t>
            </a:r>
          </a:p>
          <a:p>
            <a:pPr lvl="2"/>
            <a:r>
              <a:rPr lang="en-US" altLang="en-US" dirty="0" err="1" smtClean="0">
                <a:latin typeface="Arial" charset="0"/>
                <a:cs typeface="Arial" charset="0"/>
              </a:rPr>
              <a:t>Midcervical</a:t>
            </a:r>
            <a:r>
              <a:rPr lang="en-US" altLang="en-US" dirty="0" smtClean="0">
                <a:latin typeface="Arial" charset="0"/>
                <a:cs typeface="Arial" charset="0"/>
              </a:rPr>
              <a:t> area</a:t>
            </a:r>
          </a:p>
          <a:p>
            <a:pPr lvl="2"/>
            <a:r>
              <a:rPr lang="en-US" altLang="en-US" dirty="0" smtClean="0">
                <a:latin typeface="Arial" charset="0"/>
                <a:cs typeface="Arial" charset="0"/>
              </a:rPr>
              <a:t>Base of neck</a:t>
            </a:r>
          </a:p>
        </p:txBody>
      </p:sp>
      <p:sp>
        <p:nvSpPr>
          <p:cNvPr id="81923" name="Title 5"/>
          <p:cNvSpPr>
            <a:spLocks noGrp="1"/>
          </p:cNvSpPr>
          <p:nvPr>
            <p:ph type="title"/>
          </p:nvPr>
        </p:nvSpPr>
        <p:spPr/>
        <p:txBody>
          <a:bodyPr/>
          <a:lstStyle/>
          <a:p>
            <a:r>
              <a:rPr lang="en-US" altLang="en-US" smtClean="0">
                <a:latin typeface="Arial" charset="0"/>
                <a:cs typeface="Arial" charset="0"/>
              </a:rPr>
              <a:t>Neck Vessels: Auscultation I</a:t>
            </a:r>
          </a:p>
        </p:txBody>
      </p:sp>
      <p:sp>
        <p:nvSpPr>
          <p:cNvPr id="819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19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BEFFCB-EAC7-443E-8083-69D20F73EA36}" type="slidenum">
              <a:rPr lang="en-US" sz="1000" smtClean="0">
                <a:latin typeface="Arial" charset="0"/>
                <a:cs typeface="Arial" charset="0"/>
              </a:rPr>
              <a:pPr eaLnBrk="1" hangingPunct="1"/>
              <a:t>70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Auscultate carotid artery </a:t>
            </a:r>
          </a:p>
          <a:p>
            <a:pPr lvl="2">
              <a:buSzPct val="80000"/>
              <a:buFont typeface="Wingdings" pitchFamily="2" charset="2"/>
              <a:buChar char="Ø"/>
            </a:pPr>
            <a:r>
              <a:rPr lang="en-US" altLang="en-US" smtClean="0">
                <a:latin typeface="Arial" charset="0"/>
                <a:cs typeface="Arial" charset="0"/>
              </a:rPr>
              <a:t>Avoid compressing artery because this could create an artificial bruit and could compromise circulation if carotid artery is already narrowed by atherosclerosis</a:t>
            </a:r>
          </a:p>
          <a:p>
            <a:pPr lvl="2">
              <a:buSzPct val="80000"/>
              <a:buFont typeface="Wingdings" pitchFamily="2" charset="2"/>
              <a:buChar char="Ø"/>
            </a:pPr>
            <a:r>
              <a:rPr lang="en-US" altLang="en-US" smtClean="0">
                <a:latin typeface="Arial" charset="0"/>
                <a:cs typeface="Arial" charset="0"/>
              </a:rPr>
              <a:t>Ask person to take a breath, exhale, and hold it briefly while you listen so that tracheal breath sounds do not mask or mimic a carotid artery bruit</a:t>
            </a:r>
          </a:p>
          <a:p>
            <a:pPr lvl="3">
              <a:buSzPct val="100000"/>
              <a:buFont typeface="Arial" charset="0"/>
              <a:buChar char="•"/>
            </a:pPr>
            <a:r>
              <a:rPr lang="en-US" altLang="en-US" smtClean="0">
                <a:latin typeface="Arial" charset="0"/>
                <a:cs typeface="Arial" charset="0"/>
              </a:rPr>
              <a:t>Holding breath on inhalation will also tense levator scapulae muscles, which makes it hard to hear carotids </a:t>
            </a:r>
          </a:p>
          <a:p>
            <a:pPr lvl="2">
              <a:buSzPct val="80000"/>
              <a:buFont typeface="Wingdings" pitchFamily="2" charset="2"/>
              <a:buChar char="Ø"/>
            </a:pPr>
            <a:r>
              <a:rPr lang="en-US" altLang="en-US" smtClean="0">
                <a:latin typeface="Arial" charset="0"/>
                <a:cs typeface="Arial" charset="0"/>
              </a:rPr>
              <a:t>Sometimes you can hear normal heart sounds transmitted to neck; do not confuse these with a bruit</a:t>
            </a:r>
          </a:p>
        </p:txBody>
      </p:sp>
      <p:sp>
        <p:nvSpPr>
          <p:cNvPr id="82947" name="Title 5"/>
          <p:cNvSpPr>
            <a:spLocks noGrp="1"/>
          </p:cNvSpPr>
          <p:nvPr>
            <p:ph type="title"/>
          </p:nvPr>
        </p:nvSpPr>
        <p:spPr/>
        <p:txBody>
          <a:bodyPr/>
          <a:lstStyle/>
          <a:p>
            <a:r>
              <a:rPr lang="en-US" altLang="en-US" smtClean="0">
                <a:latin typeface="Arial" charset="0"/>
                <a:cs typeface="Arial" charset="0"/>
              </a:rPr>
              <a:t>Neck Vessels: </a:t>
            </a:r>
            <a:br>
              <a:rPr lang="en-US" altLang="en-US" smtClean="0">
                <a:latin typeface="Arial" charset="0"/>
                <a:cs typeface="Arial" charset="0"/>
              </a:rPr>
            </a:br>
            <a:r>
              <a:rPr lang="en-US" altLang="en-US" smtClean="0">
                <a:latin typeface="Arial" charset="0"/>
                <a:cs typeface="Arial" charset="0"/>
              </a:rPr>
              <a:t>Auscultation II</a:t>
            </a:r>
          </a:p>
        </p:txBody>
      </p:sp>
      <p:sp>
        <p:nvSpPr>
          <p:cNvPr id="829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29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B8DA31-658B-4E0C-83D4-C8C23DD5109B}" type="slidenum">
              <a:rPr lang="en-US" sz="1000" smtClean="0">
                <a:latin typeface="Arial" charset="0"/>
                <a:cs typeface="Arial" charset="0"/>
              </a:rPr>
              <a:pPr eaLnBrk="1" hangingPunct="1"/>
              <a:t>71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The nurse knows that the proper technique for assessing a patient’s carotid arteries is to: </a:t>
            </a:r>
            <a:endParaRPr lang="en-US" dirty="0" smtClean="0"/>
          </a:p>
          <a:p>
            <a:pPr marL="463550" indent="-463550" eaLnBrk="1" hangingPunct="1">
              <a:buSzPct val="100000"/>
              <a:buFont typeface="Arial" charset="0"/>
              <a:buAutoNum type="arabicPeriod"/>
              <a:defRPr/>
            </a:pPr>
            <a:r>
              <a:rPr lang="en-US" dirty="0"/>
              <a:t>palpate on the side of the neck using the diaphragm of the stethoscope. </a:t>
            </a:r>
          </a:p>
          <a:p>
            <a:pPr marL="463550" indent="-463550" eaLnBrk="1" hangingPunct="1">
              <a:buSzPct val="100000"/>
              <a:buFont typeface="Arial" charset="0"/>
              <a:buAutoNum type="arabicPeriod"/>
              <a:defRPr/>
            </a:pPr>
            <a:r>
              <a:rPr lang="en-US" dirty="0"/>
              <a:t>auscultate with the bell of the stethoscope at the top of the femur and palpate for bruits.</a:t>
            </a:r>
          </a:p>
          <a:p>
            <a:pPr marL="463550" indent="-463550" eaLnBrk="1" hangingPunct="1">
              <a:buSzPct val="100000"/>
              <a:buFont typeface="Arial" charset="0"/>
              <a:buAutoNum type="arabicPeriod"/>
              <a:defRPr/>
            </a:pPr>
            <a:r>
              <a:rPr lang="en-US" dirty="0"/>
              <a:t>auscultate with the bell of the stethoscope on the side of the neck, listen for bruits, and palpate for thrills.</a:t>
            </a:r>
          </a:p>
          <a:p>
            <a:pPr marL="463550" indent="-463550" eaLnBrk="1" hangingPunct="1">
              <a:buSzPct val="100000"/>
              <a:buFont typeface="Arial" charset="0"/>
              <a:buAutoNum type="arabicPeriod"/>
              <a:defRPr/>
            </a:pPr>
            <a:r>
              <a:rPr lang="en-US" dirty="0"/>
              <a:t>auscultate with the diaphragm of the stethoscope just above the pelvic region.</a:t>
            </a:r>
          </a:p>
          <a:p>
            <a:pPr marL="0" indent="0">
              <a:buNone/>
            </a:pPr>
            <a:endParaRPr lang="en-US" dirty="0"/>
          </a:p>
        </p:txBody>
      </p:sp>
      <p:sp>
        <p:nvSpPr>
          <p:cNvPr id="3" name="Title 2"/>
          <p:cNvSpPr>
            <a:spLocks noGrp="1"/>
          </p:cNvSpPr>
          <p:nvPr>
            <p:ph type="title"/>
          </p:nvPr>
        </p:nvSpPr>
        <p:spPr/>
        <p:txBody>
          <a:bodyPr/>
          <a:lstStyle/>
          <a:p>
            <a:r>
              <a:rPr lang="en-US" dirty="0" smtClean="0"/>
              <a:t>Question </a:t>
            </a:r>
            <a:endParaRPr lang="en-US" dirty="0"/>
          </a:p>
        </p:txBody>
      </p:sp>
      <p:sp>
        <p:nvSpPr>
          <p:cNvPr id="4" name="Slide Number Placeholder 3"/>
          <p:cNvSpPr>
            <a:spLocks noGrp="1"/>
          </p:cNvSpPr>
          <p:nvPr>
            <p:ph type="sldNum" sz="quarter" idx="10"/>
          </p:nvPr>
        </p:nvSpPr>
        <p:spPr/>
        <p:txBody>
          <a:bodyPr/>
          <a:lstStyle/>
          <a:p>
            <a:pPr>
              <a:defRPr/>
            </a:pPr>
            <a:fld id="{1ECD589F-44F7-46D4-B8D7-DFB57E3017EC}" type="slidenum">
              <a:rPr lang="en-US" smtClean="0"/>
              <a:pPr>
                <a:defRPr/>
              </a:pPr>
              <a:t>72</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883555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Inspect jugular venous pulse</a:t>
            </a:r>
          </a:p>
          <a:p>
            <a:pPr lvl="2">
              <a:buSzPct val="80000"/>
              <a:buFont typeface="Wingdings" pitchFamily="2" charset="2"/>
              <a:buChar char="Ø"/>
            </a:pPr>
            <a:r>
              <a:rPr lang="en-US" altLang="en-US" smtClean="0">
                <a:latin typeface="Arial" charset="0"/>
                <a:cs typeface="Arial" charset="0"/>
              </a:rPr>
              <a:t>From jugular veins you can assess central venous pressure (CVP) and judge heart’s efficiency as a pump</a:t>
            </a:r>
          </a:p>
          <a:p>
            <a:pPr lvl="3">
              <a:buSzPct val="100000"/>
              <a:buFont typeface="Arial" charset="0"/>
              <a:buChar char="•"/>
            </a:pPr>
            <a:r>
              <a:rPr lang="en-US" altLang="en-US" smtClean="0">
                <a:latin typeface="Arial" charset="0"/>
                <a:cs typeface="Arial" charset="0"/>
              </a:rPr>
              <a:t>Although external jugular vein is easier to see, internal (especially the right) jugular vein is attached more directly to superior vena cava and more reliable for assessment</a:t>
            </a:r>
          </a:p>
          <a:p>
            <a:pPr lvl="3">
              <a:buSzPct val="100000"/>
              <a:buFont typeface="Arial" charset="0"/>
              <a:buChar char="•"/>
            </a:pPr>
            <a:r>
              <a:rPr lang="en-US" altLang="en-US" smtClean="0">
                <a:latin typeface="Arial" charset="0"/>
                <a:cs typeface="Arial" charset="0"/>
              </a:rPr>
              <a:t>You cannot see internal jugular vein itself, but you can see its pulsation</a:t>
            </a:r>
            <a:endParaRPr lang="en-US" altLang="en-US" sz="1600" smtClean="0">
              <a:latin typeface="Arial" charset="0"/>
              <a:cs typeface="Arial" charset="0"/>
            </a:endParaRPr>
          </a:p>
          <a:p>
            <a:pPr lvl="2">
              <a:buSzPct val="80000"/>
              <a:buFont typeface="Wingdings" pitchFamily="2" charset="2"/>
              <a:buChar char="Ø"/>
            </a:pPr>
            <a:r>
              <a:rPr lang="en-US" altLang="en-US" smtClean="0">
                <a:latin typeface="Arial" charset="0"/>
                <a:cs typeface="Arial" charset="0"/>
              </a:rPr>
              <a:t>Position person supine anywhere from a 30- to a 45-degree angle, wherever you can best see pulsations</a:t>
            </a:r>
          </a:p>
          <a:p>
            <a:pPr lvl="2">
              <a:buSzPct val="80000"/>
              <a:buFont typeface="Wingdings" pitchFamily="2" charset="2"/>
              <a:buChar char="Ø"/>
            </a:pPr>
            <a:r>
              <a:rPr lang="en-US" altLang="en-US" smtClean="0">
                <a:latin typeface="Arial" charset="0"/>
                <a:cs typeface="Arial" charset="0"/>
              </a:rPr>
              <a:t>In general, the higher the venous pressure, the higher the position you need</a:t>
            </a:r>
          </a:p>
        </p:txBody>
      </p:sp>
      <p:sp>
        <p:nvSpPr>
          <p:cNvPr id="83971" name="Title 5"/>
          <p:cNvSpPr>
            <a:spLocks noGrp="1"/>
          </p:cNvSpPr>
          <p:nvPr>
            <p:ph type="title"/>
          </p:nvPr>
        </p:nvSpPr>
        <p:spPr/>
        <p:txBody>
          <a:bodyPr/>
          <a:lstStyle/>
          <a:p>
            <a:r>
              <a:rPr lang="en-US" altLang="en-US" smtClean="0">
                <a:latin typeface="Arial" charset="0"/>
                <a:cs typeface="Arial" charset="0"/>
              </a:rPr>
              <a:t>Neck Vessels: Inspection I</a:t>
            </a:r>
          </a:p>
        </p:txBody>
      </p:sp>
      <p:sp>
        <p:nvSpPr>
          <p:cNvPr id="839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39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35021B-FBA0-44B0-BD12-4E2F245AC851}" type="slidenum">
              <a:rPr lang="en-US" sz="1000" smtClean="0">
                <a:latin typeface="Arial" charset="0"/>
                <a:cs typeface="Arial" charset="0"/>
              </a:rPr>
              <a:pPr eaLnBrk="1" hangingPunct="1"/>
              <a:t>73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Inspect jugular venous pulse </a:t>
            </a:r>
          </a:p>
          <a:p>
            <a:pPr lvl="2">
              <a:buSzPct val="80000"/>
              <a:buFont typeface="Wingdings" pitchFamily="2" charset="2"/>
              <a:buChar char="Ø"/>
            </a:pPr>
            <a:r>
              <a:rPr lang="en-US" altLang="en-US" sz="2400" smtClean="0">
                <a:latin typeface="Arial" charset="0"/>
                <a:cs typeface="Arial" charset="0"/>
              </a:rPr>
              <a:t>Look for pulsations of internal jugular veins in area of suprasternal notch or around origin of sternomastoid muscle around clavicle</a:t>
            </a:r>
          </a:p>
          <a:p>
            <a:pPr lvl="2">
              <a:buSzPct val="80000"/>
              <a:buFont typeface="Wingdings" pitchFamily="2" charset="2"/>
              <a:buChar char="Ø"/>
            </a:pPr>
            <a:r>
              <a:rPr lang="en-US" altLang="en-US" sz="2400" smtClean="0">
                <a:latin typeface="Arial" charset="0"/>
                <a:cs typeface="Arial" charset="0"/>
              </a:rPr>
              <a:t>You must be able to distinguish internal jugular vein pulsation from that of carotid artery</a:t>
            </a:r>
          </a:p>
          <a:p>
            <a:pPr lvl="2">
              <a:buSzPct val="80000"/>
              <a:buFont typeface="Wingdings" pitchFamily="2" charset="2"/>
              <a:buChar char="Ø"/>
            </a:pPr>
            <a:r>
              <a:rPr lang="en-US" altLang="en-US" sz="2400" smtClean="0">
                <a:latin typeface="Arial" charset="0"/>
                <a:cs typeface="Arial" charset="0"/>
              </a:rPr>
              <a:t>It is easy to confuse them because they lie close together</a:t>
            </a:r>
          </a:p>
        </p:txBody>
      </p:sp>
      <p:sp>
        <p:nvSpPr>
          <p:cNvPr id="84995" name="Title 5"/>
          <p:cNvSpPr>
            <a:spLocks noGrp="1"/>
          </p:cNvSpPr>
          <p:nvPr>
            <p:ph type="title"/>
          </p:nvPr>
        </p:nvSpPr>
        <p:spPr/>
        <p:txBody>
          <a:bodyPr/>
          <a:lstStyle/>
          <a:p>
            <a:r>
              <a:rPr lang="en-US" altLang="en-US" smtClean="0">
                <a:latin typeface="Arial" charset="0"/>
                <a:cs typeface="Arial" charset="0"/>
              </a:rPr>
              <a:t>Neck Vessels: Inspection II</a:t>
            </a:r>
          </a:p>
        </p:txBody>
      </p:sp>
      <p:sp>
        <p:nvSpPr>
          <p:cNvPr id="849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49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CF12BD-92AA-4899-AAFB-46E8763F4C0E}" type="slidenum">
              <a:rPr lang="en-US" sz="1000" smtClean="0">
                <a:latin typeface="Arial" charset="0"/>
                <a:cs typeface="Arial" charset="0"/>
              </a:rPr>
              <a:pPr eaLnBrk="1" hangingPunct="1"/>
              <a:t>74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Estimate jugular venous pressure</a:t>
            </a:r>
          </a:p>
          <a:p>
            <a:pPr lvl="2">
              <a:buSzPct val="80000"/>
              <a:buFont typeface="Wingdings" pitchFamily="2" charset="2"/>
              <a:buChar char="Ø"/>
            </a:pPr>
            <a:r>
              <a:rPr lang="en-US" altLang="en-US" smtClean="0">
                <a:latin typeface="Arial" charset="0"/>
                <a:cs typeface="Arial" charset="0"/>
              </a:rPr>
              <a:t>Use angle of Louis as arbitrary reference point, and compare it with highest level of venous pulsation</a:t>
            </a:r>
          </a:p>
          <a:p>
            <a:pPr lvl="2">
              <a:buSzPct val="80000"/>
              <a:buFont typeface="Wingdings" pitchFamily="2" charset="2"/>
              <a:buChar char="Ø"/>
            </a:pPr>
            <a:r>
              <a:rPr lang="en-US" altLang="en-US" smtClean="0">
                <a:latin typeface="Arial" charset="0"/>
                <a:cs typeface="Arial" charset="0"/>
              </a:rPr>
              <a:t>Hold a vertical ruler on sternal angle</a:t>
            </a:r>
          </a:p>
          <a:p>
            <a:pPr lvl="2">
              <a:buSzPct val="80000"/>
              <a:buFont typeface="Wingdings" pitchFamily="2" charset="2"/>
              <a:buChar char="Ø"/>
            </a:pPr>
            <a:r>
              <a:rPr lang="en-US" altLang="en-US" smtClean="0">
                <a:latin typeface="Arial" charset="0"/>
                <a:cs typeface="Arial" charset="0"/>
              </a:rPr>
              <a:t>Align a straight edge on ruler like a T-square, and adjust level of horizontal straight edge to level of pulsation</a:t>
            </a:r>
          </a:p>
          <a:p>
            <a:pPr lvl="2">
              <a:buSzPct val="80000"/>
              <a:buFont typeface="Wingdings" pitchFamily="2" charset="2"/>
              <a:buChar char="Ø"/>
            </a:pPr>
            <a:r>
              <a:rPr lang="en-US" altLang="en-US" smtClean="0">
                <a:latin typeface="Arial" charset="0"/>
                <a:cs typeface="Arial" charset="0"/>
              </a:rPr>
              <a:t>Read level of intersection on vertical ruler; normal jugular venous pulsation is 2 cm or less above sternal angle</a:t>
            </a:r>
          </a:p>
          <a:p>
            <a:pPr lvl="2">
              <a:buSzPct val="80000"/>
              <a:buFont typeface="Wingdings" pitchFamily="2" charset="2"/>
              <a:buChar char="Ø"/>
            </a:pPr>
            <a:r>
              <a:rPr lang="en-US" altLang="en-US" smtClean="0">
                <a:latin typeface="Arial" charset="0"/>
                <a:cs typeface="Arial" charset="0"/>
              </a:rPr>
              <a:t>State person’s position, for example, “internal jugular vein pulsations 3 cm above sternal angle when elevated 30 degrees”</a:t>
            </a:r>
          </a:p>
        </p:txBody>
      </p:sp>
      <p:sp>
        <p:nvSpPr>
          <p:cNvPr id="86019" name="Title 5"/>
          <p:cNvSpPr>
            <a:spLocks noGrp="1"/>
          </p:cNvSpPr>
          <p:nvPr>
            <p:ph type="title"/>
          </p:nvPr>
        </p:nvSpPr>
        <p:spPr/>
        <p:txBody>
          <a:bodyPr/>
          <a:lstStyle/>
          <a:p>
            <a:r>
              <a:rPr lang="en-US" altLang="en-US" smtClean="0">
                <a:latin typeface="Arial" charset="0"/>
                <a:cs typeface="Arial" charset="0"/>
              </a:rPr>
              <a:t>Jugular Venous Pressure I</a:t>
            </a:r>
          </a:p>
        </p:txBody>
      </p:sp>
      <p:sp>
        <p:nvSpPr>
          <p:cNvPr id="860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60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03C5D5-640F-4339-B914-DD3D0CF599B2}" type="slidenum">
              <a:rPr lang="en-US" sz="1000" smtClean="0">
                <a:latin typeface="Arial" charset="0"/>
                <a:cs typeface="Arial" charset="0"/>
              </a:rPr>
              <a:pPr eaLnBrk="1" hangingPunct="1"/>
              <a:t>75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idx="1"/>
          </p:nvPr>
        </p:nvSpPr>
        <p:spPr>
          <a:xfrm>
            <a:off x="465138" y="1641475"/>
            <a:ext cx="8229600" cy="4454525"/>
          </a:xfrm>
        </p:spPr>
        <p:txBody>
          <a:bodyPr/>
          <a:lstStyle/>
          <a:p>
            <a:pPr lvl="1"/>
            <a:r>
              <a:rPr lang="en-US" altLang="en-US" smtClean="0">
                <a:latin typeface="Arial" charset="0"/>
                <a:cs typeface="Arial" charset="0"/>
              </a:rPr>
              <a:t>Estimate jugular venous pressure </a:t>
            </a:r>
          </a:p>
          <a:p>
            <a:pPr lvl="2"/>
            <a:r>
              <a:rPr lang="en-US" altLang="en-US" smtClean="0">
                <a:latin typeface="Arial" charset="0"/>
                <a:cs typeface="Arial" charset="0"/>
              </a:rPr>
              <a:t>If you cannot find internal jugular veins, use external jugular veins and note point where they look collapsed</a:t>
            </a:r>
          </a:p>
          <a:p>
            <a:pPr lvl="2"/>
            <a:r>
              <a:rPr lang="en-US" altLang="en-US" smtClean="0">
                <a:latin typeface="Arial" charset="0"/>
                <a:cs typeface="Arial" charset="0"/>
              </a:rPr>
              <a:t>If venous pressure is elevated, or if you suspect heart failure, perform hepatojugular reflux</a:t>
            </a:r>
          </a:p>
          <a:p>
            <a:pPr lvl="3">
              <a:buSzPct val="100000"/>
            </a:pPr>
            <a:r>
              <a:rPr lang="en-US" altLang="en-US" smtClean="0">
                <a:latin typeface="Arial" charset="0"/>
                <a:cs typeface="Arial" charset="0"/>
              </a:rPr>
              <a:t>Position person comfortably supine and instruct him or her to breathe quietly through open mouth</a:t>
            </a:r>
          </a:p>
          <a:p>
            <a:pPr lvl="2"/>
            <a:r>
              <a:rPr lang="en-US" altLang="en-US" smtClean="0">
                <a:latin typeface="Arial" charset="0"/>
                <a:cs typeface="Arial" charset="0"/>
              </a:rPr>
              <a:t>Hold your right hand on right upper quadrant of person’s abdomen just below rib cage</a:t>
            </a:r>
          </a:p>
          <a:p>
            <a:pPr lvl="2"/>
            <a:r>
              <a:rPr lang="en-US" altLang="en-US" smtClean="0">
                <a:latin typeface="Arial" charset="0"/>
                <a:cs typeface="Arial" charset="0"/>
              </a:rPr>
              <a:t>Watch level of jugular pulsation as you push in with your hand</a:t>
            </a:r>
          </a:p>
        </p:txBody>
      </p:sp>
      <p:sp>
        <p:nvSpPr>
          <p:cNvPr id="87043" name="Title 5"/>
          <p:cNvSpPr>
            <a:spLocks noGrp="1"/>
          </p:cNvSpPr>
          <p:nvPr>
            <p:ph type="title"/>
          </p:nvPr>
        </p:nvSpPr>
        <p:spPr/>
        <p:txBody>
          <a:bodyPr/>
          <a:lstStyle/>
          <a:p>
            <a:r>
              <a:rPr lang="en-US" altLang="en-US" smtClean="0">
                <a:latin typeface="Arial" charset="0"/>
                <a:cs typeface="Arial" charset="0"/>
              </a:rPr>
              <a:t>Jugular Venous Pressure II</a:t>
            </a:r>
          </a:p>
        </p:txBody>
      </p:sp>
      <p:sp>
        <p:nvSpPr>
          <p:cNvPr id="870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70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6B5A83-78BF-4835-9E77-817AF105D2E5}" type="slidenum">
              <a:rPr lang="en-US" sz="1000" smtClean="0">
                <a:latin typeface="Arial" charset="0"/>
                <a:cs typeface="Arial" charset="0"/>
              </a:rPr>
              <a:pPr eaLnBrk="1" hangingPunct="1"/>
              <a:t>76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Estimate jugular venous pressure </a:t>
            </a:r>
          </a:p>
          <a:p>
            <a:pPr lvl="2">
              <a:buSzPct val="80000"/>
              <a:buFont typeface="Wingdings" pitchFamily="2" charset="2"/>
              <a:buChar char="Ø"/>
            </a:pPr>
            <a:r>
              <a:rPr lang="en-US" altLang="en-US" sz="2400" smtClean="0">
                <a:latin typeface="Arial" charset="0"/>
                <a:cs typeface="Arial" charset="0"/>
              </a:rPr>
              <a:t>Exert firm sustained pressure for 30 seconds</a:t>
            </a:r>
          </a:p>
          <a:p>
            <a:pPr lvl="2">
              <a:buSzPct val="80000"/>
              <a:buFont typeface="Wingdings" pitchFamily="2" charset="2"/>
              <a:buChar char="Ø"/>
            </a:pPr>
            <a:r>
              <a:rPr lang="en-US" altLang="en-US" sz="2400" smtClean="0">
                <a:latin typeface="Arial" charset="0"/>
                <a:cs typeface="Arial" charset="0"/>
              </a:rPr>
              <a:t>This empties venous blood out of liver sinusoids and adds its volume to venous system</a:t>
            </a:r>
          </a:p>
          <a:p>
            <a:pPr lvl="2">
              <a:buSzPct val="80000"/>
              <a:buFont typeface="Wingdings" pitchFamily="2" charset="2"/>
              <a:buChar char="Ø"/>
            </a:pPr>
            <a:r>
              <a:rPr lang="en-US" altLang="en-US" sz="2400" smtClean="0">
                <a:latin typeface="Arial" charset="0"/>
                <a:cs typeface="Arial" charset="0"/>
              </a:rPr>
              <a:t>If heart is able to pump this additional volume (i.e., if no elevated CVP is present), jugular veins will rise for a few seconds, then recede back to previous level</a:t>
            </a:r>
          </a:p>
        </p:txBody>
      </p:sp>
      <p:sp>
        <p:nvSpPr>
          <p:cNvPr id="88067" name="Title 5"/>
          <p:cNvSpPr>
            <a:spLocks noGrp="1"/>
          </p:cNvSpPr>
          <p:nvPr>
            <p:ph type="title"/>
          </p:nvPr>
        </p:nvSpPr>
        <p:spPr/>
        <p:txBody>
          <a:bodyPr/>
          <a:lstStyle/>
          <a:p>
            <a:r>
              <a:rPr lang="en-US" altLang="en-US" smtClean="0">
                <a:latin typeface="Arial" charset="0"/>
                <a:cs typeface="Arial" charset="0"/>
              </a:rPr>
              <a:t>Jugular Venous Pressure III</a:t>
            </a:r>
          </a:p>
        </p:txBody>
      </p:sp>
      <p:sp>
        <p:nvSpPr>
          <p:cNvPr id="880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80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38F782-D3B8-45EE-80B6-E419ED5912D7}" type="slidenum">
              <a:rPr lang="en-US" sz="1000" smtClean="0">
                <a:latin typeface="Arial" charset="0"/>
                <a:cs typeface="Arial" charset="0"/>
              </a:rPr>
              <a:pPr eaLnBrk="1" hangingPunct="1"/>
              <a:t>77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latin typeface="Arial" charset="0"/>
                <a:cs typeface="Arial" charset="0"/>
              </a:rPr>
              <a:t>Neck Vessels</a:t>
            </a:r>
          </a:p>
        </p:txBody>
      </p:sp>
      <p:pic>
        <p:nvPicPr>
          <p:cNvPr id="83972" name="Picture 7" descr="f19-10-X3243"/>
          <p:cNvPicPr>
            <a:picLocks noChangeAspect="1" noChangeArrowheads="1"/>
          </p:cNvPicPr>
          <p:nvPr/>
        </p:nvPicPr>
        <p:blipFill>
          <a:blip r:embed="rId3">
            <a:grayscl/>
          </a:blip>
          <a:srcRect/>
          <a:stretch>
            <a:fillRect/>
          </a:stretch>
        </p:blipFill>
        <p:spPr bwMode="auto">
          <a:xfrm>
            <a:off x="1778000" y="1812925"/>
            <a:ext cx="5567363" cy="4354513"/>
          </a:xfrm>
          <a:prstGeom prst="rect">
            <a:avLst/>
          </a:prstGeom>
          <a:noFill/>
          <a:ln w="38100">
            <a:solidFill>
              <a:schemeClr val="tx2"/>
            </a:solidFill>
            <a:miter lim="800000"/>
            <a:headEnd/>
            <a:tailEnd/>
          </a:ln>
        </p:spPr>
      </p:pic>
      <p:sp>
        <p:nvSpPr>
          <p:cNvPr id="890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890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5D6F05-A5AC-44A2-8602-8E71C74DA714}" type="slidenum">
              <a:rPr lang="en-US" sz="1000" smtClean="0">
                <a:latin typeface="Arial" charset="0"/>
                <a:cs typeface="Arial" charset="0"/>
              </a:rPr>
              <a:pPr eaLnBrk="1" hangingPunct="1"/>
              <a:t>78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Inspect anterior chest</a:t>
            </a:r>
          </a:p>
          <a:p>
            <a:pPr lvl="2">
              <a:buSzPct val="80000"/>
              <a:buFont typeface="Wingdings" pitchFamily="2" charset="2"/>
              <a:buChar char="Ø"/>
            </a:pPr>
            <a:r>
              <a:rPr lang="en-US" altLang="en-US" sz="2400" smtClean="0">
                <a:latin typeface="Arial" charset="0"/>
                <a:cs typeface="Arial" charset="0"/>
              </a:rPr>
              <a:t>Arrange tangential lighting to accentuate any flicker of movement</a:t>
            </a:r>
          </a:p>
          <a:p>
            <a:pPr lvl="2">
              <a:buSzPct val="80000"/>
              <a:buFont typeface="Wingdings" pitchFamily="2" charset="2"/>
              <a:buChar char="Ø"/>
            </a:pPr>
            <a:r>
              <a:rPr lang="en-US" altLang="en-US" sz="2400" smtClean="0">
                <a:latin typeface="Arial" charset="0"/>
                <a:cs typeface="Arial" charset="0"/>
              </a:rPr>
              <a:t>Pulsations: you may or may not see apical impulse, pulsation created as left ventricle rotates against chest wall during systole</a:t>
            </a:r>
          </a:p>
          <a:p>
            <a:pPr lvl="3">
              <a:buSzPct val="100000"/>
              <a:buFont typeface="Arial" charset="0"/>
              <a:buChar char="•"/>
            </a:pPr>
            <a:r>
              <a:rPr lang="en-US" altLang="en-US" sz="2000" smtClean="0">
                <a:latin typeface="Arial" charset="0"/>
                <a:cs typeface="Arial" charset="0"/>
              </a:rPr>
              <a:t>When visible, it occupies the fourth or fifth intercostal space, at or inside midclavicular line</a:t>
            </a:r>
          </a:p>
          <a:p>
            <a:pPr lvl="3">
              <a:buSzPct val="100000"/>
              <a:buFont typeface="Arial" charset="0"/>
              <a:buChar char="•"/>
            </a:pPr>
            <a:r>
              <a:rPr lang="en-US" altLang="en-US" sz="2000" smtClean="0">
                <a:latin typeface="Arial" charset="0"/>
                <a:cs typeface="Arial" charset="0"/>
              </a:rPr>
              <a:t>Easier to see in children and in those with thinner chest walls</a:t>
            </a:r>
          </a:p>
        </p:txBody>
      </p:sp>
      <p:sp>
        <p:nvSpPr>
          <p:cNvPr id="90115" name="Title 5"/>
          <p:cNvSpPr>
            <a:spLocks noGrp="1"/>
          </p:cNvSpPr>
          <p:nvPr>
            <p:ph type="title"/>
          </p:nvPr>
        </p:nvSpPr>
        <p:spPr/>
        <p:txBody>
          <a:bodyPr/>
          <a:lstStyle/>
          <a:p>
            <a:r>
              <a:rPr lang="en-US" altLang="en-US" smtClean="0">
                <a:latin typeface="Arial" charset="0"/>
                <a:cs typeface="Arial" charset="0"/>
              </a:rPr>
              <a:t>Precordium I</a:t>
            </a:r>
          </a:p>
        </p:txBody>
      </p:sp>
      <p:sp>
        <p:nvSpPr>
          <p:cNvPr id="901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01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6C48D3-EBF9-451D-B624-B5BE94704CB3}" type="slidenum">
              <a:rPr lang="en-US" sz="1000" smtClean="0">
                <a:latin typeface="Arial" charset="0"/>
                <a:cs typeface="Arial" charset="0"/>
              </a:rPr>
              <a:pPr eaLnBrk="1" hangingPunct="1"/>
              <a:t>79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Chambers and Valves</a:t>
            </a:r>
          </a:p>
        </p:txBody>
      </p:sp>
      <p:pic>
        <p:nvPicPr>
          <p:cNvPr id="14340" name="Picture 7" descr="f19-04-X3243"/>
          <p:cNvPicPr>
            <a:picLocks noChangeAspect="1" noChangeArrowheads="1"/>
          </p:cNvPicPr>
          <p:nvPr/>
        </p:nvPicPr>
        <p:blipFill>
          <a:blip r:embed="rId3">
            <a:grayscl/>
          </a:blip>
          <a:srcRect/>
          <a:stretch>
            <a:fillRect/>
          </a:stretch>
        </p:blipFill>
        <p:spPr bwMode="auto">
          <a:xfrm>
            <a:off x="1506538" y="1812925"/>
            <a:ext cx="6116637" cy="4332288"/>
          </a:xfrm>
          <a:prstGeom prst="rect">
            <a:avLst/>
          </a:prstGeom>
          <a:noFill/>
          <a:ln w="38100">
            <a:solidFill>
              <a:schemeClr val="tx2"/>
            </a:solidFill>
            <a:miter lim="800000"/>
            <a:headEnd/>
            <a:tailEnd/>
          </a:ln>
        </p:spPr>
      </p:pic>
      <p:sp>
        <p:nvSpPr>
          <p:cNvPr id="194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94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0A9C19-1737-417D-B1FF-AA8F338B7DF4}" type="slidenum">
              <a:rPr lang="en-US" sz="1000" smtClean="0">
                <a:latin typeface="Arial" charset="0"/>
                <a:cs typeface="Arial" charset="0"/>
              </a:rPr>
              <a:pPr eaLnBrk="1" hangingPunct="1"/>
              <a:t>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idx="1"/>
          </p:nvPr>
        </p:nvSpPr>
        <p:spPr>
          <a:xfrm>
            <a:off x="465138" y="1641475"/>
            <a:ext cx="8229600" cy="4454525"/>
          </a:xfrm>
        </p:spPr>
        <p:txBody>
          <a:bodyPr/>
          <a:lstStyle/>
          <a:p>
            <a:pPr lvl="1"/>
            <a:r>
              <a:rPr lang="en-US" altLang="en-US" smtClean="0">
                <a:latin typeface="Arial" charset="0"/>
                <a:cs typeface="Arial" charset="0"/>
              </a:rPr>
              <a:t>Palpate apical impulse</a:t>
            </a:r>
          </a:p>
          <a:p>
            <a:pPr lvl="2"/>
            <a:r>
              <a:rPr lang="en-US" altLang="en-US" smtClean="0">
                <a:latin typeface="Arial" charset="0"/>
                <a:cs typeface="Arial" charset="0"/>
              </a:rPr>
              <a:t>Localize apical impulse precisely by using one finger pad </a:t>
            </a:r>
          </a:p>
          <a:p>
            <a:pPr lvl="2"/>
            <a:r>
              <a:rPr lang="en-US" altLang="en-US" smtClean="0">
                <a:latin typeface="Arial" charset="0"/>
                <a:cs typeface="Arial" charset="0"/>
              </a:rPr>
              <a:t>Asking person to “exhale and then hold it” aids examiner in locating pulsation; may need to roll person midway to left to find it; note that this also displaces apical impulse farther to left</a:t>
            </a:r>
          </a:p>
          <a:p>
            <a:pPr lvl="2"/>
            <a:r>
              <a:rPr lang="en-US" altLang="en-US" smtClean="0">
                <a:latin typeface="Arial" charset="0"/>
                <a:cs typeface="Arial" charset="0"/>
              </a:rPr>
              <a:t>Palpable in about half of adults; is not palpable in obese persons or in persons with thick chest walls</a:t>
            </a:r>
          </a:p>
          <a:p>
            <a:pPr lvl="2"/>
            <a:r>
              <a:rPr lang="en-US" altLang="en-US" smtClean="0">
                <a:latin typeface="Arial" charset="0"/>
                <a:cs typeface="Arial" charset="0"/>
              </a:rPr>
              <a:t>With high cardiac output states (anxiety, fever, hyperthyroidism, anemia), apical impulse increases in amplitude and duration</a:t>
            </a:r>
          </a:p>
        </p:txBody>
      </p:sp>
      <p:sp>
        <p:nvSpPr>
          <p:cNvPr id="91139" name="Title 5"/>
          <p:cNvSpPr>
            <a:spLocks noGrp="1"/>
          </p:cNvSpPr>
          <p:nvPr>
            <p:ph type="title"/>
          </p:nvPr>
        </p:nvSpPr>
        <p:spPr/>
        <p:txBody>
          <a:bodyPr/>
          <a:lstStyle/>
          <a:p>
            <a:r>
              <a:rPr lang="en-US" altLang="en-US" smtClean="0">
                <a:latin typeface="Arial" charset="0"/>
                <a:cs typeface="Arial" charset="0"/>
              </a:rPr>
              <a:t>Precordium II</a:t>
            </a:r>
          </a:p>
        </p:txBody>
      </p:sp>
      <p:sp>
        <p:nvSpPr>
          <p:cNvPr id="911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11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430383-F6FA-41EC-962F-315F8DACB46C}" type="slidenum">
              <a:rPr lang="en-US" sz="1000" smtClean="0">
                <a:latin typeface="Arial" charset="0"/>
                <a:cs typeface="Arial" charset="0"/>
              </a:rPr>
              <a:pPr eaLnBrk="1" hangingPunct="1"/>
              <a:t>80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Palpate across precordium</a:t>
            </a:r>
          </a:p>
          <a:p>
            <a:pPr lvl="2">
              <a:buSzPct val="80000"/>
              <a:buFont typeface="Wingdings" pitchFamily="2" charset="2"/>
              <a:buChar char="Ø"/>
            </a:pPr>
            <a:r>
              <a:rPr lang="en-US" altLang="en-US" sz="2400" smtClean="0">
                <a:latin typeface="Arial" charset="0"/>
                <a:cs typeface="Arial" charset="0"/>
              </a:rPr>
              <a:t>Using palmar aspects of your four fingers, gently palpate apex, left sternal border, and base, searching for any other pulsations </a:t>
            </a:r>
          </a:p>
          <a:p>
            <a:pPr lvl="2">
              <a:buSzPct val="80000"/>
              <a:buFont typeface="Wingdings" pitchFamily="2" charset="2"/>
              <a:buChar char="Ø"/>
            </a:pPr>
            <a:r>
              <a:rPr lang="en-US" altLang="en-US" sz="2400" smtClean="0">
                <a:latin typeface="Arial" charset="0"/>
                <a:cs typeface="Arial" charset="0"/>
              </a:rPr>
              <a:t>Normally none occur</a:t>
            </a:r>
          </a:p>
          <a:p>
            <a:pPr lvl="2">
              <a:buSzPct val="80000"/>
              <a:buFont typeface="Wingdings" pitchFamily="2" charset="2"/>
              <a:buChar char="Ø"/>
            </a:pPr>
            <a:r>
              <a:rPr lang="en-US" altLang="en-US" sz="2400" smtClean="0">
                <a:latin typeface="Arial" charset="0"/>
                <a:cs typeface="Arial" charset="0"/>
              </a:rPr>
              <a:t>If any are present, note timing</a:t>
            </a:r>
          </a:p>
          <a:p>
            <a:pPr lvl="2">
              <a:buSzPct val="80000"/>
              <a:buFont typeface="Wingdings" pitchFamily="2" charset="2"/>
              <a:buChar char="Ø"/>
            </a:pPr>
            <a:r>
              <a:rPr lang="en-US" altLang="en-US" sz="2400" smtClean="0">
                <a:latin typeface="Arial" charset="0"/>
                <a:cs typeface="Arial" charset="0"/>
              </a:rPr>
              <a:t>Use carotid artery pulsation as a guide, or auscultate as you palpate</a:t>
            </a:r>
          </a:p>
        </p:txBody>
      </p:sp>
      <p:sp>
        <p:nvSpPr>
          <p:cNvPr id="92163" name="Title 5"/>
          <p:cNvSpPr>
            <a:spLocks noGrp="1"/>
          </p:cNvSpPr>
          <p:nvPr>
            <p:ph type="title"/>
          </p:nvPr>
        </p:nvSpPr>
        <p:spPr/>
        <p:txBody>
          <a:bodyPr/>
          <a:lstStyle/>
          <a:p>
            <a:r>
              <a:rPr lang="en-US" altLang="en-US" smtClean="0">
                <a:latin typeface="Arial" charset="0"/>
                <a:cs typeface="Arial" charset="0"/>
              </a:rPr>
              <a:t>Precordium III</a:t>
            </a:r>
          </a:p>
        </p:txBody>
      </p:sp>
      <p:sp>
        <p:nvSpPr>
          <p:cNvPr id="921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21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088FC9-217F-4D80-9003-D083A5F0F5E6}" type="slidenum">
              <a:rPr lang="en-US" sz="1000" smtClean="0">
                <a:latin typeface="Arial" charset="0"/>
                <a:cs typeface="Arial" charset="0"/>
              </a:rPr>
              <a:pPr eaLnBrk="1" hangingPunct="1"/>
              <a:t>81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400" smtClean="0">
                <a:latin typeface="Arial" charset="0"/>
                <a:cs typeface="Arial" charset="0"/>
              </a:rPr>
              <a:t>Used to outline heart’s borders, but its use has often been displaced by chest x-ray or echocardiogram</a:t>
            </a:r>
          </a:p>
          <a:p>
            <a:pPr lvl="2">
              <a:buSzPct val="60000"/>
              <a:buFont typeface="Wingdings 2" pitchFamily="18" charset="2"/>
              <a:buChar char=""/>
            </a:pPr>
            <a:r>
              <a:rPr lang="en-US" altLang="en-US" sz="2400" smtClean="0">
                <a:latin typeface="Arial" charset="0"/>
                <a:cs typeface="Arial" charset="0"/>
              </a:rPr>
              <a:t>Much more accurate in detecting heart enlargement</a:t>
            </a:r>
          </a:p>
          <a:p>
            <a:pPr lvl="2">
              <a:buSzPct val="60000"/>
              <a:buFont typeface="Wingdings 2" pitchFamily="18" charset="2"/>
              <a:buChar char=""/>
            </a:pPr>
            <a:r>
              <a:rPr lang="en-US" altLang="en-US" sz="2400" smtClean="0">
                <a:latin typeface="Arial" charset="0"/>
                <a:cs typeface="Arial" charset="0"/>
              </a:rPr>
              <a:t>When right ventricle enlarges, it does so in anteroposterior diameter, which is better seen on x-ray film</a:t>
            </a:r>
          </a:p>
          <a:p>
            <a:pPr lvl="2">
              <a:buSzPct val="60000"/>
              <a:buFont typeface="Wingdings 2" pitchFamily="18" charset="2"/>
              <a:buChar char=""/>
            </a:pPr>
            <a:r>
              <a:rPr lang="en-US" altLang="en-US" sz="2400" smtClean="0">
                <a:latin typeface="Arial" charset="0"/>
                <a:cs typeface="Arial" charset="0"/>
              </a:rPr>
              <a:t>Also, percussion is of limited usefulness with female breast tissue or in an obese person or a person with a muscular chest wall</a:t>
            </a:r>
          </a:p>
        </p:txBody>
      </p:sp>
      <p:sp>
        <p:nvSpPr>
          <p:cNvPr id="93187" name="Title 5"/>
          <p:cNvSpPr>
            <a:spLocks noGrp="1"/>
          </p:cNvSpPr>
          <p:nvPr>
            <p:ph type="title"/>
          </p:nvPr>
        </p:nvSpPr>
        <p:spPr/>
        <p:txBody>
          <a:bodyPr/>
          <a:lstStyle/>
          <a:p>
            <a:r>
              <a:rPr lang="en-US" altLang="en-US" smtClean="0">
                <a:latin typeface="Arial" charset="0"/>
                <a:cs typeface="Arial" charset="0"/>
              </a:rPr>
              <a:t>Precordium Percussion I</a:t>
            </a:r>
          </a:p>
        </p:txBody>
      </p:sp>
      <p:sp>
        <p:nvSpPr>
          <p:cNvPr id="931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31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EBEBE4-23BF-44B5-ABC5-2C2E5B4084EA}" type="slidenum">
              <a:rPr lang="en-US" sz="1000" smtClean="0">
                <a:latin typeface="Arial" charset="0"/>
                <a:cs typeface="Arial" charset="0"/>
              </a:rPr>
              <a:pPr eaLnBrk="1" hangingPunct="1"/>
              <a:t>82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There are times when your percussing hands are only tools you have with you</a:t>
            </a:r>
          </a:p>
          <a:p>
            <a:pPr lvl="1">
              <a:buSzPct val="60000"/>
              <a:buFont typeface="Wingdings 2" pitchFamily="18" charset="2"/>
              <a:buChar char=""/>
            </a:pPr>
            <a:r>
              <a:rPr lang="en-US" altLang="en-US" sz="2800" smtClean="0">
                <a:latin typeface="Arial" charset="0"/>
                <a:cs typeface="Arial" charset="0"/>
              </a:rPr>
              <a:t>When you need to search for cardiac enlargement, place your stationary finger in person’s fifth intercostal space over on left side of chest near anterior axillary line</a:t>
            </a:r>
          </a:p>
          <a:p>
            <a:pPr lvl="1">
              <a:buSzPct val="60000"/>
              <a:buFont typeface="Wingdings 2" pitchFamily="18" charset="2"/>
              <a:buChar char=""/>
            </a:pPr>
            <a:r>
              <a:rPr lang="en-US" altLang="en-US" sz="2800" smtClean="0">
                <a:latin typeface="Arial" charset="0"/>
                <a:cs typeface="Arial" charset="0"/>
              </a:rPr>
              <a:t>Slide your stationary hand toward yourself, percussing as you go, and note change of sound from resonance over lung to dull over heart</a:t>
            </a:r>
          </a:p>
        </p:txBody>
      </p:sp>
      <p:sp>
        <p:nvSpPr>
          <p:cNvPr id="94211" name="Title 5"/>
          <p:cNvSpPr>
            <a:spLocks noGrp="1"/>
          </p:cNvSpPr>
          <p:nvPr>
            <p:ph type="title"/>
          </p:nvPr>
        </p:nvSpPr>
        <p:spPr/>
        <p:txBody>
          <a:bodyPr/>
          <a:lstStyle/>
          <a:p>
            <a:r>
              <a:rPr lang="en-US" altLang="en-US" smtClean="0">
                <a:latin typeface="Arial" charset="0"/>
                <a:cs typeface="Arial" charset="0"/>
              </a:rPr>
              <a:t>Precordium Percussion II</a:t>
            </a:r>
          </a:p>
        </p:txBody>
      </p:sp>
      <p:sp>
        <p:nvSpPr>
          <p:cNvPr id="942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42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7FD693-0D2F-46D6-A65A-03DFDAF6F548}" type="slidenum">
              <a:rPr lang="en-US" sz="1000" smtClean="0">
                <a:latin typeface="Arial" charset="0"/>
                <a:cs typeface="Arial" charset="0"/>
              </a:rPr>
              <a:pPr eaLnBrk="1" hangingPunct="1"/>
              <a:t>83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Normally left border of cardiac dullness at midclavicular line in fifth interspace and slopes in toward sternum as you progress upward, so that by second interspace border of dullness coincides with the left sternal border</a:t>
            </a:r>
          </a:p>
          <a:p>
            <a:pPr lvl="1">
              <a:buSzPct val="60000"/>
              <a:buFont typeface="Wingdings 2" pitchFamily="18" charset="2"/>
              <a:buChar char=""/>
            </a:pPr>
            <a:r>
              <a:rPr lang="en-US" altLang="en-US" sz="2800" smtClean="0">
                <a:latin typeface="Arial" charset="0"/>
                <a:cs typeface="Arial" charset="0"/>
              </a:rPr>
              <a:t>Right border of dullness normally matches sternal border</a:t>
            </a:r>
          </a:p>
        </p:txBody>
      </p:sp>
      <p:sp>
        <p:nvSpPr>
          <p:cNvPr id="95235" name="Title 5"/>
          <p:cNvSpPr>
            <a:spLocks noGrp="1"/>
          </p:cNvSpPr>
          <p:nvPr>
            <p:ph type="title"/>
          </p:nvPr>
        </p:nvSpPr>
        <p:spPr/>
        <p:txBody>
          <a:bodyPr/>
          <a:lstStyle/>
          <a:p>
            <a:r>
              <a:rPr lang="en-US" altLang="en-US" smtClean="0">
                <a:latin typeface="Arial" charset="0"/>
                <a:cs typeface="Arial" charset="0"/>
              </a:rPr>
              <a:t>Precordium Percussion III</a:t>
            </a:r>
          </a:p>
        </p:txBody>
      </p:sp>
      <p:sp>
        <p:nvSpPr>
          <p:cNvPr id="952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52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50DF61-3886-4FD0-B1F4-C74F1155E5DC}" type="slidenum">
              <a:rPr lang="en-US" sz="1000" smtClean="0">
                <a:latin typeface="Arial" charset="0"/>
                <a:cs typeface="Arial" charset="0"/>
              </a:rPr>
              <a:pPr eaLnBrk="1" hangingPunct="1"/>
              <a:t>84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Auscultation</a:t>
            </a:r>
          </a:p>
          <a:p>
            <a:pPr lvl="2">
              <a:buSzPct val="80000"/>
              <a:buFont typeface="Wingdings" pitchFamily="2" charset="2"/>
              <a:buChar char="Ø"/>
            </a:pPr>
            <a:r>
              <a:rPr lang="en-US" altLang="en-US" smtClean="0">
                <a:latin typeface="Arial" charset="0"/>
                <a:cs typeface="Arial" charset="0"/>
              </a:rPr>
              <a:t>Identify auscultatory areas where you will listen; these include four traditional valve “areas” </a:t>
            </a:r>
          </a:p>
          <a:p>
            <a:pPr lvl="3">
              <a:buSzPct val="100000"/>
              <a:buFont typeface="Arial" charset="0"/>
              <a:buChar char="•"/>
            </a:pPr>
            <a:r>
              <a:rPr lang="en-US" altLang="en-US" smtClean="0">
                <a:latin typeface="Arial" charset="0"/>
                <a:cs typeface="Arial" charset="0"/>
              </a:rPr>
              <a:t>Valve areas are not over actual anatomic locations of valves but sites on chest wall where sounds produced by valves are best heard</a:t>
            </a:r>
          </a:p>
          <a:p>
            <a:pPr lvl="2">
              <a:buSzPct val="80000"/>
              <a:buFont typeface="Wingdings" pitchFamily="2" charset="2"/>
              <a:buChar char="Ø"/>
            </a:pPr>
            <a:r>
              <a:rPr lang="en-US" altLang="en-US" smtClean="0">
                <a:latin typeface="Arial" charset="0"/>
                <a:cs typeface="Arial" charset="0"/>
              </a:rPr>
              <a:t>Sound radiates with blood flow direction; valve areas are</a:t>
            </a:r>
          </a:p>
          <a:p>
            <a:pPr lvl="3">
              <a:buSzPct val="100000"/>
              <a:buFont typeface="Arial" charset="0"/>
              <a:buChar char="•"/>
            </a:pPr>
            <a:r>
              <a:rPr lang="en-US" altLang="en-US" smtClean="0">
                <a:latin typeface="Arial" charset="0"/>
                <a:cs typeface="Arial" charset="0"/>
              </a:rPr>
              <a:t>Second right interspace: aortic valve area</a:t>
            </a:r>
          </a:p>
          <a:p>
            <a:pPr lvl="3">
              <a:buSzPct val="100000"/>
              <a:buFont typeface="Arial" charset="0"/>
              <a:buChar char="•"/>
            </a:pPr>
            <a:r>
              <a:rPr lang="en-US" altLang="en-US" smtClean="0">
                <a:latin typeface="Arial" charset="0"/>
                <a:cs typeface="Arial" charset="0"/>
              </a:rPr>
              <a:t>Second left interspace: pulmonic valve area</a:t>
            </a:r>
          </a:p>
          <a:p>
            <a:pPr lvl="3">
              <a:buSzPct val="100000"/>
              <a:buFont typeface="Arial" charset="0"/>
              <a:buChar char="•"/>
            </a:pPr>
            <a:r>
              <a:rPr lang="en-US" altLang="en-US" smtClean="0">
                <a:latin typeface="Arial" charset="0"/>
                <a:cs typeface="Arial" charset="0"/>
              </a:rPr>
              <a:t>Left lower sternal border: tricuspid valve area</a:t>
            </a:r>
          </a:p>
          <a:p>
            <a:pPr lvl="3">
              <a:buSzPct val="100000"/>
              <a:buFont typeface="Arial" charset="0"/>
              <a:buChar char="•"/>
            </a:pPr>
            <a:r>
              <a:rPr lang="en-US" altLang="en-US" smtClean="0">
                <a:latin typeface="Arial" charset="0"/>
                <a:cs typeface="Arial" charset="0"/>
              </a:rPr>
              <a:t>Fifth interspace at around left midclavicular line: mitral valve area</a:t>
            </a:r>
          </a:p>
        </p:txBody>
      </p:sp>
      <p:sp>
        <p:nvSpPr>
          <p:cNvPr id="96259" name="Title 5"/>
          <p:cNvSpPr>
            <a:spLocks noGrp="1"/>
          </p:cNvSpPr>
          <p:nvPr>
            <p:ph type="title"/>
          </p:nvPr>
        </p:nvSpPr>
        <p:spPr/>
        <p:txBody>
          <a:bodyPr/>
          <a:lstStyle/>
          <a:p>
            <a:r>
              <a:rPr lang="en-US" altLang="en-US" smtClean="0">
                <a:latin typeface="Arial" charset="0"/>
                <a:cs typeface="Arial" charset="0"/>
              </a:rPr>
              <a:t>Precordium Auscultation I</a:t>
            </a:r>
          </a:p>
        </p:txBody>
      </p:sp>
      <p:sp>
        <p:nvSpPr>
          <p:cNvPr id="962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62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8F2E03-8BA0-489C-AB09-5B0967CC0078}" type="slidenum">
              <a:rPr lang="en-US" sz="1000" smtClean="0">
                <a:latin typeface="Arial" charset="0"/>
                <a:cs typeface="Arial" charset="0"/>
              </a:rPr>
              <a:pPr eaLnBrk="1" hangingPunct="1"/>
              <a:t>85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latin typeface="Arial" charset="0"/>
                <a:cs typeface="Arial" charset="0"/>
              </a:rPr>
              <a:t>Auscultatory Areas</a:t>
            </a:r>
          </a:p>
        </p:txBody>
      </p:sp>
      <p:pic>
        <p:nvPicPr>
          <p:cNvPr id="92164" name="Picture 7" descr="f19-22-X3243"/>
          <p:cNvPicPr>
            <a:picLocks noChangeAspect="1" noChangeArrowheads="1"/>
          </p:cNvPicPr>
          <p:nvPr/>
        </p:nvPicPr>
        <p:blipFill>
          <a:blip r:embed="rId3">
            <a:grayscl/>
          </a:blip>
          <a:srcRect/>
          <a:stretch>
            <a:fillRect/>
          </a:stretch>
        </p:blipFill>
        <p:spPr bwMode="auto">
          <a:xfrm>
            <a:off x="684213" y="1814513"/>
            <a:ext cx="7708900" cy="3841750"/>
          </a:xfrm>
          <a:prstGeom prst="rect">
            <a:avLst/>
          </a:prstGeom>
          <a:noFill/>
          <a:ln w="38100">
            <a:solidFill>
              <a:schemeClr val="tx2"/>
            </a:solidFill>
            <a:miter lim="800000"/>
            <a:headEnd/>
            <a:tailEnd/>
          </a:ln>
        </p:spPr>
      </p:pic>
      <p:sp>
        <p:nvSpPr>
          <p:cNvPr id="972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72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76E855-BFC0-40AE-BB6E-3BF4DF0F4893}" type="slidenum">
              <a:rPr lang="en-US" sz="1000" smtClean="0">
                <a:latin typeface="Arial" charset="0"/>
                <a:cs typeface="Arial" charset="0"/>
              </a:rPr>
              <a:pPr eaLnBrk="1" hangingPunct="1"/>
              <a:t>86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idx="1"/>
          </p:nvPr>
        </p:nvSpPr>
        <p:spPr>
          <a:xfrm>
            <a:off x="465138" y="1641475"/>
            <a:ext cx="8229600" cy="4629150"/>
          </a:xfrm>
        </p:spPr>
        <p:txBody>
          <a:bodyPr/>
          <a:lstStyle/>
          <a:p>
            <a:pPr lvl="1">
              <a:buSzPct val="60000"/>
              <a:buFont typeface="Wingdings 2" pitchFamily="18" charset="2"/>
              <a:buChar char=""/>
            </a:pPr>
            <a:r>
              <a:rPr lang="en-US" altLang="en-US" sz="2800" smtClean="0">
                <a:latin typeface="Arial" charset="0"/>
                <a:cs typeface="Arial" charset="0"/>
              </a:rPr>
              <a:t>Auscultation </a:t>
            </a:r>
          </a:p>
          <a:p>
            <a:pPr lvl="2">
              <a:buSzPct val="80000"/>
              <a:buFont typeface="Wingdings" pitchFamily="2" charset="2"/>
              <a:buChar char="Ø"/>
            </a:pPr>
            <a:r>
              <a:rPr lang="en-US" altLang="en-US" sz="2400" smtClean="0">
                <a:latin typeface="Arial" charset="0"/>
                <a:cs typeface="Arial" charset="0"/>
              </a:rPr>
              <a:t>Do not limit your auscultation to only four locations </a:t>
            </a:r>
          </a:p>
          <a:p>
            <a:pPr lvl="2">
              <a:buSzPct val="80000"/>
              <a:buFont typeface="Wingdings" pitchFamily="2" charset="2"/>
              <a:buChar char="Ø"/>
            </a:pPr>
            <a:r>
              <a:rPr lang="en-US" altLang="en-US" sz="2400" smtClean="0">
                <a:latin typeface="Arial" charset="0"/>
                <a:cs typeface="Arial" charset="0"/>
              </a:rPr>
              <a:t>Sounds produced by valves may be heard all over precordium</a:t>
            </a:r>
          </a:p>
          <a:p>
            <a:pPr lvl="2">
              <a:buSzPct val="80000"/>
              <a:buFont typeface="Wingdings" pitchFamily="2" charset="2"/>
              <a:buChar char="Ø"/>
            </a:pPr>
            <a:r>
              <a:rPr lang="en-US" altLang="en-US" sz="2400" smtClean="0">
                <a:latin typeface="Arial" charset="0"/>
                <a:cs typeface="Arial" charset="0"/>
              </a:rPr>
              <a:t>Thus, learn to inch your stethoscope in a rough Z pattern, from base of heart across and down, then over to apex; or start at apex and work your way up</a:t>
            </a:r>
          </a:p>
          <a:p>
            <a:pPr lvl="2">
              <a:buSzPct val="80000"/>
              <a:buFont typeface="Wingdings" pitchFamily="2" charset="2"/>
              <a:buChar char="Ø"/>
            </a:pPr>
            <a:r>
              <a:rPr lang="en-US" altLang="en-US" sz="2400" smtClean="0">
                <a:latin typeface="Arial" charset="0"/>
                <a:cs typeface="Arial" charset="0"/>
              </a:rPr>
              <a:t>Although all heart sounds are low frequency, diaphragm is for relatively higher pitched sounds, and bell is for relatively lower pitched ones</a:t>
            </a:r>
          </a:p>
        </p:txBody>
      </p:sp>
      <p:sp>
        <p:nvSpPr>
          <p:cNvPr id="98307" name="Title 5"/>
          <p:cNvSpPr>
            <a:spLocks noGrp="1"/>
          </p:cNvSpPr>
          <p:nvPr>
            <p:ph type="title"/>
          </p:nvPr>
        </p:nvSpPr>
        <p:spPr/>
        <p:txBody>
          <a:bodyPr/>
          <a:lstStyle/>
          <a:p>
            <a:r>
              <a:rPr lang="en-US" altLang="en-US" smtClean="0">
                <a:latin typeface="Arial" charset="0"/>
                <a:cs typeface="Arial" charset="0"/>
              </a:rPr>
              <a:t>Precordium Auscultation II</a:t>
            </a:r>
          </a:p>
        </p:txBody>
      </p:sp>
      <p:sp>
        <p:nvSpPr>
          <p:cNvPr id="983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83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1CEE73-5D9A-4B01-A472-8BD534F0248F}" type="slidenum">
              <a:rPr lang="en-US" sz="1000" smtClean="0">
                <a:latin typeface="Arial" charset="0"/>
                <a:cs typeface="Arial" charset="0"/>
              </a:rPr>
              <a:pPr eaLnBrk="1" hangingPunct="1"/>
              <a:t>87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Auscultation </a:t>
            </a:r>
          </a:p>
          <a:p>
            <a:pPr lvl="2">
              <a:buSzPct val="80000"/>
              <a:buFont typeface="Wingdings" pitchFamily="2" charset="2"/>
              <a:buChar char="Ø"/>
            </a:pPr>
            <a:r>
              <a:rPr lang="en-US" altLang="en-US" sz="2400" smtClean="0">
                <a:latin typeface="Arial" charset="0"/>
                <a:cs typeface="Arial" charset="0"/>
              </a:rPr>
              <a:t>Before you begin, alert person that you always listen to heart in a number of places on chest, and just because you are listening a long time does not necessarily mean that something is wrong</a:t>
            </a:r>
          </a:p>
          <a:p>
            <a:pPr lvl="2">
              <a:buSzPct val="80000"/>
              <a:buFont typeface="Wingdings" pitchFamily="2" charset="2"/>
              <a:buChar char="Ø"/>
            </a:pPr>
            <a:r>
              <a:rPr lang="en-US" altLang="en-US" sz="2400" smtClean="0">
                <a:latin typeface="Arial" charset="0"/>
                <a:cs typeface="Arial" charset="0"/>
              </a:rPr>
              <a:t>After you place stethoscope, try closing your eyes briefly to tune out any distractions</a:t>
            </a:r>
          </a:p>
        </p:txBody>
      </p:sp>
      <p:sp>
        <p:nvSpPr>
          <p:cNvPr id="99331" name="Title 5"/>
          <p:cNvSpPr>
            <a:spLocks noGrp="1"/>
          </p:cNvSpPr>
          <p:nvPr>
            <p:ph type="title"/>
          </p:nvPr>
        </p:nvSpPr>
        <p:spPr/>
        <p:txBody>
          <a:bodyPr/>
          <a:lstStyle/>
          <a:p>
            <a:r>
              <a:rPr lang="en-US" altLang="en-US" smtClean="0">
                <a:latin typeface="Arial" charset="0"/>
                <a:cs typeface="Arial" charset="0"/>
              </a:rPr>
              <a:t>Precordium Auscultation III</a:t>
            </a:r>
          </a:p>
        </p:txBody>
      </p:sp>
      <p:sp>
        <p:nvSpPr>
          <p:cNvPr id="993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993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6E3BBF-94A3-4CDD-AACB-E8FBD468F3A6}" type="slidenum">
              <a:rPr lang="en-US" sz="1000" smtClean="0">
                <a:latin typeface="Arial" charset="0"/>
                <a:cs typeface="Arial" charset="0"/>
              </a:rPr>
              <a:pPr eaLnBrk="1" hangingPunct="1"/>
              <a:t>88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Auscultation </a:t>
            </a:r>
          </a:p>
          <a:p>
            <a:pPr lvl="2">
              <a:buSzPct val="80000"/>
              <a:buFont typeface="Wingdings" pitchFamily="2" charset="2"/>
              <a:buChar char="Ø"/>
            </a:pPr>
            <a:r>
              <a:rPr lang="en-US" altLang="en-US" dirty="0" smtClean="0">
                <a:latin typeface="Arial" charset="0"/>
                <a:cs typeface="Arial" charset="0"/>
              </a:rPr>
              <a:t>Concentrate, and listen selectively to one sound at a time</a:t>
            </a:r>
          </a:p>
          <a:p>
            <a:pPr lvl="2">
              <a:buSzPct val="80000"/>
              <a:buFont typeface="Wingdings" pitchFamily="2" charset="2"/>
              <a:buChar char="Ø"/>
            </a:pPr>
            <a:r>
              <a:rPr lang="en-US" altLang="en-US" dirty="0" smtClean="0">
                <a:latin typeface="Arial" charset="0"/>
                <a:cs typeface="Arial" charset="0"/>
              </a:rPr>
              <a:t>Consider that at least two, and perhaps three or four sounds may be happening in less than 1 second</a:t>
            </a:r>
          </a:p>
          <a:p>
            <a:pPr lvl="2">
              <a:buSzPct val="80000"/>
              <a:buFont typeface="Wingdings" pitchFamily="2" charset="2"/>
              <a:buChar char="Ø"/>
            </a:pPr>
            <a:r>
              <a:rPr lang="en-US" altLang="en-US" dirty="0" smtClean="0">
                <a:latin typeface="Arial" charset="0"/>
                <a:cs typeface="Arial" charset="0"/>
              </a:rPr>
              <a:t>You cannot process everything at once</a:t>
            </a:r>
          </a:p>
          <a:p>
            <a:pPr lvl="2">
              <a:buSzPct val="80000"/>
              <a:buFont typeface="Wingdings" pitchFamily="2" charset="2"/>
              <a:buChar char="Ø"/>
            </a:pPr>
            <a:r>
              <a:rPr lang="en-US" altLang="en-US" dirty="0" smtClean="0">
                <a:latin typeface="Arial" charset="0"/>
                <a:cs typeface="Arial" charset="0"/>
              </a:rPr>
              <a:t>Begin with diaphragm </a:t>
            </a:r>
            <a:r>
              <a:rPr lang="en-US" altLang="en-US" dirty="0" err="1" smtClean="0">
                <a:latin typeface="Arial" charset="0"/>
                <a:cs typeface="Arial" charset="0"/>
              </a:rPr>
              <a:t>endpiece</a:t>
            </a:r>
            <a:r>
              <a:rPr lang="en-US" altLang="en-US" dirty="0" smtClean="0">
                <a:latin typeface="Arial" charset="0"/>
                <a:cs typeface="Arial" charset="0"/>
              </a:rPr>
              <a:t> and use following routine</a:t>
            </a:r>
          </a:p>
          <a:p>
            <a:pPr lvl="3">
              <a:buSzPct val="100000"/>
              <a:buFont typeface="Arial" charset="0"/>
              <a:buChar char="•"/>
            </a:pPr>
            <a:r>
              <a:rPr lang="en-US" altLang="en-US" dirty="0" smtClean="0">
                <a:latin typeface="Arial" charset="0"/>
                <a:cs typeface="Arial" charset="0"/>
              </a:rPr>
              <a:t>Note rate and rhythm </a:t>
            </a:r>
          </a:p>
          <a:p>
            <a:pPr lvl="3">
              <a:buSzPct val="100000"/>
              <a:buFont typeface="Arial" charset="0"/>
              <a:buChar char="•"/>
            </a:pPr>
            <a:r>
              <a:rPr lang="en-US" altLang="en-US" dirty="0" smtClean="0">
                <a:latin typeface="Arial" charset="0"/>
                <a:cs typeface="Arial" charset="0"/>
              </a:rPr>
              <a:t>Identify S1 and S2 </a:t>
            </a:r>
          </a:p>
          <a:p>
            <a:pPr lvl="3">
              <a:buSzPct val="100000"/>
              <a:buFont typeface="Arial" charset="0"/>
              <a:buChar char="•"/>
            </a:pPr>
            <a:r>
              <a:rPr lang="en-US" altLang="en-US" dirty="0" smtClean="0">
                <a:latin typeface="Arial" charset="0"/>
                <a:cs typeface="Arial" charset="0"/>
              </a:rPr>
              <a:t>Assess S1 and S2 separately</a:t>
            </a:r>
          </a:p>
          <a:p>
            <a:pPr lvl="3">
              <a:buSzPct val="100000"/>
              <a:buFont typeface="Arial" charset="0"/>
              <a:buChar char="•"/>
            </a:pPr>
            <a:r>
              <a:rPr lang="en-US" altLang="en-US" dirty="0" smtClean="0">
                <a:latin typeface="Arial" charset="0"/>
                <a:cs typeface="Arial" charset="0"/>
              </a:rPr>
              <a:t>Listen for extra heart sounds</a:t>
            </a:r>
          </a:p>
          <a:p>
            <a:pPr lvl="3">
              <a:buSzPct val="100000"/>
              <a:buFont typeface="Arial" charset="0"/>
              <a:buChar char="•"/>
            </a:pPr>
            <a:r>
              <a:rPr lang="en-US" altLang="en-US" dirty="0" smtClean="0">
                <a:latin typeface="Arial" charset="0"/>
                <a:cs typeface="Arial" charset="0"/>
              </a:rPr>
              <a:t>Listen for murmurs</a:t>
            </a:r>
          </a:p>
        </p:txBody>
      </p:sp>
      <p:sp>
        <p:nvSpPr>
          <p:cNvPr id="100355" name="Title 5"/>
          <p:cNvSpPr>
            <a:spLocks noGrp="1"/>
          </p:cNvSpPr>
          <p:nvPr>
            <p:ph type="title"/>
          </p:nvPr>
        </p:nvSpPr>
        <p:spPr/>
        <p:txBody>
          <a:bodyPr/>
          <a:lstStyle/>
          <a:p>
            <a:r>
              <a:rPr lang="en-US" altLang="en-US" smtClean="0">
                <a:latin typeface="Arial" charset="0"/>
                <a:cs typeface="Arial" charset="0"/>
              </a:rPr>
              <a:t>Precordium Auscultation IV</a:t>
            </a:r>
          </a:p>
        </p:txBody>
      </p:sp>
      <p:sp>
        <p:nvSpPr>
          <p:cNvPr id="1003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03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3A9FDE-DB8C-4F5F-B7EF-70CBA6F7E179}" type="slidenum">
              <a:rPr lang="en-US" sz="1000" smtClean="0">
                <a:latin typeface="Arial" charset="0"/>
                <a:cs typeface="Arial" charset="0"/>
              </a:rPr>
              <a:pPr eaLnBrk="1" hangingPunct="1"/>
              <a:t>89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Unoxygenated red blood drains into vena cava, follows route of venous blood</a:t>
            </a:r>
          </a:p>
          <a:p>
            <a:pPr lvl="1"/>
            <a:r>
              <a:rPr lang="en-US" altLang="en-US" smtClean="0">
                <a:latin typeface="Arial" charset="0"/>
                <a:cs typeface="Arial" charset="0"/>
              </a:rPr>
              <a:t>From liver to right atrium (RA) through inferior vena cava</a:t>
            </a:r>
          </a:p>
          <a:p>
            <a:pPr lvl="2"/>
            <a:r>
              <a:rPr lang="en-US" altLang="en-US" smtClean="0">
                <a:latin typeface="Arial" charset="0"/>
                <a:cs typeface="Arial" charset="0"/>
              </a:rPr>
              <a:t>Superior vena cava drains venous blood from the head and upper extremities</a:t>
            </a:r>
          </a:p>
          <a:p>
            <a:pPr lvl="2"/>
            <a:r>
              <a:rPr lang="en-US" altLang="en-US" smtClean="0">
                <a:latin typeface="Arial" charset="0"/>
                <a:cs typeface="Arial" charset="0"/>
              </a:rPr>
              <a:t>From RA, venous blood travels through tricuspid valve to right ventricle (RV)</a:t>
            </a:r>
          </a:p>
          <a:p>
            <a:pPr lvl="1"/>
            <a:r>
              <a:rPr lang="en-US" altLang="en-US" smtClean="0">
                <a:latin typeface="Arial" charset="0"/>
                <a:cs typeface="Arial" charset="0"/>
              </a:rPr>
              <a:t>From RV, venous blood flows through pulmonic valve to pulmonary artery</a:t>
            </a:r>
          </a:p>
          <a:p>
            <a:pPr lvl="2"/>
            <a:r>
              <a:rPr lang="en-US" altLang="en-US" smtClean="0">
                <a:latin typeface="Arial" charset="0"/>
                <a:cs typeface="Arial" charset="0"/>
              </a:rPr>
              <a:t>Pulmonary artery delivers unoxygenated blood to lungs</a:t>
            </a:r>
          </a:p>
        </p:txBody>
      </p:sp>
      <p:sp>
        <p:nvSpPr>
          <p:cNvPr id="20483" name="Title 5"/>
          <p:cNvSpPr>
            <a:spLocks noGrp="1"/>
          </p:cNvSpPr>
          <p:nvPr>
            <p:ph type="title"/>
          </p:nvPr>
        </p:nvSpPr>
        <p:spPr/>
        <p:txBody>
          <a:bodyPr/>
          <a:lstStyle/>
          <a:p>
            <a:r>
              <a:rPr lang="en-US" altLang="en-US" smtClean="0">
                <a:latin typeface="Arial" charset="0"/>
                <a:cs typeface="Arial" charset="0"/>
              </a:rPr>
              <a:t>Direction of Blood Flow I</a:t>
            </a:r>
          </a:p>
        </p:txBody>
      </p:sp>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04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88826E-AFF7-472E-8678-451A5743A4D3}" type="slidenum">
              <a:rPr lang="en-US" sz="1000" smtClean="0">
                <a:latin typeface="Arial" charset="0"/>
                <a:cs typeface="Arial" charset="0"/>
              </a:rPr>
              <a:pPr eaLnBrk="1" hangingPunct="1"/>
              <a:t>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Transition from fetal to pulmonic circulation occurs in immediate newborn period</a:t>
            </a:r>
          </a:p>
          <a:p>
            <a:pPr lvl="1">
              <a:buSzPct val="60000"/>
              <a:buFont typeface="Wingdings 2" pitchFamily="18" charset="2"/>
              <a:buChar char=""/>
            </a:pPr>
            <a:r>
              <a:rPr lang="en-US" altLang="en-US" sz="2800" smtClean="0">
                <a:latin typeface="Arial" charset="0"/>
                <a:cs typeface="Arial" charset="0"/>
              </a:rPr>
              <a:t>Normally the liver is not enlarged, and respirations are not labored</a:t>
            </a:r>
          </a:p>
          <a:p>
            <a:pPr lvl="1">
              <a:buSzPct val="60000"/>
              <a:buFont typeface="Wingdings 2" pitchFamily="18" charset="2"/>
              <a:buChar char=""/>
            </a:pPr>
            <a:r>
              <a:rPr lang="en-US" altLang="en-US" sz="2800" smtClean="0">
                <a:latin typeface="Arial" charset="0"/>
                <a:cs typeface="Arial" charset="0"/>
              </a:rPr>
              <a:t>Heart rate may range from 100 to 180 beats per minute (bpm) immediately after birth</a:t>
            </a:r>
          </a:p>
          <a:p>
            <a:pPr lvl="1">
              <a:buSzPct val="60000"/>
              <a:buFont typeface="Wingdings 2" pitchFamily="18" charset="2"/>
              <a:buChar char=""/>
            </a:pPr>
            <a:r>
              <a:rPr lang="en-US" altLang="en-US" sz="2800" smtClean="0">
                <a:latin typeface="Arial" charset="0"/>
                <a:cs typeface="Arial" charset="0"/>
              </a:rPr>
              <a:t>Rapid rates make it more challenging to evaluate heart sounds</a:t>
            </a:r>
            <a:endParaRPr lang="en-US" altLang="en-US" smtClean="0">
              <a:latin typeface="Arial" charset="0"/>
              <a:cs typeface="Arial" charset="0"/>
            </a:endParaRPr>
          </a:p>
        </p:txBody>
      </p:sp>
      <p:sp>
        <p:nvSpPr>
          <p:cNvPr id="101379" name="Title 5"/>
          <p:cNvSpPr>
            <a:spLocks noGrp="1"/>
          </p:cNvSpPr>
          <p:nvPr>
            <p:ph type="title"/>
          </p:nvPr>
        </p:nvSpPr>
        <p:spPr/>
        <p:txBody>
          <a:bodyPr/>
          <a:lstStyle/>
          <a:p>
            <a:r>
              <a:rPr lang="en-US" altLang="en-US" smtClean="0">
                <a:latin typeface="Arial" charset="0"/>
                <a:cs typeface="Arial" charset="0"/>
              </a:rPr>
              <a:t>Developmental Competence: Infants </a:t>
            </a:r>
          </a:p>
        </p:txBody>
      </p:sp>
      <p:sp>
        <p:nvSpPr>
          <p:cNvPr id="1013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13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AD98D3-2126-4ED7-8752-055CAECBED2E}" type="slidenum">
              <a:rPr lang="en-US" sz="1000" smtClean="0">
                <a:latin typeface="Arial" charset="0"/>
                <a:cs typeface="Arial" charset="0"/>
              </a:rPr>
              <a:pPr eaLnBrk="1" hangingPunct="1"/>
              <a:t>90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These murmurs are usually grade I or II</a:t>
            </a:r>
          </a:p>
          <a:p>
            <a:pPr lvl="2">
              <a:buSzPct val="80000"/>
              <a:buFont typeface="Wingdings" pitchFamily="2" charset="2"/>
              <a:buChar char="Ø"/>
            </a:pPr>
            <a:r>
              <a:rPr lang="en-US" altLang="en-US" smtClean="0">
                <a:latin typeface="Arial" charset="0"/>
                <a:cs typeface="Arial" charset="0"/>
              </a:rPr>
              <a:t>They are systolic and accompany no other signs of cardiac disease, and they disappear in 2 to 3 days</a:t>
            </a:r>
          </a:p>
          <a:p>
            <a:pPr lvl="2">
              <a:buSzPct val="80000"/>
              <a:buFont typeface="Wingdings" pitchFamily="2" charset="2"/>
              <a:buChar char="Ø"/>
            </a:pPr>
            <a:r>
              <a:rPr lang="en-US" altLang="en-US" smtClean="0">
                <a:latin typeface="Arial" charset="0"/>
                <a:cs typeface="Arial" charset="0"/>
              </a:rPr>
              <a:t>Murmur of patent ductus arteriosis is continuous machinery murmur, which disappears by 2 to 3 days</a:t>
            </a:r>
          </a:p>
          <a:p>
            <a:pPr lvl="2">
              <a:buSzPct val="80000"/>
              <a:buFont typeface="Wingdings" pitchFamily="2" charset="2"/>
              <a:buChar char="Ø"/>
            </a:pPr>
            <a:r>
              <a:rPr lang="en-US" altLang="en-US" smtClean="0">
                <a:latin typeface="Arial" charset="0"/>
                <a:cs typeface="Arial" charset="0"/>
              </a:rPr>
              <a:t>On other hand, absence of a murmur in immediate newborn period does not ensure a perfect heart</a:t>
            </a:r>
          </a:p>
          <a:p>
            <a:pPr lvl="2">
              <a:buSzPct val="80000"/>
              <a:buFont typeface="Wingdings" pitchFamily="2" charset="2"/>
              <a:buChar char="Ø"/>
            </a:pPr>
            <a:r>
              <a:rPr lang="en-US" altLang="en-US" smtClean="0">
                <a:latin typeface="Arial" charset="0"/>
                <a:cs typeface="Arial" charset="0"/>
              </a:rPr>
              <a:t>Congenital defects can be present that are not signaled by an early murmur</a:t>
            </a:r>
          </a:p>
          <a:p>
            <a:pPr lvl="2">
              <a:buSzPct val="80000"/>
              <a:buFont typeface="Wingdings" pitchFamily="2" charset="2"/>
              <a:buChar char="Ø"/>
            </a:pPr>
            <a:r>
              <a:rPr lang="en-US" altLang="en-US" smtClean="0">
                <a:latin typeface="Arial" charset="0"/>
                <a:cs typeface="Arial" charset="0"/>
              </a:rPr>
              <a:t>Best to listen frequently and to note and describe any murmur according to characteristics</a:t>
            </a:r>
          </a:p>
        </p:txBody>
      </p:sp>
      <p:sp>
        <p:nvSpPr>
          <p:cNvPr id="102403" name="Title 5"/>
          <p:cNvSpPr>
            <a:spLocks noGrp="1"/>
          </p:cNvSpPr>
          <p:nvPr>
            <p:ph type="title"/>
          </p:nvPr>
        </p:nvSpPr>
        <p:spPr/>
        <p:txBody>
          <a:bodyPr/>
          <a:lstStyle/>
          <a:p>
            <a:r>
              <a:rPr lang="en-US" altLang="en-US" smtClean="0">
                <a:latin typeface="Arial" charset="0"/>
                <a:cs typeface="Arial" charset="0"/>
              </a:rPr>
              <a:t>Developmental Competence: Infant Murmurs</a:t>
            </a:r>
          </a:p>
        </p:txBody>
      </p:sp>
      <p:sp>
        <p:nvSpPr>
          <p:cNvPr id="1024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24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C2381C-A799-49C8-9F57-4DE2CA846847}" type="slidenum">
              <a:rPr lang="en-US" sz="1000" smtClean="0">
                <a:latin typeface="Arial" charset="0"/>
                <a:cs typeface="Arial" charset="0"/>
              </a:rPr>
              <a:pPr eaLnBrk="1" hangingPunct="1"/>
              <a:t>91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Note any </a:t>
            </a:r>
            <a:r>
              <a:rPr lang="en-US" altLang="en-US" dirty="0" err="1" smtClean="0">
                <a:latin typeface="Arial" charset="0"/>
                <a:cs typeface="Arial" charset="0"/>
              </a:rPr>
              <a:t>extracardiac</a:t>
            </a:r>
            <a:r>
              <a:rPr lang="en-US" altLang="en-US" dirty="0" smtClean="0">
                <a:latin typeface="Arial" charset="0"/>
                <a:cs typeface="Arial" charset="0"/>
              </a:rPr>
              <a:t> or cardiac signs that may indicate heart disease</a:t>
            </a:r>
          </a:p>
          <a:p>
            <a:pPr lvl="2">
              <a:buSzPct val="80000"/>
              <a:buFont typeface="Wingdings" pitchFamily="2" charset="2"/>
              <a:buChar char="Ø"/>
            </a:pPr>
            <a:r>
              <a:rPr lang="en-US" altLang="en-US" dirty="0" smtClean="0">
                <a:latin typeface="Arial" charset="0"/>
                <a:cs typeface="Arial" charset="0"/>
              </a:rPr>
              <a:t>Poor weight gain, developmental delay, persistent tachycardia, tachypnea, dyspnea on exertion, cyanosis, and clubbing</a:t>
            </a:r>
          </a:p>
          <a:p>
            <a:pPr lvl="2">
              <a:buSzPct val="80000"/>
              <a:buFont typeface="Wingdings" pitchFamily="2" charset="2"/>
              <a:buChar char="Ø"/>
            </a:pPr>
            <a:r>
              <a:rPr lang="en-US" altLang="en-US" dirty="0" smtClean="0">
                <a:latin typeface="Arial" charset="0"/>
                <a:cs typeface="Arial" charset="0"/>
              </a:rPr>
              <a:t>Note that clubbing of fingers and toes usually does not appear until late in first year, even with severe cyanotic defects</a:t>
            </a:r>
          </a:p>
          <a:p>
            <a:pPr lvl="2">
              <a:buSzPct val="80000"/>
              <a:buFont typeface="Wingdings" pitchFamily="2" charset="2"/>
              <a:buChar char="Ø"/>
            </a:pPr>
            <a:r>
              <a:rPr lang="en-US" altLang="en-US" dirty="0" smtClean="0">
                <a:latin typeface="Arial" charset="0"/>
                <a:cs typeface="Arial" charset="0"/>
              </a:rPr>
              <a:t>Apical impulse sometimes visible in children with thin chest walls</a:t>
            </a:r>
          </a:p>
          <a:p>
            <a:pPr lvl="2">
              <a:buSzPct val="80000"/>
              <a:buFont typeface="Wingdings" pitchFamily="2" charset="2"/>
              <a:buChar char="Ø"/>
            </a:pPr>
            <a:r>
              <a:rPr lang="en-US" altLang="en-US" dirty="0" smtClean="0">
                <a:latin typeface="Arial" charset="0"/>
                <a:cs typeface="Arial" charset="0"/>
              </a:rPr>
              <a:t>Note any obvious bulge or any heave; these are not normal</a:t>
            </a:r>
          </a:p>
        </p:txBody>
      </p:sp>
      <p:sp>
        <p:nvSpPr>
          <p:cNvPr id="103427"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Children I</a:t>
            </a:r>
          </a:p>
        </p:txBody>
      </p:sp>
      <p:sp>
        <p:nvSpPr>
          <p:cNvPr id="1034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34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874C5B-A27A-4C38-82A6-BE8385465D21}" type="slidenum">
              <a:rPr lang="en-US" sz="1000" smtClean="0">
                <a:latin typeface="Arial" charset="0"/>
                <a:cs typeface="Arial" charset="0"/>
              </a:rPr>
              <a:pPr eaLnBrk="1" hangingPunct="1"/>
              <a:t>92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Palpate apical impulse</a:t>
            </a:r>
          </a:p>
          <a:p>
            <a:pPr lvl="2">
              <a:buSzPct val="80000"/>
              <a:buFont typeface="Wingdings" pitchFamily="2" charset="2"/>
              <a:buChar char="Ø"/>
            </a:pPr>
            <a:r>
              <a:rPr lang="en-US" altLang="en-US" smtClean="0">
                <a:latin typeface="Arial" charset="0"/>
                <a:cs typeface="Arial" charset="0"/>
              </a:rPr>
              <a:t>Up to age 4: in fourth intercostal space to left of midclavicular line</a:t>
            </a:r>
          </a:p>
          <a:p>
            <a:pPr lvl="2">
              <a:buSzPct val="80000"/>
              <a:buFont typeface="Wingdings" pitchFamily="2" charset="2"/>
              <a:buChar char="Ø"/>
            </a:pPr>
            <a:r>
              <a:rPr lang="en-US" altLang="en-US" smtClean="0">
                <a:latin typeface="Arial" charset="0"/>
                <a:cs typeface="Arial" charset="0"/>
              </a:rPr>
              <a:t>Age 4 to 6: at fourth interspace at midclavicular line</a:t>
            </a:r>
          </a:p>
          <a:p>
            <a:pPr lvl="2">
              <a:buSzPct val="80000"/>
              <a:buFont typeface="Wingdings" pitchFamily="2" charset="2"/>
              <a:buChar char="Ø"/>
            </a:pPr>
            <a:r>
              <a:rPr lang="en-US" altLang="en-US" smtClean="0">
                <a:latin typeface="Arial" charset="0"/>
                <a:cs typeface="Arial" charset="0"/>
              </a:rPr>
              <a:t>Age 7: in fifth interspace to right of midclavicular line</a:t>
            </a:r>
          </a:p>
          <a:p>
            <a:pPr lvl="2">
              <a:buSzPct val="80000"/>
              <a:buFont typeface="Wingdings" pitchFamily="2" charset="2"/>
              <a:buChar char="Ø"/>
            </a:pPr>
            <a:r>
              <a:rPr lang="en-US" altLang="en-US" smtClean="0">
                <a:latin typeface="Arial" charset="0"/>
                <a:cs typeface="Arial" charset="0"/>
              </a:rPr>
              <a:t>Average heart rate slows as child grows older, although it is still variable with rest or activity</a:t>
            </a:r>
          </a:p>
          <a:p>
            <a:pPr lvl="2">
              <a:buSzPct val="80000"/>
              <a:buFont typeface="Wingdings" pitchFamily="2" charset="2"/>
              <a:buChar char="Ø"/>
            </a:pPr>
            <a:r>
              <a:rPr lang="en-US" altLang="en-US" smtClean="0">
                <a:latin typeface="Arial" charset="0"/>
                <a:cs typeface="Arial" charset="0"/>
              </a:rPr>
              <a:t>Rhythm remains characterized by sinus arrhythmia </a:t>
            </a:r>
          </a:p>
          <a:p>
            <a:pPr lvl="2">
              <a:buSzPct val="80000"/>
              <a:buFont typeface="Wingdings" pitchFamily="2" charset="2"/>
              <a:buChar char="Ø"/>
            </a:pPr>
            <a:r>
              <a:rPr lang="en-US" altLang="en-US" smtClean="0">
                <a:latin typeface="Arial" charset="0"/>
                <a:cs typeface="Arial" charset="0"/>
              </a:rPr>
              <a:t>Physiologic S3 is common in children </a:t>
            </a:r>
          </a:p>
          <a:p>
            <a:pPr lvl="2">
              <a:buSzPct val="80000"/>
              <a:buFont typeface="Wingdings" pitchFamily="2" charset="2"/>
              <a:buChar char="Ø"/>
            </a:pPr>
            <a:r>
              <a:rPr lang="en-US" altLang="en-US" smtClean="0">
                <a:latin typeface="Arial" charset="0"/>
                <a:cs typeface="Arial" charset="0"/>
              </a:rPr>
              <a:t>Occurs in early diastole, just after S2, and is a dull soft sound that is best heard at apex</a:t>
            </a:r>
          </a:p>
        </p:txBody>
      </p:sp>
      <p:sp>
        <p:nvSpPr>
          <p:cNvPr id="104451"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Children II</a:t>
            </a:r>
          </a:p>
        </p:txBody>
      </p:sp>
      <p:sp>
        <p:nvSpPr>
          <p:cNvPr id="1044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44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408B2A-C4E3-491A-9054-025D6D007695}" type="slidenum">
              <a:rPr lang="en-US" sz="1000" smtClean="0">
                <a:latin typeface="Arial" charset="0"/>
                <a:cs typeface="Arial" charset="0"/>
              </a:rPr>
              <a:pPr eaLnBrk="1" hangingPunct="1"/>
              <a:t>93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Palpate apical impulse </a:t>
            </a:r>
          </a:p>
          <a:p>
            <a:pPr lvl="2">
              <a:buSzPct val="80000"/>
              <a:buFont typeface="Wingdings" pitchFamily="2" charset="2"/>
              <a:buChar char="Ø"/>
            </a:pPr>
            <a:r>
              <a:rPr lang="en-US" altLang="en-US" smtClean="0">
                <a:latin typeface="Arial" charset="0"/>
                <a:cs typeface="Arial" charset="0"/>
              </a:rPr>
              <a:t>Venous hum, due to turbulence of blood flow in jugular venous system, common in healthy children and has no pathologic significance</a:t>
            </a:r>
          </a:p>
          <a:p>
            <a:pPr lvl="3">
              <a:buSzPct val="100000"/>
              <a:buFont typeface="Arial" charset="0"/>
              <a:buChar char="•"/>
            </a:pPr>
            <a:r>
              <a:rPr lang="en-US" altLang="en-US" smtClean="0">
                <a:latin typeface="Arial" charset="0"/>
                <a:cs typeface="Arial" charset="0"/>
              </a:rPr>
              <a:t>Continuous, low-pitched, soft hum heard throughout cycle, although loudest in diastole</a:t>
            </a:r>
          </a:p>
          <a:p>
            <a:pPr lvl="3">
              <a:buSzPct val="100000"/>
              <a:buFont typeface="Arial" charset="0"/>
              <a:buChar char="•"/>
            </a:pPr>
            <a:r>
              <a:rPr lang="en-US" altLang="en-US" smtClean="0">
                <a:latin typeface="Arial" charset="0"/>
                <a:cs typeface="Arial" charset="0"/>
              </a:rPr>
              <a:t>Listen with bell over the supraclavicular fossa at medial third of clavicle, especially on right, or over upper anterior chest</a:t>
            </a:r>
          </a:p>
          <a:p>
            <a:pPr lvl="2">
              <a:buSzPct val="80000"/>
              <a:buFont typeface="Wingdings" pitchFamily="2" charset="2"/>
              <a:buChar char="Ø"/>
            </a:pPr>
            <a:r>
              <a:rPr lang="en-US" altLang="en-US" smtClean="0">
                <a:latin typeface="Arial" charset="0"/>
                <a:cs typeface="Arial" charset="0"/>
              </a:rPr>
              <a:t>Venous hum is usually not affected by respiration, may sound louder when the child stands, and is easily obliterated by occluding jugular veins in neck with fingers</a:t>
            </a:r>
          </a:p>
        </p:txBody>
      </p:sp>
      <p:sp>
        <p:nvSpPr>
          <p:cNvPr id="105475"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Children III</a:t>
            </a:r>
          </a:p>
        </p:txBody>
      </p:sp>
      <p:sp>
        <p:nvSpPr>
          <p:cNvPr id="1054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54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6FAB1B-9231-40C0-90A1-A6DDC51637FE}" type="slidenum">
              <a:rPr lang="en-US" sz="1000" smtClean="0">
                <a:latin typeface="Arial" charset="0"/>
                <a:cs typeface="Arial" charset="0"/>
              </a:rPr>
              <a:pPr eaLnBrk="1" hangingPunct="1"/>
              <a:t>94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Palpate apical impulse </a:t>
            </a:r>
          </a:p>
          <a:p>
            <a:pPr lvl="2">
              <a:buSzPct val="80000"/>
              <a:buFont typeface="Wingdings" pitchFamily="2" charset="2"/>
              <a:buChar char="Ø"/>
            </a:pPr>
            <a:r>
              <a:rPr lang="en-US" altLang="en-US" sz="2400" smtClean="0">
                <a:latin typeface="Arial" charset="0"/>
                <a:cs typeface="Arial" charset="0"/>
              </a:rPr>
              <a:t>Heart murmurs that are innocent (or functional) in origin are very common through childhood</a:t>
            </a:r>
          </a:p>
          <a:p>
            <a:pPr lvl="2">
              <a:buSzPct val="80000"/>
              <a:buFont typeface="Wingdings" pitchFamily="2" charset="2"/>
              <a:buChar char="Ø"/>
            </a:pPr>
            <a:r>
              <a:rPr lang="en-US" altLang="en-US" sz="2400" smtClean="0">
                <a:latin typeface="Arial" charset="0"/>
                <a:cs typeface="Arial" charset="0"/>
              </a:rPr>
              <a:t>Some say they have 30% occurrence, and some say nearly all children may demonstrate murmur</a:t>
            </a:r>
          </a:p>
          <a:p>
            <a:pPr lvl="2">
              <a:buSzPct val="80000"/>
              <a:buFont typeface="Wingdings" pitchFamily="2" charset="2"/>
              <a:buChar char="Ø"/>
            </a:pPr>
            <a:r>
              <a:rPr lang="en-US" altLang="en-US" sz="2400" smtClean="0">
                <a:latin typeface="Arial" charset="0"/>
                <a:cs typeface="Arial" charset="0"/>
              </a:rPr>
              <a:t>Most innocent murmurs have these characteristics </a:t>
            </a:r>
          </a:p>
          <a:p>
            <a:pPr lvl="3">
              <a:buSzPct val="100000"/>
              <a:buFont typeface="Arial" charset="0"/>
              <a:buChar char="•"/>
            </a:pPr>
            <a:r>
              <a:rPr lang="en-US" altLang="en-US" sz="2000" smtClean="0">
                <a:latin typeface="Arial" charset="0"/>
                <a:cs typeface="Arial" charset="0"/>
              </a:rPr>
              <a:t>Soft, relatively short systolic ejection murmur </a:t>
            </a:r>
          </a:p>
          <a:p>
            <a:pPr lvl="3">
              <a:buSzPct val="100000"/>
              <a:buFont typeface="Arial" charset="0"/>
              <a:buChar char="•"/>
            </a:pPr>
            <a:r>
              <a:rPr lang="en-US" altLang="en-US" sz="2000" smtClean="0">
                <a:latin typeface="Arial" charset="0"/>
                <a:cs typeface="Arial" charset="0"/>
              </a:rPr>
              <a:t>Medium pitch; vibratory </a:t>
            </a:r>
          </a:p>
          <a:p>
            <a:pPr lvl="3">
              <a:buSzPct val="100000"/>
              <a:buFont typeface="Arial" charset="0"/>
              <a:buChar char="•"/>
            </a:pPr>
            <a:r>
              <a:rPr lang="en-US" altLang="en-US" sz="2000" smtClean="0">
                <a:latin typeface="Arial" charset="0"/>
                <a:cs typeface="Arial" charset="0"/>
              </a:rPr>
              <a:t>Best heard at left lower sternal or midsternal border, with no radiation to apex, base, or back</a:t>
            </a:r>
          </a:p>
        </p:txBody>
      </p:sp>
      <p:sp>
        <p:nvSpPr>
          <p:cNvPr id="106499"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Children IV</a:t>
            </a:r>
          </a:p>
        </p:txBody>
      </p:sp>
      <p:sp>
        <p:nvSpPr>
          <p:cNvPr id="1065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65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8FE11D-C7AB-4F6D-A3E6-50DFB48B4BC4}" type="slidenum">
              <a:rPr lang="en-US" sz="1000" smtClean="0">
                <a:latin typeface="Arial" charset="0"/>
                <a:cs typeface="Arial" charset="0"/>
              </a:rPr>
              <a:pPr eaLnBrk="1" hangingPunct="1"/>
              <a:t>95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Palpate apical impulse </a:t>
            </a:r>
          </a:p>
          <a:p>
            <a:pPr lvl="2">
              <a:buSzPct val="80000"/>
              <a:buFont typeface="Wingdings" pitchFamily="2" charset="2"/>
              <a:buChar char="Ø"/>
            </a:pPr>
            <a:r>
              <a:rPr lang="en-US" altLang="en-US" sz="2400" smtClean="0">
                <a:latin typeface="Arial" charset="0"/>
                <a:cs typeface="Arial" charset="0"/>
              </a:rPr>
              <a:t>For child whose murmur has been shown to be innocent, it is very important that parents understand completely</a:t>
            </a:r>
          </a:p>
          <a:p>
            <a:pPr lvl="2">
              <a:buSzPct val="80000"/>
              <a:buFont typeface="Wingdings" pitchFamily="2" charset="2"/>
              <a:buChar char="Ø"/>
            </a:pPr>
            <a:r>
              <a:rPr lang="en-US" altLang="en-US" sz="2400" smtClean="0">
                <a:latin typeface="Arial" charset="0"/>
                <a:cs typeface="Arial" charset="0"/>
              </a:rPr>
              <a:t>They need to believe that this murmur is just a “noise” and has no pathologic significance</a:t>
            </a:r>
          </a:p>
          <a:p>
            <a:pPr lvl="2">
              <a:buSzPct val="80000"/>
              <a:buFont typeface="Wingdings" pitchFamily="2" charset="2"/>
              <a:buChar char="Ø"/>
            </a:pPr>
            <a:r>
              <a:rPr lang="en-US" altLang="en-US" sz="2400" smtClean="0">
                <a:latin typeface="Arial" charset="0"/>
                <a:cs typeface="Arial" charset="0"/>
              </a:rPr>
              <a:t>Otherwise, parents may become overprotective and limit activity for child, which may result in child developing a negative self-concept</a:t>
            </a:r>
          </a:p>
        </p:txBody>
      </p:sp>
      <p:sp>
        <p:nvSpPr>
          <p:cNvPr id="107523"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Children V</a:t>
            </a:r>
          </a:p>
        </p:txBody>
      </p:sp>
      <p:sp>
        <p:nvSpPr>
          <p:cNvPr id="1075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75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CBEFDC-1F54-4514-9561-E61CB1D6704D}" type="slidenum">
              <a:rPr lang="en-US" sz="1000" smtClean="0">
                <a:latin typeface="Arial" charset="0"/>
                <a:cs typeface="Arial" charset="0"/>
              </a:rPr>
              <a:pPr eaLnBrk="1" hangingPunct="1"/>
              <a:t>96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Vital signs usually yield an increase in resting pulse rate of 10 to 15 bpm and drop in BP from normal prepregnancy level</a:t>
            </a:r>
          </a:p>
          <a:p>
            <a:pPr lvl="1">
              <a:buSzPct val="60000"/>
              <a:buFont typeface="Wingdings 2" pitchFamily="18" charset="2"/>
              <a:buChar char=""/>
            </a:pPr>
            <a:r>
              <a:rPr lang="en-US" altLang="en-US" sz="2800" smtClean="0">
                <a:latin typeface="Arial" charset="0"/>
                <a:cs typeface="Arial" charset="0"/>
              </a:rPr>
              <a:t>Palpation of apical impulse is higher and lateral compared with normal position</a:t>
            </a:r>
          </a:p>
          <a:p>
            <a:pPr lvl="2">
              <a:buSzPct val="80000"/>
              <a:buFont typeface="Wingdings" pitchFamily="2" charset="2"/>
              <a:buChar char="Ø"/>
            </a:pPr>
            <a:r>
              <a:rPr lang="en-US" altLang="en-US" sz="2400" smtClean="0">
                <a:latin typeface="Arial" charset="0"/>
                <a:cs typeface="Arial" charset="0"/>
              </a:rPr>
              <a:t>Heart sounds</a:t>
            </a:r>
          </a:p>
          <a:p>
            <a:pPr lvl="3">
              <a:buSzPct val="100000"/>
              <a:buFont typeface="Arial" charset="0"/>
              <a:buChar char="•"/>
            </a:pPr>
            <a:r>
              <a:rPr lang="en-US" altLang="en-US" sz="2000" smtClean="0">
                <a:latin typeface="Arial" charset="0"/>
                <a:cs typeface="Arial" charset="0"/>
              </a:rPr>
              <a:t>Exaggerated splitting of S1 and increased loudness of S1</a:t>
            </a:r>
          </a:p>
          <a:p>
            <a:pPr lvl="3">
              <a:buSzPct val="100000"/>
              <a:buFont typeface="Arial" charset="0"/>
              <a:buChar char="•"/>
            </a:pPr>
            <a:r>
              <a:rPr lang="en-US" altLang="en-US" sz="2000" smtClean="0">
                <a:latin typeface="Arial" charset="0"/>
                <a:cs typeface="Arial" charset="0"/>
              </a:rPr>
              <a:t>A loud, easily heard S3</a:t>
            </a:r>
          </a:p>
          <a:p>
            <a:pPr lvl="3"/>
            <a:endParaRPr lang="en-US" altLang="en-US" smtClean="0">
              <a:latin typeface="Arial" charset="0"/>
              <a:cs typeface="Arial" charset="0"/>
            </a:endParaRPr>
          </a:p>
          <a:p>
            <a:pPr lvl="3"/>
            <a:endParaRPr lang="en-US" altLang="en-US" smtClean="0">
              <a:latin typeface="Arial" charset="0"/>
              <a:cs typeface="Arial" charset="0"/>
            </a:endParaRPr>
          </a:p>
          <a:p>
            <a:pPr lvl="1"/>
            <a:endParaRPr lang="en-US" altLang="en-US" smtClean="0">
              <a:latin typeface="Arial" charset="0"/>
              <a:cs typeface="Arial" charset="0"/>
            </a:endParaRPr>
          </a:p>
        </p:txBody>
      </p:sp>
      <p:sp>
        <p:nvSpPr>
          <p:cNvPr id="108547"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Pregnant Woman</a:t>
            </a:r>
          </a:p>
        </p:txBody>
      </p:sp>
      <p:sp>
        <p:nvSpPr>
          <p:cNvPr id="1085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85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06C204-84D4-4952-800D-79671A4BE0B8}" type="slidenum">
              <a:rPr lang="en-US" sz="1000" smtClean="0">
                <a:latin typeface="Arial" charset="0"/>
                <a:cs typeface="Arial" charset="0"/>
              </a:rPr>
              <a:pPr eaLnBrk="1" hangingPunct="1"/>
              <a:t>97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Gradual rise in systolic blood pressure common with aging</a:t>
            </a:r>
          </a:p>
          <a:p>
            <a:pPr lvl="1">
              <a:buSzPct val="60000"/>
              <a:buFont typeface="Wingdings 2" pitchFamily="18" charset="2"/>
              <a:buChar char=""/>
            </a:pPr>
            <a:r>
              <a:rPr lang="en-US" altLang="en-US" sz="2800" smtClean="0">
                <a:latin typeface="Arial" charset="0"/>
                <a:cs typeface="Arial" charset="0"/>
              </a:rPr>
              <a:t>Overall size of the heart does not change but left ventricular wall thickness increases</a:t>
            </a:r>
          </a:p>
          <a:p>
            <a:pPr lvl="1">
              <a:buSzPct val="60000"/>
              <a:buFont typeface="Wingdings 2" pitchFamily="18" charset="2"/>
              <a:buChar char=""/>
            </a:pPr>
            <a:r>
              <a:rPr lang="en-US" altLang="en-US" sz="2800" smtClean="0">
                <a:latin typeface="Arial" charset="0"/>
                <a:cs typeface="Arial" charset="0"/>
              </a:rPr>
              <a:t>Presence of supraventricular and ventricular dysrhythmias increases with age</a:t>
            </a:r>
          </a:p>
          <a:p>
            <a:pPr lvl="1">
              <a:buSzPct val="60000"/>
              <a:buFont typeface="Wingdings 2" pitchFamily="18" charset="2"/>
              <a:buChar char=""/>
            </a:pPr>
            <a:r>
              <a:rPr lang="en-US" altLang="en-US" sz="2800" smtClean="0">
                <a:latin typeface="Arial" charset="0"/>
                <a:cs typeface="Arial" charset="0"/>
              </a:rPr>
              <a:t>Age-related ECG changes occur as a result of histologic changes in the conduction system</a:t>
            </a:r>
          </a:p>
          <a:p>
            <a:pPr lvl="1">
              <a:buSzPct val="60000"/>
              <a:buFont typeface="Wingdings 2" pitchFamily="18" charset="2"/>
              <a:buChar char=""/>
            </a:pPr>
            <a:r>
              <a:rPr lang="en-US" altLang="en-US" sz="2800" smtClean="0">
                <a:latin typeface="Arial" charset="0"/>
                <a:cs typeface="Arial" charset="0"/>
              </a:rPr>
              <a:t>Incidence of CVD increases with age</a:t>
            </a:r>
          </a:p>
        </p:txBody>
      </p:sp>
      <p:sp>
        <p:nvSpPr>
          <p:cNvPr id="109571" name="Title 5"/>
          <p:cNvSpPr>
            <a:spLocks noGrp="1"/>
          </p:cNvSpPr>
          <p:nvPr>
            <p:ph type="title"/>
          </p:nvPr>
        </p:nvSpPr>
        <p:spPr/>
        <p:txBody>
          <a:bodyPr/>
          <a:lstStyle/>
          <a:p>
            <a:r>
              <a:rPr lang="en-US" altLang="en-US" smtClean="0">
                <a:latin typeface="Arial" charset="0"/>
                <a:cs typeface="Arial" charset="0"/>
              </a:rPr>
              <a:t>Developmental Competence: </a:t>
            </a:r>
            <a:br>
              <a:rPr lang="en-US" altLang="en-US" smtClean="0">
                <a:latin typeface="Arial" charset="0"/>
                <a:cs typeface="Arial" charset="0"/>
              </a:rPr>
            </a:br>
            <a:r>
              <a:rPr lang="en-US" altLang="en-US" smtClean="0">
                <a:latin typeface="Arial" charset="0"/>
                <a:cs typeface="Arial" charset="0"/>
              </a:rPr>
              <a:t>Aging Adult</a:t>
            </a:r>
          </a:p>
        </p:txBody>
      </p:sp>
      <p:sp>
        <p:nvSpPr>
          <p:cNvPr id="1095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095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599A21-3DB1-4B18-B8C1-7C3B09B25F6F}" type="slidenum">
              <a:rPr lang="en-US" sz="1000" smtClean="0">
                <a:latin typeface="Arial" charset="0"/>
                <a:cs typeface="Arial" charset="0"/>
              </a:rPr>
              <a:pPr eaLnBrk="1" hangingPunct="1"/>
              <a:t>98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1800" smtClean="0">
                <a:latin typeface="Arial" charset="0"/>
                <a:cs typeface="Arial" charset="0"/>
              </a:rPr>
              <a:t>Causes of CVD include an interaction of genetic, environmental, and lifestyle factors</a:t>
            </a:r>
          </a:p>
          <a:p>
            <a:pPr lvl="1">
              <a:buSzPct val="60000"/>
              <a:buFont typeface="Wingdings 2" pitchFamily="18" charset="2"/>
              <a:buChar char=""/>
            </a:pPr>
            <a:r>
              <a:rPr lang="en-US" altLang="en-US" sz="1800" smtClean="0">
                <a:latin typeface="Arial" charset="0"/>
                <a:cs typeface="Arial" charset="0"/>
              </a:rPr>
              <a:t>Increased risk factors for CVD attributed to hypertension in terms of certain ethnic, racial, gender groups</a:t>
            </a:r>
          </a:p>
          <a:p>
            <a:pPr lvl="1">
              <a:buSzPct val="60000"/>
              <a:buFont typeface="Wingdings 2" pitchFamily="18" charset="2"/>
              <a:buChar char=""/>
            </a:pPr>
            <a:r>
              <a:rPr lang="en-US" altLang="en-US" sz="1800" smtClean="0">
                <a:latin typeface="Arial" charset="0"/>
                <a:cs typeface="Arial" charset="0"/>
              </a:rPr>
              <a:t>Even though smoking has declined, it is still the leading cause of preventable disease, disability, and death in the U.S.</a:t>
            </a:r>
          </a:p>
          <a:p>
            <a:pPr lvl="1">
              <a:buSzPct val="60000"/>
              <a:buFont typeface="Wingdings 2" pitchFamily="18" charset="2"/>
              <a:buChar char=""/>
            </a:pPr>
            <a:r>
              <a:rPr lang="en-US" altLang="en-US" sz="1800" smtClean="0">
                <a:latin typeface="Arial" charset="0"/>
                <a:cs typeface="Arial" charset="0"/>
              </a:rPr>
              <a:t>High levels of LDL lead to an increased risk of CVD and are associated with certain ethnic groups</a:t>
            </a:r>
          </a:p>
          <a:p>
            <a:pPr lvl="1">
              <a:buSzPct val="60000"/>
              <a:buFont typeface="Wingdings 2" pitchFamily="18" charset="2"/>
              <a:buChar char=""/>
            </a:pPr>
            <a:r>
              <a:rPr lang="en-US" altLang="en-US" sz="1800" smtClean="0">
                <a:latin typeface="Arial" charset="0"/>
                <a:cs typeface="Arial" charset="0"/>
              </a:rPr>
              <a:t>Obesity is also an associated risk factor for CVD as well as other comorbidities</a:t>
            </a:r>
          </a:p>
          <a:p>
            <a:pPr lvl="1">
              <a:buSzPct val="60000"/>
              <a:buFont typeface="Wingdings 2" pitchFamily="18" charset="2"/>
              <a:buChar char=""/>
            </a:pPr>
            <a:r>
              <a:rPr lang="en-US" altLang="en-US" sz="1800" smtClean="0">
                <a:latin typeface="Arial" charset="0"/>
                <a:cs typeface="Arial" charset="0"/>
              </a:rPr>
              <a:t>CVD risk is increased twofold greater in those patients who have diabetes</a:t>
            </a:r>
          </a:p>
          <a:p>
            <a:pPr lvl="1">
              <a:buSzPct val="60000"/>
              <a:buFont typeface="Wingdings 2" pitchFamily="18" charset="2"/>
              <a:buChar char=""/>
            </a:pPr>
            <a:r>
              <a:rPr lang="en-US" altLang="en-US" sz="1800" smtClean="0">
                <a:latin typeface="Arial" charset="0"/>
                <a:cs typeface="Arial" charset="0"/>
              </a:rPr>
              <a:t>Sex differences still place women with CVD with the highest death rate</a:t>
            </a:r>
          </a:p>
          <a:p>
            <a:pPr lvl="1"/>
            <a:endParaRPr lang="en-US" altLang="en-US" sz="2000" smtClean="0">
              <a:latin typeface="Arial" charset="0"/>
              <a:cs typeface="Arial" charset="0"/>
            </a:endParaRPr>
          </a:p>
        </p:txBody>
      </p:sp>
      <p:sp>
        <p:nvSpPr>
          <p:cNvPr id="110595" name="Title 5"/>
          <p:cNvSpPr>
            <a:spLocks noGrp="1"/>
          </p:cNvSpPr>
          <p:nvPr>
            <p:ph type="title"/>
          </p:nvPr>
        </p:nvSpPr>
        <p:spPr/>
        <p:txBody>
          <a:bodyPr/>
          <a:lstStyle/>
          <a:p>
            <a:r>
              <a:rPr lang="en-US" altLang="en-US" smtClean="0">
                <a:latin typeface="Arial" charset="0"/>
                <a:cs typeface="Arial" charset="0"/>
              </a:rPr>
              <a:t>Culture and Genetics </a:t>
            </a:r>
          </a:p>
        </p:txBody>
      </p:sp>
      <p:sp>
        <p:nvSpPr>
          <p:cNvPr id="1105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105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FD0B94-3201-4CB2-A4BD-D8F9153CEEF2}" type="slidenum">
              <a:rPr lang="en-US" sz="1000" smtClean="0">
                <a:latin typeface="Arial" charset="0"/>
                <a:cs typeface="Arial" charset="0"/>
              </a:rPr>
              <a:pPr eaLnBrk="1" hangingPunct="1"/>
              <a:t>99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TotalTime>
  <Words>11242</Words>
  <Application>Microsoft Office PowerPoint</Application>
  <PresentationFormat>On-screen Show (4:3)</PresentationFormat>
  <Paragraphs>993</Paragraphs>
  <Slides>108</Slides>
  <Notes>8</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Chapter 19</vt:lpstr>
      <vt:lpstr>Position and Surface Landmarks</vt:lpstr>
      <vt:lpstr>Precordium, Apex, and Base</vt:lpstr>
      <vt:lpstr>Heart Wall, Chambers, and Valves</vt:lpstr>
      <vt:lpstr>Heart Chambers and Valves</vt:lpstr>
      <vt:lpstr>AV Valves</vt:lpstr>
      <vt:lpstr>SL Valves</vt:lpstr>
      <vt:lpstr>Chambers and Valves</vt:lpstr>
      <vt:lpstr>Direction of Blood Flow I</vt:lpstr>
      <vt:lpstr>Direction of Blood Flow II</vt:lpstr>
      <vt:lpstr>Cardiac Cycle</vt:lpstr>
      <vt:lpstr>Cardiac Cycle: Diastole</vt:lpstr>
      <vt:lpstr>Cardiac Cycle: Systole</vt:lpstr>
      <vt:lpstr>Events in Right and Left Side of Heart I</vt:lpstr>
      <vt:lpstr>Events in Right and Left Side of Heart II</vt:lpstr>
      <vt:lpstr>Events in Right and Left Side of Heart III</vt:lpstr>
      <vt:lpstr>Heart Sounds </vt:lpstr>
      <vt:lpstr> First Heart Sound (S1)  </vt:lpstr>
      <vt:lpstr>Second Heart Sound (S2)</vt:lpstr>
      <vt:lpstr>Effect of Respiration I</vt:lpstr>
      <vt:lpstr>Effect of Respiration II</vt:lpstr>
      <vt:lpstr>Extra Heart Sounds (S3)</vt:lpstr>
      <vt:lpstr>Question</vt:lpstr>
      <vt:lpstr>Extra Heart Sounds (S4)</vt:lpstr>
      <vt:lpstr>Extra Heart Sounds: Murmurs </vt:lpstr>
      <vt:lpstr>Conditions Resulting in Murmur</vt:lpstr>
      <vt:lpstr>Characteristics of Sound</vt:lpstr>
      <vt:lpstr>Conduction I </vt:lpstr>
      <vt:lpstr>Conduction II</vt:lpstr>
      <vt:lpstr>Electrocardiograph (ECG) </vt:lpstr>
      <vt:lpstr>Pumping Ability</vt:lpstr>
      <vt:lpstr>Preload</vt:lpstr>
      <vt:lpstr>Afterload</vt:lpstr>
      <vt:lpstr>Neck Vessels: Carotid Artery Pulse</vt:lpstr>
      <vt:lpstr>Neck Vessels: Jugular Venous Pulse and Pressure I</vt:lpstr>
      <vt:lpstr>Neck Vessels: Jugular Venous Pulse and Pressure II</vt:lpstr>
      <vt:lpstr>Jugular Pulse: 5 Components</vt:lpstr>
      <vt:lpstr>Developmental Competence: Infants and Children</vt:lpstr>
      <vt:lpstr>Developmental Competence: Pregnant Woman</vt:lpstr>
      <vt:lpstr>Developmental Competence:  Aging Adult</vt:lpstr>
      <vt:lpstr>Hemodynamic Changes with Aging </vt:lpstr>
      <vt:lpstr>Arrhythmias </vt:lpstr>
      <vt:lpstr>Age-Related Changes in ECG</vt:lpstr>
      <vt:lpstr>Cardiac Disease and Aging Adult</vt:lpstr>
      <vt:lpstr>Culture and Genetics I</vt:lpstr>
      <vt:lpstr>Culture and Genetics II</vt:lpstr>
      <vt:lpstr>Culture and Genetics: Hypertension</vt:lpstr>
      <vt:lpstr>Culture and Genetics: Smoking</vt:lpstr>
      <vt:lpstr>Culture and Genetics: Serum Cholesterol</vt:lpstr>
      <vt:lpstr>Culture and Genetics: Obesity</vt:lpstr>
      <vt:lpstr>Culture and Genetics: Type II Diabetes Mellitus (DM)</vt:lpstr>
      <vt:lpstr>Culture and Genetics: Sex Differences</vt:lpstr>
      <vt:lpstr>Subjective Data</vt:lpstr>
      <vt:lpstr>Chest Pain Questions I</vt:lpstr>
      <vt:lpstr>Chest Pain Questions II</vt:lpstr>
      <vt:lpstr>Dyspnea Questions </vt:lpstr>
      <vt:lpstr>Cough Questions </vt:lpstr>
      <vt:lpstr>Fatigue Questions </vt:lpstr>
      <vt:lpstr>Assorted Subjective History Questions</vt:lpstr>
      <vt:lpstr>Edema Questions</vt:lpstr>
      <vt:lpstr>Cardiac History Questions</vt:lpstr>
      <vt:lpstr>Personal Habits  (Cardiac Risk Factors) I</vt:lpstr>
      <vt:lpstr>Personal Habits  (Cardiac Risk Factors) II</vt:lpstr>
      <vt:lpstr>Additional History for Infants</vt:lpstr>
      <vt:lpstr>Additional History for Children</vt:lpstr>
      <vt:lpstr>Additional History for Pregnant Woman</vt:lpstr>
      <vt:lpstr>Additional History for Aging Adult</vt:lpstr>
      <vt:lpstr>Preparation and Equipment</vt:lpstr>
      <vt:lpstr>Neck Vessels: Palpation</vt:lpstr>
      <vt:lpstr>Neck Vessels: Auscultation I</vt:lpstr>
      <vt:lpstr>Neck Vessels:  Auscultation II</vt:lpstr>
      <vt:lpstr>Question </vt:lpstr>
      <vt:lpstr>Neck Vessels: Inspection I</vt:lpstr>
      <vt:lpstr>Neck Vessels: Inspection II</vt:lpstr>
      <vt:lpstr>Jugular Venous Pressure I</vt:lpstr>
      <vt:lpstr>Jugular Venous Pressure II</vt:lpstr>
      <vt:lpstr>Jugular Venous Pressure III</vt:lpstr>
      <vt:lpstr>Neck Vessels</vt:lpstr>
      <vt:lpstr>Precordium I</vt:lpstr>
      <vt:lpstr>Precordium II</vt:lpstr>
      <vt:lpstr>Precordium III</vt:lpstr>
      <vt:lpstr>Precordium Percussion I</vt:lpstr>
      <vt:lpstr>Precordium Percussion II</vt:lpstr>
      <vt:lpstr>Precordium Percussion III</vt:lpstr>
      <vt:lpstr>Precordium Auscultation I</vt:lpstr>
      <vt:lpstr>Auscultatory Areas</vt:lpstr>
      <vt:lpstr>Precordium Auscultation II</vt:lpstr>
      <vt:lpstr>Precordium Auscultation III</vt:lpstr>
      <vt:lpstr>Precordium Auscultation IV</vt:lpstr>
      <vt:lpstr>Developmental Competence: Infants </vt:lpstr>
      <vt:lpstr>Developmental Competence: Infant Murmurs</vt:lpstr>
      <vt:lpstr>Developmental Competence:  Children I</vt:lpstr>
      <vt:lpstr>Developmental Competence:  Children II</vt:lpstr>
      <vt:lpstr>Developmental Competence:  Children III</vt:lpstr>
      <vt:lpstr>Developmental Competence:   Children IV</vt:lpstr>
      <vt:lpstr>Developmental Competence:  Children V</vt:lpstr>
      <vt:lpstr>Developmental Competence:  Pregnant Woman</vt:lpstr>
      <vt:lpstr>Developmental Competence:  Aging Adult</vt:lpstr>
      <vt:lpstr>Culture and Genetics </vt:lpstr>
      <vt:lpstr>Sample Charting: Subjective</vt:lpstr>
      <vt:lpstr>Sample Charting: Objective and Assessment</vt:lpstr>
      <vt:lpstr>Abnormal Findings: Systolic Extra Sounds</vt:lpstr>
      <vt:lpstr>Abnormal Findings: Diastolic Extra Sounds</vt:lpstr>
      <vt:lpstr>Abnormal Findings: Abnormal Pulsations: Precordium</vt:lpstr>
      <vt:lpstr>Abnormal Findings: Congenital Heart Defects</vt:lpstr>
      <vt:lpstr>Abnormal Findings: Murmurs Due to Valvular Defects</vt:lpstr>
      <vt:lpstr>Abnormal Findings: Murmurs Due to Valvular Defects</vt:lpstr>
      <vt:lpstr>Summary Checklist: Heart and Neck Vessels Examination</vt:lpstr>
    </vt:vector>
  </TitlesOfParts>
  <Company>Elsevier,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Daryle</dc:creator>
  <dc:description>Linked Files:_x000d_
10_3_7_A_hi.mpg</dc:description>
  <cp:lastModifiedBy>HBays</cp:lastModifiedBy>
  <cp:revision>404</cp:revision>
  <dcterms:created xsi:type="dcterms:W3CDTF">2007-07-25T18:30:10Z</dcterms:created>
  <dcterms:modified xsi:type="dcterms:W3CDTF">2015-02-03T20:10:10Z</dcterms:modified>
</cp:coreProperties>
</file>