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5" r:id="rId1"/>
  </p:sldMasterIdLst>
  <p:notesMasterIdLst>
    <p:notesMasterId r:id="rId86"/>
  </p:notesMasterIdLst>
  <p:handoutMasterIdLst>
    <p:handoutMasterId r:id="rId87"/>
  </p:handoutMasterIdLst>
  <p:sldIdLst>
    <p:sldId id="450" r:id="rId2"/>
    <p:sldId id="474" r:id="rId3"/>
    <p:sldId id="475" r:id="rId4"/>
    <p:sldId id="561" r:id="rId5"/>
    <p:sldId id="454" r:id="rId6"/>
    <p:sldId id="455" r:id="rId7"/>
    <p:sldId id="481" r:id="rId8"/>
    <p:sldId id="482" r:id="rId9"/>
    <p:sldId id="483" r:id="rId10"/>
    <p:sldId id="457" r:id="rId11"/>
    <p:sldId id="484" r:id="rId12"/>
    <p:sldId id="486" r:id="rId13"/>
    <p:sldId id="485" r:id="rId14"/>
    <p:sldId id="487" r:id="rId15"/>
    <p:sldId id="491" r:id="rId16"/>
    <p:sldId id="492" r:id="rId17"/>
    <p:sldId id="562" r:id="rId18"/>
    <p:sldId id="493" r:id="rId19"/>
    <p:sldId id="494" r:id="rId20"/>
    <p:sldId id="496" r:id="rId21"/>
    <p:sldId id="497" r:id="rId22"/>
    <p:sldId id="498" r:id="rId23"/>
    <p:sldId id="499" r:id="rId24"/>
    <p:sldId id="501" r:id="rId25"/>
    <p:sldId id="502" r:id="rId26"/>
    <p:sldId id="503" r:id="rId27"/>
    <p:sldId id="504" r:id="rId28"/>
    <p:sldId id="505" r:id="rId29"/>
    <p:sldId id="506" r:id="rId30"/>
    <p:sldId id="508" r:id="rId31"/>
    <p:sldId id="511" r:id="rId32"/>
    <p:sldId id="512" r:id="rId33"/>
    <p:sldId id="461" r:id="rId34"/>
    <p:sldId id="514" r:id="rId35"/>
    <p:sldId id="515" r:id="rId36"/>
    <p:sldId id="516" r:id="rId37"/>
    <p:sldId id="517" r:id="rId38"/>
    <p:sldId id="519" r:id="rId39"/>
    <p:sldId id="520" r:id="rId40"/>
    <p:sldId id="523" r:id="rId41"/>
    <p:sldId id="524" r:id="rId42"/>
    <p:sldId id="525" r:id="rId43"/>
    <p:sldId id="526" r:id="rId44"/>
    <p:sldId id="527" r:id="rId45"/>
    <p:sldId id="529" r:id="rId46"/>
    <p:sldId id="530" r:id="rId47"/>
    <p:sldId id="531" r:id="rId48"/>
    <p:sldId id="532" r:id="rId49"/>
    <p:sldId id="533" r:id="rId50"/>
    <p:sldId id="536" r:id="rId51"/>
    <p:sldId id="537" r:id="rId52"/>
    <p:sldId id="538" r:id="rId53"/>
    <p:sldId id="539" r:id="rId54"/>
    <p:sldId id="540" r:id="rId55"/>
    <p:sldId id="541" r:id="rId56"/>
    <p:sldId id="465" r:id="rId57"/>
    <p:sldId id="542" r:id="rId58"/>
    <p:sldId id="543" r:id="rId59"/>
    <p:sldId id="544" r:id="rId60"/>
    <p:sldId id="545" r:id="rId61"/>
    <p:sldId id="546" r:id="rId62"/>
    <p:sldId id="547" r:id="rId63"/>
    <p:sldId id="548" r:id="rId64"/>
    <p:sldId id="549" r:id="rId65"/>
    <p:sldId id="550" r:id="rId66"/>
    <p:sldId id="551" r:id="rId67"/>
    <p:sldId id="552" r:id="rId68"/>
    <p:sldId id="553" r:id="rId69"/>
    <p:sldId id="554" r:id="rId70"/>
    <p:sldId id="555" r:id="rId71"/>
    <p:sldId id="556" r:id="rId72"/>
    <p:sldId id="557" r:id="rId73"/>
    <p:sldId id="558" r:id="rId74"/>
    <p:sldId id="559" r:id="rId75"/>
    <p:sldId id="466" r:id="rId76"/>
    <p:sldId id="473" r:id="rId77"/>
    <p:sldId id="468" r:id="rId78"/>
    <p:sldId id="469" r:id="rId79"/>
    <p:sldId id="470" r:id="rId80"/>
    <p:sldId id="564" r:id="rId81"/>
    <p:sldId id="471" r:id="rId82"/>
    <p:sldId id="563" r:id="rId83"/>
    <p:sldId id="566" r:id="rId84"/>
    <p:sldId id="565" r:id="rId8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2" autoAdjust="0"/>
    <p:restoredTop sz="87626" autoAdjust="0"/>
  </p:normalViewPr>
  <p:slideViewPr>
    <p:cSldViewPr snapToGrid="0">
      <p:cViewPr>
        <p:scale>
          <a:sx n="80" d="100"/>
          <a:sy n="80" d="100"/>
        </p:scale>
        <p:origin x="-978" y="-444"/>
      </p:cViewPr>
      <p:guideLst>
        <p:guide orient="horz" pos="2160"/>
        <p:guide orient="horz" pos="670"/>
        <p:guide orient="horz" pos="1121"/>
        <p:guide orient="horz" pos="1505"/>
        <p:guide pos="2880"/>
        <p:guide pos="501"/>
      </p:guideLst>
    </p:cSldViewPr>
  </p:slideViewPr>
  <p:outlineViewPr>
    <p:cViewPr>
      <p:scale>
        <a:sx n="33" d="100"/>
        <a:sy n="33" d="100"/>
      </p:scale>
      <p:origin x="0" y="0"/>
    </p:cViewPr>
  </p:outlineViewPr>
  <p:notesTextViewPr>
    <p:cViewPr>
      <p:scale>
        <a:sx n="100" d="100"/>
        <a:sy n="100" d="100"/>
      </p:scale>
      <p:origin x="0" y="102"/>
    </p:cViewPr>
  </p:notesTextViewPr>
  <p:sorterViewPr>
    <p:cViewPr>
      <p:scale>
        <a:sx n="66" d="100"/>
        <a:sy n="66" d="100"/>
      </p:scale>
      <p:origin x="0" y="6324"/>
    </p:cViewPr>
  </p:sorterViewPr>
  <p:notesViewPr>
    <p:cSldViewPr snapToGrid="0">
      <p:cViewPr varScale="1">
        <p:scale>
          <a:sx n="53" d="100"/>
          <a:sy n="53" d="100"/>
        </p:scale>
        <p:origin x="-184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518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18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518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EBA491B-D1CF-4F32-9B80-C9895AC0787B}" type="slidenum">
              <a:rPr lang="en-US"/>
              <a:pPr>
                <a:defRPr/>
              </a:pPr>
              <a:t>‹#›</a:t>
            </a:fld>
            <a:endParaRPr lang="en-US" dirty="0"/>
          </a:p>
        </p:txBody>
      </p:sp>
    </p:spTree>
    <p:extLst>
      <p:ext uri="{BB962C8B-B14F-4D97-AF65-F5344CB8AC3E}">
        <p14:creationId xmlns:p14="http://schemas.microsoft.com/office/powerpoint/2010/main" val="2061682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962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56C2547-439D-4265-BECC-2A22D29AE220}" type="slidenum">
              <a:rPr lang="en-US"/>
              <a:pPr>
                <a:defRPr/>
              </a:pPr>
              <a:t>‹#›</a:t>
            </a:fld>
            <a:endParaRPr lang="en-US" dirty="0"/>
          </a:p>
        </p:txBody>
      </p:sp>
    </p:spTree>
    <p:extLst>
      <p:ext uri="{BB962C8B-B14F-4D97-AF65-F5344CB8AC3E}">
        <p14:creationId xmlns:p14="http://schemas.microsoft.com/office/powerpoint/2010/main" val="37183446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7BA4C1D-D55E-4910-97C5-EBBC6BF0059B}" type="slidenum">
              <a:rPr lang="en-US" altLang="en-US" sz="1200" smtClean="0">
                <a:latin typeface="Arial" pitchFamily="34" charset="0"/>
              </a:rPr>
              <a:pPr eaLnBrk="1" hangingPunct="1"/>
              <a:t>5</a:t>
            </a:fld>
            <a:endParaRPr lang="en-US" altLang="en-US" sz="1200" smtClean="0">
              <a:latin typeface="Arial" pitchFamily="34" charset="0"/>
            </a:endParaRPr>
          </a:p>
        </p:txBody>
      </p:sp>
      <p:sp>
        <p:nvSpPr>
          <p:cNvPr id="97283" name="Rectangle 2"/>
          <p:cNvSpPr>
            <a:spLocks noGrp="1" noRot="1" noChangeAspect="1" noChangeArrowheads="1" noTextEdit="1"/>
          </p:cNvSpPr>
          <p:nvPr>
            <p:ph type="sldImg"/>
          </p:nvPr>
        </p:nvSpPr>
        <p:spPr>
          <a:xfrm>
            <a:off x="1157288" y="681038"/>
            <a:ext cx="4545012" cy="3408362"/>
          </a:xfrm>
          <a:ln/>
        </p:spPr>
      </p:sp>
      <p:sp>
        <p:nvSpPr>
          <p:cNvPr id="97284" name="Rectangle 3"/>
          <p:cNvSpPr>
            <a:spLocks noGrp="1" noChangeArrowheads="1"/>
          </p:cNvSpPr>
          <p:nvPr>
            <p:ph type="body" idx="1"/>
          </p:nvPr>
        </p:nvSpPr>
        <p:spPr>
          <a:xfrm>
            <a:off x="914400" y="4316413"/>
            <a:ext cx="5029200" cy="4167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a:p>
            <a:pPr eaLnBrk="1" hangingPunct="1"/>
            <a:endParaRPr lang="en-US"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E485BDE-5C2B-42CA-AD7D-B47DCA7BB770}" type="slidenum">
              <a:rPr lang="en-US" altLang="en-US" sz="1200" smtClean="0">
                <a:latin typeface="Arial" pitchFamily="34" charset="0"/>
              </a:rPr>
              <a:pPr eaLnBrk="1" hangingPunct="1"/>
              <a:t>6</a:t>
            </a:fld>
            <a:endParaRPr lang="en-US" altLang="en-US" sz="1200" smtClean="0">
              <a:latin typeface="Arial" pitchFamily="34" charset="0"/>
            </a:endParaRPr>
          </a:p>
        </p:txBody>
      </p:sp>
      <p:sp>
        <p:nvSpPr>
          <p:cNvPr id="98307" name="Rectangle 2"/>
          <p:cNvSpPr>
            <a:spLocks noGrp="1" noRot="1" noChangeAspect="1" noChangeArrowheads="1" noTextEdit="1"/>
          </p:cNvSpPr>
          <p:nvPr>
            <p:ph type="sldImg"/>
          </p:nvPr>
        </p:nvSpPr>
        <p:spPr>
          <a:xfrm>
            <a:off x="1157288" y="681038"/>
            <a:ext cx="4545012" cy="3408362"/>
          </a:xfrm>
          <a:ln/>
        </p:spPr>
      </p:sp>
      <p:sp>
        <p:nvSpPr>
          <p:cNvPr id="98308" name="Rectangle 3"/>
          <p:cNvSpPr>
            <a:spLocks noGrp="1" noChangeArrowheads="1"/>
          </p:cNvSpPr>
          <p:nvPr>
            <p:ph type="body" idx="1"/>
          </p:nvPr>
        </p:nvSpPr>
        <p:spPr>
          <a:xfrm>
            <a:off x="914400" y="4316413"/>
            <a:ext cx="5029200" cy="4167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D03EA87-8902-429C-8B41-88B36D7762CD}" type="slidenum">
              <a:rPr lang="en-US" altLang="en-US" sz="1200" smtClean="0">
                <a:latin typeface="Arial" pitchFamily="34" charset="0"/>
              </a:rPr>
              <a:pPr eaLnBrk="1" hangingPunct="1"/>
              <a:t>10</a:t>
            </a:fld>
            <a:endParaRPr lang="en-US" altLang="en-US" sz="1200" smtClean="0">
              <a:latin typeface="Arial" pitchFamily="34" charset="0"/>
            </a:endParaRPr>
          </a:p>
        </p:txBody>
      </p:sp>
      <p:sp>
        <p:nvSpPr>
          <p:cNvPr id="99331" name="Rectangle 2"/>
          <p:cNvSpPr>
            <a:spLocks noGrp="1" noRot="1" noChangeAspect="1" noChangeArrowheads="1" noTextEdit="1"/>
          </p:cNvSpPr>
          <p:nvPr>
            <p:ph type="sldImg"/>
          </p:nvPr>
        </p:nvSpPr>
        <p:spPr>
          <a:xfrm>
            <a:off x="1157288" y="681038"/>
            <a:ext cx="4545012" cy="3408362"/>
          </a:xfrm>
          <a:ln/>
        </p:spPr>
      </p:sp>
      <p:sp>
        <p:nvSpPr>
          <p:cNvPr id="99332" name="Rectangle 3"/>
          <p:cNvSpPr>
            <a:spLocks noGrp="1" noChangeArrowheads="1"/>
          </p:cNvSpPr>
          <p:nvPr>
            <p:ph type="body" idx="1"/>
          </p:nvPr>
        </p:nvSpPr>
        <p:spPr>
          <a:xfrm>
            <a:off x="914400" y="4316413"/>
            <a:ext cx="5029200" cy="4167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59FE18F-198C-4C78-99B4-5B27496C17E1}" type="slidenum">
              <a:rPr lang="en-US" altLang="en-US" sz="1200" smtClean="0">
                <a:latin typeface="Arial" pitchFamily="34" charset="0"/>
              </a:rPr>
              <a:pPr eaLnBrk="1" hangingPunct="1"/>
              <a:t>33</a:t>
            </a:fld>
            <a:endParaRPr lang="en-US" altLang="en-US" sz="1200" smtClean="0">
              <a:latin typeface="Arial" pitchFamily="34" charset="0"/>
            </a:endParaRPr>
          </a:p>
        </p:txBody>
      </p:sp>
      <p:sp>
        <p:nvSpPr>
          <p:cNvPr id="100355" name="Rectangle 2"/>
          <p:cNvSpPr>
            <a:spLocks noGrp="1" noRot="1" noChangeAspect="1" noChangeArrowheads="1" noTextEdit="1"/>
          </p:cNvSpPr>
          <p:nvPr>
            <p:ph type="sldImg"/>
          </p:nvPr>
        </p:nvSpPr>
        <p:spPr>
          <a:xfrm>
            <a:off x="1157288" y="681038"/>
            <a:ext cx="4545012" cy="3408362"/>
          </a:xfrm>
          <a:ln/>
        </p:spPr>
      </p:sp>
      <p:sp>
        <p:nvSpPr>
          <p:cNvPr id="100356" name="Rectangle 3"/>
          <p:cNvSpPr>
            <a:spLocks noGrp="1" noChangeArrowheads="1"/>
          </p:cNvSpPr>
          <p:nvPr>
            <p:ph type="body" idx="1"/>
          </p:nvPr>
        </p:nvSpPr>
        <p:spPr>
          <a:xfrm>
            <a:off x="914400" y="4316413"/>
            <a:ext cx="5029200" cy="4167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4CC614A-5EE8-4BDF-9719-2D4A1A4BD6A1}" type="slidenum">
              <a:rPr lang="en-US" altLang="en-US" sz="1200" smtClean="0">
                <a:latin typeface="Arial" pitchFamily="34" charset="0"/>
              </a:rPr>
              <a:pPr eaLnBrk="1" hangingPunct="1"/>
              <a:t>56</a:t>
            </a:fld>
            <a:endParaRPr lang="en-US" altLang="en-US" sz="1200" smtClean="0">
              <a:latin typeface="Arial" pitchFamily="34" charset="0"/>
            </a:endParaRPr>
          </a:p>
        </p:txBody>
      </p:sp>
      <p:sp>
        <p:nvSpPr>
          <p:cNvPr id="101379" name="Rectangle 2"/>
          <p:cNvSpPr>
            <a:spLocks noGrp="1" noRot="1" noChangeAspect="1" noChangeArrowheads="1" noTextEdit="1"/>
          </p:cNvSpPr>
          <p:nvPr>
            <p:ph type="sldImg"/>
          </p:nvPr>
        </p:nvSpPr>
        <p:spPr>
          <a:xfrm>
            <a:off x="1157288" y="681038"/>
            <a:ext cx="4545012" cy="3408362"/>
          </a:xfrm>
          <a:ln/>
        </p:spPr>
      </p:sp>
      <p:sp>
        <p:nvSpPr>
          <p:cNvPr id="101380" name="Rectangle 3"/>
          <p:cNvSpPr>
            <a:spLocks noGrp="1" noChangeArrowheads="1"/>
          </p:cNvSpPr>
          <p:nvPr>
            <p:ph type="body" idx="1"/>
          </p:nvPr>
        </p:nvSpPr>
        <p:spPr>
          <a:xfrm>
            <a:off x="914400" y="4316413"/>
            <a:ext cx="5029200" cy="4167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3F83989-E9A1-4F61-83B0-96B35C388AF4}" type="slidenum">
              <a:rPr lang="en-US" altLang="en-US" sz="1200" smtClean="0">
                <a:latin typeface="Arial" pitchFamily="34" charset="0"/>
              </a:rPr>
              <a:pPr eaLnBrk="1" hangingPunct="1"/>
              <a:t>75</a:t>
            </a:fld>
            <a:endParaRPr lang="en-US" altLang="en-US" sz="1200" smtClean="0">
              <a:latin typeface="Arial" pitchFamily="34" charset="0"/>
            </a:endParaRPr>
          </a:p>
        </p:txBody>
      </p:sp>
      <p:sp>
        <p:nvSpPr>
          <p:cNvPr id="102403" name="Rectangle 2"/>
          <p:cNvSpPr>
            <a:spLocks noGrp="1" noRot="1" noChangeAspect="1" noChangeArrowheads="1" noTextEdit="1"/>
          </p:cNvSpPr>
          <p:nvPr>
            <p:ph type="sldImg"/>
          </p:nvPr>
        </p:nvSpPr>
        <p:spPr>
          <a:xfrm>
            <a:off x="1157288" y="681038"/>
            <a:ext cx="4545012" cy="3408362"/>
          </a:xfrm>
          <a:ln/>
        </p:spPr>
      </p:sp>
      <p:sp>
        <p:nvSpPr>
          <p:cNvPr id="102404" name="Rectangle 3"/>
          <p:cNvSpPr>
            <a:spLocks noGrp="1" noChangeArrowheads="1"/>
          </p:cNvSpPr>
          <p:nvPr>
            <p:ph type="body" idx="1"/>
          </p:nvPr>
        </p:nvSpPr>
        <p:spPr>
          <a:xfrm>
            <a:off x="914400" y="4316413"/>
            <a:ext cx="5029200" cy="4167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4. Rebound tenderness in the right lower quadrant at </a:t>
            </a:r>
            <a:r>
              <a:rPr lang="en-US" altLang="en-US" dirty="0" err="1" smtClean="0"/>
              <a:t>McBurney’s</a:t>
            </a:r>
            <a:r>
              <a:rPr lang="en-US" altLang="en-US" dirty="0" smtClean="0"/>
              <a:t> point is a common finding for appendicitis. Palpation should be done last. </a:t>
            </a:r>
          </a:p>
          <a:p>
            <a:pPr eaLnBrk="1" hangingPunct="1">
              <a:spcBef>
                <a:spcPct val="0"/>
              </a:spcBef>
            </a:pPr>
            <a:r>
              <a:rPr lang="en-US" altLang="en-US" dirty="0" smtClean="0"/>
              <a:t>Answer 1 is incorrect because palpation should be done last so as not to illicit pain and abdominal rigidity. </a:t>
            </a:r>
          </a:p>
          <a:p>
            <a:pPr eaLnBrk="1" hangingPunct="1">
              <a:spcBef>
                <a:spcPct val="0"/>
              </a:spcBef>
            </a:pPr>
            <a:r>
              <a:rPr lang="en-US" altLang="en-US" dirty="0" smtClean="0"/>
              <a:t>Answer 2 is incorrect because palpation is a necessary assessment.</a:t>
            </a:r>
          </a:p>
          <a:p>
            <a:pPr eaLnBrk="1" hangingPunct="1">
              <a:spcBef>
                <a:spcPct val="0"/>
              </a:spcBef>
            </a:pPr>
            <a:r>
              <a:rPr lang="en-US" altLang="en-US" smtClean="0"/>
              <a:t>Answer 3 is incorrect because a bruit in the abdominal region would be indicative of an abdominal aortic aneurysm.</a:t>
            </a:r>
          </a:p>
          <a:p>
            <a:endParaRPr lang="en-US"/>
          </a:p>
        </p:txBody>
      </p:sp>
      <p:sp>
        <p:nvSpPr>
          <p:cNvPr id="4" name="Slide Number Placeholder 3"/>
          <p:cNvSpPr>
            <a:spLocks noGrp="1"/>
          </p:cNvSpPr>
          <p:nvPr>
            <p:ph type="sldNum" sz="quarter" idx="10"/>
          </p:nvPr>
        </p:nvSpPr>
        <p:spPr/>
        <p:txBody>
          <a:bodyPr/>
          <a:lstStyle/>
          <a:p>
            <a:pPr>
              <a:defRPr/>
            </a:pPr>
            <a:fld id="{C56C2547-439D-4265-BECC-2A22D29AE220}" type="slidenum">
              <a:rPr lang="en-US" smtClean="0"/>
              <a:pPr>
                <a:defRPr/>
              </a:pPr>
              <a:t>83</a:t>
            </a:fld>
            <a:endParaRPr lang="en-US" dirty="0"/>
          </a:p>
        </p:txBody>
      </p:sp>
    </p:spTree>
    <p:extLst>
      <p:ext uri="{BB962C8B-B14F-4D97-AF65-F5344CB8AC3E}">
        <p14:creationId xmlns:p14="http://schemas.microsoft.com/office/powerpoint/2010/main" val="814617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2. This may be an abdominal aortic aneurysm and requires emergency intervention and attention. </a:t>
            </a:r>
          </a:p>
          <a:p>
            <a:pPr eaLnBrk="1" hangingPunct="1">
              <a:spcBef>
                <a:spcPct val="0"/>
              </a:spcBef>
            </a:pPr>
            <a:r>
              <a:rPr lang="en-US" altLang="en-US" dirty="0" smtClean="0"/>
              <a:t>Answer 1 is incorrect because thrills and bruits are not considered to be normal findings. </a:t>
            </a:r>
          </a:p>
          <a:p>
            <a:pPr eaLnBrk="1" hangingPunct="1">
              <a:spcBef>
                <a:spcPct val="0"/>
              </a:spcBef>
            </a:pPr>
            <a:r>
              <a:rPr lang="en-US" altLang="en-US" dirty="0" smtClean="0"/>
              <a:t>Answer 3 is incorrect because appendicitis would present with rebound tenderness in the right lower quadrant; no thrill would be present. </a:t>
            </a:r>
          </a:p>
          <a:p>
            <a:pPr eaLnBrk="1" hangingPunct="1">
              <a:spcBef>
                <a:spcPct val="0"/>
              </a:spcBef>
            </a:pPr>
            <a:r>
              <a:rPr lang="en-US" altLang="en-US" dirty="0" smtClean="0"/>
              <a:t>Answer 4 is incorrect because gallstones present with pain and no thrill. </a:t>
            </a:r>
          </a:p>
          <a:p>
            <a:endParaRPr lang="en-US" dirty="0"/>
          </a:p>
        </p:txBody>
      </p:sp>
      <p:sp>
        <p:nvSpPr>
          <p:cNvPr id="4" name="Slide Number Placeholder 3"/>
          <p:cNvSpPr>
            <a:spLocks noGrp="1"/>
          </p:cNvSpPr>
          <p:nvPr>
            <p:ph type="sldNum" sz="quarter" idx="10"/>
          </p:nvPr>
        </p:nvSpPr>
        <p:spPr/>
        <p:txBody>
          <a:bodyPr/>
          <a:lstStyle/>
          <a:p>
            <a:pPr>
              <a:defRPr/>
            </a:pPr>
            <a:fld id="{C56C2547-439D-4265-BECC-2A22D29AE220}" type="slidenum">
              <a:rPr lang="en-US" smtClean="0"/>
              <a:pPr>
                <a:defRPr/>
              </a:pPr>
              <a:t>84</a:t>
            </a:fld>
            <a:endParaRPr lang="en-US" dirty="0"/>
          </a:p>
        </p:txBody>
      </p:sp>
    </p:spTree>
    <p:extLst>
      <p:ext uri="{BB962C8B-B14F-4D97-AF65-F5344CB8AC3E}">
        <p14:creationId xmlns:p14="http://schemas.microsoft.com/office/powerpoint/2010/main" val="130439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1"/>
          <p:cNvSpPr>
            <a:spLocks noGrp="1"/>
          </p:cNvSpPr>
          <p:nvPr>
            <p:ph type="sldNum" sz="quarter" idx="10"/>
          </p:nvPr>
        </p:nvSpPr>
        <p:spPr/>
        <p:txBody>
          <a:bodyPr/>
          <a:lstStyle>
            <a:lvl1pPr>
              <a:defRPr/>
            </a:lvl1pPr>
          </a:lstStyle>
          <a:p>
            <a:pPr>
              <a:defRPr/>
            </a:pPr>
            <a:fld id="{56E0589F-CB4D-4172-A6D0-1B8C647E57AA}"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2780699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38328"/>
            <a:ext cx="7772400" cy="1219200"/>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
          <p:cNvSpPr>
            <a:spLocks noGrp="1"/>
          </p:cNvSpPr>
          <p:nvPr>
            <p:ph type="sldNum" sz="quarter" idx="10"/>
          </p:nvPr>
        </p:nvSpPr>
        <p:spPr/>
        <p:txBody>
          <a:bodyPr/>
          <a:lstStyle>
            <a:lvl1pPr>
              <a:defRPr/>
            </a:lvl1pPr>
          </a:lstStyle>
          <a:p>
            <a:pPr>
              <a:defRPr/>
            </a:pPr>
            <a:fld id="{8F4177F6-E8D4-45A1-8510-68C77C4AAA3E}" type="slidenum">
              <a:rPr lang="en-US"/>
              <a:pPr>
                <a:defRPr/>
              </a:pPr>
              <a:t>‹#›</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194385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Slide Number Placeholder 1"/>
          <p:cNvSpPr>
            <a:spLocks noGrp="1"/>
          </p:cNvSpPr>
          <p:nvPr>
            <p:ph type="sldNum" sz="quarter" idx="10"/>
          </p:nvPr>
        </p:nvSpPr>
        <p:spPr/>
        <p:txBody>
          <a:bodyPr/>
          <a:lstStyle>
            <a:lvl1pPr>
              <a:defRPr/>
            </a:lvl1pPr>
          </a:lstStyle>
          <a:p>
            <a:pPr>
              <a:defRPr/>
            </a:pPr>
            <a:fld id="{437DD401-151C-4595-BA65-88DCD715DF3A}"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2307866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1"/>
          <p:cNvSpPr>
            <a:spLocks noGrp="1"/>
          </p:cNvSpPr>
          <p:nvPr>
            <p:ph type="sldNum" sz="quarter" idx="10"/>
          </p:nvPr>
        </p:nvSpPr>
        <p:spPr/>
        <p:txBody>
          <a:bodyPr/>
          <a:lstStyle>
            <a:lvl1pPr>
              <a:defRPr/>
            </a:lvl1pPr>
          </a:lstStyle>
          <a:p>
            <a:pPr>
              <a:defRPr/>
            </a:pPr>
            <a:fld id="{0DEAF83E-E0E3-435B-9B6E-0BBD869194B9}"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2420542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1"/>
          <p:cNvSpPr>
            <a:spLocks noGrp="1"/>
          </p:cNvSpPr>
          <p:nvPr>
            <p:ph type="sldNum" sz="quarter" idx="10"/>
          </p:nvPr>
        </p:nvSpPr>
        <p:spPr/>
        <p:txBody>
          <a:bodyPr/>
          <a:lstStyle>
            <a:lvl1pPr>
              <a:defRPr/>
            </a:lvl1pPr>
          </a:lstStyle>
          <a:p>
            <a:pPr>
              <a:defRPr/>
            </a:pPr>
            <a:fld id="{19693F96-C3E0-47EC-B1F9-53B2026980D5}"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3231986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1"/>
          <p:cNvSpPr>
            <a:spLocks noGrp="1"/>
          </p:cNvSpPr>
          <p:nvPr>
            <p:ph type="sldNum" sz="quarter" idx="10"/>
          </p:nvPr>
        </p:nvSpPr>
        <p:spPr/>
        <p:txBody>
          <a:bodyPr/>
          <a:lstStyle>
            <a:lvl1pPr>
              <a:defRPr/>
            </a:lvl1pPr>
          </a:lstStyle>
          <a:p>
            <a:pPr>
              <a:defRPr/>
            </a:pPr>
            <a:fld id="{9A94A7C0-4048-4FDF-969B-4810ACCE445D}" type="slidenum">
              <a:rPr lang="en-US"/>
              <a:pPr>
                <a:defRPr/>
              </a:pPr>
              <a:t>‹#›</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4172362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1"/>
          <p:cNvSpPr>
            <a:spLocks noGrp="1"/>
          </p:cNvSpPr>
          <p:nvPr>
            <p:ph type="sldNum" sz="quarter" idx="13"/>
          </p:nvPr>
        </p:nvSpPr>
        <p:spPr/>
        <p:txBody>
          <a:bodyPr/>
          <a:lstStyle>
            <a:lvl1pPr>
              <a:defRPr/>
            </a:lvl1pPr>
          </a:lstStyle>
          <a:p>
            <a:pPr>
              <a:defRPr/>
            </a:pPr>
            <a:fld id="{71929E35-B43A-4781-909C-6953FBCC24A0}" type="slidenum">
              <a:rPr lang="en-US"/>
              <a:pPr>
                <a:defRPr/>
              </a:pPr>
              <a:t>‹#›</a:t>
            </a:fld>
            <a:endParaRPr lang="en-US" dirty="0"/>
          </a:p>
        </p:txBody>
      </p:sp>
      <p:sp>
        <p:nvSpPr>
          <p:cNvPr id="9" name="Footer Placeholder 4"/>
          <p:cNvSpPr>
            <a:spLocks noGrp="1"/>
          </p:cNvSpPr>
          <p:nvPr>
            <p:ph type="ftr" sz="quarter" idx="14"/>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3398147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1"/>
          <p:cNvSpPr>
            <a:spLocks noGrp="1"/>
          </p:cNvSpPr>
          <p:nvPr>
            <p:ph type="sldNum" sz="quarter" idx="10"/>
          </p:nvPr>
        </p:nvSpPr>
        <p:spPr/>
        <p:txBody>
          <a:bodyPr/>
          <a:lstStyle>
            <a:lvl1pPr>
              <a:defRPr/>
            </a:lvl1pPr>
          </a:lstStyle>
          <a:p>
            <a:pPr>
              <a:defRPr/>
            </a:pPr>
            <a:fld id="{C01E8EE1-09D8-4F6C-BB7F-81195548F0D1}" type="slidenum">
              <a:rPr lang="en-US"/>
              <a:pPr>
                <a:defRPr/>
              </a:pPr>
              <a:t>‹#›</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3457733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Regular">
    <p:spTree>
      <p:nvGrpSpPr>
        <p:cNvPr id="1" name=""/>
        <p:cNvGrpSpPr/>
        <p:nvPr/>
      </p:nvGrpSpPr>
      <p:grpSpPr>
        <a:xfrm>
          <a:off x="0" y="0"/>
          <a:ext cx="0" cy="0"/>
          <a:chOff x="0" y="0"/>
          <a:chExt cx="0" cy="0"/>
        </a:xfrm>
      </p:grpSpPr>
      <p:sp>
        <p:nvSpPr>
          <p:cNvPr id="2" name="Title 1"/>
          <p:cNvSpPr>
            <a:spLocks noGrp="1"/>
          </p:cNvSpPr>
          <p:nvPr>
            <p:ph type="title"/>
          </p:nvPr>
        </p:nvSpPr>
        <p:spPr>
          <a:xfrm>
            <a:off x="685800" y="338328"/>
            <a:ext cx="7772400" cy="12192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45920"/>
            <a:ext cx="7772400"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1"/>
          <p:cNvSpPr>
            <a:spLocks noGrp="1"/>
          </p:cNvSpPr>
          <p:nvPr>
            <p:ph type="sldNum" sz="quarter" idx="10"/>
          </p:nvPr>
        </p:nvSpPr>
        <p:spPr/>
        <p:txBody>
          <a:bodyPr/>
          <a:lstStyle>
            <a:lvl1pPr>
              <a:defRPr/>
            </a:lvl1pPr>
          </a:lstStyle>
          <a:p>
            <a:pPr>
              <a:defRPr/>
            </a:pPr>
            <a:fld id="{F4122D92-04D6-4F49-BC51-4D57634751B2}"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193151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1"/>
          <p:cNvSpPr>
            <a:spLocks noGrp="1"/>
          </p:cNvSpPr>
          <p:nvPr>
            <p:ph type="sldNum" sz="quarter" idx="10"/>
          </p:nvPr>
        </p:nvSpPr>
        <p:spPr/>
        <p:txBody>
          <a:bodyPr/>
          <a:lstStyle>
            <a:lvl1pPr>
              <a:defRPr/>
            </a:lvl1pPr>
          </a:lstStyle>
          <a:p>
            <a:pPr>
              <a:defRPr/>
            </a:pPr>
            <a:fld id="{41402BC1-E593-4D9F-AE88-22769ABD2837}"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137420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Slide Number Placeholder 1"/>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cs typeface="Arial" panose="020B0604020202020204" pitchFamily="34" charset="0"/>
              </a:defRPr>
            </a:lvl1pPr>
          </a:lstStyle>
          <a:p>
            <a:pPr>
              <a:defRPr/>
            </a:pPr>
            <a:fld id="{CF700E4D-CCEE-44F7-B287-8343AD1C8632}" type="slidenum">
              <a:rPr lang="en-US"/>
              <a:pPr>
                <a:defRPr/>
              </a:pPr>
              <a:t>‹#›</a:t>
            </a:fld>
            <a:endParaRPr lang="en-US" dirty="0"/>
          </a:p>
        </p:txBody>
      </p:sp>
      <p:sp>
        <p:nvSpPr>
          <p:cNvPr id="7" name="Footer Placeholder 4"/>
          <p:cNvSpPr>
            <a:spLocks noGrp="1"/>
          </p:cNvSpPr>
          <p:nvPr>
            <p:ph type="ftr" sz="quarter" idx="3"/>
          </p:nvPr>
        </p:nvSpPr>
        <p:spPr>
          <a:xfrm>
            <a:off x="990600" y="6461125"/>
            <a:ext cx="7162800" cy="381000"/>
          </a:xfrm>
          <a:prstGeom prst="rect">
            <a:avLst/>
          </a:prstGeom>
        </p:spPr>
        <p:txBody>
          <a:bodyPr/>
          <a:lstStyle>
            <a:lvl1pPr algn="ctr">
              <a:defRPr sz="1000" smtClean="0">
                <a:latin typeface="Arial" panose="020B0604020202020204" pitchFamily="34" charset="0"/>
                <a:cs typeface="Arial" panose="020B0604020202020204" pitchFamily="34" charset="0"/>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Lst>
  <p:hf hdr="0" dt="0"/>
  <p:txStyles>
    <p:titleStyle>
      <a:lvl1pPr algn="ctr"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3600">
          <a:solidFill>
            <a:schemeClr val="tx1"/>
          </a:solidFill>
          <a:latin typeface="Arial" charset="0"/>
          <a:cs typeface="Arial" charset="0"/>
        </a:defRPr>
      </a:lvl2pPr>
      <a:lvl3pPr algn="ctr" rtl="0" eaLnBrk="0" fontAlgn="base" hangingPunct="0">
        <a:spcBef>
          <a:spcPct val="0"/>
        </a:spcBef>
        <a:spcAft>
          <a:spcPct val="0"/>
        </a:spcAft>
        <a:defRPr sz="3600">
          <a:solidFill>
            <a:schemeClr val="tx1"/>
          </a:solidFill>
          <a:latin typeface="Arial" charset="0"/>
          <a:cs typeface="Arial" charset="0"/>
        </a:defRPr>
      </a:lvl3pPr>
      <a:lvl4pPr algn="ctr" rtl="0" eaLnBrk="0" fontAlgn="base" hangingPunct="0">
        <a:spcBef>
          <a:spcPct val="0"/>
        </a:spcBef>
        <a:spcAft>
          <a:spcPct val="0"/>
        </a:spcAft>
        <a:defRPr sz="3600">
          <a:solidFill>
            <a:schemeClr val="tx1"/>
          </a:solidFill>
          <a:latin typeface="Arial" charset="0"/>
          <a:cs typeface="Arial" charset="0"/>
        </a:defRPr>
      </a:lvl4pPr>
      <a:lvl5pPr algn="ctr" rtl="0" eaLnBrk="0" fontAlgn="base" hangingPunct="0">
        <a:spcBef>
          <a:spcPct val="0"/>
        </a:spcBef>
        <a:spcAft>
          <a:spcPct val="0"/>
        </a:spcAft>
        <a:defRPr sz="36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Clr>
          <a:schemeClr val="tx1"/>
        </a:buClr>
        <a:buSzPct val="60000"/>
        <a:buFont typeface="Wingdings 2" pitchFamily="18" charset="2"/>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chemeClr val="tx1"/>
        </a:buClr>
        <a:buSzPct val="80000"/>
        <a:buFont typeface="Wingdings" pitchFamily="2" charset="2"/>
        <a:buChar char="Ø"/>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chemeClr val="tx1"/>
        </a:buClr>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chemeClr val="tx1"/>
        </a:buClr>
        <a:buSzPct val="75000"/>
        <a:buFont typeface="Wingdings 3" pitchFamily="18" charset="2"/>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chemeClr val="tx1"/>
        </a:buClr>
        <a:buFont typeface="Calibri"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85800" y="1608138"/>
            <a:ext cx="7772400" cy="1470025"/>
          </a:xfrm>
        </p:spPr>
        <p:txBody>
          <a:bodyPr/>
          <a:lstStyle/>
          <a:p>
            <a:r>
              <a:rPr lang="en-US" altLang="en-US" sz="4000" smtClean="0"/>
              <a:t>Chapter 21</a:t>
            </a:r>
          </a:p>
        </p:txBody>
      </p:sp>
      <p:sp>
        <p:nvSpPr>
          <p:cNvPr id="12291" name="Rectangle 3"/>
          <p:cNvSpPr>
            <a:spLocks noGrp="1" noChangeArrowheads="1"/>
          </p:cNvSpPr>
          <p:nvPr>
            <p:ph type="subTitle" idx="1"/>
          </p:nvPr>
        </p:nvSpPr>
        <p:spPr>
          <a:xfrm>
            <a:off x="1371600" y="3363913"/>
            <a:ext cx="6400800" cy="1752600"/>
          </a:xfrm>
        </p:spPr>
        <p:txBody>
          <a:bodyPr/>
          <a:lstStyle/>
          <a:p>
            <a:endParaRPr lang="en-US" altLang="en-US" sz="3600" smtClean="0">
              <a:solidFill>
                <a:schemeClr val="tx1"/>
              </a:solidFill>
            </a:endParaRPr>
          </a:p>
          <a:p>
            <a:r>
              <a:rPr lang="en-US" altLang="en-US" sz="3600" smtClean="0">
                <a:solidFill>
                  <a:schemeClr val="tx1"/>
                </a:solidFill>
              </a:rPr>
              <a:t>Abdomen</a:t>
            </a:r>
          </a:p>
        </p:txBody>
      </p:sp>
      <p:sp>
        <p:nvSpPr>
          <p:cNvPr id="1229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mtClean="0"/>
              <a:t>Quadrants</a:t>
            </a:r>
          </a:p>
        </p:txBody>
      </p:sp>
      <p:pic>
        <p:nvPicPr>
          <p:cNvPr id="16388" name="Picture 7" descr="f21-06-X3243"/>
          <p:cNvPicPr>
            <a:picLocks noChangeAspect="1" noChangeArrowheads="1"/>
          </p:cNvPicPr>
          <p:nvPr/>
        </p:nvPicPr>
        <p:blipFill>
          <a:blip r:embed="rId3">
            <a:grayscl/>
          </a:blip>
          <a:srcRect/>
          <a:stretch>
            <a:fillRect/>
          </a:stretch>
        </p:blipFill>
        <p:spPr bwMode="auto">
          <a:xfrm>
            <a:off x="1201738" y="1817688"/>
            <a:ext cx="6723062" cy="4349750"/>
          </a:xfrm>
          <a:prstGeom prst="rect">
            <a:avLst/>
          </a:prstGeom>
          <a:noFill/>
          <a:ln w="38100">
            <a:solidFill>
              <a:schemeClr val="tx2"/>
            </a:solidFill>
            <a:miter lim="800000"/>
            <a:headEnd/>
            <a:tailEnd/>
          </a:ln>
        </p:spPr>
      </p:pic>
      <p:sp>
        <p:nvSpPr>
          <p:cNvPr id="2150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150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B5194D0-BE67-47A3-93B8-CCD807A55B40}" type="slidenum">
              <a:rPr lang="en-US" sz="1000" smtClean="0">
                <a:latin typeface="Arial" pitchFamily="34" charset="0"/>
              </a:rPr>
              <a:pPr eaLnBrk="1" hangingPunct="1"/>
              <a:t>10</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In newborn, umbilical cord shows prominently on abdomen</a:t>
            </a:r>
          </a:p>
          <a:p>
            <a:pPr lvl="2">
              <a:buSzPct val="80000"/>
              <a:buFont typeface="Wingdings" pitchFamily="2" charset="2"/>
              <a:buChar char="Ø"/>
            </a:pPr>
            <a:r>
              <a:rPr lang="en-US" altLang="en-US" smtClean="0"/>
              <a:t>Contains two arteries and one vein</a:t>
            </a:r>
          </a:p>
          <a:p>
            <a:pPr lvl="2">
              <a:buSzPct val="80000"/>
              <a:buFont typeface="Wingdings" pitchFamily="2" charset="2"/>
              <a:buChar char="Ø"/>
            </a:pPr>
            <a:r>
              <a:rPr lang="en-US" altLang="en-US" smtClean="0"/>
              <a:t>Liver takes up proportionately more space in abdomen at birth than in later life</a:t>
            </a:r>
          </a:p>
          <a:p>
            <a:pPr lvl="2">
              <a:buSzPct val="80000"/>
              <a:buFont typeface="Wingdings" pitchFamily="2" charset="2"/>
              <a:buChar char="Ø"/>
            </a:pPr>
            <a:r>
              <a:rPr lang="en-US" altLang="en-US" smtClean="0"/>
              <a:t>In healthy term neonates, lower edge may be palpated 0.5 to 2.5 cm below right costal margin</a:t>
            </a:r>
          </a:p>
          <a:p>
            <a:pPr lvl="2">
              <a:buSzPct val="80000"/>
              <a:buFont typeface="Wingdings" pitchFamily="2" charset="2"/>
              <a:buChar char="Ø"/>
            </a:pPr>
            <a:r>
              <a:rPr lang="en-US" altLang="en-US" smtClean="0"/>
              <a:t>Urinary bladder located higher in abdomen than in adult </a:t>
            </a:r>
          </a:p>
          <a:p>
            <a:pPr lvl="2">
              <a:buSzPct val="80000"/>
              <a:buFont typeface="Wingdings" pitchFamily="2" charset="2"/>
              <a:buChar char="Ø"/>
            </a:pPr>
            <a:r>
              <a:rPr lang="en-US" altLang="en-US" smtClean="0"/>
              <a:t>Lies between symphysis and umbilicus</a:t>
            </a:r>
          </a:p>
          <a:p>
            <a:pPr lvl="2">
              <a:buSzPct val="80000"/>
              <a:buFont typeface="Wingdings" pitchFamily="2" charset="2"/>
              <a:buChar char="Ø"/>
            </a:pPr>
            <a:r>
              <a:rPr lang="en-US" altLang="en-US" smtClean="0"/>
              <a:t>During early childhood, abdominal wall is less muscular, so organs may be easier to palpate</a:t>
            </a:r>
          </a:p>
        </p:txBody>
      </p:sp>
      <p:sp>
        <p:nvSpPr>
          <p:cNvPr id="22531" name="Title 5"/>
          <p:cNvSpPr>
            <a:spLocks noGrp="1"/>
          </p:cNvSpPr>
          <p:nvPr>
            <p:ph type="title"/>
          </p:nvPr>
        </p:nvSpPr>
        <p:spPr/>
        <p:txBody>
          <a:bodyPr/>
          <a:lstStyle/>
          <a:p>
            <a:r>
              <a:rPr lang="en-US" altLang="en-US" smtClean="0"/>
              <a:t>Developmental Competence: Infants and Children</a:t>
            </a:r>
          </a:p>
        </p:txBody>
      </p:sp>
      <p:sp>
        <p:nvSpPr>
          <p:cNvPr id="2253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253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87A98FE-2BF3-4541-BAF1-AB940E80C810}" type="slidenum">
              <a:rPr lang="en-US" sz="1000" smtClean="0">
                <a:latin typeface="Arial" pitchFamily="34" charset="0"/>
              </a:rPr>
              <a:pPr eaLnBrk="1" hangingPunct="1"/>
              <a:t>11</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Nausea and vomiting, or “morning sickness,” is an early sign of pregnancy for most pregnant women, starting between first and second missed periods</a:t>
            </a:r>
          </a:p>
          <a:p>
            <a:pPr lvl="2">
              <a:buSzPct val="80000"/>
              <a:buFont typeface="Wingdings" pitchFamily="2" charset="2"/>
              <a:buChar char="Ø"/>
            </a:pPr>
            <a:r>
              <a:rPr lang="en-US" altLang="en-US" smtClean="0"/>
              <a:t>Cause unknown; may be due to hormone changes, such as production of human chorionic gonadotropin (hCG)</a:t>
            </a:r>
          </a:p>
          <a:p>
            <a:pPr lvl="2">
              <a:buSzPct val="80000"/>
              <a:buFont typeface="Wingdings" pitchFamily="2" charset="2"/>
              <a:buChar char="Ø"/>
            </a:pPr>
            <a:r>
              <a:rPr lang="en-US" altLang="en-US" smtClean="0"/>
              <a:t>Another symptom is “acid indigestion” or heartburn (pyrosis) caused by esophageal reflux</a:t>
            </a:r>
          </a:p>
          <a:p>
            <a:pPr lvl="2">
              <a:buSzPct val="80000"/>
              <a:buFont typeface="Wingdings" pitchFamily="2" charset="2"/>
              <a:buChar char="Ø"/>
            </a:pPr>
            <a:r>
              <a:rPr lang="en-US" altLang="en-US" smtClean="0"/>
              <a:t>Gastrointestinal motility decreases, which prolongs gastric emptying time</a:t>
            </a:r>
          </a:p>
          <a:p>
            <a:pPr lvl="2">
              <a:buSzPct val="80000"/>
              <a:buFont typeface="Wingdings" pitchFamily="2" charset="2"/>
              <a:buChar char="Ø"/>
            </a:pPr>
            <a:r>
              <a:rPr lang="en-US" altLang="en-US" smtClean="0"/>
              <a:t>Decreased motility causes more water to be reabsorbed from colon, which leads to constipation</a:t>
            </a:r>
          </a:p>
        </p:txBody>
      </p:sp>
      <p:sp>
        <p:nvSpPr>
          <p:cNvPr id="23555" name="Title 5"/>
          <p:cNvSpPr>
            <a:spLocks noGrp="1"/>
          </p:cNvSpPr>
          <p:nvPr>
            <p:ph type="title"/>
          </p:nvPr>
        </p:nvSpPr>
        <p:spPr/>
        <p:txBody>
          <a:bodyPr/>
          <a:lstStyle/>
          <a:p>
            <a:r>
              <a:rPr lang="en-US" altLang="en-US" smtClean="0"/>
              <a:t>Developmental Competence: Pregnant Woman I</a:t>
            </a:r>
          </a:p>
        </p:txBody>
      </p:sp>
      <p:sp>
        <p:nvSpPr>
          <p:cNvPr id="2355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355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64F46FB-D65E-496B-9DB8-E4F07F3944F6}" type="slidenum">
              <a:rPr lang="en-US" sz="1000" smtClean="0">
                <a:latin typeface="Arial" pitchFamily="34" charset="0"/>
              </a:rPr>
              <a:pPr eaLnBrk="1" hangingPunct="1"/>
              <a:t>12</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Constipation and increased venous pressure in lower pelvis may lead to hemorrhoids</a:t>
            </a:r>
          </a:p>
          <a:p>
            <a:pPr lvl="2">
              <a:buSzPct val="80000"/>
              <a:buFont typeface="Wingdings" pitchFamily="2" charset="2"/>
              <a:buChar char="Ø"/>
            </a:pPr>
            <a:r>
              <a:rPr lang="en-US" altLang="en-US" sz="2400" smtClean="0"/>
              <a:t>Enlarging uterus displaces intestines upward and posteriorly</a:t>
            </a:r>
          </a:p>
          <a:p>
            <a:pPr lvl="2">
              <a:buSzPct val="80000"/>
              <a:buFont typeface="Wingdings" pitchFamily="2" charset="2"/>
              <a:buChar char="Ø"/>
            </a:pPr>
            <a:r>
              <a:rPr lang="en-US" altLang="en-US" sz="2400" smtClean="0"/>
              <a:t>Bowel sounds are diminished</a:t>
            </a:r>
          </a:p>
          <a:p>
            <a:pPr lvl="2">
              <a:buSzPct val="80000"/>
              <a:buFont typeface="Wingdings" pitchFamily="2" charset="2"/>
              <a:buChar char="Ø"/>
            </a:pPr>
            <a:r>
              <a:rPr lang="en-US" altLang="en-US" sz="2400" smtClean="0"/>
              <a:t>Appendix displaced upward and to the right</a:t>
            </a:r>
          </a:p>
          <a:p>
            <a:pPr lvl="2">
              <a:buSzPct val="80000"/>
              <a:buFont typeface="Wingdings" pitchFamily="2" charset="2"/>
              <a:buChar char="Ø"/>
            </a:pPr>
            <a:r>
              <a:rPr lang="en-US" altLang="en-US" sz="2400" smtClean="0"/>
              <a:t>Skin changes on abdomen include striae and linea nigra</a:t>
            </a:r>
          </a:p>
        </p:txBody>
      </p:sp>
      <p:sp>
        <p:nvSpPr>
          <p:cNvPr id="24579" name="Title 5"/>
          <p:cNvSpPr>
            <a:spLocks noGrp="1"/>
          </p:cNvSpPr>
          <p:nvPr>
            <p:ph type="title"/>
          </p:nvPr>
        </p:nvSpPr>
        <p:spPr/>
        <p:txBody>
          <a:bodyPr/>
          <a:lstStyle/>
          <a:p>
            <a:r>
              <a:rPr lang="en-US" altLang="en-US" smtClean="0"/>
              <a:t>Developmental Competence: Pregnant Woman II</a:t>
            </a:r>
          </a:p>
        </p:txBody>
      </p:sp>
      <p:sp>
        <p:nvSpPr>
          <p:cNvPr id="2458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458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E13AA50-3606-4858-A64D-DEC676AF2C66}" type="slidenum">
              <a:rPr lang="en-US" sz="1000" smtClean="0">
                <a:latin typeface="Arial" pitchFamily="34" charset="0"/>
              </a:rPr>
              <a:pPr eaLnBrk="1" hangingPunct="1"/>
              <a:t>13</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000" smtClean="0"/>
              <a:t>Aging alters appearance of abdominal wall</a:t>
            </a:r>
          </a:p>
          <a:p>
            <a:pPr lvl="1">
              <a:buSzPct val="60000"/>
              <a:buFont typeface="Wingdings 2" pitchFamily="18" charset="2"/>
              <a:buChar char=""/>
            </a:pPr>
            <a:r>
              <a:rPr lang="en-US" altLang="en-US" sz="2000" smtClean="0"/>
              <a:t>Changes of the GI system occur with aging, but most do not significantly affect function as long as no disease is present</a:t>
            </a:r>
          </a:p>
          <a:p>
            <a:pPr lvl="1">
              <a:buSzPct val="60000"/>
              <a:buFont typeface="Wingdings 2" pitchFamily="18" charset="2"/>
              <a:buChar char=""/>
            </a:pPr>
            <a:r>
              <a:rPr lang="en-US" altLang="en-US" sz="2000" smtClean="0"/>
              <a:t>Salivation decreases, leading to a dry mouth and decreased sense of taste</a:t>
            </a:r>
          </a:p>
          <a:p>
            <a:pPr lvl="1">
              <a:buSzPct val="60000"/>
              <a:buFont typeface="Wingdings 2" pitchFamily="18" charset="2"/>
              <a:buChar char=""/>
            </a:pPr>
            <a:r>
              <a:rPr lang="en-US" altLang="en-US" sz="2000" smtClean="0"/>
              <a:t>Esophageal emptying and gastric acid secretion are delayed </a:t>
            </a:r>
          </a:p>
          <a:p>
            <a:pPr lvl="1">
              <a:buSzPct val="60000"/>
              <a:buFont typeface="Wingdings 2" pitchFamily="18" charset="2"/>
              <a:buChar char=""/>
            </a:pPr>
            <a:r>
              <a:rPr lang="en-US" altLang="en-US" sz="2000" smtClean="0"/>
              <a:t>Incidence of gallstones increases with age</a:t>
            </a:r>
          </a:p>
          <a:p>
            <a:pPr lvl="1">
              <a:buSzPct val="60000"/>
              <a:buFont typeface="Wingdings 2" pitchFamily="18" charset="2"/>
              <a:buChar char=""/>
            </a:pPr>
            <a:r>
              <a:rPr lang="en-US" altLang="en-US" sz="2000" smtClean="0"/>
              <a:t>Although liver size decreases, most liver functions remain normal; however, drug metabolism is impaired</a:t>
            </a:r>
          </a:p>
          <a:p>
            <a:pPr lvl="1">
              <a:buSzPct val="60000"/>
              <a:buFont typeface="Wingdings 2" pitchFamily="18" charset="2"/>
              <a:buChar char=""/>
            </a:pPr>
            <a:r>
              <a:rPr lang="en-US" altLang="en-US" sz="2000" smtClean="0"/>
              <a:t>Aging adults frequently report constipation</a:t>
            </a:r>
          </a:p>
          <a:p>
            <a:pPr lvl="1"/>
            <a:endParaRPr lang="en-US" altLang="en-US" sz="2000" smtClean="0"/>
          </a:p>
        </p:txBody>
      </p:sp>
      <p:sp>
        <p:nvSpPr>
          <p:cNvPr id="25603" name="Title 5"/>
          <p:cNvSpPr>
            <a:spLocks noGrp="1"/>
          </p:cNvSpPr>
          <p:nvPr>
            <p:ph type="title"/>
          </p:nvPr>
        </p:nvSpPr>
        <p:spPr/>
        <p:txBody>
          <a:bodyPr/>
          <a:lstStyle/>
          <a:p>
            <a:r>
              <a:rPr lang="en-US" altLang="en-US" smtClean="0"/>
              <a:t>Developmental Competence: </a:t>
            </a:r>
            <a:br>
              <a:rPr lang="en-US" altLang="en-US" smtClean="0"/>
            </a:br>
            <a:r>
              <a:rPr lang="en-US" altLang="en-US" smtClean="0"/>
              <a:t>Aging Adult</a:t>
            </a:r>
          </a:p>
        </p:txBody>
      </p:sp>
      <p:sp>
        <p:nvSpPr>
          <p:cNvPr id="2560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560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C02ED75-840C-4E48-A479-665E87C64586}" type="slidenum">
              <a:rPr lang="en-US" sz="1000" smtClean="0">
                <a:latin typeface="Arial" pitchFamily="34" charset="0"/>
              </a:rPr>
              <a:pPr eaLnBrk="1" hangingPunct="1"/>
              <a:t>14</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Found in the older adult</a:t>
            </a:r>
          </a:p>
          <a:p>
            <a:pPr lvl="2">
              <a:buSzPct val="80000"/>
              <a:buFont typeface="Wingdings" pitchFamily="2" charset="2"/>
              <a:buChar char="Ø"/>
            </a:pPr>
            <a:r>
              <a:rPr lang="en-US" altLang="en-US" smtClean="0"/>
              <a:t>Decreased physical activity</a:t>
            </a:r>
          </a:p>
          <a:p>
            <a:pPr lvl="2">
              <a:buSzPct val="80000"/>
              <a:buFont typeface="Wingdings" pitchFamily="2" charset="2"/>
              <a:buChar char="Ø"/>
            </a:pPr>
            <a:r>
              <a:rPr lang="en-US" altLang="en-US" smtClean="0"/>
              <a:t>Inadequate intake of water</a:t>
            </a:r>
          </a:p>
          <a:p>
            <a:pPr lvl="2">
              <a:buSzPct val="80000"/>
              <a:buFont typeface="Wingdings" pitchFamily="2" charset="2"/>
              <a:buChar char="Ø"/>
            </a:pPr>
            <a:r>
              <a:rPr lang="en-US" altLang="en-US" smtClean="0"/>
              <a:t>Low-fiber diet</a:t>
            </a:r>
          </a:p>
          <a:p>
            <a:pPr lvl="2">
              <a:buSzPct val="80000"/>
              <a:buFont typeface="Wingdings" pitchFamily="2" charset="2"/>
              <a:buChar char="Ø"/>
            </a:pPr>
            <a:r>
              <a:rPr lang="en-US" altLang="en-US" smtClean="0"/>
              <a:t>Side effects of medications</a:t>
            </a:r>
          </a:p>
          <a:p>
            <a:pPr lvl="2">
              <a:buSzPct val="80000"/>
              <a:buFont typeface="Wingdings" pitchFamily="2" charset="2"/>
              <a:buChar char="Ø"/>
            </a:pPr>
            <a:r>
              <a:rPr lang="en-US" altLang="en-US" smtClean="0"/>
              <a:t>Irritable bowel syndrome</a:t>
            </a:r>
          </a:p>
          <a:p>
            <a:pPr lvl="2">
              <a:buSzPct val="80000"/>
              <a:buFont typeface="Wingdings" pitchFamily="2" charset="2"/>
              <a:buChar char="Ø"/>
            </a:pPr>
            <a:r>
              <a:rPr lang="en-US" altLang="en-US" smtClean="0"/>
              <a:t>Bowel obstruction</a:t>
            </a:r>
          </a:p>
          <a:p>
            <a:pPr lvl="2">
              <a:buSzPct val="80000"/>
              <a:buFont typeface="Wingdings" pitchFamily="2" charset="2"/>
              <a:buChar char="Ø"/>
            </a:pPr>
            <a:r>
              <a:rPr lang="en-US" altLang="en-US" smtClean="0"/>
              <a:t>Hypothyroidism</a:t>
            </a:r>
          </a:p>
          <a:p>
            <a:pPr lvl="2">
              <a:buSzPct val="80000"/>
              <a:buFont typeface="Wingdings" pitchFamily="2" charset="2"/>
              <a:buChar char="Ø"/>
            </a:pPr>
            <a:r>
              <a:rPr lang="en-US" altLang="en-US" smtClean="0"/>
              <a:t>Inadequate toilet facilities, that is, difficulty ambulating to toilet may cause person to deliberately retain stool until it becomes hard and difficult to pass</a:t>
            </a:r>
          </a:p>
        </p:txBody>
      </p:sp>
      <p:sp>
        <p:nvSpPr>
          <p:cNvPr id="26627" name="Title 5"/>
          <p:cNvSpPr>
            <a:spLocks noGrp="1"/>
          </p:cNvSpPr>
          <p:nvPr>
            <p:ph type="title"/>
          </p:nvPr>
        </p:nvSpPr>
        <p:spPr/>
        <p:txBody>
          <a:bodyPr/>
          <a:lstStyle/>
          <a:p>
            <a:r>
              <a:rPr lang="en-US" altLang="en-US" smtClean="0"/>
              <a:t>Common Causes of Constipation</a:t>
            </a:r>
          </a:p>
        </p:txBody>
      </p:sp>
      <p:sp>
        <p:nvSpPr>
          <p:cNvPr id="2662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662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1055A66-F7ED-4897-AAE2-A2276C772F68}" type="slidenum">
              <a:rPr lang="en-US" sz="1000" smtClean="0">
                <a:latin typeface="Arial" pitchFamily="34" charset="0"/>
              </a:rPr>
              <a:pPr eaLnBrk="1" hangingPunct="1"/>
              <a:t>15</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Lactase is digestive enzyme necessary for absorption of carbohydrate lactose (milk sugar)</a:t>
            </a:r>
          </a:p>
          <a:p>
            <a:pPr lvl="2">
              <a:buSzPct val="80000"/>
              <a:buFont typeface="Wingdings" pitchFamily="2" charset="2"/>
              <a:buChar char="Ø"/>
            </a:pPr>
            <a:r>
              <a:rPr lang="en-US" altLang="en-US" smtClean="0"/>
              <a:t>In some racial groups, lactase activity is high at birth but declines to low levels by adulthood</a:t>
            </a:r>
          </a:p>
          <a:p>
            <a:pPr lvl="3">
              <a:buSzPct val="100000"/>
              <a:buFont typeface="Arial" pitchFamily="34" charset="0"/>
              <a:buChar char="•"/>
            </a:pPr>
            <a:r>
              <a:rPr lang="en-US" altLang="en-US" smtClean="0"/>
              <a:t>These people are lactose intolerant and have abdominal pain, bloating, and flatulence when milk products are consumed</a:t>
            </a:r>
            <a:endParaRPr lang="en-US" altLang="en-US" sz="2000" smtClean="0"/>
          </a:p>
          <a:p>
            <a:pPr lvl="2">
              <a:buSzPct val="80000"/>
              <a:buFont typeface="Wingdings" pitchFamily="2" charset="2"/>
              <a:buChar char="Ø"/>
            </a:pPr>
            <a:r>
              <a:rPr lang="en-US" altLang="en-US" smtClean="0"/>
              <a:t>Estimated incidence of lactose intolerance is </a:t>
            </a:r>
          </a:p>
          <a:p>
            <a:pPr lvl="3">
              <a:buSzPct val="100000"/>
              <a:buFont typeface="Arial" pitchFamily="34" charset="0"/>
              <a:buChar char="•"/>
            </a:pPr>
            <a:r>
              <a:rPr lang="en-US" altLang="en-US" sz="2000" smtClean="0"/>
              <a:t>15% of Whites, 50% of Mexican Americans, and 80% of Blacks</a:t>
            </a:r>
          </a:p>
        </p:txBody>
      </p:sp>
      <p:sp>
        <p:nvSpPr>
          <p:cNvPr id="27651" name="Title 5"/>
          <p:cNvSpPr>
            <a:spLocks noGrp="1"/>
          </p:cNvSpPr>
          <p:nvPr>
            <p:ph type="title"/>
          </p:nvPr>
        </p:nvSpPr>
        <p:spPr/>
        <p:txBody>
          <a:bodyPr/>
          <a:lstStyle/>
          <a:p>
            <a:r>
              <a:rPr lang="en-US" altLang="en-US" smtClean="0"/>
              <a:t>Culture and Genetics I</a:t>
            </a:r>
          </a:p>
        </p:txBody>
      </p:sp>
      <p:sp>
        <p:nvSpPr>
          <p:cNvPr id="2765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765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85F4B40-30B6-466F-B5F3-A6C0FBE51FED}" type="slidenum">
              <a:rPr lang="en-US" sz="1000" smtClean="0">
                <a:latin typeface="Arial" pitchFamily="34" charset="0"/>
              </a:rPr>
              <a:pPr eaLnBrk="1" hangingPunct="1"/>
              <a:t>16</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465138" y="1641475"/>
            <a:ext cx="8229600" cy="4454525"/>
          </a:xfrm>
        </p:spPr>
        <p:txBody>
          <a:bodyPr/>
          <a:lstStyle/>
          <a:p>
            <a:r>
              <a:rPr lang="en-US" altLang="en-US" sz="2000" smtClean="0"/>
              <a:t>Obesity is caused by a complex interaction of genetics, dietary consumption, physical activity leading to an obesogenic environment</a:t>
            </a:r>
          </a:p>
          <a:p>
            <a:r>
              <a:rPr lang="en-US" altLang="en-US" sz="2000" smtClean="0"/>
              <a:t>Globally and within the U.S., the incidence of obesity has increased significantly</a:t>
            </a:r>
          </a:p>
          <a:p>
            <a:r>
              <a:rPr lang="en-US" altLang="en-US" sz="2000" smtClean="0"/>
              <a:t>NHANES data show significant differences in obesity among racial groups</a:t>
            </a:r>
          </a:p>
          <a:p>
            <a:r>
              <a:rPr lang="en-US" altLang="en-US" sz="2000" smtClean="0"/>
              <a:t>Obesity presentation across the life cycle leads to development of significant comorbidities</a:t>
            </a:r>
          </a:p>
          <a:p>
            <a:r>
              <a:rPr lang="en-US" altLang="en-US" sz="2000" smtClean="0"/>
              <a:t>Recommendations: healthy food patterns, decreased consumption of sweetened/processed foods, and increased physical activity</a:t>
            </a:r>
          </a:p>
        </p:txBody>
      </p:sp>
      <p:sp>
        <p:nvSpPr>
          <p:cNvPr id="28675" name="Title 1"/>
          <p:cNvSpPr>
            <a:spLocks noGrp="1"/>
          </p:cNvSpPr>
          <p:nvPr>
            <p:ph type="title"/>
          </p:nvPr>
        </p:nvSpPr>
        <p:spPr/>
        <p:txBody>
          <a:bodyPr/>
          <a:lstStyle/>
          <a:p>
            <a:r>
              <a:rPr lang="en-US" altLang="en-US" smtClean="0"/>
              <a:t>Culture and Genetics II</a:t>
            </a:r>
          </a:p>
        </p:txBody>
      </p:sp>
      <p:sp>
        <p:nvSpPr>
          <p:cNvPr id="2867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867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3906856-BE13-4C4F-87C3-FBEEC3521827}" type="slidenum">
              <a:rPr lang="en-US" sz="1000" smtClean="0">
                <a:latin typeface="Arial" pitchFamily="34" charset="0"/>
              </a:rPr>
              <a:pPr eaLnBrk="1" hangingPunct="1"/>
              <a:t>17</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idx="1"/>
          </p:nvPr>
        </p:nvSpPr>
        <p:spPr>
          <a:xfrm>
            <a:off x="465138" y="1641475"/>
            <a:ext cx="8229600" cy="4454525"/>
          </a:xfrm>
        </p:spPr>
        <p:txBody>
          <a:bodyPr/>
          <a:lstStyle/>
          <a:p>
            <a:r>
              <a:rPr lang="en-US" altLang="en-US" smtClean="0"/>
              <a:t>Appetite</a:t>
            </a:r>
          </a:p>
          <a:p>
            <a:r>
              <a:rPr lang="en-US" altLang="en-US" smtClean="0"/>
              <a:t>Dysphagia</a:t>
            </a:r>
          </a:p>
          <a:p>
            <a:r>
              <a:rPr lang="en-US" altLang="en-US" smtClean="0"/>
              <a:t>Food intolerance</a:t>
            </a:r>
          </a:p>
          <a:p>
            <a:r>
              <a:rPr lang="en-US" altLang="en-US" smtClean="0"/>
              <a:t>Abdominal pain</a:t>
            </a:r>
          </a:p>
          <a:p>
            <a:r>
              <a:rPr lang="en-US" altLang="en-US" smtClean="0"/>
              <a:t>Nausea and vomiting</a:t>
            </a:r>
          </a:p>
          <a:p>
            <a:r>
              <a:rPr lang="en-US" altLang="en-US" smtClean="0"/>
              <a:t>Bowel habits</a:t>
            </a:r>
          </a:p>
          <a:p>
            <a:r>
              <a:rPr lang="en-US" altLang="en-US" smtClean="0"/>
              <a:t>Past abdominal history</a:t>
            </a:r>
          </a:p>
          <a:p>
            <a:r>
              <a:rPr lang="en-US" altLang="en-US" smtClean="0"/>
              <a:t>Medications</a:t>
            </a:r>
          </a:p>
          <a:p>
            <a:r>
              <a:rPr lang="en-US" altLang="en-US" smtClean="0"/>
              <a:t>Nutritional assessment</a:t>
            </a:r>
          </a:p>
        </p:txBody>
      </p:sp>
      <p:sp>
        <p:nvSpPr>
          <p:cNvPr id="29699" name="Title 5"/>
          <p:cNvSpPr>
            <a:spLocks noGrp="1"/>
          </p:cNvSpPr>
          <p:nvPr>
            <p:ph type="title"/>
          </p:nvPr>
        </p:nvSpPr>
        <p:spPr/>
        <p:txBody>
          <a:bodyPr/>
          <a:lstStyle/>
          <a:p>
            <a:r>
              <a:rPr lang="en-US" altLang="en-US" smtClean="0"/>
              <a:t>Subjective Data</a:t>
            </a:r>
          </a:p>
        </p:txBody>
      </p:sp>
      <p:sp>
        <p:nvSpPr>
          <p:cNvPr id="2970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970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DEA6525-5EF5-4080-9D89-9F5871FFAE8A}" type="slidenum">
              <a:rPr lang="en-US" sz="1000" smtClean="0">
                <a:latin typeface="Arial" pitchFamily="34" charset="0"/>
              </a:rPr>
              <a:pPr eaLnBrk="1" hangingPunct="1"/>
              <a:t>18</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5"/>
          <p:cNvSpPr>
            <a:spLocks noGrp="1" noChangeArrowheads="1"/>
          </p:cNvSpPr>
          <p:nvPr>
            <p:ph idx="1"/>
          </p:nvPr>
        </p:nvSpPr>
        <p:spPr>
          <a:xfrm>
            <a:off x="465138" y="1641475"/>
            <a:ext cx="8229600" cy="4454525"/>
          </a:xfrm>
        </p:spPr>
        <p:txBody>
          <a:bodyPr/>
          <a:lstStyle/>
          <a:p>
            <a:r>
              <a:rPr lang="en-US" altLang="en-US" sz="2400" smtClean="0"/>
              <a:t>Appetite</a:t>
            </a:r>
          </a:p>
          <a:p>
            <a:pPr lvl="1"/>
            <a:r>
              <a:rPr lang="en-US" altLang="en-US" sz="2000" smtClean="0"/>
              <a:t>Any change in appetite? Is this a loss of appetite?</a:t>
            </a:r>
          </a:p>
          <a:p>
            <a:pPr lvl="1"/>
            <a:r>
              <a:rPr lang="en-US" altLang="en-US" sz="2000" smtClean="0"/>
              <a:t>Any change in weight? How much weight gained or lost? Over what time period? Is the weight loss due to diet?</a:t>
            </a:r>
          </a:p>
          <a:p>
            <a:r>
              <a:rPr lang="en-US" altLang="en-US" sz="2400" smtClean="0"/>
              <a:t>Dysphagia</a:t>
            </a:r>
          </a:p>
          <a:p>
            <a:pPr lvl="1"/>
            <a:r>
              <a:rPr lang="en-US" altLang="en-US" sz="2000" smtClean="0"/>
              <a:t>Any difficulty swallowing? When did you first notice this?</a:t>
            </a:r>
          </a:p>
          <a:p>
            <a:r>
              <a:rPr lang="en-US" altLang="en-US" sz="2400" smtClean="0"/>
              <a:t>Food intolerance</a:t>
            </a:r>
          </a:p>
          <a:p>
            <a:pPr lvl="1"/>
            <a:r>
              <a:rPr lang="en-US" altLang="en-US" sz="2000" smtClean="0"/>
              <a:t>Are there any foods you cannot eat? What happens if you do eat them: allergic reaction, heartburn, belching, bloating, or indigestion?</a:t>
            </a:r>
          </a:p>
          <a:p>
            <a:pPr lvl="1"/>
            <a:r>
              <a:rPr lang="en-US" altLang="en-US" sz="2000" smtClean="0"/>
              <a:t>Do you use antacids? How often?</a:t>
            </a:r>
          </a:p>
          <a:p>
            <a:pPr lvl="1"/>
            <a:endParaRPr lang="en-US" altLang="en-US" smtClean="0"/>
          </a:p>
        </p:txBody>
      </p:sp>
      <p:sp>
        <p:nvSpPr>
          <p:cNvPr id="30723" name="Title 5"/>
          <p:cNvSpPr>
            <a:spLocks noGrp="1"/>
          </p:cNvSpPr>
          <p:nvPr>
            <p:ph type="title"/>
          </p:nvPr>
        </p:nvSpPr>
        <p:spPr/>
        <p:txBody>
          <a:bodyPr/>
          <a:lstStyle/>
          <a:p>
            <a:r>
              <a:rPr lang="en-US" altLang="en-US" smtClean="0"/>
              <a:t>Subjective Data Questions I </a:t>
            </a:r>
          </a:p>
        </p:txBody>
      </p:sp>
      <p:sp>
        <p:nvSpPr>
          <p:cNvPr id="3072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072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7A9ED4B-3E5A-438C-92E8-DBA6683FBD7B}" type="slidenum">
              <a:rPr lang="en-US" sz="1000" smtClean="0">
                <a:latin typeface="Arial" pitchFamily="34" charset="0"/>
              </a:rPr>
              <a:pPr eaLnBrk="1" hangingPunct="1"/>
              <a:t>19</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Grp="1" noChangeArrowheads="1"/>
          </p:cNvSpPr>
          <p:nvPr>
            <p:ph idx="1"/>
          </p:nvPr>
        </p:nvSpPr>
        <p:spPr>
          <a:xfrm>
            <a:off x="465138" y="1641475"/>
            <a:ext cx="8229600" cy="4454525"/>
          </a:xfrm>
        </p:spPr>
        <p:txBody>
          <a:bodyPr/>
          <a:lstStyle/>
          <a:p>
            <a:r>
              <a:rPr lang="en-US" altLang="en-US" sz="2400" smtClean="0"/>
              <a:t>Abdomen is a large oval cavity extending from diaphragm down to brim of pelvis</a:t>
            </a:r>
          </a:p>
          <a:p>
            <a:pPr lvl="1"/>
            <a:r>
              <a:rPr lang="en-US" altLang="en-US" sz="2000" smtClean="0"/>
              <a:t>It is bordered in back by vertebral column and paravertebral muscles and at sides and front by lower rib cage and abdominal muscles</a:t>
            </a:r>
          </a:p>
          <a:p>
            <a:pPr lvl="1"/>
            <a:r>
              <a:rPr lang="en-US" altLang="en-US" sz="2000" smtClean="0"/>
              <a:t>Four layers of large, flat muscles form ventral abdominal wall</a:t>
            </a:r>
          </a:p>
          <a:p>
            <a:pPr lvl="1"/>
            <a:r>
              <a:rPr lang="en-US" altLang="en-US" sz="2000" smtClean="0"/>
              <a:t>These are joined at midline by a tendinous seam, the linea alba</a:t>
            </a:r>
          </a:p>
          <a:p>
            <a:pPr lvl="1"/>
            <a:r>
              <a:rPr lang="en-US" altLang="en-US" sz="2000" smtClean="0"/>
              <a:t>One set, rectus abdominis, forms a strip extending length of midline, and its edge is often palpable</a:t>
            </a:r>
          </a:p>
        </p:txBody>
      </p:sp>
      <p:sp>
        <p:nvSpPr>
          <p:cNvPr id="13315" name="Title 5"/>
          <p:cNvSpPr>
            <a:spLocks noGrp="1"/>
          </p:cNvSpPr>
          <p:nvPr>
            <p:ph type="title"/>
          </p:nvPr>
        </p:nvSpPr>
        <p:spPr/>
        <p:txBody>
          <a:bodyPr/>
          <a:lstStyle/>
          <a:p>
            <a:r>
              <a:rPr lang="en-US" altLang="en-US" smtClean="0"/>
              <a:t>Abdomen Surface Landmarks</a:t>
            </a:r>
          </a:p>
        </p:txBody>
      </p:sp>
      <p:sp>
        <p:nvSpPr>
          <p:cNvPr id="1331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331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F350443-CDF4-40E4-B2AB-D6FCC6E4D298}" type="slidenum">
              <a:rPr lang="en-US" sz="1000" smtClean="0">
                <a:latin typeface="Arial" pitchFamily="34" charset="0"/>
              </a:rPr>
              <a:pPr eaLnBrk="1" hangingPunct="1"/>
              <a:t>2</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Any abdominal pain? Please point to it.</a:t>
            </a:r>
          </a:p>
          <a:p>
            <a:pPr lvl="2">
              <a:buSzPct val="80000"/>
              <a:buFont typeface="Wingdings" pitchFamily="2" charset="2"/>
              <a:buChar char="Ø"/>
            </a:pPr>
            <a:r>
              <a:rPr lang="en-US" altLang="en-US" sz="2400" smtClean="0"/>
              <a:t>Is pain in one spot or does it move around?</a:t>
            </a:r>
          </a:p>
          <a:p>
            <a:pPr lvl="2">
              <a:buSzPct val="80000"/>
              <a:buFont typeface="Wingdings" pitchFamily="2" charset="2"/>
              <a:buChar char="Ø"/>
            </a:pPr>
            <a:r>
              <a:rPr lang="en-US" altLang="en-US" sz="2400" smtClean="0"/>
              <a:t>How did it start? How long have you had it?</a:t>
            </a:r>
          </a:p>
          <a:p>
            <a:pPr lvl="2">
              <a:buSzPct val="80000"/>
              <a:buFont typeface="Wingdings" pitchFamily="2" charset="2"/>
              <a:buChar char="Ø"/>
            </a:pPr>
            <a:r>
              <a:rPr lang="en-US" altLang="en-US" sz="2400" smtClean="0"/>
              <a:t>Is it constant, or does it come and go? Does it occur before or after meals? Does it peak? When?</a:t>
            </a:r>
          </a:p>
          <a:p>
            <a:pPr lvl="2">
              <a:buSzPct val="80000"/>
              <a:buFont typeface="Wingdings" pitchFamily="2" charset="2"/>
              <a:buChar char="Ø"/>
            </a:pPr>
            <a:r>
              <a:rPr lang="en-US" altLang="en-US" sz="2400" smtClean="0"/>
              <a:t>How would you describe the character of the pain: cramping (colic type), burning in pit of stomach, dull, stabbing, or aching?</a:t>
            </a:r>
          </a:p>
          <a:p>
            <a:pPr lvl="2">
              <a:buSzPct val="80000"/>
              <a:buFont typeface="Wingdings" pitchFamily="2" charset="2"/>
              <a:buChar char="Ø"/>
            </a:pPr>
            <a:r>
              <a:rPr lang="en-US" altLang="en-US" sz="2400" smtClean="0"/>
              <a:t>Is pain relieved by food, or worse after eating?</a:t>
            </a:r>
          </a:p>
        </p:txBody>
      </p:sp>
      <p:sp>
        <p:nvSpPr>
          <p:cNvPr id="31747" name="Title 5"/>
          <p:cNvSpPr>
            <a:spLocks noGrp="1"/>
          </p:cNvSpPr>
          <p:nvPr>
            <p:ph type="title"/>
          </p:nvPr>
        </p:nvSpPr>
        <p:spPr/>
        <p:txBody>
          <a:bodyPr/>
          <a:lstStyle/>
          <a:p>
            <a:r>
              <a:rPr lang="en-US" altLang="en-US" smtClean="0"/>
              <a:t>Abdominal Pain Questions I</a:t>
            </a:r>
          </a:p>
        </p:txBody>
      </p:sp>
      <p:sp>
        <p:nvSpPr>
          <p:cNvPr id="3174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174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F727058-0B18-44D7-BB37-523F4F4222C8}" type="slidenum">
              <a:rPr lang="en-US" sz="1000" smtClean="0">
                <a:latin typeface="Arial" pitchFamily="34" charset="0"/>
              </a:rPr>
              <a:pPr eaLnBrk="1" hangingPunct="1"/>
              <a:t>20</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Is pain associated with menstrual period or irregularities, stress, dietary indiscretion, fatigue, nausea and vomiting, gas, fever, rectal bleeding, frequent urination, or vaginal or penile discharge?</a:t>
            </a:r>
          </a:p>
          <a:p>
            <a:pPr lvl="2">
              <a:buSzPct val="80000"/>
              <a:buFont typeface="Wingdings" pitchFamily="2" charset="2"/>
              <a:buChar char="Ø"/>
            </a:pPr>
            <a:r>
              <a:rPr lang="en-US" altLang="en-US" sz="2400" smtClean="0"/>
              <a:t>What makes the pain worse: food, position, stress, medication, or activity?</a:t>
            </a:r>
          </a:p>
          <a:p>
            <a:pPr lvl="2">
              <a:buSzPct val="80000"/>
              <a:buFont typeface="Wingdings" pitchFamily="2" charset="2"/>
              <a:buChar char="Ø"/>
            </a:pPr>
            <a:r>
              <a:rPr lang="en-US" altLang="en-US" sz="2400" smtClean="0"/>
              <a:t>What have you tried to relieve pain: resting, using a heating pad, changing position, or taking medication?</a:t>
            </a:r>
          </a:p>
        </p:txBody>
      </p:sp>
      <p:sp>
        <p:nvSpPr>
          <p:cNvPr id="32771" name="Title 5"/>
          <p:cNvSpPr>
            <a:spLocks noGrp="1"/>
          </p:cNvSpPr>
          <p:nvPr>
            <p:ph type="title"/>
          </p:nvPr>
        </p:nvSpPr>
        <p:spPr/>
        <p:txBody>
          <a:bodyPr/>
          <a:lstStyle/>
          <a:p>
            <a:r>
              <a:rPr lang="en-US" altLang="en-US" smtClean="0"/>
              <a:t>Abdominal Pain Questions II</a:t>
            </a:r>
          </a:p>
        </p:txBody>
      </p:sp>
      <p:sp>
        <p:nvSpPr>
          <p:cNvPr id="3277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277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26CD387-295B-49BA-AB48-83CB6877668C}" type="slidenum">
              <a:rPr lang="en-US" sz="1000" smtClean="0">
                <a:latin typeface="Arial" pitchFamily="34" charset="0"/>
              </a:rPr>
              <a:pPr eaLnBrk="1" hangingPunct="1"/>
              <a:t>21</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Any nausea or vomiting? </a:t>
            </a:r>
          </a:p>
          <a:p>
            <a:pPr lvl="2">
              <a:buSzPct val="80000"/>
              <a:buFont typeface="Wingdings" pitchFamily="2" charset="2"/>
              <a:buChar char="Ø"/>
            </a:pPr>
            <a:r>
              <a:rPr lang="en-US" altLang="en-US" sz="2400" smtClean="0"/>
              <a:t>How often? How much comes up? What is the color? Is there an odor?</a:t>
            </a:r>
          </a:p>
          <a:p>
            <a:pPr lvl="2">
              <a:buSzPct val="80000"/>
              <a:buFont typeface="Wingdings" pitchFamily="2" charset="2"/>
              <a:buChar char="Ø"/>
            </a:pPr>
            <a:r>
              <a:rPr lang="en-US" altLang="en-US" sz="2400" smtClean="0"/>
              <a:t>Is it bloody?</a:t>
            </a:r>
          </a:p>
          <a:p>
            <a:pPr lvl="2">
              <a:buSzPct val="80000"/>
              <a:buFont typeface="Wingdings" pitchFamily="2" charset="2"/>
              <a:buChar char="Ø"/>
            </a:pPr>
            <a:r>
              <a:rPr lang="en-US" altLang="en-US" sz="2400" smtClean="0"/>
              <a:t>Is nausea and vomiting associated with colicky pain, diarrhea, fever, or chills?</a:t>
            </a:r>
          </a:p>
          <a:p>
            <a:pPr lvl="2">
              <a:buSzPct val="80000"/>
              <a:buFont typeface="Wingdings" pitchFamily="2" charset="2"/>
              <a:buChar char="Ø"/>
            </a:pPr>
            <a:r>
              <a:rPr lang="en-US" altLang="en-US" sz="2400" smtClean="0"/>
              <a:t>What foods did you eat in last 24 hours? Where did you eat? At home, school, restaurant? Is there anyone else in the family with the same symptoms in the last 24 hours?</a:t>
            </a:r>
          </a:p>
        </p:txBody>
      </p:sp>
      <p:sp>
        <p:nvSpPr>
          <p:cNvPr id="33795" name="Title 5"/>
          <p:cNvSpPr>
            <a:spLocks noGrp="1"/>
          </p:cNvSpPr>
          <p:nvPr>
            <p:ph type="title"/>
          </p:nvPr>
        </p:nvSpPr>
        <p:spPr/>
        <p:txBody>
          <a:bodyPr/>
          <a:lstStyle/>
          <a:p>
            <a:r>
              <a:rPr lang="en-US" altLang="en-US" smtClean="0"/>
              <a:t>Nausea and Vomiting Questions</a:t>
            </a:r>
          </a:p>
        </p:txBody>
      </p:sp>
      <p:sp>
        <p:nvSpPr>
          <p:cNvPr id="3379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379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906196F-2E0A-445A-A91C-185CF7B75576}" type="slidenum">
              <a:rPr lang="en-US" sz="1000" smtClean="0">
                <a:latin typeface="Arial" pitchFamily="34" charset="0"/>
              </a:rPr>
              <a:pPr eaLnBrk="1" hangingPunct="1"/>
              <a:t>22</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idx="1"/>
          </p:nvPr>
        </p:nvSpPr>
        <p:spPr>
          <a:xfrm>
            <a:off x="465138" y="1641475"/>
            <a:ext cx="8229600" cy="4759325"/>
          </a:xfrm>
        </p:spPr>
        <p:txBody>
          <a:bodyPr/>
          <a:lstStyle/>
          <a:p>
            <a:r>
              <a:rPr lang="en-US" altLang="en-US" sz="2400" dirty="0" smtClean="0"/>
              <a:t>Bowel habits</a:t>
            </a:r>
          </a:p>
          <a:p>
            <a:pPr lvl="1"/>
            <a:r>
              <a:rPr lang="en-US" altLang="en-US" sz="2000" dirty="0" smtClean="0"/>
              <a:t>How often do you have a bowel movement?</a:t>
            </a:r>
          </a:p>
          <a:p>
            <a:pPr lvl="2"/>
            <a:r>
              <a:rPr lang="en-US" altLang="en-US" sz="1800" dirty="0" smtClean="0"/>
              <a:t>What is the color and consistency?</a:t>
            </a:r>
          </a:p>
          <a:p>
            <a:pPr lvl="2"/>
            <a:r>
              <a:rPr lang="en-US" altLang="en-US" sz="1800" dirty="0" smtClean="0"/>
              <a:t>Any diarrhea or constipation? How long?</a:t>
            </a:r>
          </a:p>
          <a:p>
            <a:pPr lvl="2"/>
            <a:r>
              <a:rPr lang="en-US" altLang="en-US" sz="1800" dirty="0" smtClean="0"/>
              <a:t>Any recent change in bowel habits?</a:t>
            </a:r>
          </a:p>
          <a:p>
            <a:pPr lvl="2"/>
            <a:r>
              <a:rPr lang="en-US" altLang="en-US" sz="1800" dirty="0" smtClean="0"/>
              <a:t>Use laxatives? Which ones? How often do you use them?</a:t>
            </a:r>
          </a:p>
          <a:p>
            <a:r>
              <a:rPr lang="en-US" altLang="en-US" sz="2400" dirty="0" smtClean="0"/>
              <a:t>Abdominal history</a:t>
            </a:r>
          </a:p>
          <a:p>
            <a:pPr lvl="1"/>
            <a:r>
              <a:rPr lang="en-US" altLang="en-US" sz="2000" dirty="0" smtClean="0"/>
              <a:t>Any history of gastrointestinal problems, such as ulcer, gallbladder disease, hepatitis/jaundice, appendicitis, colitis, or hernia?</a:t>
            </a:r>
          </a:p>
          <a:p>
            <a:pPr lvl="2"/>
            <a:r>
              <a:rPr lang="en-US" altLang="en-US" sz="1800" dirty="0" smtClean="0"/>
              <a:t>Ever had any operations in abdomen? Please describe.</a:t>
            </a:r>
          </a:p>
          <a:p>
            <a:pPr lvl="2"/>
            <a:r>
              <a:rPr lang="en-US" altLang="en-US" sz="1800" dirty="0" smtClean="0"/>
              <a:t>Any problems after surgery?</a:t>
            </a:r>
          </a:p>
          <a:p>
            <a:pPr lvl="2"/>
            <a:r>
              <a:rPr lang="en-US" altLang="en-US" sz="1800" dirty="0" smtClean="0"/>
              <a:t>Any abdominal x-ray studies? What were results?</a:t>
            </a:r>
          </a:p>
          <a:p>
            <a:pPr lvl="2"/>
            <a:endParaRPr lang="en-US" altLang="en-US" dirty="0" smtClean="0"/>
          </a:p>
        </p:txBody>
      </p:sp>
      <p:sp>
        <p:nvSpPr>
          <p:cNvPr id="34819" name="Title 5"/>
          <p:cNvSpPr>
            <a:spLocks noGrp="1"/>
          </p:cNvSpPr>
          <p:nvPr>
            <p:ph type="title"/>
          </p:nvPr>
        </p:nvSpPr>
        <p:spPr/>
        <p:txBody>
          <a:bodyPr/>
          <a:lstStyle/>
          <a:p>
            <a:r>
              <a:rPr lang="en-US" altLang="en-US" smtClean="0"/>
              <a:t>Subjective Data Questions II</a:t>
            </a:r>
          </a:p>
        </p:txBody>
      </p:sp>
      <p:sp>
        <p:nvSpPr>
          <p:cNvPr id="3482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482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6946593-CE5E-460A-B049-82318559AFAB}" type="slidenum">
              <a:rPr lang="en-US" sz="1000" smtClean="0">
                <a:latin typeface="Arial" pitchFamily="34" charset="0"/>
              </a:rPr>
              <a:pPr eaLnBrk="1" hangingPunct="1"/>
              <a:t>23</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idx="1"/>
          </p:nvPr>
        </p:nvSpPr>
        <p:spPr>
          <a:xfrm>
            <a:off x="465138" y="1641475"/>
            <a:ext cx="8229600" cy="4783138"/>
          </a:xfrm>
        </p:spPr>
        <p:txBody>
          <a:bodyPr/>
          <a:lstStyle/>
          <a:p>
            <a:r>
              <a:rPr lang="en-US" altLang="en-US" smtClean="0"/>
              <a:t>Medications</a:t>
            </a:r>
          </a:p>
          <a:p>
            <a:pPr lvl="1"/>
            <a:r>
              <a:rPr lang="en-US" altLang="en-US" smtClean="0"/>
              <a:t>What medications are you currently taking?</a:t>
            </a:r>
          </a:p>
          <a:p>
            <a:pPr lvl="1"/>
            <a:r>
              <a:rPr lang="en-US" altLang="en-US" smtClean="0"/>
              <a:t>How much alcohol do you drink each day? Each week? When was your last alcoholic drink?</a:t>
            </a:r>
          </a:p>
          <a:p>
            <a:pPr lvl="1"/>
            <a:r>
              <a:rPr lang="en-US" altLang="en-US" smtClean="0"/>
              <a:t>Do you smoke? How many packs per day? For how long?</a:t>
            </a:r>
          </a:p>
          <a:p>
            <a:r>
              <a:rPr lang="en-US" altLang="en-US" smtClean="0"/>
              <a:t>Nutritional assessment</a:t>
            </a:r>
          </a:p>
          <a:p>
            <a:pPr lvl="1"/>
            <a:r>
              <a:rPr lang="en-US" altLang="en-US" smtClean="0"/>
              <a:t>Now I would like to ask you about your diet</a:t>
            </a:r>
          </a:p>
          <a:p>
            <a:pPr lvl="2"/>
            <a:r>
              <a:rPr lang="en-US" altLang="en-US" smtClean="0"/>
              <a:t>Please tell me all food you ate yesterday, starting with breakfast</a:t>
            </a:r>
          </a:p>
          <a:p>
            <a:pPr lvl="2"/>
            <a:r>
              <a:rPr lang="en-US" altLang="en-US" smtClean="0"/>
              <a:t>Which fresh markets are located in your neighborhood? </a:t>
            </a:r>
          </a:p>
        </p:txBody>
      </p:sp>
      <p:sp>
        <p:nvSpPr>
          <p:cNvPr id="35843" name="Title 5"/>
          <p:cNvSpPr>
            <a:spLocks noGrp="1"/>
          </p:cNvSpPr>
          <p:nvPr>
            <p:ph type="title"/>
          </p:nvPr>
        </p:nvSpPr>
        <p:spPr/>
        <p:txBody>
          <a:bodyPr/>
          <a:lstStyle/>
          <a:p>
            <a:r>
              <a:rPr lang="en-US" altLang="en-US" smtClean="0"/>
              <a:t>Subjective Data Questions III</a:t>
            </a:r>
          </a:p>
        </p:txBody>
      </p:sp>
      <p:sp>
        <p:nvSpPr>
          <p:cNvPr id="3584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584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6B6D054-E83C-44B5-B017-01BD04ADA755}" type="slidenum">
              <a:rPr lang="en-US" sz="1000" smtClean="0">
                <a:latin typeface="Arial" pitchFamily="34" charset="0"/>
              </a:rPr>
              <a:pPr eaLnBrk="1" hangingPunct="1"/>
              <a:t>24</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Are you breastfeeding or bottle-feeding your infant? If bottle-feeding, how does infant tolerate formula? </a:t>
            </a:r>
          </a:p>
          <a:p>
            <a:pPr lvl="1">
              <a:buSzPct val="60000"/>
              <a:buFont typeface="Wingdings 2" pitchFamily="18" charset="2"/>
              <a:buChar char=""/>
            </a:pPr>
            <a:r>
              <a:rPr lang="en-US" altLang="en-US" smtClean="0"/>
              <a:t>How does infant tolerate new foods?</a:t>
            </a:r>
          </a:p>
          <a:p>
            <a:pPr lvl="1">
              <a:buSzPct val="60000"/>
              <a:buFont typeface="Wingdings 2" pitchFamily="18" charset="2"/>
              <a:buChar char=""/>
            </a:pPr>
            <a:r>
              <a:rPr lang="en-US" altLang="en-US" smtClean="0"/>
              <a:t>How often does your toddler/child eat? Does he or she eat regular meals? How do you feel about your child’s eating problems?</a:t>
            </a:r>
          </a:p>
          <a:p>
            <a:pPr lvl="2">
              <a:buSzPct val="80000"/>
              <a:buFont typeface="Wingdings" pitchFamily="2" charset="2"/>
              <a:buChar char="Ø"/>
            </a:pPr>
            <a:r>
              <a:rPr lang="en-US" altLang="en-US" smtClean="0"/>
              <a:t>Please describe all that your child had to eat yesterday, starting with breakfast; what foods does child eat for snacks?</a:t>
            </a:r>
          </a:p>
          <a:p>
            <a:pPr lvl="2">
              <a:buSzPct val="80000"/>
              <a:buFont typeface="Wingdings" pitchFamily="2" charset="2"/>
              <a:buChar char="Ø"/>
            </a:pPr>
            <a:r>
              <a:rPr lang="en-US" altLang="en-US" smtClean="0"/>
              <a:t>Does toddler/child ever eat non-foods, such as grass, dirt, or paint chips?</a:t>
            </a:r>
          </a:p>
        </p:txBody>
      </p:sp>
      <p:sp>
        <p:nvSpPr>
          <p:cNvPr id="36867" name="Title 5"/>
          <p:cNvSpPr>
            <a:spLocks noGrp="1"/>
          </p:cNvSpPr>
          <p:nvPr>
            <p:ph type="title"/>
          </p:nvPr>
        </p:nvSpPr>
        <p:spPr/>
        <p:txBody>
          <a:bodyPr/>
          <a:lstStyle/>
          <a:p>
            <a:r>
              <a:rPr lang="en-US" altLang="en-US" smtClean="0"/>
              <a:t>Additional History for Infants and Children I</a:t>
            </a:r>
          </a:p>
        </p:txBody>
      </p:sp>
      <p:sp>
        <p:nvSpPr>
          <p:cNvPr id="3686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686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062C219-19B8-4869-A1C1-2C9B044ED6D1}" type="slidenum">
              <a:rPr lang="en-US" sz="1000" smtClean="0">
                <a:latin typeface="Arial" pitchFamily="34" charset="0"/>
              </a:rPr>
              <a:pPr eaLnBrk="1" hangingPunct="1"/>
              <a:t>25</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Does your child have constipation? If so, for how long?</a:t>
            </a:r>
          </a:p>
          <a:p>
            <a:pPr lvl="1">
              <a:buSzPct val="60000"/>
              <a:buFont typeface="Wingdings 2" pitchFamily="18" charset="2"/>
              <a:buChar char=""/>
            </a:pPr>
            <a:r>
              <a:rPr lang="en-US" altLang="en-US" smtClean="0"/>
              <a:t>What are number of stools per day? Stools per week?</a:t>
            </a:r>
          </a:p>
          <a:p>
            <a:pPr lvl="1">
              <a:buSzPct val="60000"/>
              <a:buFont typeface="Wingdings 2" pitchFamily="18" charset="2"/>
              <a:buChar char=""/>
            </a:pPr>
            <a:r>
              <a:rPr lang="en-US" altLang="en-US" smtClean="0"/>
              <a:t>How much water and juice is in child’s diet?</a:t>
            </a:r>
          </a:p>
          <a:p>
            <a:pPr lvl="1">
              <a:buSzPct val="60000"/>
              <a:buFont typeface="Wingdings 2" pitchFamily="18" charset="2"/>
              <a:buChar char=""/>
            </a:pPr>
            <a:r>
              <a:rPr lang="en-US" altLang="en-US" smtClean="0"/>
              <a:t>Does the constipation seem to be associated with toilet training?</a:t>
            </a:r>
          </a:p>
          <a:p>
            <a:pPr lvl="1">
              <a:buSzPct val="60000"/>
              <a:buFont typeface="Wingdings 2" pitchFamily="18" charset="2"/>
              <a:buChar char=""/>
            </a:pPr>
            <a:r>
              <a:rPr lang="en-US" altLang="en-US" smtClean="0"/>
              <a:t>What have you tried to treat constipation?</a:t>
            </a:r>
          </a:p>
          <a:p>
            <a:pPr lvl="1">
              <a:buSzPct val="60000"/>
              <a:buFont typeface="Wingdings 2" pitchFamily="18" charset="2"/>
              <a:buChar char=""/>
            </a:pPr>
            <a:r>
              <a:rPr lang="en-US" altLang="en-US" smtClean="0"/>
              <a:t>Does child have abdominal pain? Please describe what you have noticed and when it started.</a:t>
            </a:r>
          </a:p>
        </p:txBody>
      </p:sp>
      <p:sp>
        <p:nvSpPr>
          <p:cNvPr id="37891" name="Title 5"/>
          <p:cNvSpPr>
            <a:spLocks noGrp="1"/>
          </p:cNvSpPr>
          <p:nvPr>
            <p:ph type="title"/>
          </p:nvPr>
        </p:nvSpPr>
        <p:spPr>
          <a:xfrm>
            <a:off x="457200" y="274638"/>
            <a:ext cx="8229600" cy="1257300"/>
          </a:xfrm>
        </p:spPr>
        <p:txBody>
          <a:bodyPr/>
          <a:lstStyle/>
          <a:p>
            <a:r>
              <a:rPr lang="en-US" altLang="en-US" smtClean="0"/>
              <a:t>Additional History for Infants and Children II</a:t>
            </a:r>
          </a:p>
        </p:txBody>
      </p:sp>
      <p:sp>
        <p:nvSpPr>
          <p:cNvPr id="3789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789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8385E69-CC49-424D-B22E-1ACC8B65F2FD}" type="slidenum">
              <a:rPr lang="en-US" sz="1000" smtClean="0">
                <a:latin typeface="Arial" pitchFamily="34" charset="0"/>
              </a:rPr>
              <a:pPr eaLnBrk="1" hangingPunct="1"/>
              <a:t>26</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For overweight child: How long has weight been a problem?</a:t>
            </a:r>
          </a:p>
          <a:p>
            <a:pPr lvl="2">
              <a:buSzPct val="80000"/>
              <a:buFont typeface="Wingdings" pitchFamily="2" charset="2"/>
              <a:buChar char="Ø"/>
            </a:pPr>
            <a:r>
              <a:rPr lang="en-US" altLang="en-US" sz="2400" smtClean="0"/>
              <a:t>At what age did child first seem overweight? Did any change in diet pattern occur then?</a:t>
            </a:r>
          </a:p>
          <a:p>
            <a:pPr lvl="2">
              <a:buSzPct val="80000"/>
              <a:buFont typeface="Wingdings" pitchFamily="2" charset="2"/>
              <a:buChar char="Ø"/>
            </a:pPr>
            <a:r>
              <a:rPr lang="en-US" altLang="en-US" sz="2400" smtClean="0"/>
              <a:t>Describe diet pattern now.</a:t>
            </a:r>
          </a:p>
          <a:p>
            <a:pPr lvl="2">
              <a:buSzPct val="80000"/>
              <a:buFont typeface="Wingdings" pitchFamily="2" charset="2"/>
              <a:buChar char="Ø"/>
            </a:pPr>
            <a:r>
              <a:rPr lang="en-US" altLang="en-US" sz="2400" smtClean="0"/>
              <a:t>Do any others in family have similar problem?</a:t>
            </a:r>
          </a:p>
          <a:p>
            <a:pPr lvl="2">
              <a:buSzPct val="80000"/>
              <a:buFont typeface="Wingdings" pitchFamily="2" charset="2"/>
              <a:buChar char="Ø"/>
            </a:pPr>
            <a:r>
              <a:rPr lang="en-US" altLang="en-US" sz="2400" smtClean="0"/>
              <a:t>How does child feel about his or her weight?</a:t>
            </a:r>
          </a:p>
        </p:txBody>
      </p:sp>
      <p:sp>
        <p:nvSpPr>
          <p:cNvPr id="38915" name="Title 5"/>
          <p:cNvSpPr>
            <a:spLocks noGrp="1"/>
          </p:cNvSpPr>
          <p:nvPr>
            <p:ph type="title"/>
          </p:nvPr>
        </p:nvSpPr>
        <p:spPr/>
        <p:txBody>
          <a:bodyPr/>
          <a:lstStyle/>
          <a:p>
            <a:r>
              <a:rPr lang="en-US" altLang="en-US" smtClean="0"/>
              <a:t>Additional History for Infants and Children III</a:t>
            </a:r>
          </a:p>
        </p:txBody>
      </p:sp>
      <p:sp>
        <p:nvSpPr>
          <p:cNvPr id="3891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891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9FAD6DD-26F9-4CF1-813C-40FF4396C9AB}" type="slidenum">
              <a:rPr lang="en-US" sz="1000" smtClean="0">
                <a:latin typeface="Arial" pitchFamily="34" charset="0"/>
              </a:rPr>
              <a:pPr eaLnBrk="1" hangingPunct="1"/>
              <a:t>27</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What do you eat at regular meals? Do you eat breakfast? What do you eat for snacks?</a:t>
            </a:r>
          </a:p>
          <a:p>
            <a:pPr lvl="2">
              <a:buSzPct val="80000"/>
              <a:buFont typeface="Wingdings" pitchFamily="2" charset="2"/>
              <a:buChar char="Ø"/>
            </a:pPr>
            <a:r>
              <a:rPr lang="en-US" altLang="en-US" smtClean="0"/>
              <a:t>How many calories do you consume?</a:t>
            </a:r>
          </a:p>
          <a:p>
            <a:pPr lvl="2">
              <a:buSzPct val="80000"/>
              <a:buFont typeface="Wingdings" pitchFamily="2" charset="2"/>
              <a:buChar char="Ø"/>
            </a:pPr>
            <a:r>
              <a:rPr lang="en-US" altLang="en-US" smtClean="0"/>
              <a:t>What is your exercise pattern?</a:t>
            </a:r>
          </a:p>
          <a:p>
            <a:pPr lvl="2">
              <a:buSzPct val="80000"/>
              <a:buFont typeface="Wingdings" pitchFamily="2" charset="2"/>
              <a:buChar char="Ø"/>
            </a:pPr>
            <a:r>
              <a:rPr lang="en-US" altLang="en-US" smtClean="0"/>
              <a:t>If weight is less than body requirements: How much have you lost? By diet, exercise, or other means?</a:t>
            </a:r>
          </a:p>
          <a:p>
            <a:pPr lvl="3">
              <a:buSzPct val="100000"/>
              <a:buFont typeface="Arial" pitchFamily="34" charset="0"/>
              <a:buChar char="•"/>
            </a:pPr>
            <a:r>
              <a:rPr lang="en-US" altLang="en-US" smtClean="0"/>
              <a:t>How do you feel? Tired? Hungry? How do you think your body looks?</a:t>
            </a:r>
          </a:p>
          <a:p>
            <a:pPr lvl="3">
              <a:buSzPct val="100000"/>
              <a:buFont typeface="Arial" pitchFamily="34" charset="0"/>
              <a:buChar char="•"/>
            </a:pPr>
            <a:r>
              <a:rPr lang="en-US" altLang="en-US" smtClean="0"/>
              <a:t>What is your activity pattern?</a:t>
            </a:r>
          </a:p>
          <a:p>
            <a:pPr lvl="3">
              <a:buSzPct val="100000"/>
              <a:buFont typeface="Arial" pitchFamily="34" charset="0"/>
              <a:buChar char="•"/>
            </a:pPr>
            <a:r>
              <a:rPr lang="en-US" altLang="en-US" smtClean="0"/>
              <a:t>Is weight loss associated with any other body change, such as menstrual irregularity?</a:t>
            </a:r>
          </a:p>
          <a:p>
            <a:pPr lvl="3">
              <a:buSzPct val="100000"/>
              <a:buFont typeface="Arial" pitchFamily="34" charset="0"/>
              <a:buChar char="•"/>
            </a:pPr>
            <a:r>
              <a:rPr lang="en-US" altLang="en-US" smtClean="0"/>
              <a:t>What do your parents and friends say about your eating?</a:t>
            </a:r>
          </a:p>
        </p:txBody>
      </p:sp>
      <p:sp>
        <p:nvSpPr>
          <p:cNvPr id="39939" name="Title 5"/>
          <p:cNvSpPr>
            <a:spLocks noGrp="1"/>
          </p:cNvSpPr>
          <p:nvPr>
            <p:ph type="title"/>
          </p:nvPr>
        </p:nvSpPr>
        <p:spPr/>
        <p:txBody>
          <a:bodyPr/>
          <a:lstStyle/>
          <a:p>
            <a:r>
              <a:rPr lang="en-US" altLang="en-US" smtClean="0"/>
              <a:t>Additional History for Adolescents</a:t>
            </a:r>
          </a:p>
        </p:txBody>
      </p:sp>
      <p:sp>
        <p:nvSpPr>
          <p:cNvPr id="3994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994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968ED16-AD08-462B-9196-31272E207BAE}" type="slidenum">
              <a:rPr lang="en-US" sz="1000" smtClean="0">
                <a:latin typeface="Arial" pitchFamily="34" charset="0"/>
              </a:rPr>
              <a:pPr eaLnBrk="1" hangingPunct="1"/>
              <a:t>28</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idx="1"/>
          </p:nvPr>
        </p:nvSpPr>
        <p:spPr>
          <a:xfrm>
            <a:off x="465138" y="1641475"/>
            <a:ext cx="8229600" cy="4454525"/>
          </a:xfrm>
        </p:spPr>
        <p:txBody>
          <a:bodyPr/>
          <a:lstStyle/>
          <a:p>
            <a:pPr lvl="1"/>
            <a:r>
              <a:rPr lang="en-US" altLang="en-US" sz="2000" smtClean="0"/>
              <a:t>How do you acquire your groceries and prepare your meals?</a:t>
            </a:r>
          </a:p>
          <a:p>
            <a:pPr lvl="2"/>
            <a:r>
              <a:rPr lang="en-US" altLang="en-US" sz="1800" smtClean="0"/>
              <a:t>Do you eat alone or do you share meals with others?</a:t>
            </a:r>
          </a:p>
          <a:p>
            <a:pPr lvl="1"/>
            <a:r>
              <a:rPr lang="en-US" altLang="en-US" sz="2000" smtClean="0"/>
              <a:t>Please tell me all that you had to eat yesterday, starting with breakfast.</a:t>
            </a:r>
          </a:p>
          <a:p>
            <a:pPr lvl="2"/>
            <a:r>
              <a:rPr lang="en-US" altLang="en-US" sz="1800" smtClean="0"/>
              <a:t>Do you have any trouble swallowing these foods?</a:t>
            </a:r>
          </a:p>
          <a:p>
            <a:pPr lvl="2"/>
            <a:r>
              <a:rPr lang="en-US" altLang="en-US" sz="1800" smtClean="0"/>
              <a:t>What do you do right after eating, such as walking or taking a nap?</a:t>
            </a:r>
          </a:p>
          <a:p>
            <a:pPr lvl="1"/>
            <a:r>
              <a:rPr lang="en-US" altLang="en-US" sz="2000" smtClean="0"/>
              <a:t>How often do your bowels move?</a:t>
            </a:r>
          </a:p>
          <a:p>
            <a:pPr lvl="2"/>
            <a:r>
              <a:rPr lang="en-US" altLang="en-US" sz="1800" smtClean="0"/>
              <a:t>If person reports constipation: What do you mean by constipation? How much liquid is in your diet? How much bulk or fiber?</a:t>
            </a:r>
          </a:p>
          <a:p>
            <a:pPr lvl="2"/>
            <a:r>
              <a:rPr lang="en-US" altLang="en-US" sz="1800" smtClean="0"/>
              <a:t>Do you take anything for constipation, such as laxatives? Which ones? How often?</a:t>
            </a:r>
          </a:p>
          <a:p>
            <a:pPr lvl="2"/>
            <a:r>
              <a:rPr lang="en-US" altLang="en-US" sz="1800" smtClean="0"/>
              <a:t>What medications do you take?</a:t>
            </a:r>
          </a:p>
          <a:p>
            <a:pPr lvl="2"/>
            <a:endParaRPr lang="en-US" altLang="en-US" smtClean="0"/>
          </a:p>
        </p:txBody>
      </p:sp>
      <p:sp>
        <p:nvSpPr>
          <p:cNvPr id="40963" name="Title 5"/>
          <p:cNvSpPr>
            <a:spLocks noGrp="1"/>
          </p:cNvSpPr>
          <p:nvPr>
            <p:ph type="title"/>
          </p:nvPr>
        </p:nvSpPr>
        <p:spPr/>
        <p:txBody>
          <a:bodyPr/>
          <a:lstStyle/>
          <a:p>
            <a:r>
              <a:rPr lang="en-US" altLang="en-US" smtClean="0"/>
              <a:t>Additional History for Aging Adults</a:t>
            </a:r>
          </a:p>
        </p:txBody>
      </p:sp>
      <p:sp>
        <p:nvSpPr>
          <p:cNvPr id="4096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4096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B697026-3269-4DF3-A114-6E5252FD9B2E}" type="slidenum">
              <a:rPr lang="en-US" sz="1000" smtClean="0">
                <a:latin typeface="Arial" pitchFamily="34" charset="0"/>
              </a:rPr>
              <a:pPr eaLnBrk="1" hangingPunct="1"/>
              <a:t>29</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Inside abdominal cavity, all internal organs are called viscera</a:t>
            </a:r>
          </a:p>
          <a:p>
            <a:pPr lvl="1">
              <a:buSzPct val="60000"/>
              <a:buFont typeface="Wingdings 2" pitchFamily="18" charset="2"/>
              <a:buChar char=""/>
            </a:pPr>
            <a:r>
              <a:rPr lang="en-US" altLang="en-US" smtClean="0"/>
              <a:t>Lower edge of liver and right kidney may normally be palpable</a:t>
            </a:r>
          </a:p>
          <a:p>
            <a:pPr lvl="1">
              <a:buSzPct val="60000"/>
              <a:buFont typeface="Wingdings 2" pitchFamily="18" charset="2"/>
              <a:buChar char=""/>
            </a:pPr>
            <a:r>
              <a:rPr lang="en-US" altLang="en-US" smtClean="0"/>
              <a:t>Note that small intestine is located in all four quadrants</a:t>
            </a:r>
          </a:p>
          <a:p>
            <a:pPr lvl="1">
              <a:buSzPct val="60000"/>
              <a:buFont typeface="Wingdings 2" pitchFamily="18" charset="2"/>
              <a:buChar char=""/>
            </a:pPr>
            <a:r>
              <a:rPr lang="en-US" altLang="en-US" smtClean="0"/>
              <a:t>Spleen is a soft mass of lymphatic tissue on posterolateral wall of abdominal cavity, immediately under diaphragm </a:t>
            </a:r>
          </a:p>
          <a:p>
            <a:pPr lvl="1">
              <a:buSzPct val="60000"/>
              <a:buFont typeface="Wingdings 2" pitchFamily="18" charset="2"/>
              <a:buChar char=""/>
            </a:pPr>
            <a:r>
              <a:rPr lang="en-US" altLang="en-US" smtClean="0"/>
              <a:t>Aorta is just to the left of midline in upper part of abdomen</a:t>
            </a:r>
          </a:p>
          <a:p>
            <a:pPr lvl="1"/>
            <a:endParaRPr lang="en-US" altLang="en-US" sz="2000" smtClean="0"/>
          </a:p>
        </p:txBody>
      </p:sp>
      <p:sp>
        <p:nvSpPr>
          <p:cNvPr id="14339" name="Title 5"/>
          <p:cNvSpPr>
            <a:spLocks noGrp="1"/>
          </p:cNvSpPr>
          <p:nvPr>
            <p:ph type="title"/>
          </p:nvPr>
        </p:nvSpPr>
        <p:spPr/>
        <p:txBody>
          <a:bodyPr/>
          <a:lstStyle/>
          <a:p>
            <a:r>
              <a:rPr lang="en-US" altLang="en-US" smtClean="0"/>
              <a:t>Internal Anatomy I</a:t>
            </a:r>
          </a:p>
        </p:txBody>
      </p:sp>
      <p:sp>
        <p:nvSpPr>
          <p:cNvPr id="1434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434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3AFD56C-ECBE-4D31-8E9A-005470E4F64F}" type="slidenum">
              <a:rPr lang="en-US" sz="1000" smtClean="0">
                <a:latin typeface="Arial" pitchFamily="34" charset="0"/>
              </a:rPr>
              <a:pPr eaLnBrk="1" hangingPunct="1"/>
              <a:t>3</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000" smtClean="0"/>
              <a:t>Lighting should include a strong overhead light and a secondary stand light</a:t>
            </a:r>
          </a:p>
          <a:p>
            <a:pPr lvl="1">
              <a:buSzPct val="60000"/>
              <a:buFont typeface="Wingdings 2" pitchFamily="18" charset="2"/>
              <a:buChar char=""/>
            </a:pPr>
            <a:r>
              <a:rPr lang="en-US" altLang="en-US" sz="2000" smtClean="0"/>
              <a:t>Expose abdomen so that it is fully visible; drape genitalia and female breasts</a:t>
            </a:r>
          </a:p>
          <a:p>
            <a:pPr lvl="1">
              <a:buSzPct val="60000"/>
              <a:buFont typeface="Wingdings 2" pitchFamily="18" charset="2"/>
              <a:buChar char=""/>
            </a:pPr>
            <a:r>
              <a:rPr lang="en-US" altLang="en-US" sz="2000" smtClean="0"/>
              <a:t>Position for comfort to enhance abdominal wall relaxation</a:t>
            </a:r>
          </a:p>
          <a:p>
            <a:pPr lvl="1">
              <a:buSzPct val="60000"/>
              <a:buFont typeface="Wingdings 2" pitchFamily="18" charset="2"/>
              <a:buChar char=""/>
            </a:pPr>
            <a:r>
              <a:rPr lang="en-US" altLang="en-US" sz="2000" smtClean="0"/>
              <a:t>Empty bladder prior to examination with specimen saved if needed</a:t>
            </a:r>
          </a:p>
          <a:p>
            <a:pPr lvl="1">
              <a:buSzPct val="60000"/>
              <a:buFont typeface="Wingdings 2" pitchFamily="18" charset="2"/>
              <a:buChar char=""/>
            </a:pPr>
            <a:r>
              <a:rPr lang="en-US" altLang="en-US" sz="2000" smtClean="0"/>
              <a:t>Warm stethoscope and examine areas identified as painful last so as to prevent guarding</a:t>
            </a:r>
          </a:p>
          <a:p>
            <a:pPr lvl="1">
              <a:buSzPct val="60000"/>
              <a:buFont typeface="Wingdings 2" pitchFamily="18" charset="2"/>
              <a:buChar char=""/>
            </a:pPr>
            <a:r>
              <a:rPr lang="en-US" altLang="en-US" sz="2000" smtClean="0"/>
              <a:t>Auscultate prior to palpation and percussion  </a:t>
            </a:r>
          </a:p>
          <a:p>
            <a:pPr lvl="1">
              <a:buSzPct val="60000"/>
              <a:buFont typeface="Wingdings 2" pitchFamily="18" charset="2"/>
              <a:buChar char=""/>
            </a:pPr>
            <a:r>
              <a:rPr lang="en-US" altLang="en-US" sz="2000" smtClean="0"/>
              <a:t>Use distraction to keep patient relaxed and facilitate muscle relaxation </a:t>
            </a:r>
            <a:endParaRPr lang="en-US" altLang="en-US" smtClean="0"/>
          </a:p>
        </p:txBody>
      </p:sp>
      <p:sp>
        <p:nvSpPr>
          <p:cNvPr id="41987" name="Title 5"/>
          <p:cNvSpPr>
            <a:spLocks noGrp="1"/>
          </p:cNvSpPr>
          <p:nvPr>
            <p:ph type="title"/>
          </p:nvPr>
        </p:nvSpPr>
        <p:spPr/>
        <p:txBody>
          <a:bodyPr/>
          <a:lstStyle/>
          <a:p>
            <a:r>
              <a:rPr lang="en-US" altLang="en-US" smtClean="0"/>
              <a:t>Preparation</a:t>
            </a:r>
          </a:p>
        </p:txBody>
      </p:sp>
      <p:sp>
        <p:nvSpPr>
          <p:cNvPr id="4198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4198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972BA53-1862-4A22-920A-F5616855F48D}" type="slidenum">
              <a:rPr lang="en-US" sz="1000" smtClean="0">
                <a:latin typeface="Arial" pitchFamily="34" charset="0"/>
              </a:rPr>
              <a:pPr eaLnBrk="1" hangingPunct="1"/>
              <a:t>30</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Stethoscope</a:t>
            </a:r>
          </a:p>
          <a:p>
            <a:pPr lvl="1">
              <a:buSzPct val="60000"/>
              <a:buFont typeface="Wingdings 2" pitchFamily="18" charset="2"/>
              <a:buChar char=""/>
            </a:pPr>
            <a:r>
              <a:rPr lang="en-US" altLang="en-US" sz="2800" smtClean="0"/>
              <a:t>Small centimeter ruler</a:t>
            </a:r>
          </a:p>
          <a:p>
            <a:pPr lvl="1">
              <a:buSzPct val="60000"/>
              <a:buFont typeface="Wingdings 2" pitchFamily="18" charset="2"/>
              <a:buChar char=""/>
            </a:pPr>
            <a:r>
              <a:rPr lang="en-US" altLang="en-US" sz="2800" smtClean="0"/>
              <a:t>Skin-marking pen</a:t>
            </a:r>
          </a:p>
          <a:p>
            <a:pPr lvl="1">
              <a:buSzPct val="60000"/>
              <a:buFont typeface="Wingdings 2" pitchFamily="18" charset="2"/>
              <a:buChar char=""/>
            </a:pPr>
            <a:r>
              <a:rPr lang="en-US" altLang="en-US" sz="2800" smtClean="0"/>
              <a:t>Alcohol wipe to clean endpiece</a:t>
            </a:r>
          </a:p>
        </p:txBody>
      </p:sp>
      <p:sp>
        <p:nvSpPr>
          <p:cNvPr id="43011" name="Title 5"/>
          <p:cNvSpPr>
            <a:spLocks noGrp="1"/>
          </p:cNvSpPr>
          <p:nvPr>
            <p:ph type="title"/>
          </p:nvPr>
        </p:nvSpPr>
        <p:spPr/>
        <p:txBody>
          <a:bodyPr/>
          <a:lstStyle/>
          <a:p>
            <a:r>
              <a:rPr lang="en-US" altLang="en-US" smtClean="0"/>
              <a:t>Equipment</a:t>
            </a:r>
          </a:p>
        </p:txBody>
      </p:sp>
      <p:sp>
        <p:nvSpPr>
          <p:cNvPr id="4301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4301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A8CBA00-6913-4C5F-8E75-7DDFAEC3BB31}" type="slidenum">
              <a:rPr lang="en-US" sz="1000" smtClean="0">
                <a:latin typeface="Arial" pitchFamily="34" charset="0"/>
              </a:rPr>
              <a:pPr eaLnBrk="1" hangingPunct="1"/>
              <a:t>31</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Contour</a:t>
            </a:r>
          </a:p>
          <a:p>
            <a:pPr lvl="2">
              <a:buSzPct val="80000"/>
              <a:buFont typeface="Wingdings" pitchFamily="2" charset="2"/>
              <a:buChar char="Ø"/>
            </a:pPr>
            <a:r>
              <a:rPr lang="en-US" altLang="en-US" smtClean="0"/>
              <a:t>Stand on person’s right side and look down on abdomen</a:t>
            </a:r>
          </a:p>
          <a:p>
            <a:pPr lvl="2">
              <a:buSzPct val="80000"/>
              <a:buFont typeface="Wingdings" pitchFamily="2" charset="2"/>
              <a:buChar char="Ø"/>
            </a:pPr>
            <a:r>
              <a:rPr lang="en-US" altLang="en-US" smtClean="0"/>
              <a:t>Then stoop or sit to gaze across abdomen</a:t>
            </a:r>
          </a:p>
          <a:p>
            <a:pPr lvl="2">
              <a:buSzPct val="80000"/>
              <a:buFont typeface="Wingdings" pitchFamily="2" charset="2"/>
              <a:buChar char="Ø"/>
            </a:pPr>
            <a:r>
              <a:rPr lang="en-US" altLang="en-US" smtClean="0"/>
              <a:t>Your head should be slightly higher than abdomen </a:t>
            </a:r>
          </a:p>
          <a:p>
            <a:pPr lvl="2">
              <a:buSzPct val="80000"/>
              <a:buFont typeface="Wingdings" pitchFamily="2" charset="2"/>
              <a:buChar char="Ø"/>
            </a:pPr>
            <a:r>
              <a:rPr lang="en-US" altLang="en-US" smtClean="0"/>
              <a:t>Determine profile from rib margin to pubic bone; contour describes nutritional state and normally ranges from flat to rounded</a:t>
            </a:r>
          </a:p>
          <a:p>
            <a:pPr lvl="1">
              <a:buSzPct val="60000"/>
              <a:buFont typeface="Wingdings 2" pitchFamily="18" charset="2"/>
              <a:buChar char=""/>
            </a:pPr>
            <a:r>
              <a:rPr lang="en-US" altLang="en-US" smtClean="0"/>
              <a:t>Symmetry</a:t>
            </a:r>
          </a:p>
          <a:p>
            <a:pPr lvl="2">
              <a:buSzPct val="80000"/>
              <a:buFont typeface="Wingdings" pitchFamily="2" charset="2"/>
              <a:buChar char="Ø"/>
            </a:pPr>
            <a:r>
              <a:rPr lang="en-US" altLang="en-US" smtClean="0"/>
              <a:t>Shine a light across abdomen toward you, or shine it lengthwise across the person</a:t>
            </a:r>
          </a:p>
          <a:p>
            <a:pPr lvl="2">
              <a:buSzPct val="80000"/>
              <a:buFont typeface="Wingdings" pitchFamily="2" charset="2"/>
              <a:buChar char="Ø"/>
            </a:pPr>
            <a:r>
              <a:rPr lang="en-US" altLang="en-US" smtClean="0"/>
              <a:t>Abdomen should be symmetric bilaterally</a:t>
            </a:r>
          </a:p>
        </p:txBody>
      </p:sp>
      <p:sp>
        <p:nvSpPr>
          <p:cNvPr id="44035" name="Title 5"/>
          <p:cNvSpPr>
            <a:spLocks noGrp="1"/>
          </p:cNvSpPr>
          <p:nvPr>
            <p:ph type="title"/>
          </p:nvPr>
        </p:nvSpPr>
        <p:spPr/>
        <p:txBody>
          <a:bodyPr/>
          <a:lstStyle/>
          <a:p>
            <a:r>
              <a:rPr lang="en-US" altLang="en-US" smtClean="0"/>
              <a:t>Inspection of the Abdomen I</a:t>
            </a:r>
          </a:p>
        </p:txBody>
      </p:sp>
      <p:sp>
        <p:nvSpPr>
          <p:cNvPr id="4403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4403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6727F88-B8E0-4C84-AA5D-CC81E6E4EFD3}" type="slidenum">
              <a:rPr lang="en-US" sz="1000" smtClean="0">
                <a:latin typeface="Arial" pitchFamily="34" charset="0"/>
              </a:rPr>
              <a:pPr eaLnBrk="1" hangingPunct="1"/>
              <a:t>32</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smtClean="0"/>
              <a:t>Contour</a:t>
            </a:r>
          </a:p>
        </p:txBody>
      </p:sp>
      <p:pic>
        <p:nvPicPr>
          <p:cNvPr id="39940" name="Picture 7" descr="f21-07-X3243"/>
          <p:cNvPicPr>
            <a:picLocks noChangeAspect="1" noChangeArrowheads="1"/>
          </p:cNvPicPr>
          <p:nvPr/>
        </p:nvPicPr>
        <p:blipFill>
          <a:blip r:embed="rId3">
            <a:grayscl/>
          </a:blip>
          <a:srcRect/>
          <a:stretch>
            <a:fillRect/>
          </a:stretch>
        </p:blipFill>
        <p:spPr bwMode="auto">
          <a:xfrm>
            <a:off x="396875" y="2189163"/>
            <a:ext cx="8347075" cy="3114675"/>
          </a:xfrm>
          <a:prstGeom prst="rect">
            <a:avLst/>
          </a:prstGeom>
          <a:noFill/>
          <a:ln w="38100">
            <a:solidFill>
              <a:schemeClr val="tx2"/>
            </a:solidFill>
            <a:miter lim="800000"/>
            <a:headEnd/>
            <a:tailEnd/>
          </a:ln>
        </p:spPr>
      </p:pic>
      <p:sp>
        <p:nvSpPr>
          <p:cNvPr id="4506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4506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251067D-ADD3-4935-95EA-8DAEE1F6466A}" type="slidenum">
              <a:rPr lang="en-US" sz="1000" smtClean="0">
                <a:latin typeface="Arial" pitchFamily="34" charset="0"/>
              </a:rPr>
              <a:pPr eaLnBrk="1" hangingPunct="1"/>
              <a:t>33</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p:cNvSpPr>
            <a:spLocks noGrp="1" noChangeArrowheads="1"/>
          </p:cNvSpPr>
          <p:nvPr>
            <p:ph idx="1"/>
          </p:nvPr>
        </p:nvSpPr>
        <p:spPr>
          <a:xfrm>
            <a:off x="465138" y="1641475"/>
            <a:ext cx="8229600" cy="4770438"/>
          </a:xfrm>
        </p:spPr>
        <p:txBody>
          <a:bodyPr/>
          <a:lstStyle/>
          <a:p>
            <a:pPr lvl="1">
              <a:buSzPct val="60000"/>
              <a:buFont typeface="Wingdings 2" pitchFamily="18" charset="2"/>
              <a:buChar char=""/>
            </a:pPr>
            <a:r>
              <a:rPr lang="en-US" altLang="en-US" smtClean="0"/>
              <a:t>Umbilicus</a:t>
            </a:r>
          </a:p>
          <a:p>
            <a:pPr lvl="2">
              <a:buSzPct val="80000"/>
              <a:buFont typeface="Wingdings" pitchFamily="2" charset="2"/>
              <a:buChar char="Ø"/>
            </a:pPr>
            <a:r>
              <a:rPr lang="en-US" altLang="en-US" smtClean="0"/>
              <a:t>Normally it is midline and inverted, with no sign of discoloration, inflammation, or hernia</a:t>
            </a:r>
          </a:p>
          <a:p>
            <a:pPr lvl="2">
              <a:buSzPct val="80000"/>
              <a:buFont typeface="Wingdings" pitchFamily="2" charset="2"/>
              <a:buChar char="Ø"/>
            </a:pPr>
            <a:r>
              <a:rPr lang="en-US" altLang="en-US" smtClean="0"/>
              <a:t>Becomes everted and pushed upward with pregnancy</a:t>
            </a:r>
          </a:p>
          <a:p>
            <a:pPr lvl="2">
              <a:buSzPct val="80000"/>
              <a:buFont typeface="Wingdings" pitchFamily="2" charset="2"/>
              <a:buChar char="Ø"/>
            </a:pPr>
            <a:r>
              <a:rPr lang="en-US" altLang="en-US" smtClean="0"/>
              <a:t>Umbilicus is common site for piercings in young women; site should not be red or crusted</a:t>
            </a:r>
          </a:p>
          <a:p>
            <a:pPr lvl="1">
              <a:buSzPct val="60000"/>
              <a:buFont typeface="Wingdings 2" pitchFamily="18" charset="2"/>
              <a:buChar char=""/>
            </a:pPr>
            <a:r>
              <a:rPr lang="en-US" altLang="en-US" smtClean="0"/>
              <a:t>Skin</a:t>
            </a:r>
          </a:p>
          <a:p>
            <a:pPr lvl="2">
              <a:buSzPct val="80000"/>
              <a:buFont typeface="Wingdings" pitchFamily="2" charset="2"/>
              <a:buChar char="Ø"/>
            </a:pPr>
            <a:r>
              <a:rPr lang="en-US" altLang="en-US" smtClean="0"/>
              <a:t>Surface smooth and even, with homogeneous color; good area to judge pigment because often protected from sun</a:t>
            </a:r>
          </a:p>
          <a:p>
            <a:pPr lvl="2">
              <a:buSzPct val="80000"/>
              <a:buFont typeface="Wingdings" pitchFamily="2" charset="2"/>
              <a:buChar char="Ø"/>
            </a:pPr>
            <a:r>
              <a:rPr lang="en-US" altLang="en-US" smtClean="0"/>
              <a:t>Fine venous network may be visible in thin persons</a:t>
            </a:r>
          </a:p>
          <a:p>
            <a:pPr lvl="2">
              <a:buSzPct val="80000"/>
              <a:buFont typeface="Wingdings" pitchFamily="2" charset="2"/>
              <a:buChar char="Ø"/>
            </a:pPr>
            <a:r>
              <a:rPr lang="en-US" altLang="en-US" smtClean="0"/>
              <a:t>Good skin turgor reflects healthy nutrition; gently pinch up a fold of skin; then release to note skin’s immediate return to original position</a:t>
            </a:r>
          </a:p>
          <a:p>
            <a:pPr lvl="2"/>
            <a:endParaRPr lang="en-US" altLang="en-US" smtClean="0"/>
          </a:p>
        </p:txBody>
      </p:sp>
      <p:sp>
        <p:nvSpPr>
          <p:cNvPr id="46083" name="Title 5"/>
          <p:cNvSpPr>
            <a:spLocks noGrp="1"/>
          </p:cNvSpPr>
          <p:nvPr>
            <p:ph type="title"/>
          </p:nvPr>
        </p:nvSpPr>
        <p:spPr/>
        <p:txBody>
          <a:bodyPr/>
          <a:lstStyle/>
          <a:p>
            <a:r>
              <a:rPr lang="en-US" altLang="en-US" smtClean="0"/>
              <a:t>Inspection of the Abdomen II</a:t>
            </a:r>
          </a:p>
        </p:txBody>
      </p:sp>
      <p:sp>
        <p:nvSpPr>
          <p:cNvPr id="4608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4608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1BD8DDF-4695-461B-8E89-6F18455BAF2B}" type="slidenum">
              <a:rPr lang="en-US" sz="1000" smtClean="0">
                <a:latin typeface="Arial" pitchFamily="34" charset="0"/>
              </a:rPr>
              <a:pPr eaLnBrk="1" hangingPunct="1"/>
              <a:t>34</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Skin </a:t>
            </a:r>
          </a:p>
          <a:p>
            <a:pPr lvl="2">
              <a:buSzPct val="80000"/>
              <a:buFont typeface="Wingdings" pitchFamily="2" charset="2"/>
              <a:buChar char="Ø"/>
            </a:pPr>
            <a:r>
              <a:rPr lang="en-US" altLang="en-US" smtClean="0"/>
              <a:t>One common pigment change is striae, silvery white, linear, jagged marks about 1 to 6 cm long</a:t>
            </a:r>
          </a:p>
          <a:p>
            <a:pPr lvl="2">
              <a:buSzPct val="80000"/>
              <a:buFont typeface="Wingdings" pitchFamily="2" charset="2"/>
              <a:buChar char="Ø"/>
            </a:pPr>
            <a:r>
              <a:rPr lang="en-US" altLang="en-US" smtClean="0"/>
              <a:t>Occur when elastic fibers in reticular layer of skin are broken after rapid or prolonged stretching, as in pregnancy or excessive weight gain; recent striae are pink or blue, then they turn silvery white</a:t>
            </a:r>
          </a:p>
          <a:p>
            <a:pPr lvl="2">
              <a:buSzPct val="80000"/>
              <a:buFont typeface="Wingdings" pitchFamily="2" charset="2"/>
              <a:buChar char="Ø"/>
            </a:pPr>
            <a:r>
              <a:rPr lang="en-US" altLang="en-US" smtClean="0"/>
              <a:t>Pigmented nevi (moles), circumscribed brown macular or papular areas, common on abdomen</a:t>
            </a:r>
          </a:p>
          <a:p>
            <a:pPr lvl="2">
              <a:buSzPct val="80000"/>
              <a:buFont typeface="Wingdings" pitchFamily="2" charset="2"/>
              <a:buChar char="Ø"/>
            </a:pPr>
            <a:r>
              <a:rPr lang="en-US" altLang="en-US" smtClean="0"/>
              <a:t>Normally no lesions are present, although you may note well-healed surgical scars</a:t>
            </a:r>
          </a:p>
        </p:txBody>
      </p:sp>
      <p:sp>
        <p:nvSpPr>
          <p:cNvPr id="47107" name="Title 5"/>
          <p:cNvSpPr>
            <a:spLocks noGrp="1"/>
          </p:cNvSpPr>
          <p:nvPr>
            <p:ph type="title"/>
          </p:nvPr>
        </p:nvSpPr>
        <p:spPr/>
        <p:txBody>
          <a:bodyPr/>
          <a:lstStyle/>
          <a:p>
            <a:r>
              <a:rPr lang="en-US" altLang="en-US" smtClean="0"/>
              <a:t>Inspection of the Abdomen III</a:t>
            </a:r>
          </a:p>
        </p:txBody>
      </p:sp>
      <p:sp>
        <p:nvSpPr>
          <p:cNvPr id="4710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4710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3693B6B-C699-498B-A6F0-43BFAAED4536}" type="slidenum">
              <a:rPr lang="en-US" sz="1000" smtClean="0">
                <a:latin typeface="Arial" pitchFamily="34" charset="0"/>
              </a:rPr>
              <a:pPr eaLnBrk="1" hangingPunct="1"/>
              <a:t>35</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If a scar is present, draw its location in person’s record, indicating length in centimeters.</a:t>
            </a:r>
          </a:p>
          <a:p>
            <a:pPr lvl="1">
              <a:buSzPct val="60000"/>
              <a:buFont typeface="Wingdings 2" pitchFamily="18" charset="2"/>
              <a:buChar char=""/>
            </a:pPr>
            <a:r>
              <a:rPr lang="en-US" altLang="en-US" sz="2800" smtClean="0"/>
              <a:t>Occasionally, a person forgets about an operation while providing the history; if you note a scar now, ask about it.</a:t>
            </a:r>
          </a:p>
          <a:p>
            <a:pPr lvl="1">
              <a:buSzPct val="60000"/>
              <a:buFont typeface="Wingdings 2" pitchFamily="18" charset="2"/>
              <a:buChar char=""/>
            </a:pPr>
            <a:r>
              <a:rPr lang="en-US" altLang="en-US" sz="2800" smtClean="0"/>
              <a:t>Surgical scar alerts you to possible presence of underlying adhesions and excess fibrous tissue.</a:t>
            </a:r>
          </a:p>
        </p:txBody>
      </p:sp>
      <p:sp>
        <p:nvSpPr>
          <p:cNvPr id="48131" name="Title 5"/>
          <p:cNvSpPr>
            <a:spLocks noGrp="1"/>
          </p:cNvSpPr>
          <p:nvPr>
            <p:ph type="title"/>
          </p:nvPr>
        </p:nvSpPr>
        <p:spPr/>
        <p:txBody>
          <a:bodyPr/>
          <a:lstStyle/>
          <a:p>
            <a:r>
              <a:rPr lang="en-US" altLang="en-US" smtClean="0"/>
              <a:t>Abdominal Scars</a:t>
            </a:r>
          </a:p>
        </p:txBody>
      </p:sp>
      <p:sp>
        <p:nvSpPr>
          <p:cNvPr id="4813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4813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1219188-64E1-41C0-B394-C743ECF2C7E3}" type="slidenum">
              <a:rPr lang="en-US" sz="1000" smtClean="0">
                <a:latin typeface="Arial" pitchFamily="34" charset="0"/>
              </a:rPr>
              <a:pPr eaLnBrk="1" hangingPunct="1"/>
              <a:t>36</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Pulsation or movement</a:t>
            </a:r>
          </a:p>
          <a:p>
            <a:pPr lvl="2">
              <a:buSzPct val="80000"/>
              <a:buFont typeface="Wingdings" pitchFamily="2" charset="2"/>
              <a:buChar char="Ø"/>
            </a:pPr>
            <a:r>
              <a:rPr lang="en-US" altLang="en-US" smtClean="0"/>
              <a:t>Normally you may see pulsations from aorta beneath skin in epigastric area, particularly in thin persons with good muscle wall relaxation</a:t>
            </a:r>
          </a:p>
          <a:p>
            <a:pPr lvl="1">
              <a:buSzPct val="60000"/>
              <a:buFont typeface="Wingdings 2" pitchFamily="18" charset="2"/>
              <a:buChar char=""/>
            </a:pPr>
            <a:r>
              <a:rPr lang="en-US" altLang="en-US" smtClean="0"/>
              <a:t>Hair distribution</a:t>
            </a:r>
          </a:p>
          <a:p>
            <a:pPr lvl="2">
              <a:buSzPct val="80000"/>
              <a:buFont typeface="Wingdings" pitchFamily="2" charset="2"/>
              <a:buChar char="Ø"/>
            </a:pPr>
            <a:r>
              <a:rPr lang="en-US" altLang="en-US" smtClean="0"/>
              <a:t>Pattern of pubic hair growth normally has diamond shape in adult males and an inverted triangle shape in adult females</a:t>
            </a:r>
          </a:p>
          <a:p>
            <a:pPr lvl="1">
              <a:buSzPct val="60000"/>
              <a:buFont typeface="Wingdings 2" pitchFamily="18" charset="2"/>
              <a:buChar char=""/>
            </a:pPr>
            <a:r>
              <a:rPr lang="en-US" altLang="en-US" smtClean="0"/>
              <a:t>Demeanor</a:t>
            </a:r>
          </a:p>
          <a:p>
            <a:pPr lvl="2">
              <a:buSzPct val="80000"/>
              <a:buFont typeface="Wingdings" pitchFamily="2" charset="2"/>
              <a:buChar char="Ø"/>
            </a:pPr>
            <a:r>
              <a:rPr lang="en-US" altLang="en-US" smtClean="0"/>
              <a:t>Comfortable person is relaxed quietly on examining table and has a benign facial expression and slow, even respirations</a:t>
            </a:r>
          </a:p>
          <a:p>
            <a:pPr lvl="2"/>
            <a:endParaRPr lang="en-US" altLang="en-US" smtClean="0"/>
          </a:p>
        </p:txBody>
      </p:sp>
      <p:sp>
        <p:nvSpPr>
          <p:cNvPr id="49155" name="Title 5"/>
          <p:cNvSpPr>
            <a:spLocks noGrp="1"/>
          </p:cNvSpPr>
          <p:nvPr>
            <p:ph type="title"/>
          </p:nvPr>
        </p:nvSpPr>
        <p:spPr/>
        <p:txBody>
          <a:bodyPr/>
          <a:lstStyle/>
          <a:p>
            <a:r>
              <a:rPr lang="en-US" altLang="en-US" smtClean="0"/>
              <a:t>Inspection of the Abdomen IV</a:t>
            </a:r>
          </a:p>
        </p:txBody>
      </p:sp>
      <p:sp>
        <p:nvSpPr>
          <p:cNvPr id="4915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4915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67DD890-9FD1-4DED-BA01-3F06E589791F}" type="slidenum">
              <a:rPr lang="en-US" sz="1000" smtClean="0">
                <a:latin typeface="Arial" pitchFamily="34" charset="0"/>
              </a:rPr>
              <a:pPr eaLnBrk="1" hangingPunct="1"/>
              <a:t>37</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This is done because percussion and palpation can increase peristalsis, which would give a false interpretation of bowel sounds.</a:t>
            </a:r>
          </a:p>
          <a:p>
            <a:pPr lvl="2">
              <a:buSzPct val="80000"/>
              <a:buFont typeface="Wingdings" pitchFamily="2" charset="2"/>
              <a:buChar char="Ø"/>
            </a:pPr>
            <a:r>
              <a:rPr lang="en-US" altLang="en-US" sz="2400" smtClean="0"/>
              <a:t>Use diaphragm endpiece because bowel sounds are relatively high pitched.</a:t>
            </a:r>
          </a:p>
          <a:p>
            <a:pPr lvl="2">
              <a:buSzPct val="80000"/>
              <a:buFont typeface="Wingdings" pitchFamily="2" charset="2"/>
              <a:buChar char="Ø"/>
            </a:pPr>
            <a:r>
              <a:rPr lang="en-US" altLang="en-US" sz="2400" smtClean="0"/>
              <a:t>Hold stethoscope lightly against skin; pushing too hard may stimulate more bowel sounds.</a:t>
            </a:r>
          </a:p>
          <a:p>
            <a:pPr lvl="2">
              <a:buSzPct val="80000"/>
              <a:buFont typeface="Wingdings" pitchFamily="2" charset="2"/>
              <a:buChar char="Ø"/>
            </a:pPr>
            <a:r>
              <a:rPr lang="en-US" altLang="en-US" sz="2400" smtClean="0"/>
              <a:t>Begin in RLQ at ileocecal valve area because bowel sounds are normally always present here.</a:t>
            </a:r>
          </a:p>
        </p:txBody>
      </p:sp>
      <p:sp>
        <p:nvSpPr>
          <p:cNvPr id="50179" name="Title 5"/>
          <p:cNvSpPr>
            <a:spLocks noGrp="1"/>
          </p:cNvSpPr>
          <p:nvPr>
            <p:ph type="title"/>
          </p:nvPr>
        </p:nvSpPr>
        <p:spPr/>
        <p:txBody>
          <a:bodyPr/>
          <a:lstStyle/>
          <a:p>
            <a:r>
              <a:rPr lang="en-US" altLang="en-US" smtClean="0"/>
              <a:t>Auscultation of Bowel and Vascular Sounds </a:t>
            </a:r>
          </a:p>
        </p:txBody>
      </p:sp>
      <p:sp>
        <p:nvSpPr>
          <p:cNvPr id="5018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5018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0840A95-7F33-4B05-9EFB-FF83204A1A46}" type="slidenum">
              <a:rPr lang="en-US" sz="1000" smtClean="0">
                <a:latin typeface="Arial" pitchFamily="34" charset="0"/>
              </a:rPr>
              <a:pPr eaLnBrk="1" hangingPunct="1"/>
              <a:t>38</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000" smtClean="0"/>
              <a:t>Note character and frequency of bowel sounds</a:t>
            </a:r>
          </a:p>
          <a:p>
            <a:pPr lvl="1">
              <a:buSzPct val="60000"/>
              <a:buFont typeface="Wingdings 2" pitchFamily="18" charset="2"/>
              <a:buChar char=""/>
            </a:pPr>
            <a:r>
              <a:rPr lang="en-US" altLang="en-US" sz="2000" smtClean="0"/>
              <a:t>Bowel sounds originate from movement of air and fluid through small intestine</a:t>
            </a:r>
          </a:p>
          <a:p>
            <a:pPr lvl="1">
              <a:buSzPct val="60000"/>
              <a:buFont typeface="Wingdings 2" pitchFamily="18" charset="2"/>
              <a:buChar char=""/>
            </a:pPr>
            <a:r>
              <a:rPr lang="en-US" altLang="en-US" sz="2000" smtClean="0"/>
              <a:t>Depending on time elapsed since eating, a wide range of normal sounds can occur</a:t>
            </a:r>
          </a:p>
          <a:p>
            <a:pPr lvl="1">
              <a:buSzPct val="60000"/>
              <a:buFont typeface="Wingdings 2" pitchFamily="18" charset="2"/>
              <a:buChar char=""/>
            </a:pPr>
            <a:r>
              <a:rPr lang="en-US" altLang="en-US" sz="2000" smtClean="0"/>
              <a:t>Bowel sounds are high pitched, gurgling, cascading sounds, occurring irregularly anywhere from 5 to 30 times per minute; do not bother to count them</a:t>
            </a:r>
          </a:p>
          <a:p>
            <a:pPr lvl="1">
              <a:buSzPct val="60000"/>
              <a:buFont typeface="Wingdings 2" pitchFamily="18" charset="2"/>
              <a:buChar char=""/>
            </a:pPr>
            <a:r>
              <a:rPr lang="en-US" altLang="en-US" sz="2000" smtClean="0"/>
              <a:t>Judge if they are normal, hypoactive, or hyperactive</a:t>
            </a:r>
          </a:p>
          <a:p>
            <a:pPr lvl="1">
              <a:buSzPct val="60000"/>
              <a:buFont typeface="Wingdings 2" pitchFamily="18" charset="2"/>
              <a:buChar char=""/>
            </a:pPr>
            <a:r>
              <a:rPr lang="en-US" altLang="en-US" sz="2000" smtClean="0"/>
              <a:t>Borborygmus is the sound of hyper peristalsis  </a:t>
            </a:r>
          </a:p>
          <a:p>
            <a:pPr lvl="1">
              <a:buSzPct val="60000"/>
              <a:buFont typeface="Wingdings 2" pitchFamily="18" charset="2"/>
              <a:buChar char=""/>
            </a:pPr>
            <a:r>
              <a:rPr lang="en-US" altLang="en-US" sz="2000" smtClean="0"/>
              <a:t>Perfectly “silent abdomen” is uncommon; you must listen for 5 minutes by your watch before deciding bowel sounds are completely absent</a:t>
            </a:r>
          </a:p>
        </p:txBody>
      </p:sp>
      <p:sp>
        <p:nvSpPr>
          <p:cNvPr id="51203" name="Title 5"/>
          <p:cNvSpPr>
            <a:spLocks noGrp="1"/>
          </p:cNvSpPr>
          <p:nvPr>
            <p:ph type="title"/>
          </p:nvPr>
        </p:nvSpPr>
        <p:spPr/>
        <p:txBody>
          <a:bodyPr/>
          <a:lstStyle/>
          <a:p>
            <a:r>
              <a:rPr lang="en-US" altLang="en-US" smtClean="0"/>
              <a:t>Bowel Sounds </a:t>
            </a:r>
          </a:p>
        </p:txBody>
      </p:sp>
      <p:sp>
        <p:nvSpPr>
          <p:cNvPr id="5120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5120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A2B2258-22E7-4462-A6D3-A011255BC0EA}" type="slidenum">
              <a:rPr lang="en-US" sz="1000" smtClean="0">
                <a:latin typeface="Arial" pitchFamily="34" charset="0"/>
              </a:rPr>
              <a:pPr eaLnBrk="1" hangingPunct="1"/>
              <a:t>39</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Pancreas is a soft, lobulated gland located behind stomach</a:t>
            </a:r>
          </a:p>
          <a:p>
            <a:pPr lvl="1">
              <a:buSzPct val="60000"/>
              <a:buFont typeface="Wingdings 2" pitchFamily="18" charset="2"/>
              <a:buChar char=""/>
            </a:pPr>
            <a:r>
              <a:rPr lang="en-US" altLang="en-US" smtClean="0"/>
              <a:t>Bean-shaped kidneys are retroperitoneal, or posterior to abdominal contents</a:t>
            </a:r>
          </a:p>
          <a:p>
            <a:pPr lvl="1">
              <a:buSzPct val="60000"/>
              <a:buFont typeface="Wingdings 2" pitchFamily="18" charset="2"/>
              <a:buChar char=""/>
            </a:pPr>
            <a:r>
              <a:rPr lang="en-US" altLang="en-US" smtClean="0"/>
              <a:t>Because of placement of liver, right kidney rests </a:t>
            </a:r>
            <a:br>
              <a:rPr lang="en-US" altLang="en-US" smtClean="0"/>
            </a:br>
            <a:r>
              <a:rPr lang="en-US" altLang="en-US" smtClean="0"/>
              <a:t>1 to 2 cm lower than left kidney</a:t>
            </a:r>
          </a:p>
          <a:p>
            <a:pPr lvl="1">
              <a:buSzPct val="60000"/>
              <a:buFont typeface="Wingdings 2" pitchFamily="18" charset="2"/>
              <a:buChar char=""/>
            </a:pPr>
            <a:r>
              <a:rPr lang="en-US" altLang="en-US" smtClean="0"/>
              <a:t>For convenience in description, abdominal wall is divided into four quadrants by a vertical and a horizontal line bisecting umbilicus</a:t>
            </a:r>
          </a:p>
          <a:p>
            <a:pPr lvl="1"/>
            <a:endParaRPr lang="en-US" altLang="en-US" sz="2000" smtClean="0"/>
          </a:p>
          <a:p>
            <a:pPr lvl="1"/>
            <a:endParaRPr lang="en-US" altLang="en-US" sz="2000" smtClean="0"/>
          </a:p>
          <a:p>
            <a:pPr lvl="1"/>
            <a:endParaRPr lang="en-US" altLang="en-US" sz="2000" smtClean="0"/>
          </a:p>
        </p:txBody>
      </p:sp>
      <p:sp>
        <p:nvSpPr>
          <p:cNvPr id="15363" name="Title 5"/>
          <p:cNvSpPr>
            <a:spLocks noGrp="1"/>
          </p:cNvSpPr>
          <p:nvPr>
            <p:ph type="title"/>
          </p:nvPr>
        </p:nvSpPr>
        <p:spPr/>
        <p:txBody>
          <a:bodyPr/>
          <a:lstStyle/>
          <a:p>
            <a:r>
              <a:rPr lang="en-US" altLang="en-US" smtClean="0"/>
              <a:t>Internal Anatomy II</a:t>
            </a:r>
          </a:p>
        </p:txBody>
      </p:sp>
      <p:sp>
        <p:nvSpPr>
          <p:cNvPr id="1536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536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3362C0E-7D19-4721-B15F-23359D5A84E4}" type="slidenum">
              <a:rPr lang="en-US" sz="1000" smtClean="0">
                <a:latin typeface="Arial" pitchFamily="34" charset="0"/>
              </a:rPr>
              <a:pPr eaLnBrk="1" hangingPunct="1"/>
              <a:t>4</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As you listen to abdomen, note presence of any vascular sounds or bruits.</a:t>
            </a:r>
          </a:p>
          <a:p>
            <a:pPr lvl="1">
              <a:buSzPct val="60000"/>
              <a:buFont typeface="Wingdings 2" pitchFamily="18" charset="2"/>
              <a:buChar char=""/>
            </a:pPr>
            <a:r>
              <a:rPr lang="en-US" altLang="en-US" sz="2800" smtClean="0"/>
              <a:t>Using firmer pressure, check over aorta, renal arteries, iliac, and femoral arteries, especially in people with hypertension.</a:t>
            </a:r>
          </a:p>
          <a:p>
            <a:pPr lvl="1">
              <a:buSzPct val="60000"/>
              <a:buFont typeface="Wingdings 2" pitchFamily="18" charset="2"/>
              <a:buChar char=""/>
            </a:pPr>
            <a:r>
              <a:rPr lang="en-US" altLang="en-US" sz="2800" smtClean="0"/>
              <a:t>Usually no such sound is present.</a:t>
            </a:r>
          </a:p>
        </p:txBody>
      </p:sp>
      <p:sp>
        <p:nvSpPr>
          <p:cNvPr id="52227" name="Title 5"/>
          <p:cNvSpPr>
            <a:spLocks noGrp="1"/>
          </p:cNvSpPr>
          <p:nvPr>
            <p:ph type="title"/>
          </p:nvPr>
        </p:nvSpPr>
        <p:spPr/>
        <p:txBody>
          <a:bodyPr/>
          <a:lstStyle/>
          <a:p>
            <a:r>
              <a:rPr lang="en-US" altLang="en-US" smtClean="0"/>
              <a:t>Vascular Sounds </a:t>
            </a:r>
          </a:p>
        </p:txBody>
      </p:sp>
      <p:sp>
        <p:nvSpPr>
          <p:cNvPr id="5222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5222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D594C00-4EF7-4FF2-8B16-ECEB6015876A}" type="slidenum">
              <a:rPr lang="en-US" sz="1000" smtClean="0">
                <a:latin typeface="Arial" pitchFamily="34" charset="0"/>
              </a:rPr>
              <a:pPr eaLnBrk="1" hangingPunct="1"/>
              <a:t>40</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p:cNvSpPr>
            <a:spLocks noGrp="1" noChangeArrowheads="1"/>
          </p:cNvSpPr>
          <p:nvPr>
            <p:ph idx="1"/>
          </p:nvPr>
        </p:nvSpPr>
        <p:spPr>
          <a:xfrm>
            <a:off x="465138" y="1641475"/>
            <a:ext cx="8229600" cy="4454525"/>
          </a:xfrm>
        </p:spPr>
        <p:txBody>
          <a:bodyPr/>
          <a:lstStyle/>
          <a:p>
            <a:r>
              <a:rPr lang="en-US" altLang="en-US" smtClean="0"/>
              <a:t>Percuss general tympany, liver, and splenic dullness</a:t>
            </a:r>
          </a:p>
          <a:p>
            <a:pPr lvl="1"/>
            <a:r>
              <a:rPr lang="en-US" altLang="en-US" smtClean="0"/>
              <a:t>Percuss to assess relative density of abdominal contents, to locate organs, and to screen for abnormal fluid or masses</a:t>
            </a:r>
          </a:p>
          <a:p>
            <a:pPr lvl="1"/>
            <a:r>
              <a:rPr lang="en-US" altLang="en-US" smtClean="0"/>
              <a:t>General tympany</a:t>
            </a:r>
          </a:p>
          <a:p>
            <a:pPr lvl="2"/>
            <a:r>
              <a:rPr lang="en-US" altLang="en-US" smtClean="0"/>
              <a:t>First, percuss lightly in all four quadrants to determine prevailing amount of tympany and dullness </a:t>
            </a:r>
          </a:p>
          <a:p>
            <a:pPr lvl="2"/>
            <a:r>
              <a:rPr lang="en-US" altLang="en-US" smtClean="0"/>
              <a:t>Move clockwise; tympany should predominate because air in intestines rises to surface when person is supine</a:t>
            </a:r>
          </a:p>
        </p:txBody>
      </p:sp>
      <p:sp>
        <p:nvSpPr>
          <p:cNvPr id="53251" name="Title 5"/>
          <p:cNvSpPr>
            <a:spLocks noGrp="1"/>
          </p:cNvSpPr>
          <p:nvPr>
            <p:ph type="title"/>
          </p:nvPr>
        </p:nvSpPr>
        <p:spPr/>
        <p:txBody>
          <a:bodyPr/>
          <a:lstStyle/>
          <a:p>
            <a:r>
              <a:rPr lang="en-US" altLang="en-US" smtClean="0"/>
              <a:t>Percussion and Tympany</a:t>
            </a:r>
          </a:p>
        </p:txBody>
      </p:sp>
      <p:sp>
        <p:nvSpPr>
          <p:cNvPr id="5325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5325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569BF0F-8345-4744-B9CB-302241442C37}" type="slidenum">
              <a:rPr lang="en-US" sz="1000" smtClean="0">
                <a:latin typeface="Arial" pitchFamily="34" charset="0"/>
              </a:rPr>
              <a:pPr eaLnBrk="1" hangingPunct="1"/>
              <a:t>41</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Percuss to map out boundaries of certain organs </a:t>
            </a:r>
          </a:p>
          <a:p>
            <a:pPr lvl="1">
              <a:buSzPct val="60000"/>
              <a:buFont typeface="Wingdings 2" pitchFamily="18" charset="2"/>
              <a:buChar char=""/>
            </a:pPr>
            <a:r>
              <a:rPr lang="en-US" altLang="en-US" smtClean="0"/>
              <a:t>Measure height of liver in right midclavicular line</a:t>
            </a:r>
          </a:p>
          <a:p>
            <a:pPr lvl="1">
              <a:buSzPct val="60000"/>
              <a:buFont typeface="Wingdings 2" pitchFamily="18" charset="2"/>
              <a:buChar char=""/>
            </a:pPr>
            <a:r>
              <a:rPr lang="en-US" altLang="en-US" smtClean="0"/>
              <a:t>For consistent placement of midclavicular line landmark, remember to palpate acromioclavicular and sternoclavicular joints, and judge line at point midway between two marks</a:t>
            </a:r>
          </a:p>
          <a:p>
            <a:pPr lvl="1">
              <a:buSzPct val="60000"/>
              <a:buFont typeface="Wingdings 2" pitchFamily="18" charset="2"/>
              <a:buChar char=""/>
            </a:pPr>
            <a:r>
              <a:rPr lang="en-US" altLang="en-US" smtClean="0"/>
              <a:t>Begin in area of lung resonance, and percuss down interspaces until sound changes to a dull quality</a:t>
            </a:r>
          </a:p>
        </p:txBody>
      </p:sp>
      <p:sp>
        <p:nvSpPr>
          <p:cNvPr id="54275" name="Title 5"/>
          <p:cNvSpPr>
            <a:spLocks noGrp="1"/>
          </p:cNvSpPr>
          <p:nvPr>
            <p:ph type="title"/>
          </p:nvPr>
        </p:nvSpPr>
        <p:spPr/>
        <p:txBody>
          <a:bodyPr/>
          <a:lstStyle/>
          <a:p>
            <a:r>
              <a:rPr lang="en-US" altLang="en-US" smtClean="0"/>
              <a:t>Liver Span Assessment I</a:t>
            </a:r>
          </a:p>
        </p:txBody>
      </p:sp>
      <p:sp>
        <p:nvSpPr>
          <p:cNvPr id="5427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5427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37836FE-1180-4053-A45A-AC409EB59F54}" type="slidenum">
              <a:rPr lang="en-US" sz="1000" smtClean="0">
                <a:latin typeface="Arial" pitchFamily="34" charset="0"/>
              </a:rPr>
              <a:pPr eaLnBrk="1" hangingPunct="1"/>
              <a:t>42</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Mark spot, usually in fifth intercostal space</a:t>
            </a:r>
          </a:p>
          <a:p>
            <a:pPr lvl="1">
              <a:buSzPct val="60000"/>
              <a:buFont typeface="Wingdings 2" pitchFamily="18" charset="2"/>
              <a:buChar char=""/>
            </a:pPr>
            <a:r>
              <a:rPr lang="en-US" altLang="en-US" sz="2800" smtClean="0"/>
              <a:t>Find abdominal tympany, and percuss up in midclavicular line</a:t>
            </a:r>
          </a:p>
          <a:p>
            <a:pPr lvl="1">
              <a:buSzPct val="60000"/>
              <a:buFont typeface="Wingdings 2" pitchFamily="18" charset="2"/>
              <a:buChar char=""/>
            </a:pPr>
            <a:r>
              <a:rPr lang="en-US" altLang="en-US" sz="2800" smtClean="0"/>
              <a:t>Mark where sound changes from tympany to a dull sound, normally at right costal margin</a:t>
            </a:r>
          </a:p>
          <a:p>
            <a:pPr lvl="1">
              <a:buSzPct val="60000"/>
              <a:buFont typeface="Wingdings 2" pitchFamily="18" charset="2"/>
              <a:buChar char=""/>
            </a:pPr>
            <a:r>
              <a:rPr lang="en-US" altLang="en-US" sz="2800" smtClean="0"/>
              <a:t>Measure distance between two marks; normal liver span in adult ranges from 6 to 12 cm</a:t>
            </a:r>
          </a:p>
          <a:p>
            <a:pPr lvl="1">
              <a:buSzPct val="60000"/>
              <a:buFont typeface="Wingdings 2" pitchFamily="18" charset="2"/>
              <a:buChar char=""/>
            </a:pPr>
            <a:r>
              <a:rPr lang="en-US" altLang="en-US" sz="2800" smtClean="0"/>
              <a:t>Height of liver span correlates with height of person; taller people have longer livers</a:t>
            </a:r>
          </a:p>
        </p:txBody>
      </p:sp>
      <p:sp>
        <p:nvSpPr>
          <p:cNvPr id="55299" name="Title 5"/>
          <p:cNvSpPr>
            <a:spLocks noGrp="1"/>
          </p:cNvSpPr>
          <p:nvPr>
            <p:ph type="title"/>
          </p:nvPr>
        </p:nvSpPr>
        <p:spPr/>
        <p:txBody>
          <a:bodyPr/>
          <a:lstStyle/>
          <a:p>
            <a:r>
              <a:rPr lang="en-US" altLang="en-US" smtClean="0"/>
              <a:t>Liver Span Assessment II</a:t>
            </a:r>
          </a:p>
        </p:txBody>
      </p:sp>
      <p:sp>
        <p:nvSpPr>
          <p:cNvPr id="5530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5530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3E90833-7644-41BC-BDDE-C54060B3794E}" type="slidenum">
              <a:rPr lang="en-US" sz="1000" smtClean="0">
                <a:latin typeface="Arial" pitchFamily="34" charset="0"/>
              </a:rPr>
              <a:pPr eaLnBrk="1" hangingPunct="1"/>
              <a:t>43</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000" smtClean="0"/>
              <a:t>Also, males have larger liver span than females of the same height</a:t>
            </a:r>
          </a:p>
          <a:p>
            <a:pPr lvl="1">
              <a:buSzPct val="60000"/>
              <a:buFont typeface="Wingdings 2" pitchFamily="18" charset="2"/>
              <a:buChar char=""/>
            </a:pPr>
            <a:r>
              <a:rPr lang="en-US" altLang="en-US" sz="2000" smtClean="0"/>
              <a:t>Overall, mean liver span is 10.5 cm for males and 7 cm for females</a:t>
            </a:r>
          </a:p>
          <a:p>
            <a:pPr lvl="1">
              <a:buSzPct val="60000"/>
              <a:buFont typeface="Wingdings 2" pitchFamily="18" charset="2"/>
              <a:buChar char=""/>
            </a:pPr>
            <a:r>
              <a:rPr lang="en-US" altLang="en-US" sz="2000" smtClean="0"/>
              <a:t>One variation occurs in people with chronic emphysema, in which liver displaced downward by hyperinflated lungs </a:t>
            </a:r>
          </a:p>
          <a:p>
            <a:pPr lvl="1">
              <a:buSzPct val="60000"/>
              <a:buFont typeface="Wingdings 2" pitchFamily="18" charset="2"/>
              <a:buChar char=""/>
            </a:pPr>
            <a:r>
              <a:rPr lang="en-US" altLang="en-US" sz="2000" smtClean="0"/>
              <a:t>Although you hear a dull percussion note well below right costal margin, overall span is still within normal limits</a:t>
            </a:r>
          </a:p>
          <a:p>
            <a:pPr lvl="1">
              <a:buSzPct val="60000"/>
              <a:buFont typeface="Wingdings 2" pitchFamily="18" charset="2"/>
              <a:buChar char=""/>
            </a:pPr>
            <a:r>
              <a:rPr lang="en-US" altLang="en-US" sz="2000" smtClean="0"/>
              <a:t>Clinical estimation of liver span important to screen for hepatomegaly and to monitor changes in liver size</a:t>
            </a:r>
          </a:p>
          <a:p>
            <a:pPr lvl="1">
              <a:buSzPct val="60000"/>
              <a:buFont typeface="Wingdings 2" pitchFamily="18" charset="2"/>
              <a:buChar char=""/>
            </a:pPr>
            <a:r>
              <a:rPr lang="en-US" altLang="en-US" sz="2000" smtClean="0"/>
              <a:t>However, this measurement is a gross estimate; liver span may be underestimated because of inaccurate detection of upper border</a:t>
            </a:r>
          </a:p>
          <a:p>
            <a:pPr lvl="1"/>
            <a:endParaRPr lang="en-US" altLang="en-US" sz="2000" smtClean="0"/>
          </a:p>
        </p:txBody>
      </p:sp>
      <p:sp>
        <p:nvSpPr>
          <p:cNvPr id="56323" name="Title 5"/>
          <p:cNvSpPr>
            <a:spLocks noGrp="1"/>
          </p:cNvSpPr>
          <p:nvPr>
            <p:ph type="title"/>
          </p:nvPr>
        </p:nvSpPr>
        <p:spPr/>
        <p:txBody>
          <a:bodyPr/>
          <a:lstStyle/>
          <a:p>
            <a:r>
              <a:rPr lang="en-US" altLang="en-US" smtClean="0"/>
              <a:t>Liver Span Assessment III</a:t>
            </a:r>
          </a:p>
        </p:txBody>
      </p:sp>
      <p:sp>
        <p:nvSpPr>
          <p:cNvPr id="5632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5632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E14DCCB-E51F-41FC-98FB-4AA53B724524}" type="slidenum">
              <a:rPr lang="en-US" sz="1000" smtClean="0">
                <a:latin typeface="Arial" pitchFamily="34" charset="0"/>
              </a:rPr>
              <a:pPr eaLnBrk="1" hangingPunct="1"/>
              <a:t>44</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Scratch test: one final technique is scratch test, which may help define liver border when abdomen distended or abdominal muscles are tense</a:t>
            </a:r>
          </a:p>
          <a:p>
            <a:pPr lvl="1">
              <a:buSzPct val="60000"/>
              <a:buFont typeface="Wingdings 2" pitchFamily="18" charset="2"/>
              <a:buChar char=""/>
            </a:pPr>
            <a:r>
              <a:rPr lang="en-US" altLang="en-US" smtClean="0"/>
              <a:t>Place your stethoscope over liver</a:t>
            </a:r>
          </a:p>
          <a:p>
            <a:pPr lvl="1">
              <a:buSzPct val="60000"/>
              <a:buFont typeface="Wingdings 2" pitchFamily="18" charset="2"/>
              <a:buChar char=""/>
            </a:pPr>
            <a:r>
              <a:rPr lang="en-US" altLang="en-US" smtClean="0"/>
              <a:t>With one fingernail, scratch short strokes over abdomen, starting in RLQ and moving progressively up toward liver </a:t>
            </a:r>
          </a:p>
          <a:p>
            <a:pPr lvl="1">
              <a:buSzPct val="60000"/>
              <a:buFont typeface="Wingdings 2" pitchFamily="18" charset="2"/>
              <a:buChar char=""/>
            </a:pPr>
            <a:r>
              <a:rPr lang="en-US" altLang="en-US" smtClean="0"/>
              <a:t>When scratching sound in your stethoscope becomes magnified, you will have crossed border from over a hollow organ to a solid one</a:t>
            </a:r>
          </a:p>
        </p:txBody>
      </p:sp>
      <p:sp>
        <p:nvSpPr>
          <p:cNvPr id="57347" name="Title 5"/>
          <p:cNvSpPr>
            <a:spLocks noGrp="1"/>
          </p:cNvSpPr>
          <p:nvPr>
            <p:ph type="title"/>
          </p:nvPr>
        </p:nvSpPr>
        <p:spPr/>
        <p:txBody>
          <a:bodyPr/>
          <a:lstStyle/>
          <a:p>
            <a:r>
              <a:rPr lang="en-US" altLang="en-US" smtClean="0"/>
              <a:t>Liver Span—Scratch Test</a:t>
            </a:r>
          </a:p>
        </p:txBody>
      </p:sp>
      <p:sp>
        <p:nvSpPr>
          <p:cNvPr id="5734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5734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1369E12-C41E-4244-A070-00C226DF791D}" type="slidenum">
              <a:rPr lang="en-US" sz="1000" smtClean="0">
                <a:latin typeface="Arial" pitchFamily="34" charset="0"/>
              </a:rPr>
              <a:pPr eaLnBrk="1" hangingPunct="1"/>
              <a:t>45</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5"/>
          <p:cNvSpPr>
            <a:spLocks noGrp="1" noChangeArrowheads="1"/>
          </p:cNvSpPr>
          <p:nvPr>
            <p:ph idx="1"/>
          </p:nvPr>
        </p:nvSpPr>
        <p:spPr>
          <a:xfrm>
            <a:off x="465138" y="1641475"/>
            <a:ext cx="8229600" cy="4454525"/>
          </a:xfrm>
        </p:spPr>
        <p:txBody>
          <a:bodyPr/>
          <a:lstStyle/>
          <a:p>
            <a:r>
              <a:rPr lang="en-US" altLang="en-US" sz="2400" smtClean="0"/>
              <a:t>Often spleen obscured by stomach contents, but you may locate it by percussing for a dull note from 9th to 11th intercostal space just behind left midaxillary line </a:t>
            </a:r>
          </a:p>
          <a:p>
            <a:r>
              <a:rPr lang="en-US" altLang="en-US" sz="2400" smtClean="0"/>
              <a:t>Area of splenic dullness normally is not wider than 7 cm in adult and should not encroach on normal tympany over gastric air bubble</a:t>
            </a:r>
          </a:p>
          <a:p>
            <a:r>
              <a:rPr lang="en-US" altLang="en-US" sz="2400" smtClean="0"/>
              <a:t>Percuss in lowest interspace in left anterior axillary line</a:t>
            </a:r>
          </a:p>
          <a:p>
            <a:r>
              <a:rPr lang="en-US" altLang="en-US" sz="2400" smtClean="0"/>
              <a:t>Tympany should result; ask person to take a deep breath; normally tympany remains through full inspiration</a:t>
            </a:r>
          </a:p>
        </p:txBody>
      </p:sp>
      <p:sp>
        <p:nvSpPr>
          <p:cNvPr id="58371" name="Title 5"/>
          <p:cNvSpPr>
            <a:spLocks noGrp="1"/>
          </p:cNvSpPr>
          <p:nvPr>
            <p:ph type="title"/>
          </p:nvPr>
        </p:nvSpPr>
        <p:spPr/>
        <p:txBody>
          <a:bodyPr/>
          <a:lstStyle/>
          <a:p>
            <a:r>
              <a:rPr lang="en-US" altLang="en-US" smtClean="0"/>
              <a:t>Splenic Dullness</a:t>
            </a:r>
          </a:p>
        </p:txBody>
      </p:sp>
      <p:sp>
        <p:nvSpPr>
          <p:cNvPr id="5837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5837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A9E255E-4154-4A46-977C-61EED48ADE01}" type="slidenum">
              <a:rPr lang="en-US" sz="1000" smtClean="0">
                <a:latin typeface="Arial" pitchFamily="34" charset="0"/>
              </a:rPr>
              <a:pPr eaLnBrk="1" hangingPunct="1"/>
              <a:t>46</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5"/>
          <p:cNvSpPr>
            <a:spLocks noGrp="1" noChangeArrowheads="1"/>
          </p:cNvSpPr>
          <p:nvPr>
            <p:ph idx="1"/>
          </p:nvPr>
        </p:nvSpPr>
        <p:spPr>
          <a:xfrm>
            <a:off x="465138" y="1641475"/>
            <a:ext cx="8229600" cy="4454525"/>
          </a:xfrm>
        </p:spPr>
        <p:txBody>
          <a:bodyPr/>
          <a:lstStyle/>
          <a:p>
            <a:pPr lvl="1"/>
            <a:r>
              <a:rPr lang="en-US" altLang="en-US" smtClean="0"/>
              <a:t>Indirect fist percussion causes tissues to vibrate instead of producing a sound</a:t>
            </a:r>
          </a:p>
          <a:p>
            <a:pPr lvl="1"/>
            <a:r>
              <a:rPr lang="en-US" altLang="en-US" smtClean="0"/>
              <a:t>To assess kidney, place one hand over 12th rib at costovertebral angle on back</a:t>
            </a:r>
          </a:p>
          <a:p>
            <a:pPr lvl="1"/>
            <a:r>
              <a:rPr lang="en-US" altLang="en-US" smtClean="0"/>
              <a:t>Thump that hand with ulnar edge of your other fist</a:t>
            </a:r>
          </a:p>
          <a:p>
            <a:pPr lvl="1"/>
            <a:r>
              <a:rPr lang="en-US" altLang="en-US" smtClean="0"/>
              <a:t>Person normally feels thud but no pain</a:t>
            </a:r>
          </a:p>
          <a:p>
            <a:pPr lvl="2"/>
            <a:r>
              <a:rPr lang="en-US" altLang="en-US" smtClean="0"/>
              <a:t>Its usual sequence in complete examination is with thoracic assessment, when person is sitting up and you are standing behind</a:t>
            </a:r>
            <a:endParaRPr lang="en-US" altLang="en-US" sz="1800" smtClean="0"/>
          </a:p>
        </p:txBody>
      </p:sp>
      <p:sp>
        <p:nvSpPr>
          <p:cNvPr id="59395" name="Title 5"/>
          <p:cNvSpPr>
            <a:spLocks noGrp="1"/>
          </p:cNvSpPr>
          <p:nvPr>
            <p:ph type="title"/>
          </p:nvPr>
        </p:nvSpPr>
        <p:spPr/>
        <p:txBody>
          <a:bodyPr/>
          <a:lstStyle/>
          <a:p>
            <a:r>
              <a:rPr lang="en-US" altLang="en-US" smtClean="0"/>
              <a:t>Costovertebral Angle Tenderness</a:t>
            </a:r>
          </a:p>
        </p:txBody>
      </p:sp>
      <p:sp>
        <p:nvSpPr>
          <p:cNvPr id="5939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5939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928DDE8-7600-4821-93D4-E3587F3ECCF1}" type="slidenum">
              <a:rPr lang="en-US" sz="1000" smtClean="0">
                <a:latin typeface="Arial" pitchFamily="34" charset="0"/>
              </a:rPr>
              <a:pPr eaLnBrk="1" hangingPunct="1"/>
              <a:t>47</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At times, you may suspect that a person has ascites (free fluid in the peritoneal cavity) because of distended abdomen, bulging flanks, and an umbilicus that is protruding and displaced downward</a:t>
            </a:r>
          </a:p>
          <a:p>
            <a:pPr lvl="1">
              <a:buSzPct val="60000"/>
              <a:buFont typeface="Wingdings 2" pitchFamily="18" charset="2"/>
              <a:buChar char=""/>
            </a:pPr>
            <a:r>
              <a:rPr lang="en-US" altLang="en-US" sz="2800" smtClean="0"/>
              <a:t>You can differentiate ascites from gaseous distention by performing two percussion tests</a:t>
            </a:r>
          </a:p>
          <a:p>
            <a:pPr lvl="2">
              <a:buSzPct val="80000"/>
              <a:buFont typeface="Wingdings" pitchFamily="2" charset="2"/>
              <a:buChar char="Ø"/>
            </a:pPr>
            <a:r>
              <a:rPr lang="en-US" altLang="en-US" sz="2400" smtClean="0"/>
              <a:t>Fluid wave test</a:t>
            </a:r>
          </a:p>
          <a:p>
            <a:pPr lvl="2">
              <a:buSzPct val="80000"/>
              <a:buFont typeface="Wingdings" pitchFamily="2" charset="2"/>
              <a:buChar char="Ø"/>
            </a:pPr>
            <a:r>
              <a:rPr lang="en-US" altLang="en-US" sz="2400" smtClean="0"/>
              <a:t>Shifting dullness test</a:t>
            </a:r>
            <a:endParaRPr lang="en-US" altLang="en-US" smtClean="0"/>
          </a:p>
        </p:txBody>
      </p:sp>
      <p:sp>
        <p:nvSpPr>
          <p:cNvPr id="60419" name="Title 5"/>
          <p:cNvSpPr>
            <a:spLocks noGrp="1"/>
          </p:cNvSpPr>
          <p:nvPr>
            <p:ph type="title"/>
          </p:nvPr>
        </p:nvSpPr>
        <p:spPr/>
        <p:txBody>
          <a:bodyPr/>
          <a:lstStyle/>
          <a:p>
            <a:r>
              <a:rPr lang="en-US" altLang="en-US" smtClean="0"/>
              <a:t>Special Procedures</a:t>
            </a:r>
          </a:p>
        </p:txBody>
      </p:sp>
      <p:sp>
        <p:nvSpPr>
          <p:cNvPr id="6042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6042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DFD82B7-CF9E-412F-876E-B97CB652E91D}" type="slidenum">
              <a:rPr lang="en-US" sz="1000" smtClean="0">
                <a:latin typeface="Arial" pitchFamily="34" charset="0"/>
              </a:rPr>
              <a:pPr eaLnBrk="1" hangingPunct="1"/>
              <a:t>48</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Perform palpation</a:t>
            </a:r>
          </a:p>
          <a:p>
            <a:pPr lvl="2">
              <a:buSzPct val="80000"/>
              <a:buFont typeface="Wingdings" pitchFamily="2" charset="2"/>
              <a:buChar char="Ø"/>
            </a:pPr>
            <a:r>
              <a:rPr lang="en-US" altLang="en-US" sz="2400" smtClean="0"/>
              <a:t>Judge size, location, and consistency of certain organs and screen for an abnormal mass or tenderness</a:t>
            </a:r>
          </a:p>
          <a:p>
            <a:pPr lvl="2">
              <a:buSzPct val="80000"/>
              <a:buFont typeface="Wingdings" pitchFamily="2" charset="2"/>
              <a:buChar char="Ø"/>
            </a:pPr>
            <a:r>
              <a:rPr lang="en-US" altLang="en-US" sz="2400" smtClean="0"/>
              <a:t>Because most people are naturally inclined to protect abdomen, you need to use additional measures to enhance complete muscle relaxation</a:t>
            </a:r>
          </a:p>
        </p:txBody>
      </p:sp>
      <p:sp>
        <p:nvSpPr>
          <p:cNvPr id="61443" name="Title 5"/>
          <p:cNvSpPr>
            <a:spLocks noGrp="1"/>
          </p:cNvSpPr>
          <p:nvPr>
            <p:ph type="title"/>
          </p:nvPr>
        </p:nvSpPr>
        <p:spPr/>
        <p:txBody>
          <a:bodyPr/>
          <a:lstStyle/>
          <a:p>
            <a:r>
              <a:rPr lang="en-US" altLang="en-US" smtClean="0"/>
              <a:t>Palpate Surface and Deep Areas</a:t>
            </a:r>
          </a:p>
        </p:txBody>
      </p:sp>
      <p:sp>
        <p:nvSpPr>
          <p:cNvPr id="6144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6144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8571D4E-45AE-4E84-89FE-504DBFA4636B}" type="slidenum">
              <a:rPr lang="en-US" sz="1000" smtClean="0">
                <a:latin typeface="Arial" pitchFamily="34" charset="0"/>
              </a:rPr>
              <a:pPr eaLnBrk="1" hangingPunct="1"/>
              <a:t>49</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Internal Anatomy</a:t>
            </a:r>
          </a:p>
        </p:txBody>
      </p:sp>
      <p:pic>
        <p:nvPicPr>
          <p:cNvPr id="11268" name="Picture 7" descr="f21-02-X3243"/>
          <p:cNvPicPr>
            <a:picLocks noChangeAspect="1" noChangeArrowheads="1"/>
          </p:cNvPicPr>
          <p:nvPr/>
        </p:nvPicPr>
        <p:blipFill>
          <a:blip r:embed="rId3">
            <a:grayscl/>
          </a:blip>
          <a:srcRect/>
          <a:stretch>
            <a:fillRect/>
          </a:stretch>
        </p:blipFill>
        <p:spPr bwMode="auto">
          <a:xfrm>
            <a:off x="1997075" y="1814513"/>
            <a:ext cx="5148263" cy="4344987"/>
          </a:xfrm>
          <a:prstGeom prst="rect">
            <a:avLst/>
          </a:prstGeom>
          <a:noFill/>
          <a:ln w="38100">
            <a:solidFill>
              <a:schemeClr val="tx2"/>
            </a:solidFill>
            <a:miter lim="800000"/>
            <a:headEnd/>
            <a:tailEnd/>
          </a:ln>
        </p:spPr>
      </p:pic>
      <p:sp>
        <p:nvSpPr>
          <p:cNvPr id="1638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638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D160B60-8A0F-413E-925A-B50F0DD90966}" type="slidenum">
              <a:rPr lang="en-US" sz="1000" smtClean="0">
                <a:latin typeface="Arial" pitchFamily="34" charset="0"/>
              </a:rPr>
              <a:pPr eaLnBrk="1" hangingPunct="1"/>
              <a:t>5</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Begin with light palpation</a:t>
            </a:r>
          </a:p>
          <a:p>
            <a:pPr lvl="1">
              <a:buSzPct val="60000"/>
              <a:buFont typeface="Wingdings 2" pitchFamily="18" charset="2"/>
              <a:buChar char=""/>
            </a:pPr>
            <a:r>
              <a:rPr lang="en-US" altLang="en-US" smtClean="0"/>
              <a:t>With first four fingers close together, depress skin about 1 cm </a:t>
            </a:r>
          </a:p>
          <a:p>
            <a:pPr lvl="1">
              <a:buSzPct val="60000"/>
              <a:buFont typeface="Wingdings 2" pitchFamily="18" charset="2"/>
              <a:buChar char=""/>
            </a:pPr>
            <a:r>
              <a:rPr lang="en-US" altLang="en-US" smtClean="0"/>
              <a:t>Make gentle rotary motion, sliding fingers and skin together</a:t>
            </a:r>
          </a:p>
          <a:p>
            <a:pPr lvl="1">
              <a:buSzPct val="60000"/>
              <a:buFont typeface="Wingdings 2" pitchFamily="18" charset="2"/>
              <a:buChar char=""/>
            </a:pPr>
            <a:r>
              <a:rPr lang="en-US" altLang="en-US" smtClean="0"/>
              <a:t>Then lift fingers (do not drag them) and move clockwise to next location around abdomen</a:t>
            </a:r>
          </a:p>
          <a:p>
            <a:pPr lvl="1">
              <a:buSzPct val="60000"/>
              <a:buFont typeface="Wingdings 2" pitchFamily="18" charset="2"/>
              <a:buChar char=""/>
            </a:pPr>
            <a:r>
              <a:rPr lang="en-US" altLang="en-US" smtClean="0"/>
              <a:t>Objective is not to search for organs but to form an overall impression of skin surface and superficial musculature</a:t>
            </a:r>
          </a:p>
        </p:txBody>
      </p:sp>
      <p:sp>
        <p:nvSpPr>
          <p:cNvPr id="62467" name="Title 5"/>
          <p:cNvSpPr>
            <a:spLocks noGrp="1"/>
          </p:cNvSpPr>
          <p:nvPr>
            <p:ph type="title"/>
          </p:nvPr>
        </p:nvSpPr>
        <p:spPr/>
        <p:txBody>
          <a:bodyPr/>
          <a:lstStyle/>
          <a:p>
            <a:r>
              <a:rPr lang="en-US" altLang="en-US" smtClean="0"/>
              <a:t>Light Palpation I </a:t>
            </a:r>
          </a:p>
        </p:txBody>
      </p:sp>
      <p:sp>
        <p:nvSpPr>
          <p:cNvPr id="6246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6246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65426C4-8C35-47A4-984F-D0DC0DD3FD0A}" type="slidenum">
              <a:rPr lang="en-US" sz="1000" smtClean="0">
                <a:latin typeface="Arial" pitchFamily="34" charset="0"/>
              </a:rPr>
              <a:pPr eaLnBrk="1" hangingPunct="1"/>
              <a:t>50</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000" smtClean="0"/>
              <a:t>Save examination of any identified tender areas until last</a:t>
            </a:r>
          </a:p>
          <a:p>
            <a:pPr lvl="1">
              <a:buSzPct val="60000"/>
              <a:buFont typeface="Wingdings 2" pitchFamily="18" charset="2"/>
              <a:buChar char=""/>
            </a:pPr>
            <a:r>
              <a:rPr lang="en-US" altLang="en-US" sz="2000" smtClean="0"/>
              <a:t>This method avoids pain and resulting muscle rigidity that would obscure deep palpation later in examination</a:t>
            </a:r>
          </a:p>
          <a:p>
            <a:pPr lvl="1">
              <a:buSzPct val="60000"/>
              <a:buFont typeface="Wingdings 2" pitchFamily="18" charset="2"/>
              <a:buChar char=""/>
            </a:pPr>
            <a:r>
              <a:rPr lang="en-US" altLang="en-US" sz="2000" smtClean="0"/>
              <a:t>As you circle abdomen, discriminate between voluntary muscle guarding and involuntary rigidity</a:t>
            </a:r>
          </a:p>
          <a:p>
            <a:pPr lvl="1">
              <a:buSzPct val="60000"/>
              <a:buFont typeface="Wingdings 2" pitchFamily="18" charset="2"/>
              <a:buChar char=""/>
            </a:pPr>
            <a:r>
              <a:rPr lang="en-US" altLang="en-US" sz="2000" smtClean="0"/>
              <a:t>Voluntary guarding occurs when person is cold, tense, or ticklish; it is bilateral, and you will feel muscles relax slightly during exhalation; use relaxation measures to try to eliminate this type of guarding</a:t>
            </a:r>
          </a:p>
          <a:p>
            <a:pPr lvl="1">
              <a:buSzPct val="60000"/>
              <a:buFont typeface="Wingdings 2" pitchFamily="18" charset="2"/>
              <a:buChar char=""/>
            </a:pPr>
            <a:r>
              <a:rPr lang="en-US" altLang="en-US" sz="2000" smtClean="0"/>
              <a:t>If rigidity persists, it is probably involuntary</a:t>
            </a:r>
          </a:p>
        </p:txBody>
      </p:sp>
      <p:sp>
        <p:nvSpPr>
          <p:cNvPr id="63491" name="Title 5"/>
          <p:cNvSpPr>
            <a:spLocks noGrp="1"/>
          </p:cNvSpPr>
          <p:nvPr>
            <p:ph type="title"/>
          </p:nvPr>
        </p:nvSpPr>
        <p:spPr/>
        <p:txBody>
          <a:bodyPr/>
          <a:lstStyle/>
          <a:p>
            <a:r>
              <a:rPr lang="en-US" altLang="en-US" smtClean="0"/>
              <a:t>Light Palpation II</a:t>
            </a:r>
          </a:p>
        </p:txBody>
      </p:sp>
      <p:sp>
        <p:nvSpPr>
          <p:cNvPr id="6349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6349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5CFB117-3B7F-4F68-B0CC-BBA7CD75020D}" type="slidenum">
              <a:rPr lang="en-US" sz="1000" smtClean="0">
                <a:latin typeface="Arial" pitchFamily="34" charset="0"/>
              </a:rPr>
              <a:pPr eaLnBrk="1" hangingPunct="1"/>
              <a:t>51</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Now perform deep palpation using same technique described earlier, but push down about 5 to 8 cm (2 to 3 inches) </a:t>
            </a:r>
          </a:p>
          <a:p>
            <a:pPr lvl="1">
              <a:buSzPct val="60000"/>
              <a:buFont typeface="Wingdings 2" pitchFamily="18" charset="2"/>
              <a:buChar char=""/>
            </a:pPr>
            <a:r>
              <a:rPr lang="en-US" altLang="en-US" sz="2800" smtClean="0"/>
              <a:t>Moving clockwise, explore entire abdomen</a:t>
            </a:r>
          </a:p>
          <a:p>
            <a:pPr lvl="1">
              <a:buSzPct val="60000"/>
              <a:buFont typeface="Wingdings 2" pitchFamily="18" charset="2"/>
              <a:buChar char=""/>
            </a:pPr>
            <a:r>
              <a:rPr lang="en-US" altLang="en-US" sz="2800" smtClean="0"/>
              <a:t>To overcome resistance of a very large or obese abdomen, use a bimanual technique</a:t>
            </a:r>
          </a:p>
          <a:p>
            <a:pPr lvl="2">
              <a:buSzPct val="80000"/>
              <a:buFont typeface="Wingdings" pitchFamily="2" charset="2"/>
              <a:buChar char="Ø"/>
            </a:pPr>
            <a:r>
              <a:rPr lang="en-US" altLang="en-US" sz="2400" smtClean="0"/>
              <a:t>Place your two hands on top of each other</a:t>
            </a:r>
          </a:p>
          <a:p>
            <a:pPr lvl="2">
              <a:buSzPct val="80000"/>
              <a:buFont typeface="Wingdings" pitchFamily="2" charset="2"/>
              <a:buChar char="Ø"/>
            </a:pPr>
            <a:r>
              <a:rPr lang="en-US" altLang="en-US" sz="2400" smtClean="0"/>
              <a:t>Top hand does pushing; bottom hand relaxed and can concentrate on sense of palpation</a:t>
            </a:r>
            <a:endParaRPr lang="en-US" altLang="en-US" smtClean="0"/>
          </a:p>
        </p:txBody>
      </p:sp>
      <p:sp>
        <p:nvSpPr>
          <p:cNvPr id="64515" name="Title 5"/>
          <p:cNvSpPr>
            <a:spLocks noGrp="1"/>
          </p:cNvSpPr>
          <p:nvPr>
            <p:ph type="title"/>
          </p:nvPr>
        </p:nvSpPr>
        <p:spPr/>
        <p:txBody>
          <a:bodyPr/>
          <a:lstStyle/>
          <a:p>
            <a:r>
              <a:rPr lang="en-US" altLang="en-US" smtClean="0"/>
              <a:t>Deep Palpation I</a:t>
            </a:r>
          </a:p>
        </p:txBody>
      </p:sp>
      <p:sp>
        <p:nvSpPr>
          <p:cNvPr id="6451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6451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CD1BA00-61B2-440F-BC62-07151D3CB94F}" type="slidenum">
              <a:rPr lang="en-US" sz="1000" smtClean="0">
                <a:latin typeface="Arial" pitchFamily="34" charset="0"/>
              </a:rPr>
              <a:pPr eaLnBrk="1" hangingPunct="1"/>
              <a:t>52</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With either technique, note location, size, consistency, and mobility of any palpable organs and presence of any abnormal enlargement, tenderness, or masses</a:t>
            </a:r>
          </a:p>
          <a:p>
            <a:pPr lvl="1">
              <a:buSzPct val="60000"/>
              <a:buFont typeface="Wingdings 2" pitchFamily="18" charset="2"/>
              <a:buChar char=""/>
            </a:pPr>
            <a:r>
              <a:rPr lang="en-US" altLang="en-US" smtClean="0"/>
              <a:t>Making sense of what you are feeling is more difficult than it looks</a:t>
            </a:r>
          </a:p>
          <a:p>
            <a:pPr lvl="1">
              <a:buSzPct val="60000"/>
              <a:buFont typeface="Wingdings 2" pitchFamily="18" charset="2"/>
              <a:buChar char=""/>
            </a:pPr>
            <a:r>
              <a:rPr lang="en-US" altLang="en-US" smtClean="0"/>
              <a:t>Inexperienced examiners complain that abdomen “all feels same,” as if they are pushing their hand into a soft sofa cushion</a:t>
            </a:r>
          </a:p>
          <a:p>
            <a:pPr lvl="1">
              <a:buSzPct val="60000"/>
              <a:buFont typeface="Wingdings 2" pitchFamily="18" charset="2"/>
              <a:buChar char=""/>
            </a:pPr>
            <a:r>
              <a:rPr lang="en-US" altLang="en-US" smtClean="0"/>
              <a:t>Helps to memorize anatomy and visualize what is under each quadrant as you palpate</a:t>
            </a:r>
          </a:p>
        </p:txBody>
      </p:sp>
      <p:sp>
        <p:nvSpPr>
          <p:cNvPr id="65539" name="Title 5"/>
          <p:cNvSpPr>
            <a:spLocks noGrp="1"/>
          </p:cNvSpPr>
          <p:nvPr>
            <p:ph type="title"/>
          </p:nvPr>
        </p:nvSpPr>
        <p:spPr/>
        <p:txBody>
          <a:bodyPr/>
          <a:lstStyle/>
          <a:p>
            <a:r>
              <a:rPr lang="en-US" altLang="en-US" smtClean="0"/>
              <a:t>Light and Deep Palpation I</a:t>
            </a:r>
          </a:p>
        </p:txBody>
      </p:sp>
      <p:sp>
        <p:nvSpPr>
          <p:cNvPr id="6554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6554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2DB47BF-27BF-43F2-AE0D-512AC0A2CFCE}" type="slidenum">
              <a:rPr lang="en-US" sz="1000" smtClean="0">
                <a:latin typeface="Arial" pitchFamily="34" charset="0"/>
              </a:rPr>
              <a:pPr eaLnBrk="1" hangingPunct="1"/>
              <a:t>53</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Also remember that some structures are normally palpable</a:t>
            </a:r>
          </a:p>
          <a:p>
            <a:pPr lvl="1">
              <a:buSzPct val="60000"/>
              <a:buFont typeface="Wingdings 2" pitchFamily="18" charset="2"/>
              <a:buChar char=""/>
            </a:pPr>
            <a:r>
              <a:rPr lang="en-US" altLang="en-US" sz="2800" smtClean="0"/>
              <a:t>Mild tenderness normally present when palpating sigmoid colon</a:t>
            </a:r>
          </a:p>
          <a:p>
            <a:pPr lvl="1">
              <a:buSzPct val="60000"/>
              <a:buFont typeface="Wingdings 2" pitchFamily="18" charset="2"/>
              <a:buChar char=""/>
            </a:pPr>
            <a:r>
              <a:rPr lang="en-US" altLang="en-US" sz="2800" smtClean="0"/>
              <a:t>Any other tenderness should be investigated</a:t>
            </a:r>
          </a:p>
          <a:p>
            <a:pPr lvl="1">
              <a:buSzPct val="60000"/>
              <a:buFont typeface="Wingdings 2" pitchFamily="18" charset="2"/>
              <a:buChar char=""/>
            </a:pPr>
            <a:r>
              <a:rPr lang="en-US" altLang="en-US" sz="2800" smtClean="0"/>
              <a:t>If you identify a mass, first distinguish it from a normally palpable structure or an enlarged organ</a:t>
            </a:r>
          </a:p>
        </p:txBody>
      </p:sp>
      <p:sp>
        <p:nvSpPr>
          <p:cNvPr id="66563" name="Title 5"/>
          <p:cNvSpPr>
            <a:spLocks noGrp="1"/>
          </p:cNvSpPr>
          <p:nvPr>
            <p:ph type="title"/>
          </p:nvPr>
        </p:nvSpPr>
        <p:spPr/>
        <p:txBody>
          <a:bodyPr/>
          <a:lstStyle/>
          <a:p>
            <a:r>
              <a:rPr lang="en-US" altLang="en-US" smtClean="0"/>
              <a:t>Light and Deep Palpation II</a:t>
            </a:r>
          </a:p>
        </p:txBody>
      </p:sp>
      <p:sp>
        <p:nvSpPr>
          <p:cNvPr id="6656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6656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ABE379F-C72C-4F8F-89AD-D186D98F69C5}" type="slidenum">
              <a:rPr lang="en-US" sz="1000" smtClean="0">
                <a:latin typeface="Arial" pitchFamily="34" charset="0"/>
              </a:rPr>
              <a:pPr eaLnBrk="1" hangingPunct="1"/>
              <a:t>54</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If you identify a mass, then note the following:</a:t>
            </a:r>
          </a:p>
          <a:p>
            <a:pPr lvl="2">
              <a:buSzPct val="80000"/>
              <a:buFont typeface="Wingdings" pitchFamily="2" charset="2"/>
              <a:buChar char="Ø"/>
            </a:pPr>
            <a:r>
              <a:rPr lang="en-US" altLang="en-US" sz="2400" smtClean="0"/>
              <a:t>Location</a:t>
            </a:r>
          </a:p>
          <a:p>
            <a:pPr lvl="2">
              <a:buSzPct val="80000"/>
              <a:buFont typeface="Wingdings" pitchFamily="2" charset="2"/>
              <a:buChar char="Ø"/>
            </a:pPr>
            <a:r>
              <a:rPr lang="en-US" altLang="en-US" sz="2400" smtClean="0"/>
              <a:t>Size</a:t>
            </a:r>
          </a:p>
          <a:p>
            <a:pPr lvl="2">
              <a:buSzPct val="80000"/>
              <a:buFont typeface="Wingdings" pitchFamily="2" charset="2"/>
              <a:buChar char="Ø"/>
            </a:pPr>
            <a:r>
              <a:rPr lang="en-US" altLang="en-US" sz="2400" smtClean="0"/>
              <a:t>Shape</a:t>
            </a:r>
          </a:p>
          <a:p>
            <a:pPr lvl="2">
              <a:buSzPct val="80000"/>
              <a:buFont typeface="Wingdings" pitchFamily="2" charset="2"/>
              <a:buChar char="Ø"/>
            </a:pPr>
            <a:r>
              <a:rPr lang="en-US" altLang="en-US" sz="2400" smtClean="0"/>
              <a:t>Consistency: soft, firm, hard</a:t>
            </a:r>
          </a:p>
          <a:p>
            <a:pPr lvl="2">
              <a:buSzPct val="80000"/>
              <a:buFont typeface="Wingdings" pitchFamily="2" charset="2"/>
              <a:buChar char="Ø"/>
            </a:pPr>
            <a:r>
              <a:rPr lang="en-US" altLang="en-US" sz="2400" smtClean="0"/>
              <a:t>Surface: smooth, nodular</a:t>
            </a:r>
          </a:p>
          <a:p>
            <a:pPr lvl="2">
              <a:buSzPct val="80000"/>
              <a:buFont typeface="Wingdings" pitchFamily="2" charset="2"/>
              <a:buChar char="Ø"/>
            </a:pPr>
            <a:r>
              <a:rPr lang="en-US" altLang="en-US" sz="2400" smtClean="0"/>
              <a:t>Mobility, including movement with respirations</a:t>
            </a:r>
          </a:p>
          <a:p>
            <a:pPr lvl="2">
              <a:buSzPct val="80000"/>
              <a:buFont typeface="Wingdings" pitchFamily="2" charset="2"/>
              <a:buChar char="Ø"/>
            </a:pPr>
            <a:r>
              <a:rPr lang="en-US" altLang="en-US" sz="2400" smtClean="0"/>
              <a:t>Pulsatility</a:t>
            </a:r>
          </a:p>
          <a:p>
            <a:pPr lvl="2">
              <a:buSzPct val="80000"/>
              <a:buFont typeface="Wingdings" pitchFamily="2" charset="2"/>
              <a:buChar char="Ø"/>
            </a:pPr>
            <a:r>
              <a:rPr lang="en-US" altLang="en-US" sz="2400" smtClean="0"/>
              <a:t>Tenderness</a:t>
            </a:r>
          </a:p>
        </p:txBody>
      </p:sp>
      <p:sp>
        <p:nvSpPr>
          <p:cNvPr id="67587" name="Title 5"/>
          <p:cNvSpPr>
            <a:spLocks noGrp="1"/>
          </p:cNvSpPr>
          <p:nvPr>
            <p:ph type="title"/>
          </p:nvPr>
        </p:nvSpPr>
        <p:spPr/>
        <p:txBody>
          <a:bodyPr/>
          <a:lstStyle/>
          <a:p>
            <a:r>
              <a:rPr lang="en-US" altLang="en-US" smtClean="0"/>
              <a:t>Light and Deep Palpation IV</a:t>
            </a:r>
          </a:p>
        </p:txBody>
      </p:sp>
      <p:sp>
        <p:nvSpPr>
          <p:cNvPr id="6758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6758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F0D04BE-8CF4-4A49-95ED-FC49491BBE16}" type="slidenum">
              <a:rPr lang="en-US" sz="1000" smtClean="0">
                <a:latin typeface="Arial" pitchFamily="34" charset="0"/>
              </a:rPr>
              <a:pPr eaLnBrk="1" hangingPunct="1"/>
              <a:t>55</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en-US" smtClean="0"/>
              <a:t>Normally Palpable Structures</a:t>
            </a:r>
          </a:p>
        </p:txBody>
      </p:sp>
      <p:pic>
        <p:nvPicPr>
          <p:cNvPr id="63492" name="Picture 7" descr="f21-25-X3243"/>
          <p:cNvPicPr>
            <a:picLocks noChangeAspect="1" noChangeArrowheads="1"/>
          </p:cNvPicPr>
          <p:nvPr/>
        </p:nvPicPr>
        <p:blipFill>
          <a:blip r:embed="rId3">
            <a:grayscl/>
          </a:blip>
          <a:srcRect/>
          <a:stretch>
            <a:fillRect/>
          </a:stretch>
        </p:blipFill>
        <p:spPr bwMode="auto">
          <a:xfrm>
            <a:off x="2387600" y="1822450"/>
            <a:ext cx="4352925" cy="4319588"/>
          </a:xfrm>
          <a:prstGeom prst="rect">
            <a:avLst/>
          </a:prstGeom>
          <a:noFill/>
          <a:ln w="38100">
            <a:solidFill>
              <a:schemeClr val="tx2"/>
            </a:solidFill>
            <a:miter lim="800000"/>
            <a:headEnd/>
            <a:tailEnd/>
          </a:ln>
        </p:spPr>
      </p:pic>
      <p:sp>
        <p:nvSpPr>
          <p:cNvPr id="6861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6861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553A1E8-8742-49F6-978C-16E22DB4F388}" type="slidenum">
              <a:rPr lang="en-US" sz="1000" smtClean="0">
                <a:latin typeface="Arial" pitchFamily="34" charset="0"/>
              </a:rPr>
              <a:pPr eaLnBrk="1" hangingPunct="1"/>
              <a:t>56</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5"/>
          <p:cNvSpPr>
            <a:spLocks noGrp="1" noChangeArrowheads="1"/>
          </p:cNvSpPr>
          <p:nvPr>
            <p:ph idx="1"/>
          </p:nvPr>
        </p:nvSpPr>
        <p:spPr>
          <a:xfrm>
            <a:off x="465138" y="1641475"/>
            <a:ext cx="8229600" cy="4454525"/>
          </a:xfrm>
        </p:spPr>
        <p:txBody>
          <a:bodyPr/>
          <a:lstStyle/>
          <a:p>
            <a:r>
              <a:rPr lang="en-US" altLang="en-US" sz="2400" smtClean="0"/>
              <a:t>Place your left hand under person’s back parallel to 11th and 12th ribs and lift up to support abdominal contents</a:t>
            </a:r>
          </a:p>
          <a:p>
            <a:r>
              <a:rPr lang="en-US" altLang="en-US" sz="2400" smtClean="0"/>
              <a:t>Place your right hand on RUQ, with fingers parallel to midline</a:t>
            </a:r>
          </a:p>
          <a:p>
            <a:r>
              <a:rPr lang="en-US" altLang="en-US" sz="2400" smtClean="0"/>
              <a:t>Push deeply down and under right costal margin</a:t>
            </a:r>
          </a:p>
          <a:p>
            <a:r>
              <a:rPr lang="en-US" altLang="en-US" sz="2400" smtClean="0"/>
              <a:t>Ask person to take a deep breath; it is normal to feel edge of liver bump your fingertips as diaphragm pushes it down during inhalation</a:t>
            </a:r>
          </a:p>
          <a:p>
            <a:r>
              <a:rPr lang="en-US" altLang="en-US" sz="2400" smtClean="0"/>
              <a:t>It feels like a firm regular ridge; often liver is not palpable</a:t>
            </a:r>
          </a:p>
        </p:txBody>
      </p:sp>
      <p:sp>
        <p:nvSpPr>
          <p:cNvPr id="69635" name="Title 5"/>
          <p:cNvSpPr>
            <a:spLocks noGrp="1"/>
          </p:cNvSpPr>
          <p:nvPr>
            <p:ph type="title"/>
          </p:nvPr>
        </p:nvSpPr>
        <p:spPr/>
        <p:txBody>
          <a:bodyPr/>
          <a:lstStyle/>
          <a:p>
            <a:r>
              <a:rPr lang="en-US" altLang="en-US" smtClean="0"/>
              <a:t>Palpation of Liver</a:t>
            </a:r>
          </a:p>
        </p:txBody>
      </p:sp>
      <p:sp>
        <p:nvSpPr>
          <p:cNvPr id="6963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6963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D355670-C89A-496B-88E1-E356A8E09A00}" type="slidenum">
              <a:rPr lang="en-US" sz="1000" smtClean="0">
                <a:latin typeface="Arial" pitchFamily="34" charset="0"/>
              </a:rPr>
              <a:pPr eaLnBrk="1" hangingPunct="1"/>
              <a:t>57</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5"/>
          <p:cNvSpPr>
            <a:spLocks noGrp="1" noChangeArrowheads="1"/>
          </p:cNvSpPr>
          <p:nvPr>
            <p:ph idx="1"/>
          </p:nvPr>
        </p:nvSpPr>
        <p:spPr>
          <a:xfrm>
            <a:off x="465138" y="1641475"/>
            <a:ext cx="8229600" cy="4454525"/>
          </a:xfrm>
        </p:spPr>
        <p:txBody>
          <a:bodyPr/>
          <a:lstStyle/>
          <a:p>
            <a:r>
              <a:rPr lang="en-US" altLang="en-US" smtClean="0"/>
              <a:t>An alternative method of palpating liver is to stand up at person’s shoulder and swivel your body to right so that you face person’s feet</a:t>
            </a:r>
          </a:p>
          <a:p>
            <a:r>
              <a:rPr lang="en-US" altLang="en-US" smtClean="0"/>
              <a:t>Hook your fingers over costal margin from above</a:t>
            </a:r>
          </a:p>
          <a:p>
            <a:r>
              <a:rPr lang="en-US" altLang="en-US" smtClean="0"/>
              <a:t>Ask person to take a deep breath</a:t>
            </a:r>
          </a:p>
          <a:p>
            <a:r>
              <a:rPr lang="en-US" altLang="en-US" smtClean="0"/>
              <a:t>Try to feel liver edge bump your fingertips</a:t>
            </a:r>
          </a:p>
        </p:txBody>
      </p:sp>
      <p:sp>
        <p:nvSpPr>
          <p:cNvPr id="70659" name="Title 5"/>
          <p:cNvSpPr>
            <a:spLocks noGrp="1"/>
          </p:cNvSpPr>
          <p:nvPr>
            <p:ph type="title"/>
          </p:nvPr>
        </p:nvSpPr>
        <p:spPr/>
        <p:txBody>
          <a:bodyPr/>
          <a:lstStyle/>
          <a:p>
            <a:r>
              <a:rPr lang="en-US" altLang="en-US" smtClean="0"/>
              <a:t>Hooking Technique</a:t>
            </a:r>
          </a:p>
        </p:txBody>
      </p:sp>
      <p:sp>
        <p:nvSpPr>
          <p:cNvPr id="7066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7066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E466DAE-44EE-436E-899A-A1AC3626EC5B}" type="slidenum">
              <a:rPr lang="en-US" sz="1000" smtClean="0">
                <a:latin typeface="Arial" pitchFamily="34" charset="0"/>
              </a:rPr>
              <a:pPr eaLnBrk="1" hangingPunct="1"/>
              <a:t>58</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Normally spleen is not palpable and must be enlarged three times its normal size to be felt</a:t>
            </a:r>
          </a:p>
          <a:p>
            <a:pPr lvl="1">
              <a:buSzPct val="60000"/>
              <a:buFont typeface="Wingdings 2" pitchFamily="18" charset="2"/>
              <a:buChar char=""/>
            </a:pPr>
            <a:r>
              <a:rPr lang="en-US" altLang="en-US" smtClean="0"/>
              <a:t>To search for it, reach your left hand over abdomen and behind left side at the 11th and 12th ribs </a:t>
            </a:r>
          </a:p>
          <a:p>
            <a:pPr lvl="1">
              <a:buSzPct val="60000"/>
              <a:buFont typeface="Wingdings 2" pitchFamily="18" charset="2"/>
              <a:buChar char=""/>
            </a:pPr>
            <a:r>
              <a:rPr lang="en-US" altLang="en-US" smtClean="0"/>
              <a:t>Lift up for support; place your right hand obliquely on LUQ with fingers pointing toward left axilla and just inferior to rib margin</a:t>
            </a:r>
          </a:p>
          <a:p>
            <a:pPr lvl="1">
              <a:buSzPct val="60000"/>
              <a:buFont typeface="Wingdings 2" pitchFamily="18" charset="2"/>
              <a:buChar char=""/>
            </a:pPr>
            <a:r>
              <a:rPr lang="en-US" altLang="en-US" smtClean="0"/>
              <a:t>Push your hand deeply down and under left costal margin, and ask person to take deep breath</a:t>
            </a:r>
          </a:p>
          <a:p>
            <a:pPr lvl="1">
              <a:buSzPct val="60000"/>
              <a:buFont typeface="Wingdings 2" pitchFamily="18" charset="2"/>
              <a:buChar char=""/>
            </a:pPr>
            <a:r>
              <a:rPr lang="en-US" altLang="en-US" smtClean="0"/>
              <a:t>You should feel nothing firm</a:t>
            </a:r>
          </a:p>
        </p:txBody>
      </p:sp>
      <p:sp>
        <p:nvSpPr>
          <p:cNvPr id="71683" name="Title 5"/>
          <p:cNvSpPr>
            <a:spLocks noGrp="1"/>
          </p:cNvSpPr>
          <p:nvPr>
            <p:ph type="title"/>
          </p:nvPr>
        </p:nvSpPr>
        <p:spPr/>
        <p:txBody>
          <a:bodyPr/>
          <a:lstStyle/>
          <a:p>
            <a:r>
              <a:rPr lang="en-US" altLang="en-US" smtClean="0"/>
              <a:t>Palpation of Spleen I </a:t>
            </a:r>
          </a:p>
        </p:txBody>
      </p:sp>
      <p:sp>
        <p:nvSpPr>
          <p:cNvPr id="7168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7168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F92CA9F-0F81-46F2-894F-242D49BA806C}" type="slidenum">
              <a:rPr lang="en-US" sz="1000" smtClean="0">
                <a:latin typeface="Arial" pitchFamily="34" charset="0"/>
              </a:rPr>
              <a:pPr eaLnBrk="1" hangingPunct="1"/>
              <a:t>59</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mtClean="0"/>
              <a:t>Deep Internal Anatomy</a:t>
            </a:r>
          </a:p>
        </p:txBody>
      </p:sp>
      <p:pic>
        <p:nvPicPr>
          <p:cNvPr id="12292" name="Picture 7" descr="f21-04-X3243"/>
          <p:cNvPicPr>
            <a:picLocks noChangeAspect="1" noChangeArrowheads="1"/>
          </p:cNvPicPr>
          <p:nvPr/>
        </p:nvPicPr>
        <p:blipFill>
          <a:blip r:embed="rId3">
            <a:grayscl/>
          </a:blip>
          <a:srcRect/>
          <a:stretch>
            <a:fillRect/>
          </a:stretch>
        </p:blipFill>
        <p:spPr bwMode="auto">
          <a:xfrm>
            <a:off x="1876425" y="1817688"/>
            <a:ext cx="5364163" cy="4346575"/>
          </a:xfrm>
          <a:prstGeom prst="rect">
            <a:avLst/>
          </a:prstGeom>
          <a:noFill/>
          <a:ln w="38100">
            <a:solidFill>
              <a:schemeClr val="tx2"/>
            </a:solidFill>
            <a:miter lim="800000"/>
            <a:headEnd/>
            <a:tailEnd/>
          </a:ln>
        </p:spPr>
      </p:pic>
      <p:sp>
        <p:nvSpPr>
          <p:cNvPr id="1741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741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7C2269F-86DC-4E29-B613-2E0514F36A55}" type="slidenum">
              <a:rPr lang="en-US" sz="1000" smtClean="0">
                <a:latin typeface="Arial" pitchFamily="34" charset="0"/>
              </a:rPr>
              <a:pPr eaLnBrk="1" hangingPunct="1"/>
              <a:t>6</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5"/>
          <p:cNvSpPr>
            <a:spLocks noGrp="1" noChangeArrowheads="1"/>
          </p:cNvSpPr>
          <p:nvPr>
            <p:ph idx="1"/>
          </p:nvPr>
        </p:nvSpPr>
        <p:spPr>
          <a:xfrm>
            <a:off x="465138" y="1641475"/>
            <a:ext cx="8229600" cy="4454525"/>
          </a:xfrm>
        </p:spPr>
        <p:txBody>
          <a:bodyPr/>
          <a:lstStyle/>
          <a:p>
            <a:pPr lvl="2">
              <a:buSzPct val="60000"/>
              <a:buFont typeface="Wingdings 2" pitchFamily="18" charset="2"/>
              <a:buChar char=""/>
            </a:pPr>
            <a:r>
              <a:rPr lang="en-US" altLang="en-US" sz="2400" dirty="0" smtClean="0"/>
              <a:t>When enlarged, spleen slides out and bumps your fingertips</a:t>
            </a:r>
          </a:p>
          <a:p>
            <a:pPr lvl="2">
              <a:buSzPct val="60000"/>
              <a:buFont typeface="Wingdings 2" pitchFamily="18" charset="2"/>
              <a:buChar char=""/>
            </a:pPr>
            <a:r>
              <a:rPr lang="en-US" altLang="en-US" sz="2400" dirty="0" smtClean="0"/>
              <a:t>It can grow so large that it extends into lower quadrants</a:t>
            </a:r>
          </a:p>
          <a:p>
            <a:pPr lvl="2">
              <a:buSzPct val="60000"/>
              <a:buFont typeface="Wingdings 2" pitchFamily="18" charset="2"/>
              <a:buChar char=""/>
            </a:pPr>
            <a:r>
              <a:rPr lang="en-US" altLang="en-US" sz="2400" dirty="0" smtClean="0"/>
              <a:t>When this condition is suspected, start low so you will not miss it</a:t>
            </a:r>
          </a:p>
          <a:p>
            <a:pPr lvl="2">
              <a:buSzPct val="60000"/>
              <a:buFont typeface="Wingdings 2" pitchFamily="18" charset="2"/>
              <a:buChar char=""/>
            </a:pPr>
            <a:r>
              <a:rPr lang="en-US" altLang="en-US" sz="2400" dirty="0" smtClean="0"/>
              <a:t>An alternative position is to roll person onto his or her right side to displace spleen more forward and downward </a:t>
            </a:r>
          </a:p>
          <a:p>
            <a:pPr lvl="2">
              <a:buSzPct val="60000"/>
              <a:buFont typeface="Wingdings 2" pitchFamily="18" charset="2"/>
              <a:buChar char=""/>
            </a:pPr>
            <a:r>
              <a:rPr lang="en-US" altLang="en-US" sz="2400" dirty="0" smtClean="0"/>
              <a:t>Then palpate as described earlier</a:t>
            </a:r>
          </a:p>
        </p:txBody>
      </p:sp>
      <p:sp>
        <p:nvSpPr>
          <p:cNvPr id="72707" name="Title 5"/>
          <p:cNvSpPr>
            <a:spLocks noGrp="1"/>
          </p:cNvSpPr>
          <p:nvPr>
            <p:ph type="title"/>
          </p:nvPr>
        </p:nvSpPr>
        <p:spPr/>
        <p:txBody>
          <a:bodyPr/>
          <a:lstStyle/>
          <a:p>
            <a:r>
              <a:rPr lang="en-US" altLang="en-US" smtClean="0"/>
              <a:t>Palpation of Spleen II</a:t>
            </a:r>
          </a:p>
        </p:txBody>
      </p:sp>
      <p:sp>
        <p:nvSpPr>
          <p:cNvPr id="7270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7270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AFE4ED0-A315-42FD-A76F-ECC511A5A5C0}" type="slidenum">
              <a:rPr lang="en-US" sz="1000" smtClean="0">
                <a:latin typeface="Arial" pitchFamily="34" charset="0"/>
              </a:rPr>
              <a:pPr eaLnBrk="1" hangingPunct="1"/>
              <a:t>60</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Search for right kidney by placing your hands together in a “duck-bill” position at person’s right flank</a:t>
            </a:r>
          </a:p>
          <a:p>
            <a:pPr lvl="1">
              <a:buSzPct val="60000"/>
              <a:buFont typeface="Wingdings 2" pitchFamily="18" charset="2"/>
              <a:buChar char=""/>
            </a:pPr>
            <a:r>
              <a:rPr lang="en-US" altLang="en-US" smtClean="0"/>
              <a:t>Press your two hands together firmly (you need deeper palpation than that used with the liver or spleen), and ask person to take deep breath</a:t>
            </a:r>
          </a:p>
          <a:p>
            <a:pPr lvl="1">
              <a:buSzPct val="60000"/>
              <a:buFont typeface="Wingdings 2" pitchFamily="18" charset="2"/>
              <a:buChar char=""/>
            </a:pPr>
            <a:r>
              <a:rPr lang="en-US" altLang="en-US" smtClean="0"/>
              <a:t>In most people, you will feel no change</a:t>
            </a:r>
          </a:p>
          <a:p>
            <a:pPr lvl="1">
              <a:buSzPct val="60000"/>
              <a:buFont typeface="Wingdings 2" pitchFamily="18" charset="2"/>
              <a:buChar char=""/>
            </a:pPr>
            <a:r>
              <a:rPr lang="en-US" altLang="en-US" smtClean="0"/>
              <a:t>Occasionally, you may feel lower pole of right kidney as a round, smooth mass slide between your fingers</a:t>
            </a:r>
          </a:p>
          <a:p>
            <a:pPr lvl="1">
              <a:buSzPct val="60000"/>
              <a:buFont typeface="Wingdings 2" pitchFamily="18" charset="2"/>
              <a:buChar char=""/>
            </a:pPr>
            <a:r>
              <a:rPr lang="en-US" altLang="en-US" smtClean="0"/>
              <a:t>Either condition is normal</a:t>
            </a:r>
          </a:p>
        </p:txBody>
      </p:sp>
      <p:sp>
        <p:nvSpPr>
          <p:cNvPr id="73731" name="Title 5"/>
          <p:cNvSpPr>
            <a:spLocks noGrp="1"/>
          </p:cNvSpPr>
          <p:nvPr>
            <p:ph type="title"/>
          </p:nvPr>
        </p:nvSpPr>
        <p:spPr/>
        <p:txBody>
          <a:bodyPr/>
          <a:lstStyle/>
          <a:p>
            <a:r>
              <a:rPr lang="en-US" altLang="en-US" smtClean="0"/>
              <a:t>Palpation of Right Kidney</a:t>
            </a:r>
          </a:p>
        </p:txBody>
      </p:sp>
      <p:sp>
        <p:nvSpPr>
          <p:cNvPr id="7373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7373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BEED295-E49E-41FC-9CF0-8A68C4CD74CE}" type="slidenum">
              <a:rPr lang="en-US" sz="1000" smtClean="0">
                <a:latin typeface="Arial" pitchFamily="34" charset="0"/>
              </a:rPr>
              <a:pPr eaLnBrk="1" hangingPunct="1"/>
              <a:t>61</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Left kidney sits 1 cm higher than right kidney and is not palpable normally</a:t>
            </a:r>
          </a:p>
          <a:p>
            <a:pPr lvl="1">
              <a:buSzPct val="60000"/>
              <a:buFont typeface="Wingdings 2" pitchFamily="18" charset="2"/>
              <a:buChar char=""/>
            </a:pPr>
            <a:r>
              <a:rPr lang="en-US" altLang="en-US" sz="2800" smtClean="0"/>
              <a:t>Search for it by reaching your left hand across abdomen and behind left flank for support</a:t>
            </a:r>
          </a:p>
          <a:p>
            <a:pPr lvl="1">
              <a:buSzPct val="60000"/>
              <a:buFont typeface="Wingdings 2" pitchFamily="18" charset="2"/>
              <a:buChar char=""/>
            </a:pPr>
            <a:r>
              <a:rPr lang="en-US" altLang="en-US" sz="2800" smtClean="0"/>
              <a:t>Push your right hand deep into abdomen, and ask person to breathe deeply</a:t>
            </a:r>
          </a:p>
          <a:p>
            <a:pPr lvl="1">
              <a:buSzPct val="60000"/>
              <a:buFont typeface="Wingdings 2" pitchFamily="18" charset="2"/>
              <a:buChar char=""/>
            </a:pPr>
            <a:r>
              <a:rPr lang="en-US" altLang="en-US" sz="2800" smtClean="0"/>
              <a:t>You should feel no change with inhalation</a:t>
            </a:r>
          </a:p>
        </p:txBody>
      </p:sp>
      <p:sp>
        <p:nvSpPr>
          <p:cNvPr id="74755" name="Title 5"/>
          <p:cNvSpPr>
            <a:spLocks noGrp="1"/>
          </p:cNvSpPr>
          <p:nvPr>
            <p:ph type="title"/>
          </p:nvPr>
        </p:nvSpPr>
        <p:spPr/>
        <p:txBody>
          <a:bodyPr/>
          <a:lstStyle/>
          <a:p>
            <a:r>
              <a:rPr lang="en-US" altLang="en-US" smtClean="0"/>
              <a:t>Palpation of Left Kidney</a:t>
            </a:r>
          </a:p>
        </p:txBody>
      </p:sp>
      <p:sp>
        <p:nvSpPr>
          <p:cNvPr id="7475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7475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FB45968-BB93-4D46-B107-042BF426B184}" type="slidenum">
              <a:rPr lang="en-US" sz="1000" smtClean="0">
                <a:latin typeface="Arial" pitchFamily="34" charset="0"/>
              </a:rPr>
              <a:pPr eaLnBrk="1" hangingPunct="1"/>
              <a:t>62</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dirty="0" smtClean="0"/>
              <a:t>Using your opposing thumb and fingers, palpate aortic pulsation in upper abdomen slightly to left of midline</a:t>
            </a:r>
          </a:p>
          <a:p>
            <a:pPr lvl="1">
              <a:buSzPct val="60000"/>
              <a:buFont typeface="Wingdings 2" pitchFamily="18" charset="2"/>
              <a:buChar char=""/>
            </a:pPr>
            <a:r>
              <a:rPr lang="en-US" altLang="en-US" sz="2800" dirty="0" smtClean="0"/>
              <a:t>Normally it is 2.5 to 4 cm wide in adult and pulsates in an anterior direction</a:t>
            </a:r>
          </a:p>
        </p:txBody>
      </p:sp>
      <p:sp>
        <p:nvSpPr>
          <p:cNvPr id="75779" name="Title 5"/>
          <p:cNvSpPr>
            <a:spLocks noGrp="1"/>
          </p:cNvSpPr>
          <p:nvPr>
            <p:ph type="title"/>
          </p:nvPr>
        </p:nvSpPr>
        <p:spPr/>
        <p:txBody>
          <a:bodyPr/>
          <a:lstStyle/>
          <a:p>
            <a:r>
              <a:rPr lang="en-US" altLang="en-US" smtClean="0"/>
              <a:t>Palpation of the Aorta</a:t>
            </a:r>
          </a:p>
        </p:txBody>
      </p:sp>
      <p:sp>
        <p:nvSpPr>
          <p:cNvPr id="7578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7578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F535D3B-8A1A-4C50-A6E0-FB0797D56636}" type="slidenum">
              <a:rPr lang="en-US" sz="1000" smtClean="0">
                <a:latin typeface="Arial" pitchFamily="34" charset="0"/>
              </a:rPr>
              <a:pPr eaLnBrk="1" hangingPunct="1"/>
              <a:t>63</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Rebound tenderness (Blumberg’s sign)</a:t>
            </a:r>
          </a:p>
          <a:p>
            <a:pPr lvl="1">
              <a:buSzPct val="60000"/>
              <a:buFont typeface="Wingdings 2" pitchFamily="18" charset="2"/>
              <a:buChar char=""/>
            </a:pPr>
            <a:r>
              <a:rPr lang="en-US" altLang="en-US" sz="2800" smtClean="0"/>
              <a:t>Inspiratory arrest (Murphy’s sign)</a:t>
            </a:r>
          </a:p>
          <a:p>
            <a:pPr lvl="1">
              <a:buSzPct val="60000"/>
              <a:buFont typeface="Wingdings 2" pitchFamily="18" charset="2"/>
              <a:buChar char=""/>
            </a:pPr>
            <a:r>
              <a:rPr lang="en-US" altLang="en-US" sz="2800" smtClean="0"/>
              <a:t>Iliopsoas muscle test</a:t>
            </a:r>
          </a:p>
          <a:p>
            <a:pPr lvl="1">
              <a:buSzPct val="60000"/>
              <a:buFont typeface="Wingdings 2" pitchFamily="18" charset="2"/>
              <a:buChar char=""/>
            </a:pPr>
            <a:r>
              <a:rPr lang="en-US" altLang="en-US" sz="2800" smtClean="0"/>
              <a:t>Obturator test</a:t>
            </a:r>
          </a:p>
          <a:p>
            <a:pPr lvl="1">
              <a:buSzPct val="60000"/>
              <a:buFont typeface="Wingdings 2" pitchFamily="18" charset="2"/>
              <a:buChar char=""/>
            </a:pPr>
            <a:r>
              <a:rPr lang="en-US" altLang="en-US" sz="2800" smtClean="0"/>
              <a:t>The Alvarado score (MANTRELS score) evaluation of RLQ pain</a:t>
            </a:r>
          </a:p>
        </p:txBody>
      </p:sp>
      <p:sp>
        <p:nvSpPr>
          <p:cNvPr id="76803" name="Title 5"/>
          <p:cNvSpPr>
            <a:spLocks noGrp="1"/>
          </p:cNvSpPr>
          <p:nvPr>
            <p:ph type="title"/>
          </p:nvPr>
        </p:nvSpPr>
        <p:spPr/>
        <p:txBody>
          <a:bodyPr/>
          <a:lstStyle/>
          <a:p>
            <a:r>
              <a:rPr lang="en-US" altLang="en-US" smtClean="0"/>
              <a:t>Special Procedures for Advanced Practice </a:t>
            </a:r>
          </a:p>
        </p:txBody>
      </p:sp>
      <p:sp>
        <p:nvSpPr>
          <p:cNvPr id="7680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7680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5B82DBF-D6AD-4264-ACA8-E6D68C1B5572}" type="slidenum">
              <a:rPr lang="en-US" sz="1000" smtClean="0">
                <a:latin typeface="Arial" pitchFamily="34" charset="0"/>
              </a:rPr>
              <a:pPr eaLnBrk="1" hangingPunct="1"/>
              <a:t>64</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Inspection</a:t>
            </a:r>
          </a:p>
          <a:p>
            <a:pPr lvl="2">
              <a:buSzPct val="80000"/>
              <a:buFont typeface="Wingdings" pitchFamily="2" charset="2"/>
              <a:buChar char="Ø"/>
            </a:pPr>
            <a:r>
              <a:rPr lang="en-US" altLang="en-US" smtClean="0"/>
              <a:t>Contour of abdomen is protuberant because of immature abdominal musculature</a:t>
            </a:r>
          </a:p>
          <a:p>
            <a:pPr lvl="2">
              <a:buSzPct val="80000"/>
              <a:buFont typeface="Wingdings" pitchFamily="2" charset="2"/>
              <a:buChar char="Ø"/>
            </a:pPr>
            <a:r>
              <a:rPr lang="en-US" altLang="en-US" smtClean="0"/>
              <a:t>Skin contains a fine, superficial venous pattern; this may be visible in lightly pigmented children up to puberty</a:t>
            </a:r>
          </a:p>
          <a:p>
            <a:pPr lvl="2">
              <a:buSzPct val="80000"/>
              <a:buFont typeface="Wingdings" pitchFamily="2" charset="2"/>
              <a:buChar char="Ø"/>
            </a:pPr>
            <a:r>
              <a:rPr lang="en-US" altLang="en-US" smtClean="0"/>
              <a:t>Inspect umbilical cord throughout neonatal period</a:t>
            </a:r>
          </a:p>
          <a:p>
            <a:pPr lvl="2">
              <a:buSzPct val="80000"/>
              <a:buFont typeface="Wingdings" pitchFamily="2" charset="2"/>
              <a:buChar char="Ø"/>
            </a:pPr>
            <a:r>
              <a:rPr lang="en-US" altLang="en-US" smtClean="0"/>
              <a:t>At birth, it is white and contains two umbilical arteries and one vein surrounded by mucoid connective tissue, called </a:t>
            </a:r>
            <a:r>
              <a:rPr lang="en-US" altLang="en-US" i="1" smtClean="0"/>
              <a:t>Wharton jelly</a:t>
            </a:r>
          </a:p>
          <a:p>
            <a:pPr lvl="2">
              <a:buSzPct val="80000"/>
              <a:buFont typeface="Wingdings" pitchFamily="2" charset="2"/>
              <a:buChar char="Ø"/>
            </a:pPr>
            <a:r>
              <a:rPr lang="en-US" altLang="en-US" smtClean="0"/>
              <a:t>Umbilical stump dries within a week, hardens, and falls off by 10 to 14 days; skin covers area by 3 to 4 weeks</a:t>
            </a:r>
          </a:p>
        </p:txBody>
      </p:sp>
      <p:sp>
        <p:nvSpPr>
          <p:cNvPr id="77827" name="Title 5"/>
          <p:cNvSpPr>
            <a:spLocks noGrp="1"/>
          </p:cNvSpPr>
          <p:nvPr>
            <p:ph type="title"/>
          </p:nvPr>
        </p:nvSpPr>
        <p:spPr/>
        <p:txBody>
          <a:bodyPr/>
          <a:lstStyle/>
          <a:p>
            <a:r>
              <a:rPr lang="en-US" altLang="en-US" smtClean="0"/>
              <a:t>Developmental Competence: </a:t>
            </a:r>
            <a:br>
              <a:rPr lang="en-US" altLang="en-US" smtClean="0"/>
            </a:br>
            <a:r>
              <a:rPr lang="en-US" altLang="en-US" smtClean="0"/>
              <a:t>Infant I</a:t>
            </a:r>
          </a:p>
        </p:txBody>
      </p:sp>
      <p:sp>
        <p:nvSpPr>
          <p:cNvPr id="7782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7782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66C17ED-D517-4F65-B284-4335B6CB4BAE}" type="slidenum">
              <a:rPr lang="en-US" sz="1000" smtClean="0">
                <a:latin typeface="Arial" pitchFamily="34" charset="0"/>
              </a:rPr>
              <a:pPr eaLnBrk="1" hangingPunct="1"/>
              <a:t>65</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p:cNvSpPr>
            <a:spLocks noGrp="1" noChangeArrowheads="1"/>
          </p:cNvSpPr>
          <p:nvPr>
            <p:ph idx="1"/>
          </p:nvPr>
        </p:nvSpPr>
        <p:spPr>
          <a:xfrm>
            <a:off x="465138" y="1641475"/>
            <a:ext cx="8229600" cy="4454525"/>
          </a:xfrm>
        </p:spPr>
        <p:txBody>
          <a:bodyPr/>
          <a:lstStyle/>
          <a:p>
            <a:r>
              <a:rPr lang="en-US" altLang="en-US" sz="2400" smtClean="0"/>
              <a:t>Inspection</a:t>
            </a:r>
            <a:r>
              <a:rPr lang="en-US" altLang="en-US" sz="2000" smtClean="0"/>
              <a:t> </a:t>
            </a:r>
          </a:p>
          <a:p>
            <a:pPr lvl="1"/>
            <a:r>
              <a:rPr lang="en-US" altLang="en-US" sz="2000" smtClean="0"/>
              <a:t>Abdomen should be symmetric, although two bulges common</a:t>
            </a:r>
          </a:p>
          <a:p>
            <a:pPr lvl="1"/>
            <a:r>
              <a:rPr lang="en-US" altLang="en-US" sz="2000" smtClean="0"/>
              <a:t>May note an umbilical hernia; appears at 2 to 3 weeks and especially prominent when infant cries</a:t>
            </a:r>
          </a:p>
          <a:p>
            <a:pPr lvl="2"/>
            <a:r>
              <a:rPr lang="en-US" altLang="en-US" sz="1800" smtClean="0"/>
              <a:t>Reaches maximum size at 1 month (up to 2.5 cm or 1 in.) and usually disappears by 1 year</a:t>
            </a:r>
            <a:endParaRPr lang="en-US" altLang="en-US" sz="1600" smtClean="0"/>
          </a:p>
          <a:p>
            <a:pPr lvl="1"/>
            <a:r>
              <a:rPr lang="en-US" altLang="en-US" sz="2000" smtClean="0"/>
              <a:t>Another common variation is diastasis recti, a separation of rectus muscles with a visible bulge along midline</a:t>
            </a:r>
          </a:p>
          <a:p>
            <a:pPr lvl="1"/>
            <a:r>
              <a:rPr lang="en-US" altLang="en-US" sz="2000" smtClean="0"/>
              <a:t>Condition more common with black infants, and it usually disappears by early childhood</a:t>
            </a:r>
          </a:p>
        </p:txBody>
      </p:sp>
      <p:sp>
        <p:nvSpPr>
          <p:cNvPr id="78851" name="Title 5"/>
          <p:cNvSpPr>
            <a:spLocks noGrp="1"/>
          </p:cNvSpPr>
          <p:nvPr>
            <p:ph type="title"/>
          </p:nvPr>
        </p:nvSpPr>
        <p:spPr/>
        <p:txBody>
          <a:bodyPr/>
          <a:lstStyle/>
          <a:p>
            <a:r>
              <a:rPr lang="en-US" altLang="en-US" smtClean="0"/>
              <a:t>Developmental Competence: </a:t>
            </a:r>
            <a:br>
              <a:rPr lang="en-US" altLang="en-US" smtClean="0"/>
            </a:br>
            <a:r>
              <a:rPr lang="en-US" altLang="en-US" smtClean="0"/>
              <a:t>Infant II</a:t>
            </a:r>
          </a:p>
        </p:txBody>
      </p:sp>
      <p:sp>
        <p:nvSpPr>
          <p:cNvPr id="7885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7885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6C8D4FB-68A0-4A77-BE59-6850C240F0BC}" type="slidenum">
              <a:rPr lang="en-US" sz="1000" smtClean="0">
                <a:latin typeface="Arial" pitchFamily="34" charset="0"/>
              </a:rPr>
              <a:pPr eaLnBrk="1" hangingPunct="1"/>
              <a:t>66</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5"/>
          <p:cNvSpPr>
            <a:spLocks noGrp="1" noChangeArrowheads="1"/>
          </p:cNvSpPr>
          <p:nvPr>
            <p:ph idx="1"/>
          </p:nvPr>
        </p:nvSpPr>
        <p:spPr>
          <a:xfrm>
            <a:off x="465138" y="1641475"/>
            <a:ext cx="8229600" cy="4454525"/>
          </a:xfrm>
        </p:spPr>
        <p:txBody>
          <a:bodyPr/>
          <a:lstStyle/>
          <a:p>
            <a:r>
              <a:rPr lang="en-US" altLang="en-US" smtClean="0"/>
              <a:t>Inspection </a:t>
            </a:r>
          </a:p>
          <a:p>
            <a:pPr lvl="1"/>
            <a:r>
              <a:rPr lang="en-US" altLang="en-US" smtClean="0"/>
              <a:t>Abdomen shows respiratory movement</a:t>
            </a:r>
          </a:p>
          <a:p>
            <a:pPr lvl="1"/>
            <a:r>
              <a:rPr lang="en-US" altLang="en-US" smtClean="0"/>
              <a:t>Only other abdominal movement you should note is occasional peristalsis, which may be visible because of thin musculature</a:t>
            </a:r>
          </a:p>
          <a:p>
            <a:r>
              <a:rPr lang="en-US" altLang="en-US" smtClean="0"/>
              <a:t>Auscultation</a:t>
            </a:r>
          </a:p>
          <a:p>
            <a:pPr lvl="1"/>
            <a:r>
              <a:rPr lang="en-US" altLang="en-US" smtClean="0"/>
              <a:t>Auscultation yields only bowel sounds, metallic tinkling of peristalsis</a:t>
            </a:r>
          </a:p>
          <a:p>
            <a:pPr lvl="1"/>
            <a:r>
              <a:rPr lang="en-US" altLang="en-US" smtClean="0"/>
              <a:t>No vascular sounds should be heard</a:t>
            </a:r>
          </a:p>
        </p:txBody>
      </p:sp>
      <p:sp>
        <p:nvSpPr>
          <p:cNvPr id="79875" name="Title 5"/>
          <p:cNvSpPr>
            <a:spLocks noGrp="1"/>
          </p:cNvSpPr>
          <p:nvPr>
            <p:ph type="title"/>
          </p:nvPr>
        </p:nvSpPr>
        <p:spPr/>
        <p:txBody>
          <a:bodyPr/>
          <a:lstStyle/>
          <a:p>
            <a:r>
              <a:rPr lang="en-US" altLang="en-US" smtClean="0"/>
              <a:t>Developmental Competence: </a:t>
            </a:r>
            <a:br>
              <a:rPr lang="en-US" altLang="en-US" smtClean="0"/>
            </a:br>
            <a:r>
              <a:rPr lang="en-US" altLang="en-US" smtClean="0"/>
              <a:t>Infant III</a:t>
            </a:r>
          </a:p>
        </p:txBody>
      </p:sp>
      <p:sp>
        <p:nvSpPr>
          <p:cNvPr id="7987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7987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8556E9A-4F4B-444D-BDDF-FAECB5E7CFC6}" type="slidenum">
              <a:rPr lang="en-US" sz="1000" smtClean="0">
                <a:latin typeface="Arial" pitchFamily="34" charset="0"/>
              </a:rPr>
              <a:pPr eaLnBrk="1" hangingPunct="1"/>
              <a:t>67</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Percussion</a:t>
            </a:r>
          </a:p>
          <a:p>
            <a:pPr lvl="2">
              <a:buSzPct val="80000"/>
              <a:buFont typeface="Wingdings" pitchFamily="2" charset="2"/>
              <a:buChar char="Ø"/>
            </a:pPr>
            <a:r>
              <a:rPr lang="en-US" altLang="en-US" smtClean="0"/>
              <a:t>Percussion finds tympany over stomach (the infant swallows some air with feeding) and dullness over liver</a:t>
            </a:r>
          </a:p>
          <a:p>
            <a:pPr lvl="2">
              <a:buSzPct val="80000"/>
              <a:buFont typeface="Wingdings" pitchFamily="2" charset="2"/>
              <a:buChar char="Ø"/>
            </a:pPr>
            <a:r>
              <a:rPr lang="en-US" altLang="en-US" smtClean="0"/>
              <a:t>Percussing the spleen is not done</a:t>
            </a:r>
          </a:p>
          <a:p>
            <a:pPr lvl="2">
              <a:buSzPct val="80000"/>
              <a:buFont typeface="Wingdings" pitchFamily="2" charset="2"/>
              <a:buChar char="Ø"/>
            </a:pPr>
            <a:r>
              <a:rPr lang="en-US" altLang="en-US" smtClean="0"/>
              <a:t>Abdomen sounds tympanitic, although it is normal to percuss dullness over bladder; dullness may extend up to umbilicus</a:t>
            </a:r>
          </a:p>
          <a:p>
            <a:pPr lvl="1">
              <a:buSzPct val="60000"/>
              <a:buFont typeface="Wingdings 2" pitchFamily="18" charset="2"/>
              <a:buChar char=""/>
            </a:pPr>
            <a:r>
              <a:rPr lang="en-US" altLang="en-US" smtClean="0"/>
              <a:t>Palpation</a:t>
            </a:r>
          </a:p>
          <a:p>
            <a:pPr lvl="2">
              <a:buSzPct val="80000"/>
              <a:buFont typeface="Wingdings" pitchFamily="2" charset="2"/>
              <a:buChar char="Ø"/>
            </a:pPr>
            <a:r>
              <a:rPr lang="en-US" altLang="en-US" smtClean="0"/>
              <a:t>Aid palpation by flexing baby’s knees with one hand while palpating with other</a:t>
            </a:r>
          </a:p>
        </p:txBody>
      </p:sp>
      <p:sp>
        <p:nvSpPr>
          <p:cNvPr id="80899" name="Title 5"/>
          <p:cNvSpPr>
            <a:spLocks noGrp="1"/>
          </p:cNvSpPr>
          <p:nvPr>
            <p:ph type="title"/>
          </p:nvPr>
        </p:nvSpPr>
        <p:spPr/>
        <p:txBody>
          <a:bodyPr/>
          <a:lstStyle/>
          <a:p>
            <a:r>
              <a:rPr lang="en-US" altLang="en-US" smtClean="0"/>
              <a:t>Developmental Competence: </a:t>
            </a:r>
            <a:br>
              <a:rPr lang="en-US" altLang="en-US" smtClean="0"/>
            </a:br>
            <a:r>
              <a:rPr lang="en-US" altLang="en-US" smtClean="0"/>
              <a:t>Infant IV</a:t>
            </a:r>
          </a:p>
        </p:txBody>
      </p:sp>
      <p:sp>
        <p:nvSpPr>
          <p:cNvPr id="8090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8090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F4780AA-30F9-48D9-B2C8-3BBAA9136688}" type="slidenum">
              <a:rPr lang="en-US" sz="1000" smtClean="0">
                <a:latin typeface="Arial" pitchFamily="34" charset="0"/>
              </a:rPr>
              <a:pPr eaLnBrk="1" hangingPunct="1"/>
              <a:t>68</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dirty="0" smtClean="0"/>
              <a:t>Palpation </a:t>
            </a:r>
          </a:p>
          <a:p>
            <a:pPr lvl="2">
              <a:buSzPct val="80000"/>
              <a:buFont typeface="Wingdings" pitchFamily="2" charset="2"/>
              <a:buChar char="Ø"/>
            </a:pPr>
            <a:r>
              <a:rPr lang="en-US" altLang="en-US" dirty="0" smtClean="0"/>
              <a:t>Alternatively, you may hold upper back and flex neck slightly with one hand; offer pacifier to a crying infant</a:t>
            </a:r>
          </a:p>
          <a:p>
            <a:pPr lvl="2">
              <a:buSzPct val="80000"/>
              <a:buFont typeface="Wingdings" pitchFamily="2" charset="2"/>
              <a:buChar char="Ø"/>
            </a:pPr>
            <a:r>
              <a:rPr lang="en-US" altLang="en-US" dirty="0" smtClean="0"/>
              <a:t>Liver fills RUQ; normal to feel liver edge at right costal margin or 1 to 2 cm below</a:t>
            </a:r>
          </a:p>
          <a:p>
            <a:pPr lvl="2">
              <a:buSzPct val="80000"/>
              <a:buFont typeface="Wingdings" pitchFamily="2" charset="2"/>
              <a:buChar char="Ø"/>
            </a:pPr>
            <a:r>
              <a:rPr lang="en-US" altLang="en-US" dirty="0" smtClean="0"/>
              <a:t>Normally you may palpate spleen tip and both kidneys and bladder </a:t>
            </a:r>
          </a:p>
          <a:p>
            <a:pPr lvl="2">
              <a:buSzPct val="80000"/>
              <a:buFont typeface="Wingdings" pitchFamily="2" charset="2"/>
              <a:buChar char="Ø"/>
            </a:pPr>
            <a:r>
              <a:rPr lang="en-US" altLang="en-US" dirty="0" smtClean="0"/>
              <a:t>Also easily palpated are cecum in RLQ, and sigmoid colon, which feels like a sausage in left inguinal area</a:t>
            </a:r>
          </a:p>
          <a:p>
            <a:pPr lvl="2">
              <a:buSzPct val="80000"/>
              <a:buFont typeface="Wingdings" pitchFamily="2" charset="2"/>
              <a:buChar char="Ø"/>
            </a:pPr>
            <a:r>
              <a:rPr lang="en-US" altLang="en-US" dirty="0" smtClean="0"/>
              <a:t>Make note of newborn’s first stool, a sticky, greenish-black meconium stool within 24 hours of birth</a:t>
            </a:r>
          </a:p>
        </p:txBody>
      </p:sp>
      <p:sp>
        <p:nvSpPr>
          <p:cNvPr id="81923" name="Title 5"/>
          <p:cNvSpPr>
            <a:spLocks noGrp="1"/>
          </p:cNvSpPr>
          <p:nvPr>
            <p:ph type="title"/>
          </p:nvPr>
        </p:nvSpPr>
        <p:spPr/>
        <p:txBody>
          <a:bodyPr/>
          <a:lstStyle/>
          <a:p>
            <a:r>
              <a:rPr lang="en-US" altLang="en-US" smtClean="0"/>
              <a:t>Developmental Competence: </a:t>
            </a:r>
            <a:br>
              <a:rPr lang="en-US" altLang="en-US" smtClean="0"/>
            </a:br>
            <a:r>
              <a:rPr lang="en-US" altLang="en-US" smtClean="0"/>
              <a:t>Infant V</a:t>
            </a:r>
          </a:p>
        </p:txBody>
      </p:sp>
      <p:sp>
        <p:nvSpPr>
          <p:cNvPr id="8192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8192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690B20B-92FB-446C-BB25-A8101E038C26}" type="slidenum">
              <a:rPr lang="en-US" sz="1000" smtClean="0">
                <a:latin typeface="Arial" pitchFamily="34" charset="0"/>
              </a:rPr>
              <a:pPr eaLnBrk="1" hangingPunct="1"/>
              <a:t>69</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sz="half" idx="2"/>
          </p:nvPr>
        </p:nvSpPr>
        <p:spPr/>
        <p:txBody>
          <a:bodyPr/>
          <a:lstStyle/>
          <a:p>
            <a:r>
              <a:rPr lang="en-US" altLang="en-US" smtClean="0"/>
              <a:t>Right Upper Quadrant          </a:t>
            </a:r>
          </a:p>
          <a:p>
            <a:pPr>
              <a:buFont typeface="Wingdings 2" pitchFamily="18" charset="2"/>
              <a:buNone/>
            </a:pPr>
            <a:r>
              <a:rPr lang="en-US" altLang="en-US" smtClean="0"/>
              <a:t>               (RUQ)</a:t>
            </a:r>
          </a:p>
          <a:p>
            <a:pPr lvl="1"/>
            <a:r>
              <a:rPr lang="en-US" altLang="en-US" smtClean="0"/>
              <a:t>Liver</a:t>
            </a:r>
          </a:p>
          <a:p>
            <a:pPr lvl="1"/>
            <a:r>
              <a:rPr lang="en-US" altLang="en-US" smtClean="0"/>
              <a:t>Gallbladder</a:t>
            </a:r>
          </a:p>
          <a:p>
            <a:pPr lvl="1"/>
            <a:r>
              <a:rPr lang="en-US" altLang="en-US" smtClean="0"/>
              <a:t>Duodenum</a:t>
            </a:r>
          </a:p>
          <a:p>
            <a:pPr lvl="1"/>
            <a:r>
              <a:rPr lang="en-US" altLang="en-US" smtClean="0"/>
              <a:t>Head of pancreas</a:t>
            </a:r>
          </a:p>
          <a:p>
            <a:pPr lvl="1"/>
            <a:r>
              <a:rPr lang="en-US" altLang="en-US" smtClean="0"/>
              <a:t>Right kidney and adrenal gland</a:t>
            </a:r>
          </a:p>
          <a:p>
            <a:pPr lvl="1"/>
            <a:r>
              <a:rPr lang="en-US" altLang="en-US" smtClean="0"/>
              <a:t>Hepatic flexure of colon</a:t>
            </a:r>
          </a:p>
          <a:p>
            <a:pPr lvl="1"/>
            <a:r>
              <a:rPr lang="en-US" altLang="en-US" smtClean="0"/>
              <a:t>Part of ascending and transverse colon	</a:t>
            </a:r>
          </a:p>
          <a:p>
            <a:pPr lvl="2"/>
            <a:endParaRPr lang="en-US" altLang="en-US" smtClean="0"/>
          </a:p>
        </p:txBody>
      </p:sp>
      <p:sp>
        <p:nvSpPr>
          <p:cNvPr id="18435" name="Content Placeholder 4"/>
          <p:cNvSpPr>
            <a:spLocks noGrp="1"/>
          </p:cNvSpPr>
          <p:nvPr>
            <p:ph sz="quarter" idx="4"/>
          </p:nvPr>
        </p:nvSpPr>
        <p:spPr/>
        <p:txBody>
          <a:bodyPr/>
          <a:lstStyle/>
          <a:p>
            <a:r>
              <a:rPr lang="en-US" altLang="en-US" smtClean="0"/>
              <a:t>Left Upper Quadrant </a:t>
            </a:r>
          </a:p>
          <a:p>
            <a:pPr>
              <a:buFont typeface="Wingdings 2" pitchFamily="18" charset="2"/>
              <a:buNone/>
            </a:pPr>
            <a:r>
              <a:rPr lang="en-US" altLang="en-US" smtClean="0"/>
              <a:t>               (LUQ)</a:t>
            </a:r>
          </a:p>
          <a:p>
            <a:pPr lvl="1"/>
            <a:r>
              <a:rPr lang="en-US" altLang="en-US" smtClean="0"/>
              <a:t>Stomach</a:t>
            </a:r>
          </a:p>
          <a:p>
            <a:pPr lvl="1"/>
            <a:r>
              <a:rPr lang="en-US" altLang="en-US" smtClean="0"/>
              <a:t>Spleen</a:t>
            </a:r>
          </a:p>
          <a:p>
            <a:pPr lvl="1"/>
            <a:r>
              <a:rPr lang="en-US" altLang="en-US" smtClean="0"/>
              <a:t>Left lobe of liver</a:t>
            </a:r>
          </a:p>
          <a:p>
            <a:pPr lvl="1"/>
            <a:r>
              <a:rPr lang="en-US" altLang="en-US" smtClean="0"/>
              <a:t>Body of pancreas</a:t>
            </a:r>
          </a:p>
          <a:p>
            <a:pPr lvl="1"/>
            <a:r>
              <a:rPr lang="en-US" altLang="en-US" smtClean="0"/>
              <a:t>Left kidney and adrenal gland</a:t>
            </a:r>
          </a:p>
          <a:p>
            <a:pPr lvl="1"/>
            <a:r>
              <a:rPr lang="en-US" altLang="en-US" smtClean="0"/>
              <a:t>Splenic flexure of colon</a:t>
            </a:r>
          </a:p>
          <a:p>
            <a:pPr lvl="1"/>
            <a:r>
              <a:rPr lang="en-US" altLang="en-US" smtClean="0"/>
              <a:t>Part of transverse and descending colon</a:t>
            </a:r>
          </a:p>
        </p:txBody>
      </p:sp>
      <p:sp>
        <p:nvSpPr>
          <p:cNvPr id="18436" name="Title 5"/>
          <p:cNvSpPr>
            <a:spLocks noGrp="1"/>
          </p:cNvSpPr>
          <p:nvPr>
            <p:ph type="title"/>
          </p:nvPr>
        </p:nvSpPr>
        <p:spPr/>
        <p:txBody>
          <a:bodyPr/>
          <a:lstStyle/>
          <a:p>
            <a:r>
              <a:rPr lang="en-US" altLang="en-US" smtClean="0"/>
              <a:t>Anatomic Locations of four Upper Quadrants</a:t>
            </a:r>
          </a:p>
        </p:txBody>
      </p:sp>
      <p:sp>
        <p:nvSpPr>
          <p:cNvPr id="18437"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8438"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920B3A5-FBA8-4516-9596-10299F8AFAD5}" type="slidenum">
              <a:rPr lang="en-US" sz="1000" smtClean="0">
                <a:latin typeface="Arial" pitchFamily="34" charset="0"/>
              </a:rPr>
              <a:pPr eaLnBrk="1" hangingPunct="1"/>
              <a:t>7</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dirty="0" smtClean="0"/>
              <a:t>Under age 4 years, abdomen looks protuberant when child is both supine and standing</a:t>
            </a:r>
          </a:p>
          <a:p>
            <a:pPr lvl="1">
              <a:buSzPct val="60000"/>
              <a:buFont typeface="Wingdings 2" pitchFamily="18" charset="2"/>
              <a:buChar char=""/>
            </a:pPr>
            <a:r>
              <a:rPr lang="en-US" altLang="en-US" dirty="0" smtClean="0"/>
              <a:t>After age 4 years, potbelly remains when standing because of lumbar lordosis, but abdomen looks flat when supine</a:t>
            </a:r>
          </a:p>
          <a:p>
            <a:pPr lvl="2">
              <a:buSzPct val="80000"/>
              <a:buFont typeface="Wingdings" pitchFamily="2" charset="2"/>
              <a:buChar char="Ø"/>
            </a:pPr>
            <a:r>
              <a:rPr lang="en-US" altLang="en-US" dirty="0" smtClean="0"/>
              <a:t>Normal movement on abdomen includes respirations, which remain abdominal until 7 years</a:t>
            </a:r>
          </a:p>
          <a:p>
            <a:pPr lvl="2">
              <a:buSzPct val="80000"/>
              <a:buFont typeface="Wingdings" pitchFamily="2" charset="2"/>
              <a:buChar char="Ø"/>
            </a:pPr>
            <a:r>
              <a:rPr lang="en-US" altLang="en-US" dirty="0" smtClean="0"/>
              <a:t>To palpate abdomen, position young child on parent’s lap as you sit knee-to-knee with parent</a:t>
            </a:r>
          </a:p>
          <a:p>
            <a:pPr lvl="2">
              <a:buSzPct val="80000"/>
              <a:buFont typeface="Wingdings" pitchFamily="2" charset="2"/>
              <a:buChar char="Ø"/>
            </a:pPr>
            <a:r>
              <a:rPr lang="en-US" altLang="en-US" dirty="0" smtClean="0"/>
              <a:t>Flex knees up, and elevate head slightly</a:t>
            </a:r>
          </a:p>
        </p:txBody>
      </p:sp>
      <p:sp>
        <p:nvSpPr>
          <p:cNvPr id="82947" name="Title 5"/>
          <p:cNvSpPr>
            <a:spLocks noGrp="1"/>
          </p:cNvSpPr>
          <p:nvPr>
            <p:ph type="title"/>
          </p:nvPr>
        </p:nvSpPr>
        <p:spPr/>
        <p:txBody>
          <a:bodyPr/>
          <a:lstStyle/>
          <a:p>
            <a:r>
              <a:rPr lang="en-US" altLang="en-US" smtClean="0"/>
              <a:t>Developmental Competence: </a:t>
            </a:r>
            <a:br>
              <a:rPr lang="en-US" altLang="en-US" smtClean="0"/>
            </a:br>
            <a:r>
              <a:rPr lang="en-US" altLang="en-US" smtClean="0"/>
              <a:t>Child I</a:t>
            </a:r>
          </a:p>
        </p:txBody>
      </p:sp>
      <p:sp>
        <p:nvSpPr>
          <p:cNvPr id="8294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8294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DEAF8D8-1392-409E-97AB-E5B9567B4978}" type="slidenum">
              <a:rPr lang="en-US" sz="1000" smtClean="0">
                <a:latin typeface="Arial" pitchFamily="34" charset="0"/>
              </a:rPr>
              <a:pPr eaLnBrk="1" hangingPunct="1"/>
              <a:t>70</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dirty="0" smtClean="0"/>
              <a:t>Child can “pant like a dog” to further relax abdominal muscles</a:t>
            </a:r>
          </a:p>
          <a:p>
            <a:pPr lvl="2">
              <a:buSzPct val="80000"/>
              <a:buFont typeface="Wingdings" pitchFamily="2" charset="2"/>
              <a:buChar char="Ø"/>
            </a:pPr>
            <a:r>
              <a:rPr lang="en-US" altLang="en-US" dirty="0" smtClean="0"/>
              <a:t>Hold your entire palm flat on abdominal surface for a moment before starting palpation</a:t>
            </a:r>
          </a:p>
          <a:p>
            <a:pPr lvl="2">
              <a:buSzPct val="80000"/>
              <a:buFont typeface="Wingdings" pitchFamily="2" charset="2"/>
              <a:buChar char="Ø"/>
            </a:pPr>
            <a:r>
              <a:rPr lang="en-US" altLang="en-US" dirty="0" smtClean="0"/>
              <a:t>This accustoms child to being touched</a:t>
            </a:r>
          </a:p>
          <a:p>
            <a:pPr lvl="2">
              <a:buSzPct val="80000"/>
              <a:buFont typeface="Wingdings" pitchFamily="2" charset="2"/>
              <a:buChar char="Ø"/>
            </a:pPr>
            <a:r>
              <a:rPr lang="en-US" altLang="en-US" dirty="0" smtClean="0"/>
              <a:t>If the child is very ticklish, hold his or her hand under your own as you palpate; or apply stethoscope and palpate around it</a:t>
            </a:r>
          </a:p>
          <a:p>
            <a:pPr lvl="1">
              <a:buSzPct val="60000"/>
              <a:buFont typeface="Wingdings 2" pitchFamily="18" charset="2"/>
              <a:buChar char=""/>
            </a:pPr>
            <a:r>
              <a:rPr lang="en-US" altLang="en-US" dirty="0" smtClean="0"/>
              <a:t>Liver </a:t>
            </a:r>
          </a:p>
          <a:p>
            <a:pPr lvl="2">
              <a:buSzPct val="80000"/>
              <a:buFont typeface="Wingdings" pitchFamily="2" charset="2"/>
              <a:buChar char="Ø"/>
            </a:pPr>
            <a:r>
              <a:rPr lang="en-US" altLang="en-US" dirty="0" smtClean="0"/>
              <a:t>Remains easily palpable 1 to 2 cm below right costal margin; edge is soft and sharp and moves easily</a:t>
            </a:r>
          </a:p>
        </p:txBody>
      </p:sp>
      <p:sp>
        <p:nvSpPr>
          <p:cNvPr id="83971" name="Title 5"/>
          <p:cNvSpPr>
            <a:spLocks noGrp="1"/>
          </p:cNvSpPr>
          <p:nvPr>
            <p:ph type="title"/>
          </p:nvPr>
        </p:nvSpPr>
        <p:spPr/>
        <p:txBody>
          <a:bodyPr/>
          <a:lstStyle/>
          <a:p>
            <a:r>
              <a:rPr lang="en-US" altLang="en-US" smtClean="0"/>
              <a:t>Developmental Competence: </a:t>
            </a:r>
            <a:br>
              <a:rPr lang="en-US" altLang="en-US" smtClean="0"/>
            </a:br>
            <a:r>
              <a:rPr lang="en-US" altLang="en-US" smtClean="0"/>
              <a:t>Child II</a:t>
            </a:r>
          </a:p>
        </p:txBody>
      </p:sp>
      <p:sp>
        <p:nvSpPr>
          <p:cNvPr id="8397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8397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01D4C7C-A3B0-472D-A169-F5E0B301E00E}" type="slidenum">
              <a:rPr lang="en-US" sz="1000" smtClean="0">
                <a:latin typeface="Arial" pitchFamily="34" charset="0"/>
              </a:rPr>
              <a:pPr eaLnBrk="1" hangingPunct="1"/>
              <a:t>71</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mtClean="0"/>
              <a:t>Easily palpable, on the left, the spleen also is easily palpable with a soft, sharp, movable edge</a:t>
            </a:r>
          </a:p>
          <a:p>
            <a:pPr lvl="1">
              <a:buSzPct val="60000"/>
              <a:buFont typeface="Wingdings 2" pitchFamily="18" charset="2"/>
              <a:buChar char=""/>
            </a:pPr>
            <a:r>
              <a:rPr lang="en-US" altLang="en-US" smtClean="0"/>
              <a:t>Usually you can feel 1 to 2 cm of right kidney and tip of left kidney</a:t>
            </a:r>
          </a:p>
          <a:p>
            <a:pPr lvl="1">
              <a:buSzPct val="60000"/>
              <a:buFont typeface="Wingdings 2" pitchFamily="18" charset="2"/>
              <a:buChar char=""/>
            </a:pPr>
            <a:r>
              <a:rPr lang="en-US" altLang="en-US" smtClean="0"/>
              <a:t>Percussion of liver span measures about 3.5 cm at age 2 years, 5 cm at age 6 years, and 6 to 7 cm during adolescence</a:t>
            </a:r>
          </a:p>
          <a:p>
            <a:pPr lvl="1">
              <a:buSzPct val="60000"/>
              <a:buFont typeface="Wingdings 2" pitchFamily="18" charset="2"/>
              <a:buChar char=""/>
            </a:pPr>
            <a:r>
              <a:rPr lang="en-US" altLang="en-US" smtClean="0"/>
              <a:t>In assessing abdominal tenderness, remember that young child often answers this question affirmatively no matter how abdomen actually feels</a:t>
            </a:r>
          </a:p>
        </p:txBody>
      </p:sp>
      <p:sp>
        <p:nvSpPr>
          <p:cNvPr id="84995" name="Title 5"/>
          <p:cNvSpPr>
            <a:spLocks noGrp="1"/>
          </p:cNvSpPr>
          <p:nvPr>
            <p:ph type="title"/>
          </p:nvPr>
        </p:nvSpPr>
        <p:spPr/>
        <p:txBody>
          <a:bodyPr/>
          <a:lstStyle/>
          <a:p>
            <a:r>
              <a:rPr lang="en-US" altLang="en-US" smtClean="0"/>
              <a:t>Developmental Competence: </a:t>
            </a:r>
            <a:br>
              <a:rPr lang="en-US" altLang="en-US" smtClean="0"/>
            </a:br>
            <a:r>
              <a:rPr lang="en-US" altLang="en-US" smtClean="0"/>
              <a:t>Child III</a:t>
            </a:r>
          </a:p>
        </p:txBody>
      </p:sp>
      <p:sp>
        <p:nvSpPr>
          <p:cNvPr id="8499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8499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0D90102-CDA3-4A56-BA0B-B89421026822}" type="slidenum">
              <a:rPr lang="en-US" sz="1000" smtClean="0">
                <a:latin typeface="Arial" pitchFamily="34" charset="0"/>
              </a:rPr>
              <a:pPr eaLnBrk="1" hangingPunct="1"/>
              <a:t>72</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dirty="0" smtClean="0"/>
              <a:t>Use objective signs to aid assessment, such as a cry changing in pitch as you palpate, facial grimacing, moving away from you, and guarding</a:t>
            </a:r>
          </a:p>
          <a:p>
            <a:pPr lvl="1">
              <a:buSzPct val="60000"/>
              <a:buFont typeface="Wingdings 2" pitchFamily="18" charset="2"/>
              <a:buChar char=""/>
            </a:pPr>
            <a:r>
              <a:rPr lang="en-US" altLang="en-US" dirty="0" smtClean="0"/>
              <a:t>School-age child has a slim abdominal shape as he or she loses potbelly</a:t>
            </a:r>
          </a:p>
          <a:p>
            <a:pPr lvl="1">
              <a:buSzPct val="60000"/>
              <a:buFont typeface="Wingdings 2" pitchFamily="18" charset="2"/>
              <a:buChar char=""/>
            </a:pPr>
            <a:r>
              <a:rPr lang="en-US" altLang="en-US" dirty="0" smtClean="0"/>
              <a:t>This slimming trend continues into adolescence</a:t>
            </a:r>
          </a:p>
          <a:p>
            <a:pPr lvl="1">
              <a:buSzPct val="60000"/>
              <a:buFont typeface="Wingdings 2" pitchFamily="18" charset="2"/>
              <a:buChar char=""/>
            </a:pPr>
            <a:r>
              <a:rPr lang="en-US" altLang="en-US" dirty="0" smtClean="0"/>
              <a:t>Adolescent easily embarrassed with exposure of abdomen, and adequate draping is necessary</a:t>
            </a:r>
          </a:p>
          <a:p>
            <a:pPr lvl="1">
              <a:buSzPct val="60000"/>
              <a:buFont typeface="Wingdings 2" pitchFamily="18" charset="2"/>
              <a:buChar char=""/>
            </a:pPr>
            <a:r>
              <a:rPr lang="en-US" altLang="en-US" dirty="0" smtClean="0"/>
              <a:t>Physical findings are same as those listed for adult</a:t>
            </a:r>
          </a:p>
        </p:txBody>
      </p:sp>
      <p:sp>
        <p:nvSpPr>
          <p:cNvPr id="86019" name="Title 5"/>
          <p:cNvSpPr>
            <a:spLocks noGrp="1"/>
          </p:cNvSpPr>
          <p:nvPr>
            <p:ph type="title"/>
          </p:nvPr>
        </p:nvSpPr>
        <p:spPr/>
        <p:txBody>
          <a:bodyPr/>
          <a:lstStyle/>
          <a:p>
            <a:r>
              <a:rPr lang="en-US" altLang="en-US" smtClean="0"/>
              <a:t>Developmental Competence: </a:t>
            </a:r>
            <a:br>
              <a:rPr lang="en-US" altLang="en-US" smtClean="0"/>
            </a:br>
            <a:r>
              <a:rPr lang="en-US" altLang="en-US" smtClean="0"/>
              <a:t>Child IV</a:t>
            </a:r>
          </a:p>
        </p:txBody>
      </p:sp>
      <p:sp>
        <p:nvSpPr>
          <p:cNvPr id="8602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8602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0806336-483F-49F0-8A2C-CF7F9049BB3D}" type="slidenum">
              <a:rPr lang="en-US" sz="1000" smtClean="0">
                <a:latin typeface="Arial" pitchFamily="34" charset="0"/>
              </a:rPr>
              <a:pPr eaLnBrk="1" hangingPunct="1"/>
              <a:t>73</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000" dirty="0" smtClean="0"/>
              <a:t>On inspection, you may note increased deposits of subcutaneous fat on abdomen and hips because it is redistributed away from extremities</a:t>
            </a:r>
          </a:p>
          <a:p>
            <a:pPr lvl="1">
              <a:buSzPct val="60000"/>
              <a:buFont typeface="Wingdings 2" pitchFamily="18" charset="2"/>
              <a:buChar char=""/>
            </a:pPr>
            <a:r>
              <a:rPr lang="en-US" altLang="en-US" sz="2000" dirty="0" smtClean="0"/>
              <a:t>Abdominal musculature is thinner and has less tone than that of younger adult, so in absence of obesity you may note peristalsis</a:t>
            </a:r>
          </a:p>
          <a:p>
            <a:pPr lvl="1">
              <a:buSzPct val="60000"/>
              <a:buFont typeface="Wingdings 2" pitchFamily="18" charset="2"/>
              <a:buChar char=""/>
            </a:pPr>
            <a:r>
              <a:rPr lang="en-US" altLang="en-US" sz="2000" dirty="0" smtClean="0"/>
              <a:t>Because of thinner, softer abdominal wall, organs may be easier to palpate, in the absence of obesity</a:t>
            </a:r>
          </a:p>
          <a:p>
            <a:pPr lvl="1">
              <a:buSzPct val="60000"/>
              <a:buFont typeface="Wingdings 2" pitchFamily="18" charset="2"/>
              <a:buChar char=""/>
            </a:pPr>
            <a:r>
              <a:rPr lang="en-US" altLang="en-US" sz="2000" dirty="0" smtClean="0"/>
              <a:t>Liver is easier to palpate; normally you will feel liver edge at or just below costal margin</a:t>
            </a:r>
          </a:p>
          <a:p>
            <a:pPr lvl="1">
              <a:buSzPct val="60000"/>
              <a:buFont typeface="Wingdings 2" pitchFamily="18" charset="2"/>
              <a:buChar char=""/>
            </a:pPr>
            <a:r>
              <a:rPr lang="en-US" altLang="en-US" sz="2000" dirty="0" smtClean="0"/>
              <a:t>With distended lungs and depressed diaphragm, liver can be palpated lower, descending 1 to 2 cm below costal margin with inhalation</a:t>
            </a:r>
          </a:p>
          <a:p>
            <a:pPr lvl="1">
              <a:buSzPct val="60000"/>
              <a:buFont typeface="Wingdings 2" pitchFamily="18" charset="2"/>
              <a:buChar char=""/>
            </a:pPr>
            <a:r>
              <a:rPr lang="en-US" altLang="en-US" sz="2000" dirty="0" smtClean="0"/>
              <a:t>Kidneys are easier to palpate</a:t>
            </a:r>
          </a:p>
        </p:txBody>
      </p:sp>
      <p:sp>
        <p:nvSpPr>
          <p:cNvPr id="87043" name="Title 5"/>
          <p:cNvSpPr>
            <a:spLocks noGrp="1"/>
          </p:cNvSpPr>
          <p:nvPr>
            <p:ph type="title"/>
          </p:nvPr>
        </p:nvSpPr>
        <p:spPr/>
        <p:txBody>
          <a:bodyPr/>
          <a:lstStyle/>
          <a:p>
            <a:r>
              <a:rPr lang="en-US" altLang="en-US" smtClean="0"/>
              <a:t>Developmental Competence: </a:t>
            </a:r>
            <a:br>
              <a:rPr lang="en-US" altLang="en-US" smtClean="0"/>
            </a:br>
            <a:r>
              <a:rPr lang="en-US" altLang="en-US" smtClean="0"/>
              <a:t>Aging Adult</a:t>
            </a:r>
          </a:p>
        </p:txBody>
      </p:sp>
      <p:sp>
        <p:nvSpPr>
          <p:cNvPr id="8704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8704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E52A842-EB0B-4A12-9F6C-BC8A7F3FF476}" type="slidenum">
              <a:rPr lang="en-US" sz="1000" smtClean="0">
                <a:latin typeface="Arial" pitchFamily="34" charset="0"/>
              </a:rPr>
              <a:pPr eaLnBrk="1" hangingPunct="1"/>
              <a:t>74</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title"/>
          </p:nvPr>
        </p:nvSpPr>
        <p:spPr/>
        <p:txBody>
          <a:bodyPr/>
          <a:lstStyle/>
          <a:p>
            <a:r>
              <a:rPr lang="en-US" altLang="en-US" smtClean="0"/>
              <a:t>Sample Charting: Subjective</a:t>
            </a:r>
          </a:p>
        </p:txBody>
      </p:sp>
      <p:pic>
        <p:nvPicPr>
          <p:cNvPr id="82948" name="Picture 13" descr="ch21-17"/>
          <p:cNvPicPr>
            <a:picLocks noChangeAspect="1" noChangeArrowheads="1"/>
          </p:cNvPicPr>
          <p:nvPr/>
        </p:nvPicPr>
        <p:blipFill>
          <a:blip r:embed="rId3">
            <a:grayscl/>
          </a:blip>
          <a:srcRect/>
          <a:stretch>
            <a:fillRect/>
          </a:stretch>
        </p:blipFill>
        <p:spPr bwMode="auto">
          <a:xfrm>
            <a:off x="485775" y="2465388"/>
            <a:ext cx="8170863" cy="2414587"/>
          </a:xfrm>
          <a:prstGeom prst="rect">
            <a:avLst/>
          </a:prstGeom>
          <a:noFill/>
          <a:ln w="38100">
            <a:solidFill>
              <a:schemeClr val="tx2"/>
            </a:solidFill>
            <a:miter lim="800000"/>
            <a:headEnd/>
            <a:tailEnd/>
          </a:ln>
        </p:spPr>
      </p:pic>
      <p:sp>
        <p:nvSpPr>
          <p:cNvPr id="8806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8806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DF09782-9840-4AC7-950B-24CA72859EE2}" type="slidenum">
              <a:rPr lang="en-US" sz="1000" smtClean="0">
                <a:latin typeface="Arial" pitchFamily="34" charset="0"/>
              </a:rPr>
              <a:pPr eaLnBrk="1" hangingPunct="1"/>
              <a:t>75</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7"/>
          <p:cNvSpPr>
            <a:spLocks noGrp="1"/>
          </p:cNvSpPr>
          <p:nvPr>
            <p:ph type="title"/>
          </p:nvPr>
        </p:nvSpPr>
        <p:spPr/>
        <p:txBody>
          <a:bodyPr/>
          <a:lstStyle/>
          <a:p>
            <a:r>
              <a:rPr lang="en-US" altLang="en-US" smtClean="0"/>
              <a:t>Sample Charting: Objective and Assessment</a:t>
            </a:r>
          </a:p>
        </p:txBody>
      </p:sp>
      <p:pic>
        <p:nvPicPr>
          <p:cNvPr id="83972" name="Picture 12" descr="ch21-18"/>
          <p:cNvPicPr>
            <a:picLocks noChangeAspect="1" noChangeArrowheads="1"/>
          </p:cNvPicPr>
          <p:nvPr/>
        </p:nvPicPr>
        <p:blipFill>
          <a:blip r:embed="rId2">
            <a:grayscl/>
          </a:blip>
          <a:srcRect/>
          <a:stretch>
            <a:fillRect/>
          </a:stretch>
        </p:blipFill>
        <p:spPr bwMode="auto">
          <a:xfrm>
            <a:off x="1125538" y="1914525"/>
            <a:ext cx="6877050" cy="4325938"/>
          </a:xfrm>
          <a:prstGeom prst="rect">
            <a:avLst/>
          </a:prstGeom>
          <a:noFill/>
          <a:ln w="38100">
            <a:solidFill>
              <a:schemeClr val="tx2"/>
            </a:solidFill>
            <a:miter lim="800000"/>
            <a:headEnd/>
            <a:tailEnd/>
          </a:ln>
        </p:spPr>
      </p:pic>
      <p:sp>
        <p:nvSpPr>
          <p:cNvPr id="8909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8909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16B4E5C-7C2F-4D34-8478-7ADC718954C5}" type="slidenum">
              <a:rPr lang="en-US" sz="1000" smtClean="0">
                <a:latin typeface="Arial" pitchFamily="34" charset="0"/>
              </a:rPr>
              <a:pPr eaLnBrk="1" hangingPunct="1"/>
              <a:t>76</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6"/>
          <p:cNvSpPr>
            <a:spLocks noGrp="1" noChangeArrowheads="1"/>
          </p:cNvSpPr>
          <p:nvPr>
            <p:ph idx="1"/>
          </p:nvPr>
        </p:nvSpPr>
        <p:spPr>
          <a:xfrm>
            <a:off x="465138" y="1641475"/>
            <a:ext cx="8229600" cy="4454525"/>
          </a:xfrm>
        </p:spPr>
        <p:txBody>
          <a:bodyPr/>
          <a:lstStyle/>
          <a:p>
            <a:r>
              <a:rPr lang="en-US" altLang="en-US" smtClean="0"/>
              <a:t>Obesity</a:t>
            </a:r>
          </a:p>
          <a:p>
            <a:r>
              <a:rPr lang="en-US" altLang="en-US" smtClean="0"/>
              <a:t>Air or gas</a:t>
            </a:r>
          </a:p>
          <a:p>
            <a:r>
              <a:rPr lang="en-US" altLang="en-US" smtClean="0"/>
              <a:t>Ascites</a:t>
            </a:r>
          </a:p>
          <a:p>
            <a:r>
              <a:rPr lang="en-US" altLang="en-US" smtClean="0"/>
              <a:t>Ovarian cyst</a:t>
            </a:r>
          </a:p>
          <a:p>
            <a:r>
              <a:rPr lang="en-US" altLang="en-US" smtClean="0"/>
              <a:t>Pregnancy</a:t>
            </a:r>
          </a:p>
          <a:p>
            <a:r>
              <a:rPr lang="en-US" altLang="en-US" smtClean="0"/>
              <a:t>Feces</a:t>
            </a:r>
          </a:p>
          <a:p>
            <a:r>
              <a:rPr lang="en-US" altLang="en-US" smtClean="0"/>
              <a:t>Tumor</a:t>
            </a:r>
          </a:p>
        </p:txBody>
      </p:sp>
      <p:sp>
        <p:nvSpPr>
          <p:cNvPr id="90115" name="Rectangle 5"/>
          <p:cNvSpPr>
            <a:spLocks noGrp="1" noChangeArrowheads="1"/>
          </p:cNvSpPr>
          <p:nvPr>
            <p:ph type="title"/>
          </p:nvPr>
        </p:nvSpPr>
        <p:spPr/>
        <p:txBody>
          <a:bodyPr/>
          <a:lstStyle/>
          <a:p>
            <a:r>
              <a:rPr lang="en-US" altLang="en-US" smtClean="0"/>
              <a:t>Abnormal Findings:</a:t>
            </a:r>
            <a:br>
              <a:rPr lang="en-US" altLang="en-US" smtClean="0"/>
            </a:br>
            <a:r>
              <a:rPr lang="en-US" altLang="en-US" smtClean="0"/>
              <a:t>Abdominal Distention</a:t>
            </a:r>
          </a:p>
        </p:txBody>
      </p:sp>
      <p:sp>
        <p:nvSpPr>
          <p:cNvPr id="9011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9011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0D30CA4-6EC5-4BBF-8DBD-0DC66BF982E0}" type="slidenum">
              <a:rPr lang="en-US" sz="1000" smtClean="0">
                <a:latin typeface="Arial" pitchFamily="34" charset="0"/>
              </a:rPr>
              <a:pPr eaLnBrk="1" hangingPunct="1"/>
              <a:t>77</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6"/>
          <p:cNvSpPr>
            <a:spLocks noGrp="1" noChangeArrowheads="1"/>
          </p:cNvSpPr>
          <p:nvPr>
            <p:ph idx="1"/>
          </p:nvPr>
        </p:nvSpPr>
        <p:spPr>
          <a:xfrm>
            <a:off x="465138" y="1641475"/>
            <a:ext cx="8229600" cy="4454525"/>
          </a:xfrm>
        </p:spPr>
        <p:txBody>
          <a:bodyPr/>
          <a:lstStyle/>
          <a:p>
            <a:r>
              <a:rPr lang="en-US" altLang="en-US" smtClean="0"/>
              <a:t>Umbilical hernia</a:t>
            </a:r>
          </a:p>
          <a:p>
            <a:r>
              <a:rPr lang="en-US" altLang="en-US" smtClean="0"/>
              <a:t>Epigastric hernia</a:t>
            </a:r>
          </a:p>
          <a:p>
            <a:r>
              <a:rPr lang="en-US" altLang="en-US" smtClean="0"/>
              <a:t>Incisional hernia</a:t>
            </a:r>
          </a:p>
          <a:p>
            <a:r>
              <a:rPr lang="en-US" altLang="en-US" smtClean="0"/>
              <a:t>Diastasis recti</a:t>
            </a:r>
          </a:p>
        </p:txBody>
      </p:sp>
      <p:sp>
        <p:nvSpPr>
          <p:cNvPr id="91139" name="Rectangle 5"/>
          <p:cNvSpPr>
            <a:spLocks noGrp="1" noChangeArrowheads="1"/>
          </p:cNvSpPr>
          <p:nvPr>
            <p:ph type="title"/>
          </p:nvPr>
        </p:nvSpPr>
        <p:spPr/>
        <p:txBody>
          <a:bodyPr/>
          <a:lstStyle/>
          <a:p>
            <a:r>
              <a:rPr lang="en-US" altLang="en-US" smtClean="0"/>
              <a:t>Abnormal Findings:</a:t>
            </a:r>
            <a:br>
              <a:rPr lang="en-US" altLang="en-US" smtClean="0"/>
            </a:br>
            <a:r>
              <a:rPr lang="en-US" altLang="en-US" smtClean="0"/>
              <a:t>Abnormalities on Inspection</a:t>
            </a:r>
          </a:p>
        </p:txBody>
      </p:sp>
      <p:sp>
        <p:nvSpPr>
          <p:cNvPr id="9114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9114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D90F679-5F03-4588-889B-0DF6104B5E57}" type="slidenum">
              <a:rPr lang="en-US" sz="1000" smtClean="0">
                <a:latin typeface="Arial" pitchFamily="34" charset="0"/>
              </a:rPr>
              <a:pPr eaLnBrk="1" hangingPunct="1"/>
              <a:t>78</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6"/>
          <p:cNvSpPr>
            <a:spLocks noGrp="1" noChangeArrowheads="1"/>
          </p:cNvSpPr>
          <p:nvPr>
            <p:ph idx="1"/>
          </p:nvPr>
        </p:nvSpPr>
        <p:spPr>
          <a:xfrm>
            <a:off x="465138" y="1641475"/>
            <a:ext cx="8229600" cy="4454525"/>
          </a:xfrm>
        </p:spPr>
        <p:txBody>
          <a:bodyPr/>
          <a:lstStyle/>
          <a:p>
            <a:r>
              <a:rPr lang="en-US" altLang="en-US" smtClean="0"/>
              <a:t>Succussion splash</a:t>
            </a:r>
          </a:p>
          <a:p>
            <a:r>
              <a:rPr lang="en-US" altLang="en-US" smtClean="0"/>
              <a:t>Hypoactive bowel sounds</a:t>
            </a:r>
          </a:p>
          <a:p>
            <a:r>
              <a:rPr lang="en-US" altLang="en-US" smtClean="0"/>
              <a:t>Hyperactive bowel sounds</a:t>
            </a:r>
          </a:p>
        </p:txBody>
      </p:sp>
      <p:sp>
        <p:nvSpPr>
          <p:cNvPr id="92163" name="Rectangle 5"/>
          <p:cNvSpPr>
            <a:spLocks noGrp="1" noChangeArrowheads="1"/>
          </p:cNvSpPr>
          <p:nvPr>
            <p:ph type="title"/>
          </p:nvPr>
        </p:nvSpPr>
        <p:spPr/>
        <p:txBody>
          <a:bodyPr/>
          <a:lstStyle/>
          <a:p>
            <a:r>
              <a:rPr lang="en-US" altLang="en-US" smtClean="0"/>
              <a:t>Abnormal Findings:</a:t>
            </a:r>
            <a:br>
              <a:rPr lang="en-US" altLang="en-US" smtClean="0"/>
            </a:br>
            <a:r>
              <a:rPr lang="en-US" altLang="en-US" smtClean="0"/>
              <a:t>Abnormal Bowel Sounds</a:t>
            </a:r>
          </a:p>
        </p:txBody>
      </p:sp>
      <p:sp>
        <p:nvSpPr>
          <p:cNvPr id="9216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9216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E9BC8FF-2690-4A4A-BB8F-04216B450412}" type="slidenum">
              <a:rPr lang="en-US" sz="1000" smtClean="0">
                <a:latin typeface="Arial" pitchFamily="34" charset="0"/>
              </a:rPr>
              <a:pPr eaLnBrk="1" hangingPunct="1"/>
              <a:t>79</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p:cNvSpPr>
            <a:spLocks noGrp="1" noChangeArrowheads="1"/>
          </p:cNvSpPr>
          <p:nvPr>
            <p:ph idx="1"/>
          </p:nvPr>
        </p:nvSpPr>
        <p:spPr>
          <a:xfrm>
            <a:off x="465138" y="1641475"/>
            <a:ext cx="8229600" cy="4454525"/>
          </a:xfrm>
        </p:spPr>
        <p:txBody>
          <a:bodyPr/>
          <a:lstStyle/>
          <a:p>
            <a:r>
              <a:rPr lang="en-US" altLang="en-US" smtClean="0"/>
              <a:t>Right lower quadrant</a:t>
            </a:r>
          </a:p>
          <a:p>
            <a:pPr>
              <a:buFont typeface="Wingdings 2" pitchFamily="18" charset="2"/>
              <a:buNone/>
            </a:pPr>
            <a:r>
              <a:rPr lang="en-US" altLang="en-US" smtClean="0"/>
              <a:t>   (RLQ)</a:t>
            </a:r>
          </a:p>
          <a:p>
            <a:pPr lvl="1"/>
            <a:r>
              <a:rPr lang="en-US" altLang="en-US" smtClean="0"/>
              <a:t>Cecum</a:t>
            </a:r>
          </a:p>
          <a:p>
            <a:pPr lvl="1"/>
            <a:r>
              <a:rPr lang="en-US" altLang="en-US" smtClean="0"/>
              <a:t>Appendix</a:t>
            </a:r>
          </a:p>
          <a:p>
            <a:pPr lvl="1"/>
            <a:r>
              <a:rPr lang="en-US" altLang="en-US" smtClean="0"/>
              <a:t>Right ovary and tube</a:t>
            </a:r>
          </a:p>
          <a:p>
            <a:pPr lvl="1"/>
            <a:r>
              <a:rPr lang="en-US" altLang="en-US" smtClean="0"/>
              <a:t>Right ureter</a:t>
            </a:r>
          </a:p>
          <a:p>
            <a:pPr lvl="1"/>
            <a:r>
              <a:rPr lang="en-US" altLang="en-US" smtClean="0"/>
              <a:t>Right spermatic cord</a:t>
            </a:r>
          </a:p>
        </p:txBody>
      </p:sp>
      <p:sp>
        <p:nvSpPr>
          <p:cNvPr id="19459" name="Title 5"/>
          <p:cNvSpPr>
            <a:spLocks noGrp="1"/>
          </p:cNvSpPr>
          <p:nvPr>
            <p:ph type="title"/>
          </p:nvPr>
        </p:nvSpPr>
        <p:spPr/>
        <p:txBody>
          <a:bodyPr/>
          <a:lstStyle/>
          <a:p>
            <a:r>
              <a:rPr lang="en-US" altLang="en-US" smtClean="0"/>
              <a:t>Anatomic Locations of four Lower Quadrants</a:t>
            </a:r>
          </a:p>
        </p:txBody>
      </p:sp>
      <p:sp>
        <p:nvSpPr>
          <p:cNvPr id="19460" name="Content Placeholder 4"/>
          <p:cNvSpPr>
            <a:spLocks noGrp="1"/>
          </p:cNvSpPr>
          <p:nvPr>
            <p:ph sz="half" idx="4294967295"/>
          </p:nvPr>
        </p:nvSpPr>
        <p:spPr>
          <a:xfrm>
            <a:off x="5334000" y="1641475"/>
            <a:ext cx="3810000" cy="4454525"/>
          </a:xfrm>
        </p:spPr>
        <p:txBody>
          <a:bodyPr/>
          <a:lstStyle/>
          <a:p>
            <a:r>
              <a:rPr lang="en-US" altLang="en-US" smtClean="0"/>
              <a:t>Left lower quadrant</a:t>
            </a:r>
          </a:p>
          <a:p>
            <a:pPr>
              <a:buFont typeface="Wingdings 2" pitchFamily="18" charset="2"/>
              <a:buNone/>
            </a:pPr>
            <a:r>
              <a:rPr lang="en-US" altLang="en-US" smtClean="0"/>
              <a:t>   (LLQ)</a:t>
            </a:r>
          </a:p>
          <a:p>
            <a:pPr lvl="1"/>
            <a:r>
              <a:rPr lang="en-US" altLang="en-US" smtClean="0"/>
              <a:t>Part of descending colon</a:t>
            </a:r>
          </a:p>
          <a:p>
            <a:pPr lvl="1"/>
            <a:r>
              <a:rPr lang="en-US" altLang="en-US" smtClean="0"/>
              <a:t>Sigmoid colon</a:t>
            </a:r>
          </a:p>
          <a:p>
            <a:pPr lvl="1"/>
            <a:r>
              <a:rPr lang="en-US" altLang="en-US" smtClean="0"/>
              <a:t>Left ovary and tube</a:t>
            </a:r>
          </a:p>
          <a:p>
            <a:pPr lvl="1"/>
            <a:r>
              <a:rPr lang="en-US" altLang="en-US" smtClean="0"/>
              <a:t>Left ureter</a:t>
            </a:r>
          </a:p>
          <a:p>
            <a:pPr lvl="1"/>
            <a:r>
              <a:rPr lang="en-US" altLang="en-US" smtClean="0"/>
              <a:t>Left spermatic cord</a:t>
            </a:r>
          </a:p>
        </p:txBody>
      </p:sp>
      <p:sp>
        <p:nvSpPr>
          <p:cNvPr id="19461"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9462"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4B99FC7-7C7D-42C8-BB39-EA42A1DE1CA0}" type="slidenum">
              <a:rPr lang="en-US" sz="1000" smtClean="0">
                <a:latin typeface="Arial" pitchFamily="34" charset="0"/>
              </a:rPr>
              <a:pPr eaLnBrk="1" hangingPunct="1"/>
              <a:t>8</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6"/>
          <p:cNvSpPr>
            <a:spLocks noGrp="1" noChangeArrowheads="1"/>
          </p:cNvSpPr>
          <p:nvPr>
            <p:ph idx="1"/>
          </p:nvPr>
        </p:nvSpPr>
        <p:spPr>
          <a:xfrm>
            <a:off x="465138" y="1641475"/>
            <a:ext cx="8229600" cy="4454525"/>
          </a:xfrm>
        </p:spPr>
        <p:txBody>
          <a:bodyPr/>
          <a:lstStyle/>
          <a:p>
            <a:r>
              <a:rPr lang="en-US" altLang="en-US" smtClean="0"/>
              <a:t>Peritoneal friction rub</a:t>
            </a:r>
          </a:p>
          <a:p>
            <a:r>
              <a:rPr lang="en-US" altLang="en-US" smtClean="0"/>
              <a:t>Arterial bruit</a:t>
            </a:r>
          </a:p>
          <a:p>
            <a:r>
              <a:rPr lang="en-US" altLang="en-US" smtClean="0"/>
              <a:t>Venous hum</a:t>
            </a:r>
          </a:p>
        </p:txBody>
      </p:sp>
      <p:sp>
        <p:nvSpPr>
          <p:cNvPr id="93187" name="Rectangle 5"/>
          <p:cNvSpPr>
            <a:spLocks noGrp="1" noChangeArrowheads="1"/>
          </p:cNvSpPr>
          <p:nvPr>
            <p:ph type="title"/>
          </p:nvPr>
        </p:nvSpPr>
        <p:spPr/>
        <p:txBody>
          <a:bodyPr/>
          <a:lstStyle/>
          <a:p>
            <a:r>
              <a:rPr lang="en-US" altLang="en-US" smtClean="0"/>
              <a:t>Abnormal Findings:</a:t>
            </a:r>
            <a:br>
              <a:rPr lang="en-US" altLang="en-US" smtClean="0"/>
            </a:br>
            <a:r>
              <a:rPr lang="en-US" altLang="en-US" smtClean="0"/>
              <a:t>Friction Rubs and Vascular Sounds</a:t>
            </a:r>
          </a:p>
        </p:txBody>
      </p:sp>
      <p:sp>
        <p:nvSpPr>
          <p:cNvPr id="9318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9318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C450254-837E-46BC-B073-FC5C0EE52BAC}" type="slidenum">
              <a:rPr lang="en-US" sz="1000" smtClean="0">
                <a:latin typeface="Arial" pitchFamily="34" charset="0"/>
              </a:rPr>
              <a:pPr eaLnBrk="1" hangingPunct="1"/>
              <a:t>80</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6"/>
          <p:cNvSpPr>
            <a:spLocks noGrp="1" noChangeArrowheads="1"/>
          </p:cNvSpPr>
          <p:nvPr>
            <p:ph idx="1"/>
          </p:nvPr>
        </p:nvSpPr>
        <p:spPr>
          <a:xfrm>
            <a:off x="465138" y="1641475"/>
            <a:ext cx="8229600" cy="4454525"/>
          </a:xfrm>
        </p:spPr>
        <p:txBody>
          <a:bodyPr/>
          <a:lstStyle/>
          <a:p>
            <a:r>
              <a:rPr lang="en-US" altLang="en-US" dirty="0" smtClean="0"/>
              <a:t>Enlarged liver</a:t>
            </a:r>
          </a:p>
          <a:p>
            <a:r>
              <a:rPr lang="en-US" altLang="en-US" dirty="0" smtClean="0"/>
              <a:t>Enlarged nodular liver</a:t>
            </a:r>
          </a:p>
          <a:p>
            <a:r>
              <a:rPr lang="en-US" altLang="en-US" dirty="0" smtClean="0"/>
              <a:t>Enlarged gallbladder</a:t>
            </a:r>
          </a:p>
          <a:p>
            <a:r>
              <a:rPr lang="en-US" altLang="en-US" dirty="0" smtClean="0"/>
              <a:t>Enlarged spleen</a:t>
            </a:r>
          </a:p>
          <a:p>
            <a:r>
              <a:rPr lang="en-US" altLang="en-US" dirty="0" smtClean="0"/>
              <a:t>Enlarged kidney</a:t>
            </a:r>
          </a:p>
          <a:p>
            <a:r>
              <a:rPr lang="en-US" altLang="en-US" dirty="0" smtClean="0"/>
              <a:t>Aortic aneurysm</a:t>
            </a:r>
          </a:p>
        </p:txBody>
      </p:sp>
      <p:sp>
        <p:nvSpPr>
          <p:cNvPr id="94211" name="Rectangle 5"/>
          <p:cNvSpPr>
            <a:spLocks noGrp="1" noChangeArrowheads="1"/>
          </p:cNvSpPr>
          <p:nvPr>
            <p:ph type="title"/>
          </p:nvPr>
        </p:nvSpPr>
        <p:spPr/>
        <p:txBody>
          <a:bodyPr/>
          <a:lstStyle/>
          <a:p>
            <a:r>
              <a:rPr lang="en-US" altLang="en-US" smtClean="0"/>
              <a:t>Abnormal Findings:</a:t>
            </a:r>
            <a:br>
              <a:rPr lang="en-US" altLang="en-US" smtClean="0"/>
            </a:br>
            <a:r>
              <a:rPr lang="en-US" altLang="en-US" smtClean="0"/>
              <a:t>On Palpation of Enlarged Organs</a:t>
            </a:r>
          </a:p>
        </p:txBody>
      </p:sp>
      <p:sp>
        <p:nvSpPr>
          <p:cNvPr id="9421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9421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B218720-8FE7-4504-8179-B268EEDD1FD5}" type="slidenum">
              <a:rPr lang="en-US" sz="1000" smtClean="0">
                <a:latin typeface="Arial" pitchFamily="34" charset="0"/>
              </a:rPr>
              <a:pPr eaLnBrk="1" hangingPunct="1"/>
              <a:t>81</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Content Placeholder 2"/>
          <p:cNvSpPr>
            <a:spLocks noGrp="1"/>
          </p:cNvSpPr>
          <p:nvPr>
            <p:ph idx="1"/>
          </p:nvPr>
        </p:nvSpPr>
        <p:spPr>
          <a:xfrm>
            <a:off x="465138" y="1641475"/>
            <a:ext cx="8229600" cy="4676775"/>
          </a:xfrm>
        </p:spPr>
        <p:txBody>
          <a:bodyPr/>
          <a:lstStyle/>
          <a:p>
            <a:r>
              <a:rPr lang="en-US" altLang="en-US" dirty="0" smtClean="0"/>
              <a:t>Inspection</a:t>
            </a:r>
          </a:p>
          <a:p>
            <a:pPr lvl="1"/>
            <a:r>
              <a:rPr lang="en-US" altLang="en-US" dirty="0" smtClean="0"/>
              <a:t>Contour, symmetry, umbilicus, skin, pulsation or movement, hair distribution, and demeanor</a:t>
            </a:r>
          </a:p>
          <a:p>
            <a:r>
              <a:rPr lang="en-US" altLang="en-US" dirty="0" smtClean="0"/>
              <a:t>Auscultation</a:t>
            </a:r>
          </a:p>
          <a:p>
            <a:pPr lvl="1"/>
            <a:r>
              <a:rPr lang="en-US" altLang="en-US" dirty="0" smtClean="0"/>
              <a:t>Bowel sounds; note any vascular sounds</a:t>
            </a:r>
          </a:p>
          <a:p>
            <a:r>
              <a:rPr lang="en-US" altLang="en-US" dirty="0" smtClean="0"/>
              <a:t>Percussion</a:t>
            </a:r>
          </a:p>
          <a:p>
            <a:pPr lvl="1"/>
            <a:r>
              <a:rPr lang="en-US" altLang="en-US" dirty="0" smtClean="0"/>
              <a:t>All four quadrants and borders of liver and spleen</a:t>
            </a:r>
          </a:p>
          <a:p>
            <a:r>
              <a:rPr lang="en-US" altLang="en-US" dirty="0" smtClean="0"/>
              <a:t>Palpation</a:t>
            </a:r>
          </a:p>
          <a:p>
            <a:pPr lvl="1"/>
            <a:r>
              <a:rPr lang="en-US" altLang="en-US" dirty="0" smtClean="0"/>
              <a:t>Light and deep palpation in all four quadrants, and palpate for liver and spleen</a:t>
            </a:r>
          </a:p>
        </p:txBody>
      </p:sp>
      <p:sp>
        <p:nvSpPr>
          <p:cNvPr id="95235" name="Title 1"/>
          <p:cNvSpPr>
            <a:spLocks noGrp="1"/>
          </p:cNvSpPr>
          <p:nvPr>
            <p:ph type="title"/>
          </p:nvPr>
        </p:nvSpPr>
        <p:spPr/>
        <p:txBody>
          <a:bodyPr/>
          <a:lstStyle/>
          <a:p>
            <a:r>
              <a:rPr lang="en-US" altLang="en-US" smtClean="0"/>
              <a:t>Summary Checklist:  Abdomen Examination</a:t>
            </a:r>
          </a:p>
        </p:txBody>
      </p:sp>
      <p:sp>
        <p:nvSpPr>
          <p:cNvPr id="9523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9523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3D451A9-0109-4FB2-A74E-3DD2CC081357}" type="slidenum">
              <a:rPr lang="en-US" sz="1000" smtClean="0">
                <a:latin typeface="Arial" pitchFamily="34" charset="0"/>
              </a:rPr>
              <a:pPr eaLnBrk="1" hangingPunct="1"/>
              <a:t>82</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en-US" dirty="0"/>
              <a:t>The nurse suspects appendicitis. How should the nurse proceed with the assessment of the patient’s abdomen</a:t>
            </a:r>
            <a:r>
              <a:rPr lang="en-US" dirty="0" smtClean="0"/>
              <a:t>?</a:t>
            </a:r>
          </a:p>
          <a:p>
            <a:pPr marL="463550" indent="-463550" eaLnBrk="1" hangingPunct="1">
              <a:buSzPct val="100000"/>
              <a:buFont typeface="Arial" charset="0"/>
              <a:buAutoNum type="arabicPeriod"/>
              <a:defRPr/>
            </a:pPr>
            <a:r>
              <a:rPr lang="en-US" dirty="0"/>
              <a:t>The nurse should ask the patient to point to where the pain is located and palpate that region first.</a:t>
            </a:r>
          </a:p>
          <a:p>
            <a:pPr marL="463550" indent="-463550" eaLnBrk="1" hangingPunct="1">
              <a:buSzPct val="100000"/>
              <a:buFont typeface="Arial" charset="0"/>
              <a:buAutoNum type="arabicPeriod"/>
              <a:defRPr/>
            </a:pPr>
            <a:r>
              <a:rPr lang="en-US" dirty="0"/>
              <a:t>The nurse should not palpate the patient’s abdomen because this will illicit pain.</a:t>
            </a:r>
          </a:p>
          <a:p>
            <a:pPr marL="463550" indent="-463550" eaLnBrk="1" hangingPunct="1">
              <a:buSzPct val="100000"/>
              <a:buFont typeface="Arial" charset="0"/>
              <a:buAutoNum type="arabicPeriod"/>
              <a:defRPr/>
            </a:pPr>
            <a:r>
              <a:rPr lang="en-US" dirty="0"/>
              <a:t>The nurse should listen for a bruit at </a:t>
            </a:r>
            <a:r>
              <a:rPr lang="en-US" dirty="0" err="1"/>
              <a:t>McBurney’s</a:t>
            </a:r>
            <a:r>
              <a:rPr lang="en-US" dirty="0"/>
              <a:t> point.</a:t>
            </a:r>
          </a:p>
          <a:p>
            <a:pPr marL="463550" indent="-463550" eaLnBrk="1" hangingPunct="1">
              <a:buSzPct val="100000"/>
              <a:buFont typeface="Arial" charset="0"/>
              <a:buAutoNum type="arabicPeriod"/>
              <a:defRPr/>
            </a:pPr>
            <a:r>
              <a:rPr lang="en-US" dirty="0"/>
              <a:t>The nurse should palpate last and note rebound tenderness at </a:t>
            </a:r>
            <a:r>
              <a:rPr lang="en-US" dirty="0" err="1"/>
              <a:t>McBurney’s</a:t>
            </a:r>
            <a:r>
              <a:rPr lang="en-US" dirty="0"/>
              <a:t> point.</a:t>
            </a:r>
          </a:p>
          <a:p>
            <a:pPr marL="0" indent="0">
              <a:buNone/>
            </a:pPr>
            <a:endParaRPr lang="en-US" dirty="0"/>
          </a:p>
        </p:txBody>
      </p:sp>
      <p:sp>
        <p:nvSpPr>
          <p:cNvPr id="3" name="Title 2"/>
          <p:cNvSpPr>
            <a:spLocks noGrp="1"/>
          </p:cNvSpPr>
          <p:nvPr>
            <p:ph type="title"/>
          </p:nvPr>
        </p:nvSpPr>
        <p:spPr/>
        <p:txBody>
          <a:bodyPr/>
          <a:lstStyle/>
          <a:p>
            <a:r>
              <a:rPr lang="en-US" dirty="0" smtClean="0"/>
              <a:t>Question</a:t>
            </a:r>
            <a:endParaRPr lang="en-US" dirty="0"/>
          </a:p>
        </p:txBody>
      </p:sp>
      <p:sp>
        <p:nvSpPr>
          <p:cNvPr id="4" name="Slide Number Placeholder 3"/>
          <p:cNvSpPr>
            <a:spLocks noGrp="1"/>
          </p:cNvSpPr>
          <p:nvPr>
            <p:ph type="sldNum" sz="quarter" idx="10"/>
          </p:nvPr>
        </p:nvSpPr>
        <p:spPr/>
        <p:txBody>
          <a:bodyPr/>
          <a:lstStyle/>
          <a:p>
            <a:pPr>
              <a:defRPr/>
            </a:pPr>
            <a:fld id="{437DD401-151C-4595-BA65-88DCD715DF3A}" type="slidenum">
              <a:rPr lang="en-US" smtClean="0"/>
              <a:pPr>
                <a:defRPr/>
              </a:pPr>
              <a:t>83</a:t>
            </a:fld>
            <a:endParaRPr lang="en-US" dirty="0"/>
          </a:p>
        </p:txBody>
      </p:sp>
      <p:sp>
        <p:nvSpPr>
          <p:cNvPr id="5" name="Footer Placeholder 4"/>
          <p:cNvSpPr>
            <a:spLocks noGrp="1"/>
          </p:cNvSpPr>
          <p:nvPr>
            <p:ph type="ftr" sz="quarter" idx="11"/>
          </p:nvPr>
        </p:nvSpPr>
        <p:spPr/>
        <p:txBody>
          <a:bodyPr/>
          <a:lstStyle/>
          <a:p>
            <a:pPr>
              <a:defRPr/>
            </a:pPr>
            <a:r>
              <a:rPr lang="en-US" smtClean="0"/>
              <a:t>Copyright © 2016 by Elsevier, Inc. All rights reserved.</a:t>
            </a:r>
          </a:p>
          <a:p>
            <a:pPr>
              <a:defRPr/>
            </a:pPr>
            <a:r>
              <a:rPr lang="en-US" smtClean="0"/>
              <a:t>Copyright © 2012, 2008, 2004, 2000, 1996, 1993 by Saunders, an affiliate of Elsevier Inc. </a:t>
            </a:r>
            <a:endParaRPr lang="en-US"/>
          </a:p>
        </p:txBody>
      </p:sp>
    </p:spTree>
    <p:extLst>
      <p:ext uri="{BB962C8B-B14F-4D97-AF65-F5344CB8AC3E}">
        <p14:creationId xmlns:p14="http://schemas.microsoft.com/office/powerpoint/2010/main" val="192985104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The nurse is assessing a patient’s abdomen and notices a thrill in the right upper quadrant. The nurse should suspect which of the following</a:t>
            </a:r>
            <a:r>
              <a:rPr lang="en-US" dirty="0" smtClean="0"/>
              <a:t>?</a:t>
            </a:r>
          </a:p>
          <a:p>
            <a:pPr marL="463550" indent="-463550" eaLnBrk="1" hangingPunct="1">
              <a:buSzPct val="100000"/>
              <a:buFont typeface="Arial" charset="0"/>
              <a:buAutoNum type="arabicPeriod"/>
              <a:defRPr/>
            </a:pPr>
            <a:r>
              <a:rPr lang="en-US" dirty="0"/>
              <a:t>This is a normal finding and should be documented as such.</a:t>
            </a:r>
          </a:p>
          <a:p>
            <a:pPr marL="463550" indent="-463550" eaLnBrk="1" hangingPunct="1">
              <a:buSzPct val="100000"/>
              <a:buFont typeface="Arial" charset="0"/>
              <a:buAutoNum type="arabicPeriod"/>
              <a:defRPr/>
            </a:pPr>
            <a:r>
              <a:rPr lang="en-US" dirty="0"/>
              <a:t>Possible abdominal aortic aneurysm</a:t>
            </a:r>
            <a:r>
              <a:rPr lang="en-US" b="1" dirty="0"/>
              <a:t> </a:t>
            </a:r>
            <a:endParaRPr lang="en-US" dirty="0"/>
          </a:p>
          <a:p>
            <a:pPr marL="463550" indent="-463550" eaLnBrk="1" hangingPunct="1">
              <a:buSzPct val="100000"/>
              <a:buFont typeface="Arial" charset="0"/>
              <a:buAutoNum type="arabicPeriod"/>
              <a:defRPr/>
            </a:pPr>
            <a:r>
              <a:rPr lang="en-US" dirty="0"/>
              <a:t>Possible appendicitis</a:t>
            </a:r>
          </a:p>
          <a:p>
            <a:pPr marL="463550" indent="-463550" eaLnBrk="1" hangingPunct="1">
              <a:buSzPct val="100000"/>
              <a:buFont typeface="Arial" charset="0"/>
              <a:buAutoNum type="arabicPeriod"/>
              <a:defRPr/>
            </a:pPr>
            <a:r>
              <a:rPr lang="en-US" dirty="0"/>
              <a:t>Possible gallstones</a:t>
            </a:r>
          </a:p>
          <a:p>
            <a:pPr marL="0" indent="0">
              <a:buNone/>
            </a:pPr>
            <a:endParaRPr lang="en-US" dirty="0"/>
          </a:p>
        </p:txBody>
      </p:sp>
      <p:sp>
        <p:nvSpPr>
          <p:cNvPr id="3" name="Title 2"/>
          <p:cNvSpPr>
            <a:spLocks noGrp="1"/>
          </p:cNvSpPr>
          <p:nvPr>
            <p:ph type="title"/>
          </p:nvPr>
        </p:nvSpPr>
        <p:spPr/>
        <p:txBody>
          <a:bodyPr/>
          <a:lstStyle/>
          <a:p>
            <a:r>
              <a:rPr lang="en-US" dirty="0" smtClean="0"/>
              <a:t>Question</a:t>
            </a:r>
            <a:endParaRPr lang="en-US" dirty="0"/>
          </a:p>
        </p:txBody>
      </p:sp>
      <p:sp>
        <p:nvSpPr>
          <p:cNvPr id="4" name="Slide Number Placeholder 3"/>
          <p:cNvSpPr>
            <a:spLocks noGrp="1"/>
          </p:cNvSpPr>
          <p:nvPr>
            <p:ph type="sldNum" sz="quarter" idx="10"/>
          </p:nvPr>
        </p:nvSpPr>
        <p:spPr/>
        <p:txBody>
          <a:bodyPr/>
          <a:lstStyle/>
          <a:p>
            <a:pPr>
              <a:defRPr/>
            </a:pPr>
            <a:fld id="{437DD401-151C-4595-BA65-88DCD715DF3A}" type="slidenum">
              <a:rPr lang="en-US" smtClean="0"/>
              <a:pPr>
                <a:defRPr/>
              </a:pPr>
              <a:t>84</a:t>
            </a:fld>
            <a:endParaRPr lang="en-US" dirty="0"/>
          </a:p>
        </p:txBody>
      </p:sp>
      <p:sp>
        <p:nvSpPr>
          <p:cNvPr id="5" name="Footer Placeholder 4"/>
          <p:cNvSpPr>
            <a:spLocks noGrp="1"/>
          </p:cNvSpPr>
          <p:nvPr>
            <p:ph type="ftr" sz="quarter" idx="11"/>
          </p:nvPr>
        </p:nvSpPr>
        <p:spPr/>
        <p:txBody>
          <a:bodyPr/>
          <a:lstStyle/>
          <a:p>
            <a:pPr>
              <a:defRPr/>
            </a:pPr>
            <a:r>
              <a:rPr lang="en-US" smtClean="0"/>
              <a:t>Copyright © 2016 by Elsevier, Inc. All rights reserved.</a:t>
            </a:r>
          </a:p>
          <a:p>
            <a:pPr>
              <a:defRPr/>
            </a:pPr>
            <a:r>
              <a:rPr lang="en-US" smtClean="0"/>
              <a:t>Copyright © 2012, 2008, 2004, 2000, 1996, 1993 by Saunders, an affiliate of Elsevier Inc. </a:t>
            </a:r>
            <a:endParaRPr lang="en-US"/>
          </a:p>
        </p:txBody>
      </p:sp>
    </p:spTree>
    <p:extLst>
      <p:ext uri="{BB962C8B-B14F-4D97-AF65-F5344CB8AC3E}">
        <p14:creationId xmlns:p14="http://schemas.microsoft.com/office/powerpoint/2010/main" val="787571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Aorta</a:t>
            </a:r>
          </a:p>
          <a:p>
            <a:pPr lvl="1">
              <a:buSzPct val="60000"/>
              <a:buFont typeface="Wingdings 2" pitchFamily="18" charset="2"/>
              <a:buChar char=""/>
            </a:pPr>
            <a:r>
              <a:rPr lang="en-US" altLang="en-US" sz="2800" smtClean="0"/>
              <a:t>Uterus, if enlarged</a:t>
            </a:r>
          </a:p>
          <a:p>
            <a:pPr lvl="1">
              <a:buSzPct val="60000"/>
              <a:buFont typeface="Wingdings 2" pitchFamily="18" charset="2"/>
              <a:buChar char=""/>
            </a:pPr>
            <a:r>
              <a:rPr lang="en-US" altLang="en-US" sz="2800" smtClean="0"/>
              <a:t>Bladder, if distended</a:t>
            </a:r>
          </a:p>
        </p:txBody>
      </p:sp>
      <p:sp>
        <p:nvSpPr>
          <p:cNvPr id="20483" name="Title 5"/>
          <p:cNvSpPr>
            <a:spLocks noGrp="1"/>
          </p:cNvSpPr>
          <p:nvPr>
            <p:ph type="title"/>
          </p:nvPr>
        </p:nvSpPr>
        <p:spPr/>
        <p:txBody>
          <a:bodyPr/>
          <a:lstStyle/>
          <a:p>
            <a:r>
              <a:rPr lang="en-US" altLang="en-US" smtClean="0"/>
              <a:t>Midline Organs</a:t>
            </a:r>
          </a:p>
        </p:txBody>
      </p:sp>
      <p:sp>
        <p:nvSpPr>
          <p:cNvPr id="2048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048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1F82BE1-B114-4F23-B6CF-4E2392D2FB71}" type="slidenum">
              <a:rPr lang="en-US" sz="1000" smtClean="0">
                <a:latin typeface="Arial" pitchFamily="34" charset="0"/>
              </a:rPr>
              <a:pPr eaLnBrk="1" hangingPunct="1"/>
              <a:t>9</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838</TotalTime>
  <Words>8221</Words>
  <Application>Microsoft Office PowerPoint</Application>
  <PresentationFormat>On-screen Show (4:3)</PresentationFormat>
  <Paragraphs>788</Paragraphs>
  <Slides>84</Slides>
  <Notes>8</Notes>
  <HiddenSlides>0</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Office Theme</vt:lpstr>
      <vt:lpstr>Chapter 21</vt:lpstr>
      <vt:lpstr>Abdomen Surface Landmarks</vt:lpstr>
      <vt:lpstr>Internal Anatomy I</vt:lpstr>
      <vt:lpstr>Internal Anatomy II</vt:lpstr>
      <vt:lpstr>Internal Anatomy</vt:lpstr>
      <vt:lpstr>Deep Internal Anatomy</vt:lpstr>
      <vt:lpstr>Anatomic Locations of four Upper Quadrants</vt:lpstr>
      <vt:lpstr>Anatomic Locations of four Lower Quadrants</vt:lpstr>
      <vt:lpstr>Midline Organs</vt:lpstr>
      <vt:lpstr>Quadrants</vt:lpstr>
      <vt:lpstr>Developmental Competence: Infants and Children</vt:lpstr>
      <vt:lpstr>Developmental Competence: Pregnant Woman I</vt:lpstr>
      <vt:lpstr>Developmental Competence: Pregnant Woman II</vt:lpstr>
      <vt:lpstr>Developmental Competence:  Aging Adult</vt:lpstr>
      <vt:lpstr>Common Causes of Constipation</vt:lpstr>
      <vt:lpstr>Culture and Genetics I</vt:lpstr>
      <vt:lpstr>Culture and Genetics II</vt:lpstr>
      <vt:lpstr>Subjective Data</vt:lpstr>
      <vt:lpstr>Subjective Data Questions I </vt:lpstr>
      <vt:lpstr>Abdominal Pain Questions I</vt:lpstr>
      <vt:lpstr>Abdominal Pain Questions II</vt:lpstr>
      <vt:lpstr>Nausea and Vomiting Questions</vt:lpstr>
      <vt:lpstr>Subjective Data Questions II</vt:lpstr>
      <vt:lpstr>Subjective Data Questions III</vt:lpstr>
      <vt:lpstr>Additional History for Infants and Children I</vt:lpstr>
      <vt:lpstr>Additional History for Infants and Children II</vt:lpstr>
      <vt:lpstr>Additional History for Infants and Children III</vt:lpstr>
      <vt:lpstr>Additional History for Adolescents</vt:lpstr>
      <vt:lpstr>Additional History for Aging Adults</vt:lpstr>
      <vt:lpstr>Preparation</vt:lpstr>
      <vt:lpstr>Equipment</vt:lpstr>
      <vt:lpstr>Inspection of the Abdomen I</vt:lpstr>
      <vt:lpstr>Contour</vt:lpstr>
      <vt:lpstr>Inspection of the Abdomen II</vt:lpstr>
      <vt:lpstr>Inspection of the Abdomen III</vt:lpstr>
      <vt:lpstr>Abdominal Scars</vt:lpstr>
      <vt:lpstr>Inspection of the Abdomen IV</vt:lpstr>
      <vt:lpstr>Auscultation of Bowel and Vascular Sounds </vt:lpstr>
      <vt:lpstr>Bowel Sounds </vt:lpstr>
      <vt:lpstr>Vascular Sounds </vt:lpstr>
      <vt:lpstr>Percussion and Tympany</vt:lpstr>
      <vt:lpstr>Liver Span Assessment I</vt:lpstr>
      <vt:lpstr>Liver Span Assessment II</vt:lpstr>
      <vt:lpstr>Liver Span Assessment III</vt:lpstr>
      <vt:lpstr>Liver Span—Scratch Test</vt:lpstr>
      <vt:lpstr>Splenic Dullness</vt:lpstr>
      <vt:lpstr>Costovertebral Angle Tenderness</vt:lpstr>
      <vt:lpstr>Special Procedures</vt:lpstr>
      <vt:lpstr>Palpate Surface and Deep Areas</vt:lpstr>
      <vt:lpstr>Light Palpation I </vt:lpstr>
      <vt:lpstr>Light Palpation II</vt:lpstr>
      <vt:lpstr>Deep Palpation I</vt:lpstr>
      <vt:lpstr>Light and Deep Palpation I</vt:lpstr>
      <vt:lpstr>Light and Deep Palpation II</vt:lpstr>
      <vt:lpstr>Light and Deep Palpation IV</vt:lpstr>
      <vt:lpstr>Normally Palpable Structures</vt:lpstr>
      <vt:lpstr>Palpation of Liver</vt:lpstr>
      <vt:lpstr>Hooking Technique</vt:lpstr>
      <vt:lpstr>Palpation of Spleen I </vt:lpstr>
      <vt:lpstr>Palpation of Spleen II</vt:lpstr>
      <vt:lpstr>Palpation of Right Kidney</vt:lpstr>
      <vt:lpstr>Palpation of Left Kidney</vt:lpstr>
      <vt:lpstr>Palpation of the Aorta</vt:lpstr>
      <vt:lpstr>Special Procedures for Advanced Practice </vt:lpstr>
      <vt:lpstr>Developmental Competence:  Infant I</vt:lpstr>
      <vt:lpstr>Developmental Competence:  Infant II</vt:lpstr>
      <vt:lpstr>Developmental Competence:  Infant III</vt:lpstr>
      <vt:lpstr>Developmental Competence:  Infant IV</vt:lpstr>
      <vt:lpstr>Developmental Competence:  Infant V</vt:lpstr>
      <vt:lpstr>Developmental Competence:  Child I</vt:lpstr>
      <vt:lpstr>Developmental Competence:  Child II</vt:lpstr>
      <vt:lpstr>Developmental Competence:  Child III</vt:lpstr>
      <vt:lpstr>Developmental Competence:  Child IV</vt:lpstr>
      <vt:lpstr>Developmental Competence:  Aging Adult</vt:lpstr>
      <vt:lpstr>Sample Charting: Subjective</vt:lpstr>
      <vt:lpstr>Sample Charting: Objective and Assessment</vt:lpstr>
      <vt:lpstr>Abnormal Findings: Abdominal Distention</vt:lpstr>
      <vt:lpstr>Abnormal Findings: Abnormalities on Inspection</vt:lpstr>
      <vt:lpstr>Abnormal Findings: Abnormal Bowel Sounds</vt:lpstr>
      <vt:lpstr>Abnormal Findings: Friction Rubs and Vascular Sounds</vt:lpstr>
      <vt:lpstr>Abnormal Findings: On Palpation of Enlarged Organs</vt:lpstr>
      <vt:lpstr>Summary Checklist:  Abdomen Examination</vt:lpstr>
      <vt:lpstr>Question</vt:lpstr>
      <vt:lpstr>Question</vt:lpstr>
    </vt:vector>
  </TitlesOfParts>
  <Company>Elsevier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localadmin</dc:creator>
  <cp:lastModifiedBy>HBays</cp:lastModifiedBy>
  <cp:revision>279</cp:revision>
  <dcterms:created xsi:type="dcterms:W3CDTF">2007-07-25T18:30:10Z</dcterms:created>
  <dcterms:modified xsi:type="dcterms:W3CDTF">2015-02-03T20:19:45Z</dcterms:modified>
</cp:coreProperties>
</file>