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3" r:id="rId1"/>
  </p:sldMasterIdLst>
  <p:notesMasterIdLst>
    <p:notesMasterId r:id="rId99"/>
  </p:notesMasterIdLst>
  <p:handoutMasterIdLst>
    <p:handoutMasterId r:id="rId100"/>
  </p:handoutMasterIdLst>
  <p:sldIdLst>
    <p:sldId id="450" r:id="rId2"/>
    <p:sldId id="483" r:id="rId3"/>
    <p:sldId id="452" r:id="rId4"/>
    <p:sldId id="574" r:id="rId5"/>
    <p:sldId id="484" r:id="rId6"/>
    <p:sldId id="485" r:id="rId7"/>
    <p:sldId id="453" r:id="rId8"/>
    <p:sldId id="486" r:id="rId9"/>
    <p:sldId id="487" r:id="rId10"/>
    <p:sldId id="488" r:id="rId11"/>
    <p:sldId id="454" r:id="rId12"/>
    <p:sldId id="455" r:id="rId13"/>
    <p:sldId id="489" r:id="rId14"/>
    <p:sldId id="490" r:id="rId15"/>
    <p:sldId id="456" r:id="rId16"/>
    <p:sldId id="491" r:id="rId17"/>
    <p:sldId id="492" r:id="rId18"/>
    <p:sldId id="493" r:id="rId19"/>
    <p:sldId id="457" r:id="rId20"/>
    <p:sldId id="458" r:id="rId21"/>
    <p:sldId id="495" r:id="rId22"/>
    <p:sldId id="460" r:id="rId23"/>
    <p:sldId id="496" r:id="rId24"/>
    <p:sldId id="497" r:id="rId25"/>
    <p:sldId id="498" r:id="rId26"/>
    <p:sldId id="499" r:id="rId27"/>
    <p:sldId id="463" r:id="rId28"/>
    <p:sldId id="501" r:id="rId29"/>
    <p:sldId id="464" r:id="rId30"/>
    <p:sldId id="503" r:id="rId31"/>
    <p:sldId id="505" r:id="rId32"/>
    <p:sldId id="575" r:id="rId33"/>
    <p:sldId id="507" r:id="rId34"/>
    <p:sldId id="509" r:id="rId35"/>
    <p:sldId id="465" r:id="rId36"/>
    <p:sldId id="511" r:id="rId37"/>
    <p:sldId id="512" r:id="rId38"/>
    <p:sldId id="513" r:id="rId39"/>
    <p:sldId id="468" r:id="rId40"/>
    <p:sldId id="515" r:id="rId41"/>
    <p:sldId id="516" r:id="rId42"/>
    <p:sldId id="518" r:id="rId43"/>
    <p:sldId id="519" r:id="rId44"/>
    <p:sldId id="520" r:id="rId45"/>
    <p:sldId id="521" r:id="rId46"/>
    <p:sldId id="523" r:id="rId47"/>
    <p:sldId id="576" r:id="rId48"/>
    <p:sldId id="525" r:id="rId49"/>
    <p:sldId id="529" r:id="rId50"/>
    <p:sldId id="528" r:id="rId51"/>
    <p:sldId id="470" r:id="rId52"/>
    <p:sldId id="531" r:id="rId53"/>
    <p:sldId id="532" r:id="rId54"/>
    <p:sldId id="533" r:id="rId55"/>
    <p:sldId id="534" r:id="rId56"/>
    <p:sldId id="536" r:id="rId57"/>
    <p:sldId id="537" r:id="rId58"/>
    <p:sldId id="539" r:id="rId59"/>
    <p:sldId id="540" r:id="rId60"/>
    <p:sldId id="541" r:id="rId61"/>
    <p:sldId id="543" r:id="rId62"/>
    <p:sldId id="544" r:id="rId63"/>
    <p:sldId id="545" r:id="rId64"/>
    <p:sldId id="546" r:id="rId65"/>
    <p:sldId id="547" r:id="rId66"/>
    <p:sldId id="549" r:id="rId67"/>
    <p:sldId id="550" r:id="rId68"/>
    <p:sldId id="551" r:id="rId69"/>
    <p:sldId id="552" r:id="rId70"/>
    <p:sldId id="553" r:id="rId71"/>
    <p:sldId id="554" r:id="rId72"/>
    <p:sldId id="555" r:id="rId73"/>
    <p:sldId id="556" r:id="rId74"/>
    <p:sldId id="577" r:id="rId75"/>
    <p:sldId id="557" r:id="rId76"/>
    <p:sldId id="558" r:id="rId77"/>
    <p:sldId id="559" r:id="rId78"/>
    <p:sldId id="560" r:id="rId79"/>
    <p:sldId id="561" r:id="rId80"/>
    <p:sldId id="562" r:id="rId81"/>
    <p:sldId id="566" r:id="rId82"/>
    <p:sldId id="567" r:id="rId83"/>
    <p:sldId id="568" r:id="rId84"/>
    <p:sldId id="569" r:id="rId85"/>
    <p:sldId id="475" r:id="rId86"/>
    <p:sldId id="476" r:id="rId87"/>
    <p:sldId id="580" r:id="rId88"/>
    <p:sldId id="579" r:id="rId89"/>
    <p:sldId id="477" r:id="rId90"/>
    <p:sldId id="478" r:id="rId91"/>
    <p:sldId id="479" r:id="rId92"/>
    <p:sldId id="571" r:id="rId93"/>
    <p:sldId id="480" r:id="rId94"/>
    <p:sldId id="572" r:id="rId95"/>
    <p:sldId id="481" r:id="rId96"/>
    <p:sldId id="573" r:id="rId97"/>
    <p:sldId id="578" r:id="rId9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670">
          <p15:clr>
            <a:srgbClr val="A4A3A4"/>
          </p15:clr>
        </p15:guide>
        <p15:guide id="3" orient="horz" pos="1121">
          <p15:clr>
            <a:srgbClr val="A4A3A4"/>
          </p15:clr>
        </p15:guide>
        <p15:guide id="4" orient="horz" pos="1505">
          <p15:clr>
            <a:srgbClr val="A4A3A4"/>
          </p15:clr>
        </p15:guide>
        <p15:guide id="5" pos="2880">
          <p15:clr>
            <a:srgbClr val="A4A3A4"/>
          </p15:clr>
        </p15:guide>
        <p15:guide id="6" pos="50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7626" autoAdjust="0"/>
  </p:normalViewPr>
  <p:slideViewPr>
    <p:cSldViewPr snapToGrid="0">
      <p:cViewPr varScale="1">
        <p:scale>
          <a:sx n="96" d="100"/>
          <a:sy n="96" d="100"/>
        </p:scale>
        <p:origin x="-528" y="-108"/>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102"/>
    </p:cViewPr>
  </p:notesTextViewPr>
  <p:sorterViewPr>
    <p:cViewPr>
      <p:scale>
        <a:sx n="90" d="100"/>
        <a:sy n="90" d="100"/>
      </p:scale>
      <p:origin x="0" y="17778"/>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5C2EF4-B50F-427F-84B6-107E5614601A}" type="slidenum">
              <a:rPr lang="en-US"/>
              <a:pPr>
                <a:defRPr/>
              </a:pPr>
              <a:t>‹#›</a:t>
            </a:fld>
            <a:endParaRPr lang="en-US" dirty="0"/>
          </a:p>
        </p:txBody>
      </p:sp>
    </p:spTree>
    <p:extLst>
      <p:ext uri="{BB962C8B-B14F-4D97-AF65-F5344CB8AC3E}">
        <p14:creationId xmlns:p14="http://schemas.microsoft.com/office/powerpoint/2010/main" val="262789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6F1DBCA-965B-4AE2-9EE8-12DB4408DD26}" type="slidenum">
              <a:rPr lang="en-US"/>
              <a:pPr>
                <a:defRPr/>
              </a:pPr>
              <a:t>‹#›</a:t>
            </a:fld>
            <a:endParaRPr lang="en-US" dirty="0"/>
          </a:p>
        </p:txBody>
      </p:sp>
    </p:spTree>
    <p:extLst>
      <p:ext uri="{BB962C8B-B14F-4D97-AF65-F5344CB8AC3E}">
        <p14:creationId xmlns:p14="http://schemas.microsoft.com/office/powerpoint/2010/main" val="1041370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C0D9E8-DEBB-4C9D-B798-572E249D5D2D}" type="slidenum">
              <a:rPr lang="en-US" altLang="en-US" sz="1200" smtClean="0">
                <a:latin typeface="Arial" pitchFamily="34" charset="0"/>
              </a:rPr>
              <a:pPr eaLnBrk="1" hangingPunct="1"/>
              <a:t>1</a:t>
            </a:fld>
            <a:endParaRPr lang="en-US" altLang="en-US" sz="1200" smtClean="0">
              <a:latin typeface="Arial" pitchFamily="34" charset="0"/>
            </a:endParaRPr>
          </a:p>
        </p:txBody>
      </p:sp>
      <p:sp>
        <p:nvSpPr>
          <p:cNvPr id="100355" name="Rectangle 2"/>
          <p:cNvSpPr>
            <a:spLocks noGrp="1" noRot="1" noChangeAspect="1" noChangeArrowheads="1" noTextEdit="1"/>
          </p:cNvSpPr>
          <p:nvPr>
            <p:ph type="sldImg"/>
          </p:nvPr>
        </p:nvSpPr>
        <p:spPr>
          <a:xfrm>
            <a:off x="1157288" y="681038"/>
            <a:ext cx="4545012" cy="3408362"/>
          </a:xfrm>
          <a:ln/>
        </p:spPr>
      </p:sp>
      <p:sp>
        <p:nvSpPr>
          <p:cNvPr id="10035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73960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ADE6AC-2072-40F4-B8AE-E365A5AD5177}" type="slidenum">
              <a:rPr lang="en-US" altLang="en-US" sz="1200" smtClean="0">
                <a:latin typeface="Arial" pitchFamily="34" charset="0"/>
              </a:rPr>
              <a:pPr eaLnBrk="1" hangingPunct="1"/>
              <a:t>18</a:t>
            </a:fld>
            <a:endParaRPr lang="en-US" altLang="en-US" sz="1200"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192360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F9EA1C-2C25-440E-9F25-4AFA0DE56869}" type="slidenum">
              <a:rPr lang="en-US" altLang="en-US" sz="1200" smtClean="0">
                <a:latin typeface="Arial" pitchFamily="34" charset="0"/>
              </a:rPr>
              <a:pPr eaLnBrk="1" hangingPunct="1"/>
              <a:t>19</a:t>
            </a:fld>
            <a:endParaRPr lang="en-US" altLang="en-US" sz="1200" smtClean="0">
              <a:latin typeface="Arial" pitchFamily="34" charset="0"/>
            </a:endParaRPr>
          </a:p>
        </p:txBody>
      </p:sp>
      <p:sp>
        <p:nvSpPr>
          <p:cNvPr id="110595" name="Rectangle 2"/>
          <p:cNvSpPr>
            <a:spLocks noGrp="1" noRot="1" noChangeAspect="1" noChangeArrowheads="1" noTextEdit="1"/>
          </p:cNvSpPr>
          <p:nvPr>
            <p:ph type="sldImg"/>
          </p:nvPr>
        </p:nvSpPr>
        <p:spPr>
          <a:xfrm>
            <a:off x="1157288" y="681038"/>
            <a:ext cx="4545012" cy="3408362"/>
          </a:xfrm>
          <a:ln/>
        </p:spPr>
      </p:sp>
      <p:sp>
        <p:nvSpPr>
          <p:cNvPr id="11059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99551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900532-1625-43A5-A359-09C86CFC087E}" type="slidenum">
              <a:rPr lang="en-US" altLang="en-US" sz="1200" smtClean="0">
                <a:latin typeface="Arial" pitchFamily="34" charset="0"/>
              </a:rPr>
              <a:pPr eaLnBrk="1" hangingPunct="1"/>
              <a:t>22</a:t>
            </a:fld>
            <a:endParaRPr lang="en-US" altLang="en-US" sz="1200" smtClean="0">
              <a:latin typeface="Arial" pitchFamily="34" charset="0"/>
            </a:endParaRPr>
          </a:p>
        </p:txBody>
      </p:sp>
      <p:sp>
        <p:nvSpPr>
          <p:cNvPr id="111619" name="Rectangle 2"/>
          <p:cNvSpPr>
            <a:spLocks noGrp="1" noRot="1" noChangeAspect="1" noChangeArrowheads="1" noTextEdit="1"/>
          </p:cNvSpPr>
          <p:nvPr>
            <p:ph type="sldImg"/>
          </p:nvPr>
        </p:nvSpPr>
        <p:spPr>
          <a:xfrm>
            <a:off x="1157288" y="681038"/>
            <a:ext cx="4545012" cy="3408362"/>
          </a:xfrm>
          <a:ln/>
        </p:spPr>
      </p:sp>
      <p:sp>
        <p:nvSpPr>
          <p:cNvPr id="11162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04770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AC6B5A-B0FE-40E2-98B7-37B50385CDD9}" type="slidenum">
              <a:rPr lang="en-US" altLang="en-US" sz="1200" smtClean="0">
                <a:latin typeface="Arial" pitchFamily="34" charset="0"/>
              </a:rPr>
              <a:pPr eaLnBrk="1" hangingPunct="1"/>
              <a:t>27</a:t>
            </a:fld>
            <a:endParaRPr lang="en-US" altLang="en-US" sz="1200" smtClean="0">
              <a:latin typeface="Arial" pitchFamily="34" charset="0"/>
            </a:endParaRPr>
          </a:p>
        </p:txBody>
      </p:sp>
      <p:sp>
        <p:nvSpPr>
          <p:cNvPr id="112643" name="Rectangle 2"/>
          <p:cNvSpPr>
            <a:spLocks noGrp="1" noRot="1" noChangeAspect="1" noChangeArrowheads="1" noTextEdit="1"/>
          </p:cNvSpPr>
          <p:nvPr>
            <p:ph type="sldImg"/>
          </p:nvPr>
        </p:nvSpPr>
        <p:spPr>
          <a:xfrm>
            <a:off x="1157288" y="681038"/>
            <a:ext cx="4545012" cy="3408362"/>
          </a:xfrm>
          <a:ln/>
        </p:spPr>
      </p:sp>
      <p:sp>
        <p:nvSpPr>
          <p:cNvPr id="11264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03843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51B691-2673-43B0-A4E1-681AA19CE391}" type="slidenum">
              <a:rPr lang="en-US" altLang="en-US" sz="1200" smtClean="0">
                <a:latin typeface="Arial" pitchFamily="34" charset="0"/>
              </a:rPr>
              <a:pPr eaLnBrk="1" hangingPunct="1"/>
              <a:t>29</a:t>
            </a:fld>
            <a:endParaRPr lang="en-US" altLang="en-US" sz="1200" smtClean="0">
              <a:latin typeface="Arial" pitchFamily="34" charset="0"/>
            </a:endParaRPr>
          </a:p>
        </p:txBody>
      </p:sp>
      <p:sp>
        <p:nvSpPr>
          <p:cNvPr id="113667" name="Rectangle 2"/>
          <p:cNvSpPr>
            <a:spLocks noGrp="1" noRot="1" noChangeAspect="1" noChangeArrowheads="1" noTextEdit="1"/>
          </p:cNvSpPr>
          <p:nvPr>
            <p:ph type="sldImg"/>
          </p:nvPr>
        </p:nvSpPr>
        <p:spPr>
          <a:xfrm>
            <a:off x="1157288" y="681038"/>
            <a:ext cx="4545012" cy="3408362"/>
          </a:xfrm>
          <a:ln/>
        </p:spPr>
      </p:sp>
      <p:sp>
        <p:nvSpPr>
          <p:cNvPr id="11366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42460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418F25-8AB5-4E06-A196-CBDCC7DACD86}" type="slidenum">
              <a:rPr lang="en-US" altLang="en-US" sz="1200" smtClean="0">
                <a:latin typeface="Arial" pitchFamily="34" charset="0"/>
              </a:rPr>
              <a:pPr eaLnBrk="1" hangingPunct="1"/>
              <a:t>35</a:t>
            </a:fld>
            <a:endParaRPr lang="en-US" altLang="en-US" sz="1200" smtClean="0">
              <a:latin typeface="Arial" pitchFamily="34" charset="0"/>
            </a:endParaRPr>
          </a:p>
        </p:txBody>
      </p:sp>
      <p:sp>
        <p:nvSpPr>
          <p:cNvPr id="114691" name="Rectangle 2"/>
          <p:cNvSpPr>
            <a:spLocks noGrp="1" noRot="1" noChangeAspect="1" noChangeArrowheads="1" noTextEdit="1"/>
          </p:cNvSpPr>
          <p:nvPr>
            <p:ph type="sldImg"/>
          </p:nvPr>
        </p:nvSpPr>
        <p:spPr>
          <a:xfrm>
            <a:off x="1157288" y="681038"/>
            <a:ext cx="4545012" cy="3408362"/>
          </a:xfrm>
          <a:ln/>
        </p:spPr>
      </p:sp>
      <p:sp>
        <p:nvSpPr>
          <p:cNvPr id="11469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400"/>
              </a:spcBef>
            </a:pPr>
            <a:r>
              <a:rPr lang="en-US" altLang="en-US" b="1" smtClean="0">
                <a:latin typeface="Thorndale for VST" pitchFamily="18" charset="0"/>
              </a:rPr>
              <a:t>Joints: </a:t>
            </a:r>
            <a:endParaRPr lang="en-US" altLang="en-US" smtClean="0">
              <a:latin typeface="Thorndale for VST" pitchFamily="18" charset="0"/>
            </a:endParaRPr>
          </a:p>
          <a:p>
            <a:pPr eaLnBrk="1" hangingPunct="1">
              <a:spcBef>
                <a:spcPts val="1400"/>
              </a:spcBef>
            </a:pPr>
            <a:r>
              <a:rPr lang="en-US" altLang="en-US" smtClean="0">
                <a:latin typeface="Thorndale for VST" pitchFamily="18" charset="0"/>
              </a:rPr>
              <a:t>•   Any problems with your joints? Any pain?</a:t>
            </a:r>
          </a:p>
          <a:p>
            <a:pPr eaLnBrk="1" hangingPunct="1">
              <a:spcBef>
                <a:spcPts val="1400"/>
              </a:spcBef>
            </a:pPr>
            <a:r>
              <a:rPr lang="en-US" altLang="en-US" smtClean="0">
                <a:latin typeface="Thorndale for VST" pitchFamily="18" charset="0"/>
              </a:rPr>
              <a:t>•   Location: Which joints? On one side or both sides?</a:t>
            </a:r>
          </a:p>
          <a:p>
            <a:pPr eaLnBrk="1" hangingPunct="1">
              <a:spcBef>
                <a:spcPts val="1400"/>
              </a:spcBef>
            </a:pPr>
            <a:r>
              <a:rPr lang="en-US" altLang="en-US" smtClean="0">
                <a:latin typeface="Thorndale for VST" pitchFamily="18" charset="0"/>
              </a:rPr>
              <a:t>•   Quality: What does the pain feel like: aching, stiff, sharp or dull, shooting? Severity: How strong is the pain?</a:t>
            </a:r>
          </a:p>
          <a:p>
            <a:pPr eaLnBrk="1" hangingPunct="1">
              <a:spcBef>
                <a:spcPts val="1400"/>
              </a:spcBef>
            </a:pPr>
            <a:r>
              <a:rPr lang="en-US" altLang="en-US" smtClean="0">
                <a:latin typeface="Thorndale for VST" pitchFamily="18" charset="0"/>
              </a:rPr>
              <a:t>•   Onset: When did this pain start?</a:t>
            </a:r>
          </a:p>
          <a:p>
            <a:pPr eaLnBrk="1" hangingPunct="1">
              <a:spcBef>
                <a:spcPts val="1400"/>
              </a:spcBef>
            </a:pPr>
            <a:r>
              <a:rPr lang="en-US" altLang="en-US" smtClean="0">
                <a:latin typeface="Thorndale for VST" pitchFamily="18" charset="0"/>
              </a:rPr>
              <a:t>•   Timing: What time of day does the pain occur? How long does it last? How often does it occur?</a:t>
            </a:r>
          </a:p>
          <a:p>
            <a:pPr eaLnBrk="1" hangingPunct="1">
              <a:spcBef>
                <a:spcPts val="1400"/>
              </a:spcBef>
            </a:pPr>
            <a:r>
              <a:rPr lang="en-US" altLang="en-US" smtClean="0">
                <a:latin typeface="Thorndale for VST" pitchFamily="18" charset="0"/>
              </a:rPr>
              <a:t>•   Is the pain aggravated by movement, rest, position, weather? Is the pain relieved by rest, medications, application of heat or ice?</a:t>
            </a:r>
          </a:p>
          <a:p>
            <a:pPr eaLnBrk="1" hangingPunct="1">
              <a:spcBef>
                <a:spcPts val="1400"/>
              </a:spcBef>
            </a:pPr>
            <a:r>
              <a:rPr lang="en-US" altLang="en-US" smtClean="0">
                <a:latin typeface="Thorndale for VST" pitchFamily="18" charset="0"/>
              </a:rPr>
              <a:t>•   Is the pain associated with chills, fever, recent sore throat, trauma, repetitive activity?</a:t>
            </a:r>
          </a:p>
          <a:p>
            <a:pPr eaLnBrk="1" hangingPunct="1">
              <a:spcBef>
                <a:spcPts val="1400"/>
              </a:spcBef>
            </a:pPr>
            <a:r>
              <a:rPr lang="en-US" altLang="en-US" smtClean="0">
                <a:latin typeface="Thorndale for VST" pitchFamily="18" charset="0"/>
              </a:rPr>
              <a:t>•   Any stiffness in your joints?</a:t>
            </a:r>
          </a:p>
          <a:p>
            <a:pPr eaLnBrk="1" hangingPunct="1">
              <a:spcBef>
                <a:spcPts val="1400"/>
              </a:spcBef>
            </a:pPr>
            <a:r>
              <a:rPr lang="en-US" altLang="en-US" smtClean="0">
                <a:latin typeface="Thorndale for VST" pitchFamily="18" charset="0"/>
              </a:rPr>
              <a:t>•   Any swelling, heat, redness in the joints?</a:t>
            </a:r>
          </a:p>
          <a:p>
            <a:pPr eaLnBrk="1" hangingPunct="1">
              <a:spcBef>
                <a:spcPts val="1400"/>
              </a:spcBef>
            </a:pPr>
            <a:r>
              <a:rPr lang="en-US" altLang="en-US" smtClean="0">
                <a:latin typeface="Thorndale for VST" pitchFamily="18" charset="0"/>
              </a:rPr>
              <a:t>•   Any limitation of movement in any joint? Which joint?</a:t>
            </a:r>
          </a:p>
          <a:p>
            <a:pPr eaLnBrk="1" hangingPunct="1">
              <a:spcBef>
                <a:spcPts val="1400"/>
              </a:spcBef>
            </a:pPr>
            <a:r>
              <a:rPr lang="en-US" altLang="en-US" smtClean="0">
                <a:latin typeface="Thorndale for VST" pitchFamily="18" charset="0"/>
              </a:rPr>
              <a:t>•   Which activities give you problems?</a:t>
            </a:r>
          </a:p>
          <a:p>
            <a:pPr eaLnBrk="1" hangingPunct="1">
              <a:spcBef>
                <a:spcPts val="1400"/>
              </a:spcBef>
            </a:pPr>
            <a:endParaRPr lang="en-US" altLang="en-US" smtClean="0">
              <a:latin typeface="Thorndale for VST" pitchFamily="18" charset="0"/>
            </a:endParaRPr>
          </a:p>
        </p:txBody>
      </p:sp>
    </p:spTree>
    <p:extLst>
      <p:ext uri="{BB962C8B-B14F-4D97-AF65-F5344CB8AC3E}">
        <p14:creationId xmlns:p14="http://schemas.microsoft.com/office/powerpoint/2010/main" val="141918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18E9D5-E8F2-4D74-8E06-1B26542C3CC1}" type="slidenum">
              <a:rPr lang="en-US" altLang="en-US" sz="1200" smtClean="0">
                <a:latin typeface="Arial" pitchFamily="34" charset="0"/>
              </a:rPr>
              <a:pPr eaLnBrk="1" hangingPunct="1"/>
              <a:t>36</a:t>
            </a:fld>
            <a:endParaRPr lang="en-US" altLang="en-US" sz="1200" smtClean="0">
              <a:latin typeface="Arial" pitchFamily="34" charset="0"/>
            </a:endParaRPr>
          </a:p>
        </p:txBody>
      </p:sp>
      <p:sp>
        <p:nvSpPr>
          <p:cNvPr id="115715" name="Rectangle 2"/>
          <p:cNvSpPr>
            <a:spLocks noGrp="1" noRot="1" noChangeAspect="1" noChangeArrowheads="1" noTextEdit="1"/>
          </p:cNvSpPr>
          <p:nvPr>
            <p:ph type="sldImg"/>
          </p:nvPr>
        </p:nvSpPr>
        <p:spPr>
          <a:xfrm>
            <a:off x="1157288" y="681038"/>
            <a:ext cx="4545012" cy="3408362"/>
          </a:xfrm>
          <a:ln/>
        </p:spPr>
      </p:sp>
      <p:sp>
        <p:nvSpPr>
          <p:cNvPr id="11571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400"/>
              </a:spcBef>
            </a:pPr>
            <a:r>
              <a:rPr lang="en-US" altLang="en-US" b="1" smtClean="0">
                <a:latin typeface="Thorndale for VST" pitchFamily="18" charset="0"/>
              </a:rPr>
              <a:t>Joints: </a:t>
            </a:r>
            <a:endParaRPr lang="en-US" altLang="en-US" smtClean="0">
              <a:latin typeface="Thorndale for VST" pitchFamily="18" charset="0"/>
            </a:endParaRPr>
          </a:p>
          <a:p>
            <a:pPr eaLnBrk="1" hangingPunct="1">
              <a:spcBef>
                <a:spcPts val="1400"/>
              </a:spcBef>
            </a:pPr>
            <a:r>
              <a:rPr lang="en-US" altLang="en-US" smtClean="0">
                <a:latin typeface="Thorndale for VST" pitchFamily="18" charset="0"/>
              </a:rPr>
              <a:t>•   Any problems with your joints? Any pain?</a:t>
            </a:r>
          </a:p>
          <a:p>
            <a:pPr eaLnBrk="1" hangingPunct="1">
              <a:spcBef>
                <a:spcPts val="1400"/>
              </a:spcBef>
            </a:pPr>
            <a:r>
              <a:rPr lang="en-US" altLang="en-US" smtClean="0">
                <a:latin typeface="Thorndale for VST" pitchFamily="18" charset="0"/>
              </a:rPr>
              <a:t>•   Location: Which joints? On one side or both sides?</a:t>
            </a:r>
          </a:p>
          <a:p>
            <a:pPr eaLnBrk="1" hangingPunct="1">
              <a:spcBef>
                <a:spcPts val="1400"/>
              </a:spcBef>
            </a:pPr>
            <a:r>
              <a:rPr lang="en-US" altLang="en-US" smtClean="0">
                <a:latin typeface="Thorndale for VST" pitchFamily="18" charset="0"/>
              </a:rPr>
              <a:t>•   Quality: What does the pain feel like: aching, stiff, sharp or dull, shooting? Severity: How strong is the pain?</a:t>
            </a:r>
          </a:p>
          <a:p>
            <a:pPr eaLnBrk="1" hangingPunct="1">
              <a:spcBef>
                <a:spcPts val="1400"/>
              </a:spcBef>
            </a:pPr>
            <a:r>
              <a:rPr lang="en-US" altLang="en-US" smtClean="0">
                <a:latin typeface="Thorndale for VST" pitchFamily="18" charset="0"/>
              </a:rPr>
              <a:t>•   Onset: When did this pain start?</a:t>
            </a:r>
          </a:p>
          <a:p>
            <a:pPr eaLnBrk="1" hangingPunct="1">
              <a:spcBef>
                <a:spcPts val="1400"/>
              </a:spcBef>
            </a:pPr>
            <a:r>
              <a:rPr lang="en-US" altLang="en-US" smtClean="0">
                <a:latin typeface="Thorndale for VST" pitchFamily="18" charset="0"/>
              </a:rPr>
              <a:t>•   Timing: What time of day does the pain occur? How long does it last? How often does it occur?</a:t>
            </a:r>
          </a:p>
          <a:p>
            <a:pPr eaLnBrk="1" hangingPunct="1">
              <a:spcBef>
                <a:spcPts val="1400"/>
              </a:spcBef>
            </a:pPr>
            <a:r>
              <a:rPr lang="en-US" altLang="en-US" smtClean="0">
                <a:latin typeface="Thorndale for VST" pitchFamily="18" charset="0"/>
              </a:rPr>
              <a:t>•   Is the pain aggravated by movement, rest, position, weather? Is the pain relieved by rest, medications, application of heat or ice?</a:t>
            </a:r>
          </a:p>
          <a:p>
            <a:pPr eaLnBrk="1" hangingPunct="1">
              <a:spcBef>
                <a:spcPts val="1400"/>
              </a:spcBef>
            </a:pPr>
            <a:r>
              <a:rPr lang="en-US" altLang="en-US" smtClean="0">
                <a:latin typeface="Thorndale for VST" pitchFamily="18" charset="0"/>
              </a:rPr>
              <a:t>•   Is the pain associated with chills, fever, recent sore throat, trauma, repetitive activity?</a:t>
            </a:r>
          </a:p>
          <a:p>
            <a:pPr eaLnBrk="1" hangingPunct="1">
              <a:spcBef>
                <a:spcPts val="1400"/>
              </a:spcBef>
            </a:pPr>
            <a:r>
              <a:rPr lang="en-US" altLang="en-US" smtClean="0">
                <a:latin typeface="Thorndale for VST" pitchFamily="18" charset="0"/>
              </a:rPr>
              <a:t>•   Any stiffness in your joints?</a:t>
            </a:r>
          </a:p>
          <a:p>
            <a:pPr eaLnBrk="1" hangingPunct="1">
              <a:spcBef>
                <a:spcPts val="1400"/>
              </a:spcBef>
            </a:pPr>
            <a:r>
              <a:rPr lang="en-US" altLang="en-US" smtClean="0">
                <a:latin typeface="Thorndale for VST" pitchFamily="18" charset="0"/>
              </a:rPr>
              <a:t>•   Any swelling, heat, redness in the joints?</a:t>
            </a:r>
          </a:p>
          <a:p>
            <a:pPr eaLnBrk="1" hangingPunct="1">
              <a:spcBef>
                <a:spcPts val="1400"/>
              </a:spcBef>
            </a:pPr>
            <a:r>
              <a:rPr lang="en-US" altLang="en-US" smtClean="0">
                <a:latin typeface="Thorndale for VST" pitchFamily="18" charset="0"/>
              </a:rPr>
              <a:t>•   Any limitation of movement in any joint? Which joint?</a:t>
            </a:r>
          </a:p>
          <a:p>
            <a:pPr eaLnBrk="1" hangingPunct="1">
              <a:spcBef>
                <a:spcPts val="1400"/>
              </a:spcBef>
            </a:pPr>
            <a:r>
              <a:rPr lang="en-US" altLang="en-US" smtClean="0">
                <a:latin typeface="Thorndale for VST" pitchFamily="18" charset="0"/>
              </a:rPr>
              <a:t>•   Which activities give you problems?</a:t>
            </a:r>
          </a:p>
          <a:p>
            <a:pPr eaLnBrk="1" hangingPunct="1">
              <a:spcBef>
                <a:spcPts val="1400"/>
              </a:spcBef>
            </a:pPr>
            <a:endParaRPr lang="en-US" altLang="en-US" smtClean="0">
              <a:latin typeface="Thorndale for VST" pitchFamily="18" charset="0"/>
            </a:endParaRPr>
          </a:p>
        </p:txBody>
      </p:sp>
    </p:spTree>
    <p:extLst>
      <p:ext uri="{BB962C8B-B14F-4D97-AF65-F5344CB8AC3E}">
        <p14:creationId xmlns:p14="http://schemas.microsoft.com/office/powerpoint/2010/main" val="293635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4ED938-37CF-4412-82D1-1250DC2AAF2E}" type="slidenum">
              <a:rPr lang="en-US" altLang="en-US" sz="1200" smtClean="0">
                <a:latin typeface="Arial" pitchFamily="34" charset="0"/>
              </a:rPr>
              <a:pPr eaLnBrk="1" hangingPunct="1"/>
              <a:t>37</a:t>
            </a:fld>
            <a:endParaRPr lang="en-US" altLang="en-US" sz="1200" smtClean="0">
              <a:latin typeface="Arial" pitchFamily="34" charset="0"/>
            </a:endParaRPr>
          </a:p>
        </p:txBody>
      </p:sp>
      <p:sp>
        <p:nvSpPr>
          <p:cNvPr id="116739" name="Rectangle 2"/>
          <p:cNvSpPr>
            <a:spLocks noGrp="1" noRot="1" noChangeAspect="1" noChangeArrowheads="1" noTextEdit="1"/>
          </p:cNvSpPr>
          <p:nvPr>
            <p:ph type="sldImg"/>
          </p:nvPr>
        </p:nvSpPr>
        <p:spPr>
          <a:xfrm>
            <a:off x="1157288" y="681038"/>
            <a:ext cx="4545012" cy="3408362"/>
          </a:xfrm>
          <a:ln/>
        </p:spPr>
      </p:sp>
      <p:sp>
        <p:nvSpPr>
          <p:cNvPr id="11674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400"/>
              </a:spcBef>
            </a:pPr>
            <a:r>
              <a:rPr lang="en-US" altLang="en-US" b="1" smtClean="0">
                <a:latin typeface="Thorndale for VST" pitchFamily="18" charset="0"/>
              </a:rPr>
              <a:t>Joints: </a:t>
            </a:r>
            <a:endParaRPr lang="en-US" altLang="en-US" smtClean="0">
              <a:latin typeface="Thorndale for VST" pitchFamily="18" charset="0"/>
            </a:endParaRPr>
          </a:p>
          <a:p>
            <a:pPr eaLnBrk="1" hangingPunct="1">
              <a:spcBef>
                <a:spcPts val="1400"/>
              </a:spcBef>
            </a:pPr>
            <a:r>
              <a:rPr lang="en-US" altLang="en-US" smtClean="0">
                <a:latin typeface="Thorndale for VST" pitchFamily="18" charset="0"/>
              </a:rPr>
              <a:t>•   Any problems with your joints? Any pain?</a:t>
            </a:r>
          </a:p>
          <a:p>
            <a:pPr eaLnBrk="1" hangingPunct="1">
              <a:spcBef>
                <a:spcPts val="1400"/>
              </a:spcBef>
            </a:pPr>
            <a:r>
              <a:rPr lang="en-US" altLang="en-US" smtClean="0">
                <a:latin typeface="Thorndale for VST" pitchFamily="18" charset="0"/>
              </a:rPr>
              <a:t>•   Location: Which joints? On one side or both sides?</a:t>
            </a:r>
          </a:p>
          <a:p>
            <a:pPr eaLnBrk="1" hangingPunct="1">
              <a:spcBef>
                <a:spcPts val="1400"/>
              </a:spcBef>
            </a:pPr>
            <a:r>
              <a:rPr lang="en-US" altLang="en-US" smtClean="0">
                <a:latin typeface="Thorndale for VST" pitchFamily="18" charset="0"/>
              </a:rPr>
              <a:t>•   Quality: What does the pain feel like: aching, stiff, sharp or dull, shooting? Severity: How strong is the pain?</a:t>
            </a:r>
          </a:p>
          <a:p>
            <a:pPr eaLnBrk="1" hangingPunct="1">
              <a:spcBef>
                <a:spcPts val="1400"/>
              </a:spcBef>
            </a:pPr>
            <a:r>
              <a:rPr lang="en-US" altLang="en-US" smtClean="0">
                <a:latin typeface="Thorndale for VST" pitchFamily="18" charset="0"/>
              </a:rPr>
              <a:t>•   Onset: When did this pain start?</a:t>
            </a:r>
          </a:p>
          <a:p>
            <a:pPr eaLnBrk="1" hangingPunct="1">
              <a:spcBef>
                <a:spcPts val="1400"/>
              </a:spcBef>
            </a:pPr>
            <a:r>
              <a:rPr lang="en-US" altLang="en-US" smtClean="0">
                <a:latin typeface="Thorndale for VST" pitchFamily="18" charset="0"/>
              </a:rPr>
              <a:t>•   Timing: What time of day does the pain occur? How long does it last? How often does it occur?</a:t>
            </a:r>
          </a:p>
          <a:p>
            <a:pPr eaLnBrk="1" hangingPunct="1">
              <a:spcBef>
                <a:spcPts val="1400"/>
              </a:spcBef>
            </a:pPr>
            <a:r>
              <a:rPr lang="en-US" altLang="en-US" smtClean="0">
                <a:latin typeface="Thorndale for VST" pitchFamily="18" charset="0"/>
              </a:rPr>
              <a:t>•   Is the pain aggravated by movement, rest, position, weather? Is the pain relieved by rest, medications, application of heat or ice?</a:t>
            </a:r>
          </a:p>
          <a:p>
            <a:pPr eaLnBrk="1" hangingPunct="1">
              <a:spcBef>
                <a:spcPts val="1400"/>
              </a:spcBef>
            </a:pPr>
            <a:r>
              <a:rPr lang="en-US" altLang="en-US" smtClean="0">
                <a:latin typeface="Thorndale for VST" pitchFamily="18" charset="0"/>
              </a:rPr>
              <a:t>•   Is the pain associated with chills, fever, recent sore throat, trauma, repetitive activity?</a:t>
            </a:r>
          </a:p>
          <a:p>
            <a:pPr eaLnBrk="1" hangingPunct="1">
              <a:spcBef>
                <a:spcPts val="1400"/>
              </a:spcBef>
            </a:pPr>
            <a:r>
              <a:rPr lang="en-US" altLang="en-US" smtClean="0">
                <a:latin typeface="Thorndale for VST" pitchFamily="18" charset="0"/>
              </a:rPr>
              <a:t>•   Any stiffness in your joints?</a:t>
            </a:r>
          </a:p>
          <a:p>
            <a:pPr eaLnBrk="1" hangingPunct="1">
              <a:spcBef>
                <a:spcPts val="1400"/>
              </a:spcBef>
            </a:pPr>
            <a:r>
              <a:rPr lang="en-US" altLang="en-US" smtClean="0">
                <a:latin typeface="Thorndale for VST" pitchFamily="18" charset="0"/>
              </a:rPr>
              <a:t>•   Any swelling, heat, redness in the joints?</a:t>
            </a:r>
          </a:p>
          <a:p>
            <a:pPr eaLnBrk="1" hangingPunct="1">
              <a:spcBef>
                <a:spcPts val="1400"/>
              </a:spcBef>
            </a:pPr>
            <a:r>
              <a:rPr lang="en-US" altLang="en-US" smtClean="0">
                <a:latin typeface="Thorndale for VST" pitchFamily="18" charset="0"/>
              </a:rPr>
              <a:t>•   Any limitation of movement in any joint? Which joint?</a:t>
            </a:r>
          </a:p>
          <a:p>
            <a:pPr eaLnBrk="1" hangingPunct="1">
              <a:spcBef>
                <a:spcPts val="1400"/>
              </a:spcBef>
            </a:pPr>
            <a:r>
              <a:rPr lang="en-US" altLang="en-US" smtClean="0">
                <a:latin typeface="Thorndale for VST" pitchFamily="18" charset="0"/>
              </a:rPr>
              <a:t>•   Which activities give you problems?</a:t>
            </a:r>
          </a:p>
          <a:p>
            <a:pPr eaLnBrk="1" hangingPunct="1">
              <a:spcBef>
                <a:spcPts val="1400"/>
              </a:spcBef>
            </a:pPr>
            <a:endParaRPr lang="en-US" altLang="en-US" smtClean="0">
              <a:latin typeface="Thorndale for VST" pitchFamily="18" charset="0"/>
            </a:endParaRPr>
          </a:p>
        </p:txBody>
      </p:sp>
    </p:spTree>
    <p:extLst>
      <p:ext uri="{BB962C8B-B14F-4D97-AF65-F5344CB8AC3E}">
        <p14:creationId xmlns:p14="http://schemas.microsoft.com/office/powerpoint/2010/main" val="28221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4CC4226-9B20-483B-9789-4BE6D64EED24}" type="slidenum">
              <a:rPr lang="en-US" altLang="en-US" sz="1200" smtClean="0">
                <a:latin typeface="Arial" pitchFamily="34" charset="0"/>
              </a:rPr>
              <a:pPr eaLnBrk="1" hangingPunct="1"/>
              <a:t>38</a:t>
            </a:fld>
            <a:endParaRPr lang="en-US" altLang="en-US" sz="1200" smtClean="0">
              <a:latin typeface="Arial" pitchFamily="34" charset="0"/>
            </a:endParaRPr>
          </a:p>
        </p:txBody>
      </p:sp>
      <p:sp>
        <p:nvSpPr>
          <p:cNvPr id="117763" name="Rectangle 2"/>
          <p:cNvSpPr>
            <a:spLocks noGrp="1" noRot="1" noChangeAspect="1" noChangeArrowheads="1" noTextEdit="1"/>
          </p:cNvSpPr>
          <p:nvPr>
            <p:ph type="sldImg"/>
          </p:nvPr>
        </p:nvSpPr>
        <p:spPr>
          <a:xfrm>
            <a:off x="1157288" y="681038"/>
            <a:ext cx="4545012" cy="3408362"/>
          </a:xfrm>
          <a:ln/>
        </p:spPr>
      </p:sp>
      <p:sp>
        <p:nvSpPr>
          <p:cNvPr id="11776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400"/>
              </a:spcBef>
            </a:pPr>
            <a:r>
              <a:rPr lang="en-US" altLang="en-US" b="1" smtClean="0">
                <a:latin typeface="Thorndale for VST" pitchFamily="18" charset="0"/>
              </a:rPr>
              <a:t>Joints: </a:t>
            </a:r>
            <a:endParaRPr lang="en-US" altLang="en-US" smtClean="0">
              <a:latin typeface="Thorndale for VST" pitchFamily="18" charset="0"/>
            </a:endParaRPr>
          </a:p>
          <a:p>
            <a:pPr eaLnBrk="1" hangingPunct="1">
              <a:spcBef>
                <a:spcPts val="1400"/>
              </a:spcBef>
            </a:pPr>
            <a:r>
              <a:rPr lang="en-US" altLang="en-US" smtClean="0">
                <a:latin typeface="Thorndale for VST" pitchFamily="18" charset="0"/>
              </a:rPr>
              <a:t>•   Any problems with your joints? Any pain?</a:t>
            </a:r>
          </a:p>
          <a:p>
            <a:pPr eaLnBrk="1" hangingPunct="1">
              <a:spcBef>
                <a:spcPts val="1400"/>
              </a:spcBef>
            </a:pPr>
            <a:r>
              <a:rPr lang="en-US" altLang="en-US" smtClean="0">
                <a:latin typeface="Thorndale for VST" pitchFamily="18" charset="0"/>
              </a:rPr>
              <a:t>•   Location: Which joints? On one side or both sides?</a:t>
            </a:r>
          </a:p>
          <a:p>
            <a:pPr eaLnBrk="1" hangingPunct="1">
              <a:spcBef>
                <a:spcPts val="1400"/>
              </a:spcBef>
            </a:pPr>
            <a:r>
              <a:rPr lang="en-US" altLang="en-US" smtClean="0">
                <a:latin typeface="Thorndale for VST" pitchFamily="18" charset="0"/>
              </a:rPr>
              <a:t>•   Quality: What does the pain feel like: aching, stiff, sharp or dull, shooting? Severity: How strong is the pain?</a:t>
            </a:r>
          </a:p>
          <a:p>
            <a:pPr eaLnBrk="1" hangingPunct="1">
              <a:spcBef>
                <a:spcPts val="1400"/>
              </a:spcBef>
            </a:pPr>
            <a:r>
              <a:rPr lang="en-US" altLang="en-US" smtClean="0">
                <a:latin typeface="Thorndale for VST" pitchFamily="18" charset="0"/>
              </a:rPr>
              <a:t>•   Onset: When did this pain start?</a:t>
            </a:r>
          </a:p>
          <a:p>
            <a:pPr eaLnBrk="1" hangingPunct="1">
              <a:spcBef>
                <a:spcPts val="1400"/>
              </a:spcBef>
            </a:pPr>
            <a:r>
              <a:rPr lang="en-US" altLang="en-US" smtClean="0">
                <a:latin typeface="Thorndale for VST" pitchFamily="18" charset="0"/>
              </a:rPr>
              <a:t>•   Timing: What time of day does the pain occur? How long does it last? How often does it occur?</a:t>
            </a:r>
          </a:p>
          <a:p>
            <a:pPr eaLnBrk="1" hangingPunct="1">
              <a:spcBef>
                <a:spcPts val="1400"/>
              </a:spcBef>
            </a:pPr>
            <a:r>
              <a:rPr lang="en-US" altLang="en-US" smtClean="0">
                <a:latin typeface="Thorndale for VST" pitchFamily="18" charset="0"/>
              </a:rPr>
              <a:t>•   Is the pain aggravated by movement, rest, position, weather? Is the pain relieved by rest, medications, application of heat or ice?</a:t>
            </a:r>
          </a:p>
          <a:p>
            <a:pPr eaLnBrk="1" hangingPunct="1">
              <a:spcBef>
                <a:spcPts val="1400"/>
              </a:spcBef>
            </a:pPr>
            <a:r>
              <a:rPr lang="en-US" altLang="en-US" smtClean="0">
                <a:latin typeface="Thorndale for VST" pitchFamily="18" charset="0"/>
              </a:rPr>
              <a:t>•   Is the pain associated with chills, fever, recent sore throat, trauma, repetitive activity?</a:t>
            </a:r>
          </a:p>
          <a:p>
            <a:pPr eaLnBrk="1" hangingPunct="1">
              <a:spcBef>
                <a:spcPts val="1400"/>
              </a:spcBef>
            </a:pPr>
            <a:r>
              <a:rPr lang="en-US" altLang="en-US" smtClean="0">
                <a:latin typeface="Thorndale for VST" pitchFamily="18" charset="0"/>
              </a:rPr>
              <a:t>•   Any stiffness in your joints?</a:t>
            </a:r>
          </a:p>
          <a:p>
            <a:pPr eaLnBrk="1" hangingPunct="1">
              <a:spcBef>
                <a:spcPts val="1400"/>
              </a:spcBef>
            </a:pPr>
            <a:r>
              <a:rPr lang="en-US" altLang="en-US" smtClean="0">
                <a:latin typeface="Thorndale for VST" pitchFamily="18" charset="0"/>
              </a:rPr>
              <a:t>•   Any swelling, heat, redness in the joints?</a:t>
            </a:r>
          </a:p>
          <a:p>
            <a:pPr eaLnBrk="1" hangingPunct="1">
              <a:spcBef>
                <a:spcPts val="1400"/>
              </a:spcBef>
            </a:pPr>
            <a:r>
              <a:rPr lang="en-US" altLang="en-US" smtClean="0">
                <a:latin typeface="Thorndale for VST" pitchFamily="18" charset="0"/>
              </a:rPr>
              <a:t>•   Any limitation of movement in any joint? Which joint?</a:t>
            </a:r>
          </a:p>
          <a:p>
            <a:pPr eaLnBrk="1" hangingPunct="1">
              <a:spcBef>
                <a:spcPts val="1400"/>
              </a:spcBef>
            </a:pPr>
            <a:r>
              <a:rPr lang="en-US" altLang="en-US" smtClean="0">
                <a:latin typeface="Thorndale for VST" pitchFamily="18" charset="0"/>
              </a:rPr>
              <a:t>•   Which activities give you problems?</a:t>
            </a:r>
          </a:p>
          <a:p>
            <a:pPr eaLnBrk="1" hangingPunct="1">
              <a:spcBef>
                <a:spcPts val="1400"/>
              </a:spcBef>
            </a:pPr>
            <a:endParaRPr lang="en-US" altLang="en-US" smtClean="0">
              <a:latin typeface="Thorndale for VST" pitchFamily="18" charset="0"/>
            </a:endParaRPr>
          </a:p>
        </p:txBody>
      </p:sp>
    </p:spTree>
    <p:extLst>
      <p:ext uri="{BB962C8B-B14F-4D97-AF65-F5344CB8AC3E}">
        <p14:creationId xmlns:p14="http://schemas.microsoft.com/office/powerpoint/2010/main" val="387450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9DDC74-1D19-4D8D-9FF9-ACE80A6F5A74}" type="slidenum">
              <a:rPr lang="en-US" altLang="en-US" sz="1200" smtClean="0">
                <a:latin typeface="Arial" pitchFamily="34" charset="0"/>
              </a:rPr>
              <a:pPr eaLnBrk="1" hangingPunct="1"/>
              <a:t>39</a:t>
            </a:fld>
            <a:endParaRPr lang="en-US" altLang="en-US" sz="1200" smtClean="0">
              <a:latin typeface="Arial" pitchFamily="34" charset="0"/>
            </a:endParaRPr>
          </a:p>
        </p:txBody>
      </p:sp>
      <p:sp>
        <p:nvSpPr>
          <p:cNvPr id="118787" name="Rectangle 2"/>
          <p:cNvSpPr>
            <a:spLocks noGrp="1" noRot="1" noChangeAspect="1" noChangeArrowheads="1" noTextEdit="1"/>
          </p:cNvSpPr>
          <p:nvPr>
            <p:ph type="sldImg"/>
          </p:nvPr>
        </p:nvSpPr>
        <p:spPr>
          <a:xfrm>
            <a:off x="1157288" y="681038"/>
            <a:ext cx="4545012" cy="3408362"/>
          </a:xfrm>
          <a:ln/>
        </p:spPr>
      </p:sp>
      <p:sp>
        <p:nvSpPr>
          <p:cNvPr id="11878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1400"/>
              </a:spcBef>
            </a:pPr>
            <a:r>
              <a:rPr lang="en-US" altLang="en-US" b="1" smtClean="0">
                <a:latin typeface="Thorndale for VST" pitchFamily="18" charset="0"/>
              </a:rPr>
              <a:t>Functional assessment (activities of daily living): </a:t>
            </a:r>
            <a:r>
              <a:rPr lang="en-US" altLang="en-US" smtClean="0">
                <a:latin typeface="Thorndale for VST" pitchFamily="18" charset="0"/>
              </a:rPr>
              <a:t>Do your joint (muscle, bone) problems create any limits on your usual activities of daily living (ADLs)? Which ones? (Note: Ask about each category; if the person answers "yes," ask specifically about each activity in category.)</a:t>
            </a:r>
          </a:p>
          <a:p>
            <a:pPr marL="342900" indent="-342900" eaLnBrk="1" hangingPunct="1">
              <a:spcBef>
                <a:spcPts val="1400"/>
              </a:spcBef>
              <a:buFontTx/>
              <a:buChar char="•"/>
            </a:pPr>
            <a:r>
              <a:rPr lang="en-US" altLang="en-US" smtClean="0">
                <a:latin typeface="Thorndale for VST" pitchFamily="18" charset="0"/>
              </a:rPr>
              <a:t>Bathing—getting in and out of the tub, turning faucets?</a:t>
            </a:r>
          </a:p>
          <a:p>
            <a:pPr marL="342900" indent="-342900" eaLnBrk="1" hangingPunct="1">
              <a:spcBef>
                <a:spcPts val="1400"/>
              </a:spcBef>
              <a:buFontTx/>
              <a:buChar char="•"/>
            </a:pPr>
            <a:r>
              <a:rPr lang="en-US" altLang="en-US" smtClean="0">
                <a:latin typeface="Thorndale for VST" pitchFamily="18" charset="0"/>
              </a:rPr>
              <a:t>Toileting—urinating, moving bowels, able to get self on/off toilet, wipe self?</a:t>
            </a:r>
          </a:p>
          <a:p>
            <a:pPr marL="342900" indent="-342900" eaLnBrk="1" hangingPunct="1">
              <a:spcBef>
                <a:spcPts val="1400"/>
              </a:spcBef>
              <a:buFontTx/>
              <a:buChar char="•"/>
            </a:pPr>
            <a:r>
              <a:rPr lang="en-US" altLang="en-US" smtClean="0">
                <a:latin typeface="Thorndale for VST" pitchFamily="18" charset="0"/>
              </a:rPr>
              <a:t>Dressing—doing buttons, zipper, fasten opening behind neck, pulling dress or sweater over head, pulling up pants, tying shoes, getting shoes that fit?</a:t>
            </a:r>
          </a:p>
          <a:p>
            <a:pPr marL="342900" indent="-342900" eaLnBrk="1" hangingPunct="1">
              <a:spcBef>
                <a:spcPts val="1400"/>
              </a:spcBef>
              <a:buFontTx/>
              <a:buChar char="•"/>
            </a:pPr>
            <a:r>
              <a:rPr lang="en-US" altLang="en-US" smtClean="0">
                <a:latin typeface="Thorndale for VST" pitchFamily="18" charset="0"/>
              </a:rPr>
              <a:t>Grooming—shaving, brushing teeth, brushing or fixing hair, applying makeup?</a:t>
            </a:r>
          </a:p>
          <a:p>
            <a:pPr marL="342900" indent="-342900" eaLnBrk="1" hangingPunct="1">
              <a:spcBef>
                <a:spcPts val="1400"/>
              </a:spcBef>
              <a:buFontTx/>
              <a:buChar char="•"/>
            </a:pPr>
            <a:r>
              <a:rPr lang="en-US" altLang="en-US" smtClean="0">
                <a:latin typeface="Thorndale for VST" pitchFamily="18" charset="0"/>
              </a:rPr>
              <a:t>Eating—preparing meals, pouring liquids, cutting up foods, bringing food to mouth, drinking?</a:t>
            </a:r>
          </a:p>
          <a:p>
            <a:pPr marL="342900" indent="-342900" eaLnBrk="1" hangingPunct="1">
              <a:spcBef>
                <a:spcPts val="1400"/>
              </a:spcBef>
              <a:buFontTx/>
              <a:buChar char="•"/>
            </a:pPr>
            <a:r>
              <a:rPr lang="en-US" altLang="en-US" smtClean="0">
                <a:latin typeface="Thorndale for VST" pitchFamily="18" charset="0"/>
              </a:rPr>
              <a:t>Mobility—walking, walking up or down stairs, getting in/out of bed, getting out of house?</a:t>
            </a:r>
          </a:p>
          <a:p>
            <a:pPr marL="342900" indent="-342900" eaLnBrk="1" hangingPunct="1">
              <a:spcBef>
                <a:spcPts val="1400"/>
              </a:spcBef>
              <a:buFontTx/>
              <a:buChar char="•"/>
            </a:pPr>
            <a:r>
              <a:rPr lang="en-US" altLang="en-US" smtClean="0">
                <a:latin typeface="Thorndale for VST" pitchFamily="18" charset="0"/>
              </a:rPr>
              <a:t>Communicating—talking, using phone, writing?</a:t>
            </a:r>
          </a:p>
          <a:p>
            <a:pPr marL="342900" indent="-342900" eaLnBrk="1" hangingPunct="1">
              <a:spcBef>
                <a:spcPts val="1400"/>
              </a:spcBef>
            </a:pPr>
            <a:r>
              <a:rPr lang="en-US" altLang="en-US" b="1" smtClean="0">
                <a:latin typeface="Thorndale for VST" pitchFamily="18" charset="0"/>
              </a:rPr>
              <a:t>Self-care behaviors: </a:t>
            </a:r>
            <a:r>
              <a:rPr lang="en-US" altLang="en-US" smtClean="0">
                <a:latin typeface="Thorndale for VST" pitchFamily="18" charset="0"/>
              </a:rPr>
              <a:t>Any occupational hazards that could affect the muscles and joints? Does your work involve heavy lifting? Or any repetitive motion or chronic stress to joints? Any efforts to alleviate these?</a:t>
            </a:r>
          </a:p>
          <a:p>
            <a:pPr marL="342900" indent="-342900" eaLnBrk="1" hangingPunct="1">
              <a:spcBef>
                <a:spcPts val="1400"/>
              </a:spcBef>
              <a:buFontTx/>
              <a:buChar char="•"/>
            </a:pPr>
            <a:r>
              <a:rPr lang="en-US" altLang="en-US" smtClean="0">
                <a:latin typeface="Thorndale for VST" pitchFamily="18" charset="0"/>
              </a:rPr>
              <a:t>Tell me about your exercise program. Describe the type of exercise, frequency, the warm-up program.</a:t>
            </a:r>
          </a:p>
          <a:p>
            <a:pPr marL="342900" indent="-342900" eaLnBrk="1" hangingPunct="1">
              <a:spcBef>
                <a:spcPts val="1400"/>
              </a:spcBef>
              <a:buFontTx/>
              <a:buChar char="•"/>
            </a:pPr>
            <a:r>
              <a:rPr lang="en-US" altLang="en-US" smtClean="0">
                <a:latin typeface="Thorndale for VST" pitchFamily="18" charset="0"/>
              </a:rPr>
              <a:t>Any pain during exercise? How do you treat it?</a:t>
            </a:r>
          </a:p>
          <a:p>
            <a:pPr marL="342900" indent="-342900" eaLnBrk="1" hangingPunct="1">
              <a:spcBef>
                <a:spcPts val="1400"/>
              </a:spcBef>
              <a:buFontTx/>
              <a:buChar char="•"/>
            </a:pPr>
            <a:r>
              <a:rPr lang="en-US" altLang="en-US" smtClean="0">
                <a:latin typeface="Thorndale for VST" pitchFamily="18" charset="0"/>
              </a:rPr>
              <a:t>Have you had any recent weight gain? Please describe your usual daily diet. (Note the person's usual caloric intake, all four food groups, daily amount of protein, calcium.)</a:t>
            </a:r>
          </a:p>
          <a:p>
            <a:pPr marL="342900" indent="-342900" eaLnBrk="1" hangingPunct="1">
              <a:spcBef>
                <a:spcPts val="1400"/>
              </a:spcBef>
              <a:buFontTx/>
              <a:buChar char="•"/>
            </a:pPr>
            <a:r>
              <a:rPr lang="en-US" altLang="en-US" smtClean="0">
                <a:latin typeface="Thorndale for VST" pitchFamily="18" charset="0"/>
              </a:rPr>
              <a:t>Are you taking any medications for musculoskeletal system: aspirin, antiinflammatory, muscle relaxant, pain reliever?</a:t>
            </a:r>
          </a:p>
          <a:p>
            <a:pPr marL="342900" indent="-342900" eaLnBrk="1" hangingPunct="1">
              <a:spcBef>
                <a:spcPts val="1400"/>
              </a:spcBef>
              <a:buFontTx/>
              <a:buChar char="•"/>
            </a:pPr>
            <a:r>
              <a:rPr lang="en-US" altLang="en-US" smtClean="0">
                <a:latin typeface="Thorndale for VST" pitchFamily="18" charset="0"/>
              </a:rPr>
              <a:t>If person has chronic disability or crippling illness: How has your illness affected your interaction with family? Your interaction with friends? The way you view yourself?</a:t>
            </a:r>
          </a:p>
        </p:txBody>
      </p:sp>
    </p:spTree>
    <p:extLst>
      <p:ext uri="{BB962C8B-B14F-4D97-AF65-F5344CB8AC3E}">
        <p14:creationId xmlns:p14="http://schemas.microsoft.com/office/powerpoint/2010/main" val="179306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0C9579-B8A0-4CDB-83D5-CDA65070C2B2}" type="slidenum">
              <a:rPr lang="en-US" altLang="en-US" sz="1200" smtClean="0">
                <a:latin typeface="Arial" pitchFamily="34" charset="0"/>
              </a:rPr>
              <a:pPr eaLnBrk="1" hangingPunct="1"/>
              <a:t>7</a:t>
            </a:fld>
            <a:endParaRPr lang="en-US" altLang="en-US" sz="1200" smtClean="0">
              <a:latin typeface="Arial" pitchFamily="34" charset="0"/>
            </a:endParaRPr>
          </a:p>
        </p:txBody>
      </p:sp>
      <p:sp>
        <p:nvSpPr>
          <p:cNvPr id="101379" name="Rectangle 2"/>
          <p:cNvSpPr>
            <a:spLocks noGrp="1" noRot="1" noChangeAspect="1" noChangeArrowheads="1" noTextEdit="1"/>
          </p:cNvSpPr>
          <p:nvPr>
            <p:ph type="sldImg"/>
          </p:nvPr>
        </p:nvSpPr>
        <p:spPr>
          <a:xfrm>
            <a:off x="1157288" y="681038"/>
            <a:ext cx="4545012" cy="3408362"/>
          </a:xfrm>
          <a:ln/>
        </p:spPr>
      </p:sp>
      <p:sp>
        <p:nvSpPr>
          <p:cNvPr id="10138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127165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EE80C3-99DE-41D8-BC8F-48C4D0CBFCC5}" type="slidenum">
              <a:rPr lang="en-US" altLang="en-US" sz="1200" smtClean="0">
                <a:latin typeface="Arial" pitchFamily="34" charset="0"/>
              </a:rPr>
              <a:pPr eaLnBrk="1" hangingPunct="1"/>
              <a:t>40</a:t>
            </a:fld>
            <a:endParaRPr lang="en-US" altLang="en-US" sz="1200" smtClean="0">
              <a:latin typeface="Arial" pitchFamily="34" charset="0"/>
            </a:endParaRPr>
          </a:p>
        </p:txBody>
      </p:sp>
      <p:sp>
        <p:nvSpPr>
          <p:cNvPr id="119811" name="Rectangle 2"/>
          <p:cNvSpPr>
            <a:spLocks noGrp="1" noRot="1" noChangeAspect="1" noChangeArrowheads="1" noTextEdit="1"/>
          </p:cNvSpPr>
          <p:nvPr>
            <p:ph type="sldImg"/>
          </p:nvPr>
        </p:nvSpPr>
        <p:spPr>
          <a:xfrm>
            <a:off x="1157288" y="681038"/>
            <a:ext cx="4545012" cy="3408362"/>
          </a:xfrm>
          <a:ln/>
        </p:spPr>
      </p:sp>
      <p:sp>
        <p:nvSpPr>
          <p:cNvPr id="11981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1400"/>
              </a:spcBef>
            </a:pPr>
            <a:r>
              <a:rPr lang="en-US" altLang="en-US" b="1" smtClean="0">
                <a:latin typeface="Thorndale for VST" pitchFamily="18" charset="0"/>
              </a:rPr>
              <a:t>Functional assessment (activities of daily living): </a:t>
            </a:r>
            <a:r>
              <a:rPr lang="en-US" altLang="en-US" smtClean="0">
                <a:latin typeface="Thorndale for VST" pitchFamily="18" charset="0"/>
              </a:rPr>
              <a:t>Do your joint (muscle, bone) problems create any limits on your usual activities of daily living (ADLs)? Which ones? (Note: Ask about each category; if the person answers "yes," ask specifically about each activity in category.)</a:t>
            </a:r>
          </a:p>
          <a:p>
            <a:pPr marL="342900" indent="-342900" eaLnBrk="1" hangingPunct="1">
              <a:spcBef>
                <a:spcPts val="1400"/>
              </a:spcBef>
              <a:buFontTx/>
              <a:buChar char="•"/>
            </a:pPr>
            <a:r>
              <a:rPr lang="en-US" altLang="en-US" smtClean="0">
                <a:latin typeface="Thorndale for VST" pitchFamily="18" charset="0"/>
              </a:rPr>
              <a:t>Bathing—getting in and out of the tub, turning faucets?</a:t>
            </a:r>
          </a:p>
          <a:p>
            <a:pPr marL="342900" indent="-342900" eaLnBrk="1" hangingPunct="1">
              <a:spcBef>
                <a:spcPts val="1400"/>
              </a:spcBef>
              <a:buFontTx/>
              <a:buChar char="•"/>
            </a:pPr>
            <a:r>
              <a:rPr lang="en-US" altLang="en-US" smtClean="0">
                <a:latin typeface="Thorndale for VST" pitchFamily="18" charset="0"/>
              </a:rPr>
              <a:t>Toileting—urinating, moving bowels, able to get self on/off toilet, wipe self?</a:t>
            </a:r>
          </a:p>
          <a:p>
            <a:pPr marL="342900" indent="-342900" eaLnBrk="1" hangingPunct="1">
              <a:spcBef>
                <a:spcPts val="1400"/>
              </a:spcBef>
              <a:buFontTx/>
              <a:buChar char="•"/>
            </a:pPr>
            <a:r>
              <a:rPr lang="en-US" altLang="en-US" smtClean="0">
                <a:latin typeface="Thorndale for VST" pitchFamily="18" charset="0"/>
              </a:rPr>
              <a:t>Dressing—doing buttons, zipper, fasten opening behind neck, pulling dress or sweater over head, pulling up pants, tying shoes, getting shoes that fit?</a:t>
            </a:r>
          </a:p>
          <a:p>
            <a:pPr marL="342900" indent="-342900" eaLnBrk="1" hangingPunct="1">
              <a:spcBef>
                <a:spcPts val="1400"/>
              </a:spcBef>
              <a:buFontTx/>
              <a:buChar char="•"/>
            </a:pPr>
            <a:r>
              <a:rPr lang="en-US" altLang="en-US" smtClean="0">
                <a:latin typeface="Thorndale for VST" pitchFamily="18" charset="0"/>
              </a:rPr>
              <a:t>Grooming—shaving, brushing teeth, brushing or fixing hair, applying makeup?</a:t>
            </a:r>
          </a:p>
          <a:p>
            <a:pPr marL="342900" indent="-342900" eaLnBrk="1" hangingPunct="1">
              <a:spcBef>
                <a:spcPts val="1400"/>
              </a:spcBef>
              <a:buFontTx/>
              <a:buChar char="•"/>
            </a:pPr>
            <a:r>
              <a:rPr lang="en-US" altLang="en-US" smtClean="0">
                <a:latin typeface="Thorndale for VST" pitchFamily="18" charset="0"/>
              </a:rPr>
              <a:t>Eating—preparing meals, pouring liquids, cutting up foods, bringing food to mouth, drinking?</a:t>
            </a:r>
          </a:p>
          <a:p>
            <a:pPr marL="342900" indent="-342900" eaLnBrk="1" hangingPunct="1">
              <a:spcBef>
                <a:spcPts val="1400"/>
              </a:spcBef>
              <a:buFontTx/>
              <a:buChar char="•"/>
            </a:pPr>
            <a:r>
              <a:rPr lang="en-US" altLang="en-US" smtClean="0">
                <a:latin typeface="Thorndale for VST" pitchFamily="18" charset="0"/>
              </a:rPr>
              <a:t>Mobility—walking, walking up or down stairs, getting in/out of bed, getting out of house?</a:t>
            </a:r>
          </a:p>
          <a:p>
            <a:pPr marL="342900" indent="-342900" eaLnBrk="1" hangingPunct="1">
              <a:spcBef>
                <a:spcPts val="1400"/>
              </a:spcBef>
              <a:buFontTx/>
              <a:buChar char="•"/>
            </a:pPr>
            <a:r>
              <a:rPr lang="en-US" altLang="en-US" smtClean="0">
                <a:latin typeface="Thorndale for VST" pitchFamily="18" charset="0"/>
              </a:rPr>
              <a:t>Communicating—talking, using phone, writing?</a:t>
            </a:r>
          </a:p>
          <a:p>
            <a:pPr marL="342900" indent="-342900" eaLnBrk="1" hangingPunct="1">
              <a:spcBef>
                <a:spcPts val="1400"/>
              </a:spcBef>
            </a:pPr>
            <a:r>
              <a:rPr lang="en-US" altLang="en-US" b="1" smtClean="0">
                <a:latin typeface="Thorndale for VST" pitchFamily="18" charset="0"/>
              </a:rPr>
              <a:t>Self-care behaviors: </a:t>
            </a:r>
            <a:r>
              <a:rPr lang="en-US" altLang="en-US" smtClean="0">
                <a:latin typeface="Thorndale for VST" pitchFamily="18" charset="0"/>
              </a:rPr>
              <a:t>Any occupational hazards that could affect the muscles and joints? Does your work involve heavy lifting? Or any repetitive motion or chronic stress to joints? Any efforts to alleviate these?</a:t>
            </a:r>
          </a:p>
          <a:p>
            <a:pPr marL="342900" indent="-342900" eaLnBrk="1" hangingPunct="1">
              <a:spcBef>
                <a:spcPts val="1400"/>
              </a:spcBef>
              <a:buFontTx/>
              <a:buChar char="•"/>
            </a:pPr>
            <a:r>
              <a:rPr lang="en-US" altLang="en-US" smtClean="0">
                <a:latin typeface="Thorndale for VST" pitchFamily="18" charset="0"/>
              </a:rPr>
              <a:t>Tell me about your exercise program. Describe the type of exercise, frequency, the warm-up program.</a:t>
            </a:r>
          </a:p>
          <a:p>
            <a:pPr marL="342900" indent="-342900" eaLnBrk="1" hangingPunct="1">
              <a:spcBef>
                <a:spcPts val="1400"/>
              </a:spcBef>
              <a:buFontTx/>
              <a:buChar char="•"/>
            </a:pPr>
            <a:r>
              <a:rPr lang="en-US" altLang="en-US" smtClean="0">
                <a:latin typeface="Thorndale for VST" pitchFamily="18" charset="0"/>
              </a:rPr>
              <a:t>Any pain during exercise? How do you treat it?</a:t>
            </a:r>
          </a:p>
          <a:p>
            <a:pPr marL="342900" indent="-342900" eaLnBrk="1" hangingPunct="1">
              <a:spcBef>
                <a:spcPts val="1400"/>
              </a:spcBef>
              <a:buFontTx/>
              <a:buChar char="•"/>
            </a:pPr>
            <a:r>
              <a:rPr lang="en-US" altLang="en-US" smtClean="0">
                <a:latin typeface="Thorndale for VST" pitchFamily="18" charset="0"/>
              </a:rPr>
              <a:t>Have you had any recent weight gain? Please describe your usual daily diet. (Note the person's usual caloric intake, all four food groups, daily amount of protein, calcium.)</a:t>
            </a:r>
          </a:p>
          <a:p>
            <a:pPr marL="342900" indent="-342900" eaLnBrk="1" hangingPunct="1">
              <a:spcBef>
                <a:spcPts val="1400"/>
              </a:spcBef>
              <a:buFontTx/>
              <a:buChar char="•"/>
            </a:pPr>
            <a:r>
              <a:rPr lang="en-US" altLang="en-US" smtClean="0">
                <a:latin typeface="Thorndale for VST" pitchFamily="18" charset="0"/>
              </a:rPr>
              <a:t>Are you taking any medications for musculoskeletal system: aspirin, antiinflammatory, muscle relaxant, pain reliever?</a:t>
            </a:r>
          </a:p>
          <a:p>
            <a:pPr marL="342900" indent="-342900" eaLnBrk="1" hangingPunct="1">
              <a:spcBef>
                <a:spcPts val="1400"/>
              </a:spcBef>
              <a:buFontTx/>
              <a:buChar char="•"/>
            </a:pPr>
            <a:r>
              <a:rPr lang="en-US" altLang="en-US" smtClean="0">
                <a:latin typeface="Thorndale for VST" pitchFamily="18" charset="0"/>
              </a:rPr>
              <a:t>If person has chronic disability or crippling illness: How has your illness affected your interaction with family? Your interaction with friends? The way you view yourself?</a:t>
            </a:r>
          </a:p>
        </p:txBody>
      </p:sp>
    </p:spTree>
    <p:extLst>
      <p:ext uri="{BB962C8B-B14F-4D97-AF65-F5344CB8AC3E}">
        <p14:creationId xmlns:p14="http://schemas.microsoft.com/office/powerpoint/2010/main" val="462529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172A96-7568-44B4-BB9D-11DDC1B47E0F}" type="slidenum">
              <a:rPr lang="en-US" altLang="en-US" sz="1200" smtClean="0">
                <a:latin typeface="Arial" pitchFamily="34" charset="0"/>
              </a:rPr>
              <a:pPr eaLnBrk="1" hangingPunct="1"/>
              <a:t>41</a:t>
            </a:fld>
            <a:endParaRPr lang="en-US" altLang="en-US" sz="1200" smtClean="0">
              <a:latin typeface="Arial" pitchFamily="34" charset="0"/>
            </a:endParaRPr>
          </a:p>
        </p:txBody>
      </p:sp>
      <p:sp>
        <p:nvSpPr>
          <p:cNvPr id="120835" name="Rectangle 2"/>
          <p:cNvSpPr>
            <a:spLocks noGrp="1" noRot="1" noChangeAspect="1" noChangeArrowheads="1" noTextEdit="1"/>
          </p:cNvSpPr>
          <p:nvPr>
            <p:ph type="sldImg"/>
          </p:nvPr>
        </p:nvSpPr>
        <p:spPr>
          <a:xfrm>
            <a:off x="1157288" y="681038"/>
            <a:ext cx="4545012" cy="3408362"/>
          </a:xfrm>
          <a:ln/>
        </p:spPr>
      </p:sp>
      <p:sp>
        <p:nvSpPr>
          <p:cNvPr id="12083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1400"/>
              </a:spcBef>
            </a:pPr>
            <a:r>
              <a:rPr lang="en-US" altLang="en-US" b="1" smtClean="0">
                <a:latin typeface="Thorndale for VST" pitchFamily="18" charset="0"/>
              </a:rPr>
              <a:t>Functional assessment (activities of daily living): </a:t>
            </a:r>
            <a:r>
              <a:rPr lang="en-US" altLang="en-US" smtClean="0">
                <a:latin typeface="Thorndale for VST" pitchFamily="18" charset="0"/>
              </a:rPr>
              <a:t>Do your joint (muscle, bone) problems create any limits on your usual activities of daily living (ADLs)? Which ones? (Note: Ask about each category; if the person answers "yes," ask specifically about each activity in category.)</a:t>
            </a:r>
          </a:p>
          <a:p>
            <a:pPr marL="342900" indent="-342900" eaLnBrk="1" hangingPunct="1">
              <a:spcBef>
                <a:spcPts val="1400"/>
              </a:spcBef>
              <a:buFontTx/>
              <a:buChar char="•"/>
            </a:pPr>
            <a:r>
              <a:rPr lang="en-US" altLang="en-US" smtClean="0">
                <a:latin typeface="Thorndale for VST" pitchFamily="18" charset="0"/>
              </a:rPr>
              <a:t>Bathing—getting in and out of the tub, turning faucets?</a:t>
            </a:r>
          </a:p>
          <a:p>
            <a:pPr marL="342900" indent="-342900" eaLnBrk="1" hangingPunct="1">
              <a:spcBef>
                <a:spcPts val="1400"/>
              </a:spcBef>
              <a:buFontTx/>
              <a:buChar char="•"/>
            </a:pPr>
            <a:r>
              <a:rPr lang="en-US" altLang="en-US" smtClean="0">
                <a:latin typeface="Thorndale for VST" pitchFamily="18" charset="0"/>
              </a:rPr>
              <a:t>Toileting—urinating, moving bowels, able to get self on/off toilet, wipe self?</a:t>
            </a:r>
          </a:p>
          <a:p>
            <a:pPr marL="342900" indent="-342900" eaLnBrk="1" hangingPunct="1">
              <a:spcBef>
                <a:spcPts val="1400"/>
              </a:spcBef>
              <a:buFontTx/>
              <a:buChar char="•"/>
            </a:pPr>
            <a:r>
              <a:rPr lang="en-US" altLang="en-US" smtClean="0">
                <a:latin typeface="Thorndale for VST" pitchFamily="18" charset="0"/>
              </a:rPr>
              <a:t>Dressing—doing buttons, zipper, fasten opening behind neck, pulling dress or sweater over head, pulling up pants, tying shoes, getting shoes that fit?</a:t>
            </a:r>
          </a:p>
          <a:p>
            <a:pPr marL="342900" indent="-342900" eaLnBrk="1" hangingPunct="1">
              <a:spcBef>
                <a:spcPts val="1400"/>
              </a:spcBef>
              <a:buFontTx/>
              <a:buChar char="•"/>
            </a:pPr>
            <a:r>
              <a:rPr lang="en-US" altLang="en-US" smtClean="0">
                <a:latin typeface="Thorndale for VST" pitchFamily="18" charset="0"/>
              </a:rPr>
              <a:t>Grooming—shaving, brushing teeth, brushing or fixing hair, applying makeup?</a:t>
            </a:r>
          </a:p>
          <a:p>
            <a:pPr marL="342900" indent="-342900" eaLnBrk="1" hangingPunct="1">
              <a:spcBef>
                <a:spcPts val="1400"/>
              </a:spcBef>
              <a:buFontTx/>
              <a:buChar char="•"/>
            </a:pPr>
            <a:r>
              <a:rPr lang="en-US" altLang="en-US" smtClean="0">
                <a:latin typeface="Thorndale for VST" pitchFamily="18" charset="0"/>
              </a:rPr>
              <a:t>Eating—preparing meals, pouring liquids, cutting up foods, bringing food to mouth, drinking?</a:t>
            </a:r>
          </a:p>
          <a:p>
            <a:pPr marL="342900" indent="-342900" eaLnBrk="1" hangingPunct="1">
              <a:spcBef>
                <a:spcPts val="1400"/>
              </a:spcBef>
              <a:buFontTx/>
              <a:buChar char="•"/>
            </a:pPr>
            <a:r>
              <a:rPr lang="en-US" altLang="en-US" smtClean="0">
                <a:latin typeface="Thorndale for VST" pitchFamily="18" charset="0"/>
              </a:rPr>
              <a:t>Mobility—walking, walking up or down stairs, getting in/out of bed, getting out of house?</a:t>
            </a:r>
          </a:p>
          <a:p>
            <a:pPr marL="342900" indent="-342900" eaLnBrk="1" hangingPunct="1">
              <a:spcBef>
                <a:spcPts val="1400"/>
              </a:spcBef>
              <a:buFontTx/>
              <a:buChar char="•"/>
            </a:pPr>
            <a:r>
              <a:rPr lang="en-US" altLang="en-US" smtClean="0">
                <a:latin typeface="Thorndale for VST" pitchFamily="18" charset="0"/>
              </a:rPr>
              <a:t>Communicating—talking, using phone, writing?</a:t>
            </a:r>
          </a:p>
          <a:p>
            <a:pPr marL="342900" indent="-342900" eaLnBrk="1" hangingPunct="1">
              <a:spcBef>
                <a:spcPts val="1400"/>
              </a:spcBef>
            </a:pPr>
            <a:r>
              <a:rPr lang="en-US" altLang="en-US" b="1" smtClean="0">
                <a:latin typeface="Thorndale for VST" pitchFamily="18" charset="0"/>
              </a:rPr>
              <a:t>Self-care behaviors: </a:t>
            </a:r>
            <a:r>
              <a:rPr lang="en-US" altLang="en-US" smtClean="0">
                <a:latin typeface="Thorndale for VST" pitchFamily="18" charset="0"/>
              </a:rPr>
              <a:t>Any occupational hazards that could affect the muscles and joints? Does your work involve heavy lifting? Or any repetitive motion or chronic stress to joints? Any efforts to alleviate these?</a:t>
            </a:r>
          </a:p>
          <a:p>
            <a:pPr marL="342900" indent="-342900" eaLnBrk="1" hangingPunct="1">
              <a:spcBef>
                <a:spcPts val="1400"/>
              </a:spcBef>
              <a:buFontTx/>
              <a:buChar char="•"/>
            </a:pPr>
            <a:r>
              <a:rPr lang="en-US" altLang="en-US" smtClean="0">
                <a:latin typeface="Thorndale for VST" pitchFamily="18" charset="0"/>
              </a:rPr>
              <a:t>Tell me about your exercise program. Describe the type of exercise, frequency, the warm-up program.</a:t>
            </a:r>
          </a:p>
          <a:p>
            <a:pPr marL="342900" indent="-342900" eaLnBrk="1" hangingPunct="1">
              <a:spcBef>
                <a:spcPts val="1400"/>
              </a:spcBef>
              <a:buFontTx/>
              <a:buChar char="•"/>
            </a:pPr>
            <a:r>
              <a:rPr lang="en-US" altLang="en-US" smtClean="0">
                <a:latin typeface="Thorndale for VST" pitchFamily="18" charset="0"/>
              </a:rPr>
              <a:t>Any pain during exercise? How do you treat it?</a:t>
            </a:r>
          </a:p>
          <a:p>
            <a:pPr marL="342900" indent="-342900" eaLnBrk="1" hangingPunct="1">
              <a:spcBef>
                <a:spcPts val="1400"/>
              </a:spcBef>
              <a:buFontTx/>
              <a:buChar char="•"/>
            </a:pPr>
            <a:r>
              <a:rPr lang="en-US" altLang="en-US" smtClean="0">
                <a:latin typeface="Thorndale for VST" pitchFamily="18" charset="0"/>
              </a:rPr>
              <a:t>Have you had any recent weight gain? Please describe your usual daily diet. (Note the person's usual caloric intake, all four food groups, daily amount of protein, calcium.)</a:t>
            </a:r>
          </a:p>
          <a:p>
            <a:pPr marL="342900" indent="-342900" eaLnBrk="1" hangingPunct="1">
              <a:spcBef>
                <a:spcPts val="1400"/>
              </a:spcBef>
              <a:buFontTx/>
              <a:buChar char="•"/>
            </a:pPr>
            <a:r>
              <a:rPr lang="en-US" altLang="en-US" smtClean="0">
                <a:latin typeface="Thorndale for VST" pitchFamily="18" charset="0"/>
              </a:rPr>
              <a:t>Are you taking any medications for musculoskeletal system: aspirin, antiinflammatory, muscle relaxant, pain reliever?</a:t>
            </a:r>
          </a:p>
          <a:p>
            <a:pPr marL="342900" indent="-342900" eaLnBrk="1" hangingPunct="1">
              <a:spcBef>
                <a:spcPts val="1400"/>
              </a:spcBef>
              <a:buFontTx/>
              <a:buChar char="•"/>
            </a:pPr>
            <a:r>
              <a:rPr lang="en-US" altLang="en-US" smtClean="0">
                <a:latin typeface="Thorndale for VST" pitchFamily="18" charset="0"/>
              </a:rPr>
              <a:t>If person has chronic disability or crippling illness: How has your illness affected your interaction with family? Your interaction with friends? The way you view yourself?</a:t>
            </a:r>
          </a:p>
        </p:txBody>
      </p:sp>
    </p:spTree>
    <p:extLst>
      <p:ext uri="{BB962C8B-B14F-4D97-AF65-F5344CB8AC3E}">
        <p14:creationId xmlns:p14="http://schemas.microsoft.com/office/powerpoint/2010/main" val="2021102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D8CBD6-264C-4D4C-BDC2-8A4802186325}" type="slidenum">
              <a:rPr lang="en-US" altLang="en-US" sz="1200" smtClean="0">
                <a:latin typeface="Arial" pitchFamily="34" charset="0"/>
              </a:rPr>
              <a:pPr eaLnBrk="1" hangingPunct="1"/>
              <a:t>42</a:t>
            </a:fld>
            <a:endParaRPr lang="en-US" altLang="en-US" sz="1200" smtClean="0">
              <a:latin typeface="Arial" pitchFamily="34" charset="0"/>
            </a:endParaRPr>
          </a:p>
        </p:txBody>
      </p:sp>
      <p:sp>
        <p:nvSpPr>
          <p:cNvPr id="121859" name="Rectangle 2"/>
          <p:cNvSpPr>
            <a:spLocks noGrp="1" noRot="1" noChangeAspect="1" noChangeArrowheads="1" noTextEdit="1"/>
          </p:cNvSpPr>
          <p:nvPr>
            <p:ph type="sldImg"/>
          </p:nvPr>
        </p:nvSpPr>
        <p:spPr>
          <a:xfrm>
            <a:off x="1157288" y="681038"/>
            <a:ext cx="4545012" cy="3408362"/>
          </a:xfrm>
          <a:ln/>
        </p:spPr>
      </p:sp>
      <p:sp>
        <p:nvSpPr>
          <p:cNvPr id="12186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418891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D64DD9-A354-41B7-9C62-B38CF31DEDCB}" type="slidenum">
              <a:rPr lang="en-US" altLang="en-US" sz="1200" smtClean="0">
                <a:latin typeface="Arial" pitchFamily="34" charset="0"/>
              </a:rPr>
              <a:pPr eaLnBrk="1" hangingPunct="1"/>
              <a:t>43</a:t>
            </a:fld>
            <a:endParaRPr lang="en-US" altLang="en-US" sz="1200" smtClean="0">
              <a:latin typeface="Arial" pitchFamily="34" charset="0"/>
            </a:endParaRPr>
          </a:p>
        </p:txBody>
      </p:sp>
      <p:sp>
        <p:nvSpPr>
          <p:cNvPr id="122883" name="Rectangle 2"/>
          <p:cNvSpPr>
            <a:spLocks noGrp="1" noRot="1" noChangeAspect="1" noChangeArrowheads="1" noTextEdit="1"/>
          </p:cNvSpPr>
          <p:nvPr>
            <p:ph type="sldImg"/>
          </p:nvPr>
        </p:nvSpPr>
        <p:spPr>
          <a:xfrm>
            <a:off x="1157288" y="681038"/>
            <a:ext cx="4545012" cy="3408362"/>
          </a:xfrm>
          <a:ln/>
        </p:spPr>
      </p:sp>
      <p:sp>
        <p:nvSpPr>
          <p:cNvPr id="12288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45164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BB839A-337B-44ED-97F9-D36A456FAFBE}" type="slidenum">
              <a:rPr lang="en-US" altLang="en-US" sz="1200" smtClean="0">
                <a:latin typeface="Arial" pitchFamily="34" charset="0"/>
              </a:rPr>
              <a:pPr eaLnBrk="1" hangingPunct="1"/>
              <a:t>44</a:t>
            </a:fld>
            <a:endParaRPr lang="en-US" altLang="en-US" sz="1200" smtClean="0">
              <a:latin typeface="Arial" pitchFamily="34" charset="0"/>
            </a:endParaRPr>
          </a:p>
        </p:txBody>
      </p:sp>
      <p:sp>
        <p:nvSpPr>
          <p:cNvPr id="123907" name="Rectangle 2"/>
          <p:cNvSpPr>
            <a:spLocks noGrp="1" noRot="1" noChangeAspect="1" noChangeArrowheads="1" noTextEdit="1"/>
          </p:cNvSpPr>
          <p:nvPr>
            <p:ph type="sldImg"/>
          </p:nvPr>
        </p:nvSpPr>
        <p:spPr>
          <a:xfrm>
            <a:off x="1157288" y="681038"/>
            <a:ext cx="4545012" cy="3408362"/>
          </a:xfrm>
          <a:ln/>
        </p:spPr>
      </p:sp>
      <p:sp>
        <p:nvSpPr>
          <p:cNvPr id="12390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2814332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19FDC3-87B3-4367-BD7B-1C9BDFE8EF48}" type="slidenum">
              <a:rPr lang="en-US" altLang="en-US" sz="1200" smtClean="0">
                <a:latin typeface="Arial" pitchFamily="34" charset="0"/>
              </a:rPr>
              <a:pPr eaLnBrk="1" hangingPunct="1"/>
              <a:t>45</a:t>
            </a:fld>
            <a:endParaRPr lang="en-US" altLang="en-US" sz="1200" smtClean="0">
              <a:latin typeface="Arial" pitchFamily="34" charset="0"/>
            </a:endParaRPr>
          </a:p>
        </p:txBody>
      </p:sp>
      <p:sp>
        <p:nvSpPr>
          <p:cNvPr id="124931" name="Rectangle 2"/>
          <p:cNvSpPr>
            <a:spLocks noGrp="1" noRot="1" noChangeAspect="1" noChangeArrowheads="1" noTextEdit="1"/>
          </p:cNvSpPr>
          <p:nvPr>
            <p:ph type="sldImg"/>
          </p:nvPr>
        </p:nvSpPr>
        <p:spPr>
          <a:xfrm>
            <a:off x="1157288" y="681038"/>
            <a:ext cx="4545012" cy="3408362"/>
          </a:xfrm>
          <a:ln/>
        </p:spPr>
      </p:sp>
      <p:sp>
        <p:nvSpPr>
          <p:cNvPr id="12493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788083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4A9D21-635B-4AB8-BE0E-F96064549476}" type="slidenum">
              <a:rPr lang="en-US" altLang="en-US" sz="1200" smtClean="0">
                <a:latin typeface="Arial" pitchFamily="34" charset="0"/>
              </a:rPr>
              <a:pPr eaLnBrk="1" hangingPunct="1"/>
              <a:t>46</a:t>
            </a:fld>
            <a:endParaRPr lang="en-US" altLang="en-US" sz="1200" smtClean="0">
              <a:latin typeface="Arial" pitchFamily="34" charset="0"/>
            </a:endParaRPr>
          </a:p>
        </p:txBody>
      </p:sp>
      <p:sp>
        <p:nvSpPr>
          <p:cNvPr id="125955" name="Rectangle 2"/>
          <p:cNvSpPr>
            <a:spLocks noGrp="1" noRot="1" noChangeAspect="1" noChangeArrowheads="1" noTextEdit="1"/>
          </p:cNvSpPr>
          <p:nvPr>
            <p:ph type="sldImg"/>
          </p:nvPr>
        </p:nvSpPr>
        <p:spPr>
          <a:xfrm>
            <a:off x="1157288" y="681038"/>
            <a:ext cx="4545012" cy="3408362"/>
          </a:xfrm>
          <a:ln/>
        </p:spPr>
      </p:sp>
      <p:sp>
        <p:nvSpPr>
          <p:cNvPr id="12595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1886997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4BF531-1E41-4BD0-988E-1885662AD872}" type="slidenum">
              <a:rPr lang="en-US" altLang="en-US" sz="1200" smtClean="0">
                <a:latin typeface="Arial" pitchFamily="34" charset="0"/>
              </a:rPr>
              <a:pPr eaLnBrk="1" hangingPunct="1"/>
              <a:t>47</a:t>
            </a:fld>
            <a:endParaRPr lang="en-US" altLang="en-US" sz="1200" smtClean="0">
              <a:latin typeface="Arial" pitchFamily="34" charset="0"/>
            </a:endParaRPr>
          </a:p>
        </p:txBody>
      </p:sp>
      <p:sp>
        <p:nvSpPr>
          <p:cNvPr id="126979" name="Rectangle 2"/>
          <p:cNvSpPr>
            <a:spLocks noGrp="1" noRot="1" noChangeAspect="1" noChangeArrowheads="1" noTextEdit="1"/>
          </p:cNvSpPr>
          <p:nvPr>
            <p:ph type="sldImg"/>
          </p:nvPr>
        </p:nvSpPr>
        <p:spPr>
          <a:xfrm>
            <a:off x="1157288" y="681038"/>
            <a:ext cx="4545012" cy="3408362"/>
          </a:xfrm>
          <a:ln/>
        </p:spPr>
      </p:sp>
      <p:sp>
        <p:nvSpPr>
          <p:cNvPr id="12698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361569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03134A-5D2B-4AAF-BB8A-B1ECFE093C18}" type="slidenum">
              <a:rPr lang="en-US" altLang="en-US" sz="1200" smtClean="0">
                <a:latin typeface="Arial" pitchFamily="34" charset="0"/>
              </a:rPr>
              <a:pPr eaLnBrk="1" hangingPunct="1"/>
              <a:t>48</a:t>
            </a:fld>
            <a:endParaRPr lang="en-US" altLang="en-US" sz="1200" smtClean="0">
              <a:latin typeface="Arial" pitchFamily="34" charset="0"/>
            </a:endParaRPr>
          </a:p>
        </p:txBody>
      </p:sp>
      <p:sp>
        <p:nvSpPr>
          <p:cNvPr id="128003" name="Rectangle 2"/>
          <p:cNvSpPr>
            <a:spLocks noGrp="1" noRot="1" noChangeAspect="1" noChangeArrowheads="1" noTextEdit="1"/>
          </p:cNvSpPr>
          <p:nvPr>
            <p:ph type="sldImg"/>
          </p:nvPr>
        </p:nvSpPr>
        <p:spPr>
          <a:xfrm>
            <a:off x="1157288" y="681038"/>
            <a:ext cx="4545012" cy="3408362"/>
          </a:xfrm>
          <a:ln/>
        </p:spPr>
      </p:sp>
      <p:sp>
        <p:nvSpPr>
          <p:cNvPr id="12800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4008972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F77C3B-5FCC-465F-A29A-AC84A17DCE9B}" type="slidenum">
              <a:rPr lang="en-US" altLang="en-US" sz="1200" smtClean="0">
                <a:latin typeface="Arial" pitchFamily="34" charset="0"/>
              </a:rPr>
              <a:pPr eaLnBrk="1" hangingPunct="1"/>
              <a:t>49</a:t>
            </a:fld>
            <a:endParaRPr lang="en-US" altLang="en-US" sz="1200" smtClean="0">
              <a:latin typeface="Arial" pitchFamily="34" charset="0"/>
            </a:endParaRPr>
          </a:p>
        </p:txBody>
      </p:sp>
      <p:sp>
        <p:nvSpPr>
          <p:cNvPr id="129027" name="Rectangle 2"/>
          <p:cNvSpPr>
            <a:spLocks noGrp="1" noRot="1" noChangeAspect="1" noChangeArrowheads="1" noTextEdit="1"/>
          </p:cNvSpPr>
          <p:nvPr>
            <p:ph type="sldImg"/>
          </p:nvPr>
        </p:nvSpPr>
        <p:spPr>
          <a:xfrm>
            <a:off x="1157288" y="681038"/>
            <a:ext cx="4545012" cy="3408362"/>
          </a:xfrm>
          <a:ln/>
        </p:spPr>
      </p:sp>
      <p:sp>
        <p:nvSpPr>
          <p:cNvPr id="12902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423723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0EE3366-EFE5-4E6A-84CC-EBF31B748FB3}" type="slidenum">
              <a:rPr lang="en-US" altLang="en-US" sz="1200" smtClean="0">
                <a:latin typeface="Arial" pitchFamily="34" charset="0"/>
              </a:rPr>
              <a:pPr eaLnBrk="1" hangingPunct="1"/>
              <a:t>11</a:t>
            </a:fld>
            <a:endParaRPr lang="en-US" altLang="en-US" sz="1200" smtClean="0">
              <a:latin typeface="Arial" pitchFamily="34" charset="0"/>
            </a:endParaRPr>
          </a:p>
        </p:txBody>
      </p:sp>
      <p:sp>
        <p:nvSpPr>
          <p:cNvPr id="102403" name="Rectangle 2"/>
          <p:cNvSpPr>
            <a:spLocks noGrp="1" noRot="1" noChangeAspect="1" noChangeArrowheads="1" noTextEdit="1"/>
          </p:cNvSpPr>
          <p:nvPr>
            <p:ph type="sldImg"/>
          </p:nvPr>
        </p:nvSpPr>
        <p:spPr>
          <a:xfrm>
            <a:off x="1157288" y="681038"/>
            <a:ext cx="4545012" cy="3408362"/>
          </a:xfrm>
          <a:ln/>
        </p:spPr>
      </p:sp>
      <p:sp>
        <p:nvSpPr>
          <p:cNvPr id="10240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958923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7784E8-280A-4EA0-A42C-20A46DA64C1C}" type="slidenum">
              <a:rPr lang="en-US" altLang="en-US" sz="1200" smtClean="0">
                <a:latin typeface="Arial" pitchFamily="34" charset="0"/>
              </a:rPr>
              <a:pPr eaLnBrk="1" hangingPunct="1"/>
              <a:t>50</a:t>
            </a:fld>
            <a:endParaRPr lang="en-US" altLang="en-US" sz="1200" smtClean="0">
              <a:latin typeface="Arial" pitchFamily="34" charset="0"/>
            </a:endParaRPr>
          </a:p>
        </p:txBody>
      </p:sp>
      <p:sp>
        <p:nvSpPr>
          <p:cNvPr id="130051" name="Rectangle 2"/>
          <p:cNvSpPr>
            <a:spLocks noGrp="1" noRot="1" noChangeAspect="1" noChangeArrowheads="1" noTextEdit="1"/>
          </p:cNvSpPr>
          <p:nvPr>
            <p:ph type="sldImg"/>
          </p:nvPr>
        </p:nvSpPr>
        <p:spPr>
          <a:xfrm>
            <a:off x="1157288" y="681038"/>
            <a:ext cx="4545012" cy="3408362"/>
          </a:xfrm>
          <a:ln/>
        </p:spPr>
      </p:sp>
      <p:sp>
        <p:nvSpPr>
          <p:cNvPr id="13005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4" eaLnBrk="1" hangingPunct="1">
              <a:spcBef>
                <a:spcPts val="1400"/>
              </a:spcBef>
            </a:pPr>
            <a:endParaRPr lang="en-US" altLang="en-US" dirty="0" smtClean="0">
              <a:latin typeface="Thorndale for VST" pitchFamily="18" charset="0"/>
            </a:endParaRPr>
          </a:p>
        </p:txBody>
      </p:sp>
    </p:spTree>
    <p:extLst>
      <p:ext uri="{BB962C8B-B14F-4D97-AF65-F5344CB8AC3E}">
        <p14:creationId xmlns:p14="http://schemas.microsoft.com/office/powerpoint/2010/main" val="2775793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A12B81-745D-4A6B-A989-DD6D6A5568B7}" type="slidenum">
              <a:rPr lang="en-US" altLang="en-US" sz="1200" smtClean="0">
                <a:latin typeface="Arial" pitchFamily="34" charset="0"/>
              </a:rPr>
              <a:pPr eaLnBrk="1" hangingPunct="1"/>
              <a:t>85</a:t>
            </a:fld>
            <a:endParaRPr lang="en-US" altLang="en-US" sz="1200" smtClean="0">
              <a:latin typeface="Arial" pitchFamily="34" charset="0"/>
            </a:endParaRPr>
          </a:p>
        </p:txBody>
      </p:sp>
      <p:sp>
        <p:nvSpPr>
          <p:cNvPr id="131075" name="Rectangle 2"/>
          <p:cNvSpPr>
            <a:spLocks noGrp="1" noRot="1" noChangeAspect="1" noChangeArrowheads="1" noTextEdit="1"/>
          </p:cNvSpPr>
          <p:nvPr>
            <p:ph type="sldImg"/>
          </p:nvPr>
        </p:nvSpPr>
        <p:spPr>
          <a:xfrm>
            <a:off x="1157288" y="681038"/>
            <a:ext cx="4545012" cy="3408362"/>
          </a:xfrm>
          <a:ln/>
        </p:spPr>
      </p:sp>
      <p:sp>
        <p:nvSpPr>
          <p:cNvPr id="13107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840450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2. A postmenopausal woman who has had joint replacement surgery is at a higher risk for osteoporosis than all those in options 1, 3, and 4. </a:t>
            </a:r>
          </a:p>
          <a:p>
            <a:pPr eaLnBrk="1" hangingPunct="1">
              <a:spcBef>
                <a:spcPct val="0"/>
              </a:spcBef>
            </a:pPr>
            <a:r>
              <a:rPr lang="en-US" altLang="en-US" dirty="0" smtClean="0"/>
              <a:t>Answer 1 is incorrect because hypertension and being male does not increase the risk of osteoporosis. </a:t>
            </a:r>
          </a:p>
          <a:p>
            <a:pPr eaLnBrk="1" hangingPunct="1">
              <a:spcBef>
                <a:spcPct val="0"/>
              </a:spcBef>
            </a:pPr>
            <a:r>
              <a:rPr lang="en-US" altLang="en-US" dirty="0" smtClean="0"/>
              <a:t>Answer 3 is incorrect because smoking and taking oral contraception places this patient at risk for cerebrovascular accident and does not increase risk of osteoporosis. </a:t>
            </a:r>
          </a:p>
          <a:p>
            <a:pPr eaLnBrk="1" hangingPunct="1">
              <a:spcBef>
                <a:spcPct val="0"/>
              </a:spcBef>
            </a:pPr>
            <a:r>
              <a:rPr lang="en-US" altLang="en-US" smtClean="0"/>
              <a:t>Answer 4 is incorrect because this patient is decreasing his risk of getting osteoporosis by playing sports.</a:t>
            </a:r>
            <a:endParaRPr lang="en-US" dirty="0"/>
          </a:p>
        </p:txBody>
      </p:sp>
      <p:sp>
        <p:nvSpPr>
          <p:cNvPr id="4" name="Slide Number Placeholder 3"/>
          <p:cNvSpPr>
            <a:spLocks noGrp="1"/>
          </p:cNvSpPr>
          <p:nvPr>
            <p:ph type="sldNum" sz="quarter" idx="10"/>
          </p:nvPr>
        </p:nvSpPr>
        <p:spPr/>
        <p:txBody>
          <a:bodyPr/>
          <a:lstStyle/>
          <a:p>
            <a:pPr>
              <a:defRPr/>
            </a:pPr>
            <a:fld id="{06F1DBCA-965B-4AE2-9EE8-12DB4408DD26}" type="slidenum">
              <a:rPr lang="en-US" smtClean="0"/>
              <a:pPr>
                <a:defRPr/>
              </a:pPr>
              <a:t>87</a:t>
            </a:fld>
            <a:endParaRPr lang="en-US" dirty="0"/>
          </a:p>
        </p:txBody>
      </p:sp>
    </p:spTree>
    <p:extLst>
      <p:ext uri="{BB962C8B-B14F-4D97-AF65-F5344CB8AC3E}">
        <p14:creationId xmlns:p14="http://schemas.microsoft.com/office/powerpoint/2010/main" val="2448518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4. RA is worse in the morning and improves with activity.</a:t>
            </a:r>
          </a:p>
          <a:p>
            <a:pPr eaLnBrk="1" hangingPunct="1">
              <a:spcBef>
                <a:spcPct val="0"/>
              </a:spcBef>
            </a:pPr>
            <a:r>
              <a:rPr lang="en-US" altLang="en-US" dirty="0" smtClean="0"/>
              <a:t>Answer 1 is incorrect because activity helps symptoms of RA. </a:t>
            </a:r>
          </a:p>
          <a:p>
            <a:pPr eaLnBrk="1" hangingPunct="1">
              <a:spcBef>
                <a:spcPct val="0"/>
              </a:spcBef>
            </a:pPr>
            <a:r>
              <a:rPr lang="en-US" altLang="en-US" dirty="0" smtClean="0"/>
              <a:t>Answer 2 is incorrect because rest will increase stiffness associated with RA.</a:t>
            </a:r>
          </a:p>
          <a:p>
            <a:pPr eaLnBrk="1" hangingPunct="1">
              <a:spcBef>
                <a:spcPct val="0"/>
              </a:spcBef>
            </a:pPr>
            <a:r>
              <a:rPr lang="en-US" altLang="en-US" dirty="0" smtClean="0"/>
              <a:t>Answer 3 is incorrect because unilateral joint involvement is a symptom of osteoarthritis (OA).</a:t>
            </a:r>
          </a:p>
          <a:p>
            <a:endParaRPr lang="en-US" dirty="0"/>
          </a:p>
        </p:txBody>
      </p:sp>
      <p:sp>
        <p:nvSpPr>
          <p:cNvPr id="4" name="Slide Number Placeholder 3"/>
          <p:cNvSpPr>
            <a:spLocks noGrp="1"/>
          </p:cNvSpPr>
          <p:nvPr>
            <p:ph type="sldNum" sz="quarter" idx="10"/>
          </p:nvPr>
        </p:nvSpPr>
        <p:spPr/>
        <p:txBody>
          <a:bodyPr/>
          <a:lstStyle/>
          <a:p>
            <a:pPr>
              <a:defRPr/>
            </a:pPr>
            <a:fld id="{06F1DBCA-965B-4AE2-9EE8-12DB4408DD26}" type="slidenum">
              <a:rPr lang="en-US" smtClean="0"/>
              <a:pPr>
                <a:defRPr/>
              </a:pPr>
              <a:t>88</a:t>
            </a:fld>
            <a:endParaRPr lang="en-US" dirty="0"/>
          </a:p>
        </p:txBody>
      </p:sp>
    </p:spTree>
    <p:extLst>
      <p:ext uri="{BB962C8B-B14F-4D97-AF65-F5344CB8AC3E}">
        <p14:creationId xmlns:p14="http://schemas.microsoft.com/office/powerpoint/2010/main" val="583936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004FD4-165B-4148-B808-6597C48F6269}" type="slidenum">
              <a:rPr lang="en-US" altLang="en-US" sz="1200" smtClean="0">
                <a:latin typeface="Arial" pitchFamily="34" charset="0"/>
              </a:rPr>
              <a:pPr eaLnBrk="1" hangingPunct="1"/>
              <a:t>95</a:t>
            </a:fld>
            <a:endParaRPr lang="en-US" altLang="en-US" sz="1200" smtClean="0">
              <a:latin typeface="Arial" pitchFamily="34" charset="0"/>
            </a:endParaRPr>
          </a:p>
        </p:txBody>
      </p:sp>
      <p:sp>
        <p:nvSpPr>
          <p:cNvPr id="132099" name="Rectangle 2"/>
          <p:cNvSpPr>
            <a:spLocks noGrp="1" noRot="1" noChangeAspect="1" noChangeArrowheads="1" noTextEdit="1"/>
          </p:cNvSpPr>
          <p:nvPr>
            <p:ph type="sldImg"/>
          </p:nvPr>
        </p:nvSpPr>
        <p:spPr>
          <a:xfrm>
            <a:off x="1157288" y="681038"/>
            <a:ext cx="4545012" cy="3408362"/>
          </a:xfrm>
          <a:ln/>
        </p:spPr>
      </p:sp>
      <p:sp>
        <p:nvSpPr>
          <p:cNvPr id="13210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Edition change: note that routine screening for scoliosis is no longer recommended.</a:t>
            </a:r>
          </a:p>
        </p:txBody>
      </p:sp>
    </p:spTree>
    <p:extLst>
      <p:ext uri="{BB962C8B-B14F-4D97-AF65-F5344CB8AC3E}">
        <p14:creationId xmlns:p14="http://schemas.microsoft.com/office/powerpoint/2010/main" val="150052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FA665C-3779-440D-9DFB-F22CC307D00B}" type="slidenum">
              <a:rPr lang="en-US" altLang="en-US" sz="1200" smtClean="0">
                <a:latin typeface="Arial" pitchFamily="34" charset="0"/>
              </a:rPr>
              <a:pPr eaLnBrk="1" hangingPunct="1"/>
              <a:t>12</a:t>
            </a:fld>
            <a:endParaRPr lang="en-US" altLang="en-US" sz="1200"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359823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7C4DE8-82CE-447B-B3A3-6406A059105A}" type="slidenum">
              <a:rPr lang="en-US" altLang="en-US" sz="1200" smtClean="0">
                <a:latin typeface="Arial" pitchFamily="34" charset="0"/>
              </a:rPr>
              <a:pPr eaLnBrk="1" hangingPunct="1"/>
              <a:t>13</a:t>
            </a:fld>
            <a:endParaRPr lang="en-US" altLang="en-US" sz="1200"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65418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51AF10-4879-4894-8154-B9ECB36FAD74}" type="slidenum">
              <a:rPr lang="en-US" altLang="en-US" sz="1200" smtClean="0">
                <a:latin typeface="Arial" pitchFamily="34" charset="0"/>
              </a:rPr>
              <a:pPr eaLnBrk="1" hangingPunct="1"/>
              <a:t>14</a:t>
            </a:fld>
            <a:endParaRPr lang="en-US" altLang="en-US" sz="1200"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32156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5950C9-722A-46A1-83D6-691FFC2A768C}" type="slidenum">
              <a:rPr lang="en-US" altLang="en-US" sz="1200" smtClean="0">
                <a:latin typeface="Arial" pitchFamily="34" charset="0"/>
              </a:rPr>
              <a:pPr eaLnBrk="1" hangingPunct="1"/>
              <a:t>15</a:t>
            </a:fld>
            <a:endParaRPr lang="en-US" altLang="en-US" sz="1200" smtClean="0">
              <a:latin typeface="Arial" pitchFamily="34" charset="0"/>
            </a:endParaRPr>
          </a:p>
        </p:txBody>
      </p:sp>
      <p:sp>
        <p:nvSpPr>
          <p:cNvPr id="106499" name="Rectangle 2"/>
          <p:cNvSpPr>
            <a:spLocks noGrp="1" noRot="1" noChangeAspect="1" noChangeArrowheads="1" noTextEdit="1"/>
          </p:cNvSpPr>
          <p:nvPr>
            <p:ph type="sldImg"/>
          </p:nvPr>
        </p:nvSpPr>
        <p:spPr>
          <a:xfrm>
            <a:off x="1157288" y="681038"/>
            <a:ext cx="4545012" cy="3408362"/>
          </a:xfrm>
          <a:ln/>
        </p:spPr>
      </p:sp>
      <p:sp>
        <p:nvSpPr>
          <p:cNvPr id="10650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438173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A75A6D-868E-4753-A9F8-95997344C6DC}" type="slidenum">
              <a:rPr lang="en-US" altLang="en-US" sz="1200" smtClean="0">
                <a:latin typeface="Arial" pitchFamily="34" charset="0"/>
              </a:rPr>
              <a:pPr eaLnBrk="1" hangingPunct="1"/>
              <a:t>16</a:t>
            </a:fld>
            <a:endParaRPr lang="en-US" altLang="en-US" sz="1200" smtClean="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73255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3E71B5-A22D-470B-B352-95D1BE27164C}" type="slidenum">
              <a:rPr lang="en-US" altLang="en-US" sz="1200" smtClean="0">
                <a:latin typeface="Arial" pitchFamily="34" charset="0"/>
              </a:rPr>
              <a:pPr eaLnBrk="1" hangingPunct="1"/>
              <a:t>17</a:t>
            </a:fld>
            <a:endParaRPr lang="en-US" altLang="en-US" sz="1200"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itchFamily="34" charset="0"/>
            </a:endParaRPr>
          </a:p>
        </p:txBody>
      </p:sp>
    </p:spTree>
    <p:extLst>
      <p:ext uri="{BB962C8B-B14F-4D97-AF65-F5344CB8AC3E}">
        <p14:creationId xmlns:p14="http://schemas.microsoft.com/office/powerpoint/2010/main" val="234734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48690DB0-F31E-4C82-AF03-B1468540E28A}"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72750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34E7E2B3-CC91-46DE-B17F-E68E56FBB507}"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31306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Special">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11"/>
          </p:nvPr>
        </p:nvSpPr>
        <p:spPr>
          <a:xfrm>
            <a:off x="4721566" y="3253562"/>
            <a:ext cx="3739896" cy="2843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2"/>
          </p:nvPr>
        </p:nvSpPr>
        <p:spPr/>
        <p:txBody>
          <a:bodyPr/>
          <a:lstStyle>
            <a:lvl1pPr>
              <a:defRPr/>
            </a:lvl1pPr>
          </a:lstStyle>
          <a:p>
            <a:pPr>
              <a:defRPr/>
            </a:pPr>
            <a:fld id="{8218D956-7076-4FE3-80DC-0BC4EDD72508}" type="slidenum">
              <a:rPr lang="en-US"/>
              <a:pPr>
                <a:defRPr/>
              </a:pPr>
              <a:t>‹#›</a:t>
            </a:fld>
            <a:endParaRPr lang="en-US" dirty="0"/>
          </a:p>
        </p:txBody>
      </p:sp>
      <p:sp>
        <p:nvSpPr>
          <p:cNvPr id="6" name="Footer Placeholder 4"/>
          <p:cNvSpPr>
            <a:spLocks noGrp="1"/>
          </p:cNvSpPr>
          <p:nvPr>
            <p:ph type="ftr" sz="quarter" idx="13"/>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45866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E6F65336-D467-441A-A99E-9BC545A45EAE}"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57081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38B862AC-F7C2-484E-943D-E45870B39B5A}"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37351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A36E540E-09B3-4CEA-BC2A-961745E5CE46}"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59346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CE96EBD9-348A-46D0-9DCB-69987D7D7358}"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29781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13"/>
          </p:nvPr>
        </p:nvSpPr>
        <p:spPr/>
        <p:txBody>
          <a:bodyPr/>
          <a:lstStyle>
            <a:lvl1pPr>
              <a:defRPr/>
            </a:lvl1pPr>
          </a:lstStyle>
          <a:p>
            <a:pPr>
              <a:defRPr/>
            </a:pPr>
            <a:fld id="{BF92BDD7-5DB6-4E43-AC1E-2A8B5184EA41}" type="slidenum">
              <a:rPr lang="en-US"/>
              <a:pPr>
                <a:defRPr/>
              </a:pPr>
              <a:t>‹#›</a:t>
            </a:fld>
            <a:endParaRPr lang="en-US" dirty="0"/>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14923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406131C6-BFB5-4505-9DB8-FA1ECFEA3C6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54658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C1F6185-9614-4F7E-A91B-5F870FC7013B}"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13424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61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0493" y="1620177"/>
            <a:ext cx="7772400" cy="570136"/>
          </a:xfrm>
        </p:spPr>
        <p:txBody>
          <a:bodyPr anchor="ct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43476"/>
            <a:ext cx="4032504" cy="40315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38673"/>
            <a:ext cx="4032504"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p:txBody>
          <a:bodyPr/>
          <a:lstStyle>
            <a:lvl1pPr>
              <a:defRPr/>
            </a:lvl1pPr>
          </a:lstStyle>
          <a:p>
            <a:pPr>
              <a:defRPr/>
            </a:pPr>
            <a:fld id="{EE8E4E94-3965-422C-9D61-6BBCA422C107}"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60305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a:defRPr/>
            </a:pPr>
            <a:fld id="{E4084B47-BFCA-4F08-9D3D-D436F3BE26BD}" type="slidenum">
              <a:rPr lang="en-US"/>
              <a:pPr>
                <a:defRPr/>
              </a:pPr>
              <a:t>‹#›</a:t>
            </a:fld>
            <a:endParaRPr lang="en-US" dirty="0"/>
          </a:p>
        </p:txBody>
      </p:sp>
      <p:sp>
        <p:nvSpPr>
          <p:cNvPr id="7" name="Footer Placeholder 4"/>
          <p:cNvSpPr>
            <a:spLocks noGrp="1"/>
          </p:cNvSpPr>
          <p:nvPr>
            <p:ph type="ftr" sz="quarter" idx="3"/>
          </p:nvPr>
        </p:nvSpPr>
        <p:spPr>
          <a:xfrm>
            <a:off x="990600" y="6461125"/>
            <a:ext cx="7162800" cy="381000"/>
          </a:xfrm>
          <a:prstGeom prst="rect">
            <a:avLst/>
          </a:prstGeom>
        </p:spPr>
        <p:txBody>
          <a:bodyPr/>
          <a:lstStyle>
            <a:lvl1pPr algn="ctr">
              <a:defRPr sz="1000" dirty="0">
                <a:latin typeface="Arial" panose="020B0604020202020204" pitchFamily="34" charset="0"/>
                <a:cs typeface="Arial" panose="020B0604020202020204" pitchFamily="34" charset="0"/>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431977"/>
            <a:ext cx="7772400" cy="1781299"/>
          </a:xfrm>
        </p:spPr>
        <p:txBody>
          <a:bodyPr/>
          <a:lstStyle/>
          <a:p>
            <a:r>
              <a:rPr lang="en-US" altLang="en-US" dirty="0" smtClean="0"/>
              <a:t>Musculoskeletal System</a:t>
            </a:r>
          </a:p>
        </p:txBody>
      </p:sp>
      <p:sp>
        <p:nvSpPr>
          <p:cNvPr id="2051" name="Rectangle 3"/>
          <p:cNvSpPr>
            <a:spLocks noGrp="1" noChangeArrowheads="1"/>
          </p:cNvSpPr>
          <p:nvPr>
            <p:ph type="subTitle" idx="1"/>
          </p:nvPr>
        </p:nvSpPr>
        <p:spPr>
          <a:xfrm>
            <a:off x="1371600" y="1650679"/>
            <a:ext cx="6400800" cy="1591293"/>
          </a:xfrm>
        </p:spPr>
        <p:txBody>
          <a:bodyPr anchor="ctr"/>
          <a:lstStyle/>
          <a:p>
            <a:r>
              <a:rPr lang="en-US" altLang="en-US" sz="4000" dirty="0" smtClean="0">
                <a:solidFill>
                  <a:schemeClr val="tx1"/>
                </a:solidFill>
              </a:rPr>
              <a:t>Chapter 22</a:t>
            </a:r>
          </a:p>
        </p:txBody>
      </p:sp>
      <p:sp>
        <p:nvSpPr>
          <p:cNvPr id="20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smtClean="0">
                <a:latin typeface="Arial" pitchFamily="34" charset="0"/>
              </a:rPr>
              <a:t>Copyright © 2016 by Elsevier, Inc. All rights reserved.</a:t>
            </a:r>
          </a:p>
          <a:p>
            <a:pPr eaLnBrk="1" hangingPunct="1"/>
            <a:r>
              <a:rPr lang="en-US" sz="1000" dirty="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6"/>
          <p:cNvSpPr>
            <a:spLocks noGrp="1"/>
          </p:cNvSpPr>
          <p:nvPr>
            <p:ph idx="1"/>
          </p:nvPr>
        </p:nvSpPr>
        <p:spPr>
          <a:xfrm>
            <a:off x="465138" y="1641475"/>
            <a:ext cx="8229600" cy="4454525"/>
          </a:xfrm>
        </p:spPr>
        <p:txBody>
          <a:bodyPr/>
          <a:lstStyle/>
          <a:p>
            <a:r>
              <a:rPr lang="en-US" altLang="en-US" dirty="0" smtClean="0"/>
              <a:t>Skeletal muscles produce following movements: </a:t>
            </a:r>
          </a:p>
          <a:p>
            <a:pPr lvl="1"/>
            <a:r>
              <a:rPr lang="en-US" altLang="en-US" dirty="0" smtClean="0"/>
              <a:t>Inversion: moving sole of foot inward at ankle</a:t>
            </a:r>
          </a:p>
          <a:p>
            <a:pPr lvl="1"/>
            <a:r>
              <a:rPr lang="en-US" altLang="en-US" dirty="0" smtClean="0"/>
              <a:t>Eversion: moving sole of foot outward at ankle</a:t>
            </a:r>
          </a:p>
          <a:p>
            <a:pPr lvl="1"/>
            <a:r>
              <a:rPr lang="en-US" altLang="en-US" dirty="0" smtClean="0"/>
              <a:t>Rotation: moving head around central axis</a:t>
            </a:r>
          </a:p>
          <a:p>
            <a:pPr lvl="1"/>
            <a:r>
              <a:rPr lang="en-US" altLang="en-US" dirty="0" smtClean="0"/>
              <a:t>Protraction: moving body part forward, parallel to ground</a:t>
            </a:r>
          </a:p>
          <a:p>
            <a:pPr lvl="1"/>
            <a:r>
              <a:rPr lang="en-US" altLang="en-US" dirty="0" smtClean="0"/>
              <a:t>Retraction: moving body part backward, parallel to ground</a:t>
            </a:r>
          </a:p>
          <a:p>
            <a:pPr lvl="1"/>
            <a:r>
              <a:rPr lang="en-US" altLang="en-US" dirty="0" smtClean="0"/>
              <a:t>Elevation: raising a body part</a:t>
            </a:r>
          </a:p>
          <a:p>
            <a:pPr lvl="1"/>
            <a:r>
              <a:rPr lang="en-US" altLang="en-US" dirty="0" smtClean="0"/>
              <a:t>Depression: lowering a body part</a:t>
            </a:r>
          </a:p>
        </p:txBody>
      </p:sp>
      <p:sp>
        <p:nvSpPr>
          <p:cNvPr id="11267" name="Rectangle 5"/>
          <p:cNvSpPr>
            <a:spLocks noGrp="1" noChangeArrowheads="1"/>
          </p:cNvSpPr>
          <p:nvPr>
            <p:ph type="title"/>
          </p:nvPr>
        </p:nvSpPr>
        <p:spPr/>
        <p:txBody>
          <a:bodyPr/>
          <a:lstStyle/>
          <a:p>
            <a:r>
              <a:rPr lang="en-US" altLang="en-US" smtClean="0"/>
              <a:t>Skeletal Muscles II</a:t>
            </a:r>
          </a:p>
        </p:txBody>
      </p:sp>
      <p:sp>
        <p:nvSpPr>
          <p:cNvPr id="112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12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DD01128-1376-485F-BAE9-51585F2EE5AD}" type="slidenum">
              <a:rPr lang="en-US" sz="1000" smtClean="0">
                <a:latin typeface="Arial" pitchFamily="34" charset="0"/>
              </a:rPr>
              <a:pPr eaLnBrk="1" hangingPunct="1"/>
              <a:t>10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Skeletal Muscle Movements</a:t>
            </a:r>
          </a:p>
        </p:txBody>
      </p:sp>
      <p:pic>
        <p:nvPicPr>
          <p:cNvPr id="15364" name="Picture 13" descr="f22-02-X3243"/>
          <p:cNvPicPr>
            <a:picLocks noChangeAspect="1" noChangeArrowheads="1"/>
          </p:cNvPicPr>
          <p:nvPr/>
        </p:nvPicPr>
        <p:blipFill>
          <a:blip r:embed="rId3">
            <a:grayscl/>
          </a:blip>
          <a:srcRect/>
          <a:stretch>
            <a:fillRect/>
          </a:stretch>
        </p:blipFill>
        <p:spPr bwMode="auto">
          <a:xfrm>
            <a:off x="1868488" y="1806575"/>
            <a:ext cx="5394325" cy="4252913"/>
          </a:xfrm>
          <a:prstGeom prst="rect">
            <a:avLst/>
          </a:prstGeom>
          <a:noFill/>
          <a:ln w="38100">
            <a:solidFill>
              <a:schemeClr val="tx2"/>
            </a:solidFill>
            <a:miter lim="800000"/>
            <a:headEnd/>
            <a:tailEnd/>
          </a:ln>
        </p:spPr>
      </p:pic>
      <p:sp>
        <p:nvSpPr>
          <p:cNvPr id="122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22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C6538C-9E57-48C0-BADE-F398F09C5597}" type="slidenum">
              <a:rPr lang="en-US" sz="1000" smtClean="0">
                <a:latin typeface="Arial" pitchFamily="34" charset="0"/>
              </a:rPr>
              <a:pPr eaLnBrk="1" hangingPunct="1"/>
              <a:t>11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Articulation of mandible and temporal bone</a:t>
            </a:r>
          </a:p>
          <a:p>
            <a:pPr lvl="1">
              <a:buSzPct val="60000"/>
              <a:buFont typeface="Wingdings 2" pitchFamily="18" charset="2"/>
              <a:buChar char=""/>
            </a:pPr>
            <a:r>
              <a:rPr lang="en-US" altLang="en-US" sz="2800" smtClean="0"/>
              <a:t>Can feel it in depression anterior to tragus of ear </a:t>
            </a:r>
          </a:p>
          <a:p>
            <a:pPr lvl="1">
              <a:buSzPct val="60000"/>
              <a:buFont typeface="Wingdings 2" pitchFamily="18" charset="2"/>
              <a:buChar char=""/>
            </a:pPr>
            <a:r>
              <a:rPr lang="en-US" altLang="en-US" sz="2800" smtClean="0"/>
              <a:t>TMJ permits jaw function of speaking and chewing</a:t>
            </a:r>
          </a:p>
          <a:p>
            <a:pPr lvl="1">
              <a:buSzPct val="60000"/>
              <a:buFont typeface="Wingdings 2" pitchFamily="18" charset="2"/>
              <a:buChar char=""/>
            </a:pPr>
            <a:r>
              <a:rPr lang="en-US" altLang="en-US" sz="2800" smtClean="0"/>
              <a:t>Allows three motions: </a:t>
            </a:r>
          </a:p>
          <a:p>
            <a:pPr lvl="2">
              <a:buSzPct val="80000"/>
              <a:buFont typeface="Wingdings" pitchFamily="2" charset="2"/>
              <a:buChar char="Ø"/>
            </a:pPr>
            <a:r>
              <a:rPr lang="en-US" altLang="en-US" sz="2400" smtClean="0"/>
              <a:t>Hinge action to open and close jaws </a:t>
            </a:r>
          </a:p>
          <a:p>
            <a:pPr lvl="2">
              <a:buSzPct val="80000"/>
              <a:buFont typeface="Wingdings" pitchFamily="2" charset="2"/>
              <a:buChar char="Ø"/>
            </a:pPr>
            <a:r>
              <a:rPr lang="en-US" altLang="en-US" sz="2400" smtClean="0"/>
              <a:t>Gliding action for protrusion and retraction </a:t>
            </a:r>
          </a:p>
          <a:p>
            <a:pPr lvl="2">
              <a:buSzPct val="80000"/>
              <a:buFont typeface="Wingdings" pitchFamily="2" charset="2"/>
              <a:buChar char="Ø"/>
            </a:pPr>
            <a:r>
              <a:rPr lang="en-US" altLang="en-US" sz="2400" smtClean="0"/>
              <a:t>Gliding for side-to-side movement of lower jaw</a:t>
            </a:r>
          </a:p>
        </p:txBody>
      </p:sp>
      <p:sp>
        <p:nvSpPr>
          <p:cNvPr id="13315" name="Rectangle 5"/>
          <p:cNvSpPr>
            <a:spLocks noGrp="1" noChangeArrowheads="1"/>
          </p:cNvSpPr>
          <p:nvPr>
            <p:ph type="title"/>
          </p:nvPr>
        </p:nvSpPr>
        <p:spPr/>
        <p:txBody>
          <a:bodyPr/>
          <a:lstStyle/>
          <a:p>
            <a:r>
              <a:rPr lang="en-US" altLang="en-US" smtClean="0"/>
              <a:t>Temporomandibular Joint (TMJ)</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33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A23C52-8298-42A1-914A-64A86604A787}" type="slidenum">
              <a:rPr lang="en-US" sz="1000" smtClean="0">
                <a:latin typeface="Arial" pitchFamily="34" charset="0"/>
              </a:rPr>
              <a:pPr eaLnBrk="1" hangingPunct="1"/>
              <a:t>12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Vertebrae are 33 connecting bones stacked in vertical column</a:t>
            </a:r>
          </a:p>
          <a:p>
            <a:pPr lvl="1">
              <a:buSzPct val="60000"/>
              <a:buFont typeface="Wingdings 2" pitchFamily="18" charset="2"/>
              <a:buChar char=""/>
            </a:pPr>
            <a:r>
              <a:rPr lang="en-US" altLang="en-US" smtClean="0"/>
              <a:t>Can feel spinous processes in furrow down midline of back</a:t>
            </a:r>
          </a:p>
          <a:p>
            <a:pPr lvl="1">
              <a:buSzPct val="60000"/>
              <a:buFont typeface="Wingdings 2" pitchFamily="18" charset="2"/>
              <a:buChar char=""/>
            </a:pPr>
            <a:r>
              <a:rPr lang="en-US" altLang="en-US" smtClean="0"/>
              <a:t>Vertebrae in humans</a:t>
            </a:r>
          </a:p>
          <a:p>
            <a:pPr lvl="2">
              <a:buSzPct val="80000"/>
              <a:buFont typeface="Wingdings" pitchFamily="2" charset="2"/>
              <a:buChar char="Ø"/>
            </a:pPr>
            <a:r>
              <a:rPr lang="en-US" altLang="en-US" smtClean="0"/>
              <a:t>7 cervical</a:t>
            </a:r>
          </a:p>
          <a:p>
            <a:pPr lvl="2">
              <a:buSzPct val="80000"/>
              <a:buFont typeface="Wingdings" pitchFamily="2" charset="2"/>
              <a:buChar char="Ø"/>
            </a:pPr>
            <a:r>
              <a:rPr lang="en-US" altLang="en-US" smtClean="0"/>
              <a:t>12 thoracic</a:t>
            </a:r>
          </a:p>
          <a:p>
            <a:pPr lvl="2">
              <a:buSzPct val="80000"/>
              <a:buFont typeface="Wingdings" pitchFamily="2" charset="2"/>
              <a:buChar char="Ø"/>
            </a:pPr>
            <a:r>
              <a:rPr lang="en-US" altLang="en-US" smtClean="0"/>
              <a:t>5 lumbar</a:t>
            </a:r>
          </a:p>
          <a:p>
            <a:pPr lvl="2">
              <a:buSzPct val="80000"/>
              <a:buFont typeface="Wingdings" pitchFamily="2" charset="2"/>
              <a:buChar char="Ø"/>
            </a:pPr>
            <a:r>
              <a:rPr lang="en-US" altLang="en-US" smtClean="0"/>
              <a:t>5 sacral</a:t>
            </a:r>
          </a:p>
          <a:p>
            <a:pPr lvl="2">
              <a:buSzPct val="80000"/>
              <a:buFont typeface="Wingdings" pitchFamily="2" charset="2"/>
              <a:buChar char="Ø"/>
            </a:pPr>
            <a:r>
              <a:rPr lang="en-US" altLang="en-US" smtClean="0"/>
              <a:t>3 to 4 coccygeal</a:t>
            </a:r>
          </a:p>
        </p:txBody>
      </p:sp>
      <p:sp>
        <p:nvSpPr>
          <p:cNvPr id="14339" name="Rectangle 5"/>
          <p:cNvSpPr>
            <a:spLocks noGrp="1" noChangeArrowheads="1"/>
          </p:cNvSpPr>
          <p:nvPr>
            <p:ph type="title"/>
          </p:nvPr>
        </p:nvSpPr>
        <p:spPr/>
        <p:txBody>
          <a:bodyPr/>
          <a:lstStyle/>
          <a:p>
            <a:r>
              <a:rPr lang="en-US" altLang="en-US" smtClean="0"/>
              <a:t>Spine and Vertebrae</a:t>
            </a:r>
          </a:p>
        </p:txBody>
      </p:sp>
      <p:sp>
        <p:nvSpPr>
          <p:cNvPr id="143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43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8DCB42-8906-4455-9725-306CD72FDE53}" type="slidenum">
              <a:rPr lang="en-US" sz="1000" smtClean="0">
                <a:latin typeface="Arial" pitchFamily="34" charset="0"/>
              </a:rPr>
              <a:pPr eaLnBrk="1" hangingPunct="1"/>
              <a:t>13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Surface landmarks orient you to their levels</a:t>
            </a:r>
          </a:p>
          <a:p>
            <a:pPr lvl="2">
              <a:buSzPct val="80000"/>
              <a:buFont typeface="Wingdings" pitchFamily="2" charset="2"/>
              <a:buChar char="Ø"/>
            </a:pPr>
            <a:r>
              <a:rPr lang="en-US" altLang="en-US" sz="2400" smtClean="0"/>
              <a:t>Spinous processes of C7 and T1 prominent at base of neck</a:t>
            </a:r>
          </a:p>
          <a:p>
            <a:pPr lvl="2">
              <a:buSzPct val="80000"/>
              <a:buFont typeface="Wingdings" pitchFamily="2" charset="2"/>
              <a:buChar char="Ø"/>
            </a:pPr>
            <a:r>
              <a:rPr lang="en-US" altLang="en-US" sz="2400" smtClean="0"/>
              <a:t>Inferior angle of scapula normally at level of interspace between T7 and T8</a:t>
            </a:r>
          </a:p>
          <a:p>
            <a:pPr lvl="2">
              <a:buSzPct val="80000"/>
              <a:buFont typeface="Wingdings" pitchFamily="2" charset="2"/>
              <a:buChar char="Ø"/>
            </a:pPr>
            <a:r>
              <a:rPr lang="en-US" altLang="en-US" sz="2400" smtClean="0"/>
              <a:t>Imaginary line connecting highest point on each iliac crest crosses L4</a:t>
            </a:r>
          </a:p>
          <a:p>
            <a:pPr lvl="2">
              <a:buSzPct val="80000"/>
              <a:buFont typeface="Wingdings" pitchFamily="2" charset="2"/>
              <a:buChar char="Ø"/>
            </a:pPr>
            <a:r>
              <a:rPr lang="en-US" altLang="en-US" sz="2400" smtClean="0"/>
              <a:t>Imaginary line joining two symmetric dimples that overlie posterior superior iliac spines crosses sacrum</a:t>
            </a:r>
          </a:p>
        </p:txBody>
      </p:sp>
      <p:sp>
        <p:nvSpPr>
          <p:cNvPr id="15363" name="Rectangle 5"/>
          <p:cNvSpPr>
            <a:spLocks noGrp="1" noChangeArrowheads="1"/>
          </p:cNvSpPr>
          <p:nvPr>
            <p:ph type="title"/>
          </p:nvPr>
        </p:nvSpPr>
        <p:spPr/>
        <p:txBody>
          <a:bodyPr/>
          <a:lstStyle/>
          <a:p>
            <a:r>
              <a:rPr lang="en-US" altLang="en-US" smtClean="0"/>
              <a:t>Spine Landmarks </a:t>
            </a:r>
          </a:p>
        </p:txBody>
      </p:sp>
      <p:sp>
        <p:nvSpPr>
          <p:cNvPr id="153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53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A15920-4322-459C-B663-976FF3A54C04}" type="slidenum">
              <a:rPr lang="en-US" sz="1000" smtClean="0">
                <a:latin typeface="Arial" pitchFamily="34" charset="0"/>
              </a:rPr>
              <a:pPr eaLnBrk="1" hangingPunct="1"/>
              <a:t>14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Surface Landmarks of Spine</a:t>
            </a:r>
          </a:p>
        </p:txBody>
      </p:sp>
      <p:pic>
        <p:nvPicPr>
          <p:cNvPr id="19460" name="Picture 7" descr="f22-04-X3243"/>
          <p:cNvPicPr>
            <a:picLocks noChangeAspect="1" noChangeArrowheads="1"/>
          </p:cNvPicPr>
          <p:nvPr/>
        </p:nvPicPr>
        <p:blipFill>
          <a:blip r:embed="rId3">
            <a:grayscl/>
          </a:blip>
          <a:srcRect/>
          <a:stretch>
            <a:fillRect/>
          </a:stretch>
        </p:blipFill>
        <p:spPr bwMode="auto">
          <a:xfrm>
            <a:off x="3021013" y="1800225"/>
            <a:ext cx="3103562" cy="4356100"/>
          </a:xfrm>
          <a:prstGeom prst="rect">
            <a:avLst/>
          </a:prstGeom>
          <a:noFill/>
          <a:ln w="38100">
            <a:solidFill>
              <a:schemeClr val="tx2"/>
            </a:solidFill>
            <a:miter lim="800000"/>
            <a:headEnd/>
            <a:tailEnd/>
          </a:ln>
        </p:spPr>
      </p:pic>
      <p:sp>
        <p:nvSpPr>
          <p:cNvPr id="163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63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CB1A0E-35B9-4566-8377-C430E6F42418}" type="slidenum">
              <a:rPr lang="en-US" sz="1000" smtClean="0">
                <a:latin typeface="Arial" pitchFamily="34" charset="0"/>
              </a:rPr>
              <a:pPr eaLnBrk="1" hangingPunct="1"/>
              <a:t>15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Lateral view shows vertebral column has four curves, a double-S shape</a:t>
            </a:r>
          </a:p>
          <a:p>
            <a:pPr lvl="2">
              <a:buSzPct val="80000"/>
              <a:buFont typeface="Wingdings" pitchFamily="2" charset="2"/>
              <a:buChar char="Ø"/>
            </a:pPr>
            <a:r>
              <a:rPr lang="en-US" altLang="en-US" smtClean="0"/>
              <a:t>Cervical and lumbar curves are concave (inward or anterior)</a:t>
            </a:r>
          </a:p>
          <a:p>
            <a:pPr lvl="2">
              <a:buSzPct val="80000"/>
              <a:buFont typeface="Wingdings" pitchFamily="2" charset="2"/>
              <a:buChar char="Ø"/>
            </a:pPr>
            <a:r>
              <a:rPr lang="en-US" altLang="en-US" smtClean="0"/>
              <a:t>Thoracic and sacrococcygeal curves are convex</a:t>
            </a:r>
          </a:p>
          <a:p>
            <a:pPr lvl="1">
              <a:buSzPct val="60000"/>
              <a:buFont typeface="Wingdings 2" pitchFamily="18" charset="2"/>
              <a:buChar char=""/>
            </a:pPr>
            <a:r>
              <a:rPr lang="en-US" altLang="en-US" smtClean="0"/>
              <a:t>Balanced or compensatory nature of curves, together with intervertebral disks, allow spine to absorb shock</a:t>
            </a:r>
          </a:p>
          <a:p>
            <a:pPr lvl="2">
              <a:buSzPct val="80000"/>
              <a:buFont typeface="Wingdings" pitchFamily="2" charset="2"/>
              <a:buChar char="Ø"/>
            </a:pPr>
            <a:r>
              <a:rPr lang="en-US" altLang="en-US" smtClean="0"/>
              <a:t>Intervertebral disks are elastic fibrocartilaginous plates that constitute one fourth the length of column</a:t>
            </a:r>
          </a:p>
        </p:txBody>
      </p:sp>
      <p:sp>
        <p:nvSpPr>
          <p:cNvPr id="17411" name="Rectangle 5"/>
          <p:cNvSpPr>
            <a:spLocks noGrp="1" noChangeArrowheads="1"/>
          </p:cNvSpPr>
          <p:nvPr>
            <p:ph type="title"/>
          </p:nvPr>
        </p:nvSpPr>
        <p:spPr/>
        <p:txBody>
          <a:bodyPr/>
          <a:lstStyle/>
          <a:p>
            <a:r>
              <a:rPr lang="en-US" altLang="en-US" smtClean="0"/>
              <a:t>Spine I</a:t>
            </a:r>
          </a:p>
        </p:txBody>
      </p:sp>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74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F8A7F3-80C7-4875-9413-214EC31373B7}" type="slidenum">
              <a:rPr lang="en-US" sz="1000" smtClean="0">
                <a:latin typeface="Arial" pitchFamily="34" charset="0"/>
              </a:rPr>
              <a:pPr eaLnBrk="1" hangingPunct="1"/>
              <a:t>16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Each disk center has nucleus pulposus, made of soft, semifluid, mucoid material</a:t>
            </a:r>
          </a:p>
          <a:p>
            <a:pPr lvl="1">
              <a:buSzPct val="60000"/>
              <a:buFont typeface="Wingdings 2" pitchFamily="18" charset="2"/>
              <a:buChar char=""/>
            </a:pPr>
            <a:r>
              <a:rPr lang="en-US" altLang="en-US" smtClean="0"/>
              <a:t>Disks cushion spine like shock absorber and help it move</a:t>
            </a:r>
          </a:p>
          <a:p>
            <a:pPr lvl="1">
              <a:buSzPct val="60000"/>
              <a:buFont typeface="Wingdings 2" pitchFamily="18" charset="2"/>
              <a:buChar char=""/>
            </a:pPr>
            <a:r>
              <a:rPr lang="en-US" altLang="en-US" smtClean="0"/>
              <a:t>As spine moves, elasticity of disks allows compression on one side, with compensatory expansion on other</a:t>
            </a:r>
          </a:p>
          <a:p>
            <a:pPr lvl="1">
              <a:buSzPct val="60000"/>
              <a:buFont typeface="Wingdings 2" pitchFamily="18" charset="2"/>
              <a:buChar char=""/>
            </a:pPr>
            <a:r>
              <a:rPr lang="en-US" altLang="en-US" smtClean="0"/>
              <a:t>Motions of vertebral column are flexion (bending forward), extension (bending back), abduction (to either side), and rotation</a:t>
            </a:r>
          </a:p>
          <a:p>
            <a:pPr lvl="2"/>
            <a:endParaRPr lang="en-US" altLang="en-US" smtClean="0"/>
          </a:p>
        </p:txBody>
      </p:sp>
      <p:sp>
        <p:nvSpPr>
          <p:cNvPr id="18435" name="Rectangle 5"/>
          <p:cNvSpPr>
            <a:spLocks noGrp="1" noChangeArrowheads="1"/>
          </p:cNvSpPr>
          <p:nvPr>
            <p:ph type="title"/>
          </p:nvPr>
        </p:nvSpPr>
        <p:spPr/>
        <p:txBody>
          <a:bodyPr/>
          <a:lstStyle/>
          <a:p>
            <a:r>
              <a:rPr lang="en-US" altLang="en-US" smtClean="0"/>
              <a:t>Spine II</a:t>
            </a:r>
          </a:p>
        </p:txBody>
      </p:sp>
      <p:sp>
        <p:nvSpPr>
          <p:cNvPr id="184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84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E00187-7D01-4604-9BA4-A1ACBA6D1474}" type="slidenum">
              <a:rPr lang="en-US" sz="1000" smtClean="0">
                <a:latin typeface="Arial" pitchFamily="34" charset="0"/>
              </a:rPr>
              <a:pPr eaLnBrk="1" hangingPunct="1"/>
              <a:t>17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Glenohumeral joint: articulation of humerus with glenoid fossa of scapula</a:t>
            </a:r>
          </a:p>
          <a:p>
            <a:pPr lvl="1">
              <a:buSzPct val="60000"/>
              <a:buFont typeface="Wingdings 2" pitchFamily="18" charset="2"/>
              <a:buChar char=""/>
            </a:pPr>
            <a:r>
              <a:rPr lang="en-US" altLang="en-US" smtClean="0"/>
              <a:t>Ball-and-socket action allows mobility of arm on many axes</a:t>
            </a:r>
          </a:p>
          <a:p>
            <a:pPr lvl="1">
              <a:buSzPct val="60000"/>
              <a:buFont typeface="Wingdings 2" pitchFamily="18" charset="2"/>
              <a:buChar char=""/>
            </a:pPr>
            <a:r>
              <a:rPr lang="en-US" altLang="en-US" smtClean="0"/>
              <a:t>Rotator cuff: group of four muscles and tendons support and stabilize shoulder</a:t>
            </a:r>
          </a:p>
          <a:p>
            <a:pPr lvl="1">
              <a:buSzPct val="60000"/>
              <a:buFont typeface="Wingdings 2" pitchFamily="18" charset="2"/>
              <a:buChar char=""/>
            </a:pPr>
            <a:r>
              <a:rPr lang="en-US" altLang="en-US" smtClean="0"/>
              <a:t>Palpable landmarks to guide your examination</a:t>
            </a:r>
          </a:p>
          <a:p>
            <a:pPr lvl="2">
              <a:buSzPct val="80000"/>
              <a:buFont typeface="Wingdings" pitchFamily="2" charset="2"/>
              <a:buChar char="Ø"/>
            </a:pPr>
            <a:r>
              <a:rPr lang="en-US" altLang="en-US" smtClean="0"/>
              <a:t>Scapula and clavicle form shoulder girdle</a:t>
            </a:r>
          </a:p>
          <a:p>
            <a:pPr lvl="2">
              <a:buSzPct val="80000"/>
              <a:buFont typeface="Wingdings" pitchFamily="2" charset="2"/>
              <a:buChar char="Ø"/>
            </a:pPr>
            <a:r>
              <a:rPr lang="en-US" altLang="en-US" smtClean="0"/>
              <a:t>Can feel the bump of the scapula’s acromion process at very top of shoulder</a:t>
            </a:r>
          </a:p>
        </p:txBody>
      </p:sp>
      <p:sp>
        <p:nvSpPr>
          <p:cNvPr id="19459" name="Rectangle 5"/>
          <p:cNvSpPr>
            <a:spLocks noGrp="1" noChangeArrowheads="1"/>
          </p:cNvSpPr>
          <p:nvPr>
            <p:ph type="title"/>
          </p:nvPr>
        </p:nvSpPr>
        <p:spPr/>
        <p:txBody>
          <a:bodyPr/>
          <a:lstStyle/>
          <a:p>
            <a:r>
              <a:rPr lang="en-US" altLang="en-US" smtClean="0"/>
              <a:t>Shoulder</a:t>
            </a:r>
          </a:p>
        </p:txBody>
      </p:sp>
      <p:sp>
        <p:nvSpPr>
          <p:cNvPr id="194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94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3C9DF7-E51B-43A7-ACF8-8B82414891AD}" type="slidenum">
              <a:rPr lang="en-US" sz="1000" smtClean="0">
                <a:latin typeface="Arial" pitchFamily="34" charset="0"/>
              </a:rPr>
              <a:pPr eaLnBrk="1" hangingPunct="1"/>
              <a:t>18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Shoulder</a:t>
            </a:r>
          </a:p>
        </p:txBody>
      </p:sp>
      <p:pic>
        <p:nvPicPr>
          <p:cNvPr id="23556" name="Picture 7" descr="f22-07-X3243"/>
          <p:cNvPicPr>
            <a:picLocks noChangeAspect="1" noChangeArrowheads="1"/>
          </p:cNvPicPr>
          <p:nvPr/>
        </p:nvPicPr>
        <p:blipFill>
          <a:blip r:embed="rId3">
            <a:grayscl/>
          </a:blip>
          <a:srcRect/>
          <a:stretch>
            <a:fillRect/>
          </a:stretch>
        </p:blipFill>
        <p:spPr bwMode="auto">
          <a:xfrm>
            <a:off x="534988" y="1801813"/>
            <a:ext cx="8074025" cy="3975100"/>
          </a:xfrm>
          <a:prstGeom prst="rect">
            <a:avLst/>
          </a:prstGeom>
          <a:noFill/>
          <a:ln w="38100">
            <a:solidFill>
              <a:schemeClr val="tx2"/>
            </a:solidFill>
            <a:miter lim="800000"/>
            <a:headEnd/>
            <a:tailEnd/>
          </a:ln>
        </p:spPr>
      </p:pic>
      <p:sp>
        <p:nvSpPr>
          <p:cNvPr id="204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04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C07016-41F8-4354-AD7F-28889072AB43}" type="slidenum">
              <a:rPr lang="en-US" sz="1000" smtClean="0">
                <a:latin typeface="Arial" pitchFamily="34" charset="0"/>
              </a:rPr>
              <a:pPr eaLnBrk="1" hangingPunct="1"/>
              <a:t>19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dirty="0" smtClean="0"/>
              <a:t>Skeleton is bony framework of body</a:t>
            </a:r>
          </a:p>
          <a:p>
            <a:pPr lvl="1">
              <a:buSzPct val="60000"/>
              <a:buFont typeface="Wingdings 2" pitchFamily="18" charset="2"/>
              <a:buChar char=""/>
            </a:pPr>
            <a:r>
              <a:rPr lang="en-US" altLang="en-US" sz="2800" dirty="0" smtClean="0"/>
              <a:t>Bone and cartilage are specialized forms of connective tissue</a:t>
            </a:r>
          </a:p>
          <a:p>
            <a:pPr lvl="1">
              <a:buSzPct val="60000"/>
              <a:buFont typeface="Wingdings 2" pitchFamily="18" charset="2"/>
              <a:buChar char=""/>
            </a:pPr>
            <a:r>
              <a:rPr lang="en-US" altLang="en-US" sz="2800" dirty="0" smtClean="0"/>
              <a:t>Bone is hard, rigid, and very dense </a:t>
            </a:r>
          </a:p>
          <a:p>
            <a:pPr lvl="1">
              <a:buSzPct val="60000"/>
              <a:buFont typeface="Wingdings 2" pitchFamily="18" charset="2"/>
              <a:buChar char=""/>
            </a:pPr>
            <a:r>
              <a:rPr lang="en-US" altLang="en-US" sz="2800" dirty="0" smtClean="0"/>
              <a:t>Joints, or articulations, are places of union of two or more bones</a:t>
            </a:r>
          </a:p>
        </p:txBody>
      </p:sp>
      <p:sp>
        <p:nvSpPr>
          <p:cNvPr id="3075" name="Rectangle 5"/>
          <p:cNvSpPr>
            <a:spLocks noGrp="1" noChangeArrowheads="1"/>
          </p:cNvSpPr>
          <p:nvPr>
            <p:ph type="title"/>
          </p:nvPr>
        </p:nvSpPr>
        <p:spPr/>
        <p:txBody>
          <a:bodyPr/>
          <a:lstStyle/>
          <a:p>
            <a:r>
              <a:rPr lang="en-US" altLang="en-US" smtClean="0"/>
              <a:t>Structure and Function</a:t>
            </a:r>
          </a:p>
        </p:txBody>
      </p:sp>
      <p:sp>
        <p:nvSpPr>
          <p:cNvPr id="30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0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4F6D533-9C51-497C-9F5E-E63F6C411312}" type="slidenum">
              <a:rPr lang="en-US" sz="1000" smtClean="0">
                <a:latin typeface="Arial" pitchFamily="34" charset="0"/>
              </a:rPr>
              <a:pPr eaLnBrk="1" hangingPunct="1"/>
              <a:t>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Elbow joint contains three bony articulations: humerus, radius, and ulna of forearm</a:t>
            </a:r>
          </a:p>
          <a:p>
            <a:pPr lvl="2">
              <a:buSzPct val="80000"/>
              <a:buFont typeface="Wingdings" pitchFamily="2" charset="2"/>
              <a:buChar char="Ø"/>
            </a:pPr>
            <a:r>
              <a:rPr lang="en-US" altLang="en-US" smtClean="0"/>
              <a:t>Hinge action moves forearm (radius and ulna) on one plane, allowing flexion and extension</a:t>
            </a:r>
          </a:p>
          <a:p>
            <a:pPr lvl="1">
              <a:buSzPct val="60000"/>
              <a:buFont typeface="Wingdings 2" pitchFamily="18" charset="2"/>
              <a:buChar char=""/>
            </a:pPr>
            <a:r>
              <a:rPr lang="en-US" altLang="en-US" smtClean="0"/>
              <a:t>Palpable landmarks are medial and lateral epicondyles of humerus and large olecranon process of ulna between them</a:t>
            </a:r>
          </a:p>
          <a:p>
            <a:pPr lvl="1">
              <a:buSzPct val="60000"/>
              <a:buFont typeface="Wingdings 2" pitchFamily="18" charset="2"/>
              <a:buChar char=""/>
            </a:pPr>
            <a:r>
              <a:rPr lang="en-US" altLang="en-US" smtClean="0"/>
              <a:t>Radius and ulna articulate with each other at two radioulnar joints, one at elbow and one at wrist </a:t>
            </a:r>
          </a:p>
          <a:p>
            <a:pPr lvl="2">
              <a:buSzPct val="80000"/>
              <a:buFont typeface="Wingdings" pitchFamily="2" charset="2"/>
              <a:buChar char="Ø"/>
            </a:pPr>
            <a:r>
              <a:rPr lang="en-US" altLang="en-US" smtClean="0"/>
              <a:t>Permit pronation and supination of hand and forearm</a:t>
            </a:r>
          </a:p>
        </p:txBody>
      </p:sp>
      <p:sp>
        <p:nvSpPr>
          <p:cNvPr id="21507" name="Rectangle 5"/>
          <p:cNvSpPr>
            <a:spLocks noGrp="1" noChangeArrowheads="1"/>
          </p:cNvSpPr>
          <p:nvPr>
            <p:ph type="title"/>
          </p:nvPr>
        </p:nvSpPr>
        <p:spPr/>
        <p:txBody>
          <a:bodyPr/>
          <a:lstStyle/>
          <a:p>
            <a:r>
              <a:rPr lang="en-US" altLang="en-US" smtClean="0"/>
              <a:t>Elbow</a:t>
            </a:r>
          </a:p>
        </p:txBody>
      </p:sp>
      <p:sp>
        <p:nvSpPr>
          <p:cNvPr id="215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15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30036E-BB03-42B5-84EC-C53A504E16E4}" type="slidenum">
              <a:rPr lang="en-US" sz="1000" smtClean="0">
                <a:latin typeface="Arial" pitchFamily="34" charset="0"/>
              </a:rPr>
              <a:pPr eaLnBrk="1" hangingPunct="1"/>
              <a:t>20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Wrist, or radiocarpal joint: articulation of radius on thumb side and row of carpal bones</a:t>
            </a:r>
          </a:p>
          <a:p>
            <a:pPr lvl="2">
              <a:buSzPct val="80000"/>
              <a:buFont typeface="Wingdings" pitchFamily="2" charset="2"/>
              <a:buChar char="Ø"/>
            </a:pPr>
            <a:r>
              <a:rPr lang="en-US" altLang="en-US" smtClean="0"/>
              <a:t>Condyloid action permits movement in two planes at right angles: flexion and extension, and side-to-side deviation</a:t>
            </a:r>
          </a:p>
          <a:p>
            <a:pPr lvl="1">
              <a:buSzPct val="60000"/>
              <a:buFont typeface="Wingdings 2" pitchFamily="18" charset="2"/>
              <a:buChar char=""/>
            </a:pPr>
            <a:r>
              <a:rPr lang="en-US" altLang="en-US" smtClean="0"/>
              <a:t>Midcarpal joint: articulation allows flexion, extension, and some rotation</a:t>
            </a:r>
          </a:p>
          <a:p>
            <a:pPr lvl="1">
              <a:buSzPct val="60000"/>
              <a:buFont typeface="Wingdings 2" pitchFamily="18" charset="2"/>
              <a:buChar char=""/>
            </a:pPr>
            <a:r>
              <a:rPr lang="en-US" altLang="en-US" smtClean="0"/>
              <a:t>Metacarpophalangeal and interphalangeal joints permit finger flexion and extension</a:t>
            </a:r>
          </a:p>
          <a:p>
            <a:pPr lvl="1">
              <a:buSzPct val="60000"/>
              <a:buFont typeface="Wingdings 2" pitchFamily="18" charset="2"/>
              <a:buChar char=""/>
            </a:pPr>
            <a:r>
              <a:rPr lang="en-US" altLang="en-US" smtClean="0"/>
              <a:t>Flexor tendons of wrist and hand enclosed in synovial sheaths</a:t>
            </a:r>
          </a:p>
        </p:txBody>
      </p:sp>
      <p:sp>
        <p:nvSpPr>
          <p:cNvPr id="22531" name="Rectangle 5"/>
          <p:cNvSpPr>
            <a:spLocks noGrp="1" noChangeArrowheads="1"/>
          </p:cNvSpPr>
          <p:nvPr>
            <p:ph type="title"/>
          </p:nvPr>
        </p:nvSpPr>
        <p:spPr/>
        <p:txBody>
          <a:bodyPr/>
          <a:lstStyle/>
          <a:p>
            <a:r>
              <a:rPr lang="en-US" altLang="en-US" smtClean="0"/>
              <a:t>Wrists and Carpals</a:t>
            </a:r>
          </a:p>
        </p:txBody>
      </p:sp>
      <p:sp>
        <p:nvSpPr>
          <p:cNvPr id="225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25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ED8390-3385-48FF-85EC-2D742FAC4460}" type="slidenum">
              <a:rPr lang="en-US" sz="1000" smtClean="0">
                <a:latin typeface="Arial" pitchFamily="34" charset="0"/>
              </a:rPr>
              <a:pPr eaLnBrk="1" hangingPunct="1"/>
              <a:t>21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Bones of Hand</a:t>
            </a:r>
          </a:p>
        </p:txBody>
      </p:sp>
      <p:pic>
        <p:nvPicPr>
          <p:cNvPr id="26628" name="Picture 7" descr="f22-10-X3243"/>
          <p:cNvPicPr>
            <a:picLocks noChangeAspect="1" noChangeArrowheads="1"/>
          </p:cNvPicPr>
          <p:nvPr/>
        </p:nvPicPr>
        <p:blipFill>
          <a:blip r:embed="rId3">
            <a:grayscl/>
          </a:blip>
          <a:srcRect/>
          <a:stretch>
            <a:fillRect/>
          </a:stretch>
        </p:blipFill>
        <p:spPr bwMode="auto">
          <a:xfrm>
            <a:off x="2811463" y="1798638"/>
            <a:ext cx="3521075" cy="4343400"/>
          </a:xfrm>
          <a:prstGeom prst="rect">
            <a:avLst/>
          </a:prstGeom>
          <a:noFill/>
          <a:ln w="38100">
            <a:solidFill>
              <a:schemeClr val="tx2"/>
            </a:solidFill>
            <a:miter lim="800000"/>
            <a:headEnd/>
            <a:tailEnd/>
          </a:ln>
        </p:spPr>
      </p:pic>
      <p:sp>
        <p:nvSpPr>
          <p:cNvPr id="23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35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EFF828-BBE9-439D-96F7-4E48652B993F}" type="slidenum">
              <a:rPr lang="en-US" sz="1000" smtClean="0">
                <a:latin typeface="Arial" pitchFamily="34" charset="0"/>
              </a:rPr>
              <a:pPr eaLnBrk="1" hangingPunct="1"/>
              <a:t>22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Hip: articulation between acetabulum and head of the femur </a:t>
            </a:r>
          </a:p>
          <a:p>
            <a:pPr lvl="1">
              <a:buSzPct val="60000"/>
              <a:buFont typeface="Wingdings 2" pitchFamily="18" charset="2"/>
              <a:buChar char=""/>
            </a:pPr>
            <a:r>
              <a:rPr lang="en-US" altLang="en-US" smtClean="0"/>
              <a:t>Ball-and-socket action permits wide range of motion on many axes</a:t>
            </a:r>
          </a:p>
          <a:p>
            <a:pPr lvl="1">
              <a:buSzPct val="60000"/>
              <a:buFont typeface="Wingdings 2" pitchFamily="18" charset="2"/>
              <a:buChar char=""/>
            </a:pPr>
            <a:r>
              <a:rPr lang="en-US" altLang="en-US" smtClean="0"/>
              <a:t>Less range of motion (ROM) than shoulder, but more stability for weight-bearing function</a:t>
            </a:r>
          </a:p>
          <a:p>
            <a:pPr lvl="1">
              <a:buSzPct val="60000"/>
              <a:buFont typeface="Wingdings 2" pitchFamily="18" charset="2"/>
              <a:buChar char=""/>
            </a:pPr>
            <a:r>
              <a:rPr lang="en-US" altLang="en-US" smtClean="0"/>
              <a:t>Hip stability is due to powerful muscles that spread over joint, strong fibrous articular capsule, and deep insertion of head of femur</a:t>
            </a:r>
          </a:p>
          <a:p>
            <a:pPr lvl="1">
              <a:buSzPct val="60000"/>
              <a:buFont typeface="Wingdings 2" pitchFamily="18" charset="2"/>
              <a:buChar char=""/>
            </a:pPr>
            <a:r>
              <a:rPr lang="en-US" altLang="en-US" smtClean="0"/>
              <a:t>Three bursae facilitate movement</a:t>
            </a:r>
          </a:p>
        </p:txBody>
      </p:sp>
      <p:sp>
        <p:nvSpPr>
          <p:cNvPr id="24579" name="Rectangle 5"/>
          <p:cNvSpPr>
            <a:spLocks noGrp="1" noChangeArrowheads="1"/>
          </p:cNvSpPr>
          <p:nvPr>
            <p:ph type="title"/>
          </p:nvPr>
        </p:nvSpPr>
        <p:spPr/>
        <p:txBody>
          <a:bodyPr/>
          <a:lstStyle/>
          <a:p>
            <a:r>
              <a:rPr lang="en-US" altLang="en-US" smtClean="0"/>
              <a:t>Hip I</a:t>
            </a:r>
          </a:p>
        </p:txBody>
      </p:sp>
      <p:sp>
        <p:nvSpPr>
          <p:cNvPr id="245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45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90612F-59AC-400E-8889-E6B5EFDE8722}" type="slidenum">
              <a:rPr lang="en-US" sz="1000" smtClean="0">
                <a:latin typeface="Arial" pitchFamily="34" charset="0"/>
              </a:rPr>
              <a:pPr eaLnBrk="1" hangingPunct="1"/>
              <a:t>23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idx="1"/>
          </p:nvPr>
        </p:nvSpPr>
        <p:spPr>
          <a:xfrm>
            <a:off x="465138" y="1641475"/>
            <a:ext cx="8229600" cy="4676775"/>
          </a:xfrm>
        </p:spPr>
        <p:txBody>
          <a:bodyPr/>
          <a:lstStyle/>
          <a:p>
            <a:pPr lvl="1"/>
            <a:r>
              <a:rPr lang="en-US" altLang="en-US" sz="2800" smtClean="0"/>
              <a:t>Palpation of bony landmarks will guide examination</a:t>
            </a:r>
          </a:p>
          <a:p>
            <a:pPr lvl="2"/>
            <a:r>
              <a:rPr lang="en-US" altLang="en-US" sz="2400" smtClean="0"/>
              <a:t>Can feel entire iliac crest, from anterior superior iliac spine to posterior</a:t>
            </a:r>
          </a:p>
          <a:p>
            <a:pPr lvl="2"/>
            <a:r>
              <a:rPr lang="en-US" altLang="en-US" sz="2400" smtClean="0"/>
              <a:t>Ischial tuberosity lies under gluteus maximus muscle and palpable when hip flexed</a:t>
            </a:r>
          </a:p>
          <a:p>
            <a:pPr lvl="2"/>
            <a:r>
              <a:rPr lang="en-US" altLang="en-US" sz="2400" smtClean="0"/>
              <a:t>Greater trochanter of femur below iliac crest and between anterior superior iliac spine and ischial tuberosity</a:t>
            </a:r>
          </a:p>
          <a:p>
            <a:pPr lvl="2"/>
            <a:r>
              <a:rPr lang="en-US" altLang="en-US" sz="2400" smtClean="0"/>
              <a:t>Felt best when person standing in flat depression on upper lateral side of thigh</a:t>
            </a:r>
            <a:endParaRPr lang="en-US" altLang="en-US" sz="2300" smtClean="0"/>
          </a:p>
        </p:txBody>
      </p:sp>
      <p:sp>
        <p:nvSpPr>
          <p:cNvPr id="25603" name="Rectangle 5"/>
          <p:cNvSpPr>
            <a:spLocks noGrp="1" noChangeArrowheads="1"/>
          </p:cNvSpPr>
          <p:nvPr>
            <p:ph type="title"/>
          </p:nvPr>
        </p:nvSpPr>
        <p:spPr/>
        <p:txBody>
          <a:bodyPr/>
          <a:lstStyle/>
          <a:p>
            <a:r>
              <a:rPr lang="en-US" altLang="en-US" smtClean="0"/>
              <a:t>Hip II</a:t>
            </a:r>
          </a:p>
        </p:txBody>
      </p:sp>
      <p:sp>
        <p:nvSpPr>
          <p:cNvPr id="256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56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60ACBD-1226-48AF-B5D8-FD03825488C9}" type="slidenum">
              <a:rPr lang="en-US" sz="1000" smtClean="0">
                <a:latin typeface="Arial" pitchFamily="34" charset="0"/>
              </a:rPr>
              <a:pPr eaLnBrk="1" hangingPunct="1"/>
              <a:t>24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Knee joint: articulation of three bones—the femur, tibia, and patella (kneecap)—in common articular cavity </a:t>
            </a:r>
          </a:p>
          <a:p>
            <a:pPr lvl="1">
              <a:buSzPct val="60000"/>
              <a:buFont typeface="Wingdings 2" pitchFamily="18" charset="2"/>
              <a:buChar char=""/>
            </a:pPr>
            <a:r>
              <a:rPr lang="en-US" altLang="en-US" smtClean="0"/>
              <a:t>Largest joint in body; hinge joint, permitting flexion and extension of lower leg on single plane</a:t>
            </a:r>
          </a:p>
          <a:p>
            <a:pPr lvl="1">
              <a:buSzPct val="60000"/>
              <a:buFont typeface="Wingdings 2" pitchFamily="18" charset="2"/>
              <a:buChar char=""/>
            </a:pPr>
            <a:r>
              <a:rPr lang="en-US" altLang="en-US" smtClean="0"/>
              <a:t>Synovial membrane is largest in body; forms sac at superior border of patella, suprapatellar pouch</a:t>
            </a:r>
          </a:p>
          <a:p>
            <a:pPr lvl="1">
              <a:buSzPct val="60000"/>
              <a:buFont typeface="Wingdings 2" pitchFamily="18" charset="2"/>
              <a:buChar char=""/>
            </a:pPr>
            <a:r>
              <a:rPr lang="en-US" altLang="en-US" smtClean="0"/>
              <a:t>Two wedge-shaped cartilages, called </a:t>
            </a:r>
            <a:r>
              <a:rPr lang="en-US" altLang="en-US" i="1" smtClean="0"/>
              <a:t>medial</a:t>
            </a:r>
            <a:r>
              <a:rPr lang="en-US" altLang="en-US" smtClean="0"/>
              <a:t> and </a:t>
            </a:r>
            <a:r>
              <a:rPr lang="en-US" altLang="en-US" i="1" smtClean="0"/>
              <a:t>lateral menisci,</a:t>
            </a:r>
            <a:r>
              <a:rPr lang="en-US" altLang="en-US" smtClean="0"/>
              <a:t> cushion tibia and femur</a:t>
            </a:r>
          </a:p>
        </p:txBody>
      </p:sp>
      <p:sp>
        <p:nvSpPr>
          <p:cNvPr id="26627" name="Rectangle 5"/>
          <p:cNvSpPr>
            <a:spLocks noGrp="1" noChangeArrowheads="1"/>
          </p:cNvSpPr>
          <p:nvPr>
            <p:ph type="title"/>
          </p:nvPr>
        </p:nvSpPr>
        <p:spPr/>
        <p:txBody>
          <a:bodyPr/>
          <a:lstStyle/>
          <a:p>
            <a:r>
              <a:rPr lang="en-US" altLang="en-US" smtClean="0"/>
              <a:t>Knee I</a:t>
            </a:r>
          </a:p>
        </p:txBody>
      </p:sp>
      <p:sp>
        <p:nvSpPr>
          <p:cNvPr id="266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66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DDA336-CCCB-4ADC-BB78-C28C67F4FB9E}" type="slidenum">
              <a:rPr lang="en-US" sz="1000" smtClean="0">
                <a:latin typeface="Arial" pitchFamily="34" charset="0"/>
              </a:rPr>
              <a:pPr eaLnBrk="1" hangingPunct="1"/>
              <a:t>25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idx="1"/>
          </p:nvPr>
        </p:nvSpPr>
        <p:spPr>
          <a:xfrm>
            <a:off x="465138" y="1641475"/>
            <a:ext cx="8229600" cy="4841875"/>
          </a:xfrm>
        </p:spPr>
        <p:txBody>
          <a:bodyPr/>
          <a:lstStyle/>
          <a:p>
            <a:pPr lvl="1">
              <a:buSzPct val="60000"/>
              <a:buFont typeface="Wingdings 2" pitchFamily="18" charset="2"/>
              <a:buChar char=""/>
            </a:pPr>
            <a:r>
              <a:rPr lang="en-US" altLang="en-US" smtClean="0"/>
              <a:t>Knee stabilized by two sets of ligaments</a:t>
            </a:r>
          </a:p>
          <a:p>
            <a:pPr lvl="2">
              <a:buSzPct val="80000"/>
              <a:buFont typeface="Wingdings" pitchFamily="2" charset="2"/>
              <a:buChar char="Ø"/>
            </a:pPr>
            <a:r>
              <a:rPr lang="en-US" altLang="en-US" smtClean="0"/>
              <a:t>Cruciate give anterior and posterior stability and help control rotation </a:t>
            </a:r>
          </a:p>
          <a:p>
            <a:pPr lvl="2">
              <a:buSzPct val="80000"/>
              <a:buFont typeface="Wingdings" pitchFamily="2" charset="2"/>
              <a:buChar char="Ø"/>
            </a:pPr>
            <a:r>
              <a:rPr lang="en-US" altLang="en-US" smtClean="0"/>
              <a:t>Collateral ligaments give medial and lateral stability and prevent dislocation</a:t>
            </a:r>
          </a:p>
          <a:p>
            <a:pPr lvl="1">
              <a:buSzPct val="60000"/>
              <a:buFont typeface="Wingdings 2" pitchFamily="18" charset="2"/>
              <a:buChar char=""/>
            </a:pPr>
            <a:r>
              <a:rPr lang="en-US" altLang="en-US" smtClean="0"/>
              <a:t>Landmarks of knee joint</a:t>
            </a:r>
          </a:p>
          <a:p>
            <a:pPr lvl="2">
              <a:buSzPct val="80000"/>
              <a:buFont typeface="Wingdings" pitchFamily="2" charset="2"/>
              <a:buChar char="Ø"/>
            </a:pPr>
            <a:r>
              <a:rPr lang="en-US" altLang="en-US" smtClean="0"/>
              <a:t>Quadriceps muscle, felt on anterior and lateral thigh</a:t>
            </a:r>
          </a:p>
          <a:p>
            <a:pPr lvl="2">
              <a:buSzPct val="80000"/>
              <a:buFont typeface="Wingdings" pitchFamily="2" charset="2"/>
              <a:buChar char="Ø"/>
            </a:pPr>
            <a:r>
              <a:rPr lang="en-US" altLang="en-US" smtClean="0"/>
              <a:t>Muscle’s heads merge into common tendon to enclose round bony patella; then inserts down tibial tuberosity and felt as bony prominence in midline</a:t>
            </a:r>
          </a:p>
          <a:p>
            <a:pPr lvl="2">
              <a:buSzPct val="80000"/>
              <a:buFont typeface="Wingdings" pitchFamily="2" charset="2"/>
              <a:buChar char="Ø"/>
            </a:pPr>
            <a:r>
              <a:rPr lang="en-US" altLang="en-US" smtClean="0"/>
              <a:t>Note lateral and medial condyles of tibia</a:t>
            </a:r>
          </a:p>
          <a:p>
            <a:pPr lvl="2">
              <a:buSzPct val="80000"/>
              <a:buFont typeface="Wingdings" pitchFamily="2" charset="2"/>
              <a:buChar char="Ø"/>
            </a:pPr>
            <a:r>
              <a:rPr lang="en-US" altLang="en-US" smtClean="0"/>
              <a:t>Medial and lateral epicondyles of femur are on either side of patella</a:t>
            </a:r>
          </a:p>
          <a:p>
            <a:pPr lvl="2"/>
            <a:endParaRPr lang="en-US" altLang="en-US" smtClean="0"/>
          </a:p>
        </p:txBody>
      </p:sp>
      <p:sp>
        <p:nvSpPr>
          <p:cNvPr id="27651" name="Rectangle 5"/>
          <p:cNvSpPr>
            <a:spLocks noGrp="1" noChangeArrowheads="1"/>
          </p:cNvSpPr>
          <p:nvPr>
            <p:ph type="title"/>
          </p:nvPr>
        </p:nvSpPr>
        <p:spPr/>
        <p:txBody>
          <a:bodyPr/>
          <a:lstStyle/>
          <a:p>
            <a:r>
              <a:rPr lang="en-US" altLang="en-US" smtClean="0"/>
              <a:t>Knee II</a:t>
            </a:r>
          </a:p>
        </p:txBody>
      </p:sp>
      <p:sp>
        <p:nvSpPr>
          <p:cNvPr id="276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76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E794C8-A981-4758-BB73-1F87AF1BC4A0}" type="slidenum">
              <a:rPr lang="en-US" sz="1000" smtClean="0">
                <a:latin typeface="Arial" pitchFamily="34" charset="0"/>
              </a:rPr>
              <a:pPr eaLnBrk="1" hangingPunct="1"/>
              <a:t>26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Landmarks of Knee</a:t>
            </a:r>
          </a:p>
        </p:txBody>
      </p:sp>
      <p:pic>
        <p:nvPicPr>
          <p:cNvPr id="31748" name="Picture 7" descr="f22-13-X3243"/>
          <p:cNvPicPr>
            <a:picLocks noChangeAspect="1" noChangeArrowheads="1"/>
          </p:cNvPicPr>
          <p:nvPr/>
        </p:nvPicPr>
        <p:blipFill>
          <a:blip r:embed="rId3">
            <a:grayscl/>
          </a:blip>
          <a:srcRect/>
          <a:stretch>
            <a:fillRect/>
          </a:stretch>
        </p:blipFill>
        <p:spPr bwMode="auto">
          <a:xfrm>
            <a:off x="2319338" y="1798638"/>
            <a:ext cx="4495800" cy="4349750"/>
          </a:xfrm>
          <a:prstGeom prst="rect">
            <a:avLst/>
          </a:prstGeom>
          <a:noFill/>
          <a:ln w="38100">
            <a:solidFill>
              <a:schemeClr val="tx2"/>
            </a:solidFill>
            <a:miter lim="800000"/>
            <a:headEnd/>
            <a:tailEnd/>
          </a:ln>
        </p:spPr>
      </p:pic>
      <p:sp>
        <p:nvSpPr>
          <p:cNvPr id="286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86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3FD421-C656-4282-9ABF-FEB397A01DE3}" type="slidenum">
              <a:rPr lang="en-US" sz="1000" smtClean="0">
                <a:latin typeface="Arial" pitchFamily="34" charset="0"/>
              </a:rPr>
              <a:pPr eaLnBrk="1" hangingPunct="1"/>
              <a:t>27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Ankle or tibiotalar joint: articulation of tibia, fibula, and talus</a:t>
            </a:r>
          </a:p>
          <a:p>
            <a:pPr lvl="1">
              <a:buSzPct val="60000"/>
              <a:buFont typeface="Wingdings 2" pitchFamily="18" charset="2"/>
              <a:buChar char=""/>
            </a:pPr>
            <a:r>
              <a:rPr lang="en-US" altLang="en-US" sz="2000" smtClean="0"/>
              <a:t>Hinge joint: limited to flexion (dorsiflexion) and extension (plantar flexion) in one plane</a:t>
            </a:r>
          </a:p>
          <a:p>
            <a:pPr lvl="1">
              <a:buSzPct val="60000"/>
              <a:buFont typeface="Wingdings 2" pitchFamily="18" charset="2"/>
              <a:buChar char=""/>
            </a:pPr>
            <a:r>
              <a:rPr lang="en-US" altLang="en-US" sz="2000" smtClean="0"/>
              <a:t>Landmarks are two bony prominences on either side</a:t>
            </a:r>
          </a:p>
          <a:p>
            <a:pPr lvl="2">
              <a:buSzPct val="80000"/>
              <a:buFont typeface="Wingdings" pitchFamily="2" charset="2"/>
              <a:buChar char="Ø"/>
            </a:pPr>
            <a:r>
              <a:rPr lang="en-US" altLang="en-US" sz="1800" smtClean="0"/>
              <a:t>Medial malleolus and the lateral malleolus</a:t>
            </a:r>
          </a:p>
          <a:p>
            <a:pPr lvl="2">
              <a:buSzPct val="80000"/>
              <a:buFont typeface="Wingdings" pitchFamily="2" charset="2"/>
              <a:buChar char="Ø"/>
            </a:pPr>
            <a:r>
              <a:rPr lang="en-US" altLang="en-US" sz="1800" smtClean="0"/>
              <a:t>Strong, tight medial and lateral ligaments extend from each malleolus onto foot to help lateral stability of ankle</a:t>
            </a:r>
          </a:p>
          <a:p>
            <a:pPr lvl="2">
              <a:buSzPct val="80000"/>
              <a:buFont typeface="Wingdings" pitchFamily="2" charset="2"/>
              <a:buChar char="Ø"/>
            </a:pPr>
            <a:r>
              <a:rPr lang="en-US" altLang="en-US" sz="1800" smtClean="0"/>
              <a:t>May be torn in eversion or inversion sprains of ankle</a:t>
            </a:r>
          </a:p>
          <a:p>
            <a:pPr lvl="1">
              <a:buSzPct val="60000"/>
              <a:buFont typeface="Wingdings 2" pitchFamily="18" charset="2"/>
              <a:buChar char=""/>
            </a:pPr>
            <a:r>
              <a:rPr lang="en-US" altLang="en-US" sz="2000" smtClean="0"/>
              <a:t>Joints distal to ankle give additional mobility to foot</a:t>
            </a:r>
          </a:p>
          <a:p>
            <a:pPr lvl="2">
              <a:buSzPct val="80000"/>
              <a:buFont typeface="Wingdings" pitchFamily="2" charset="2"/>
              <a:buChar char="Ø"/>
            </a:pPr>
            <a:r>
              <a:rPr lang="en-US" altLang="en-US" sz="1800" smtClean="0"/>
              <a:t>Subtalar joint permits inversion and eversion of foot</a:t>
            </a:r>
          </a:p>
          <a:p>
            <a:pPr lvl="2">
              <a:buSzPct val="80000"/>
              <a:buFont typeface="Wingdings" pitchFamily="2" charset="2"/>
              <a:buChar char="Ø"/>
            </a:pPr>
            <a:r>
              <a:rPr lang="en-US" altLang="en-US" sz="1800" smtClean="0"/>
              <a:t>Foot has longitudinal arch, with weight-bearing distributed between parts that touch ground, the heads of metatarsals and calcaneus (heel)</a:t>
            </a:r>
          </a:p>
          <a:p>
            <a:pPr lvl="2"/>
            <a:endParaRPr lang="en-US" altLang="en-US" smtClean="0"/>
          </a:p>
        </p:txBody>
      </p:sp>
      <p:sp>
        <p:nvSpPr>
          <p:cNvPr id="29699" name="Rectangle 5"/>
          <p:cNvSpPr>
            <a:spLocks noGrp="1" noChangeArrowheads="1"/>
          </p:cNvSpPr>
          <p:nvPr>
            <p:ph type="title"/>
          </p:nvPr>
        </p:nvSpPr>
        <p:spPr/>
        <p:txBody>
          <a:bodyPr/>
          <a:lstStyle/>
          <a:p>
            <a:r>
              <a:rPr lang="en-US" altLang="en-US" smtClean="0"/>
              <a:t>Ankle and Foot </a:t>
            </a:r>
          </a:p>
        </p:txBody>
      </p:sp>
      <p:sp>
        <p:nvSpPr>
          <p:cNvPr id="297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97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10156B-C1F4-4F47-83B6-752BC5DDA879}" type="slidenum">
              <a:rPr lang="en-US" sz="1000" smtClean="0">
                <a:latin typeface="Arial" pitchFamily="34" charset="0"/>
              </a:rPr>
              <a:pPr eaLnBrk="1" hangingPunct="1"/>
              <a:t>28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Ankle and Foot</a:t>
            </a:r>
          </a:p>
        </p:txBody>
      </p:sp>
      <p:pic>
        <p:nvPicPr>
          <p:cNvPr id="33796" name="Picture 7" descr="f22-14-X3243"/>
          <p:cNvPicPr>
            <a:picLocks noChangeAspect="1" noChangeArrowheads="1"/>
          </p:cNvPicPr>
          <p:nvPr/>
        </p:nvPicPr>
        <p:blipFill>
          <a:blip r:embed="rId3">
            <a:grayscl/>
          </a:blip>
          <a:srcRect/>
          <a:stretch>
            <a:fillRect/>
          </a:stretch>
        </p:blipFill>
        <p:spPr bwMode="auto">
          <a:xfrm>
            <a:off x="538163" y="2065338"/>
            <a:ext cx="8067675" cy="3168650"/>
          </a:xfrm>
          <a:prstGeom prst="rect">
            <a:avLst/>
          </a:prstGeom>
          <a:noFill/>
          <a:ln w="38100">
            <a:solidFill>
              <a:schemeClr val="tx2"/>
            </a:solidFill>
            <a:miter lim="800000"/>
            <a:headEnd/>
            <a:tailEnd/>
          </a:ln>
        </p:spPr>
      </p:pic>
      <p:sp>
        <p:nvSpPr>
          <p:cNvPr id="307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07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CF7A1A-2250-4D89-83D8-B905F7380787}" type="slidenum">
              <a:rPr lang="en-US" sz="1000" smtClean="0">
                <a:latin typeface="Arial" pitchFamily="34" charset="0"/>
              </a:rPr>
              <a:pPr eaLnBrk="1" hangingPunct="1"/>
              <a:t>29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sz="half" idx="2"/>
          </p:nvPr>
        </p:nvSpPr>
        <p:spPr/>
        <p:txBody>
          <a:bodyPr/>
          <a:lstStyle/>
          <a:p>
            <a:r>
              <a:rPr lang="en-US" altLang="en-US" sz="2800" smtClean="0"/>
              <a:t>Nonsynovial or synovial joints</a:t>
            </a:r>
          </a:p>
          <a:p>
            <a:r>
              <a:rPr lang="en-US" altLang="en-US" sz="2800" smtClean="0"/>
              <a:t>Muscles</a:t>
            </a:r>
          </a:p>
          <a:p>
            <a:r>
              <a:rPr lang="en-US" altLang="en-US" sz="2800" smtClean="0"/>
              <a:t>Temporomandibular joint</a:t>
            </a:r>
          </a:p>
          <a:p>
            <a:r>
              <a:rPr lang="en-US" altLang="en-US" sz="2800" smtClean="0"/>
              <a:t>Spine</a:t>
            </a:r>
          </a:p>
        </p:txBody>
      </p:sp>
      <p:sp>
        <p:nvSpPr>
          <p:cNvPr id="4099" name="Content Placeholder 5"/>
          <p:cNvSpPr>
            <a:spLocks noGrp="1"/>
          </p:cNvSpPr>
          <p:nvPr>
            <p:ph sz="quarter" idx="4"/>
          </p:nvPr>
        </p:nvSpPr>
        <p:spPr/>
        <p:txBody>
          <a:bodyPr/>
          <a:lstStyle/>
          <a:p>
            <a:r>
              <a:rPr lang="en-US" altLang="en-US" sz="2800" smtClean="0"/>
              <a:t>Shoulder</a:t>
            </a:r>
          </a:p>
          <a:p>
            <a:r>
              <a:rPr lang="en-US" altLang="en-US" sz="2800" smtClean="0"/>
              <a:t>Elbow</a:t>
            </a:r>
          </a:p>
          <a:p>
            <a:r>
              <a:rPr lang="en-US" altLang="en-US" sz="2800" smtClean="0"/>
              <a:t>Wrist and carpals</a:t>
            </a:r>
          </a:p>
          <a:p>
            <a:r>
              <a:rPr lang="en-US" altLang="en-US" sz="2800" smtClean="0"/>
              <a:t>Hip</a:t>
            </a:r>
          </a:p>
          <a:p>
            <a:r>
              <a:rPr lang="en-US" altLang="en-US" sz="2800" smtClean="0"/>
              <a:t>Knee</a:t>
            </a:r>
          </a:p>
          <a:p>
            <a:r>
              <a:rPr lang="en-US" altLang="en-US" sz="2800" smtClean="0"/>
              <a:t>Ankle and foot</a:t>
            </a:r>
          </a:p>
        </p:txBody>
      </p:sp>
      <p:sp>
        <p:nvSpPr>
          <p:cNvPr id="4100" name="Rectangle 5"/>
          <p:cNvSpPr>
            <a:spLocks noGrp="1" noChangeArrowheads="1"/>
          </p:cNvSpPr>
          <p:nvPr>
            <p:ph type="title"/>
          </p:nvPr>
        </p:nvSpPr>
        <p:spPr/>
        <p:txBody>
          <a:bodyPr/>
          <a:lstStyle/>
          <a:p>
            <a:r>
              <a:rPr lang="en-US" altLang="en-US" smtClean="0"/>
              <a:t>Musculoskeletal Components</a:t>
            </a:r>
          </a:p>
        </p:txBody>
      </p:sp>
      <p:sp>
        <p:nvSpPr>
          <p:cNvPr id="410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10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D3E9BE-B0B9-4EB8-A76C-268FC8BE2888}" type="slidenum">
              <a:rPr lang="en-US" sz="1000" smtClean="0">
                <a:latin typeface="Arial" pitchFamily="34" charset="0"/>
              </a:rPr>
              <a:pPr eaLnBrk="1" hangingPunct="1"/>
              <a:t>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By 3 months, fetus has formed skeleton of cartilage</a:t>
            </a:r>
          </a:p>
          <a:p>
            <a:pPr lvl="1">
              <a:buSzPct val="60000"/>
              <a:buFont typeface="Wingdings 2" pitchFamily="18" charset="2"/>
              <a:buChar char=""/>
            </a:pPr>
            <a:r>
              <a:rPr lang="en-US" altLang="en-US" smtClean="0"/>
              <a:t>Bone growth continues rapidly during infancy and steadily in childhood, until adolescent growth spurt</a:t>
            </a:r>
          </a:p>
          <a:p>
            <a:pPr lvl="1">
              <a:buSzPct val="60000"/>
              <a:buFont typeface="Wingdings 2" pitchFamily="18" charset="2"/>
              <a:buChar char=""/>
            </a:pPr>
            <a:r>
              <a:rPr lang="en-US" altLang="en-US" smtClean="0"/>
              <a:t>Longitudinal growth continues until closure of epiphyses; last closure occurs about age 20</a:t>
            </a:r>
          </a:p>
          <a:p>
            <a:pPr lvl="1">
              <a:buSzPct val="60000"/>
              <a:buFont typeface="Wingdings 2" pitchFamily="18" charset="2"/>
              <a:buChar char=""/>
            </a:pPr>
            <a:r>
              <a:rPr lang="en-US" altLang="en-US" smtClean="0"/>
              <a:t>Although skeleton contributes to linear growth, muscles and fat are significant for weight increase</a:t>
            </a:r>
          </a:p>
          <a:p>
            <a:pPr lvl="1">
              <a:buSzPct val="60000"/>
              <a:buFont typeface="Wingdings 2" pitchFamily="18" charset="2"/>
              <a:buChar char=""/>
            </a:pPr>
            <a:r>
              <a:rPr lang="en-US" altLang="en-US" smtClean="0"/>
              <a:t>Muscles vary in size and strength in different people due to genetics, nutrition, and exercise</a:t>
            </a:r>
          </a:p>
          <a:p>
            <a:pPr lvl="1">
              <a:buSzPct val="60000"/>
              <a:buFont typeface="Wingdings 2" pitchFamily="18" charset="2"/>
              <a:buChar char=""/>
            </a:pPr>
            <a:r>
              <a:rPr lang="en-US" altLang="en-US" smtClean="0"/>
              <a:t>All through life, muscles increase with use and atrophy with disuse</a:t>
            </a:r>
          </a:p>
        </p:txBody>
      </p:sp>
      <p:sp>
        <p:nvSpPr>
          <p:cNvPr id="31747" name="Rectangle 5"/>
          <p:cNvSpPr>
            <a:spLocks noGrp="1" noChangeArrowheads="1"/>
          </p:cNvSpPr>
          <p:nvPr>
            <p:ph type="title"/>
          </p:nvPr>
        </p:nvSpPr>
        <p:spPr/>
        <p:txBody>
          <a:bodyPr/>
          <a:lstStyle/>
          <a:p>
            <a:r>
              <a:rPr lang="en-US" altLang="en-US" smtClean="0"/>
              <a:t>Developmental Competence: Infants and Children </a:t>
            </a:r>
          </a:p>
        </p:txBody>
      </p:sp>
      <p:sp>
        <p:nvSpPr>
          <p:cNvPr id="317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17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CDC7F8-7F30-48DA-94E1-4098C811C03B}" type="slidenum">
              <a:rPr lang="en-US" sz="1000" smtClean="0">
                <a:latin typeface="Arial" pitchFamily="34" charset="0"/>
              </a:rPr>
              <a:pPr eaLnBrk="1" hangingPunct="1"/>
              <a:t>30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Increased levels of circulating hormones (estrogen, relaxin from corpus luteum, and corticosteroids) cause increased mobility in joints</a:t>
            </a:r>
          </a:p>
          <a:p>
            <a:pPr lvl="1">
              <a:buSzPct val="60000"/>
              <a:buFont typeface="Wingdings 2" pitchFamily="18" charset="2"/>
              <a:buChar char=""/>
            </a:pPr>
            <a:r>
              <a:rPr lang="en-US" altLang="en-US" smtClean="0"/>
              <a:t>Increased mobility in sacroiliac, sacrococcygeal, and symphysis pubis joints in pelvis contributes to noticeable changes in maternal posture</a:t>
            </a:r>
          </a:p>
          <a:p>
            <a:pPr lvl="1">
              <a:buSzPct val="60000"/>
              <a:buFont typeface="Wingdings 2" pitchFamily="18" charset="2"/>
              <a:buChar char=""/>
            </a:pPr>
            <a:r>
              <a:rPr lang="en-US" altLang="en-US" smtClean="0"/>
              <a:t>Most characteristic change is progressive lordosis, which compensates for enlarging fetus by shifting weight farther back on lower extremities</a:t>
            </a:r>
            <a:endParaRPr lang="en-US" altLang="en-US" sz="2000" smtClean="0"/>
          </a:p>
        </p:txBody>
      </p:sp>
      <p:sp>
        <p:nvSpPr>
          <p:cNvPr id="32771" name="Rectangle 5"/>
          <p:cNvSpPr>
            <a:spLocks noGrp="1" noChangeArrowheads="1"/>
          </p:cNvSpPr>
          <p:nvPr>
            <p:ph type="title"/>
          </p:nvPr>
        </p:nvSpPr>
        <p:spPr/>
        <p:txBody>
          <a:bodyPr/>
          <a:lstStyle/>
          <a:p>
            <a:r>
              <a:rPr lang="en-US" altLang="en-US" smtClean="0"/>
              <a:t>Developmental Competence: Pregnant Woman I</a:t>
            </a:r>
          </a:p>
        </p:txBody>
      </p:sp>
      <p:sp>
        <p:nvSpPr>
          <p:cNvPr id="327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27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458A64-1F76-485A-8530-8097E929801A}" type="slidenum">
              <a:rPr lang="en-US" sz="1000" smtClean="0">
                <a:latin typeface="Arial" pitchFamily="34" charset="0"/>
              </a:rPr>
              <a:pPr eaLnBrk="1" hangingPunct="1"/>
              <a:t>31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Shift in turn creates strain on low back muscles, felt as low back pain during late pregnancy</a:t>
            </a:r>
          </a:p>
          <a:p>
            <a:pPr lvl="1">
              <a:buSzPct val="60000"/>
              <a:buFont typeface="Wingdings 2" pitchFamily="18" charset="2"/>
              <a:buChar char=""/>
            </a:pPr>
            <a:r>
              <a:rPr lang="en-US" altLang="en-US" sz="2800" smtClean="0"/>
              <a:t>Anterior flexion of neck and slumping of shoulder girdle are other postural changes that compensate for lordosis</a:t>
            </a:r>
          </a:p>
          <a:p>
            <a:pPr lvl="1">
              <a:buSzPct val="60000"/>
              <a:buFont typeface="Wingdings 2" pitchFamily="18" charset="2"/>
              <a:buChar char=""/>
            </a:pPr>
            <a:r>
              <a:rPr lang="en-US" altLang="en-US" sz="2800" smtClean="0"/>
              <a:t>These upper back changes may put pressure on ulnar and median nerves during third trimester </a:t>
            </a:r>
          </a:p>
          <a:p>
            <a:pPr lvl="1"/>
            <a:endParaRPr lang="en-US" altLang="en-US" smtClean="0"/>
          </a:p>
        </p:txBody>
      </p:sp>
      <p:sp>
        <p:nvSpPr>
          <p:cNvPr id="33795" name="Rectangle 5"/>
          <p:cNvSpPr>
            <a:spLocks noGrp="1" noChangeArrowheads="1"/>
          </p:cNvSpPr>
          <p:nvPr>
            <p:ph type="title"/>
          </p:nvPr>
        </p:nvSpPr>
        <p:spPr/>
        <p:txBody>
          <a:bodyPr/>
          <a:lstStyle/>
          <a:p>
            <a:r>
              <a:rPr lang="en-US" altLang="en-US" smtClean="0"/>
              <a:t>Developmental Competence: Pregnant Woman II</a:t>
            </a:r>
          </a:p>
        </p:txBody>
      </p:sp>
      <p:sp>
        <p:nvSpPr>
          <p:cNvPr id="337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37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D6E4E8-4AD8-4B3D-AC09-A96EA429685E}" type="slidenum">
              <a:rPr lang="en-US" sz="1000" smtClean="0">
                <a:latin typeface="Arial" pitchFamily="34" charset="0"/>
              </a:rPr>
              <a:pPr eaLnBrk="1" hangingPunct="1"/>
              <a:t>32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Bone remodeling is cyclic process of resorption and deposition; after age 40, resorption occurs more rapidly than deposition</a:t>
            </a:r>
          </a:p>
          <a:p>
            <a:pPr lvl="1">
              <a:buSzPct val="60000"/>
              <a:buFont typeface="Wingdings 2" pitchFamily="18" charset="2"/>
              <a:buChar char=""/>
            </a:pPr>
            <a:r>
              <a:rPr lang="en-US" altLang="en-US" smtClean="0"/>
              <a:t>Postural changes are evident with aging, and decreased height is most noticeable</a:t>
            </a:r>
          </a:p>
          <a:p>
            <a:pPr lvl="1">
              <a:buSzPct val="60000"/>
              <a:buFont typeface="Wingdings 2" pitchFamily="18" charset="2"/>
              <a:buChar char=""/>
            </a:pPr>
            <a:r>
              <a:rPr lang="en-US" altLang="en-US" smtClean="0"/>
              <a:t>Other postural changes are kyphosis, backward head tilt to compensate for kyphosis, and slight flexion of hips and knees</a:t>
            </a:r>
          </a:p>
          <a:p>
            <a:pPr lvl="1">
              <a:buSzPct val="60000"/>
              <a:buFont typeface="Wingdings 2" pitchFamily="18" charset="2"/>
              <a:buChar char=""/>
            </a:pPr>
            <a:r>
              <a:rPr lang="en-US" altLang="en-US" smtClean="0"/>
              <a:t>Distribution of subcutaneous fat changes through life; contour different, even if weight is same as when younger</a:t>
            </a:r>
          </a:p>
          <a:p>
            <a:pPr lvl="1"/>
            <a:endParaRPr lang="en-US" altLang="en-US" smtClean="0"/>
          </a:p>
        </p:txBody>
      </p:sp>
      <p:sp>
        <p:nvSpPr>
          <p:cNvPr id="34819" name="Rectangle 5"/>
          <p:cNvSpPr>
            <a:spLocks noGrp="1" noChangeArrowheads="1"/>
          </p:cNvSpPr>
          <p:nvPr>
            <p:ph type="title"/>
          </p:nvPr>
        </p:nvSpPr>
        <p:spPr/>
        <p:txBody>
          <a:bodyPr/>
          <a:lstStyle/>
          <a:p>
            <a:r>
              <a:rPr lang="en-US" altLang="en-US" smtClean="0"/>
              <a:t>Developmental Competence: </a:t>
            </a:r>
            <a:br>
              <a:rPr lang="en-US" altLang="en-US" smtClean="0"/>
            </a:br>
            <a:r>
              <a:rPr lang="en-US" altLang="en-US" smtClean="0"/>
              <a:t>Aging Adult I</a:t>
            </a:r>
          </a:p>
        </p:txBody>
      </p:sp>
      <p:sp>
        <p:nvSpPr>
          <p:cNvPr id="348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48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B784D7-D28B-49F5-881B-CA0FC88E6057}" type="slidenum">
              <a:rPr lang="en-US" sz="1000" smtClean="0">
                <a:latin typeface="Arial" pitchFamily="34" charset="0"/>
              </a:rPr>
              <a:pPr eaLnBrk="1" hangingPunct="1"/>
              <a:t>33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In eighties and nineties, fat further decreases in periphery, especially noticeable in forearms and apparent over abdomen and hips</a:t>
            </a:r>
          </a:p>
          <a:p>
            <a:pPr lvl="1">
              <a:buSzPct val="60000"/>
              <a:buFont typeface="Wingdings 2" pitchFamily="18" charset="2"/>
              <a:buChar char=""/>
            </a:pPr>
            <a:r>
              <a:rPr lang="en-US" altLang="en-US" smtClean="0"/>
              <a:t>Loss of subcutaneous fat leaves bony prominences more marked</a:t>
            </a:r>
          </a:p>
          <a:p>
            <a:pPr lvl="1">
              <a:buSzPct val="60000"/>
              <a:buFont typeface="Wingdings 2" pitchFamily="18" charset="2"/>
              <a:buChar char=""/>
            </a:pPr>
            <a:r>
              <a:rPr lang="en-US" altLang="en-US" smtClean="0"/>
              <a:t>Absolute loss in muscle mass occurs; some decrease in size, and some atrophy, producing weakness</a:t>
            </a:r>
          </a:p>
          <a:p>
            <a:pPr lvl="1">
              <a:buSzPct val="60000"/>
              <a:buFont typeface="Wingdings 2" pitchFamily="18" charset="2"/>
              <a:buChar char=""/>
            </a:pPr>
            <a:r>
              <a:rPr lang="en-US" altLang="en-US" smtClean="0"/>
              <a:t>Contour of muscles becomes more prominent, and muscles and tendons feel more distinct</a:t>
            </a:r>
          </a:p>
          <a:p>
            <a:pPr lvl="1">
              <a:buSzPct val="60000"/>
              <a:buFont typeface="Wingdings 2" pitchFamily="18" charset="2"/>
              <a:buChar char=""/>
            </a:pPr>
            <a:r>
              <a:rPr lang="en-US" altLang="en-US" smtClean="0"/>
              <a:t>Lifestyle affects musculoskeletal changes</a:t>
            </a:r>
          </a:p>
          <a:p>
            <a:pPr lvl="1"/>
            <a:endParaRPr lang="en-US" altLang="en-US" smtClean="0"/>
          </a:p>
        </p:txBody>
      </p:sp>
      <p:sp>
        <p:nvSpPr>
          <p:cNvPr id="35843" name="Rectangle 5"/>
          <p:cNvSpPr>
            <a:spLocks noGrp="1" noChangeArrowheads="1"/>
          </p:cNvSpPr>
          <p:nvPr>
            <p:ph type="title"/>
          </p:nvPr>
        </p:nvSpPr>
        <p:spPr/>
        <p:txBody>
          <a:bodyPr/>
          <a:lstStyle/>
          <a:p>
            <a:r>
              <a:rPr lang="en-US" altLang="en-US" smtClean="0"/>
              <a:t>Developmental Competence: </a:t>
            </a:r>
            <a:br>
              <a:rPr lang="en-US" altLang="en-US" smtClean="0"/>
            </a:br>
            <a:r>
              <a:rPr lang="en-US" altLang="en-US" smtClean="0"/>
              <a:t>Aging Adult II</a:t>
            </a:r>
          </a:p>
        </p:txBody>
      </p:sp>
      <p:sp>
        <p:nvSpPr>
          <p:cNvPr id="358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58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C69668-0A9A-417C-A9D7-B919C2C2F901}" type="slidenum">
              <a:rPr lang="en-US" sz="1000" smtClean="0">
                <a:latin typeface="Arial" pitchFamily="34" charset="0"/>
              </a:rPr>
              <a:pPr eaLnBrk="1" hangingPunct="1"/>
              <a:t>34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Do you have any pain in or problems with your joints?</a:t>
            </a:r>
          </a:p>
          <a:p>
            <a:pPr lvl="1">
              <a:buSzPct val="60000"/>
              <a:buFont typeface="Wingdings 2" pitchFamily="18" charset="2"/>
              <a:buChar char=""/>
            </a:pPr>
            <a:r>
              <a:rPr lang="en-US" altLang="en-US" smtClean="0"/>
              <a:t>Location: Which joints? On one or both sides?</a:t>
            </a:r>
          </a:p>
          <a:p>
            <a:pPr lvl="1">
              <a:buSzPct val="60000"/>
              <a:buFont typeface="Wingdings 2" pitchFamily="18" charset="2"/>
              <a:buChar char=""/>
            </a:pPr>
            <a:r>
              <a:rPr lang="en-US" altLang="en-US" smtClean="0"/>
              <a:t>Quality: What does pain feel like? Is it aching, stiff, sharp or dull, or shooting? Severity: How strong is the pain?</a:t>
            </a:r>
          </a:p>
          <a:p>
            <a:pPr lvl="1">
              <a:buSzPct val="60000"/>
              <a:buFont typeface="Wingdings 2" pitchFamily="18" charset="2"/>
              <a:buChar char=""/>
            </a:pPr>
            <a:r>
              <a:rPr lang="en-US" altLang="en-US" smtClean="0"/>
              <a:t>Onset: When did pain start?</a:t>
            </a:r>
          </a:p>
          <a:p>
            <a:pPr lvl="1">
              <a:buSzPct val="60000"/>
              <a:buFont typeface="Wingdings 2" pitchFamily="18" charset="2"/>
              <a:buChar char=""/>
            </a:pPr>
            <a:r>
              <a:rPr lang="en-US" altLang="en-US" smtClean="0"/>
              <a:t>Timing: What time of day does pain occur? How long does it last? How often does it occur?</a:t>
            </a:r>
          </a:p>
        </p:txBody>
      </p:sp>
      <p:sp>
        <p:nvSpPr>
          <p:cNvPr id="36867" name="Rectangle 5"/>
          <p:cNvSpPr>
            <a:spLocks noGrp="1" noChangeArrowheads="1"/>
          </p:cNvSpPr>
          <p:nvPr>
            <p:ph type="title"/>
          </p:nvPr>
        </p:nvSpPr>
        <p:spPr/>
        <p:txBody>
          <a:bodyPr/>
          <a:lstStyle/>
          <a:p>
            <a:r>
              <a:rPr lang="en-US" altLang="en-US" smtClean="0"/>
              <a:t>Health History Questions: Joints I</a:t>
            </a:r>
          </a:p>
        </p:txBody>
      </p:sp>
      <p:sp>
        <p:nvSpPr>
          <p:cNvPr id="368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68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51567A-2B3D-49A8-9CFE-7756A3FF7942}" type="slidenum">
              <a:rPr lang="en-US" sz="1000" smtClean="0">
                <a:latin typeface="Arial" pitchFamily="34" charset="0"/>
              </a:rPr>
              <a:pPr eaLnBrk="1" hangingPunct="1"/>
              <a:t>35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idx="1"/>
          </p:nvPr>
        </p:nvSpPr>
        <p:spPr>
          <a:xfrm>
            <a:off x="465138" y="1641475"/>
            <a:ext cx="8229600" cy="4605338"/>
          </a:xfrm>
        </p:spPr>
        <p:txBody>
          <a:bodyPr/>
          <a:lstStyle/>
          <a:p>
            <a:pPr lvl="1">
              <a:buSzPct val="60000"/>
              <a:buFont typeface="Wingdings 2" pitchFamily="18" charset="2"/>
              <a:buChar char=""/>
            </a:pPr>
            <a:r>
              <a:rPr lang="en-US" altLang="en-US" smtClean="0"/>
              <a:t>Is pain aggravated by movement, rest, position, or weather; is it relieved by rest, medications, or application of heat or ice?</a:t>
            </a:r>
          </a:p>
          <a:p>
            <a:pPr lvl="1">
              <a:buSzPct val="60000"/>
              <a:buFont typeface="Wingdings 2" pitchFamily="18" charset="2"/>
              <a:buChar char=""/>
            </a:pPr>
            <a:r>
              <a:rPr lang="en-US" altLang="en-US" smtClean="0"/>
              <a:t>Is pain associated with chills, fever, recent sore throat, trauma, or repetitive activity?</a:t>
            </a:r>
          </a:p>
          <a:p>
            <a:pPr lvl="1">
              <a:buSzPct val="60000"/>
              <a:buFont typeface="Wingdings 2" pitchFamily="18" charset="2"/>
              <a:buChar char=""/>
            </a:pPr>
            <a:r>
              <a:rPr lang="en-US" altLang="en-US" smtClean="0"/>
              <a:t>Do you have any stiffness in your joints?</a:t>
            </a:r>
          </a:p>
          <a:p>
            <a:pPr lvl="1">
              <a:buSzPct val="60000"/>
              <a:buFont typeface="Wingdings 2" pitchFamily="18" charset="2"/>
              <a:buChar char=""/>
            </a:pPr>
            <a:r>
              <a:rPr lang="en-US" altLang="en-US" smtClean="0"/>
              <a:t>Do you have any swelling, heat, or redness in the joints?</a:t>
            </a:r>
          </a:p>
          <a:p>
            <a:pPr lvl="1">
              <a:buSzPct val="60000"/>
              <a:buFont typeface="Wingdings 2" pitchFamily="18" charset="2"/>
              <a:buChar char=""/>
            </a:pPr>
            <a:r>
              <a:rPr lang="en-US" altLang="en-US" smtClean="0"/>
              <a:t>Do you have any limitation of movement in joint? Which joint?</a:t>
            </a:r>
          </a:p>
          <a:p>
            <a:pPr lvl="1">
              <a:buSzPct val="60000"/>
              <a:buFont typeface="Wingdings 2" pitchFamily="18" charset="2"/>
              <a:buChar char=""/>
            </a:pPr>
            <a:r>
              <a:rPr lang="en-US" altLang="en-US" smtClean="0"/>
              <a:t>Which activities give you problems?</a:t>
            </a:r>
          </a:p>
        </p:txBody>
      </p:sp>
      <p:sp>
        <p:nvSpPr>
          <p:cNvPr id="37891" name="Rectangle 5"/>
          <p:cNvSpPr>
            <a:spLocks noGrp="1" noChangeArrowheads="1"/>
          </p:cNvSpPr>
          <p:nvPr>
            <p:ph type="title"/>
          </p:nvPr>
        </p:nvSpPr>
        <p:spPr/>
        <p:txBody>
          <a:bodyPr/>
          <a:lstStyle/>
          <a:p>
            <a:r>
              <a:rPr lang="en-US" altLang="en-US" smtClean="0"/>
              <a:t>Health History Questions: Joints II</a:t>
            </a:r>
          </a:p>
        </p:txBody>
      </p:sp>
      <p:sp>
        <p:nvSpPr>
          <p:cNvPr id="378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78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A97F97-9022-4934-A535-74C7E97F545A}" type="slidenum">
              <a:rPr lang="en-US" sz="1000" smtClean="0">
                <a:latin typeface="Arial" pitchFamily="34" charset="0"/>
              </a:rPr>
              <a:pPr eaLnBrk="1" hangingPunct="1"/>
              <a:t>36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Any problems in muscles, such as any pain or cramping? Which muscles?</a:t>
            </a:r>
          </a:p>
          <a:p>
            <a:pPr lvl="1">
              <a:buSzPct val="60000"/>
              <a:buFont typeface="Wingdings 2" pitchFamily="18" charset="2"/>
              <a:buChar char=""/>
            </a:pPr>
            <a:r>
              <a:rPr lang="en-US" altLang="en-US" sz="2800" smtClean="0"/>
              <a:t>If in calf muscles: Is pain with walking? Does it go away with rest?</a:t>
            </a:r>
          </a:p>
          <a:p>
            <a:pPr lvl="1">
              <a:buSzPct val="60000"/>
              <a:buFont typeface="Wingdings 2" pitchFamily="18" charset="2"/>
              <a:buChar char=""/>
            </a:pPr>
            <a:r>
              <a:rPr lang="en-US" altLang="en-US" sz="2800" smtClean="0"/>
              <a:t>Are your muscle aches associated with fever, chills, or flu?</a:t>
            </a:r>
          </a:p>
          <a:p>
            <a:pPr lvl="1">
              <a:buSzPct val="60000"/>
              <a:buFont typeface="Wingdings 2" pitchFamily="18" charset="2"/>
              <a:buChar char=""/>
            </a:pPr>
            <a:r>
              <a:rPr lang="en-US" altLang="en-US" sz="2800" smtClean="0"/>
              <a:t>Do you have any weakness in your muscles?</a:t>
            </a:r>
          </a:p>
          <a:p>
            <a:pPr lvl="1">
              <a:buSzPct val="60000"/>
              <a:buFont typeface="Wingdings 2" pitchFamily="18" charset="2"/>
              <a:buChar char=""/>
            </a:pPr>
            <a:r>
              <a:rPr lang="en-US" altLang="en-US" sz="2800" smtClean="0"/>
              <a:t>Location: Where is the weakness? How long have you noticed the weakness?</a:t>
            </a:r>
          </a:p>
        </p:txBody>
      </p:sp>
      <p:sp>
        <p:nvSpPr>
          <p:cNvPr id="38915" name="Rectangle 5"/>
          <p:cNvSpPr>
            <a:spLocks noGrp="1" noChangeArrowheads="1"/>
          </p:cNvSpPr>
          <p:nvPr>
            <p:ph type="title"/>
          </p:nvPr>
        </p:nvSpPr>
        <p:spPr/>
        <p:txBody>
          <a:bodyPr/>
          <a:lstStyle/>
          <a:p>
            <a:r>
              <a:rPr lang="en-US" altLang="en-US" smtClean="0"/>
              <a:t>Health History Questions: Muscles</a:t>
            </a:r>
          </a:p>
        </p:txBody>
      </p:sp>
      <p:sp>
        <p:nvSpPr>
          <p:cNvPr id="389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89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397F23-09AE-4EB1-BBA9-095BF25DB8F3}" type="slidenum">
              <a:rPr lang="en-US" sz="1000" smtClean="0">
                <a:latin typeface="Arial" pitchFamily="34" charset="0"/>
              </a:rPr>
              <a:pPr eaLnBrk="1" hangingPunct="1"/>
              <a:t>37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Do you have any bone pain? Is pain affected by movement?</a:t>
            </a:r>
          </a:p>
          <a:p>
            <a:pPr lvl="1">
              <a:buSzPct val="60000"/>
              <a:buFont typeface="Wingdings 2" pitchFamily="18" charset="2"/>
              <a:buChar char=""/>
            </a:pPr>
            <a:r>
              <a:rPr lang="en-US" altLang="en-US" sz="2000" smtClean="0"/>
              <a:t>Do you have any deformity of bones or joint? Is it due to injury or trauma? Does it affect ROM?</a:t>
            </a:r>
          </a:p>
          <a:p>
            <a:pPr lvl="1">
              <a:buSzPct val="60000"/>
              <a:buFont typeface="Wingdings 2" pitchFamily="18" charset="2"/>
              <a:buChar char=""/>
            </a:pPr>
            <a:r>
              <a:rPr lang="en-US" altLang="en-US" sz="2000" smtClean="0"/>
              <a:t>Have any accidents or trauma ever affected your bones or joints: fractures, joint strain, sprain, or dislocation? Which ones?</a:t>
            </a:r>
          </a:p>
          <a:p>
            <a:pPr lvl="1">
              <a:buSzPct val="60000"/>
              <a:buFont typeface="Wingdings 2" pitchFamily="18" charset="2"/>
              <a:buChar char=""/>
            </a:pPr>
            <a:r>
              <a:rPr lang="en-US" altLang="en-US" sz="2000" smtClean="0"/>
              <a:t>When did it occur? What treatment was given? Any problems or limitations as a result?</a:t>
            </a:r>
          </a:p>
          <a:p>
            <a:pPr lvl="1">
              <a:buSzPct val="60000"/>
              <a:buFont typeface="Wingdings 2" pitchFamily="18" charset="2"/>
              <a:buChar char=""/>
            </a:pPr>
            <a:r>
              <a:rPr lang="en-US" altLang="en-US" sz="2000" smtClean="0"/>
              <a:t>Do you have any back pain? In which part of your back? Is pain felt anywhere else, like shooting down leg?</a:t>
            </a:r>
          </a:p>
          <a:p>
            <a:pPr lvl="1">
              <a:buSzPct val="60000"/>
              <a:buFont typeface="Wingdings 2" pitchFamily="18" charset="2"/>
              <a:buChar char=""/>
            </a:pPr>
            <a:r>
              <a:rPr lang="en-US" altLang="en-US" sz="2000" smtClean="0"/>
              <a:t>Do you have any numbness and tingling? Any limping?</a:t>
            </a:r>
          </a:p>
        </p:txBody>
      </p:sp>
      <p:sp>
        <p:nvSpPr>
          <p:cNvPr id="39939" name="Rectangle 5"/>
          <p:cNvSpPr>
            <a:spLocks noGrp="1" noChangeArrowheads="1"/>
          </p:cNvSpPr>
          <p:nvPr>
            <p:ph type="title"/>
          </p:nvPr>
        </p:nvSpPr>
        <p:spPr/>
        <p:txBody>
          <a:bodyPr/>
          <a:lstStyle/>
          <a:p>
            <a:r>
              <a:rPr lang="en-US" altLang="en-US" smtClean="0"/>
              <a:t>Health History Questions: Bones</a:t>
            </a:r>
          </a:p>
        </p:txBody>
      </p:sp>
      <p:sp>
        <p:nvSpPr>
          <p:cNvPr id="399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99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27CAC1-0497-48AE-B231-F75759C002ED}" type="slidenum">
              <a:rPr lang="en-US" sz="1000" smtClean="0">
                <a:latin typeface="Arial" pitchFamily="34" charset="0"/>
              </a:rPr>
              <a:pPr eaLnBrk="1" hangingPunct="1"/>
              <a:t>38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Do joint (muscle, bone) problems create any limits on your usual ADLs? Which ones? </a:t>
            </a:r>
          </a:p>
          <a:p>
            <a:pPr lvl="1">
              <a:buSzPct val="60000"/>
              <a:buFont typeface="Wingdings 2" pitchFamily="18" charset="2"/>
              <a:buChar char=""/>
            </a:pPr>
            <a:r>
              <a:rPr lang="en-US" altLang="en-US" smtClean="0"/>
              <a:t>Bathing: Do you have trouble getting in and out of tub or using faucets?</a:t>
            </a:r>
          </a:p>
          <a:p>
            <a:pPr lvl="1">
              <a:buSzPct val="60000"/>
              <a:buFont typeface="Wingdings 2" pitchFamily="18" charset="2"/>
              <a:buChar char=""/>
            </a:pPr>
            <a:r>
              <a:rPr lang="en-US" altLang="en-US" smtClean="0"/>
              <a:t>Toileting: Do you have trouble urinating or moving bowels? Are you able to get on and off toilet and to wipe yourself?</a:t>
            </a:r>
          </a:p>
          <a:p>
            <a:pPr lvl="1">
              <a:buSzPct val="60000"/>
              <a:buFont typeface="Wingdings 2" pitchFamily="18" charset="2"/>
              <a:buChar char=""/>
            </a:pPr>
            <a:r>
              <a:rPr lang="en-US" altLang="en-US" smtClean="0"/>
              <a:t>Dressing: Can you do buttons, zippers, fastening behind neck, pulling dress or sweater over head, pulling up pants, tying shoes, and can you get shoes that fit?</a:t>
            </a:r>
          </a:p>
        </p:txBody>
      </p:sp>
      <p:sp>
        <p:nvSpPr>
          <p:cNvPr id="40963" name="Rectangle 2"/>
          <p:cNvSpPr>
            <a:spLocks noGrp="1" noChangeArrowheads="1"/>
          </p:cNvSpPr>
          <p:nvPr>
            <p:ph type="title"/>
          </p:nvPr>
        </p:nvSpPr>
        <p:spPr/>
        <p:txBody>
          <a:bodyPr/>
          <a:lstStyle/>
          <a:p>
            <a:r>
              <a:rPr lang="en-US" altLang="en-US" smtClean="0"/>
              <a:t>Functional Assessment of ADLs I</a:t>
            </a:r>
          </a:p>
        </p:txBody>
      </p:sp>
      <p:sp>
        <p:nvSpPr>
          <p:cNvPr id="409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09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B21A9B-0828-4970-8F09-EE696B06CD3C}" type="slidenum">
              <a:rPr lang="en-US" sz="1000" smtClean="0">
                <a:latin typeface="Arial" pitchFamily="34" charset="0"/>
              </a:rPr>
              <a:pPr eaLnBrk="1" hangingPunct="1"/>
              <a:t>39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dirty="0" err="1" smtClean="0"/>
              <a:t>Nonsynovial</a:t>
            </a:r>
            <a:r>
              <a:rPr lang="en-US" altLang="en-US" sz="2800" dirty="0" smtClean="0"/>
              <a:t> joints: bones united by fibrous tissue or cartilage are</a:t>
            </a:r>
          </a:p>
          <a:p>
            <a:pPr lvl="2">
              <a:buSzPct val="80000"/>
              <a:buFont typeface="Wingdings" pitchFamily="2" charset="2"/>
              <a:buChar char="Ø"/>
            </a:pPr>
            <a:r>
              <a:rPr lang="en-US" altLang="en-US" sz="2400" dirty="0" smtClean="0"/>
              <a:t>Immovable, for example, sutures in skull </a:t>
            </a:r>
          </a:p>
          <a:p>
            <a:pPr lvl="2">
              <a:buSzPct val="80000"/>
              <a:buFont typeface="Wingdings" pitchFamily="2" charset="2"/>
              <a:buChar char="Ø"/>
            </a:pPr>
            <a:r>
              <a:rPr lang="en-US" altLang="en-US" sz="2400" dirty="0" smtClean="0"/>
              <a:t>Slightly movable, for example, vertebrae</a:t>
            </a:r>
          </a:p>
        </p:txBody>
      </p:sp>
      <p:sp>
        <p:nvSpPr>
          <p:cNvPr id="5123" name="Rectangle 5"/>
          <p:cNvSpPr>
            <a:spLocks noGrp="1" noChangeArrowheads="1"/>
          </p:cNvSpPr>
          <p:nvPr>
            <p:ph type="title"/>
          </p:nvPr>
        </p:nvSpPr>
        <p:spPr/>
        <p:txBody>
          <a:bodyPr/>
          <a:lstStyle/>
          <a:p>
            <a:r>
              <a:rPr lang="en-US" altLang="en-US" smtClean="0"/>
              <a:t>Nonsynovial Joints</a:t>
            </a:r>
          </a:p>
        </p:txBody>
      </p:sp>
      <p:sp>
        <p:nvSpPr>
          <p:cNvPr id="51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1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810ED1-EA60-40D7-A7FB-A62A1929C84C}" type="slidenum">
              <a:rPr lang="en-US" sz="1000" smtClean="0">
                <a:latin typeface="Arial" pitchFamily="34" charset="0"/>
              </a:rPr>
              <a:pPr eaLnBrk="1" hangingPunct="1"/>
              <a:t>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Grooming: Can you shave, brush teeth, brush or fix hair, and apply makeup?</a:t>
            </a:r>
          </a:p>
          <a:p>
            <a:pPr lvl="1">
              <a:buSzPct val="60000"/>
              <a:buFont typeface="Wingdings 2" pitchFamily="18" charset="2"/>
              <a:buChar char=""/>
            </a:pPr>
            <a:r>
              <a:rPr lang="en-US" altLang="en-US" sz="2800" smtClean="0"/>
              <a:t>Eating: Can you prepare meals, pour liquids, cut up foods, bring food to mouth, and drink?</a:t>
            </a:r>
          </a:p>
          <a:p>
            <a:pPr lvl="1">
              <a:buSzPct val="60000"/>
              <a:buFont typeface="Wingdings 2" pitchFamily="18" charset="2"/>
              <a:buChar char=""/>
            </a:pPr>
            <a:r>
              <a:rPr lang="en-US" altLang="en-US" sz="2800" smtClean="0"/>
              <a:t>Mobility: Can you walk, walk up or down stairs, get in and out of bed, get out of house?</a:t>
            </a:r>
          </a:p>
          <a:p>
            <a:pPr lvl="1">
              <a:buSzPct val="60000"/>
              <a:buFont typeface="Wingdings 2" pitchFamily="18" charset="2"/>
              <a:buChar char=""/>
            </a:pPr>
            <a:r>
              <a:rPr lang="en-US" altLang="en-US" sz="2800" smtClean="0"/>
              <a:t>Communicating: Can you talk, use the telephone, and write?</a:t>
            </a:r>
          </a:p>
        </p:txBody>
      </p:sp>
      <p:sp>
        <p:nvSpPr>
          <p:cNvPr id="41987" name="Rectangle 2"/>
          <p:cNvSpPr>
            <a:spLocks noGrp="1" noChangeArrowheads="1"/>
          </p:cNvSpPr>
          <p:nvPr>
            <p:ph type="title"/>
          </p:nvPr>
        </p:nvSpPr>
        <p:spPr/>
        <p:txBody>
          <a:bodyPr/>
          <a:lstStyle/>
          <a:p>
            <a:r>
              <a:rPr lang="en-US" altLang="en-US" smtClean="0"/>
              <a:t>Functional Assessment of ADLs II</a:t>
            </a:r>
          </a:p>
        </p:txBody>
      </p:sp>
      <p:sp>
        <p:nvSpPr>
          <p:cNvPr id="419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19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A18325-99A5-4504-A530-3B91368D58D9}" type="slidenum">
              <a:rPr lang="en-US" sz="1000" smtClean="0">
                <a:latin typeface="Arial" pitchFamily="34" charset="0"/>
              </a:rPr>
              <a:pPr eaLnBrk="1" hangingPunct="1"/>
              <a:t>40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Are there any occupational hazards that could affect muscles and joints? Do they involve heavy lifting? Are there any repetitive motions or chronic stress to joints? Have you made any efforts to alleviate these?</a:t>
            </a:r>
          </a:p>
          <a:p>
            <a:pPr lvl="1">
              <a:buSzPct val="60000"/>
              <a:buFont typeface="Wingdings 2" pitchFamily="18" charset="2"/>
              <a:buChar char=""/>
            </a:pPr>
            <a:r>
              <a:rPr lang="en-US" altLang="en-US" sz="2000" smtClean="0"/>
              <a:t>Tell me about your exercise program: describe type of exercise, frequency, warm-up program</a:t>
            </a:r>
          </a:p>
          <a:p>
            <a:pPr lvl="1">
              <a:buSzPct val="60000"/>
              <a:buFont typeface="Wingdings 2" pitchFamily="18" charset="2"/>
              <a:buChar char=""/>
            </a:pPr>
            <a:r>
              <a:rPr lang="en-US" altLang="en-US" sz="2000" smtClean="0"/>
              <a:t>Have you had any recent weight gain? Please describe your usual daily diet.</a:t>
            </a:r>
          </a:p>
          <a:p>
            <a:pPr lvl="1">
              <a:buSzPct val="60000"/>
              <a:buFont typeface="Wingdings 2" pitchFamily="18" charset="2"/>
              <a:buChar char=""/>
            </a:pPr>
            <a:r>
              <a:rPr lang="en-US" altLang="en-US" sz="2000" smtClean="0"/>
              <a:t>Are you taking any medications such as aspirin, antiinflammatories, muscle relaxants, or pain relievers?</a:t>
            </a:r>
          </a:p>
          <a:p>
            <a:pPr lvl="1">
              <a:buSzPct val="60000"/>
              <a:buFont typeface="Wingdings 2" pitchFamily="18" charset="2"/>
              <a:buChar char=""/>
            </a:pPr>
            <a:r>
              <a:rPr lang="en-US" altLang="en-US" sz="2000" smtClean="0"/>
              <a:t>If person has chronic disability or crippling illness: </a:t>
            </a:r>
          </a:p>
          <a:p>
            <a:pPr lvl="2">
              <a:buSzPct val="80000"/>
              <a:buFont typeface="Wingdings" pitchFamily="2" charset="2"/>
              <a:buChar char="Ø"/>
            </a:pPr>
            <a:r>
              <a:rPr lang="en-US" altLang="en-US" sz="1800" smtClean="0"/>
              <a:t>How has your illness affected your interaction with family, friends, and the way that you view yourself ?</a:t>
            </a:r>
          </a:p>
          <a:p>
            <a:pPr lvl="1"/>
            <a:endParaRPr lang="en-US" altLang="en-US" sz="2000" smtClean="0"/>
          </a:p>
        </p:txBody>
      </p:sp>
      <p:sp>
        <p:nvSpPr>
          <p:cNvPr id="43011" name="Rectangle 2"/>
          <p:cNvSpPr>
            <a:spLocks noGrp="1" noChangeArrowheads="1"/>
          </p:cNvSpPr>
          <p:nvPr>
            <p:ph type="title"/>
          </p:nvPr>
        </p:nvSpPr>
        <p:spPr/>
        <p:txBody>
          <a:bodyPr/>
          <a:lstStyle/>
          <a:p>
            <a:r>
              <a:rPr lang="en-US" altLang="en-US" smtClean="0"/>
              <a:t>Self-Care Behaviors</a:t>
            </a:r>
          </a:p>
        </p:txBody>
      </p:sp>
      <p:sp>
        <p:nvSpPr>
          <p:cNvPr id="430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30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770016-0BF0-47EC-A3DE-1BC6C2EFA1B3}" type="slidenum">
              <a:rPr lang="en-US" sz="1000" smtClean="0">
                <a:latin typeface="Arial" pitchFamily="34" charset="0"/>
              </a:rPr>
              <a:pPr eaLnBrk="1" hangingPunct="1"/>
              <a:t>41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5138" y="1641475"/>
            <a:ext cx="8229600" cy="4640263"/>
          </a:xfrm>
        </p:spPr>
        <p:txBody>
          <a:bodyPr/>
          <a:lstStyle/>
          <a:p>
            <a:r>
              <a:rPr lang="en-US" altLang="en-US" smtClean="0"/>
              <a:t>Infants and children</a:t>
            </a:r>
          </a:p>
          <a:p>
            <a:pPr lvl="1"/>
            <a:r>
              <a:rPr lang="en-US" altLang="en-US" smtClean="0"/>
              <a:t>Was there any trauma to infant during labor and delivery? Did infant come head first? Was there any need for forceps?</a:t>
            </a:r>
          </a:p>
          <a:p>
            <a:pPr lvl="1"/>
            <a:r>
              <a:rPr lang="en-US" altLang="en-US" smtClean="0"/>
              <a:t>Did infant need resuscitation?</a:t>
            </a:r>
          </a:p>
          <a:p>
            <a:pPr lvl="1"/>
            <a:r>
              <a:rPr lang="en-US" altLang="en-US" smtClean="0"/>
              <a:t>Were infant’s motor milestones achieved at about same time as siblings or age-mates?</a:t>
            </a:r>
          </a:p>
          <a:p>
            <a:pPr lvl="1"/>
            <a:r>
              <a:rPr lang="en-US" altLang="en-US" smtClean="0"/>
              <a:t>Has child ever broken any bones? Had dislocations? How were these treated?</a:t>
            </a:r>
          </a:p>
          <a:p>
            <a:pPr lvl="1"/>
            <a:r>
              <a:rPr lang="en-US" altLang="en-US" smtClean="0"/>
              <a:t>Have you noticed any bone deformity? Spinal curvature? Unusual shape of toes or feet? </a:t>
            </a:r>
          </a:p>
        </p:txBody>
      </p:sp>
      <p:sp>
        <p:nvSpPr>
          <p:cNvPr id="44035" name="Rectangle 2"/>
          <p:cNvSpPr>
            <a:spLocks noGrp="1" noChangeArrowheads="1"/>
          </p:cNvSpPr>
          <p:nvPr>
            <p:ph type="title"/>
          </p:nvPr>
        </p:nvSpPr>
        <p:spPr/>
        <p:txBody>
          <a:bodyPr/>
          <a:lstStyle/>
          <a:p>
            <a:r>
              <a:rPr lang="en-US" altLang="en-US" smtClean="0"/>
              <a:t>Additional History Questions I</a:t>
            </a:r>
          </a:p>
        </p:txBody>
      </p:sp>
      <p:sp>
        <p:nvSpPr>
          <p:cNvPr id="440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40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3079ED-408E-4916-B38F-A6DA4D4637DA}" type="slidenum">
              <a:rPr lang="en-US" sz="1000" smtClean="0">
                <a:latin typeface="Arial" pitchFamily="34" charset="0"/>
              </a:rPr>
              <a:pPr eaLnBrk="1" hangingPunct="1"/>
              <a:t>42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65138" y="1641475"/>
            <a:ext cx="8229600" cy="4454525"/>
          </a:xfrm>
        </p:spPr>
        <p:txBody>
          <a:bodyPr/>
          <a:lstStyle/>
          <a:p>
            <a:r>
              <a:rPr lang="en-US" altLang="en-US" smtClean="0"/>
              <a:t>Adolescents</a:t>
            </a:r>
          </a:p>
          <a:p>
            <a:pPr lvl="1"/>
            <a:r>
              <a:rPr lang="en-US" altLang="en-US" smtClean="0"/>
              <a:t>Are you involved in any sports at school or after school? How frequently?</a:t>
            </a:r>
          </a:p>
          <a:p>
            <a:pPr lvl="1"/>
            <a:r>
              <a:rPr lang="en-US" altLang="en-US" smtClean="0"/>
              <a:t>Do you use any special equipment? Does any training program exist for your sport?</a:t>
            </a:r>
          </a:p>
          <a:p>
            <a:pPr lvl="1"/>
            <a:r>
              <a:rPr lang="en-US" altLang="en-US" smtClean="0"/>
              <a:t>What is the nature of your daily warm-up?</a:t>
            </a:r>
          </a:p>
          <a:p>
            <a:pPr lvl="1"/>
            <a:r>
              <a:rPr lang="en-US" altLang="en-US" smtClean="0"/>
              <a:t>What do you do if you get hurt?</a:t>
            </a:r>
          </a:p>
          <a:p>
            <a:pPr lvl="1"/>
            <a:r>
              <a:rPr lang="en-US" altLang="en-US" smtClean="0"/>
              <a:t>How does your sport fit in with other school demands and other activities?</a:t>
            </a:r>
          </a:p>
        </p:txBody>
      </p:sp>
      <p:sp>
        <p:nvSpPr>
          <p:cNvPr id="45059" name="Rectangle 2"/>
          <p:cNvSpPr>
            <a:spLocks noGrp="1" noChangeArrowheads="1"/>
          </p:cNvSpPr>
          <p:nvPr>
            <p:ph type="title"/>
          </p:nvPr>
        </p:nvSpPr>
        <p:spPr/>
        <p:txBody>
          <a:bodyPr/>
          <a:lstStyle/>
          <a:p>
            <a:r>
              <a:rPr lang="en-US" altLang="en-US" smtClean="0"/>
              <a:t>Additional History Questions II</a:t>
            </a:r>
          </a:p>
        </p:txBody>
      </p:sp>
      <p:sp>
        <p:nvSpPr>
          <p:cNvPr id="450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50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576A49-7CF7-4C9E-9FC2-7E446E83AB66}" type="slidenum">
              <a:rPr lang="en-US" sz="1000" smtClean="0">
                <a:latin typeface="Arial" pitchFamily="34" charset="0"/>
              </a:rPr>
              <a:pPr eaLnBrk="1" hangingPunct="1"/>
              <a:t>43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65138" y="1641475"/>
            <a:ext cx="8229600" cy="4454525"/>
          </a:xfrm>
        </p:spPr>
        <p:txBody>
          <a:bodyPr/>
          <a:lstStyle/>
          <a:p>
            <a:r>
              <a:rPr lang="en-US" altLang="en-US" smtClean="0"/>
              <a:t>Aging adult</a:t>
            </a:r>
          </a:p>
          <a:p>
            <a:pPr lvl="1"/>
            <a:r>
              <a:rPr lang="en-US" altLang="en-US" smtClean="0"/>
              <a:t>Use functional assessment history questions to elicit any loss of function, self-care deficit, or safety risk</a:t>
            </a:r>
          </a:p>
          <a:p>
            <a:pPr lvl="1"/>
            <a:r>
              <a:rPr lang="en-US" altLang="en-US" smtClean="0"/>
              <a:t>Have you had any change in weakness over past months?</a:t>
            </a:r>
          </a:p>
          <a:p>
            <a:pPr lvl="1"/>
            <a:r>
              <a:rPr lang="en-US" altLang="en-US" smtClean="0"/>
              <a:t>Have you had any increase in falls or stumbling in past months?</a:t>
            </a:r>
          </a:p>
          <a:p>
            <a:pPr lvl="1"/>
            <a:r>
              <a:rPr lang="en-US" altLang="en-US" smtClean="0"/>
              <a:t>Do you use any mobility aids to help you get around such as a cane or walker?</a:t>
            </a:r>
          </a:p>
        </p:txBody>
      </p:sp>
      <p:sp>
        <p:nvSpPr>
          <p:cNvPr id="46083" name="Rectangle 2"/>
          <p:cNvSpPr>
            <a:spLocks noGrp="1" noChangeArrowheads="1"/>
          </p:cNvSpPr>
          <p:nvPr>
            <p:ph type="title"/>
          </p:nvPr>
        </p:nvSpPr>
        <p:spPr/>
        <p:txBody>
          <a:bodyPr/>
          <a:lstStyle/>
          <a:p>
            <a:r>
              <a:rPr lang="en-US" altLang="en-US" smtClean="0"/>
              <a:t>Additional History Questions III</a:t>
            </a:r>
          </a:p>
        </p:txBody>
      </p:sp>
      <p:sp>
        <p:nvSpPr>
          <p:cNvPr id="460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60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0A12F8-A009-4678-B645-20439AB623B4}" type="slidenum">
              <a:rPr lang="en-US" sz="1000" smtClean="0">
                <a:latin typeface="Arial" pitchFamily="34" charset="0"/>
              </a:rPr>
              <a:pPr eaLnBrk="1" hangingPunct="1"/>
              <a:t>44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Purpose of musculoskeletal examination is to assess function for ADLs and to screen for abnormalities</a:t>
            </a:r>
          </a:p>
          <a:p>
            <a:pPr lvl="1">
              <a:buSzPct val="60000"/>
              <a:buFont typeface="Wingdings 2" pitchFamily="18" charset="2"/>
              <a:buChar char=""/>
            </a:pPr>
            <a:r>
              <a:rPr lang="en-US" altLang="en-US" sz="2000" smtClean="0"/>
              <a:t>You already will have considerable data regarding ADLs through history</a:t>
            </a:r>
          </a:p>
          <a:p>
            <a:pPr lvl="1">
              <a:buSzPct val="60000"/>
              <a:buFont typeface="Wingdings 2" pitchFamily="18" charset="2"/>
              <a:buChar char=""/>
            </a:pPr>
            <a:r>
              <a:rPr lang="en-US" altLang="en-US" sz="2000" smtClean="0"/>
              <a:t>Note additional ADL data as person goes through motions necessary for examination: gait, posture, how person sits in chair, raises from chair, takes off jacket, manipulates small object such as a pen, raises from supine position</a:t>
            </a:r>
          </a:p>
          <a:p>
            <a:pPr lvl="1">
              <a:buSzPct val="60000"/>
              <a:buFont typeface="Wingdings 2" pitchFamily="18" charset="2"/>
              <a:buChar char=""/>
            </a:pPr>
            <a:r>
              <a:rPr lang="en-US" altLang="en-US" sz="2000" smtClean="0"/>
              <a:t>Screening musculoskeletal examination suffices for most people</a:t>
            </a:r>
          </a:p>
          <a:p>
            <a:pPr lvl="1">
              <a:buSzPct val="60000"/>
              <a:buFont typeface="Wingdings 2" pitchFamily="18" charset="2"/>
              <a:buChar char=""/>
            </a:pPr>
            <a:r>
              <a:rPr lang="en-US" altLang="en-US" sz="2000" smtClean="0"/>
              <a:t>Age-specific screening measures, such as Ortolani’s sign for infants or scoliosis screening for adolescents</a:t>
            </a:r>
          </a:p>
          <a:p>
            <a:pPr lvl="1"/>
            <a:endParaRPr lang="en-US" altLang="en-US" sz="2000" smtClean="0"/>
          </a:p>
        </p:txBody>
      </p:sp>
      <p:sp>
        <p:nvSpPr>
          <p:cNvPr id="47107" name="Rectangle 2"/>
          <p:cNvSpPr>
            <a:spLocks noGrp="1" noChangeArrowheads="1"/>
          </p:cNvSpPr>
          <p:nvPr>
            <p:ph type="title"/>
          </p:nvPr>
        </p:nvSpPr>
        <p:spPr/>
        <p:txBody>
          <a:bodyPr/>
          <a:lstStyle/>
          <a:p>
            <a:r>
              <a:rPr lang="en-US" altLang="en-US" smtClean="0"/>
              <a:t>Physical Examination Preparation I</a:t>
            </a:r>
          </a:p>
        </p:txBody>
      </p:sp>
      <p:sp>
        <p:nvSpPr>
          <p:cNvPr id="471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71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F96B48-EBD5-44FD-A4B8-6C3188EE9738}" type="slidenum">
              <a:rPr lang="en-US" sz="1000" smtClean="0">
                <a:latin typeface="Arial" pitchFamily="34" charset="0"/>
              </a:rPr>
              <a:pPr eaLnBrk="1" hangingPunct="1"/>
              <a:t>45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6"/>
          <p:cNvSpPr>
            <a:spLocks noGrp="1"/>
          </p:cNvSpPr>
          <p:nvPr>
            <p:ph idx="1"/>
          </p:nvPr>
        </p:nvSpPr>
        <p:spPr>
          <a:xfrm>
            <a:off x="465138" y="1641475"/>
            <a:ext cx="8229600" cy="4724400"/>
          </a:xfrm>
        </p:spPr>
        <p:txBody>
          <a:bodyPr/>
          <a:lstStyle/>
          <a:p>
            <a:pPr lvl="1">
              <a:buSzPct val="60000"/>
              <a:buFont typeface="Wingdings 2" pitchFamily="18" charset="2"/>
              <a:buChar char=""/>
            </a:pPr>
            <a:r>
              <a:rPr lang="en-US" altLang="en-US" sz="2800" smtClean="0"/>
              <a:t>Complete musculoskeletal exam is appropriate for persons with articular disease, history of musculoskeletal symptoms, or any problems with ADLs</a:t>
            </a:r>
          </a:p>
          <a:p>
            <a:pPr lvl="1">
              <a:buSzPct val="60000"/>
              <a:buFont typeface="Wingdings 2" pitchFamily="18" charset="2"/>
              <a:buChar char=""/>
            </a:pPr>
            <a:r>
              <a:rPr lang="en-US" altLang="en-US" sz="2800" smtClean="0"/>
              <a:t>Make person comfortable before and throughout exam; drape for full visualization of body part you are examining without needlessly exposing person</a:t>
            </a:r>
          </a:p>
          <a:p>
            <a:pPr lvl="1">
              <a:buSzPct val="60000"/>
              <a:buFont typeface="Wingdings 2" pitchFamily="18" charset="2"/>
              <a:buChar char=""/>
            </a:pPr>
            <a:r>
              <a:rPr lang="en-US" altLang="en-US" sz="2800" smtClean="0"/>
              <a:t>Take an orderly approach: head to toe, proximal to distal, and from midline outward</a:t>
            </a:r>
          </a:p>
          <a:p>
            <a:pPr lvl="1"/>
            <a:endParaRPr lang="en-US" altLang="en-US" sz="2800" smtClean="0"/>
          </a:p>
        </p:txBody>
      </p:sp>
      <p:sp>
        <p:nvSpPr>
          <p:cNvPr id="48131" name="Rectangle 2"/>
          <p:cNvSpPr>
            <a:spLocks noGrp="1" noChangeArrowheads="1"/>
          </p:cNvSpPr>
          <p:nvPr>
            <p:ph type="title"/>
          </p:nvPr>
        </p:nvSpPr>
        <p:spPr/>
        <p:txBody>
          <a:bodyPr/>
          <a:lstStyle/>
          <a:p>
            <a:r>
              <a:rPr lang="en-US" altLang="en-US" smtClean="0"/>
              <a:t>Physical Examination Preparation II</a:t>
            </a:r>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81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9DABCD-3748-4329-825C-8D11A0ADBA54}" type="slidenum">
              <a:rPr lang="en-US" sz="1000" smtClean="0">
                <a:latin typeface="Arial" pitchFamily="34" charset="0"/>
              </a:rPr>
              <a:pPr eaLnBrk="1" hangingPunct="1"/>
              <a:t>46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Complete musculoskeletal exam is appropriate for persons with support each joint at rest; muscles must be soft and relaxed to assess joints accurately</a:t>
            </a:r>
          </a:p>
          <a:p>
            <a:pPr lvl="1">
              <a:buSzPct val="60000"/>
              <a:buFont typeface="Wingdings 2" pitchFamily="18" charset="2"/>
              <a:buChar char=""/>
            </a:pPr>
            <a:r>
              <a:rPr lang="en-US" altLang="en-US" sz="2800" smtClean="0"/>
              <a:t>Take care when examining any inflamed area where rough manipulation could cause pain and muscle spasm</a:t>
            </a:r>
          </a:p>
          <a:p>
            <a:pPr lvl="1">
              <a:buSzPct val="60000"/>
              <a:buFont typeface="Wingdings 2" pitchFamily="18" charset="2"/>
              <a:buChar char=""/>
            </a:pPr>
            <a:r>
              <a:rPr lang="en-US" altLang="en-US" sz="2800" smtClean="0"/>
              <a:t>Compare corresponding paired joints; expect symmetry of structure and function and normal parameters for each joint</a:t>
            </a:r>
          </a:p>
        </p:txBody>
      </p:sp>
      <p:sp>
        <p:nvSpPr>
          <p:cNvPr id="49155" name="Rectangle 2"/>
          <p:cNvSpPr>
            <a:spLocks noGrp="1" noChangeArrowheads="1"/>
          </p:cNvSpPr>
          <p:nvPr>
            <p:ph type="title"/>
          </p:nvPr>
        </p:nvSpPr>
        <p:spPr/>
        <p:txBody>
          <a:bodyPr/>
          <a:lstStyle/>
          <a:p>
            <a:r>
              <a:rPr lang="en-US" altLang="en-US" smtClean="0"/>
              <a:t>Physical Examination Preparation III</a:t>
            </a: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91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106095-FF91-4CA2-973D-E31E83311D11}" type="slidenum">
              <a:rPr lang="en-US" sz="1000" smtClean="0">
                <a:latin typeface="Arial" pitchFamily="34" charset="0"/>
              </a:rPr>
              <a:pPr eaLnBrk="1" hangingPunct="1"/>
              <a:t>47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mtClean="0"/>
              <a:t>Inspection</a:t>
            </a:r>
          </a:p>
          <a:p>
            <a:pPr lvl="2">
              <a:buSzPct val="80000"/>
              <a:buFont typeface="Wingdings" pitchFamily="2" charset="2"/>
              <a:buChar char="Ø"/>
            </a:pPr>
            <a:r>
              <a:rPr lang="en-US" altLang="en-US" smtClean="0"/>
              <a:t>Note size and contour of joint; inspect skin and tissues over joints for color, swelling, and any masses or deformity</a:t>
            </a:r>
          </a:p>
          <a:p>
            <a:pPr lvl="2">
              <a:buSzPct val="80000"/>
              <a:buFont typeface="Wingdings" pitchFamily="2" charset="2"/>
              <a:buChar char="Ø"/>
            </a:pPr>
            <a:r>
              <a:rPr lang="en-US" altLang="en-US" smtClean="0"/>
              <a:t>Presence of swelling signals joint irritation</a:t>
            </a:r>
          </a:p>
          <a:p>
            <a:pPr lvl="1">
              <a:buSzPct val="60000"/>
              <a:buFont typeface="Wingdings 2" pitchFamily="18" charset="2"/>
              <a:buChar char=""/>
            </a:pPr>
            <a:r>
              <a:rPr lang="en-US" altLang="en-US" smtClean="0"/>
              <a:t>Palpation</a:t>
            </a:r>
          </a:p>
          <a:p>
            <a:pPr lvl="2">
              <a:buSzPct val="80000"/>
              <a:buFont typeface="Wingdings" pitchFamily="2" charset="2"/>
              <a:buChar char="Ø"/>
            </a:pPr>
            <a:r>
              <a:rPr lang="en-US" altLang="en-US" smtClean="0"/>
              <a:t>Palpate each joint, including skin for temperature, muscles, bony articulations, and area of joint capsule; notice any heat, tenderness, swelling, or masses which signal inflammation</a:t>
            </a:r>
          </a:p>
          <a:p>
            <a:pPr lvl="2">
              <a:buSzPct val="80000"/>
              <a:buFont typeface="Wingdings" pitchFamily="2" charset="2"/>
              <a:buChar char="Ø"/>
            </a:pPr>
            <a:r>
              <a:rPr lang="en-US" altLang="en-US" smtClean="0"/>
              <a:t>Joints normally not tender to palpation</a:t>
            </a:r>
          </a:p>
          <a:p>
            <a:pPr lvl="2">
              <a:buSzPct val="80000"/>
              <a:buFont typeface="Wingdings" pitchFamily="2" charset="2"/>
              <a:buChar char="Ø"/>
            </a:pPr>
            <a:r>
              <a:rPr lang="en-US" altLang="en-US" smtClean="0"/>
              <a:t>If tenderness occurs, localize to specific anatomic structures, for example, skin, muscles, bursae, ligaments, tendons, fat pads, or joint capsule</a:t>
            </a:r>
          </a:p>
          <a:p>
            <a:pPr lvl="2"/>
            <a:endParaRPr lang="en-US" altLang="en-US" smtClean="0"/>
          </a:p>
        </p:txBody>
      </p:sp>
      <p:sp>
        <p:nvSpPr>
          <p:cNvPr id="50179" name="Rectangle 2"/>
          <p:cNvSpPr>
            <a:spLocks noGrp="1" noChangeArrowheads="1"/>
          </p:cNvSpPr>
          <p:nvPr>
            <p:ph type="title"/>
          </p:nvPr>
        </p:nvSpPr>
        <p:spPr/>
        <p:txBody>
          <a:bodyPr/>
          <a:lstStyle/>
          <a:p>
            <a:r>
              <a:rPr lang="en-US" altLang="en-US" smtClean="0"/>
              <a:t>Order of Examination </a:t>
            </a: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01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18DC40-893B-4E57-969D-F34C4CC557C2}" type="slidenum">
              <a:rPr lang="en-US" sz="1000" smtClean="0">
                <a:latin typeface="Arial" pitchFamily="34" charset="0"/>
              </a:rPr>
              <a:pPr eaLnBrk="1" hangingPunct="1"/>
              <a:t>48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6"/>
          <p:cNvSpPr>
            <a:spLocks noGrp="1"/>
          </p:cNvSpPr>
          <p:nvPr>
            <p:ph idx="1"/>
          </p:nvPr>
        </p:nvSpPr>
        <p:spPr>
          <a:xfrm>
            <a:off x="465138" y="1641475"/>
            <a:ext cx="8229600" cy="4454525"/>
          </a:xfrm>
        </p:spPr>
        <p:txBody>
          <a:bodyPr/>
          <a:lstStyle/>
          <a:p>
            <a:pPr lvl="2">
              <a:buSzPct val="60000"/>
              <a:buFont typeface="Wingdings 2" pitchFamily="18" charset="2"/>
              <a:buChar char=""/>
            </a:pPr>
            <a:r>
              <a:rPr lang="en-US" altLang="en-US" smtClean="0"/>
              <a:t>Ask for active voluntary ROM while stabilizing the body area proximal to that being moved</a:t>
            </a:r>
          </a:p>
          <a:p>
            <a:pPr lvl="2">
              <a:buSzPct val="60000"/>
              <a:buFont typeface="Wingdings 2" pitchFamily="18" charset="2"/>
              <a:buChar char=""/>
            </a:pPr>
            <a:r>
              <a:rPr lang="en-US" altLang="en-US" smtClean="0"/>
              <a:t>Familiarize yourself with the type of each joint and its normal ROM so that you can recognize limitations</a:t>
            </a:r>
          </a:p>
          <a:p>
            <a:pPr lvl="2">
              <a:buSzPct val="60000"/>
              <a:buFont typeface="Wingdings 2" pitchFamily="18" charset="2"/>
              <a:buChar char=""/>
            </a:pPr>
            <a:r>
              <a:rPr lang="en-US" altLang="en-US" smtClean="0"/>
              <a:t>For limitations, gently attempt passive motion; anchor joint with one hand while other hand slowly moves it to its limit; normal ranges of active and passive motion should be same</a:t>
            </a:r>
          </a:p>
          <a:p>
            <a:pPr lvl="2">
              <a:buSzPct val="60000"/>
              <a:buFont typeface="Wingdings 2" pitchFamily="18" charset="2"/>
              <a:buChar char=""/>
            </a:pPr>
            <a:r>
              <a:rPr lang="en-US" altLang="en-US" smtClean="0"/>
              <a:t>Joint motion normally causes no tenderness, pain, or crepitation</a:t>
            </a:r>
          </a:p>
          <a:p>
            <a:pPr lvl="2">
              <a:buSzPct val="60000"/>
              <a:buFont typeface="Wingdings 2" pitchFamily="18" charset="2"/>
              <a:buChar char=""/>
            </a:pPr>
            <a:r>
              <a:rPr lang="en-US" altLang="en-US" smtClean="0"/>
              <a:t>Do not confuse crepitation with normal discrete “crack” heard as tendon or ligament slips over bone during motion</a:t>
            </a:r>
          </a:p>
        </p:txBody>
      </p:sp>
      <p:sp>
        <p:nvSpPr>
          <p:cNvPr id="51203" name="Rectangle 2"/>
          <p:cNvSpPr>
            <a:spLocks noGrp="1" noChangeArrowheads="1"/>
          </p:cNvSpPr>
          <p:nvPr>
            <p:ph type="title"/>
          </p:nvPr>
        </p:nvSpPr>
        <p:spPr/>
        <p:txBody>
          <a:bodyPr/>
          <a:lstStyle/>
          <a:p>
            <a:r>
              <a:rPr lang="en-US" altLang="en-US" smtClean="0"/>
              <a:t>Range of Motion (ROM)</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12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907B80-D71B-44C9-A290-1CD26D4617B0}" type="slidenum">
              <a:rPr lang="en-US" sz="1000" smtClean="0">
                <a:latin typeface="Arial" pitchFamily="34" charset="0"/>
              </a:rPr>
              <a:pPr eaLnBrk="1" hangingPunct="1"/>
              <a:t>49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t>Move freely because bones separated and enclosed in joint cavity </a:t>
            </a:r>
          </a:p>
          <a:p>
            <a:pPr lvl="2">
              <a:buSzPct val="80000"/>
              <a:buFont typeface="Wingdings" pitchFamily="2" charset="2"/>
              <a:buChar char="Ø"/>
            </a:pPr>
            <a:r>
              <a:rPr lang="en-US" altLang="en-US" dirty="0" smtClean="0"/>
              <a:t>Cavity filled with lubricant, or synovial fluid; synovial fluid allows sliding which permits movement</a:t>
            </a:r>
          </a:p>
          <a:p>
            <a:pPr lvl="1">
              <a:buSzPct val="60000"/>
              <a:buFont typeface="Wingdings 2" pitchFamily="18" charset="2"/>
              <a:buChar char=""/>
            </a:pPr>
            <a:r>
              <a:rPr lang="en-US" altLang="en-US" dirty="0" smtClean="0"/>
              <a:t>Layer of resilient cartilage covers surface of opposing bones; receives nourishment from synovial fluid</a:t>
            </a:r>
          </a:p>
          <a:p>
            <a:pPr lvl="1">
              <a:buSzPct val="60000"/>
              <a:buFont typeface="Wingdings 2" pitchFamily="18" charset="2"/>
              <a:buChar char=""/>
            </a:pPr>
            <a:r>
              <a:rPr lang="en-US" altLang="en-US" dirty="0" smtClean="0"/>
              <a:t>Cartilage cushions bones and gives smooth surface to facilitate movement</a:t>
            </a:r>
          </a:p>
          <a:p>
            <a:pPr lvl="1">
              <a:buSzPct val="60000"/>
              <a:buFont typeface="Wingdings 2" pitchFamily="18" charset="2"/>
              <a:buChar char=""/>
            </a:pPr>
            <a:r>
              <a:rPr lang="en-US" altLang="en-US" dirty="0" smtClean="0"/>
              <a:t>Has tough, firm consistency, yet is flexible</a:t>
            </a:r>
          </a:p>
        </p:txBody>
      </p:sp>
      <p:sp>
        <p:nvSpPr>
          <p:cNvPr id="6147" name="Rectangle 5"/>
          <p:cNvSpPr>
            <a:spLocks noGrp="1" noChangeArrowheads="1"/>
          </p:cNvSpPr>
          <p:nvPr>
            <p:ph type="title"/>
          </p:nvPr>
        </p:nvSpPr>
        <p:spPr/>
        <p:txBody>
          <a:bodyPr/>
          <a:lstStyle/>
          <a:p>
            <a:r>
              <a:rPr lang="en-US" altLang="en-US" smtClean="0"/>
              <a:t>Synovial Joints I</a:t>
            </a:r>
          </a:p>
        </p:txBody>
      </p:sp>
      <p:sp>
        <p:nvSpPr>
          <p:cNvPr id="61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1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B0C2A3-423C-47DF-A9EA-3185C1AA7E14}" type="slidenum">
              <a:rPr lang="en-US" sz="1000" smtClean="0">
                <a:latin typeface="Arial" pitchFamily="34" charset="0"/>
              </a:rPr>
              <a:pPr eaLnBrk="1" hangingPunct="1"/>
              <a:t>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Test strength of prime mover muscle groups for each joint; repeat motions for active ROM </a:t>
            </a:r>
          </a:p>
          <a:p>
            <a:pPr lvl="1">
              <a:buSzPct val="60000"/>
              <a:buFont typeface="Wingdings 2" pitchFamily="18" charset="2"/>
              <a:buChar char=""/>
            </a:pPr>
            <a:r>
              <a:rPr lang="en-US" altLang="en-US" sz="2800" smtClean="0"/>
              <a:t>Ask person to flex and hold as you apply opposing force </a:t>
            </a:r>
          </a:p>
          <a:p>
            <a:pPr lvl="1">
              <a:buSzPct val="60000"/>
              <a:buFont typeface="Wingdings 2" pitchFamily="18" charset="2"/>
              <a:buChar char=""/>
            </a:pPr>
            <a:r>
              <a:rPr lang="en-US" altLang="en-US" sz="2800" smtClean="0"/>
              <a:t>Muscle strength should be equal bilaterally and should fully resist opposing force</a:t>
            </a:r>
          </a:p>
        </p:txBody>
      </p:sp>
      <p:sp>
        <p:nvSpPr>
          <p:cNvPr id="52227" name="Rectangle 2"/>
          <p:cNvSpPr>
            <a:spLocks noGrp="1" noChangeArrowheads="1"/>
          </p:cNvSpPr>
          <p:nvPr>
            <p:ph type="title"/>
          </p:nvPr>
        </p:nvSpPr>
        <p:spPr/>
        <p:txBody>
          <a:bodyPr/>
          <a:lstStyle/>
          <a:p>
            <a:r>
              <a:rPr lang="en-US" altLang="en-US" smtClean="0"/>
              <a:t>Muscle Testing</a:t>
            </a: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22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5CFCB3-701B-49C8-A439-9F276E2C753C}" type="slidenum">
              <a:rPr lang="en-US" sz="1000" smtClean="0">
                <a:latin typeface="Arial" pitchFamily="34" charset="0"/>
              </a:rPr>
              <a:pPr eaLnBrk="1" hangingPunct="1"/>
              <a:t>50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With person seated, inspect area just anterior to ear</a:t>
            </a:r>
          </a:p>
          <a:p>
            <a:pPr lvl="1">
              <a:buSzPct val="60000"/>
              <a:buFont typeface="Wingdings 2" pitchFamily="18" charset="2"/>
              <a:buChar char=""/>
            </a:pPr>
            <a:r>
              <a:rPr lang="en-US" altLang="en-US" sz="2000" smtClean="0"/>
              <a:t>Place tips of first two fingers in front of each ear and ask person to open and close mouth</a:t>
            </a:r>
          </a:p>
          <a:p>
            <a:pPr lvl="1">
              <a:buSzPct val="60000"/>
              <a:buFont typeface="Wingdings 2" pitchFamily="18" charset="2"/>
              <a:buChar char=""/>
            </a:pPr>
            <a:r>
              <a:rPr lang="en-US" altLang="en-US" sz="2000" smtClean="0"/>
              <a:t>Drop fingers into depressed area over joint, and note smooth motion of mandible</a:t>
            </a:r>
          </a:p>
          <a:p>
            <a:pPr lvl="1">
              <a:buSzPct val="60000"/>
              <a:buFont typeface="Wingdings 2" pitchFamily="18" charset="2"/>
              <a:buChar char=""/>
            </a:pPr>
            <a:r>
              <a:rPr lang="en-US" altLang="en-US" sz="2000" smtClean="0"/>
              <a:t>Audible and palpable snap or click occurs in many healthy people as mouth opens</a:t>
            </a:r>
          </a:p>
          <a:p>
            <a:pPr lvl="1">
              <a:buSzPct val="60000"/>
              <a:buFont typeface="Wingdings 2" pitchFamily="18" charset="2"/>
              <a:buChar char=""/>
            </a:pPr>
            <a:r>
              <a:rPr lang="en-US" altLang="en-US" sz="2000" smtClean="0"/>
              <a:t>Palpate contracted temporalis and masseter muscles as person clenches teeth</a:t>
            </a:r>
          </a:p>
          <a:p>
            <a:pPr lvl="1">
              <a:buSzPct val="60000"/>
              <a:buFont typeface="Wingdings 2" pitchFamily="18" charset="2"/>
              <a:buChar char=""/>
            </a:pPr>
            <a:r>
              <a:rPr lang="en-US" altLang="en-US" sz="2000" smtClean="0"/>
              <a:t>Compare right and left sides for size, firmness, and strength</a:t>
            </a:r>
          </a:p>
          <a:p>
            <a:pPr lvl="1">
              <a:buSzPct val="60000"/>
              <a:buFont typeface="Wingdings 2" pitchFamily="18" charset="2"/>
              <a:buChar char=""/>
            </a:pPr>
            <a:r>
              <a:rPr lang="en-US" altLang="en-US" sz="2000" smtClean="0"/>
              <a:t>Ask person to move jaw forward and laterally against your resistance, and to open mouth against your resistance</a:t>
            </a:r>
          </a:p>
          <a:p>
            <a:pPr lvl="2">
              <a:buSzPct val="80000"/>
              <a:buFont typeface="Wingdings" pitchFamily="2" charset="2"/>
              <a:buChar char="Ø"/>
            </a:pPr>
            <a:r>
              <a:rPr lang="en-US" altLang="en-US" sz="1800" smtClean="0"/>
              <a:t>This tests integrity of cranial nerve V (trigeminal nerve)</a:t>
            </a:r>
          </a:p>
          <a:p>
            <a:pPr lvl="1"/>
            <a:endParaRPr lang="en-US" altLang="en-US" smtClean="0"/>
          </a:p>
        </p:txBody>
      </p:sp>
      <p:sp>
        <p:nvSpPr>
          <p:cNvPr id="53251" name="Rectangle 5"/>
          <p:cNvSpPr>
            <a:spLocks noGrp="1" noChangeArrowheads="1"/>
          </p:cNvSpPr>
          <p:nvPr>
            <p:ph type="title"/>
          </p:nvPr>
        </p:nvSpPr>
        <p:spPr/>
        <p:txBody>
          <a:bodyPr/>
          <a:lstStyle/>
          <a:p>
            <a:r>
              <a:rPr lang="en-US" altLang="en-US" smtClean="0"/>
              <a:t>TMJ </a:t>
            </a:r>
          </a:p>
        </p:txBody>
      </p:sp>
      <p:sp>
        <p:nvSpPr>
          <p:cNvPr id="532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32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E322A7-7C49-4CBF-B1A6-E1161DA0D483}" type="slidenum">
              <a:rPr lang="en-US" sz="1000" smtClean="0">
                <a:latin typeface="Arial" pitchFamily="34" charset="0"/>
              </a:rPr>
              <a:pPr eaLnBrk="1" hangingPunct="1"/>
              <a:t>51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Inspect alignment of head and neck</a:t>
            </a:r>
          </a:p>
          <a:p>
            <a:pPr lvl="2">
              <a:buSzPct val="80000"/>
              <a:buFont typeface="Wingdings" pitchFamily="2" charset="2"/>
              <a:buChar char="Ø"/>
            </a:pPr>
            <a:r>
              <a:rPr lang="en-US" altLang="en-US" smtClean="0"/>
              <a:t>Spine should be straight and head erect </a:t>
            </a:r>
          </a:p>
          <a:p>
            <a:pPr lvl="1">
              <a:buSzPct val="60000"/>
              <a:buFont typeface="Wingdings 2" pitchFamily="18" charset="2"/>
              <a:buChar char=""/>
            </a:pPr>
            <a:r>
              <a:rPr lang="en-US" altLang="en-US" smtClean="0"/>
              <a:t>Palpate spinous processes and sternomastoid, trapezius, and paravertebral muscles</a:t>
            </a:r>
          </a:p>
          <a:p>
            <a:pPr lvl="2">
              <a:buSzPct val="80000"/>
              <a:buFont typeface="Wingdings" pitchFamily="2" charset="2"/>
              <a:buChar char="Ø"/>
            </a:pPr>
            <a:r>
              <a:rPr lang="en-US" altLang="en-US" smtClean="0"/>
              <a:t>They should feel firm, with no muscle spasm or tenderness</a:t>
            </a:r>
          </a:p>
          <a:p>
            <a:pPr lvl="1">
              <a:buSzPct val="60000"/>
              <a:buFont typeface="Wingdings 2" pitchFamily="18" charset="2"/>
              <a:buChar char=""/>
            </a:pPr>
            <a:r>
              <a:rPr lang="en-US" altLang="en-US" smtClean="0"/>
              <a:t>Repeat motions while applying opposing force</a:t>
            </a:r>
          </a:p>
          <a:p>
            <a:pPr lvl="1">
              <a:buSzPct val="60000"/>
              <a:buFont typeface="Wingdings 2" pitchFamily="18" charset="2"/>
              <a:buChar char=""/>
            </a:pPr>
            <a:r>
              <a:rPr lang="en-US" altLang="en-US" smtClean="0"/>
              <a:t>Person normally can maintain flexion against full resistance</a:t>
            </a:r>
          </a:p>
          <a:p>
            <a:pPr lvl="2">
              <a:buSzPct val="80000"/>
              <a:buFont typeface="Wingdings" pitchFamily="2" charset="2"/>
              <a:buChar char="Ø"/>
            </a:pPr>
            <a:r>
              <a:rPr lang="en-US" altLang="en-US" smtClean="0"/>
              <a:t>This tests integrity of cranial nerve XI (spinal nerve)</a:t>
            </a:r>
          </a:p>
        </p:txBody>
      </p:sp>
      <p:sp>
        <p:nvSpPr>
          <p:cNvPr id="54275" name="Rectangle 5"/>
          <p:cNvSpPr>
            <a:spLocks noGrp="1" noChangeArrowheads="1"/>
          </p:cNvSpPr>
          <p:nvPr>
            <p:ph type="title"/>
          </p:nvPr>
        </p:nvSpPr>
        <p:spPr/>
        <p:txBody>
          <a:bodyPr/>
          <a:lstStyle/>
          <a:p>
            <a:r>
              <a:rPr lang="en-US" altLang="en-US" smtClean="0"/>
              <a:t>Cervical Spine</a:t>
            </a:r>
          </a:p>
        </p:txBody>
      </p:sp>
      <p:sp>
        <p:nvSpPr>
          <p:cNvPr id="542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42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DC66E5-A8A8-44D4-93DE-9C403421A2C3}" type="slidenum">
              <a:rPr lang="en-US" sz="1000" smtClean="0">
                <a:latin typeface="Arial" pitchFamily="34" charset="0"/>
              </a:rPr>
              <a:pPr eaLnBrk="1" hangingPunct="1"/>
              <a:t>52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Inspect and compare both shoulders posteriorly and anteriorly</a:t>
            </a:r>
          </a:p>
          <a:p>
            <a:pPr lvl="2">
              <a:buSzPct val="80000"/>
              <a:buFont typeface="Wingdings" pitchFamily="2" charset="2"/>
              <a:buChar char="Ø"/>
            </a:pPr>
            <a:r>
              <a:rPr lang="en-US" altLang="en-US" sz="2400" smtClean="0"/>
              <a:t>Check size and contour of joint and compare shoulders for equality of bony landmarks</a:t>
            </a:r>
          </a:p>
          <a:p>
            <a:pPr lvl="2">
              <a:buSzPct val="80000"/>
              <a:buFont typeface="Wingdings" pitchFamily="2" charset="2"/>
              <a:buChar char="Ø"/>
            </a:pPr>
            <a:r>
              <a:rPr lang="en-US" altLang="en-US" sz="2400" smtClean="0"/>
              <a:t>Normally no redness, muscular atrophy, deformity, or swelling is present</a:t>
            </a:r>
          </a:p>
          <a:p>
            <a:pPr lvl="2">
              <a:buSzPct val="80000"/>
              <a:buFont typeface="Wingdings" pitchFamily="2" charset="2"/>
              <a:buChar char="Ø"/>
            </a:pPr>
            <a:r>
              <a:rPr lang="en-US" altLang="en-US" sz="2400" smtClean="0"/>
              <a:t>Check anterior aspect of joint capsule and subacromial bursa for abnormal swelling</a:t>
            </a:r>
          </a:p>
          <a:p>
            <a:pPr lvl="2">
              <a:buSzPct val="80000"/>
              <a:buFont typeface="Wingdings" pitchFamily="2" charset="2"/>
              <a:buChar char="Ø"/>
            </a:pPr>
            <a:r>
              <a:rPr lang="en-US" altLang="en-US" sz="2400" smtClean="0"/>
              <a:t>Do not attempt if you suspect neck trauma</a:t>
            </a:r>
          </a:p>
        </p:txBody>
      </p:sp>
      <p:sp>
        <p:nvSpPr>
          <p:cNvPr id="55299" name="Rectangle 5"/>
          <p:cNvSpPr>
            <a:spLocks noGrp="1" noChangeArrowheads="1"/>
          </p:cNvSpPr>
          <p:nvPr>
            <p:ph type="title"/>
          </p:nvPr>
        </p:nvSpPr>
        <p:spPr/>
        <p:txBody>
          <a:bodyPr/>
          <a:lstStyle/>
          <a:p>
            <a:r>
              <a:rPr lang="en-US" altLang="en-US" smtClean="0"/>
              <a:t>Shoulder I </a:t>
            </a: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53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83991C-67A7-4E48-97A2-49417CCDE7AC}" type="slidenum">
              <a:rPr lang="en-US" sz="1000" smtClean="0">
                <a:latin typeface="Arial" pitchFamily="34" charset="0"/>
              </a:rPr>
              <a:pPr eaLnBrk="1" hangingPunct="1"/>
              <a:t>53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idx="1"/>
          </p:nvPr>
        </p:nvSpPr>
        <p:spPr>
          <a:xfrm>
            <a:off x="465138" y="1641475"/>
            <a:ext cx="8229600" cy="4454525"/>
          </a:xfrm>
        </p:spPr>
        <p:txBody>
          <a:bodyPr/>
          <a:lstStyle/>
          <a:p>
            <a:r>
              <a:rPr lang="en-US" altLang="en-US" smtClean="0"/>
              <a:t>If person reports shoulder pain, ask him or her to point to spot with hand of unaffected side</a:t>
            </a:r>
          </a:p>
          <a:p>
            <a:pPr lvl="1"/>
            <a:r>
              <a:rPr lang="en-US" altLang="en-US" smtClean="0"/>
              <a:t>Shoulder pain may be from local causes or may be referred pain from a hiatal hernia or cardiac or pleural condition, which could be potentially serious</a:t>
            </a:r>
          </a:p>
          <a:p>
            <a:pPr lvl="1"/>
            <a:r>
              <a:rPr lang="en-US" altLang="en-US" smtClean="0"/>
              <a:t>Pain from a local cause is reproducible during the examination by palpation or motion</a:t>
            </a:r>
          </a:p>
          <a:p>
            <a:r>
              <a:rPr lang="en-US" altLang="en-US" smtClean="0"/>
              <a:t>While standing in front of person, palpate both shoulders, noting any muscular spasm or atrophy, swelling, heat, or tenderness</a:t>
            </a:r>
          </a:p>
        </p:txBody>
      </p:sp>
      <p:sp>
        <p:nvSpPr>
          <p:cNvPr id="56323" name="Rectangle 5"/>
          <p:cNvSpPr>
            <a:spLocks noGrp="1" noChangeArrowheads="1"/>
          </p:cNvSpPr>
          <p:nvPr>
            <p:ph type="title"/>
          </p:nvPr>
        </p:nvSpPr>
        <p:spPr/>
        <p:txBody>
          <a:bodyPr/>
          <a:lstStyle/>
          <a:p>
            <a:r>
              <a:rPr lang="en-US" altLang="en-US" smtClean="0"/>
              <a:t>Shoulder II</a:t>
            </a:r>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63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CC474A-4404-4C29-984A-84B7D3E9E5B0}" type="slidenum">
              <a:rPr lang="en-US" sz="1000" smtClean="0">
                <a:latin typeface="Arial" pitchFamily="34" charset="0"/>
              </a:rPr>
              <a:pPr eaLnBrk="1" hangingPunct="1"/>
              <a:t>54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Start at clavicle and methodically explore acromioclavicular joint, scapula, greater tubercle of humerus, area of subacromial bursa, biceps groove, and anterior aspect of glenohumeral joint</a:t>
            </a:r>
          </a:p>
          <a:p>
            <a:pPr lvl="1">
              <a:buSzPct val="60000"/>
              <a:buFont typeface="Wingdings 2" pitchFamily="18" charset="2"/>
              <a:buChar char=""/>
            </a:pPr>
            <a:r>
              <a:rPr lang="en-US" altLang="en-US" sz="2000" smtClean="0"/>
              <a:t>Palpate pyramid-shaped axilla; no adenopathy or masses should be present</a:t>
            </a:r>
          </a:p>
          <a:p>
            <a:pPr lvl="1">
              <a:buSzPct val="60000"/>
              <a:buFont typeface="Wingdings 2" pitchFamily="18" charset="2"/>
              <a:buChar char=""/>
            </a:pPr>
            <a:r>
              <a:rPr lang="en-US" altLang="en-US" sz="2000" smtClean="0"/>
              <a:t>Test ROM by asking person to perform four motions</a:t>
            </a:r>
          </a:p>
          <a:p>
            <a:pPr lvl="1">
              <a:buSzPct val="60000"/>
              <a:buFont typeface="Wingdings 2" pitchFamily="18" charset="2"/>
              <a:buChar char=""/>
            </a:pPr>
            <a:r>
              <a:rPr lang="en-US" altLang="en-US" sz="2000" smtClean="0"/>
              <a:t>Cup one hand over shoulder during ROM to note any crepitation; normally none is present</a:t>
            </a:r>
          </a:p>
          <a:p>
            <a:pPr lvl="1">
              <a:buSzPct val="60000"/>
              <a:buFont typeface="Wingdings 2" pitchFamily="18" charset="2"/>
              <a:buChar char=""/>
            </a:pPr>
            <a:r>
              <a:rPr lang="en-US" altLang="en-US" sz="2000" smtClean="0"/>
              <a:t>Test strength of shoulder muscles by asking person to shrug shoulders, flex forward and up, and abduct against your resistance</a:t>
            </a:r>
          </a:p>
          <a:p>
            <a:pPr lvl="1">
              <a:buSzPct val="60000"/>
              <a:buFont typeface="Wingdings 2" pitchFamily="18" charset="2"/>
              <a:buChar char=""/>
            </a:pPr>
            <a:r>
              <a:rPr lang="en-US" altLang="en-US" sz="2000" smtClean="0"/>
              <a:t>Shoulder shrug also tests integrity of cranial nerve XI, spinal accessory nerve</a:t>
            </a:r>
            <a:endParaRPr lang="en-US" altLang="en-US" smtClean="0"/>
          </a:p>
        </p:txBody>
      </p:sp>
      <p:sp>
        <p:nvSpPr>
          <p:cNvPr id="57347" name="Rectangle 5"/>
          <p:cNvSpPr>
            <a:spLocks noGrp="1" noChangeArrowheads="1"/>
          </p:cNvSpPr>
          <p:nvPr>
            <p:ph type="title"/>
          </p:nvPr>
        </p:nvSpPr>
        <p:spPr/>
        <p:txBody>
          <a:bodyPr/>
          <a:lstStyle/>
          <a:p>
            <a:r>
              <a:rPr lang="en-US" altLang="en-US" smtClean="0"/>
              <a:t>Shoulder III</a:t>
            </a:r>
          </a:p>
        </p:txBody>
      </p:sp>
      <p:sp>
        <p:nvSpPr>
          <p:cNvPr id="573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73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35D880-1297-4AF5-9808-B59CC4094E8B}" type="slidenum">
              <a:rPr lang="en-US" sz="1000" smtClean="0">
                <a:latin typeface="Arial" pitchFamily="34" charset="0"/>
              </a:rPr>
              <a:pPr eaLnBrk="1" hangingPunct="1"/>
              <a:t>55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idx="1"/>
          </p:nvPr>
        </p:nvSpPr>
        <p:spPr>
          <a:xfrm>
            <a:off x="465138" y="1641475"/>
            <a:ext cx="8229600" cy="4454525"/>
          </a:xfrm>
        </p:spPr>
        <p:txBody>
          <a:bodyPr/>
          <a:lstStyle/>
          <a:p>
            <a:r>
              <a:rPr lang="en-US" altLang="en-US" sz="2400" smtClean="0"/>
              <a:t>Inspect size and contour of elbow in both flexed and extended positions </a:t>
            </a:r>
          </a:p>
          <a:p>
            <a:pPr lvl="1"/>
            <a:r>
              <a:rPr lang="en-US" altLang="en-US" sz="2000" smtClean="0"/>
              <a:t>Look for deformity, redness, or swelling </a:t>
            </a:r>
          </a:p>
          <a:p>
            <a:pPr lvl="1"/>
            <a:r>
              <a:rPr lang="en-US" altLang="en-US" sz="2000" smtClean="0"/>
              <a:t>Check olecranon bursa and the normally present hollows on either side of the olecranon process for abnormal swelling</a:t>
            </a:r>
          </a:p>
          <a:p>
            <a:r>
              <a:rPr lang="en-US" altLang="en-US" sz="2400" smtClean="0"/>
              <a:t>Palpate elbow flexed about 70 degrees and relaxed </a:t>
            </a:r>
          </a:p>
          <a:p>
            <a:pPr lvl="1"/>
            <a:r>
              <a:rPr lang="en-US" altLang="en-US" sz="2000" smtClean="0"/>
              <a:t>Using left hand to support person’s left forearm and palpate extensor surface of elbow (olecranon process, and medial and lateral epicondyles of humerus) with right thumb and fingers</a:t>
            </a:r>
          </a:p>
        </p:txBody>
      </p:sp>
      <p:sp>
        <p:nvSpPr>
          <p:cNvPr id="58371" name="Rectangle 5"/>
          <p:cNvSpPr>
            <a:spLocks noGrp="1" noChangeArrowheads="1"/>
          </p:cNvSpPr>
          <p:nvPr>
            <p:ph type="title"/>
          </p:nvPr>
        </p:nvSpPr>
        <p:spPr/>
        <p:txBody>
          <a:bodyPr/>
          <a:lstStyle/>
          <a:p>
            <a:r>
              <a:rPr lang="en-US" altLang="en-US" smtClean="0"/>
              <a:t>Elbow I</a:t>
            </a:r>
          </a:p>
        </p:txBody>
      </p:sp>
      <p:sp>
        <p:nvSpPr>
          <p:cNvPr id="583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83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442870-A47A-4605-9AC4-C9529704384F}" type="slidenum">
              <a:rPr lang="en-US" sz="1000" smtClean="0">
                <a:latin typeface="Arial" pitchFamily="34" charset="0"/>
              </a:rPr>
              <a:pPr eaLnBrk="1" hangingPunct="1"/>
              <a:t>56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000" smtClean="0"/>
              <a:t>Palpate either side of olecranon process using varying pressure, with thumb in lateral groove and your index and middle fingers in medial groove </a:t>
            </a:r>
          </a:p>
          <a:p>
            <a:pPr lvl="2">
              <a:buSzPct val="80000"/>
              <a:buFont typeface="Wingdings" pitchFamily="2" charset="2"/>
              <a:buChar char="Ø"/>
            </a:pPr>
            <a:r>
              <a:rPr lang="en-US" altLang="en-US" sz="1800" smtClean="0"/>
              <a:t>Normally tissues and fat pads feel fairly solid </a:t>
            </a:r>
          </a:p>
          <a:p>
            <a:pPr lvl="2">
              <a:buSzPct val="80000"/>
              <a:buFont typeface="Wingdings" pitchFamily="2" charset="2"/>
              <a:buChar char="Ø"/>
            </a:pPr>
            <a:r>
              <a:rPr lang="en-US" altLang="en-US" sz="1800" smtClean="0"/>
              <a:t>Check for synovial thickening, swelling, nodules, or tenderness</a:t>
            </a:r>
          </a:p>
          <a:p>
            <a:pPr lvl="2">
              <a:buSzPct val="80000"/>
              <a:buFont typeface="Wingdings" pitchFamily="2" charset="2"/>
              <a:buChar char="Ø"/>
            </a:pPr>
            <a:r>
              <a:rPr lang="en-US" altLang="en-US" sz="1800" smtClean="0"/>
              <a:t>Palpate the area of the olecranon bursa for heat, swelling, tenderness, consistency, or nodules</a:t>
            </a:r>
          </a:p>
          <a:p>
            <a:pPr lvl="1">
              <a:buSzPct val="60000"/>
              <a:buFont typeface="Wingdings 2" pitchFamily="18" charset="2"/>
              <a:buChar char=""/>
            </a:pPr>
            <a:r>
              <a:rPr lang="en-US" altLang="en-US" sz="2000" smtClean="0"/>
              <a:t>Test ROM</a:t>
            </a:r>
          </a:p>
          <a:p>
            <a:pPr lvl="1">
              <a:buSzPct val="60000"/>
              <a:buFont typeface="Wingdings 2" pitchFamily="18" charset="2"/>
              <a:buChar char=""/>
            </a:pPr>
            <a:r>
              <a:rPr lang="en-US" altLang="en-US" sz="2000" smtClean="0"/>
              <a:t>While testing muscle strength, stabilize person’s arm with one hand </a:t>
            </a:r>
          </a:p>
          <a:p>
            <a:pPr lvl="2">
              <a:buSzPct val="80000"/>
              <a:buFont typeface="Wingdings" pitchFamily="2" charset="2"/>
              <a:buChar char="Ø"/>
            </a:pPr>
            <a:r>
              <a:rPr lang="en-US" altLang="en-US" sz="1800" smtClean="0"/>
              <a:t>Have person flex elbow against your resistance applied just proximal to wrist</a:t>
            </a:r>
          </a:p>
          <a:p>
            <a:pPr lvl="2">
              <a:buSzPct val="80000"/>
              <a:buFont typeface="Wingdings" pitchFamily="2" charset="2"/>
              <a:buChar char="Ø"/>
            </a:pPr>
            <a:r>
              <a:rPr lang="en-US" altLang="en-US" sz="1800" smtClean="0"/>
              <a:t>Then ask person to extend elbow against your resistance</a:t>
            </a:r>
          </a:p>
          <a:p>
            <a:pPr lvl="1"/>
            <a:endParaRPr lang="en-US" altLang="en-US" sz="2000" smtClean="0"/>
          </a:p>
        </p:txBody>
      </p:sp>
      <p:sp>
        <p:nvSpPr>
          <p:cNvPr id="59395" name="Rectangle 5"/>
          <p:cNvSpPr>
            <a:spLocks noGrp="1" noChangeArrowheads="1"/>
          </p:cNvSpPr>
          <p:nvPr>
            <p:ph type="title"/>
          </p:nvPr>
        </p:nvSpPr>
        <p:spPr/>
        <p:txBody>
          <a:bodyPr/>
          <a:lstStyle/>
          <a:p>
            <a:r>
              <a:rPr lang="en-US" altLang="en-US" smtClean="0"/>
              <a:t>Elbow II</a:t>
            </a:r>
          </a:p>
        </p:txBody>
      </p:sp>
      <p:sp>
        <p:nvSpPr>
          <p:cNvPr id="593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93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112570-44DA-4A17-8100-1FF5FA23F0E2}" type="slidenum">
              <a:rPr lang="en-US" sz="1000" smtClean="0">
                <a:latin typeface="Arial" pitchFamily="34" charset="0"/>
              </a:rPr>
              <a:pPr eaLnBrk="1" hangingPunct="1"/>
              <a:t>57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Inspect hands and wrists on dorsal and palmar sides</a:t>
            </a:r>
          </a:p>
          <a:p>
            <a:pPr lvl="2">
              <a:buSzPct val="80000"/>
              <a:buFont typeface="Wingdings" pitchFamily="2" charset="2"/>
              <a:buChar char="Ø"/>
            </a:pPr>
            <a:r>
              <a:rPr lang="en-US" altLang="en-US" smtClean="0"/>
              <a:t>Note position, contour, and shape; normally no swelling or redness, deformity, or nodules are present</a:t>
            </a:r>
          </a:p>
          <a:p>
            <a:pPr lvl="2">
              <a:buSzPct val="80000"/>
              <a:buFont typeface="Wingdings" pitchFamily="2" charset="2"/>
              <a:buChar char="Ø"/>
            </a:pPr>
            <a:r>
              <a:rPr lang="en-US" altLang="en-US" smtClean="0"/>
              <a:t>Skin looks smooth with knuckle wrinkles present and no swelling or lesions; muscles appear full</a:t>
            </a:r>
          </a:p>
          <a:p>
            <a:pPr lvl="1">
              <a:buSzPct val="60000"/>
              <a:buFont typeface="Wingdings 2" pitchFamily="18" charset="2"/>
              <a:buChar char=""/>
            </a:pPr>
            <a:r>
              <a:rPr lang="en-US" altLang="en-US" smtClean="0"/>
              <a:t>Palpate each joint in wrist and hands</a:t>
            </a:r>
          </a:p>
          <a:p>
            <a:pPr lvl="2">
              <a:buSzPct val="80000"/>
              <a:buFont typeface="Wingdings" pitchFamily="2" charset="2"/>
              <a:buChar char="Ø"/>
            </a:pPr>
            <a:r>
              <a:rPr lang="en-US" altLang="en-US" smtClean="0"/>
              <a:t>Facing person, support hand with your fingers under it and palpate wrist with both your thumbs on its dorsum</a:t>
            </a:r>
          </a:p>
          <a:p>
            <a:pPr lvl="2">
              <a:buSzPct val="80000"/>
              <a:buFont typeface="Wingdings" pitchFamily="2" charset="2"/>
              <a:buChar char="Ø"/>
            </a:pPr>
            <a:r>
              <a:rPr lang="en-US" altLang="en-US" smtClean="0"/>
              <a:t>Normally joint surfaces feel smooth, with no swelling, bogginess, nodules, or tenderness</a:t>
            </a:r>
          </a:p>
        </p:txBody>
      </p:sp>
      <p:sp>
        <p:nvSpPr>
          <p:cNvPr id="60419" name="Rectangle 5"/>
          <p:cNvSpPr>
            <a:spLocks noGrp="1" noChangeArrowheads="1"/>
          </p:cNvSpPr>
          <p:nvPr>
            <p:ph type="title"/>
          </p:nvPr>
        </p:nvSpPr>
        <p:spPr/>
        <p:txBody>
          <a:bodyPr/>
          <a:lstStyle/>
          <a:p>
            <a:r>
              <a:rPr lang="en-US" altLang="en-US" smtClean="0"/>
              <a:t>Wrist and Hand I</a:t>
            </a:r>
          </a:p>
        </p:txBody>
      </p:sp>
      <p:sp>
        <p:nvSpPr>
          <p:cNvPr id="604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04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CE7E72-993C-40B8-B60C-A36AEBBF2FAC}" type="slidenum">
              <a:rPr lang="en-US" sz="1000" smtClean="0">
                <a:latin typeface="Arial" pitchFamily="34" charset="0"/>
              </a:rPr>
              <a:pPr eaLnBrk="1" hangingPunct="1"/>
              <a:t>58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idx="1"/>
          </p:nvPr>
        </p:nvSpPr>
        <p:spPr>
          <a:xfrm>
            <a:off x="465138" y="1641475"/>
            <a:ext cx="8229600" cy="4454525"/>
          </a:xfrm>
        </p:spPr>
        <p:txBody>
          <a:bodyPr/>
          <a:lstStyle/>
          <a:p>
            <a:pPr lvl="1"/>
            <a:r>
              <a:rPr lang="en-US" altLang="en-US" smtClean="0"/>
              <a:t>Palpate metacarpophalangeal joints with your thumbs, just distal to and on either side of knuckle </a:t>
            </a:r>
          </a:p>
          <a:p>
            <a:pPr lvl="2"/>
            <a:r>
              <a:rPr lang="en-US" altLang="en-US" smtClean="0"/>
              <a:t>Use thumb and index finger in pinching motion to palpate sides of interphalangeal joints</a:t>
            </a:r>
          </a:p>
          <a:p>
            <a:pPr lvl="2"/>
            <a:r>
              <a:rPr lang="en-US" altLang="en-US" smtClean="0"/>
              <a:t>Normally no synovial thickening, tenderness, warmth, or nodules are present</a:t>
            </a:r>
          </a:p>
          <a:p>
            <a:pPr lvl="1"/>
            <a:r>
              <a:rPr lang="en-US" altLang="en-US" smtClean="0"/>
              <a:t>For muscle testing, position person’s forearm palm up and resting on a table; stabilize by holding your hand at person’s midforearm; ask person to flex wrist against your resistance at palm</a:t>
            </a:r>
          </a:p>
        </p:txBody>
      </p:sp>
      <p:sp>
        <p:nvSpPr>
          <p:cNvPr id="61443" name="Rectangle 5"/>
          <p:cNvSpPr>
            <a:spLocks noGrp="1" noChangeArrowheads="1"/>
          </p:cNvSpPr>
          <p:nvPr>
            <p:ph type="title"/>
          </p:nvPr>
        </p:nvSpPr>
        <p:spPr/>
        <p:txBody>
          <a:bodyPr/>
          <a:lstStyle/>
          <a:p>
            <a:r>
              <a:rPr lang="en-US" altLang="en-US" smtClean="0"/>
              <a:t>Wrist and Hand II</a:t>
            </a:r>
          </a:p>
        </p:txBody>
      </p:sp>
      <p:sp>
        <p:nvSpPr>
          <p:cNvPr id="614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14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A66439-1604-4775-8845-8931ED2A3CFD}" type="slidenum">
              <a:rPr lang="en-US" sz="1000" smtClean="0">
                <a:latin typeface="Arial" pitchFamily="34" charset="0"/>
              </a:rPr>
              <a:pPr eaLnBrk="1" hangingPunct="1"/>
              <a:t>59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t>Joint surrounded by fibrous capsule and supported by ligaments</a:t>
            </a:r>
          </a:p>
          <a:p>
            <a:pPr lvl="1">
              <a:buSzPct val="60000"/>
              <a:buFont typeface="Wingdings 2" pitchFamily="18" charset="2"/>
              <a:buChar char=""/>
            </a:pPr>
            <a:r>
              <a:rPr lang="en-US" altLang="en-US" dirty="0" smtClean="0"/>
              <a:t>Ligaments are fibrous bands running directly from one bone to another; strengthen joint and help prevent movement in undesirable directions </a:t>
            </a:r>
          </a:p>
          <a:p>
            <a:pPr lvl="1">
              <a:buSzPct val="60000"/>
              <a:buFont typeface="Wingdings 2" pitchFamily="18" charset="2"/>
              <a:buChar char=""/>
            </a:pPr>
            <a:r>
              <a:rPr lang="en-US" altLang="en-US" dirty="0" smtClean="0"/>
              <a:t>Bursa: enclosed sac filled with synovial fluid </a:t>
            </a:r>
          </a:p>
          <a:p>
            <a:pPr lvl="2">
              <a:buSzPct val="80000"/>
              <a:buFont typeface="Wingdings" pitchFamily="2" charset="2"/>
              <a:buChar char="Ø"/>
            </a:pPr>
            <a:r>
              <a:rPr lang="en-US" altLang="en-US" dirty="0" smtClean="0"/>
              <a:t>Help muscles and tendons glide smoothly over bone</a:t>
            </a:r>
          </a:p>
          <a:p>
            <a:pPr lvl="2">
              <a:buSzPct val="80000"/>
              <a:buFont typeface="Wingdings" pitchFamily="2" charset="2"/>
              <a:buChar char="Ø"/>
            </a:pPr>
            <a:r>
              <a:rPr lang="en-US" altLang="en-US" dirty="0" smtClean="0"/>
              <a:t>Located in areas of potential friction, for example, </a:t>
            </a:r>
            <a:r>
              <a:rPr lang="en-US" altLang="en-US" dirty="0" err="1" smtClean="0"/>
              <a:t>subacromial</a:t>
            </a:r>
            <a:r>
              <a:rPr lang="en-US" altLang="en-US" dirty="0" smtClean="0"/>
              <a:t> bursa of shoulder, </a:t>
            </a:r>
            <a:r>
              <a:rPr lang="en-US" altLang="en-US" dirty="0" err="1" smtClean="0"/>
              <a:t>prepatellar</a:t>
            </a:r>
            <a:r>
              <a:rPr lang="en-US" altLang="en-US" dirty="0" smtClean="0"/>
              <a:t> bursa of knee</a:t>
            </a:r>
          </a:p>
        </p:txBody>
      </p:sp>
      <p:sp>
        <p:nvSpPr>
          <p:cNvPr id="7171" name="Rectangle 5"/>
          <p:cNvSpPr>
            <a:spLocks noGrp="1" noChangeArrowheads="1"/>
          </p:cNvSpPr>
          <p:nvPr>
            <p:ph type="title"/>
          </p:nvPr>
        </p:nvSpPr>
        <p:spPr/>
        <p:txBody>
          <a:bodyPr/>
          <a:lstStyle/>
          <a:p>
            <a:r>
              <a:rPr lang="en-US" altLang="en-US" smtClean="0"/>
              <a:t>Synovial Joints II</a:t>
            </a:r>
          </a:p>
        </p:txBody>
      </p:sp>
      <p:sp>
        <p:nvSpPr>
          <p:cNvPr id="71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1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C3124D-D349-46E7-A98F-2EEDC7B6324C}" type="slidenum">
              <a:rPr lang="en-US" sz="1000" smtClean="0">
                <a:latin typeface="Arial" pitchFamily="34" charset="0"/>
              </a:rPr>
              <a:pPr eaLnBrk="1" hangingPunct="1"/>
              <a:t>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idx="1"/>
          </p:nvPr>
        </p:nvSpPr>
        <p:spPr>
          <a:xfrm>
            <a:off x="465138" y="1641475"/>
            <a:ext cx="8229600" cy="4700588"/>
          </a:xfrm>
        </p:spPr>
        <p:txBody>
          <a:bodyPr/>
          <a:lstStyle/>
          <a:p>
            <a:pPr lvl="1">
              <a:buSzPct val="60000"/>
              <a:buFont typeface="Wingdings 2" pitchFamily="18" charset="2"/>
              <a:buChar char=""/>
            </a:pPr>
            <a:r>
              <a:rPr lang="en-US" altLang="en-US" smtClean="0"/>
              <a:t>Phalen’s test</a:t>
            </a:r>
          </a:p>
          <a:p>
            <a:pPr lvl="2">
              <a:buSzPct val="80000"/>
              <a:buFont typeface="Wingdings" pitchFamily="2" charset="2"/>
              <a:buChar char="Ø"/>
            </a:pPr>
            <a:r>
              <a:rPr lang="en-US" altLang="en-US" smtClean="0"/>
              <a:t>Ask person to hold both hands back to back while flexing wrists 90 degrees</a:t>
            </a:r>
          </a:p>
          <a:p>
            <a:pPr lvl="2">
              <a:buSzPct val="80000"/>
              <a:buFont typeface="Wingdings" pitchFamily="2" charset="2"/>
              <a:buChar char="Ø"/>
            </a:pPr>
            <a:r>
              <a:rPr lang="en-US" altLang="en-US" smtClean="0"/>
              <a:t>Acute flexion of wrist for 60 seconds produces no symptoms in the normal hand</a:t>
            </a:r>
          </a:p>
          <a:p>
            <a:pPr lvl="2">
              <a:buSzPct val="80000"/>
              <a:buFont typeface="Wingdings" pitchFamily="2" charset="2"/>
              <a:buChar char="Ø"/>
            </a:pPr>
            <a:r>
              <a:rPr lang="en-US" altLang="en-US" smtClean="0"/>
              <a:t>Test reproduces numbness and burning in person with carpal tunnel syndrome</a:t>
            </a:r>
          </a:p>
          <a:p>
            <a:pPr lvl="1">
              <a:buSzPct val="60000"/>
              <a:buFont typeface="Wingdings 2" pitchFamily="18" charset="2"/>
              <a:buChar char=""/>
            </a:pPr>
            <a:r>
              <a:rPr lang="en-US" altLang="en-US" smtClean="0"/>
              <a:t>Tinel’s Sign</a:t>
            </a:r>
          </a:p>
          <a:p>
            <a:pPr lvl="2">
              <a:buSzPct val="80000"/>
              <a:buFont typeface="Wingdings" pitchFamily="2" charset="2"/>
              <a:buChar char="Ø"/>
            </a:pPr>
            <a:r>
              <a:rPr lang="en-US" altLang="en-US" smtClean="0"/>
              <a:t>Direct percussion of location of median nerve at wrist produces no symptoms in normal hand</a:t>
            </a:r>
          </a:p>
          <a:p>
            <a:pPr lvl="2">
              <a:buSzPct val="80000"/>
              <a:buFont typeface="Wingdings" pitchFamily="2" charset="2"/>
              <a:buChar char="Ø"/>
            </a:pPr>
            <a:r>
              <a:rPr lang="en-US" altLang="en-US" smtClean="0"/>
              <a:t>Percussion of median nerve produces burning and tingling along its distribution, which is a positive Tinel’s sign for carpal tunnel syndrome</a:t>
            </a:r>
          </a:p>
          <a:p>
            <a:pPr lvl="2"/>
            <a:endParaRPr lang="en-US" altLang="en-US" smtClean="0"/>
          </a:p>
        </p:txBody>
      </p:sp>
      <p:sp>
        <p:nvSpPr>
          <p:cNvPr id="62467" name="Rectangle 5"/>
          <p:cNvSpPr>
            <a:spLocks noGrp="1" noChangeArrowheads="1"/>
          </p:cNvSpPr>
          <p:nvPr>
            <p:ph type="title"/>
          </p:nvPr>
        </p:nvSpPr>
        <p:spPr/>
        <p:txBody>
          <a:bodyPr/>
          <a:lstStyle/>
          <a:p>
            <a:r>
              <a:rPr lang="en-US" altLang="en-US" smtClean="0"/>
              <a:t>Carpal Tunnel Testing</a:t>
            </a:r>
          </a:p>
        </p:txBody>
      </p:sp>
      <p:sp>
        <p:nvSpPr>
          <p:cNvPr id="624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24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F52BBD-4852-4531-A0CB-DC6EBB77D5E1}" type="slidenum">
              <a:rPr lang="en-US" sz="1000" smtClean="0">
                <a:latin typeface="Arial" pitchFamily="34" charset="0"/>
              </a:rPr>
              <a:pPr eaLnBrk="1" hangingPunct="1"/>
              <a:t>60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idx="1"/>
          </p:nvPr>
        </p:nvSpPr>
        <p:spPr>
          <a:xfrm>
            <a:off x="465138" y="1641475"/>
            <a:ext cx="8229600" cy="4687888"/>
          </a:xfrm>
        </p:spPr>
        <p:txBody>
          <a:bodyPr/>
          <a:lstStyle/>
          <a:p>
            <a:pPr lvl="1">
              <a:buSzPct val="60000"/>
              <a:buFont typeface="Wingdings 2" pitchFamily="18" charset="2"/>
              <a:buChar char=""/>
            </a:pPr>
            <a:r>
              <a:rPr lang="en-US" altLang="en-US" smtClean="0"/>
              <a:t>Inspect hip joint together with spine later in examination as person stands; note symmetric levels of iliac crests, gluteal folds, and equally sized buttocks</a:t>
            </a:r>
          </a:p>
          <a:p>
            <a:pPr lvl="2">
              <a:buSzPct val="80000"/>
              <a:buFont typeface="Wingdings" pitchFamily="2" charset="2"/>
              <a:buChar char="Ø"/>
            </a:pPr>
            <a:r>
              <a:rPr lang="en-US" altLang="en-US" smtClean="0"/>
              <a:t>Smooth, even gait reflects equal leg lengths and functional hip motion</a:t>
            </a:r>
          </a:p>
          <a:p>
            <a:pPr lvl="1">
              <a:buSzPct val="60000"/>
              <a:buFont typeface="Wingdings 2" pitchFamily="18" charset="2"/>
              <a:buChar char=""/>
            </a:pPr>
            <a:r>
              <a:rPr lang="en-US" altLang="en-US" smtClean="0"/>
              <a:t>Help person into supine position and palpate hip joints; joints should feel stable and symmetric, with no tenderness or crepitation</a:t>
            </a:r>
          </a:p>
          <a:p>
            <a:pPr lvl="1">
              <a:buSzPct val="60000"/>
              <a:buFont typeface="Wingdings 2" pitchFamily="18" charset="2"/>
              <a:buChar char=""/>
            </a:pPr>
            <a:r>
              <a:rPr lang="en-US" altLang="en-US" smtClean="0"/>
              <a:t>Assess ROM</a:t>
            </a:r>
          </a:p>
          <a:p>
            <a:pPr lvl="2">
              <a:buSzPct val="80000"/>
              <a:buFont typeface="Wingdings" pitchFamily="2" charset="2"/>
              <a:buChar char="Ø"/>
            </a:pPr>
            <a:r>
              <a:rPr lang="en-US" altLang="en-US" smtClean="0"/>
              <a:t>Limitation of abduction of hip while supine is most common motion dysfunction found in hip disease</a:t>
            </a:r>
          </a:p>
        </p:txBody>
      </p:sp>
      <p:sp>
        <p:nvSpPr>
          <p:cNvPr id="63491" name="Rectangle 5"/>
          <p:cNvSpPr>
            <a:spLocks noGrp="1" noChangeArrowheads="1"/>
          </p:cNvSpPr>
          <p:nvPr>
            <p:ph type="title"/>
          </p:nvPr>
        </p:nvSpPr>
        <p:spPr/>
        <p:txBody>
          <a:bodyPr/>
          <a:lstStyle/>
          <a:p>
            <a:r>
              <a:rPr lang="en-US" altLang="en-US" smtClean="0"/>
              <a:t>Hip</a:t>
            </a:r>
          </a:p>
        </p:txBody>
      </p:sp>
      <p:sp>
        <p:nvSpPr>
          <p:cNvPr id="634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34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D8ECD3-5B63-4D4F-AA98-8D7E98615565}" type="slidenum">
              <a:rPr lang="en-US" sz="1000" smtClean="0">
                <a:latin typeface="Arial" pitchFamily="34" charset="0"/>
              </a:rPr>
              <a:pPr eaLnBrk="1" hangingPunct="1"/>
              <a:t>61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Person should remain supine with legs extended</a:t>
            </a:r>
          </a:p>
          <a:p>
            <a:pPr lvl="1">
              <a:buSzPct val="60000"/>
              <a:buFont typeface="Wingdings 2" pitchFamily="18" charset="2"/>
              <a:buChar char=""/>
            </a:pPr>
            <a:r>
              <a:rPr lang="en-US" altLang="en-US" smtClean="0"/>
              <a:t>Inspect lower leg alignment; should extend in same axis as thigh</a:t>
            </a:r>
          </a:p>
          <a:p>
            <a:pPr lvl="1">
              <a:buSzPct val="60000"/>
              <a:buFont typeface="Wingdings 2" pitchFamily="18" charset="2"/>
              <a:buChar char=""/>
            </a:pPr>
            <a:r>
              <a:rPr lang="en-US" altLang="en-US" smtClean="0"/>
              <a:t>Inspect knee’s shape and contour; normally distinct hollows present on either side of patella; check for any sign of fullness or swelling; note other locations for any abnormal swelling</a:t>
            </a:r>
          </a:p>
          <a:p>
            <a:pPr lvl="1">
              <a:buSzPct val="60000"/>
              <a:buFont typeface="Wingdings 2" pitchFamily="18" charset="2"/>
              <a:buChar char=""/>
            </a:pPr>
            <a:r>
              <a:rPr lang="en-US" altLang="en-US" smtClean="0"/>
              <a:t>Check quadriceps muscle in anterior thigh for any atrophy; because it is a prime mover of the knee, it is important for joint stability during weight-bearing</a:t>
            </a:r>
          </a:p>
        </p:txBody>
      </p:sp>
      <p:sp>
        <p:nvSpPr>
          <p:cNvPr id="64515" name="Rectangle 5"/>
          <p:cNvSpPr>
            <a:spLocks noGrp="1" noChangeArrowheads="1"/>
          </p:cNvSpPr>
          <p:nvPr>
            <p:ph type="title"/>
          </p:nvPr>
        </p:nvSpPr>
        <p:spPr/>
        <p:txBody>
          <a:bodyPr/>
          <a:lstStyle/>
          <a:p>
            <a:r>
              <a:rPr lang="en-US" altLang="en-US" smtClean="0"/>
              <a:t>Knee I</a:t>
            </a:r>
          </a:p>
        </p:txBody>
      </p:sp>
      <p:sp>
        <p:nvSpPr>
          <p:cNvPr id="645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45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264E0A-959C-4DBA-AA8C-C1EA90ACDF45}" type="slidenum">
              <a:rPr lang="en-US" sz="1000" smtClean="0">
                <a:latin typeface="Arial" pitchFamily="34" charset="0"/>
              </a:rPr>
              <a:pPr eaLnBrk="1" hangingPunct="1"/>
              <a:t>62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Enhance palpation with knee in supine position; start high on anterior thigh above patella</a:t>
            </a:r>
          </a:p>
          <a:p>
            <a:pPr lvl="2">
              <a:buSzPct val="80000"/>
              <a:buFont typeface="Wingdings" pitchFamily="2" charset="2"/>
              <a:buChar char="Ø"/>
            </a:pPr>
            <a:r>
              <a:rPr lang="en-US" altLang="en-US" smtClean="0"/>
              <a:t>Palpate with left thumb and fingers in grasping fashion; proceed toward knee, exploring region of suprapatellar pouch; note consistency of tissues. </a:t>
            </a:r>
          </a:p>
          <a:p>
            <a:pPr lvl="2">
              <a:buSzPct val="80000"/>
              <a:buFont typeface="Wingdings" pitchFamily="2" charset="2"/>
              <a:buChar char="Ø"/>
            </a:pPr>
            <a:r>
              <a:rPr lang="en-US" altLang="en-US" smtClean="0"/>
              <a:t>Muscles and soft tissues should feel solid, and joint should feel smooth, with no warmth, tenderness, thickening, or nodularity.</a:t>
            </a:r>
          </a:p>
          <a:p>
            <a:pPr lvl="2">
              <a:buSzPct val="80000"/>
              <a:buFont typeface="Wingdings" pitchFamily="2" charset="2"/>
              <a:buChar char="Ø"/>
            </a:pPr>
            <a:r>
              <a:rPr lang="en-US" altLang="en-US" smtClean="0"/>
              <a:t>When swelling occurs, need to distinguish if due to soft tissue swelling or increased fluid in joint; tests for bulge sign and ballottement of patella aid this assessment.</a:t>
            </a:r>
          </a:p>
        </p:txBody>
      </p:sp>
      <p:sp>
        <p:nvSpPr>
          <p:cNvPr id="65539" name="Rectangle 5"/>
          <p:cNvSpPr>
            <a:spLocks noGrp="1" noChangeArrowheads="1"/>
          </p:cNvSpPr>
          <p:nvPr>
            <p:ph type="title"/>
          </p:nvPr>
        </p:nvSpPr>
        <p:spPr/>
        <p:txBody>
          <a:bodyPr/>
          <a:lstStyle/>
          <a:p>
            <a:r>
              <a:rPr lang="en-US" altLang="en-US" smtClean="0"/>
              <a:t>Knee II</a:t>
            </a: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55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32D649-602B-4BE7-A0D7-8C9D557D6310}" type="slidenum">
              <a:rPr lang="en-US" sz="1000" smtClean="0">
                <a:latin typeface="Arial" pitchFamily="34" charset="0"/>
              </a:rPr>
              <a:pPr eaLnBrk="1" hangingPunct="1"/>
              <a:t>63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For swelling in suprapatellar pouch, bulge sign confirms presence of fluid as you try to move fluid from one side of joint to other.</a:t>
            </a:r>
          </a:p>
          <a:p>
            <a:pPr lvl="1">
              <a:buSzPct val="60000"/>
              <a:buFont typeface="Wingdings 2" pitchFamily="18" charset="2"/>
              <a:buChar char=""/>
            </a:pPr>
            <a:r>
              <a:rPr lang="en-US" altLang="en-US" sz="2800" smtClean="0"/>
              <a:t>Firmly stroke up on medial aspect of knee two or three times to displace any fluid; tap lateral aspect and watch medial side in hollow for distinct bulge from a fluid wave; normally none is present.</a:t>
            </a:r>
          </a:p>
        </p:txBody>
      </p:sp>
      <p:sp>
        <p:nvSpPr>
          <p:cNvPr id="66563" name="Rectangle 5"/>
          <p:cNvSpPr>
            <a:spLocks noGrp="1" noChangeArrowheads="1"/>
          </p:cNvSpPr>
          <p:nvPr>
            <p:ph type="title"/>
          </p:nvPr>
        </p:nvSpPr>
        <p:spPr/>
        <p:txBody>
          <a:bodyPr/>
          <a:lstStyle/>
          <a:p>
            <a:r>
              <a:rPr lang="en-US" altLang="en-US" smtClean="0"/>
              <a:t>Knee: Bulge Sign</a:t>
            </a:r>
          </a:p>
        </p:txBody>
      </p:sp>
      <p:sp>
        <p:nvSpPr>
          <p:cNvPr id="665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65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A1D697-57D9-49DA-BD7F-7877DC449881}" type="slidenum">
              <a:rPr lang="en-US" sz="1000" smtClean="0">
                <a:latin typeface="Arial" pitchFamily="34" charset="0"/>
              </a:rPr>
              <a:pPr eaLnBrk="1" hangingPunct="1"/>
              <a:t>64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idx="1"/>
          </p:nvPr>
        </p:nvSpPr>
        <p:spPr>
          <a:xfrm>
            <a:off x="465138" y="1641475"/>
            <a:ext cx="8229600" cy="4454525"/>
          </a:xfrm>
        </p:spPr>
        <p:txBody>
          <a:bodyPr/>
          <a:lstStyle/>
          <a:p>
            <a:pPr marL="742950" lvl="2" indent="-285750">
              <a:buSzPct val="60000"/>
              <a:buFont typeface="Wingdings 2" pitchFamily="18" charset="2"/>
              <a:buChar char=""/>
            </a:pPr>
            <a:r>
              <a:rPr lang="en-US" altLang="en-US" smtClean="0"/>
              <a:t>Test reliability when larger amounts of fluid are present </a:t>
            </a:r>
          </a:p>
          <a:p>
            <a:pPr marL="742950" lvl="2" indent="-285750">
              <a:buSzPct val="60000"/>
              <a:buFont typeface="Wingdings 2" pitchFamily="18" charset="2"/>
              <a:buChar char=""/>
            </a:pPr>
            <a:r>
              <a:rPr lang="en-US" altLang="en-US" smtClean="0"/>
              <a:t>Use left hand to compress suprapatellar pouch to move any fluid into knee joint</a:t>
            </a:r>
          </a:p>
          <a:p>
            <a:pPr marL="742950" lvl="2" indent="-285750">
              <a:buSzPct val="60000"/>
              <a:buFont typeface="Wingdings 2" pitchFamily="18" charset="2"/>
              <a:buChar char=""/>
            </a:pPr>
            <a:r>
              <a:rPr lang="en-US" altLang="en-US" smtClean="0"/>
              <a:t>With right hand, push patella sharply against femur; if no fluid is present, patella is already snug against femur</a:t>
            </a:r>
          </a:p>
          <a:p>
            <a:pPr marL="742950" lvl="2" indent="-285750">
              <a:buSzPct val="60000"/>
              <a:buFont typeface="Wingdings 2" pitchFamily="18" charset="2"/>
              <a:buChar char=""/>
            </a:pPr>
            <a:r>
              <a:rPr lang="en-US" altLang="en-US" smtClean="0"/>
              <a:t>Palpate infrapatellar fat pad and patella; check for crepitus by holding hand on patella as knee is flexed and extended; some crepitus in knee is not uncommon</a:t>
            </a:r>
          </a:p>
          <a:p>
            <a:pPr lvl="1">
              <a:buSzPct val="60000"/>
              <a:buFont typeface="Wingdings 2" pitchFamily="18" charset="2"/>
              <a:buChar char=""/>
            </a:pPr>
            <a:r>
              <a:rPr lang="en-US" altLang="en-US" sz="2000" smtClean="0"/>
              <a:t>Check ROM</a:t>
            </a:r>
          </a:p>
          <a:p>
            <a:pPr lvl="1">
              <a:buSzPct val="60000"/>
              <a:buFont typeface="Wingdings 2" pitchFamily="18" charset="2"/>
              <a:buChar char=""/>
            </a:pPr>
            <a:r>
              <a:rPr lang="en-US" altLang="en-US" sz="2000" smtClean="0"/>
              <a:t>Check muscle strength by asking person to maintain knee flexion while you oppose by trying to pull the leg forward</a:t>
            </a:r>
          </a:p>
        </p:txBody>
      </p:sp>
      <p:sp>
        <p:nvSpPr>
          <p:cNvPr id="67587" name="Rectangle 5"/>
          <p:cNvSpPr>
            <a:spLocks noGrp="1" noChangeArrowheads="1"/>
          </p:cNvSpPr>
          <p:nvPr>
            <p:ph type="title"/>
          </p:nvPr>
        </p:nvSpPr>
        <p:spPr/>
        <p:txBody>
          <a:bodyPr/>
          <a:lstStyle/>
          <a:p>
            <a:r>
              <a:rPr lang="en-US" altLang="en-US" smtClean="0"/>
              <a:t>Knee: Ballottement of Patella</a:t>
            </a:r>
          </a:p>
        </p:txBody>
      </p:sp>
      <p:sp>
        <p:nvSpPr>
          <p:cNvPr id="675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75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E8A0FF-8486-4970-BF08-F246CCFFDC96}" type="slidenum">
              <a:rPr lang="en-US" sz="1000" smtClean="0">
                <a:latin typeface="Arial" pitchFamily="34" charset="0"/>
              </a:rPr>
              <a:pPr eaLnBrk="1" hangingPunct="1"/>
              <a:t>65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idx="1"/>
          </p:nvPr>
        </p:nvSpPr>
        <p:spPr>
          <a:xfrm>
            <a:off x="465138" y="1641475"/>
            <a:ext cx="8229600" cy="4454525"/>
          </a:xfrm>
        </p:spPr>
        <p:txBody>
          <a:bodyPr/>
          <a:lstStyle/>
          <a:p>
            <a:r>
              <a:rPr lang="en-US" altLang="en-US" smtClean="0"/>
              <a:t>Special test for meniscal tears</a:t>
            </a:r>
          </a:p>
          <a:p>
            <a:pPr lvl="1"/>
            <a:r>
              <a:rPr lang="en-US" altLang="en-US" smtClean="0"/>
              <a:t>Perform test when person has history of trauma followed by locking, giving way, or local pain in knee</a:t>
            </a:r>
          </a:p>
          <a:p>
            <a:pPr lvl="1"/>
            <a:r>
              <a:rPr lang="en-US" altLang="en-US" smtClean="0"/>
              <a:t>Position person supine as you stand on affected side </a:t>
            </a:r>
          </a:p>
          <a:p>
            <a:pPr lvl="1"/>
            <a:r>
              <a:rPr lang="en-US" altLang="en-US" smtClean="0"/>
              <a:t>Hold heel and flex knee and hip; place your other hand on knee with fingers on medial side</a:t>
            </a:r>
          </a:p>
          <a:p>
            <a:pPr lvl="1"/>
            <a:r>
              <a:rPr lang="en-US" altLang="en-US" smtClean="0"/>
              <a:t>Rotate leg in and out to loosen joint</a:t>
            </a:r>
          </a:p>
          <a:p>
            <a:pPr lvl="1"/>
            <a:r>
              <a:rPr lang="en-US" altLang="en-US" smtClean="0"/>
              <a:t>Externally rotate leg and push a valgus (inward) stress on knee; then slowly extend knee; normally leg extends smoothly with no pain</a:t>
            </a:r>
          </a:p>
        </p:txBody>
      </p:sp>
      <p:sp>
        <p:nvSpPr>
          <p:cNvPr id="68611" name="Rectangle 5"/>
          <p:cNvSpPr>
            <a:spLocks noGrp="1" noChangeArrowheads="1"/>
          </p:cNvSpPr>
          <p:nvPr>
            <p:ph type="title"/>
          </p:nvPr>
        </p:nvSpPr>
        <p:spPr/>
        <p:txBody>
          <a:bodyPr/>
          <a:lstStyle/>
          <a:p>
            <a:r>
              <a:rPr lang="en-US" altLang="en-US" smtClean="0"/>
              <a:t>McMurray’s Test</a:t>
            </a:r>
          </a:p>
        </p:txBody>
      </p:sp>
      <p:sp>
        <p:nvSpPr>
          <p:cNvPr id="686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86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E1BE5D-3E34-42F0-A02D-FA092275643B}" type="slidenum">
              <a:rPr lang="en-US" sz="1000" smtClean="0">
                <a:latin typeface="Arial" pitchFamily="34" charset="0"/>
              </a:rPr>
              <a:pPr eaLnBrk="1" hangingPunct="1"/>
              <a:t>66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Inspect while person is sitting and when standing and walking</a:t>
            </a:r>
          </a:p>
          <a:p>
            <a:pPr lvl="2">
              <a:buSzPct val="80000"/>
              <a:buFont typeface="Wingdings" pitchFamily="2" charset="2"/>
              <a:buChar char="Ø"/>
            </a:pPr>
            <a:r>
              <a:rPr lang="en-US" altLang="en-US" smtClean="0"/>
              <a:t>Compare both feet, noting contour of joints; foot should align with long axis of lower leg</a:t>
            </a:r>
          </a:p>
          <a:p>
            <a:pPr lvl="2">
              <a:buSzPct val="80000"/>
              <a:buFont typeface="Wingdings" pitchFamily="2" charset="2"/>
              <a:buChar char="Ø"/>
            </a:pPr>
            <a:r>
              <a:rPr lang="en-US" altLang="en-US" smtClean="0"/>
              <a:t>Weight-bearing should fall on middle of foot; most feet have a longitudinal arch, but this can vary normally from “flat feet” to high instep</a:t>
            </a:r>
          </a:p>
          <a:p>
            <a:pPr lvl="2">
              <a:buSzPct val="80000"/>
              <a:buFont typeface="Wingdings" pitchFamily="2" charset="2"/>
              <a:buChar char="Ø"/>
            </a:pPr>
            <a:r>
              <a:rPr lang="en-US" altLang="en-US" smtClean="0"/>
              <a:t>Toes point straight forward and lie flat; note locations of calluses or bursal reactions as they reveal areas of abnormal friction </a:t>
            </a:r>
          </a:p>
          <a:p>
            <a:pPr lvl="2">
              <a:buSzPct val="80000"/>
              <a:buFont typeface="Wingdings" pitchFamily="2" charset="2"/>
              <a:buChar char="Ø"/>
            </a:pPr>
            <a:r>
              <a:rPr lang="en-US" altLang="en-US" smtClean="0"/>
              <a:t>Examining well-worn shoes helps assess areas of wear and accommodation</a:t>
            </a:r>
          </a:p>
        </p:txBody>
      </p:sp>
      <p:sp>
        <p:nvSpPr>
          <p:cNvPr id="69635" name="Rectangle 5"/>
          <p:cNvSpPr>
            <a:spLocks noGrp="1" noChangeArrowheads="1"/>
          </p:cNvSpPr>
          <p:nvPr>
            <p:ph type="title"/>
          </p:nvPr>
        </p:nvSpPr>
        <p:spPr/>
        <p:txBody>
          <a:bodyPr/>
          <a:lstStyle/>
          <a:p>
            <a:r>
              <a:rPr lang="en-US" altLang="en-US" smtClean="0"/>
              <a:t>Ankle and Foot I</a:t>
            </a:r>
          </a:p>
        </p:txBody>
      </p:sp>
      <p:sp>
        <p:nvSpPr>
          <p:cNvPr id="696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96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E199F6-6A94-4888-A201-2A004623105D}" type="slidenum">
              <a:rPr lang="en-US" sz="1000" smtClean="0">
                <a:latin typeface="Arial" pitchFamily="34" charset="0"/>
              </a:rPr>
              <a:pPr eaLnBrk="1" hangingPunct="1"/>
              <a:t>67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Support ankle by grasping heel with your fingers while palpating with your thumbs; joint spaces should feel smooth, with no swelling or tenderness</a:t>
            </a:r>
          </a:p>
          <a:p>
            <a:pPr lvl="1">
              <a:buSzPct val="60000"/>
              <a:buFont typeface="Wingdings 2" pitchFamily="18" charset="2"/>
              <a:buChar char=""/>
            </a:pPr>
            <a:r>
              <a:rPr lang="en-US" altLang="en-US" smtClean="0"/>
              <a:t>Palpate metatarsophalangeal joints between your thumb on dorsum and fingers on plantar surface</a:t>
            </a:r>
          </a:p>
          <a:p>
            <a:pPr lvl="1">
              <a:buSzPct val="60000"/>
              <a:buFont typeface="Wingdings 2" pitchFamily="18" charset="2"/>
              <a:buChar char=""/>
            </a:pPr>
            <a:r>
              <a:rPr lang="en-US" altLang="en-US" smtClean="0"/>
              <a:t>Test ROM</a:t>
            </a:r>
          </a:p>
          <a:p>
            <a:pPr lvl="1">
              <a:buSzPct val="60000"/>
              <a:buFont typeface="Wingdings 2" pitchFamily="18" charset="2"/>
              <a:buChar char=""/>
            </a:pPr>
            <a:r>
              <a:rPr lang="en-US" altLang="en-US" smtClean="0"/>
              <a:t>Assess muscle strength by asking person to maintain dorsiflexion and plantar flexion against your resistance</a:t>
            </a:r>
          </a:p>
        </p:txBody>
      </p:sp>
      <p:sp>
        <p:nvSpPr>
          <p:cNvPr id="70659" name="Rectangle 5"/>
          <p:cNvSpPr>
            <a:spLocks noGrp="1" noChangeArrowheads="1"/>
          </p:cNvSpPr>
          <p:nvPr>
            <p:ph type="title"/>
          </p:nvPr>
        </p:nvSpPr>
        <p:spPr/>
        <p:txBody>
          <a:bodyPr/>
          <a:lstStyle/>
          <a:p>
            <a:r>
              <a:rPr lang="en-US" altLang="en-US" smtClean="0"/>
              <a:t>Ankle and Foot II</a:t>
            </a:r>
          </a:p>
        </p:txBody>
      </p:sp>
      <p:sp>
        <p:nvSpPr>
          <p:cNvPr id="706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06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DFD06A-8324-45E6-820A-E2BDC9DF60A0}" type="slidenum">
              <a:rPr lang="en-US" sz="1000" smtClean="0">
                <a:latin typeface="Arial" pitchFamily="34" charset="0"/>
              </a:rPr>
              <a:pPr eaLnBrk="1" hangingPunct="1"/>
              <a:t>68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Person should be standing, draped in gown open at back</a:t>
            </a:r>
          </a:p>
          <a:p>
            <a:pPr lvl="2">
              <a:buSzPct val="80000"/>
              <a:buFont typeface="Wingdings" pitchFamily="2" charset="2"/>
              <a:buChar char="Ø"/>
            </a:pPr>
            <a:r>
              <a:rPr lang="en-US" altLang="en-US" smtClean="0"/>
              <a:t>Place yourself far enough back so that you can see entire back</a:t>
            </a:r>
          </a:p>
          <a:p>
            <a:pPr lvl="1">
              <a:buSzPct val="60000"/>
              <a:buFont typeface="Wingdings 2" pitchFamily="18" charset="2"/>
              <a:buChar char=""/>
            </a:pPr>
            <a:r>
              <a:rPr lang="en-US" altLang="en-US" smtClean="0"/>
              <a:t>Inspect and note if spine is straight by following imaginary vertical line from head through spinous processes to gluteal cleft, and noting equal horizontal positions for shoulders, scapulae, iliac crests, and gluteal folds</a:t>
            </a:r>
          </a:p>
          <a:p>
            <a:pPr lvl="2">
              <a:buSzPct val="80000"/>
              <a:buFont typeface="Wingdings" pitchFamily="2" charset="2"/>
              <a:buChar char="Ø"/>
            </a:pPr>
            <a:r>
              <a:rPr lang="en-US" altLang="en-US" smtClean="0"/>
              <a:t>Knees and feet should be aligned with trunk and should be pointing forward</a:t>
            </a:r>
          </a:p>
        </p:txBody>
      </p:sp>
      <p:sp>
        <p:nvSpPr>
          <p:cNvPr id="71683" name="Rectangle 5"/>
          <p:cNvSpPr>
            <a:spLocks noGrp="1" noChangeArrowheads="1"/>
          </p:cNvSpPr>
          <p:nvPr>
            <p:ph type="title"/>
          </p:nvPr>
        </p:nvSpPr>
        <p:spPr/>
        <p:txBody>
          <a:bodyPr/>
          <a:lstStyle/>
          <a:p>
            <a:r>
              <a:rPr lang="en-US" altLang="en-US" smtClean="0"/>
              <a:t>Spine I</a:t>
            </a:r>
          </a:p>
        </p:txBody>
      </p:sp>
      <p:sp>
        <p:nvSpPr>
          <p:cNvPr id="716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16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F55F47-7D70-4A14-98C9-CAE65BA6C144}" type="slidenum">
              <a:rPr lang="en-US" sz="1000" smtClean="0">
                <a:latin typeface="Arial" pitchFamily="34" charset="0"/>
              </a:rPr>
              <a:pPr eaLnBrk="1" hangingPunct="1"/>
              <a:t>69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Synovial Joint</a:t>
            </a:r>
          </a:p>
        </p:txBody>
      </p:sp>
      <p:pic>
        <p:nvPicPr>
          <p:cNvPr id="11268" name="Picture 7" descr="f22-01-X3243"/>
          <p:cNvPicPr>
            <a:picLocks noChangeAspect="1" noChangeArrowheads="1"/>
          </p:cNvPicPr>
          <p:nvPr/>
        </p:nvPicPr>
        <p:blipFill>
          <a:blip r:embed="rId3">
            <a:grayscl/>
          </a:blip>
          <a:srcRect/>
          <a:stretch>
            <a:fillRect/>
          </a:stretch>
        </p:blipFill>
        <p:spPr bwMode="auto">
          <a:xfrm>
            <a:off x="1114425" y="1803400"/>
            <a:ext cx="6911975" cy="4416425"/>
          </a:xfrm>
          <a:prstGeom prst="rect">
            <a:avLst/>
          </a:prstGeom>
          <a:noFill/>
          <a:ln w="38100">
            <a:solidFill>
              <a:schemeClr val="tx2"/>
            </a:solidFill>
            <a:miter lim="800000"/>
            <a:headEnd/>
            <a:tailEnd/>
          </a:ln>
        </p:spPr>
      </p:pic>
      <p:sp>
        <p:nvSpPr>
          <p:cNvPr id="81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1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96B1FC-F8B5-40A9-A7A8-D2654FA86CD9}" type="slidenum">
              <a:rPr lang="en-US" sz="1000" smtClean="0">
                <a:latin typeface="Arial" pitchFamily="34" charset="0"/>
              </a:rPr>
              <a:pPr eaLnBrk="1" hangingPunct="1"/>
              <a:t>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From side, note normal convex thoracic curve and concave lumbar curve</a:t>
            </a:r>
          </a:p>
          <a:p>
            <a:pPr lvl="2">
              <a:buSzPct val="80000"/>
              <a:buFont typeface="Wingdings" pitchFamily="2" charset="2"/>
              <a:buChar char="Ø"/>
            </a:pPr>
            <a:r>
              <a:rPr lang="en-US" altLang="en-US" sz="2400" smtClean="0"/>
              <a:t>Enhanced thoracic curve, or kyphosis, in aging people</a:t>
            </a:r>
          </a:p>
          <a:p>
            <a:pPr lvl="2">
              <a:buSzPct val="80000"/>
              <a:buFont typeface="Wingdings" pitchFamily="2" charset="2"/>
              <a:buChar char="Ø"/>
            </a:pPr>
            <a:r>
              <a:rPr lang="en-US" altLang="en-US" sz="2400" smtClean="0"/>
              <a:t>Pronounced lumbar curve, or lordosis, in obese people</a:t>
            </a:r>
          </a:p>
          <a:p>
            <a:pPr lvl="2">
              <a:buSzPct val="80000"/>
              <a:buFont typeface="Wingdings" pitchFamily="2" charset="2"/>
              <a:buChar char="Ø"/>
            </a:pPr>
            <a:r>
              <a:rPr lang="en-US" altLang="en-US" sz="2400" smtClean="0"/>
              <a:t>Palpate spinous processes; normally straight and not tender</a:t>
            </a:r>
          </a:p>
          <a:p>
            <a:pPr lvl="2">
              <a:buSzPct val="80000"/>
              <a:buFont typeface="Wingdings" pitchFamily="2" charset="2"/>
              <a:buChar char="Ø"/>
            </a:pPr>
            <a:r>
              <a:rPr lang="en-US" altLang="en-US" sz="2400" smtClean="0"/>
              <a:t>Palpate paravertebral muscles; should feel firm with no tenderness or spasm</a:t>
            </a:r>
          </a:p>
        </p:txBody>
      </p:sp>
      <p:sp>
        <p:nvSpPr>
          <p:cNvPr id="72707" name="Rectangle 5"/>
          <p:cNvSpPr>
            <a:spLocks noGrp="1" noChangeArrowheads="1"/>
          </p:cNvSpPr>
          <p:nvPr>
            <p:ph type="title"/>
          </p:nvPr>
        </p:nvSpPr>
        <p:spPr/>
        <p:txBody>
          <a:bodyPr/>
          <a:lstStyle/>
          <a:p>
            <a:r>
              <a:rPr lang="en-US" altLang="en-US" smtClean="0"/>
              <a:t>Spine II</a:t>
            </a:r>
          </a:p>
        </p:txBody>
      </p:sp>
      <p:sp>
        <p:nvSpPr>
          <p:cNvPr id="727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27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5D9382-38FE-4313-93CB-F62D2CED8CF1}" type="slidenum">
              <a:rPr lang="en-US" sz="1000" smtClean="0">
                <a:latin typeface="Arial" pitchFamily="34" charset="0"/>
              </a:rPr>
              <a:pPr eaLnBrk="1" hangingPunct="1"/>
              <a:t>70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idx="1"/>
          </p:nvPr>
        </p:nvSpPr>
        <p:spPr>
          <a:xfrm>
            <a:off x="465138" y="1641475"/>
            <a:ext cx="8229600" cy="4616450"/>
          </a:xfrm>
        </p:spPr>
        <p:txBody>
          <a:bodyPr/>
          <a:lstStyle/>
          <a:p>
            <a:r>
              <a:rPr lang="en-US" altLang="en-US" smtClean="0"/>
              <a:t>Check ROM of spine by asking person to touch toes; look for flexion of 75 to 90 degrees, and smoothness and symmetry of movement</a:t>
            </a:r>
          </a:p>
          <a:p>
            <a:pPr lvl="1"/>
            <a:r>
              <a:rPr lang="en-US" altLang="en-US" smtClean="0"/>
              <a:t>Concave lumbar curve should disappear with this motion; back should have single convex C-shaped curve</a:t>
            </a:r>
          </a:p>
          <a:p>
            <a:pPr lvl="1"/>
            <a:r>
              <a:rPr lang="en-US" altLang="en-US" smtClean="0"/>
              <a:t>If you suspect spinal curvature during inspection, this may be more clearly seen when person touches toes</a:t>
            </a:r>
          </a:p>
          <a:p>
            <a:pPr lvl="1"/>
            <a:r>
              <a:rPr lang="en-US" altLang="en-US" smtClean="0"/>
              <a:t>While person is bending over, mark a dot on each spinous process; when person resumes standing, dots should form a straight vertical line</a:t>
            </a:r>
          </a:p>
        </p:txBody>
      </p:sp>
      <p:sp>
        <p:nvSpPr>
          <p:cNvPr id="73731" name="Rectangle 5"/>
          <p:cNvSpPr>
            <a:spLocks noGrp="1" noChangeArrowheads="1"/>
          </p:cNvSpPr>
          <p:nvPr>
            <p:ph type="title"/>
          </p:nvPr>
        </p:nvSpPr>
        <p:spPr/>
        <p:txBody>
          <a:bodyPr/>
          <a:lstStyle/>
          <a:p>
            <a:r>
              <a:rPr lang="en-US" altLang="en-US" smtClean="0"/>
              <a:t>Spine III</a:t>
            </a:r>
          </a:p>
        </p:txBody>
      </p:sp>
      <p:sp>
        <p:nvSpPr>
          <p:cNvPr id="737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37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1D6D50-D455-4BCC-A0AC-7B0D26037208}" type="slidenum">
              <a:rPr lang="en-US" sz="1000" smtClean="0">
                <a:latin typeface="Arial" pitchFamily="34" charset="0"/>
              </a:rPr>
              <a:pPr eaLnBrk="1" hangingPunct="1"/>
              <a:t>71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Stabilize pelvis with your hands; check ROM</a:t>
            </a:r>
          </a:p>
          <a:p>
            <a:pPr lvl="2">
              <a:buSzPct val="80000"/>
              <a:buFont typeface="Wingdings" pitchFamily="2" charset="2"/>
              <a:buChar char="Ø"/>
            </a:pPr>
            <a:r>
              <a:rPr lang="en-US" altLang="en-US" sz="2400" smtClean="0"/>
              <a:t>Bend sideways: lateral bending of 35 degrees</a:t>
            </a:r>
          </a:p>
          <a:p>
            <a:pPr lvl="2">
              <a:buSzPct val="80000"/>
              <a:buFont typeface="Wingdings" pitchFamily="2" charset="2"/>
              <a:buChar char="Ø"/>
            </a:pPr>
            <a:r>
              <a:rPr lang="en-US" altLang="en-US" sz="2400" smtClean="0"/>
              <a:t>Bend backward: hyperextension of 30 degrees</a:t>
            </a:r>
          </a:p>
          <a:p>
            <a:pPr lvl="2">
              <a:buSzPct val="80000"/>
              <a:buFont typeface="Wingdings" pitchFamily="2" charset="2"/>
              <a:buChar char="Ø"/>
            </a:pPr>
            <a:r>
              <a:rPr lang="en-US" altLang="en-US" sz="2400" smtClean="0"/>
              <a:t>Twist shoulders to one side, then the other: rotation of 30 degrees, bilaterally</a:t>
            </a:r>
          </a:p>
          <a:p>
            <a:pPr lvl="3">
              <a:buSzPct val="100000"/>
              <a:buFont typeface="Arial" pitchFamily="34" charset="0"/>
              <a:buChar char="•"/>
            </a:pPr>
            <a:r>
              <a:rPr lang="en-US" altLang="en-US" sz="2000" smtClean="0"/>
              <a:t>These maneuvers reveal gross restrictions only; movement is still possible even if some spinal fusion has occurred</a:t>
            </a:r>
          </a:p>
          <a:p>
            <a:pPr lvl="2">
              <a:buSzPct val="80000"/>
              <a:buFont typeface="Wingdings" pitchFamily="2" charset="2"/>
              <a:buChar char="Ø"/>
            </a:pPr>
            <a:r>
              <a:rPr lang="en-US" altLang="en-US" sz="2400" smtClean="0"/>
              <a:t>Finally, ask person to walk on his or her toes for a few steps, then return walking on heels</a:t>
            </a:r>
          </a:p>
        </p:txBody>
      </p:sp>
      <p:sp>
        <p:nvSpPr>
          <p:cNvPr id="74755" name="Rectangle 5"/>
          <p:cNvSpPr>
            <a:spLocks noGrp="1" noChangeArrowheads="1"/>
          </p:cNvSpPr>
          <p:nvPr>
            <p:ph type="title"/>
          </p:nvPr>
        </p:nvSpPr>
        <p:spPr/>
        <p:txBody>
          <a:bodyPr/>
          <a:lstStyle/>
          <a:p>
            <a:r>
              <a:rPr lang="en-US" altLang="en-US" smtClean="0"/>
              <a:t>Spine IV</a:t>
            </a:r>
          </a:p>
        </p:txBody>
      </p:sp>
      <p:sp>
        <p:nvSpPr>
          <p:cNvPr id="747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47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8AE4B7-A0A6-4E81-9416-EC0AABD43698}" type="slidenum">
              <a:rPr lang="en-US" sz="1000" smtClean="0">
                <a:latin typeface="Arial" pitchFamily="34" charset="0"/>
              </a:rPr>
              <a:pPr eaLnBrk="1" hangingPunct="1"/>
              <a:t>72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These maneuvers reproduce back and leg pain and may confirm presence of herniated nucleus pulposus</a:t>
            </a:r>
          </a:p>
          <a:p>
            <a:pPr lvl="1">
              <a:buSzPct val="60000"/>
              <a:buFont typeface="Wingdings 2" pitchFamily="18" charset="2"/>
              <a:buChar char=""/>
            </a:pPr>
            <a:r>
              <a:rPr lang="en-US" altLang="en-US" smtClean="0"/>
              <a:t>Straight leg raising while keeping the knee extended normally produces no pain</a:t>
            </a:r>
          </a:p>
          <a:p>
            <a:pPr lvl="1">
              <a:buSzPct val="60000"/>
              <a:buFont typeface="Wingdings 2" pitchFamily="18" charset="2"/>
              <a:buChar char=""/>
            </a:pPr>
            <a:r>
              <a:rPr lang="en-US" altLang="en-US" smtClean="0"/>
              <a:t>Raise affected leg just short of point where it produces pain; then dorsiflex foot</a:t>
            </a:r>
          </a:p>
          <a:p>
            <a:pPr lvl="1">
              <a:buSzPct val="60000"/>
              <a:buFont typeface="Wingdings 2" pitchFamily="18" charset="2"/>
              <a:buChar char=""/>
            </a:pPr>
            <a:r>
              <a:rPr lang="en-US" altLang="en-US" smtClean="0"/>
              <a:t>Test positive if it reproduces sciatic pain; if lifting affected leg reproduces sciatic pain, it confirms presence of herniated nucleus pulposus</a:t>
            </a:r>
          </a:p>
          <a:p>
            <a:pPr lvl="1">
              <a:buSzPct val="60000"/>
              <a:buFont typeface="Wingdings 2" pitchFamily="18" charset="2"/>
              <a:buChar char=""/>
            </a:pPr>
            <a:r>
              <a:rPr lang="en-US" altLang="en-US" smtClean="0"/>
              <a:t>Raise unaffected leg leaving other leg flat; inquire about involved side</a:t>
            </a:r>
          </a:p>
        </p:txBody>
      </p:sp>
      <p:sp>
        <p:nvSpPr>
          <p:cNvPr id="75779" name="Rectangle 5"/>
          <p:cNvSpPr>
            <a:spLocks noGrp="1" noChangeArrowheads="1"/>
          </p:cNvSpPr>
          <p:nvPr>
            <p:ph type="title"/>
          </p:nvPr>
        </p:nvSpPr>
        <p:spPr/>
        <p:txBody>
          <a:bodyPr/>
          <a:lstStyle/>
          <a:p>
            <a:r>
              <a:rPr lang="en-US" altLang="en-US" smtClean="0"/>
              <a:t>Straight Leg Raising or </a:t>
            </a:r>
            <a:br>
              <a:rPr lang="en-US" altLang="en-US" smtClean="0"/>
            </a:br>
            <a:r>
              <a:rPr lang="en-US" altLang="en-US" smtClean="0"/>
              <a:t>Lasègue’s Test</a:t>
            </a:r>
          </a:p>
        </p:txBody>
      </p:sp>
      <p:sp>
        <p:nvSpPr>
          <p:cNvPr id="757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57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EEAC9F-40DB-45E1-B3C0-523EEC2B5850}" type="slidenum">
              <a:rPr lang="en-US" sz="1000" smtClean="0">
                <a:latin typeface="Arial" pitchFamily="34" charset="0"/>
              </a:rPr>
              <a:pPr eaLnBrk="1" hangingPunct="1"/>
              <a:t>73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5"/>
          <p:cNvSpPr>
            <a:spLocks noGrp="1" noChangeArrowheads="1"/>
          </p:cNvSpPr>
          <p:nvPr>
            <p:ph type="title"/>
          </p:nvPr>
        </p:nvSpPr>
        <p:spPr/>
        <p:txBody>
          <a:bodyPr/>
          <a:lstStyle/>
          <a:p>
            <a:r>
              <a:rPr lang="en-US" altLang="en-US" smtClean="0"/>
              <a:t>Straight Leg Raising or </a:t>
            </a:r>
            <a:br>
              <a:rPr lang="en-US" altLang="en-US" smtClean="0"/>
            </a:br>
            <a:r>
              <a:rPr lang="en-US" altLang="en-US" smtClean="0"/>
              <a:t>Lasègue's Test</a:t>
            </a:r>
          </a:p>
        </p:txBody>
      </p:sp>
      <p:sp>
        <p:nvSpPr>
          <p:cNvPr id="768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68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9B5FD8-4D69-4EAA-9B1E-7D883968B8D4}" type="slidenum">
              <a:rPr lang="en-US" sz="1000" smtClean="0">
                <a:latin typeface="Arial" pitchFamily="34" charset="0"/>
              </a:rPr>
              <a:pPr eaLnBrk="1" hangingPunct="1"/>
              <a:t>74</a:t>
            </a:fld>
            <a:endParaRPr lang="en-US" sz="1000" smtClean="0">
              <a:latin typeface="Arial" pitchFamily="34" charset="0"/>
            </a:endParaRPr>
          </a:p>
        </p:txBody>
      </p:sp>
      <p:pic>
        <p:nvPicPr>
          <p:cNvPr id="1026" name="Picture 2" descr="E:\Jarvis IC\Step 4 [merge]\022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779" y="2092924"/>
            <a:ext cx="6488442" cy="3372638"/>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Perform this measurement if you need to determine whether one leg is shorter than other</a:t>
            </a:r>
          </a:p>
          <a:p>
            <a:pPr lvl="1">
              <a:buSzPct val="60000"/>
              <a:buFont typeface="Wingdings 2" pitchFamily="18" charset="2"/>
              <a:buChar char=""/>
            </a:pPr>
            <a:r>
              <a:rPr lang="en-US" altLang="en-US" smtClean="0"/>
              <a:t>For true leg length, measure between fixed points, from anterior iliac spine to medial malleolus, crossing medial side of knee</a:t>
            </a:r>
          </a:p>
          <a:p>
            <a:pPr lvl="1">
              <a:buSzPct val="60000"/>
              <a:buFont typeface="Wingdings 2" pitchFamily="18" charset="2"/>
              <a:buChar char=""/>
            </a:pPr>
            <a:r>
              <a:rPr lang="en-US" altLang="en-US" smtClean="0"/>
              <a:t>Normally these measurements are equal or within 1 cm, indicating no true bone discrepancy</a:t>
            </a:r>
          </a:p>
        </p:txBody>
      </p:sp>
      <p:sp>
        <p:nvSpPr>
          <p:cNvPr id="77827" name="Rectangle 5"/>
          <p:cNvSpPr>
            <a:spLocks noGrp="1" noChangeArrowheads="1"/>
          </p:cNvSpPr>
          <p:nvPr>
            <p:ph type="title"/>
          </p:nvPr>
        </p:nvSpPr>
        <p:spPr/>
        <p:txBody>
          <a:bodyPr/>
          <a:lstStyle/>
          <a:p>
            <a:r>
              <a:rPr lang="en-US" altLang="en-US" smtClean="0"/>
              <a:t>Measure Leg Length Discrepancy</a:t>
            </a:r>
          </a:p>
        </p:txBody>
      </p:sp>
      <p:sp>
        <p:nvSpPr>
          <p:cNvPr id="7782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783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14FEA6-67F2-4A59-BBD8-7F9B28A2550E}" type="slidenum">
              <a:rPr lang="en-US" sz="1000" smtClean="0">
                <a:latin typeface="Arial" pitchFamily="34" charset="0"/>
              </a:rPr>
              <a:pPr eaLnBrk="1" hangingPunct="1"/>
              <a:t>75</a:t>
            </a:fld>
            <a:endParaRPr lang="en-US" sz="1000" smtClean="0">
              <a:latin typeface="Arial" pitchFamily="34" charset="0"/>
            </a:endParaRPr>
          </a:p>
        </p:txBody>
      </p:sp>
      <p:pic>
        <p:nvPicPr>
          <p:cNvPr id="2050" name="Picture 2" descr="E:\Jarvis IC\Step 4 [merge]\022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983" y="4437970"/>
            <a:ext cx="4852034" cy="1832201"/>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Review developmental milestones </a:t>
            </a:r>
          </a:p>
          <a:p>
            <a:pPr lvl="1">
              <a:buSzPct val="60000"/>
              <a:buFont typeface="Wingdings 2" pitchFamily="18" charset="2"/>
              <a:buChar char=""/>
            </a:pPr>
            <a:r>
              <a:rPr lang="en-US" altLang="en-US" sz="2800" smtClean="0"/>
              <a:t>Keep handy a concise chart of usual sequence of motor development to refer to expected findings for age of each child you examine</a:t>
            </a:r>
          </a:p>
          <a:p>
            <a:pPr lvl="1">
              <a:buSzPct val="60000"/>
              <a:buFont typeface="Wingdings 2" pitchFamily="18" charset="2"/>
              <a:buChar char=""/>
            </a:pPr>
            <a:r>
              <a:rPr lang="en-US" altLang="en-US" sz="2800" smtClean="0"/>
              <a:t>Use Denver II test to screen fine and gross motor skills for child’s age</a:t>
            </a:r>
          </a:p>
        </p:txBody>
      </p:sp>
      <p:sp>
        <p:nvSpPr>
          <p:cNvPr id="78851" name="Rectangle 5"/>
          <p:cNvSpPr>
            <a:spLocks noGrp="1" noChangeArrowheads="1"/>
          </p:cNvSpPr>
          <p:nvPr>
            <p:ph type="title"/>
          </p:nvPr>
        </p:nvSpPr>
        <p:spPr/>
        <p:txBody>
          <a:bodyPr/>
          <a:lstStyle/>
          <a:p>
            <a:r>
              <a:rPr lang="en-US" altLang="en-US" smtClean="0"/>
              <a:t>Developmental Competence</a:t>
            </a:r>
          </a:p>
        </p:txBody>
      </p:sp>
      <p:sp>
        <p:nvSpPr>
          <p:cNvPr id="788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88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C41037-DFDE-45F2-8E0E-A9BAA9AFC9EA}" type="slidenum">
              <a:rPr lang="en-US" sz="1000" smtClean="0">
                <a:latin typeface="Arial" pitchFamily="34" charset="0"/>
              </a:rPr>
              <a:pPr eaLnBrk="1" hangingPunct="1"/>
              <a:t>76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Examine infant fully undressed and lying on back; take care to place newborns on warming table to maintain body temperature</a:t>
            </a:r>
          </a:p>
          <a:p>
            <a:pPr lvl="1">
              <a:buSzPct val="60000"/>
              <a:buFont typeface="Wingdings 2" pitchFamily="18" charset="2"/>
              <a:buChar char=""/>
            </a:pPr>
            <a:r>
              <a:rPr lang="en-US" altLang="en-US" sz="2800" smtClean="0"/>
              <a:t>Feet and Legs</a:t>
            </a:r>
          </a:p>
          <a:p>
            <a:pPr lvl="2">
              <a:buSzPct val="80000"/>
              <a:buFont typeface="Wingdings" pitchFamily="2" charset="2"/>
              <a:buChar char="Ø"/>
            </a:pPr>
            <a:r>
              <a:rPr lang="en-US" altLang="en-US" sz="2400" smtClean="0"/>
              <a:t>Note any positional deformities, a residual of fetal positioning</a:t>
            </a:r>
          </a:p>
          <a:p>
            <a:pPr lvl="2">
              <a:buSzPct val="80000"/>
              <a:buFont typeface="Wingdings" pitchFamily="2" charset="2"/>
              <a:buChar char="Ø"/>
            </a:pPr>
            <a:r>
              <a:rPr lang="en-US" altLang="en-US" sz="2400" smtClean="0"/>
              <a:t>Note relationship of forefoot to hindfoot</a:t>
            </a:r>
          </a:p>
          <a:p>
            <a:pPr lvl="2">
              <a:buSzPct val="80000"/>
              <a:buFont typeface="Wingdings" pitchFamily="2" charset="2"/>
              <a:buChar char="Ø"/>
            </a:pPr>
            <a:r>
              <a:rPr lang="en-US" altLang="en-US" sz="2400" smtClean="0"/>
              <a:t>Check for tibial torsion, a twisting of the tibia</a:t>
            </a:r>
          </a:p>
        </p:txBody>
      </p:sp>
      <p:sp>
        <p:nvSpPr>
          <p:cNvPr id="79875" name="Rectangle 5"/>
          <p:cNvSpPr>
            <a:spLocks noGrp="1" noChangeArrowheads="1"/>
          </p:cNvSpPr>
          <p:nvPr>
            <p:ph type="title"/>
          </p:nvPr>
        </p:nvSpPr>
        <p:spPr/>
        <p:txBody>
          <a:bodyPr/>
          <a:lstStyle/>
          <a:p>
            <a:r>
              <a:rPr lang="en-US" altLang="en-US" smtClean="0"/>
              <a:t>Developmental Competence: Infants I</a:t>
            </a:r>
          </a:p>
        </p:txBody>
      </p:sp>
      <p:sp>
        <p:nvSpPr>
          <p:cNvPr id="798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98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AA311E-A034-4D1F-B6EB-36EA17CC2982}" type="slidenum">
              <a:rPr lang="en-US" sz="1000" smtClean="0">
                <a:latin typeface="Arial" pitchFamily="34" charset="0"/>
              </a:rPr>
              <a:pPr eaLnBrk="1" hangingPunct="1"/>
              <a:t>77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Hips</a:t>
            </a:r>
          </a:p>
          <a:p>
            <a:pPr lvl="2">
              <a:buSzPct val="80000"/>
              <a:buFont typeface="Wingdings" pitchFamily="2" charset="2"/>
              <a:buChar char="Ø"/>
            </a:pPr>
            <a:r>
              <a:rPr lang="en-US" altLang="en-US" smtClean="0"/>
              <a:t>Check hips for congenital dislocation; most reliable is Ortolani’s maneuver, which should be done at every visit until infant is 1 year old</a:t>
            </a:r>
          </a:p>
          <a:p>
            <a:pPr lvl="2">
              <a:buSzPct val="80000"/>
              <a:buFont typeface="Wingdings" pitchFamily="2" charset="2"/>
              <a:buChar char="Ø"/>
            </a:pPr>
            <a:r>
              <a:rPr lang="en-US" altLang="en-US" smtClean="0"/>
              <a:t>Allis test is also used to check for hip dislocation</a:t>
            </a:r>
          </a:p>
          <a:p>
            <a:pPr lvl="1">
              <a:buSzPct val="60000"/>
              <a:buFont typeface="Wingdings 2" pitchFamily="18" charset="2"/>
              <a:buChar char=""/>
            </a:pPr>
            <a:r>
              <a:rPr lang="en-US" altLang="en-US" smtClean="0"/>
              <a:t>Hands and arms</a:t>
            </a:r>
          </a:p>
          <a:p>
            <a:pPr lvl="2">
              <a:buSzPct val="80000"/>
              <a:buFont typeface="Wingdings" pitchFamily="2" charset="2"/>
              <a:buChar char="Ø"/>
            </a:pPr>
            <a:r>
              <a:rPr lang="en-US" altLang="en-US" smtClean="0"/>
              <a:t>Inspect hands, noting shape, number, and position of fingers and palmar creases</a:t>
            </a:r>
          </a:p>
          <a:p>
            <a:pPr lvl="2">
              <a:buSzPct val="80000"/>
              <a:buFont typeface="Wingdings" pitchFamily="2" charset="2"/>
              <a:buChar char="Ø"/>
            </a:pPr>
            <a:r>
              <a:rPr lang="en-US" altLang="en-US" smtClean="0"/>
              <a:t>Palpate length of clavicles; the bone most frequently is fractured during birth</a:t>
            </a:r>
          </a:p>
        </p:txBody>
      </p:sp>
      <p:sp>
        <p:nvSpPr>
          <p:cNvPr id="80899" name="Rectangle 5"/>
          <p:cNvSpPr>
            <a:spLocks noGrp="1" noChangeArrowheads="1"/>
          </p:cNvSpPr>
          <p:nvPr>
            <p:ph type="title"/>
          </p:nvPr>
        </p:nvSpPr>
        <p:spPr/>
        <p:txBody>
          <a:bodyPr/>
          <a:lstStyle/>
          <a:p>
            <a:r>
              <a:rPr lang="en-US" altLang="en-US" smtClean="0"/>
              <a:t>Developmental Competence: Infants II</a:t>
            </a:r>
          </a:p>
        </p:txBody>
      </p:sp>
      <p:sp>
        <p:nvSpPr>
          <p:cNvPr id="809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09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BE70BE-3281-438D-B6E1-3FADB406C15D}" type="slidenum">
              <a:rPr lang="en-US" sz="1000" smtClean="0">
                <a:latin typeface="Arial" pitchFamily="34" charset="0"/>
              </a:rPr>
              <a:pPr eaLnBrk="1" hangingPunct="1"/>
              <a:t>78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Back</a:t>
            </a:r>
          </a:p>
          <a:p>
            <a:pPr lvl="2">
              <a:buSzPct val="80000"/>
              <a:buFont typeface="Wingdings" pitchFamily="2" charset="2"/>
              <a:buChar char="Ø"/>
            </a:pPr>
            <a:r>
              <a:rPr lang="en-US" altLang="en-US" smtClean="0"/>
              <a:t>Lift infant and examine back; note normal single C-curve of newborn’s spine</a:t>
            </a:r>
          </a:p>
          <a:p>
            <a:pPr lvl="2">
              <a:buSzPct val="80000"/>
              <a:buFont typeface="Wingdings" pitchFamily="2" charset="2"/>
              <a:buChar char="Ø"/>
            </a:pPr>
            <a:r>
              <a:rPr lang="en-US" altLang="en-US" smtClean="0"/>
              <a:t>Inspect length of spine for any tuft of hair, dimple in midline, cyst, or mass; normally none is present</a:t>
            </a:r>
          </a:p>
          <a:p>
            <a:pPr lvl="1">
              <a:buSzPct val="60000"/>
              <a:buFont typeface="Wingdings 2" pitchFamily="18" charset="2"/>
              <a:buChar char=""/>
            </a:pPr>
            <a:r>
              <a:rPr lang="en-US" altLang="en-US" smtClean="0"/>
              <a:t>Observe ROM through spontaneous movement</a:t>
            </a:r>
          </a:p>
          <a:p>
            <a:pPr lvl="2">
              <a:buSzPct val="80000"/>
              <a:buFont typeface="Wingdings" pitchFamily="2" charset="2"/>
              <a:buChar char="Ø"/>
            </a:pPr>
            <a:r>
              <a:rPr lang="en-US" altLang="en-US" smtClean="0"/>
              <a:t>Test muscle strength by lifting up the infant with your hands under the axillae; baby with normal muscle strength wedges securely between your hands</a:t>
            </a:r>
          </a:p>
        </p:txBody>
      </p:sp>
      <p:sp>
        <p:nvSpPr>
          <p:cNvPr id="81923" name="Rectangle 5"/>
          <p:cNvSpPr>
            <a:spLocks noGrp="1" noChangeArrowheads="1"/>
          </p:cNvSpPr>
          <p:nvPr>
            <p:ph type="title"/>
          </p:nvPr>
        </p:nvSpPr>
        <p:spPr/>
        <p:txBody>
          <a:bodyPr/>
          <a:lstStyle/>
          <a:p>
            <a:r>
              <a:rPr lang="en-US" altLang="en-US" smtClean="0"/>
              <a:t>Developmental Competence: Infants III</a:t>
            </a:r>
          </a:p>
        </p:txBody>
      </p:sp>
      <p:sp>
        <p:nvSpPr>
          <p:cNvPr id="819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19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17D4D7-B287-4AA7-B95D-7DB8C0DC024C}" type="slidenum">
              <a:rPr lang="en-US" sz="1000" smtClean="0">
                <a:latin typeface="Arial" pitchFamily="34" charset="0"/>
              </a:rPr>
              <a:pPr eaLnBrk="1" hangingPunct="1"/>
              <a:t>79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t>Muscles account for 40% to 50% of body’s weight </a:t>
            </a:r>
          </a:p>
          <a:p>
            <a:pPr lvl="2">
              <a:buSzPct val="80000"/>
              <a:buFont typeface="Wingdings" pitchFamily="2" charset="2"/>
              <a:buChar char="Ø"/>
            </a:pPr>
            <a:r>
              <a:rPr lang="en-US" altLang="en-US" dirty="0" smtClean="0"/>
              <a:t>When they contract, they produce movement </a:t>
            </a:r>
          </a:p>
          <a:p>
            <a:pPr lvl="2">
              <a:buSzPct val="80000"/>
              <a:buFont typeface="Wingdings" pitchFamily="2" charset="2"/>
              <a:buChar char="Ø"/>
            </a:pPr>
            <a:r>
              <a:rPr lang="en-US" altLang="en-US" dirty="0" smtClean="0"/>
              <a:t>Muscles are of three types: skeletal, smooth, and cardiac</a:t>
            </a:r>
          </a:p>
          <a:p>
            <a:pPr lvl="1">
              <a:buSzPct val="60000"/>
              <a:buFont typeface="Wingdings 2" pitchFamily="18" charset="2"/>
              <a:buChar char=""/>
            </a:pPr>
            <a:r>
              <a:rPr lang="en-US" altLang="en-US" dirty="0" smtClean="0"/>
              <a:t>Skeletal or voluntary muscles are under conscious control</a:t>
            </a:r>
          </a:p>
          <a:p>
            <a:pPr lvl="1">
              <a:buSzPct val="60000"/>
              <a:buFont typeface="Wingdings 2" pitchFamily="18" charset="2"/>
              <a:buChar char=""/>
            </a:pPr>
            <a:r>
              <a:rPr lang="en-US" altLang="en-US" dirty="0" smtClean="0"/>
              <a:t>Each skeletal muscle is composed of bundles of muscle fibers, or fasciculi</a:t>
            </a:r>
          </a:p>
          <a:p>
            <a:pPr lvl="1">
              <a:buSzPct val="60000"/>
              <a:buFont typeface="Wingdings 2" pitchFamily="18" charset="2"/>
              <a:buChar char=""/>
            </a:pPr>
            <a:r>
              <a:rPr lang="en-US" altLang="en-US" dirty="0" smtClean="0"/>
              <a:t>Skeletal muscle is attached to bone by tendon, a strong fibrous cord</a:t>
            </a:r>
          </a:p>
        </p:txBody>
      </p:sp>
      <p:sp>
        <p:nvSpPr>
          <p:cNvPr id="9219" name="Rectangle 5"/>
          <p:cNvSpPr>
            <a:spLocks noGrp="1" noChangeArrowheads="1"/>
          </p:cNvSpPr>
          <p:nvPr>
            <p:ph type="title"/>
          </p:nvPr>
        </p:nvSpPr>
        <p:spPr/>
        <p:txBody>
          <a:bodyPr/>
          <a:lstStyle/>
          <a:p>
            <a:r>
              <a:rPr lang="en-US" altLang="en-US" smtClean="0"/>
              <a:t>Muscles I</a:t>
            </a:r>
          </a:p>
        </p:txBody>
      </p:sp>
      <p:sp>
        <p:nvSpPr>
          <p:cNvPr id="92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2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3DD793-728C-474F-9971-EF9C003E4690}" type="slidenum">
              <a:rPr lang="en-US" sz="1000" smtClean="0">
                <a:latin typeface="Arial" pitchFamily="34" charset="0"/>
              </a:rPr>
              <a:pPr eaLnBrk="1" hangingPunct="1"/>
              <a:t>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idx="1"/>
          </p:nvPr>
        </p:nvSpPr>
        <p:spPr>
          <a:xfrm>
            <a:off x="465138" y="1641475"/>
            <a:ext cx="8229600" cy="4454525"/>
          </a:xfrm>
        </p:spPr>
        <p:txBody>
          <a:bodyPr/>
          <a:lstStyle/>
          <a:p>
            <a:r>
              <a:rPr lang="en-US" altLang="en-US" sz="2000" smtClean="0"/>
              <a:t>Back: note posture; you should note a “plumb line” from back of head, along spine, to middle of sacrum </a:t>
            </a:r>
          </a:p>
          <a:p>
            <a:r>
              <a:rPr lang="en-US" altLang="en-US" sz="2000" smtClean="0"/>
              <a:t>Shoulders: level within 1 cm; scapulae symmetric; lordosis common throughout childhood</a:t>
            </a:r>
          </a:p>
          <a:p>
            <a:r>
              <a:rPr lang="en-US" altLang="en-US" sz="2000" smtClean="0"/>
              <a:t>Observe legs and feet for various deformities, such as </a:t>
            </a:r>
          </a:p>
          <a:p>
            <a:pPr lvl="1"/>
            <a:r>
              <a:rPr lang="en-US" altLang="en-US" sz="1800" smtClean="0"/>
              <a:t>Bowleg, knock knees, flatfoot, pigeon toes</a:t>
            </a:r>
          </a:p>
          <a:p>
            <a:pPr lvl="1"/>
            <a:r>
              <a:rPr lang="en-US" altLang="en-US" sz="1800" smtClean="0"/>
              <a:t>Check Trendelenburg’s sign progressively for subluxation of hip</a:t>
            </a:r>
          </a:p>
          <a:p>
            <a:r>
              <a:rPr lang="en-US" altLang="en-US" sz="2000" smtClean="0"/>
              <a:t>Particularly, check arm for full ROM and presence of pain</a:t>
            </a:r>
          </a:p>
          <a:p>
            <a:pPr lvl="1"/>
            <a:r>
              <a:rPr lang="en-US" altLang="en-US" sz="1800" smtClean="0"/>
              <a:t>Look for subluxation of elbow (head of radius)</a:t>
            </a:r>
          </a:p>
          <a:p>
            <a:r>
              <a:rPr lang="en-US" altLang="en-US" sz="2000" smtClean="0"/>
              <a:t>Palpate bones, joints, and muscles of extremities as in adult examination</a:t>
            </a:r>
          </a:p>
          <a:p>
            <a:endParaRPr lang="en-US" altLang="en-US" sz="2000" smtClean="0"/>
          </a:p>
        </p:txBody>
      </p:sp>
      <p:sp>
        <p:nvSpPr>
          <p:cNvPr id="82947" name="Rectangle 5"/>
          <p:cNvSpPr>
            <a:spLocks noGrp="1" noChangeArrowheads="1"/>
          </p:cNvSpPr>
          <p:nvPr>
            <p:ph type="title"/>
          </p:nvPr>
        </p:nvSpPr>
        <p:spPr/>
        <p:txBody>
          <a:bodyPr/>
          <a:lstStyle/>
          <a:p>
            <a:r>
              <a:rPr lang="en-US" altLang="en-US" smtClean="0"/>
              <a:t>Developmental Competence: Preschool and School-Age Children </a:t>
            </a:r>
          </a:p>
        </p:txBody>
      </p:sp>
      <p:sp>
        <p:nvSpPr>
          <p:cNvPr id="829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29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644064-D840-4064-AF9F-B7D50809ADF2}" type="slidenum">
              <a:rPr lang="en-US" sz="1000" smtClean="0">
                <a:latin typeface="Arial" pitchFamily="34" charset="0"/>
              </a:rPr>
              <a:pPr eaLnBrk="1" hangingPunct="1"/>
              <a:t>80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idx="1"/>
          </p:nvPr>
        </p:nvSpPr>
        <p:spPr>
          <a:xfrm>
            <a:off x="465138" y="1641475"/>
            <a:ext cx="8229600" cy="4454525"/>
          </a:xfrm>
        </p:spPr>
        <p:txBody>
          <a:bodyPr/>
          <a:lstStyle/>
          <a:p>
            <a:pPr lvl="1"/>
            <a:r>
              <a:rPr lang="en-US" altLang="en-US" smtClean="0"/>
              <a:t>Proceed with same musculoskeletal examination as for adult; pay special note to spinal posture</a:t>
            </a:r>
          </a:p>
          <a:p>
            <a:pPr lvl="2"/>
            <a:r>
              <a:rPr lang="en-US" altLang="en-US" smtClean="0"/>
              <a:t>Kyphosis common during adolescence because of chronic poor posture</a:t>
            </a:r>
          </a:p>
          <a:p>
            <a:pPr lvl="2"/>
            <a:r>
              <a:rPr lang="en-US" altLang="en-US" smtClean="0"/>
              <a:t>Screen for scoliosis with forward bend test</a:t>
            </a:r>
          </a:p>
          <a:p>
            <a:pPr lvl="3">
              <a:buSzPct val="100000"/>
            </a:pPr>
            <a:r>
              <a:rPr lang="en-US" altLang="en-US" smtClean="0"/>
              <a:t>From behind standing child, ask child to stand with feet shoulder width apart and bend forward slowly to touch the toes</a:t>
            </a:r>
          </a:p>
          <a:p>
            <a:pPr lvl="2"/>
            <a:r>
              <a:rPr lang="en-US" altLang="en-US" smtClean="0"/>
              <a:t>Expect straight vertical spine while standing and also while bending forward; posterior ribs should be symmetric, with equal elevation of shoulders, scapulae, and iliac crests</a:t>
            </a:r>
          </a:p>
        </p:txBody>
      </p:sp>
      <p:sp>
        <p:nvSpPr>
          <p:cNvPr id="83971" name="Rectangle 5"/>
          <p:cNvSpPr>
            <a:spLocks noGrp="1" noChangeArrowheads="1"/>
          </p:cNvSpPr>
          <p:nvPr>
            <p:ph type="title"/>
          </p:nvPr>
        </p:nvSpPr>
        <p:spPr/>
        <p:txBody>
          <a:bodyPr/>
          <a:lstStyle/>
          <a:p>
            <a:r>
              <a:rPr lang="en-US" altLang="en-US" smtClean="0"/>
              <a:t>Developmental Competence: Adolescents </a:t>
            </a:r>
          </a:p>
        </p:txBody>
      </p:sp>
      <p:sp>
        <p:nvSpPr>
          <p:cNvPr id="839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39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81B30E-3631-4E67-A85A-4AFD63931549}" type="slidenum">
              <a:rPr lang="en-US" sz="1000" smtClean="0">
                <a:latin typeface="Arial" pitchFamily="34" charset="0"/>
              </a:rPr>
              <a:pPr eaLnBrk="1" hangingPunct="1"/>
              <a:t>81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Proceed through same examination as for adult</a:t>
            </a:r>
          </a:p>
          <a:p>
            <a:pPr lvl="1">
              <a:buSzPct val="60000"/>
              <a:buFont typeface="Wingdings 2" pitchFamily="18" charset="2"/>
              <a:buChar char=""/>
            </a:pPr>
            <a:r>
              <a:rPr lang="en-US" altLang="en-US" sz="2800" smtClean="0"/>
              <a:t>Expected postural changes in pregnancy include </a:t>
            </a:r>
          </a:p>
          <a:p>
            <a:pPr lvl="2">
              <a:buSzPct val="80000"/>
              <a:buFont typeface="Wingdings" pitchFamily="2" charset="2"/>
              <a:buChar char="Ø"/>
            </a:pPr>
            <a:r>
              <a:rPr lang="en-US" altLang="en-US" sz="2400" smtClean="0"/>
              <a:t>Progressive lordosis</a:t>
            </a:r>
          </a:p>
          <a:p>
            <a:pPr lvl="2">
              <a:buSzPct val="80000"/>
              <a:buFont typeface="Wingdings" pitchFamily="2" charset="2"/>
              <a:buChar char="Ø"/>
            </a:pPr>
            <a:r>
              <a:rPr lang="en-US" altLang="en-US" sz="2400" smtClean="0"/>
              <a:t>Toward third trimester, anterior cervical flexion</a:t>
            </a:r>
          </a:p>
          <a:p>
            <a:pPr lvl="2">
              <a:buSzPct val="80000"/>
              <a:buFont typeface="Wingdings" pitchFamily="2" charset="2"/>
              <a:buChar char="Ø"/>
            </a:pPr>
            <a:r>
              <a:rPr lang="en-US" altLang="en-US" sz="2400" smtClean="0"/>
              <a:t>Kyphosis and slumped shoulders</a:t>
            </a:r>
          </a:p>
          <a:p>
            <a:pPr lvl="2">
              <a:buSzPct val="80000"/>
              <a:buFont typeface="Wingdings" pitchFamily="2" charset="2"/>
              <a:buChar char="Ø"/>
            </a:pPr>
            <a:r>
              <a:rPr lang="en-US" altLang="en-US" sz="2400" smtClean="0"/>
              <a:t>When pregnancy at term, protuberant abdomen and relaxed mobility in joints create characteristic “waddling” gait</a:t>
            </a:r>
          </a:p>
        </p:txBody>
      </p:sp>
      <p:sp>
        <p:nvSpPr>
          <p:cNvPr id="84995" name="Rectangle 5"/>
          <p:cNvSpPr>
            <a:spLocks noGrp="1" noChangeArrowheads="1"/>
          </p:cNvSpPr>
          <p:nvPr>
            <p:ph type="title"/>
          </p:nvPr>
        </p:nvSpPr>
        <p:spPr/>
        <p:txBody>
          <a:bodyPr/>
          <a:lstStyle/>
          <a:p>
            <a:r>
              <a:rPr lang="en-US" altLang="en-US" smtClean="0"/>
              <a:t>Developmental Competence: Pregnant Woman</a:t>
            </a:r>
          </a:p>
        </p:txBody>
      </p:sp>
      <p:sp>
        <p:nvSpPr>
          <p:cNvPr id="849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49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3E5D76-CF50-49D5-A3DF-70D777DA7E75}" type="slidenum">
              <a:rPr lang="en-US" sz="1000" smtClean="0">
                <a:latin typeface="Arial" pitchFamily="34" charset="0"/>
              </a:rPr>
              <a:pPr eaLnBrk="1" hangingPunct="1"/>
              <a:t>82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Postural changes include decrease in height, more apparent in eighth and ninth decades</a:t>
            </a:r>
          </a:p>
          <a:p>
            <a:pPr lvl="1">
              <a:buSzPct val="60000"/>
              <a:buFont typeface="Wingdings 2" pitchFamily="18" charset="2"/>
              <a:buChar char=""/>
            </a:pPr>
            <a:r>
              <a:rPr lang="en-US" altLang="en-US" smtClean="0"/>
              <a:t>Kyphosis common, with backward head tilt to compensate</a:t>
            </a:r>
          </a:p>
          <a:p>
            <a:pPr lvl="1">
              <a:buSzPct val="60000"/>
              <a:buFont typeface="Wingdings 2" pitchFamily="18" charset="2"/>
              <a:buChar char=""/>
            </a:pPr>
            <a:r>
              <a:rPr lang="en-US" altLang="en-US" smtClean="0"/>
              <a:t>Contour changes include a decrease of fat in body periphery; fat deposition over abdomen and hips</a:t>
            </a:r>
          </a:p>
          <a:p>
            <a:pPr lvl="1">
              <a:buSzPct val="60000"/>
              <a:buFont typeface="Wingdings 2" pitchFamily="18" charset="2"/>
              <a:buChar char=""/>
            </a:pPr>
            <a:r>
              <a:rPr lang="en-US" altLang="en-US" smtClean="0"/>
              <a:t>Bony prominences become more marked</a:t>
            </a:r>
          </a:p>
          <a:p>
            <a:pPr lvl="1">
              <a:buSzPct val="60000"/>
              <a:buFont typeface="Wingdings 2" pitchFamily="18" charset="2"/>
              <a:buChar char=""/>
            </a:pPr>
            <a:r>
              <a:rPr lang="en-US" altLang="en-US" smtClean="0"/>
              <a:t>ROM testing proceeds as described earlier</a:t>
            </a:r>
          </a:p>
          <a:p>
            <a:pPr lvl="2">
              <a:buSzPct val="80000"/>
              <a:buFont typeface="Wingdings" pitchFamily="2" charset="2"/>
              <a:buChar char="Ø"/>
            </a:pPr>
            <a:r>
              <a:rPr lang="en-US" altLang="en-US" smtClean="0"/>
              <a:t>ROM and muscle strength are much like younger adult, provided no musculoskeletal illnesses or arthritic changes are present</a:t>
            </a:r>
          </a:p>
        </p:txBody>
      </p:sp>
      <p:sp>
        <p:nvSpPr>
          <p:cNvPr id="86019" name="Rectangle 5"/>
          <p:cNvSpPr>
            <a:spLocks noGrp="1" noChangeArrowheads="1"/>
          </p:cNvSpPr>
          <p:nvPr>
            <p:ph type="title"/>
          </p:nvPr>
        </p:nvSpPr>
        <p:spPr/>
        <p:txBody>
          <a:bodyPr/>
          <a:lstStyle/>
          <a:p>
            <a:r>
              <a:rPr lang="en-US" altLang="en-US" smtClean="0"/>
              <a:t>Developmental Competence: </a:t>
            </a:r>
            <a:br>
              <a:rPr lang="en-US" altLang="en-US" smtClean="0"/>
            </a:br>
            <a:r>
              <a:rPr lang="en-US" altLang="en-US" smtClean="0"/>
              <a:t>Aging Adult</a:t>
            </a:r>
          </a:p>
        </p:txBody>
      </p:sp>
      <p:sp>
        <p:nvSpPr>
          <p:cNvPr id="860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60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E75B47-C531-4795-B7DE-FBDB6F8F2191}" type="slidenum">
              <a:rPr lang="en-US" sz="1000" smtClean="0">
                <a:latin typeface="Arial" pitchFamily="34" charset="0"/>
              </a:rPr>
              <a:pPr eaLnBrk="1" hangingPunct="1"/>
              <a:t>83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idx="1"/>
          </p:nvPr>
        </p:nvSpPr>
        <p:spPr>
          <a:xfrm>
            <a:off x="465138" y="1641475"/>
            <a:ext cx="8229600" cy="4454525"/>
          </a:xfrm>
        </p:spPr>
        <p:txBody>
          <a:bodyPr/>
          <a:lstStyle/>
          <a:p>
            <a:pPr lvl="2">
              <a:buSzPct val="60000"/>
              <a:buFont typeface="Wingdings 2" pitchFamily="18" charset="2"/>
              <a:buChar char=""/>
            </a:pPr>
            <a:r>
              <a:rPr lang="en-US" altLang="en-US" sz="2800" smtClean="0"/>
              <a:t>For those with advanced aging changes, arthritic changes, or musculoskeletal disability, perform functional assessment for ADLs</a:t>
            </a:r>
          </a:p>
          <a:p>
            <a:pPr lvl="2">
              <a:buSzPct val="60000"/>
              <a:buFont typeface="Wingdings 2" pitchFamily="18" charset="2"/>
              <a:buChar char=""/>
            </a:pPr>
            <a:r>
              <a:rPr lang="en-US" altLang="en-US" sz="2800" smtClean="0"/>
              <a:t>Apply ROM and muscle strength assessments to accomplishment of specific activities</a:t>
            </a:r>
          </a:p>
          <a:p>
            <a:pPr lvl="2">
              <a:buSzPct val="60000"/>
              <a:buFont typeface="Wingdings 2" pitchFamily="18" charset="2"/>
              <a:buChar char=""/>
            </a:pPr>
            <a:r>
              <a:rPr lang="en-US" altLang="en-US" sz="2800" smtClean="0"/>
              <a:t>Goal is to determine adequate and safe performance of functions essential for independent home life</a:t>
            </a:r>
          </a:p>
        </p:txBody>
      </p:sp>
      <p:sp>
        <p:nvSpPr>
          <p:cNvPr id="87043" name="Rectangle 5"/>
          <p:cNvSpPr>
            <a:spLocks noGrp="1" noChangeArrowheads="1"/>
          </p:cNvSpPr>
          <p:nvPr>
            <p:ph type="title"/>
          </p:nvPr>
        </p:nvSpPr>
        <p:spPr/>
        <p:txBody>
          <a:bodyPr/>
          <a:lstStyle/>
          <a:p>
            <a:r>
              <a:rPr lang="en-US" altLang="en-US" smtClean="0"/>
              <a:t>Functional Assessment</a:t>
            </a:r>
          </a:p>
        </p:txBody>
      </p:sp>
      <p:sp>
        <p:nvSpPr>
          <p:cNvPr id="870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70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0A6BCB-C0CD-4F2A-B0BA-9ABED268529D}" type="slidenum">
              <a:rPr lang="en-US" sz="1000" smtClean="0">
                <a:latin typeface="Arial" pitchFamily="34" charset="0"/>
              </a:rPr>
              <a:pPr eaLnBrk="1" hangingPunct="1"/>
              <a:t>84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t>Sample Charting</a:t>
            </a:r>
          </a:p>
        </p:txBody>
      </p:sp>
      <p:pic>
        <p:nvPicPr>
          <p:cNvPr id="91140" name="Picture 9" descr="ch22-26"/>
          <p:cNvPicPr>
            <a:picLocks noChangeAspect="1" noChangeArrowheads="1"/>
          </p:cNvPicPr>
          <p:nvPr/>
        </p:nvPicPr>
        <p:blipFill>
          <a:blip r:embed="rId3">
            <a:grayscl/>
          </a:blip>
          <a:srcRect/>
          <a:stretch>
            <a:fillRect/>
          </a:stretch>
        </p:blipFill>
        <p:spPr bwMode="auto">
          <a:xfrm>
            <a:off x="1436688" y="1798638"/>
            <a:ext cx="6262687" cy="4360862"/>
          </a:xfrm>
          <a:prstGeom prst="rect">
            <a:avLst/>
          </a:prstGeom>
          <a:noFill/>
          <a:ln w="38100">
            <a:solidFill>
              <a:schemeClr val="tx2"/>
            </a:solidFill>
            <a:miter lim="800000"/>
            <a:headEnd/>
            <a:tailEnd/>
          </a:ln>
        </p:spPr>
      </p:pic>
      <p:sp>
        <p:nvSpPr>
          <p:cNvPr id="880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80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903ACA-7DF4-4A39-A2B4-517BA0AF0CCF}" type="slidenum">
              <a:rPr lang="en-US" sz="1000" smtClean="0">
                <a:latin typeface="Arial" pitchFamily="34" charset="0"/>
              </a:rPr>
              <a:pPr eaLnBrk="1" hangingPunct="1"/>
              <a:t>85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dirty="0" smtClean="0"/>
              <a:t>Inflammatory conditions</a:t>
            </a:r>
          </a:p>
          <a:p>
            <a:pPr lvl="2">
              <a:buSzPct val="80000"/>
              <a:buFont typeface="Wingdings" pitchFamily="2" charset="2"/>
              <a:buChar char="Ø"/>
            </a:pPr>
            <a:r>
              <a:rPr lang="en-US" altLang="en-US" sz="2400" dirty="0" smtClean="0"/>
              <a:t>Rheumatoid arthritis</a:t>
            </a:r>
          </a:p>
          <a:p>
            <a:pPr lvl="2">
              <a:buSzPct val="80000"/>
              <a:buFont typeface="Wingdings" pitchFamily="2" charset="2"/>
              <a:buChar char="Ø"/>
            </a:pPr>
            <a:r>
              <a:rPr lang="en-US" altLang="en-US" sz="2400" dirty="0" err="1" smtClean="0"/>
              <a:t>Ankylosing</a:t>
            </a:r>
            <a:r>
              <a:rPr lang="en-US" altLang="en-US" sz="2400" dirty="0" smtClean="0"/>
              <a:t> spondylitis</a:t>
            </a:r>
          </a:p>
          <a:p>
            <a:pPr lvl="1">
              <a:buSzPct val="60000"/>
              <a:buFont typeface="Wingdings 2" pitchFamily="18" charset="2"/>
              <a:buChar char=""/>
            </a:pPr>
            <a:r>
              <a:rPr lang="en-US" altLang="en-US" sz="2800" dirty="0" smtClean="0"/>
              <a:t>Degenerative conditions</a:t>
            </a:r>
          </a:p>
          <a:p>
            <a:pPr lvl="2">
              <a:buSzPct val="80000"/>
              <a:buFont typeface="Wingdings" pitchFamily="2" charset="2"/>
              <a:buChar char="Ø"/>
            </a:pPr>
            <a:r>
              <a:rPr lang="en-US" altLang="en-US" sz="2400" dirty="0" smtClean="0"/>
              <a:t>Osteoarthritis (degenerative joint disease)</a:t>
            </a:r>
          </a:p>
          <a:p>
            <a:pPr lvl="2">
              <a:buSzPct val="80000"/>
              <a:buFont typeface="Wingdings" pitchFamily="2" charset="2"/>
              <a:buChar char="Ø"/>
            </a:pPr>
            <a:r>
              <a:rPr lang="en-US" altLang="en-US" sz="2400" dirty="0" smtClean="0"/>
              <a:t>Osteoporosis</a:t>
            </a:r>
          </a:p>
        </p:txBody>
      </p:sp>
      <p:sp>
        <p:nvSpPr>
          <p:cNvPr id="89091" name="Rectangle 5"/>
          <p:cNvSpPr>
            <a:spLocks noGrp="1" noChangeArrowheads="1"/>
          </p:cNvSpPr>
          <p:nvPr>
            <p:ph type="title"/>
          </p:nvPr>
        </p:nvSpPr>
        <p:spPr/>
        <p:txBody>
          <a:bodyPr/>
          <a:lstStyle/>
          <a:p>
            <a:r>
              <a:rPr lang="en-US" altLang="en-US" smtClean="0"/>
              <a:t>Abnormalities Affecting Multiple Joints</a:t>
            </a:r>
          </a:p>
        </p:txBody>
      </p:sp>
      <p:sp>
        <p:nvSpPr>
          <p:cNvPr id="890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890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79ED48-7F2A-4527-9B88-83DEE8FC9108}" type="slidenum">
              <a:rPr lang="en-US" sz="1000" smtClean="0">
                <a:latin typeface="Arial" pitchFamily="34" charset="0"/>
              </a:rPr>
              <a:pPr eaLnBrk="1" hangingPunct="1"/>
              <a:t>86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The </a:t>
            </a:r>
            <a:r>
              <a:rPr lang="en-US" dirty="0"/>
              <a:t>nurse is assessing a patient’s risk of developing osteoporosis. Which patient is considered at high risk for osteoporosis</a:t>
            </a:r>
            <a:r>
              <a:rPr lang="en-US" dirty="0" smtClean="0"/>
              <a:t>?</a:t>
            </a:r>
          </a:p>
          <a:p>
            <a:pPr marL="463550" indent="-463550" eaLnBrk="1" hangingPunct="1">
              <a:buSzPct val="100000"/>
              <a:buFont typeface="Arial" pitchFamily="34" charset="0"/>
              <a:buAutoNum type="arabicPeriod"/>
              <a:defRPr/>
            </a:pPr>
            <a:r>
              <a:rPr lang="en-US" dirty="0"/>
              <a:t>A 65-year-old man being treated for hypertension</a:t>
            </a:r>
          </a:p>
          <a:p>
            <a:pPr marL="463550" indent="-463550" eaLnBrk="1" hangingPunct="1">
              <a:buSzPct val="100000"/>
              <a:buFont typeface="Arial" pitchFamily="34" charset="0"/>
              <a:buAutoNum type="arabicPeriod"/>
              <a:defRPr/>
            </a:pPr>
            <a:r>
              <a:rPr lang="en-US" dirty="0"/>
              <a:t>A 55-year-old woman who has had right knee replacement surgery</a:t>
            </a:r>
          </a:p>
          <a:p>
            <a:pPr marL="463550" indent="-463550" eaLnBrk="1" hangingPunct="1">
              <a:buSzPct val="100000"/>
              <a:buFont typeface="Arial" pitchFamily="34" charset="0"/>
              <a:buAutoNum type="arabicPeriod"/>
              <a:defRPr/>
            </a:pPr>
            <a:r>
              <a:rPr lang="en-US" dirty="0"/>
              <a:t>A 30-year-old woman who smokes and is taking oral contraceptives</a:t>
            </a:r>
          </a:p>
          <a:p>
            <a:pPr marL="463550" indent="-463550" eaLnBrk="1" hangingPunct="1">
              <a:buSzPct val="100000"/>
              <a:buFont typeface="Arial" pitchFamily="34" charset="0"/>
              <a:buAutoNum type="arabicPeriod"/>
              <a:defRPr/>
            </a:pPr>
            <a:r>
              <a:rPr lang="en-US" dirty="0"/>
              <a:t>A 25-year-old man who plays numerous college sports</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E6F65336-D467-441A-A99E-9BC545A45EAE}" type="slidenum">
              <a:rPr lang="en-US" smtClean="0"/>
              <a:pPr>
                <a:defRPr/>
              </a:pPr>
              <a:t>87</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29085391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 patient tells the nurse that she has rheumatoid arthritis (RA). The symptoms  this patient is likely to exhibit are pain and stiffness in the: </a:t>
            </a:r>
            <a:endParaRPr lang="en-US" dirty="0" smtClean="0"/>
          </a:p>
          <a:p>
            <a:pPr marL="463550" indent="-463550" eaLnBrk="1" hangingPunct="1">
              <a:buSzPct val="100000"/>
              <a:buFont typeface="+mj-lt" charset="0"/>
              <a:buAutoNum type="arabicPeriod"/>
              <a:defRPr/>
            </a:pPr>
            <a:r>
              <a:rPr lang="en-US" dirty="0"/>
              <a:t>joints that increases with activity.</a:t>
            </a:r>
          </a:p>
          <a:p>
            <a:pPr marL="463550" indent="-463550" eaLnBrk="1" hangingPunct="1">
              <a:buSzPct val="100000"/>
              <a:buFont typeface="Wingdings 2" pitchFamily="18" charset="2"/>
              <a:buAutoNum type="arabicPeriod"/>
              <a:defRPr/>
            </a:pPr>
            <a:r>
              <a:rPr lang="en-US" dirty="0"/>
              <a:t>joints that is relieved with rest.</a:t>
            </a:r>
          </a:p>
          <a:p>
            <a:pPr marL="463550" indent="-463550" eaLnBrk="1" hangingPunct="1">
              <a:buSzPct val="100000"/>
              <a:buFont typeface="Wingdings 2" pitchFamily="18" charset="2"/>
              <a:buAutoNum type="arabicPeriod"/>
              <a:defRPr/>
            </a:pPr>
            <a:r>
              <a:rPr lang="en-US" dirty="0"/>
              <a:t>right elbow and left knee relieved with medication.</a:t>
            </a:r>
          </a:p>
          <a:p>
            <a:pPr marL="463550" indent="-463550" eaLnBrk="1" hangingPunct="1">
              <a:buSzPct val="100000"/>
              <a:buFont typeface="Wingdings 2" pitchFamily="18" charset="2"/>
              <a:buAutoNum type="arabicPeriod"/>
              <a:defRPr/>
            </a:pPr>
            <a:r>
              <a:rPr lang="en-US" dirty="0"/>
              <a:t>joints that is worse in the morning and improves with activity. </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E6F65336-D467-441A-A99E-9BC545A45EAE}" type="slidenum">
              <a:rPr lang="en-US" smtClean="0"/>
              <a:pPr>
                <a:defRPr/>
              </a:pPr>
              <a:t>88</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4278760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Atrophy</a:t>
            </a:r>
          </a:p>
          <a:p>
            <a:pPr lvl="1">
              <a:buSzPct val="60000"/>
              <a:buFont typeface="Wingdings 2" pitchFamily="18" charset="2"/>
              <a:buChar char=""/>
            </a:pPr>
            <a:r>
              <a:rPr lang="en-US" altLang="en-US" sz="2800" smtClean="0"/>
              <a:t>Dislocated shoulder</a:t>
            </a:r>
          </a:p>
          <a:p>
            <a:pPr lvl="1">
              <a:buSzPct val="60000"/>
              <a:buFont typeface="Wingdings 2" pitchFamily="18" charset="2"/>
              <a:buChar char=""/>
            </a:pPr>
            <a:r>
              <a:rPr lang="en-US" altLang="en-US" sz="2800" smtClean="0"/>
              <a:t>Joint effusion</a:t>
            </a:r>
          </a:p>
          <a:p>
            <a:pPr lvl="1">
              <a:buSzPct val="60000"/>
              <a:buFont typeface="Wingdings 2" pitchFamily="18" charset="2"/>
              <a:buChar char=""/>
            </a:pPr>
            <a:r>
              <a:rPr lang="en-US" altLang="en-US" sz="2800" smtClean="0"/>
              <a:t>Tear of the rotator cuff</a:t>
            </a:r>
          </a:p>
          <a:p>
            <a:pPr lvl="1">
              <a:buSzPct val="60000"/>
              <a:buFont typeface="Wingdings 2" pitchFamily="18" charset="2"/>
              <a:buChar char=""/>
            </a:pPr>
            <a:r>
              <a:rPr lang="en-US" altLang="en-US" sz="2800" smtClean="0"/>
              <a:t>Frozen shoulder, adhesive capsulitis</a:t>
            </a:r>
          </a:p>
          <a:p>
            <a:pPr lvl="1">
              <a:buSzPct val="60000"/>
              <a:buFont typeface="Wingdings 2" pitchFamily="18" charset="2"/>
              <a:buChar char=""/>
            </a:pPr>
            <a:r>
              <a:rPr lang="en-US" altLang="en-US" sz="2800" smtClean="0"/>
              <a:t>Subacromial bursitis</a:t>
            </a:r>
          </a:p>
        </p:txBody>
      </p:sp>
      <p:sp>
        <p:nvSpPr>
          <p:cNvPr id="90115" name="Rectangle 5"/>
          <p:cNvSpPr>
            <a:spLocks noGrp="1" noChangeArrowheads="1"/>
          </p:cNvSpPr>
          <p:nvPr>
            <p:ph type="title"/>
          </p:nvPr>
        </p:nvSpPr>
        <p:spPr/>
        <p:txBody>
          <a:bodyPr/>
          <a:lstStyle/>
          <a:p>
            <a:r>
              <a:rPr lang="en-US" altLang="en-US" smtClean="0"/>
              <a:t>Abnormalities of Shoulder</a:t>
            </a:r>
          </a:p>
        </p:txBody>
      </p:sp>
      <p:sp>
        <p:nvSpPr>
          <p:cNvPr id="901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01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2DB743B-695E-4EF4-AACC-2CF42F3B064C}" type="slidenum">
              <a:rPr lang="en-US" sz="1000" smtClean="0">
                <a:latin typeface="Arial" pitchFamily="34" charset="0"/>
              </a:rPr>
              <a:pPr eaLnBrk="1" hangingPunct="1"/>
              <a:t>89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dirty="0" smtClean="0"/>
              <a:t>Skeletal muscles produce following movements:</a:t>
            </a:r>
          </a:p>
          <a:p>
            <a:pPr lvl="2">
              <a:buSzPct val="80000"/>
              <a:buFont typeface="Wingdings" pitchFamily="2" charset="2"/>
              <a:buChar char="Ø"/>
            </a:pPr>
            <a:r>
              <a:rPr lang="en-US" altLang="en-US" sz="2400" dirty="0" smtClean="0"/>
              <a:t>Flexion: bending limb at joint</a:t>
            </a:r>
          </a:p>
          <a:p>
            <a:pPr lvl="2">
              <a:buSzPct val="80000"/>
              <a:buFont typeface="Wingdings" pitchFamily="2" charset="2"/>
              <a:buChar char="Ø"/>
            </a:pPr>
            <a:r>
              <a:rPr lang="en-US" altLang="en-US" sz="2400" dirty="0" smtClean="0"/>
              <a:t>Extension: straightening limb at joint</a:t>
            </a:r>
          </a:p>
          <a:p>
            <a:pPr lvl="2">
              <a:buSzPct val="80000"/>
              <a:buFont typeface="Wingdings" pitchFamily="2" charset="2"/>
              <a:buChar char="Ø"/>
            </a:pPr>
            <a:r>
              <a:rPr lang="en-US" altLang="en-US" sz="2400" dirty="0" smtClean="0"/>
              <a:t>Abduction: moving limb away from midline of body</a:t>
            </a:r>
          </a:p>
          <a:p>
            <a:pPr lvl="2">
              <a:buSzPct val="80000"/>
              <a:buFont typeface="Wingdings" pitchFamily="2" charset="2"/>
              <a:buChar char="Ø"/>
            </a:pPr>
            <a:r>
              <a:rPr lang="en-US" altLang="en-US" sz="2400" dirty="0" smtClean="0"/>
              <a:t>Adduction: moving limb toward midline of body</a:t>
            </a:r>
          </a:p>
          <a:p>
            <a:pPr lvl="2">
              <a:buSzPct val="80000"/>
              <a:buFont typeface="Wingdings" pitchFamily="2" charset="2"/>
              <a:buChar char="Ø"/>
            </a:pPr>
            <a:r>
              <a:rPr lang="en-US" altLang="en-US" sz="2400" dirty="0" smtClean="0"/>
              <a:t>Pronation: turning forearm so that palm is down</a:t>
            </a:r>
          </a:p>
          <a:p>
            <a:pPr lvl="2">
              <a:buSzPct val="80000"/>
              <a:buFont typeface="Wingdings" pitchFamily="2" charset="2"/>
              <a:buChar char="Ø"/>
            </a:pPr>
            <a:r>
              <a:rPr lang="en-US" altLang="en-US" sz="2400" dirty="0" smtClean="0"/>
              <a:t>Supination: turning forearm so that palm is up</a:t>
            </a:r>
          </a:p>
          <a:p>
            <a:pPr lvl="2">
              <a:buSzPct val="80000"/>
              <a:buFont typeface="Wingdings" pitchFamily="2" charset="2"/>
              <a:buChar char="Ø"/>
            </a:pPr>
            <a:r>
              <a:rPr lang="en-US" altLang="en-US" sz="2400" dirty="0" smtClean="0"/>
              <a:t>Circumduction: moving arm in circle around shoulder</a:t>
            </a:r>
          </a:p>
        </p:txBody>
      </p:sp>
      <p:sp>
        <p:nvSpPr>
          <p:cNvPr id="10243" name="Rectangle 5"/>
          <p:cNvSpPr>
            <a:spLocks noGrp="1" noChangeArrowheads="1"/>
          </p:cNvSpPr>
          <p:nvPr>
            <p:ph type="title"/>
          </p:nvPr>
        </p:nvSpPr>
        <p:spPr/>
        <p:txBody>
          <a:bodyPr/>
          <a:lstStyle/>
          <a:p>
            <a:r>
              <a:rPr lang="en-US" altLang="en-US" smtClean="0"/>
              <a:t>Skeletal Muscles I</a:t>
            </a:r>
          </a:p>
        </p:txBody>
      </p:sp>
      <p:sp>
        <p:nvSpPr>
          <p:cNvPr id="102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02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242AC7-0E8C-4FDA-9924-6348FFC36D9F}" type="slidenum">
              <a:rPr lang="en-US" sz="1000" smtClean="0">
                <a:latin typeface="Arial" pitchFamily="34" charset="0"/>
              </a:rPr>
              <a:pPr eaLnBrk="1" hangingPunct="1"/>
              <a:t>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Olecranon bursitis</a:t>
            </a:r>
          </a:p>
          <a:p>
            <a:pPr lvl="1">
              <a:buSzPct val="60000"/>
              <a:buFont typeface="Wingdings 2" pitchFamily="18" charset="2"/>
              <a:buChar char=""/>
            </a:pPr>
            <a:r>
              <a:rPr lang="en-US" altLang="en-US" sz="2800" smtClean="0"/>
              <a:t>Gouty arthritis</a:t>
            </a:r>
          </a:p>
          <a:p>
            <a:pPr lvl="1">
              <a:buSzPct val="60000"/>
              <a:buFont typeface="Wingdings 2" pitchFamily="18" charset="2"/>
              <a:buChar char=""/>
            </a:pPr>
            <a:r>
              <a:rPr lang="en-US" altLang="en-US" sz="2800" smtClean="0"/>
              <a:t>Subcutaneous nodules</a:t>
            </a:r>
          </a:p>
          <a:p>
            <a:pPr lvl="1">
              <a:buSzPct val="60000"/>
              <a:buFont typeface="Wingdings 2" pitchFamily="18" charset="2"/>
              <a:buChar char=""/>
            </a:pPr>
            <a:r>
              <a:rPr lang="en-US" altLang="en-US" sz="2800" smtClean="0"/>
              <a:t>Epicondylitis, tennis elbow</a:t>
            </a:r>
          </a:p>
        </p:txBody>
      </p:sp>
      <p:sp>
        <p:nvSpPr>
          <p:cNvPr id="91139" name="Rectangle 5"/>
          <p:cNvSpPr>
            <a:spLocks noGrp="1" noChangeArrowheads="1"/>
          </p:cNvSpPr>
          <p:nvPr>
            <p:ph type="title"/>
          </p:nvPr>
        </p:nvSpPr>
        <p:spPr/>
        <p:txBody>
          <a:bodyPr/>
          <a:lstStyle/>
          <a:p>
            <a:r>
              <a:rPr lang="en-US" altLang="en-US" smtClean="0"/>
              <a:t>Abnormalities of Elbow</a:t>
            </a:r>
          </a:p>
        </p:txBody>
      </p:sp>
      <p:sp>
        <p:nvSpPr>
          <p:cNvPr id="911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11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43733A-4EFF-4FAF-9AA5-FADB36853532}" type="slidenum">
              <a:rPr lang="en-US" sz="1000" smtClean="0">
                <a:latin typeface="Arial" pitchFamily="34" charset="0"/>
              </a:rPr>
              <a:pPr eaLnBrk="1" hangingPunct="1"/>
              <a:t>90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Ganglion cyst</a:t>
            </a:r>
          </a:p>
          <a:p>
            <a:pPr lvl="1">
              <a:buSzPct val="60000"/>
              <a:buFont typeface="Wingdings 2" pitchFamily="18" charset="2"/>
              <a:buChar char=""/>
            </a:pPr>
            <a:r>
              <a:rPr lang="en-US" altLang="en-US" sz="2800" smtClean="0"/>
              <a:t>Colles’ fracture</a:t>
            </a:r>
          </a:p>
          <a:p>
            <a:pPr lvl="1">
              <a:buSzPct val="60000"/>
              <a:buFont typeface="Wingdings 2" pitchFamily="18" charset="2"/>
              <a:buChar char=""/>
            </a:pPr>
            <a:r>
              <a:rPr lang="en-US" altLang="en-US" sz="2800" smtClean="0"/>
              <a:t>Carpal tunnel syndrome</a:t>
            </a:r>
          </a:p>
          <a:p>
            <a:pPr lvl="1">
              <a:buSzPct val="60000"/>
              <a:buFont typeface="Wingdings 2" pitchFamily="18" charset="2"/>
              <a:buChar char=""/>
            </a:pPr>
            <a:r>
              <a:rPr lang="en-US" altLang="en-US" sz="2800" smtClean="0"/>
              <a:t>Ankylosis</a:t>
            </a:r>
          </a:p>
          <a:p>
            <a:pPr lvl="1">
              <a:buSzPct val="60000"/>
              <a:buFont typeface="Wingdings 2" pitchFamily="18" charset="2"/>
              <a:buChar char=""/>
            </a:pPr>
            <a:r>
              <a:rPr lang="en-US" altLang="en-US" sz="2800" smtClean="0"/>
              <a:t>Dupuytren’s contracture</a:t>
            </a:r>
          </a:p>
        </p:txBody>
      </p:sp>
      <p:sp>
        <p:nvSpPr>
          <p:cNvPr id="92163" name="Rectangle 5"/>
          <p:cNvSpPr>
            <a:spLocks noGrp="1" noChangeArrowheads="1"/>
          </p:cNvSpPr>
          <p:nvPr>
            <p:ph type="title"/>
          </p:nvPr>
        </p:nvSpPr>
        <p:spPr/>
        <p:txBody>
          <a:bodyPr/>
          <a:lstStyle/>
          <a:p>
            <a:r>
              <a:rPr lang="en-US" altLang="en-US" smtClean="0"/>
              <a:t>Abnormalities of Wrist and Hand I</a:t>
            </a:r>
          </a:p>
        </p:txBody>
      </p:sp>
      <p:sp>
        <p:nvSpPr>
          <p:cNvPr id="921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21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01EC3DD-451E-4F10-8785-2ABFD2BF489A}" type="slidenum">
              <a:rPr lang="en-US" sz="1000" smtClean="0">
                <a:latin typeface="Arial" pitchFamily="34" charset="0"/>
              </a:rPr>
              <a:pPr eaLnBrk="1" hangingPunct="1"/>
              <a:t>91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dirty="0" smtClean="0"/>
              <a:t>Conditions caused by chronic rheumatoid arthritis</a:t>
            </a:r>
          </a:p>
          <a:p>
            <a:pPr lvl="2">
              <a:buSzPct val="80000"/>
              <a:buFont typeface="Wingdings" pitchFamily="2" charset="2"/>
              <a:buChar char="Ø"/>
            </a:pPr>
            <a:r>
              <a:rPr lang="en-US" altLang="en-US" sz="2400" dirty="0" smtClean="0"/>
              <a:t>Swan-neck and boutonniere deformities</a:t>
            </a:r>
          </a:p>
          <a:p>
            <a:pPr lvl="2">
              <a:buSzPct val="80000"/>
              <a:buFont typeface="Wingdings" pitchFamily="2" charset="2"/>
              <a:buChar char="Ø"/>
            </a:pPr>
            <a:r>
              <a:rPr lang="en-US" altLang="en-US" sz="2400" dirty="0" smtClean="0"/>
              <a:t>Ulnar deviation or drift</a:t>
            </a:r>
          </a:p>
          <a:p>
            <a:pPr lvl="2">
              <a:buSzPct val="80000"/>
              <a:buFont typeface="Wingdings" pitchFamily="2" charset="2"/>
              <a:buChar char="Ø"/>
            </a:pPr>
            <a:r>
              <a:rPr lang="en-US" altLang="en-US" sz="2400" dirty="0" smtClean="0"/>
              <a:t>Degenerative joint disease or osteoarthritis</a:t>
            </a:r>
          </a:p>
          <a:p>
            <a:pPr lvl="2">
              <a:buSzPct val="80000"/>
              <a:buFont typeface="Wingdings" pitchFamily="2" charset="2"/>
              <a:buChar char="Ø"/>
            </a:pPr>
            <a:r>
              <a:rPr lang="en-US" altLang="en-US" sz="2400" dirty="0" smtClean="0"/>
              <a:t>Acute rheumatoid arthritis</a:t>
            </a:r>
          </a:p>
          <a:p>
            <a:pPr lvl="2">
              <a:buSzPct val="80000"/>
              <a:buFont typeface="Wingdings" pitchFamily="2" charset="2"/>
              <a:buChar char="Ø"/>
            </a:pPr>
            <a:r>
              <a:rPr lang="en-US" altLang="en-US" sz="2400" dirty="0" err="1" smtClean="0"/>
              <a:t>Syndactyly</a:t>
            </a:r>
            <a:endParaRPr lang="en-US" altLang="en-US" sz="2400" dirty="0" smtClean="0"/>
          </a:p>
          <a:p>
            <a:pPr lvl="2">
              <a:buSzPct val="80000"/>
              <a:buFont typeface="Wingdings" pitchFamily="2" charset="2"/>
              <a:buChar char="Ø"/>
            </a:pPr>
            <a:r>
              <a:rPr lang="en-US" altLang="en-US" sz="2400" dirty="0" err="1" smtClean="0"/>
              <a:t>Polydactyly</a:t>
            </a:r>
            <a:endParaRPr lang="en-US" altLang="en-US" sz="2400" dirty="0" smtClean="0"/>
          </a:p>
        </p:txBody>
      </p:sp>
      <p:sp>
        <p:nvSpPr>
          <p:cNvPr id="93187" name="Rectangle 5"/>
          <p:cNvSpPr>
            <a:spLocks noGrp="1" noChangeArrowheads="1"/>
          </p:cNvSpPr>
          <p:nvPr>
            <p:ph type="title"/>
          </p:nvPr>
        </p:nvSpPr>
        <p:spPr/>
        <p:txBody>
          <a:bodyPr/>
          <a:lstStyle/>
          <a:p>
            <a:r>
              <a:rPr lang="en-US" altLang="en-US" smtClean="0"/>
              <a:t>Abnormalities of Wrist and Hand II</a:t>
            </a:r>
          </a:p>
        </p:txBody>
      </p:sp>
      <p:sp>
        <p:nvSpPr>
          <p:cNvPr id="931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31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72B21AA-6844-4801-A42F-56D361860338}" type="slidenum">
              <a:rPr lang="en-US" sz="1000" smtClean="0">
                <a:latin typeface="Arial" pitchFamily="34" charset="0"/>
              </a:rPr>
              <a:pPr eaLnBrk="1" hangingPunct="1"/>
              <a:t>92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Mild synovitis</a:t>
            </a:r>
          </a:p>
          <a:p>
            <a:pPr lvl="1">
              <a:buSzPct val="60000"/>
              <a:buFont typeface="Wingdings 2" pitchFamily="18" charset="2"/>
              <a:buChar char=""/>
            </a:pPr>
            <a:r>
              <a:rPr lang="en-US" altLang="en-US" sz="2800" smtClean="0"/>
              <a:t>Prepatellar bursitis</a:t>
            </a:r>
          </a:p>
          <a:p>
            <a:pPr lvl="1">
              <a:buSzPct val="60000"/>
              <a:buFont typeface="Wingdings 2" pitchFamily="18" charset="2"/>
              <a:buChar char=""/>
            </a:pPr>
            <a:r>
              <a:rPr lang="en-US" altLang="en-US" sz="2800" smtClean="0"/>
              <a:t>Swelling of menisci</a:t>
            </a:r>
          </a:p>
          <a:p>
            <a:pPr lvl="1">
              <a:buSzPct val="60000"/>
              <a:buFont typeface="Wingdings 2" pitchFamily="18" charset="2"/>
              <a:buChar char=""/>
            </a:pPr>
            <a:r>
              <a:rPr lang="en-US" altLang="en-US" sz="2800" smtClean="0"/>
              <a:t>Post polio</a:t>
            </a:r>
          </a:p>
          <a:p>
            <a:pPr lvl="1">
              <a:buSzPct val="60000"/>
              <a:buFont typeface="Wingdings 2" pitchFamily="18" charset="2"/>
              <a:buChar char=""/>
            </a:pPr>
            <a:r>
              <a:rPr lang="en-US" altLang="en-US" sz="2800" smtClean="0"/>
              <a:t>Osgood-Schlatter disease</a:t>
            </a:r>
          </a:p>
          <a:p>
            <a:pPr lvl="1">
              <a:buSzPct val="60000"/>
              <a:buFont typeface="Wingdings 2" pitchFamily="18" charset="2"/>
              <a:buChar char=""/>
            </a:pPr>
            <a:r>
              <a:rPr lang="en-US" altLang="en-US" sz="2800" smtClean="0"/>
              <a:t>Chondromalacia patellae</a:t>
            </a:r>
          </a:p>
          <a:p>
            <a:pPr lvl="1"/>
            <a:endParaRPr lang="en-US" altLang="en-US" smtClean="0"/>
          </a:p>
        </p:txBody>
      </p:sp>
      <p:sp>
        <p:nvSpPr>
          <p:cNvPr id="94211" name="Rectangle 5"/>
          <p:cNvSpPr>
            <a:spLocks noGrp="1" noChangeArrowheads="1"/>
          </p:cNvSpPr>
          <p:nvPr>
            <p:ph type="title"/>
          </p:nvPr>
        </p:nvSpPr>
        <p:spPr/>
        <p:txBody>
          <a:bodyPr/>
          <a:lstStyle/>
          <a:p>
            <a:r>
              <a:rPr lang="en-US" altLang="en-US" smtClean="0"/>
              <a:t>Abnormalities of Knee</a:t>
            </a:r>
          </a:p>
        </p:txBody>
      </p:sp>
      <p:sp>
        <p:nvSpPr>
          <p:cNvPr id="942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42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ABDE61-033C-48AE-9A10-07A4A4B67D7A}" type="slidenum">
              <a:rPr lang="en-US" sz="1000" smtClean="0">
                <a:latin typeface="Arial" pitchFamily="34" charset="0"/>
              </a:rPr>
              <a:pPr eaLnBrk="1" hangingPunct="1"/>
              <a:t>93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6"/>
          <p:cNvSpPr>
            <a:spLocks noGrp="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Achilles tenosynovitis</a:t>
            </a:r>
          </a:p>
          <a:p>
            <a:pPr lvl="1">
              <a:buSzPct val="60000"/>
              <a:buFont typeface="Wingdings 2" pitchFamily="18" charset="2"/>
              <a:buChar char=""/>
            </a:pPr>
            <a:r>
              <a:rPr lang="en-US" altLang="en-US" sz="2800" smtClean="0"/>
              <a:t>Chronic/acute gout</a:t>
            </a:r>
          </a:p>
          <a:p>
            <a:pPr lvl="1">
              <a:buSzPct val="60000"/>
              <a:buFont typeface="Wingdings 2" pitchFamily="18" charset="2"/>
              <a:buChar char=""/>
            </a:pPr>
            <a:r>
              <a:rPr lang="en-US" altLang="en-US" sz="2800" smtClean="0"/>
              <a:t>Hallux vagus with bunion and hammer toes</a:t>
            </a:r>
          </a:p>
          <a:p>
            <a:pPr lvl="1">
              <a:buSzPct val="60000"/>
              <a:buFont typeface="Wingdings 2" pitchFamily="18" charset="2"/>
              <a:buChar char=""/>
            </a:pPr>
            <a:r>
              <a:rPr lang="en-US" altLang="en-US" sz="2800" smtClean="0"/>
              <a:t>Callus</a:t>
            </a:r>
          </a:p>
          <a:p>
            <a:pPr lvl="1">
              <a:buSzPct val="60000"/>
              <a:buFont typeface="Wingdings 2" pitchFamily="18" charset="2"/>
              <a:buChar char=""/>
            </a:pPr>
            <a:r>
              <a:rPr lang="en-US" altLang="en-US" sz="2800" smtClean="0"/>
              <a:t>Plantar wart</a:t>
            </a:r>
          </a:p>
          <a:p>
            <a:pPr lvl="1">
              <a:buSzPct val="60000"/>
              <a:buFont typeface="Wingdings 2" pitchFamily="18" charset="2"/>
              <a:buChar char=""/>
            </a:pPr>
            <a:r>
              <a:rPr lang="en-US" altLang="en-US" sz="2800" smtClean="0"/>
              <a:t>Ingrown toenail</a:t>
            </a:r>
          </a:p>
          <a:p>
            <a:endParaRPr lang="en-US" altLang="en-US" smtClean="0"/>
          </a:p>
        </p:txBody>
      </p:sp>
      <p:sp>
        <p:nvSpPr>
          <p:cNvPr id="95235" name="Title 5"/>
          <p:cNvSpPr>
            <a:spLocks noGrp="1"/>
          </p:cNvSpPr>
          <p:nvPr>
            <p:ph type="title"/>
          </p:nvPr>
        </p:nvSpPr>
        <p:spPr/>
        <p:txBody>
          <a:bodyPr/>
          <a:lstStyle/>
          <a:p>
            <a:r>
              <a:rPr lang="en-US" altLang="en-US" smtClean="0"/>
              <a:t>Abnormalities of Ankle and Foot</a:t>
            </a:r>
          </a:p>
        </p:txBody>
      </p:sp>
      <p:sp>
        <p:nvSpPr>
          <p:cNvPr id="952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52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36477F-9791-4BCB-BE46-ACD2787819AE}" type="slidenum">
              <a:rPr lang="en-US" sz="1000" smtClean="0">
                <a:latin typeface="Arial" pitchFamily="34" charset="0"/>
              </a:rPr>
              <a:pPr eaLnBrk="1" hangingPunct="1"/>
              <a:t>94</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Scoliosis</a:t>
            </a:r>
          </a:p>
          <a:p>
            <a:pPr lvl="1">
              <a:buSzPct val="60000"/>
              <a:buFont typeface="Wingdings 2" pitchFamily="18" charset="2"/>
              <a:buChar char=""/>
            </a:pPr>
            <a:r>
              <a:rPr lang="en-US" altLang="en-US" sz="2800" smtClean="0"/>
              <a:t>Herniated nucleus pulposus</a:t>
            </a:r>
          </a:p>
        </p:txBody>
      </p:sp>
      <p:sp>
        <p:nvSpPr>
          <p:cNvPr id="96259" name="Rectangle 5"/>
          <p:cNvSpPr>
            <a:spLocks noGrp="1" noChangeArrowheads="1"/>
          </p:cNvSpPr>
          <p:nvPr>
            <p:ph type="title"/>
          </p:nvPr>
        </p:nvSpPr>
        <p:spPr/>
        <p:txBody>
          <a:bodyPr/>
          <a:lstStyle/>
          <a:p>
            <a:r>
              <a:rPr lang="en-US" altLang="en-US" smtClean="0"/>
              <a:t>Abnormalities of Spine </a:t>
            </a:r>
          </a:p>
        </p:txBody>
      </p:sp>
      <p:sp>
        <p:nvSpPr>
          <p:cNvPr id="757769" name="Rectangle 9"/>
          <p:cNvSpPr>
            <a:spLocks noChangeArrowheads="1"/>
          </p:cNvSpPr>
          <p:nvPr/>
        </p:nvSpPr>
        <p:spPr bwMode="auto">
          <a:xfrm>
            <a:off x="4492625" y="2638425"/>
            <a:ext cx="3992563" cy="3511550"/>
          </a:xfrm>
          <a:prstGeom prst="rect">
            <a:avLst/>
          </a:prstGeom>
          <a:noFill/>
          <a:ln w="9525">
            <a:noFill/>
            <a:miter lim="800000"/>
            <a:headEnd/>
            <a:tailEnd/>
          </a:ln>
          <a:effectLst/>
        </p:spPr>
        <p:txBody>
          <a:bodyPr anchorCtr="1"/>
          <a:lstStyle/>
          <a:p>
            <a:pPr marL="342900" indent="-342900">
              <a:lnSpc>
                <a:spcPct val="90000"/>
              </a:lnSpc>
              <a:spcBef>
                <a:spcPct val="25000"/>
              </a:spcBef>
              <a:spcAft>
                <a:spcPct val="25000"/>
              </a:spcAft>
              <a:buClr>
                <a:schemeClr val="tx2"/>
              </a:buClr>
              <a:buSzPct val="60000"/>
              <a:buFont typeface="Wingdings 2" pitchFamily="18" charset="2"/>
              <a:buChar char=""/>
              <a:defRPr/>
            </a:pPr>
            <a:endParaRPr lang="en-US" dirty="0">
              <a:effectLst>
                <a:outerShdw blurRad="38100" dist="38100" dir="2700000" algn="tl">
                  <a:srgbClr val="000000"/>
                </a:outerShdw>
              </a:effectLst>
              <a:latin typeface="Arial" charset="0"/>
            </a:endParaRPr>
          </a:p>
        </p:txBody>
      </p:sp>
      <p:sp>
        <p:nvSpPr>
          <p:cNvPr id="962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626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14DF7A-EADE-4DA5-AE65-9A136EB37685}" type="slidenum">
              <a:rPr lang="en-US" sz="1000" smtClean="0">
                <a:latin typeface="Arial" pitchFamily="34" charset="0"/>
              </a:rPr>
              <a:pPr eaLnBrk="1" hangingPunct="1"/>
              <a:t>95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9"/>
          <p:cNvSpPr>
            <a:spLocks noGrp="1"/>
          </p:cNvSpPr>
          <p:nvPr>
            <p:ph idx="1"/>
          </p:nvPr>
        </p:nvSpPr>
        <p:spPr>
          <a:xfrm>
            <a:off x="465138" y="1641475"/>
            <a:ext cx="8229600" cy="4454525"/>
          </a:xfrm>
        </p:spPr>
        <p:txBody>
          <a:bodyPr/>
          <a:lstStyle/>
          <a:p>
            <a:r>
              <a:rPr lang="en-US" altLang="en-US" smtClean="0"/>
              <a:t>Common congenital or pediatric abnormalities</a:t>
            </a:r>
          </a:p>
          <a:p>
            <a:pPr lvl="1"/>
            <a:r>
              <a:rPr lang="en-US" altLang="en-US" smtClean="0"/>
              <a:t>Congenital dislocated hip</a:t>
            </a:r>
          </a:p>
          <a:p>
            <a:pPr lvl="1"/>
            <a:r>
              <a:rPr lang="en-US" altLang="en-US" smtClean="0"/>
              <a:t>Talipes equinovarus (clubfoot)</a:t>
            </a:r>
          </a:p>
          <a:p>
            <a:pPr lvl="1"/>
            <a:r>
              <a:rPr lang="en-US" altLang="en-US" smtClean="0"/>
              <a:t>Spina bifida</a:t>
            </a:r>
          </a:p>
          <a:p>
            <a:pPr lvl="1"/>
            <a:r>
              <a:rPr lang="en-US" altLang="en-US" smtClean="0"/>
              <a:t>Coxa plana (Legg-Calvé-Perthes syndrome)</a:t>
            </a:r>
          </a:p>
        </p:txBody>
      </p:sp>
      <p:sp>
        <p:nvSpPr>
          <p:cNvPr id="97283" name="Title 8"/>
          <p:cNvSpPr>
            <a:spLocks noGrp="1"/>
          </p:cNvSpPr>
          <p:nvPr>
            <p:ph type="title"/>
          </p:nvPr>
        </p:nvSpPr>
        <p:spPr/>
        <p:txBody>
          <a:bodyPr/>
          <a:lstStyle/>
          <a:p>
            <a:r>
              <a:rPr lang="en-US" altLang="en-US" smtClean="0"/>
              <a:t>Pediatric Abnormalities</a:t>
            </a:r>
          </a:p>
        </p:txBody>
      </p:sp>
      <p:sp>
        <p:nvSpPr>
          <p:cNvPr id="972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72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0BA17C-0A3F-47FB-B8F6-63A349C844C2}" type="slidenum">
              <a:rPr lang="en-US" sz="1000" smtClean="0">
                <a:latin typeface="Arial" pitchFamily="34" charset="0"/>
              </a:rPr>
              <a:pPr eaLnBrk="1" hangingPunct="1"/>
              <a:t>96</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465138" y="1641475"/>
            <a:ext cx="8229600" cy="4454525"/>
          </a:xfrm>
        </p:spPr>
        <p:txBody>
          <a:bodyPr/>
          <a:lstStyle/>
          <a:p>
            <a:pPr lvl="1"/>
            <a:r>
              <a:rPr lang="en-US" altLang="en-US" smtClean="0"/>
              <a:t>Inspection</a:t>
            </a:r>
          </a:p>
          <a:p>
            <a:pPr lvl="2"/>
            <a:r>
              <a:rPr lang="en-US" altLang="en-US" smtClean="0"/>
              <a:t>Size and contour of joint</a:t>
            </a:r>
          </a:p>
          <a:p>
            <a:pPr lvl="2"/>
            <a:r>
              <a:rPr lang="en-US" altLang="en-US" smtClean="0"/>
              <a:t>Skin color and characteristics</a:t>
            </a:r>
          </a:p>
          <a:p>
            <a:pPr lvl="1"/>
            <a:r>
              <a:rPr lang="en-US" altLang="en-US" smtClean="0"/>
              <a:t>Palpation of joint area</a:t>
            </a:r>
          </a:p>
          <a:p>
            <a:pPr lvl="2"/>
            <a:r>
              <a:rPr lang="en-US" altLang="en-US" smtClean="0"/>
              <a:t>Skin, muscles, bony articulations, and joint capsules</a:t>
            </a:r>
          </a:p>
          <a:p>
            <a:pPr lvl="1"/>
            <a:r>
              <a:rPr lang="en-US" altLang="en-US" smtClean="0"/>
              <a:t>ROM </a:t>
            </a:r>
          </a:p>
          <a:p>
            <a:pPr lvl="2"/>
            <a:r>
              <a:rPr lang="en-US" altLang="en-US" smtClean="0"/>
              <a:t>Active</a:t>
            </a:r>
          </a:p>
          <a:p>
            <a:pPr lvl="2"/>
            <a:r>
              <a:rPr lang="en-US" altLang="en-US" smtClean="0"/>
              <a:t>Passive (If limitation noted in active ROM is present)</a:t>
            </a:r>
          </a:p>
          <a:p>
            <a:pPr lvl="2"/>
            <a:r>
              <a:rPr lang="en-US" altLang="en-US" smtClean="0"/>
              <a:t>Measure with goniometer (if abnormality in ROM is present)</a:t>
            </a:r>
          </a:p>
          <a:p>
            <a:pPr lvl="1"/>
            <a:r>
              <a:rPr lang="en-US" altLang="en-US" smtClean="0"/>
              <a:t>Muscle testing</a:t>
            </a:r>
          </a:p>
          <a:p>
            <a:pPr lvl="2"/>
            <a:endParaRPr lang="en-US" altLang="en-US" sz="2400" smtClean="0"/>
          </a:p>
        </p:txBody>
      </p:sp>
      <p:sp>
        <p:nvSpPr>
          <p:cNvPr id="98307" name="Title 1"/>
          <p:cNvSpPr>
            <a:spLocks noGrp="1"/>
          </p:cNvSpPr>
          <p:nvPr>
            <p:ph type="title"/>
          </p:nvPr>
        </p:nvSpPr>
        <p:spPr>
          <a:xfrm>
            <a:off x="457200" y="274638"/>
            <a:ext cx="8229600" cy="1268412"/>
          </a:xfrm>
        </p:spPr>
        <p:txBody>
          <a:bodyPr/>
          <a:lstStyle/>
          <a:p>
            <a:r>
              <a:rPr lang="en-US" altLang="en-US" smtClean="0"/>
              <a:t>Summary Checklist: Musculoskeletal Examination</a:t>
            </a:r>
          </a:p>
        </p:txBody>
      </p:sp>
      <p:sp>
        <p:nvSpPr>
          <p:cNvPr id="983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983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00501DC-75F6-46AB-9321-051EE25800AE}" type="slidenum">
              <a:rPr lang="en-US" sz="1000" smtClean="0">
                <a:latin typeface="Arial" pitchFamily="34" charset="0"/>
              </a:rPr>
              <a:pPr eaLnBrk="1" hangingPunct="1"/>
              <a:t>97</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1867</TotalTime>
  <Words>11173</Words>
  <Application>Microsoft Office PowerPoint</Application>
  <PresentationFormat>On-screen Show (4:3)</PresentationFormat>
  <Paragraphs>983</Paragraphs>
  <Slides>97</Slides>
  <Notes>34</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Musculoskeletal System</vt:lpstr>
      <vt:lpstr>Structure and Function</vt:lpstr>
      <vt:lpstr>Musculoskeletal Components</vt:lpstr>
      <vt:lpstr>Nonsynovial Joints</vt:lpstr>
      <vt:lpstr>Synovial Joints I</vt:lpstr>
      <vt:lpstr>Synovial Joints II</vt:lpstr>
      <vt:lpstr>Synovial Joint</vt:lpstr>
      <vt:lpstr>Muscles I</vt:lpstr>
      <vt:lpstr>Skeletal Muscles I</vt:lpstr>
      <vt:lpstr>Skeletal Muscles II</vt:lpstr>
      <vt:lpstr>Skeletal Muscle Movements</vt:lpstr>
      <vt:lpstr>Temporomandibular Joint (TMJ)</vt:lpstr>
      <vt:lpstr>Spine and Vertebrae</vt:lpstr>
      <vt:lpstr>Spine Landmarks </vt:lpstr>
      <vt:lpstr>Surface Landmarks of Spine</vt:lpstr>
      <vt:lpstr>Spine I</vt:lpstr>
      <vt:lpstr>Spine II</vt:lpstr>
      <vt:lpstr>Shoulder</vt:lpstr>
      <vt:lpstr>Shoulder</vt:lpstr>
      <vt:lpstr>Elbow</vt:lpstr>
      <vt:lpstr>Wrists and Carpals</vt:lpstr>
      <vt:lpstr>Bones of Hand</vt:lpstr>
      <vt:lpstr>Hip I</vt:lpstr>
      <vt:lpstr>Hip II</vt:lpstr>
      <vt:lpstr>Knee I</vt:lpstr>
      <vt:lpstr>Knee II</vt:lpstr>
      <vt:lpstr>Landmarks of Knee</vt:lpstr>
      <vt:lpstr>Ankle and Foot </vt:lpstr>
      <vt:lpstr>Ankle and Foot</vt:lpstr>
      <vt:lpstr>Developmental Competence: Infants and Children </vt:lpstr>
      <vt:lpstr>Developmental Competence: Pregnant Woman I</vt:lpstr>
      <vt:lpstr>Developmental Competence: Pregnant Woman II</vt:lpstr>
      <vt:lpstr>Developmental Competence:  Aging Adult I</vt:lpstr>
      <vt:lpstr>Developmental Competence:  Aging Adult II</vt:lpstr>
      <vt:lpstr>Health History Questions: Joints I</vt:lpstr>
      <vt:lpstr>Health History Questions: Joints II</vt:lpstr>
      <vt:lpstr>Health History Questions: Muscles</vt:lpstr>
      <vt:lpstr>Health History Questions: Bones</vt:lpstr>
      <vt:lpstr>Functional Assessment of ADLs I</vt:lpstr>
      <vt:lpstr>Functional Assessment of ADLs II</vt:lpstr>
      <vt:lpstr>Self-Care Behaviors</vt:lpstr>
      <vt:lpstr>Additional History Questions I</vt:lpstr>
      <vt:lpstr>Additional History Questions II</vt:lpstr>
      <vt:lpstr>Additional History Questions III</vt:lpstr>
      <vt:lpstr>Physical Examination Preparation I</vt:lpstr>
      <vt:lpstr>Physical Examination Preparation II</vt:lpstr>
      <vt:lpstr>Physical Examination Preparation III</vt:lpstr>
      <vt:lpstr>Order of Examination </vt:lpstr>
      <vt:lpstr>Range of Motion (ROM)</vt:lpstr>
      <vt:lpstr>Muscle Testing</vt:lpstr>
      <vt:lpstr>TMJ </vt:lpstr>
      <vt:lpstr>Cervical Spine</vt:lpstr>
      <vt:lpstr>Shoulder I </vt:lpstr>
      <vt:lpstr>Shoulder II</vt:lpstr>
      <vt:lpstr>Shoulder III</vt:lpstr>
      <vt:lpstr>Elbow I</vt:lpstr>
      <vt:lpstr>Elbow II</vt:lpstr>
      <vt:lpstr>Wrist and Hand I</vt:lpstr>
      <vt:lpstr>Wrist and Hand II</vt:lpstr>
      <vt:lpstr>Carpal Tunnel Testing</vt:lpstr>
      <vt:lpstr>Hip</vt:lpstr>
      <vt:lpstr>Knee I</vt:lpstr>
      <vt:lpstr>Knee II</vt:lpstr>
      <vt:lpstr>Knee: Bulge Sign</vt:lpstr>
      <vt:lpstr>Knee: Ballottement of Patella</vt:lpstr>
      <vt:lpstr>McMurray’s Test</vt:lpstr>
      <vt:lpstr>Ankle and Foot I</vt:lpstr>
      <vt:lpstr>Ankle and Foot II</vt:lpstr>
      <vt:lpstr>Spine I</vt:lpstr>
      <vt:lpstr>Spine II</vt:lpstr>
      <vt:lpstr>Spine III</vt:lpstr>
      <vt:lpstr>Spine IV</vt:lpstr>
      <vt:lpstr>Straight Leg Raising or  Lasègue’s Test</vt:lpstr>
      <vt:lpstr>Straight Leg Raising or  Lasègue's Test</vt:lpstr>
      <vt:lpstr>Measure Leg Length Discrepancy</vt:lpstr>
      <vt:lpstr>Developmental Competence</vt:lpstr>
      <vt:lpstr>Developmental Competence: Infants I</vt:lpstr>
      <vt:lpstr>Developmental Competence: Infants II</vt:lpstr>
      <vt:lpstr>Developmental Competence: Infants III</vt:lpstr>
      <vt:lpstr>Developmental Competence: Preschool and School-Age Children </vt:lpstr>
      <vt:lpstr>Developmental Competence: Adolescents </vt:lpstr>
      <vt:lpstr>Developmental Competence: Pregnant Woman</vt:lpstr>
      <vt:lpstr>Developmental Competence:  Aging Adult</vt:lpstr>
      <vt:lpstr>Functional Assessment</vt:lpstr>
      <vt:lpstr>Sample Charting</vt:lpstr>
      <vt:lpstr>Abnormalities Affecting Multiple Joints</vt:lpstr>
      <vt:lpstr>Question</vt:lpstr>
      <vt:lpstr>Question</vt:lpstr>
      <vt:lpstr>Abnormalities of Shoulder</vt:lpstr>
      <vt:lpstr>Abnormalities of Elbow</vt:lpstr>
      <vt:lpstr>Abnormalities of Wrist and Hand I</vt:lpstr>
      <vt:lpstr>Abnormalities of Wrist and Hand II</vt:lpstr>
      <vt:lpstr>Abnormalities of Knee</vt:lpstr>
      <vt:lpstr>Abnormalities of Ankle and Foot</vt:lpstr>
      <vt:lpstr>Abnormalities of Spine </vt:lpstr>
      <vt:lpstr>Pediatric Abnormalities</vt:lpstr>
      <vt:lpstr>Summary Checklist: Musculoskeletal Examination</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346</cp:revision>
  <dcterms:created xsi:type="dcterms:W3CDTF">2007-07-25T18:30:10Z</dcterms:created>
  <dcterms:modified xsi:type="dcterms:W3CDTF">2015-02-03T20:26:50Z</dcterms:modified>
</cp:coreProperties>
</file>