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5" r:id="rId1"/>
  </p:sldMasterIdLst>
  <p:notesMasterIdLst>
    <p:notesMasterId r:id="rId109"/>
  </p:notesMasterIdLst>
  <p:handoutMasterIdLst>
    <p:handoutMasterId r:id="rId110"/>
  </p:handoutMasterIdLst>
  <p:sldIdLst>
    <p:sldId id="450" r:id="rId2"/>
    <p:sldId id="506" r:id="rId3"/>
    <p:sldId id="454" r:id="rId4"/>
    <p:sldId id="479" r:id="rId5"/>
    <p:sldId id="480" r:id="rId6"/>
    <p:sldId id="481" r:id="rId7"/>
    <p:sldId id="482" r:id="rId8"/>
    <p:sldId id="477" r:id="rId9"/>
    <p:sldId id="483" r:id="rId10"/>
    <p:sldId id="484" r:id="rId11"/>
    <p:sldId id="485" r:id="rId12"/>
    <p:sldId id="486" r:id="rId13"/>
    <p:sldId id="487" r:id="rId14"/>
    <p:sldId id="488" r:id="rId15"/>
    <p:sldId id="489" r:id="rId16"/>
    <p:sldId id="490" r:id="rId17"/>
    <p:sldId id="491" r:id="rId18"/>
    <p:sldId id="456" r:id="rId19"/>
    <p:sldId id="492" r:id="rId20"/>
    <p:sldId id="493" r:id="rId21"/>
    <p:sldId id="494" r:id="rId22"/>
    <p:sldId id="495" r:id="rId23"/>
    <p:sldId id="457" r:id="rId24"/>
    <p:sldId id="496" r:id="rId25"/>
    <p:sldId id="459" r:id="rId26"/>
    <p:sldId id="498" r:id="rId27"/>
    <p:sldId id="499" r:id="rId28"/>
    <p:sldId id="500" r:id="rId29"/>
    <p:sldId id="501" r:id="rId30"/>
    <p:sldId id="502" r:id="rId31"/>
    <p:sldId id="503" r:id="rId32"/>
    <p:sldId id="504" r:id="rId33"/>
    <p:sldId id="505" r:id="rId34"/>
    <p:sldId id="507" r:id="rId35"/>
    <p:sldId id="508" r:id="rId36"/>
    <p:sldId id="509" r:id="rId37"/>
    <p:sldId id="510" r:id="rId38"/>
    <p:sldId id="511" r:id="rId39"/>
    <p:sldId id="513" r:id="rId40"/>
    <p:sldId id="514" r:id="rId41"/>
    <p:sldId id="515" r:id="rId42"/>
    <p:sldId id="516" r:id="rId43"/>
    <p:sldId id="517" r:id="rId44"/>
    <p:sldId id="518" r:id="rId45"/>
    <p:sldId id="519" r:id="rId46"/>
    <p:sldId id="521" r:id="rId47"/>
    <p:sldId id="522" r:id="rId48"/>
    <p:sldId id="524" r:id="rId49"/>
    <p:sldId id="525" r:id="rId50"/>
    <p:sldId id="526" r:id="rId51"/>
    <p:sldId id="528" r:id="rId52"/>
    <p:sldId id="529" r:id="rId53"/>
    <p:sldId id="530" r:id="rId54"/>
    <p:sldId id="531" r:id="rId55"/>
    <p:sldId id="532" r:id="rId56"/>
    <p:sldId id="533" r:id="rId57"/>
    <p:sldId id="534" r:id="rId58"/>
    <p:sldId id="535" r:id="rId59"/>
    <p:sldId id="536" r:id="rId60"/>
    <p:sldId id="537" r:id="rId61"/>
    <p:sldId id="538" r:id="rId62"/>
    <p:sldId id="539" r:id="rId63"/>
    <p:sldId id="540" r:id="rId64"/>
    <p:sldId id="541" r:id="rId65"/>
    <p:sldId id="588" r:id="rId66"/>
    <p:sldId id="542" r:id="rId67"/>
    <p:sldId id="543" r:id="rId68"/>
    <p:sldId id="544" r:id="rId69"/>
    <p:sldId id="545" r:id="rId70"/>
    <p:sldId id="546" r:id="rId71"/>
    <p:sldId id="547" r:id="rId72"/>
    <p:sldId id="548" r:id="rId73"/>
    <p:sldId id="549" r:id="rId74"/>
    <p:sldId id="550" r:id="rId75"/>
    <p:sldId id="583" r:id="rId76"/>
    <p:sldId id="552" r:id="rId77"/>
    <p:sldId id="553" r:id="rId78"/>
    <p:sldId id="554" r:id="rId79"/>
    <p:sldId id="555" r:id="rId80"/>
    <p:sldId id="556" r:id="rId81"/>
    <p:sldId id="557" r:id="rId82"/>
    <p:sldId id="559" r:id="rId83"/>
    <p:sldId id="561" r:id="rId84"/>
    <p:sldId id="563" r:id="rId85"/>
    <p:sldId id="564" r:id="rId86"/>
    <p:sldId id="565" r:id="rId87"/>
    <p:sldId id="566" r:id="rId88"/>
    <p:sldId id="567" r:id="rId89"/>
    <p:sldId id="568" r:id="rId90"/>
    <p:sldId id="584" r:id="rId91"/>
    <p:sldId id="585" r:id="rId92"/>
    <p:sldId id="469" r:id="rId93"/>
    <p:sldId id="470" r:id="rId94"/>
    <p:sldId id="471" r:id="rId95"/>
    <p:sldId id="589" r:id="rId96"/>
    <p:sldId id="572" r:id="rId97"/>
    <p:sldId id="573" r:id="rId98"/>
    <p:sldId id="574" r:id="rId99"/>
    <p:sldId id="575" r:id="rId100"/>
    <p:sldId id="571" r:id="rId101"/>
    <p:sldId id="472" r:id="rId102"/>
    <p:sldId id="576" r:id="rId103"/>
    <p:sldId id="473" r:id="rId104"/>
    <p:sldId id="577" r:id="rId105"/>
    <p:sldId id="474" r:id="rId106"/>
    <p:sldId id="578" r:id="rId107"/>
    <p:sldId id="587" r:id="rId10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670">
          <p15:clr>
            <a:srgbClr val="A4A3A4"/>
          </p15:clr>
        </p15:guide>
        <p15:guide id="3" orient="horz" pos="1121">
          <p15:clr>
            <a:srgbClr val="A4A3A4"/>
          </p15:clr>
        </p15:guide>
        <p15:guide id="4" orient="horz" pos="1505">
          <p15:clr>
            <a:srgbClr val="A4A3A4"/>
          </p15:clr>
        </p15:guide>
        <p15:guide id="5" pos="2880">
          <p15:clr>
            <a:srgbClr val="A4A3A4"/>
          </p15:clr>
        </p15:guide>
        <p15:guide id="6" pos="50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8201" autoAdjust="0"/>
  </p:normalViewPr>
  <p:slideViewPr>
    <p:cSldViewPr snapToGrid="0">
      <p:cViewPr varScale="1">
        <p:scale>
          <a:sx n="97" d="100"/>
          <a:sy n="97" d="100"/>
        </p:scale>
        <p:origin x="-498" y="-96"/>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12"/>
    </p:cViewPr>
  </p:notesTextViewPr>
  <p:sorterViewPr>
    <p:cViewPr>
      <p:scale>
        <a:sx n="100" d="100"/>
        <a:sy n="100" d="100"/>
      </p:scale>
      <p:origin x="0" y="30246"/>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6CEF048-4D29-4C95-8E91-9BA24B79BFBC}" type="slidenum">
              <a:rPr lang="en-US"/>
              <a:pPr>
                <a:defRPr/>
              </a:pPr>
              <a:t>‹#›</a:t>
            </a:fld>
            <a:endParaRPr lang="en-US" dirty="0"/>
          </a:p>
        </p:txBody>
      </p:sp>
    </p:spTree>
    <p:extLst>
      <p:ext uri="{BB962C8B-B14F-4D97-AF65-F5344CB8AC3E}">
        <p14:creationId xmlns:p14="http://schemas.microsoft.com/office/powerpoint/2010/main" val="396351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9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1C04262-B9F5-4AD1-B0A9-CC18C4A278DA}" type="slidenum">
              <a:rPr lang="en-US"/>
              <a:pPr>
                <a:defRPr/>
              </a:pPr>
              <a:t>‹#›</a:t>
            </a:fld>
            <a:endParaRPr lang="en-US" dirty="0"/>
          </a:p>
        </p:txBody>
      </p:sp>
    </p:spTree>
    <p:extLst>
      <p:ext uri="{BB962C8B-B14F-4D97-AF65-F5344CB8AC3E}">
        <p14:creationId xmlns:p14="http://schemas.microsoft.com/office/powerpoint/2010/main" val="2989738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8B33F7-BE87-4B79-94E3-6D6E396CDA9A}" type="slidenum">
              <a:rPr lang="en-US" altLang="en-US" sz="1200" smtClean="0">
                <a:latin typeface="Arial" pitchFamily="34" charset="0"/>
              </a:rPr>
              <a:pPr eaLnBrk="1" hangingPunct="1"/>
              <a:t>2</a:t>
            </a:fld>
            <a:endParaRPr lang="en-US" altLang="en-US" sz="1200"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25630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2CA63E-DF99-44B5-B524-E6F65B40BCF7}" type="slidenum">
              <a:rPr lang="en-US" altLang="en-US" sz="1200" smtClean="0">
                <a:latin typeface="Arial" pitchFamily="34" charset="0"/>
              </a:rPr>
              <a:pPr eaLnBrk="1" hangingPunct="1"/>
              <a:t>11</a:t>
            </a:fld>
            <a:endParaRPr lang="en-US" altLang="en-US" sz="1200"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8821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A6DC83-7AB9-49C8-B7A6-E5AC41631891}" type="slidenum">
              <a:rPr lang="en-US" altLang="en-US" sz="1200" smtClean="0">
                <a:latin typeface="Arial" pitchFamily="34" charset="0"/>
              </a:rPr>
              <a:pPr eaLnBrk="1" hangingPunct="1"/>
              <a:t>12</a:t>
            </a:fld>
            <a:endParaRPr lang="en-US" altLang="en-US" sz="1200"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13603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0849F-0146-4ED2-9D97-11A13E3B4E38}" type="slidenum">
              <a:rPr lang="en-US" altLang="en-US" sz="1200" smtClean="0">
                <a:latin typeface="Arial" pitchFamily="34" charset="0"/>
              </a:rPr>
              <a:pPr eaLnBrk="1" hangingPunct="1"/>
              <a:t>13</a:t>
            </a:fld>
            <a:endParaRPr lang="en-US" altLang="en-US" sz="1200"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26059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11860F-2240-4C8A-8BE4-9ECD43290E3B}" type="slidenum">
              <a:rPr lang="en-US" altLang="en-US" sz="1200" smtClean="0">
                <a:latin typeface="Arial" pitchFamily="34" charset="0"/>
              </a:rPr>
              <a:pPr eaLnBrk="1" hangingPunct="1"/>
              <a:t>14</a:t>
            </a:fld>
            <a:endParaRPr lang="en-US" altLang="en-US" sz="1200"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45902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DBF0B9-E7FC-4C94-96ED-CFF9A5F41D47}" type="slidenum">
              <a:rPr lang="en-US" altLang="en-US" sz="1200" smtClean="0">
                <a:latin typeface="Arial" pitchFamily="34" charset="0"/>
              </a:rPr>
              <a:pPr eaLnBrk="1" hangingPunct="1"/>
              <a:t>15</a:t>
            </a:fld>
            <a:endParaRPr lang="en-US" altLang="en-US" sz="1200"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143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C46045-212C-4DDB-ACE2-5858393828D9}" type="slidenum">
              <a:rPr lang="en-US" altLang="en-US" sz="1200" smtClean="0">
                <a:latin typeface="Arial" pitchFamily="34" charset="0"/>
              </a:rPr>
              <a:pPr eaLnBrk="1" hangingPunct="1"/>
              <a:t>16</a:t>
            </a:fld>
            <a:endParaRPr lang="en-US" altLang="en-US" sz="1200"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94623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1D0D90-5C5F-4A3B-9C7F-7E105A64AAEB}" type="slidenum">
              <a:rPr lang="en-US" altLang="en-US" sz="1200" smtClean="0">
                <a:latin typeface="Arial" pitchFamily="34" charset="0"/>
              </a:rPr>
              <a:pPr eaLnBrk="1" hangingPunct="1"/>
              <a:t>17</a:t>
            </a:fld>
            <a:endParaRPr lang="en-US" altLang="en-US" sz="1200"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931906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1FC379-6BCD-4AFD-A9A8-66024DFFF954}" type="slidenum">
              <a:rPr lang="en-US" altLang="en-US" sz="1200" smtClean="0">
                <a:latin typeface="Arial" pitchFamily="34" charset="0"/>
              </a:rPr>
              <a:pPr eaLnBrk="1" hangingPunct="1"/>
              <a:t>18</a:t>
            </a:fld>
            <a:endParaRPr lang="en-US" altLang="en-US" sz="1200"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3837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5FC4B1-2871-40FC-B70E-3E83C3BE841B}" type="slidenum">
              <a:rPr lang="en-US" altLang="en-US" sz="1200" smtClean="0">
                <a:latin typeface="Arial" pitchFamily="34" charset="0"/>
              </a:rPr>
              <a:pPr eaLnBrk="1" hangingPunct="1"/>
              <a:t>19</a:t>
            </a:fld>
            <a:endParaRPr lang="en-US" altLang="en-US" sz="1200"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23385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B33F00-AC8D-436E-8214-1873F72F5305}" type="slidenum">
              <a:rPr lang="en-US" altLang="en-US" sz="1200" smtClean="0">
                <a:latin typeface="Arial" pitchFamily="34" charset="0"/>
              </a:rPr>
              <a:pPr eaLnBrk="1" hangingPunct="1"/>
              <a:t>20</a:t>
            </a:fld>
            <a:endParaRPr lang="en-US" altLang="en-US" sz="1200"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90956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D3D431-34E5-40C0-98EB-8C1889F11BBE}" type="slidenum">
              <a:rPr lang="en-US" altLang="en-US" sz="1200" smtClean="0">
                <a:latin typeface="Arial" pitchFamily="34" charset="0"/>
              </a:rPr>
              <a:pPr eaLnBrk="1" hangingPunct="1"/>
              <a:t>3</a:t>
            </a:fld>
            <a:endParaRPr lang="en-US" altLang="en-US" sz="1200"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8260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AA8AFD-75C0-449D-B99D-F5AE44B7A877}" type="slidenum">
              <a:rPr lang="en-US" altLang="en-US" sz="1200" smtClean="0">
                <a:latin typeface="Arial" pitchFamily="34" charset="0"/>
              </a:rPr>
              <a:pPr eaLnBrk="1" hangingPunct="1"/>
              <a:t>21</a:t>
            </a:fld>
            <a:endParaRPr lang="en-US" altLang="en-US" sz="1200"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72449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34FB87-E293-4BAA-8A95-8650E38F08EB}" type="slidenum">
              <a:rPr lang="en-US" altLang="en-US" sz="1200" smtClean="0">
                <a:latin typeface="Arial" pitchFamily="34" charset="0"/>
              </a:rPr>
              <a:pPr eaLnBrk="1" hangingPunct="1"/>
              <a:t>22</a:t>
            </a:fld>
            <a:endParaRPr lang="en-US" altLang="en-US" sz="1200"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08880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37AAE2-A6DE-4CD3-B300-6E134D7E0C16}" type="slidenum">
              <a:rPr lang="en-US" altLang="en-US" sz="1200" smtClean="0">
                <a:latin typeface="Arial" pitchFamily="34" charset="0"/>
              </a:rPr>
              <a:pPr eaLnBrk="1" hangingPunct="1"/>
              <a:t>23</a:t>
            </a:fld>
            <a:endParaRPr lang="en-US" altLang="en-US" sz="1200"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53208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9BB090-85B0-412A-AD73-DB8CEF1929D1}" type="slidenum">
              <a:rPr lang="en-US" altLang="en-US" sz="1200" smtClean="0">
                <a:latin typeface="Arial" pitchFamily="34" charset="0"/>
              </a:rPr>
              <a:pPr eaLnBrk="1" hangingPunct="1"/>
              <a:t>24</a:t>
            </a:fld>
            <a:endParaRPr lang="en-US" altLang="en-US" sz="1200" smtClean="0">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42581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13DB88-56BF-4E3E-8984-71D6831723C9}" type="slidenum">
              <a:rPr lang="en-US" altLang="en-US" sz="1200" smtClean="0">
                <a:latin typeface="Arial" pitchFamily="34" charset="0"/>
              </a:rPr>
              <a:pPr eaLnBrk="1" hangingPunct="1"/>
              <a:t>25</a:t>
            </a:fld>
            <a:endParaRPr lang="en-US" altLang="en-US" sz="1200" smtClean="0">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18241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145C3F-3A99-45F2-9FD2-0D9B12F98414}" type="slidenum">
              <a:rPr lang="en-US" altLang="en-US" sz="1200" smtClean="0">
                <a:latin typeface="Arial" pitchFamily="34" charset="0"/>
              </a:rPr>
              <a:pPr eaLnBrk="1" hangingPunct="1"/>
              <a:t>26</a:t>
            </a:fld>
            <a:endParaRPr lang="en-US" altLang="en-US" sz="1200"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3052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406257-C7C8-480E-8C14-4800E466247F}" type="slidenum">
              <a:rPr lang="en-US" altLang="en-US" sz="1200" smtClean="0">
                <a:latin typeface="Arial" pitchFamily="34" charset="0"/>
              </a:rPr>
              <a:pPr eaLnBrk="1" hangingPunct="1"/>
              <a:t>27</a:t>
            </a:fld>
            <a:endParaRPr lang="en-US" altLang="en-US" sz="1200" smtClean="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40902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F69931-9E16-48F7-A8AF-53E6810DC0DA}" type="slidenum">
              <a:rPr lang="en-US" altLang="en-US" sz="1200" smtClean="0">
                <a:latin typeface="Arial" pitchFamily="34" charset="0"/>
              </a:rPr>
              <a:pPr eaLnBrk="1" hangingPunct="1"/>
              <a:t>28</a:t>
            </a:fld>
            <a:endParaRPr lang="en-US" altLang="en-US" sz="1200" smtClean="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89671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98C6B-4CA8-4FB0-9E5F-67779BFC8638}" type="slidenum">
              <a:rPr lang="en-US" altLang="en-US" sz="1200" smtClean="0">
                <a:latin typeface="Arial" pitchFamily="34" charset="0"/>
              </a:rPr>
              <a:pPr eaLnBrk="1" hangingPunct="1"/>
              <a:t>29</a:t>
            </a:fld>
            <a:endParaRPr lang="en-US" altLang="en-US" sz="1200"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21593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95F613-5429-46D6-800C-099E290C2D4A}" type="slidenum">
              <a:rPr lang="en-US" altLang="en-US" sz="1200" smtClean="0">
                <a:latin typeface="Arial" pitchFamily="34" charset="0"/>
              </a:rPr>
              <a:pPr eaLnBrk="1" hangingPunct="1"/>
              <a:t>30</a:t>
            </a:fld>
            <a:endParaRPr lang="en-US" altLang="en-US" sz="1200" smtClean="0">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0107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1F367F-FFBC-4DAE-A5A3-CA89B10A105F}"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43404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F5C932-8B7C-4AE1-B1E6-A59FAF085995}" type="slidenum">
              <a:rPr lang="en-US" altLang="en-US" sz="1200" smtClean="0">
                <a:latin typeface="Arial" pitchFamily="34" charset="0"/>
              </a:rPr>
              <a:pPr eaLnBrk="1" hangingPunct="1"/>
              <a:t>31</a:t>
            </a:fld>
            <a:endParaRPr lang="en-US" altLang="en-US" sz="1200"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78956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E887BC-35F9-4F80-A0CB-199858F70D82}" type="slidenum">
              <a:rPr lang="en-US" altLang="en-US" sz="1200" smtClean="0">
                <a:latin typeface="Arial" pitchFamily="34" charset="0"/>
              </a:rPr>
              <a:pPr eaLnBrk="1" hangingPunct="1"/>
              <a:t>32</a:t>
            </a:fld>
            <a:endParaRPr lang="en-US" altLang="en-US" sz="1200" smtClean="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638054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D2AD95-9F3F-4DE5-8CE5-A97BDD7C0D68}" type="slidenum">
              <a:rPr lang="en-US" altLang="en-US" sz="1200" smtClean="0">
                <a:latin typeface="Arial" pitchFamily="34" charset="0"/>
              </a:rPr>
              <a:pPr eaLnBrk="1" hangingPunct="1"/>
              <a:t>33</a:t>
            </a:fld>
            <a:endParaRPr lang="en-US" altLang="en-US" sz="1200"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640813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8467B6-C7D5-4D03-BC58-346FF0FDD8DA}" type="slidenum">
              <a:rPr lang="en-US" altLang="en-US" sz="1200" smtClean="0">
                <a:latin typeface="Arial" pitchFamily="34" charset="0"/>
              </a:rPr>
              <a:pPr eaLnBrk="1" hangingPunct="1"/>
              <a:t>34</a:t>
            </a:fld>
            <a:endParaRPr lang="en-US" altLang="en-US" sz="1200"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118170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F55265-7499-4C69-A6E0-2203F26607C8}" type="slidenum">
              <a:rPr lang="en-US" altLang="en-US" sz="1200" smtClean="0">
                <a:latin typeface="Arial" pitchFamily="34" charset="0"/>
              </a:rPr>
              <a:pPr eaLnBrk="1" hangingPunct="1"/>
              <a:t>35</a:t>
            </a:fld>
            <a:endParaRPr lang="en-US" altLang="en-US" sz="1200"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3210196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6ECD92-2823-47CF-B83C-9F81D9BD781A}" type="slidenum">
              <a:rPr lang="en-US" altLang="en-US" sz="1200" smtClean="0">
                <a:latin typeface="Arial" pitchFamily="34" charset="0"/>
              </a:rPr>
              <a:pPr eaLnBrk="1" hangingPunct="1"/>
              <a:t>36</a:t>
            </a:fld>
            <a:endParaRPr lang="en-US" altLang="en-US" sz="1200" smtClean="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2301861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22922A-6C3D-4FE2-B05D-BDF4DB4653E3}" type="slidenum">
              <a:rPr lang="en-US" altLang="en-US" sz="1200" smtClean="0">
                <a:latin typeface="Arial" pitchFamily="34" charset="0"/>
              </a:rPr>
              <a:pPr eaLnBrk="1" hangingPunct="1"/>
              <a:t>37</a:t>
            </a:fld>
            <a:endParaRPr lang="en-US" altLang="en-US" sz="1200"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2335476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C3AF87-81BF-49DF-B74C-5BE2B274D524}" type="slidenum">
              <a:rPr lang="en-US" altLang="en-US" sz="1200" smtClean="0">
                <a:latin typeface="Arial" pitchFamily="34" charset="0"/>
              </a:rPr>
              <a:pPr eaLnBrk="1" hangingPunct="1"/>
              <a:t>38</a:t>
            </a:fld>
            <a:endParaRPr lang="en-US" altLang="en-US" sz="1200" smtClean="0">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2622819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B1E10-8AD0-476E-A93D-4450D6624148}" type="slidenum">
              <a:rPr lang="en-US" altLang="en-US" sz="1200" smtClean="0">
                <a:latin typeface="Arial" pitchFamily="34" charset="0"/>
              </a:rPr>
              <a:pPr eaLnBrk="1" hangingPunct="1"/>
              <a:t>39</a:t>
            </a:fld>
            <a:endParaRPr lang="en-US" altLang="en-US" sz="1200"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28964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1B9C10-6D32-4C8E-81A4-C5C10D33C1E7}" type="slidenum">
              <a:rPr lang="en-US" altLang="en-US" sz="1200" smtClean="0">
                <a:latin typeface="Arial" pitchFamily="34" charset="0"/>
              </a:rPr>
              <a:pPr eaLnBrk="1" hangingPunct="1"/>
              <a:t>40</a:t>
            </a:fld>
            <a:endParaRPr lang="en-US" altLang="en-US" sz="1200"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377326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CE93CF-779D-4F80-98EF-4AAF53C4E857}" type="slidenum">
              <a:rPr lang="en-US" altLang="en-US" sz="1200" smtClean="0">
                <a:latin typeface="Arial" pitchFamily="34" charset="0"/>
              </a:rPr>
              <a:pPr eaLnBrk="1" hangingPunct="1"/>
              <a:t>5</a:t>
            </a:fld>
            <a:endParaRPr lang="en-US" altLang="en-US" sz="1200"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059395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7DFFDD-731F-437F-BBE4-B918B66AA602}" type="slidenum">
              <a:rPr lang="en-US" altLang="en-US" sz="1200" smtClean="0">
                <a:latin typeface="Arial" pitchFamily="34" charset="0"/>
              </a:rPr>
              <a:pPr eaLnBrk="1" hangingPunct="1"/>
              <a:t>41</a:t>
            </a:fld>
            <a:endParaRPr lang="en-US" altLang="en-US" sz="1200"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181159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9888E7-CFC7-4DB1-BC08-37055FC6FEDC}"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3851020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3C988F-285C-4CAA-B3EA-E4EE02A9EAFE}" type="slidenum">
              <a:rPr lang="en-US" altLang="en-US" sz="1200" smtClean="0">
                <a:latin typeface="Arial" pitchFamily="34" charset="0"/>
              </a:rPr>
              <a:pPr eaLnBrk="1" hangingPunct="1"/>
              <a:t>43</a:t>
            </a:fld>
            <a:endParaRPr lang="en-US" altLang="en-US" sz="1200"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3193589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063D3D-A6ED-41F7-9567-086B7CD6BA39}" type="slidenum">
              <a:rPr lang="en-US" altLang="en-US" sz="1200" smtClean="0">
                <a:latin typeface="Arial" pitchFamily="34" charset="0"/>
              </a:rPr>
              <a:pPr eaLnBrk="1" hangingPunct="1"/>
              <a:t>44</a:t>
            </a:fld>
            <a:endParaRPr lang="en-US" altLang="en-US" sz="1200" smtClean="0">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4256561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E4C1A0-9108-4D93-8DFC-18C097A52FB9}" type="slidenum">
              <a:rPr lang="en-US" altLang="en-US" sz="1200" smtClean="0">
                <a:latin typeface="Arial" pitchFamily="34" charset="0"/>
              </a:rPr>
              <a:pPr eaLnBrk="1" hangingPunct="1"/>
              <a:t>45</a:t>
            </a:fld>
            <a:endParaRPr lang="en-US" altLang="en-US" sz="1200"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Thorndale for VST" pitchFamily="18" charset="0"/>
              </a:rPr>
              <a:t>Headache:</a:t>
            </a:r>
            <a:r>
              <a:rPr lang="en-US" altLang="en-US" smtClean="0">
                <a:latin typeface="Thorndale for VST" pitchFamily="18" charset="0"/>
              </a:rPr>
              <a:t> Any unusually frequent or severe headaches?</a:t>
            </a:r>
          </a:p>
          <a:p>
            <a:pPr marL="228600" indent="-228600" eaLnBrk="1" hangingPunct="1"/>
            <a:r>
              <a:rPr lang="en-US" altLang="en-US" b="1" smtClean="0">
                <a:latin typeface="Thorndale for VST" pitchFamily="18" charset="0"/>
              </a:rPr>
              <a:t>Head injury:</a:t>
            </a:r>
            <a:r>
              <a:rPr lang="en-US" altLang="en-US" smtClean="0">
                <a:latin typeface="Thorndale for VST" pitchFamily="18" charset="0"/>
              </a:rPr>
              <a:t> Ever had any head injury? Please describe.</a:t>
            </a:r>
          </a:p>
          <a:p>
            <a:pPr marL="228600" indent="-228600" eaLnBrk="1" hangingPunct="1"/>
            <a:r>
              <a:rPr lang="en-US" altLang="en-US" b="1" smtClean="0">
                <a:latin typeface="Thorndale for VST" pitchFamily="18" charset="0"/>
              </a:rPr>
              <a:t>Dizziness/vertigo:</a:t>
            </a:r>
            <a:r>
              <a:rPr lang="en-US" altLang="en-US" smtClean="0">
                <a:latin typeface="Thorndale for VST" pitchFamily="18" charset="0"/>
              </a:rPr>
              <a:t> Ever feel lightheaded, a swimming sensation, like feeling faint?</a:t>
            </a:r>
          </a:p>
          <a:p>
            <a:pPr marL="228600" indent="-228600" eaLnBrk="1" hangingPunct="1"/>
            <a:r>
              <a:rPr lang="en-US" altLang="en-US" b="1" smtClean="0">
                <a:latin typeface="Thorndale for VST" pitchFamily="18" charset="0"/>
              </a:rPr>
              <a:t>Seizures:</a:t>
            </a:r>
            <a:r>
              <a:rPr lang="en-US" altLang="en-US" smtClean="0">
                <a:latin typeface="Thorndale for VST" pitchFamily="18" charset="0"/>
              </a:rPr>
              <a:t> Ever had any convulsions? When did they start? How often do they occur?</a:t>
            </a:r>
          </a:p>
          <a:p>
            <a:pPr marL="228600" indent="-228600" eaLnBrk="1" hangingPunct="1"/>
            <a:r>
              <a:rPr lang="en-US" altLang="en-US" b="1" smtClean="0">
                <a:latin typeface="Thorndale for VST" pitchFamily="18" charset="0"/>
              </a:rPr>
              <a:t>Tremors:</a:t>
            </a:r>
            <a:r>
              <a:rPr lang="en-US" altLang="en-US" smtClean="0">
                <a:latin typeface="Thorndale for VST" pitchFamily="18" charset="0"/>
              </a:rPr>
              <a:t> Any shakes or tremors in the hands or face? When did these start?</a:t>
            </a:r>
          </a:p>
          <a:p>
            <a:pPr marL="228600" indent="-228600" eaLnBrk="1" hangingPunct="1"/>
            <a:r>
              <a:rPr lang="en-US" altLang="en-US" b="1" smtClean="0">
                <a:latin typeface="Thorndale for VST" pitchFamily="18" charset="0"/>
              </a:rPr>
              <a:t>Weakness:</a:t>
            </a:r>
            <a:r>
              <a:rPr lang="en-US" altLang="en-US" smtClean="0">
                <a:latin typeface="Thorndale for VST" pitchFamily="18" charset="0"/>
              </a:rPr>
              <a:t> Any weakness or problem moving any body part? Is this generalized or local? Does it occur with anything?</a:t>
            </a:r>
          </a:p>
          <a:p>
            <a:pPr marL="2057400" lvl="4" indent="-228600" eaLnBrk="1" hangingPunct="1">
              <a:spcBef>
                <a:spcPts val="1400"/>
              </a:spcBef>
              <a:buFontTx/>
              <a:buAutoNum type="arabicPeriod" startAt="6"/>
            </a:pPr>
            <a:endParaRPr lang="en-US" altLang="en-US" smtClean="0">
              <a:latin typeface="Thorndale for VST" pitchFamily="18" charset="0"/>
            </a:endParaRPr>
          </a:p>
          <a:p>
            <a:pPr marL="2057400" lvl="4" indent="-228600" eaLnBrk="1" hangingPunct="1">
              <a:spcBef>
                <a:spcPts val="1400"/>
              </a:spcBef>
              <a:buFontTx/>
              <a:buAutoNum type="arabicPeriod" startAt="6"/>
            </a:pPr>
            <a:endParaRPr lang="en-US" altLang="en-US" smtClean="0">
              <a:latin typeface="Thorndale for VST" pitchFamily="18" charset="0"/>
            </a:endParaRPr>
          </a:p>
        </p:txBody>
      </p:sp>
    </p:spTree>
    <p:extLst>
      <p:ext uri="{BB962C8B-B14F-4D97-AF65-F5344CB8AC3E}">
        <p14:creationId xmlns:p14="http://schemas.microsoft.com/office/powerpoint/2010/main" val="3372285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3. The cerebellum’s main function to ensure balance and movement.</a:t>
            </a:r>
          </a:p>
          <a:p>
            <a:pPr eaLnBrk="1" hangingPunct="1">
              <a:spcBef>
                <a:spcPct val="0"/>
              </a:spcBef>
            </a:pPr>
            <a:r>
              <a:rPr lang="en-US" altLang="en-US" dirty="0" smtClean="0"/>
              <a:t>Answer 1 is incorrect because the hypothalamus plays a role in temperature regulation. </a:t>
            </a:r>
          </a:p>
          <a:p>
            <a:pPr eaLnBrk="1" hangingPunct="1">
              <a:spcBef>
                <a:spcPct val="0"/>
              </a:spcBef>
            </a:pPr>
            <a:r>
              <a:rPr lang="en-US" altLang="en-US" dirty="0" smtClean="0"/>
              <a:t>Answer 2 is incorrect because the medulla oblongata plays a role in breathing and heart rate regulation. </a:t>
            </a:r>
          </a:p>
          <a:p>
            <a:pPr eaLnBrk="1" hangingPunct="1">
              <a:spcBef>
                <a:spcPct val="0"/>
              </a:spcBef>
            </a:pPr>
            <a:r>
              <a:rPr lang="en-US" altLang="en-US" dirty="0" smtClean="0"/>
              <a:t>Answer 4 is incorrect because the left hemisphere plays a role in controlling the right side of the body.</a:t>
            </a:r>
          </a:p>
          <a:p>
            <a:endParaRPr lang="en-US" dirty="0"/>
          </a:p>
        </p:txBody>
      </p:sp>
      <p:sp>
        <p:nvSpPr>
          <p:cNvPr id="4" name="Slide Number Placeholder 3"/>
          <p:cNvSpPr>
            <a:spLocks noGrp="1"/>
          </p:cNvSpPr>
          <p:nvPr>
            <p:ph type="sldNum" sz="quarter" idx="10"/>
          </p:nvPr>
        </p:nvSpPr>
        <p:spPr/>
        <p:txBody>
          <a:bodyPr/>
          <a:lstStyle/>
          <a:p>
            <a:pPr>
              <a:defRPr/>
            </a:pPr>
            <a:fld id="{C1C04262-B9F5-4AD1-B0A9-CC18C4A278DA}" type="slidenum">
              <a:rPr lang="en-US" smtClean="0"/>
              <a:pPr>
                <a:defRPr/>
              </a:pPr>
              <a:t>65</a:t>
            </a:fld>
            <a:endParaRPr lang="en-US" dirty="0"/>
          </a:p>
        </p:txBody>
      </p:sp>
    </p:spTree>
    <p:extLst>
      <p:ext uri="{BB962C8B-B14F-4D97-AF65-F5344CB8AC3E}">
        <p14:creationId xmlns:p14="http://schemas.microsoft.com/office/powerpoint/2010/main" val="3658191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E39BA9-ED39-41C7-AD0B-6DC3A6C27BC8}" type="slidenum">
              <a:rPr lang="en-US" altLang="en-US" sz="1200" smtClean="0">
                <a:latin typeface="Arial" pitchFamily="34" charset="0"/>
              </a:rPr>
              <a:pPr eaLnBrk="1" hangingPunct="1"/>
              <a:t>93</a:t>
            </a:fld>
            <a:endParaRPr lang="en-US" altLang="en-US" sz="1200" smtClean="0">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014900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1D7C1E-04B2-4B71-80AF-90F565C4D600}" type="slidenum">
              <a:rPr lang="en-US" altLang="en-US" sz="1200" smtClean="0">
                <a:latin typeface="Arial" pitchFamily="34" charset="0"/>
              </a:rPr>
              <a:pPr eaLnBrk="1" hangingPunct="1"/>
              <a:t>94</a:t>
            </a:fld>
            <a:endParaRPr lang="en-US" altLang="en-US" sz="1200"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correct answer is 4. This answer is the best answer because it denotes which specific orientation. </a:t>
            </a:r>
          </a:p>
          <a:p>
            <a:pPr eaLnBrk="1" hangingPunct="1">
              <a:spcBef>
                <a:spcPct val="0"/>
              </a:spcBef>
            </a:pPr>
            <a:r>
              <a:rPr lang="en-US" altLang="en-US" dirty="0" smtClean="0"/>
              <a:t>Answer 1 is incorrect because the patient is not oriented times three. </a:t>
            </a:r>
          </a:p>
          <a:p>
            <a:pPr eaLnBrk="1" hangingPunct="1">
              <a:spcBef>
                <a:spcPct val="0"/>
              </a:spcBef>
            </a:pPr>
            <a:r>
              <a:rPr lang="en-US" altLang="en-US" dirty="0" smtClean="0"/>
              <a:t>Answer 2 is incorrect because the patient is not oriented times two. </a:t>
            </a:r>
          </a:p>
          <a:p>
            <a:pPr eaLnBrk="1" hangingPunct="1">
              <a:spcBef>
                <a:spcPct val="0"/>
              </a:spcBef>
            </a:pPr>
            <a:r>
              <a:rPr lang="en-US" altLang="en-US" dirty="0" smtClean="0"/>
              <a:t>Answer 3 is a correct statement; however, this is not the best way to document this patient’s orientation because the specific orientation is not noted. </a:t>
            </a:r>
            <a:r>
              <a:rPr lang="en-US" altLang="en-US" smtClean="0"/>
              <a:t>For example, the patient could be oriented to place or time. </a:t>
            </a:r>
            <a:endParaRPr lang="en-GB" altLang="en-US" smtClean="0">
              <a:latin typeface="Arial" pitchFamily="34" charset="0"/>
            </a:endParaRPr>
          </a:p>
        </p:txBody>
      </p:sp>
    </p:spTree>
    <p:extLst>
      <p:ext uri="{BB962C8B-B14F-4D97-AF65-F5344CB8AC3E}">
        <p14:creationId xmlns:p14="http://schemas.microsoft.com/office/powerpoint/2010/main" val="2459836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1D7C1E-04B2-4B71-80AF-90F565C4D600}" type="slidenum">
              <a:rPr lang="en-US" altLang="en-US" sz="1200" smtClean="0">
                <a:latin typeface="Arial" pitchFamily="34" charset="0"/>
              </a:rPr>
              <a:pPr eaLnBrk="1" hangingPunct="1"/>
              <a:t>95</a:t>
            </a:fld>
            <a:endParaRPr lang="en-US" altLang="en-US" sz="1200"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459836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8E8BF6-9A51-4901-8A3C-1E019FB0EA1E}" type="slidenum">
              <a:rPr lang="en-US" altLang="en-US" sz="1200" smtClean="0">
                <a:latin typeface="Arial" pitchFamily="34" charset="0"/>
              </a:rPr>
              <a:pPr eaLnBrk="1" hangingPunct="1"/>
              <a:t>96</a:t>
            </a:fld>
            <a:endParaRPr lang="en-US" altLang="en-US" sz="1200" smtClean="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23223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9A1DB7-3FE2-460B-80C7-7725DB78C319}"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516751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0C867E-052F-439A-8CA4-F543915F8E49}" type="slidenum">
              <a:rPr lang="en-US" altLang="en-US" sz="1200" smtClean="0">
                <a:latin typeface="Arial" pitchFamily="34" charset="0"/>
              </a:rPr>
              <a:pPr eaLnBrk="1" hangingPunct="1"/>
              <a:t>97</a:t>
            </a:fld>
            <a:endParaRPr lang="en-US" altLang="en-US" sz="1200" smtClean="0">
              <a:latin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232754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F471B7-7852-4B6D-B40D-1380B355CD89}" type="slidenum">
              <a:rPr lang="en-US" altLang="en-US" sz="1200" smtClean="0">
                <a:latin typeface="Arial" pitchFamily="34" charset="0"/>
              </a:rPr>
              <a:pPr eaLnBrk="1" hangingPunct="1"/>
              <a:t>98</a:t>
            </a:fld>
            <a:endParaRPr lang="en-US" altLang="en-US" sz="1200" smtClean="0">
              <a:latin typeface="Arial"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611731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EF7A2F-D7D7-4AB5-954A-F682FF6EEDA9}" type="slidenum">
              <a:rPr lang="en-US" altLang="en-US" sz="1200" smtClean="0">
                <a:latin typeface="Arial" pitchFamily="34" charset="0"/>
              </a:rPr>
              <a:pPr eaLnBrk="1" hangingPunct="1"/>
              <a:t>99</a:t>
            </a:fld>
            <a:endParaRPr lang="en-US" altLang="en-US" sz="1200" smtClean="0">
              <a:latin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719908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A07B92-286E-4B8A-BA4D-2A7C50298F99}" type="slidenum">
              <a:rPr lang="en-US" altLang="en-US" sz="1200" smtClean="0">
                <a:latin typeface="Arial" pitchFamily="34" charset="0"/>
              </a:rPr>
              <a:pPr eaLnBrk="1" hangingPunct="1"/>
              <a:t>100</a:t>
            </a:fld>
            <a:endParaRPr lang="en-US" altLang="en-US" sz="1200" smtClean="0">
              <a:latin typeface="Arial"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331501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52FD02-0F90-46E9-A4CA-139B9B21F7FD}" type="slidenum">
              <a:rPr lang="en-US" altLang="en-US" sz="1200" smtClean="0">
                <a:latin typeface="Arial" pitchFamily="34" charset="0"/>
              </a:rPr>
              <a:pPr eaLnBrk="1" hangingPunct="1"/>
              <a:t>101</a:t>
            </a:fld>
            <a:endParaRPr lang="en-US" altLang="en-US" sz="1200" smtClean="0">
              <a:latin typeface="Arial"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267038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6F40D-9DC0-4E0F-A450-335B2A974BD2}" type="slidenum">
              <a:rPr lang="en-US" altLang="en-US" sz="1200" smtClean="0">
                <a:latin typeface="Arial" pitchFamily="34" charset="0"/>
              </a:rPr>
              <a:pPr eaLnBrk="1" hangingPunct="1"/>
              <a:t>102</a:t>
            </a:fld>
            <a:endParaRPr lang="en-US" altLang="en-US" sz="1200" smtClean="0">
              <a:latin typeface="Arial"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73847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F3D5A5-42E4-4398-9BE7-74FCBB88253A}" type="slidenum">
              <a:rPr lang="en-US" altLang="en-US" sz="1200" smtClean="0">
                <a:latin typeface="Arial" pitchFamily="34" charset="0"/>
              </a:rPr>
              <a:pPr eaLnBrk="1" hangingPunct="1"/>
              <a:t>7</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03580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7D7872-5A1C-4C97-99A4-2A44B9F29758}" type="slidenum">
              <a:rPr lang="en-US" altLang="en-US" sz="1200" smtClean="0">
                <a:latin typeface="Arial" pitchFamily="34" charset="0"/>
              </a:rPr>
              <a:pPr eaLnBrk="1" hangingPunct="1"/>
              <a:t>8</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20704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57321-E9B7-43C0-B24E-9BAC838915CB}" type="slidenum">
              <a:rPr lang="en-US" altLang="en-US" sz="1200" smtClean="0">
                <a:latin typeface="Arial" pitchFamily="34" charset="0"/>
              </a:rPr>
              <a:pPr eaLnBrk="1" hangingPunct="1"/>
              <a:t>9</a:t>
            </a:fld>
            <a:endParaRPr lang="en-US" altLang="en-US" sz="1200"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2501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52FE8-D84F-47D6-99FC-28A67523FD3B}" type="slidenum">
              <a:rPr lang="en-US" altLang="en-US" sz="1200" smtClean="0">
                <a:latin typeface="Arial" pitchFamily="34" charset="0"/>
              </a:rPr>
              <a:pPr eaLnBrk="1" hangingPunct="1"/>
              <a:t>10</a:t>
            </a:fld>
            <a:endParaRPr lang="en-US" altLang="en-US" sz="1200"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48689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841C3175-ADE1-48E7-8128-2C798EC48BD4}"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80979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61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0493" y="1620177"/>
            <a:ext cx="7772400" cy="570136"/>
          </a:xfrm>
        </p:spPr>
        <p:txBody>
          <a:bodyPr anchor="ct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3476"/>
            <a:ext cx="4032504" cy="403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38673"/>
            <a:ext cx="4032504"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69D54ECF-68D4-4C1D-8CCD-B8A44953895D}"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77944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32DE18B8-1E13-4BDA-94F1-70BB0B3C521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28769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3E05422A-3502-4F4A-93DB-AA6235D2983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27037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39B0791D-9C6F-44FC-A8AA-5FF7515FE596}"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9460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831F5189-4013-4B19-A043-1D4CA387A0BE}"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72199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D44D3BB6-9693-404A-86C7-661F8662E843}"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43608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599DF2FA-EA85-4EC2-873A-C87A2473E4B3}"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5553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E001F9EA-E159-4E9B-8090-19B9143EACF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926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91F5BD27-0A63-4DF7-8079-9826A83A209D}"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03135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2F18CD37-C999-419D-8B52-CF7A35EA726F}" type="slidenum">
              <a:rPr lang="en-US"/>
              <a:pPr>
                <a:defRPr/>
              </a:pPr>
              <a:t>‹#›</a:t>
            </a:fld>
            <a:endParaRPr lang="en-US" dirty="0"/>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714500"/>
            <a:ext cx="7772400" cy="1470025"/>
          </a:xfrm>
        </p:spPr>
        <p:txBody>
          <a:bodyPr/>
          <a:lstStyle/>
          <a:p>
            <a:r>
              <a:rPr lang="en-US" altLang="en-US" sz="4000" smtClean="0"/>
              <a:t>Chapter 23</a:t>
            </a:r>
          </a:p>
        </p:txBody>
      </p:sp>
      <p:sp>
        <p:nvSpPr>
          <p:cNvPr id="12291" name="Rectangle 3"/>
          <p:cNvSpPr>
            <a:spLocks noGrp="1" noChangeArrowheads="1"/>
          </p:cNvSpPr>
          <p:nvPr>
            <p:ph type="subTitle" idx="1"/>
          </p:nvPr>
        </p:nvSpPr>
        <p:spPr>
          <a:xfrm>
            <a:off x="1371600" y="3470275"/>
            <a:ext cx="6400800" cy="1752600"/>
          </a:xfrm>
        </p:spPr>
        <p:txBody>
          <a:bodyPr anchor="ctr"/>
          <a:lstStyle/>
          <a:p>
            <a:r>
              <a:rPr lang="en-US" altLang="en-US" sz="3600" smtClean="0">
                <a:solidFill>
                  <a:schemeClr val="tx1"/>
                </a:solidFill>
              </a:rPr>
              <a:t>Neurologic System</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Major respiratory center with many basic functions, such as appetite, sex drive, temperature, heart rate, blood pressure, sleep, anterior and posterior pituitary gland regulation, and coordination of autonomic nervous system, stress response, and emotional status</a:t>
            </a:r>
          </a:p>
        </p:txBody>
      </p:sp>
      <p:sp>
        <p:nvSpPr>
          <p:cNvPr id="21507" name="Rectangle 2"/>
          <p:cNvSpPr>
            <a:spLocks noGrp="1" noChangeArrowheads="1"/>
          </p:cNvSpPr>
          <p:nvPr>
            <p:ph type="title"/>
          </p:nvPr>
        </p:nvSpPr>
        <p:spPr/>
        <p:txBody>
          <a:bodyPr/>
          <a:lstStyle/>
          <a:p>
            <a:r>
              <a:rPr lang="en-US" altLang="en-US" smtClean="0"/>
              <a:t>Hypothalamus</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15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3F0274-2F06-431C-B9A9-85145E57A60A}" type="slidenum">
              <a:rPr lang="en-US" sz="1000" smtClean="0">
                <a:latin typeface="Arial" pitchFamily="34" charset="0"/>
              </a:rPr>
              <a:pPr eaLnBrk="1" hangingPunct="1"/>
              <a:t>10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sz="half" idx="2"/>
          </p:nvPr>
        </p:nvSpPr>
        <p:spPr/>
        <p:txBody>
          <a:bodyPr/>
          <a:lstStyle/>
          <a:p>
            <a:r>
              <a:rPr lang="en-US" altLang="en-US" smtClean="0"/>
              <a:t>Paralysis</a:t>
            </a:r>
          </a:p>
          <a:p>
            <a:r>
              <a:rPr lang="en-US" altLang="en-US" smtClean="0"/>
              <a:t>Fasciculations</a:t>
            </a:r>
          </a:p>
          <a:p>
            <a:r>
              <a:rPr lang="en-US" altLang="en-US" smtClean="0"/>
              <a:t>Tic</a:t>
            </a:r>
          </a:p>
          <a:p>
            <a:r>
              <a:rPr lang="en-US" altLang="en-US" smtClean="0"/>
              <a:t>Myoclonus</a:t>
            </a:r>
          </a:p>
          <a:p>
            <a:r>
              <a:rPr lang="en-US" altLang="en-US" smtClean="0"/>
              <a:t>Seizure disorder</a:t>
            </a:r>
          </a:p>
        </p:txBody>
      </p:sp>
      <p:sp>
        <p:nvSpPr>
          <p:cNvPr id="111619" name="Content Placeholder 6"/>
          <p:cNvSpPr>
            <a:spLocks noGrp="1"/>
          </p:cNvSpPr>
          <p:nvPr>
            <p:ph sz="quarter" idx="4"/>
          </p:nvPr>
        </p:nvSpPr>
        <p:spPr/>
        <p:txBody>
          <a:bodyPr/>
          <a:lstStyle/>
          <a:p>
            <a:r>
              <a:rPr lang="en-US" altLang="en-US" smtClean="0"/>
              <a:t>Tremor</a:t>
            </a:r>
          </a:p>
          <a:p>
            <a:r>
              <a:rPr lang="en-US" altLang="en-US" smtClean="0"/>
              <a:t>Rest tremor</a:t>
            </a:r>
          </a:p>
          <a:p>
            <a:r>
              <a:rPr lang="en-US" altLang="en-US" smtClean="0"/>
              <a:t>Intention tremor</a:t>
            </a:r>
          </a:p>
          <a:p>
            <a:r>
              <a:rPr lang="en-US" altLang="en-US" smtClean="0"/>
              <a:t>Chorea</a:t>
            </a:r>
          </a:p>
          <a:p>
            <a:r>
              <a:rPr lang="en-US" altLang="en-US" smtClean="0"/>
              <a:t>Athetosis</a:t>
            </a:r>
          </a:p>
        </p:txBody>
      </p:sp>
      <p:sp>
        <p:nvSpPr>
          <p:cNvPr id="111620" name="Rectangle 2"/>
          <p:cNvSpPr>
            <a:spLocks noGrp="1" noChangeArrowheads="1"/>
          </p:cNvSpPr>
          <p:nvPr>
            <p:ph type="title"/>
          </p:nvPr>
        </p:nvSpPr>
        <p:spPr/>
        <p:txBody>
          <a:bodyPr/>
          <a:lstStyle/>
          <a:p>
            <a:r>
              <a:rPr lang="en-US" altLang="en-US" smtClean="0"/>
              <a:t>Abnormalities in Muscle Movement</a:t>
            </a:r>
          </a:p>
        </p:txBody>
      </p:sp>
      <p:sp>
        <p:nvSpPr>
          <p:cNvPr id="1116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162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B8CA41-BD7A-4609-99EE-6BBE3B4A9469}" type="slidenum">
              <a:rPr lang="en-US" sz="1000" smtClean="0">
                <a:latin typeface="Arial" pitchFamily="34" charset="0"/>
              </a:rPr>
              <a:pPr eaLnBrk="1" hangingPunct="1"/>
              <a:t>100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Spastic hemiparesis</a:t>
            </a:r>
          </a:p>
          <a:p>
            <a:pPr lvl="1">
              <a:buSzPct val="60000"/>
              <a:buFont typeface="Wingdings 2" pitchFamily="18" charset="2"/>
              <a:buChar char=""/>
            </a:pPr>
            <a:r>
              <a:rPr lang="en-US" altLang="en-US" sz="2800" smtClean="0"/>
              <a:t>Cerebellar ataxia</a:t>
            </a:r>
          </a:p>
          <a:p>
            <a:pPr lvl="1">
              <a:buSzPct val="60000"/>
              <a:buFont typeface="Wingdings 2" pitchFamily="18" charset="2"/>
              <a:buChar char=""/>
            </a:pPr>
            <a:r>
              <a:rPr lang="en-US" altLang="en-US" sz="2800" smtClean="0"/>
              <a:t>Parkinsonian (festinating)</a:t>
            </a:r>
          </a:p>
          <a:p>
            <a:pPr lvl="1">
              <a:buSzPct val="60000"/>
              <a:buFont typeface="Wingdings 2" pitchFamily="18" charset="2"/>
              <a:buChar char=""/>
            </a:pPr>
            <a:r>
              <a:rPr lang="en-US" altLang="en-US" sz="2800" smtClean="0"/>
              <a:t>Scissors</a:t>
            </a:r>
          </a:p>
          <a:p>
            <a:pPr lvl="1">
              <a:buSzPct val="60000"/>
              <a:buFont typeface="Wingdings 2" pitchFamily="18" charset="2"/>
              <a:buChar char=""/>
            </a:pPr>
            <a:r>
              <a:rPr lang="en-US" altLang="en-US" sz="2800" smtClean="0"/>
              <a:t>Steppage or footdrop</a:t>
            </a:r>
          </a:p>
          <a:p>
            <a:pPr lvl="1">
              <a:buSzPct val="60000"/>
              <a:buFont typeface="Wingdings 2" pitchFamily="18" charset="2"/>
              <a:buChar char=""/>
            </a:pPr>
            <a:r>
              <a:rPr lang="en-US" altLang="en-US" sz="2800" smtClean="0"/>
              <a:t>Waddling</a:t>
            </a:r>
          </a:p>
          <a:p>
            <a:pPr lvl="1">
              <a:buSzPct val="60000"/>
              <a:buFont typeface="Wingdings 2" pitchFamily="18" charset="2"/>
              <a:buChar char=""/>
            </a:pPr>
            <a:r>
              <a:rPr lang="en-US" altLang="en-US" sz="2800" smtClean="0"/>
              <a:t>Short leg</a:t>
            </a:r>
          </a:p>
        </p:txBody>
      </p:sp>
      <p:sp>
        <p:nvSpPr>
          <p:cNvPr id="112643" name="Rectangle 4"/>
          <p:cNvSpPr>
            <a:spLocks noGrp="1" noChangeArrowheads="1"/>
          </p:cNvSpPr>
          <p:nvPr>
            <p:ph type="title"/>
          </p:nvPr>
        </p:nvSpPr>
        <p:spPr/>
        <p:txBody>
          <a:bodyPr/>
          <a:lstStyle/>
          <a:p>
            <a:r>
              <a:rPr lang="en-US" altLang="en-US" smtClean="0"/>
              <a:t>Abnormal Gaits</a:t>
            </a:r>
          </a:p>
        </p:txBody>
      </p:sp>
      <p:sp>
        <p:nvSpPr>
          <p:cNvPr id="1126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26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2E2D8F-803B-437A-BADB-AD98A0285CD6}" type="slidenum">
              <a:rPr lang="en-US" sz="1000" smtClean="0">
                <a:latin typeface="Arial" pitchFamily="34" charset="0"/>
              </a:rPr>
              <a:pPr eaLnBrk="1" hangingPunct="1"/>
              <a:t>101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Cerebral palsy</a:t>
            </a:r>
          </a:p>
          <a:p>
            <a:pPr lvl="1">
              <a:buSzPct val="60000"/>
              <a:buFont typeface="Wingdings 2" pitchFamily="18" charset="2"/>
              <a:buChar char=""/>
            </a:pPr>
            <a:r>
              <a:rPr lang="en-US" altLang="en-US" sz="2800" smtClean="0"/>
              <a:t>Muscular dystrophy</a:t>
            </a:r>
          </a:p>
          <a:p>
            <a:pPr lvl="1">
              <a:buSzPct val="60000"/>
              <a:buFont typeface="Wingdings 2" pitchFamily="18" charset="2"/>
              <a:buChar char=""/>
            </a:pPr>
            <a:r>
              <a:rPr lang="en-US" altLang="en-US" sz="2800" smtClean="0"/>
              <a:t>Hemiplegia</a:t>
            </a:r>
          </a:p>
          <a:p>
            <a:pPr lvl="1">
              <a:buSzPct val="60000"/>
              <a:buFont typeface="Wingdings 2" pitchFamily="18" charset="2"/>
              <a:buChar char=""/>
            </a:pPr>
            <a:r>
              <a:rPr lang="en-US" altLang="en-US" sz="2800" smtClean="0"/>
              <a:t>Parkinsonism</a:t>
            </a:r>
          </a:p>
          <a:p>
            <a:pPr lvl="1">
              <a:buSzPct val="60000"/>
              <a:buFont typeface="Wingdings 2" pitchFamily="18" charset="2"/>
              <a:buChar char=""/>
            </a:pPr>
            <a:r>
              <a:rPr lang="en-US" altLang="en-US" sz="2800" smtClean="0"/>
              <a:t>Cerebellar</a:t>
            </a:r>
          </a:p>
          <a:p>
            <a:pPr lvl="1">
              <a:buSzPct val="60000"/>
              <a:buFont typeface="Wingdings 2" pitchFamily="18" charset="2"/>
              <a:buChar char=""/>
            </a:pPr>
            <a:r>
              <a:rPr lang="en-US" altLang="en-US" sz="2800" smtClean="0"/>
              <a:t>Paraplegia</a:t>
            </a:r>
          </a:p>
          <a:p>
            <a:pPr lvl="1">
              <a:buSzPct val="60000"/>
              <a:buFont typeface="Wingdings 2" pitchFamily="18" charset="2"/>
              <a:buChar char=""/>
            </a:pPr>
            <a:r>
              <a:rPr lang="en-US" altLang="en-US" sz="2800" smtClean="0"/>
              <a:t>Multiple sclerosis</a:t>
            </a:r>
          </a:p>
        </p:txBody>
      </p:sp>
      <p:sp>
        <p:nvSpPr>
          <p:cNvPr id="113667" name="Rectangle 4"/>
          <p:cNvSpPr>
            <a:spLocks noGrp="1" noChangeArrowheads="1"/>
          </p:cNvSpPr>
          <p:nvPr>
            <p:ph type="title"/>
          </p:nvPr>
        </p:nvSpPr>
        <p:spPr/>
        <p:txBody>
          <a:bodyPr/>
          <a:lstStyle/>
          <a:p>
            <a:r>
              <a:rPr lang="en-US" altLang="en-US" smtClean="0"/>
              <a:t>Common Patterns of Motor System Dysfunction</a:t>
            </a:r>
          </a:p>
        </p:txBody>
      </p:sp>
      <p:sp>
        <p:nvSpPr>
          <p:cNvPr id="1136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36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C0E008-4FDC-402D-A22A-AC7E12912A1D}" type="slidenum">
              <a:rPr lang="en-US" sz="1000" smtClean="0">
                <a:latin typeface="Arial" pitchFamily="34" charset="0"/>
              </a:rPr>
              <a:pPr eaLnBrk="1" hangingPunct="1"/>
              <a:t>102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Peripheral neuropathy</a:t>
            </a:r>
          </a:p>
          <a:p>
            <a:pPr lvl="2">
              <a:buSzPct val="80000"/>
              <a:buFont typeface="Wingdings" pitchFamily="2" charset="2"/>
              <a:buChar char="Ø"/>
            </a:pPr>
            <a:r>
              <a:rPr lang="en-US" altLang="en-US" smtClean="0"/>
              <a:t>Loss of sensation involves all modalities; loss most severe distally at feet and hands</a:t>
            </a:r>
          </a:p>
          <a:p>
            <a:pPr lvl="1">
              <a:buSzPct val="60000"/>
              <a:buFont typeface="Wingdings 2" pitchFamily="18" charset="2"/>
              <a:buChar char=""/>
            </a:pPr>
            <a:r>
              <a:rPr lang="en-US" altLang="en-US" smtClean="0"/>
              <a:t>Individual nerves or roots</a:t>
            </a:r>
          </a:p>
          <a:p>
            <a:pPr lvl="2">
              <a:buSzPct val="80000"/>
              <a:buFont typeface="Wingdings" pitchFamily="2" charset="2"/>
              <a:buChar char="Ø"/>
            </a:pPr>
            <a:r>
              <a:rPr lang="en-US" altLang="en-US" smtClean="0"/>
              <a:t>Decrease or loss of all sensory modalities; corresponds to distribution of involved nerve</a:t>
            </a:r>
          </a:p>
          <a:p>
            <a:pPr lvl="1">
              <a:buSzPct val="60000"/>
              <a:buFont typeface="Wingdings 2" pitchFamily="18" charset="2"/>
              <a:buChar char=""/>
            </a:pPr>
            <a:r>
              <a:rPr lang="en-US" altLang="en-US" smtClean="0"/>
              <a:t>Spinal cord hemisection (Brown-Séquard syndrome)</a:t>
            </a:r>
          </a:p>
          <a:p>
            <a:pPr lvl="2">
              <a:buSzPct val="80000"/>
              <a:buFont typeface="Wingdings" pitchFamily="2" charset="2"/>
              <a:buChar char="Ø"/>
            </a:pPr>
            <a:r>
              <a:rPr lang="en-US" altLang="en-US" smtClean="0"/>
              <a:t>Loss of pain and temperature, contralateral side, loss of vibration and position discrimination on ipsilateral side</a:t>
            </a:r>
          </a:p>
        </p:txBody>
      </p:sp>
      <p:sp>
        <p:nvSpPr>
          <p:cNvPr id="114691" name="Rectangle 4"/>
          <p:cNvSpPr>
            <a:spLocks noGrp="1" noChangeArrowheads="1"/>
          </p:cNvSpPr>
          <p:nvPr>
            <p:ph type="title"/>
          </p:nvPr>
        </p:nvSpPr>
        <p:spPr/>
        <p:txBody>
          <a:bodyPr/>
          <a:lstStyle/>
          <a:p>
            <a:r>
              <a:rPr lang="en-US" altLang="en-US" smtClean="0"/>
              <a:t>Common Patterns of Sensory </a:t>
            </a:r>
            <a:br>
              <a:rPr lang="en-US" altLang="en-US" smtClean="0"/>
            </a:br>
            <a:r>
              <a:rPr lang="en-US" altLang="en-US" smtClean="0"/>
              <a:t>Loss I</a:t>
            </a:r>
          </a:p>
        </p:txBody>
      </p:sp>
      <p:sp>
        <p:nvSpPr>
          <p:cNvPr id="1146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46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1DF9BA-54F8-461F-BA84-92168153D15B}" type="slidenum">
              <a:rPr lang="en-US" sz="1000" smtClean="0">
                <a:latin typeface="Arial" pitchFamily="34" charset="0"/>
              </a:rPr>
              <a:pPr eaLnBrk="1" hangingPunct="1"/>
              <a:t>103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Complete transection of spinal cord</a:t>
            </a:r>
          </a:p>
          <a:p>
            <a:pPr lvl="2">
              <a:buSzPct val="80000"/>
              <a:buFont typeface="Wingdings" pitchFamily="2" charset="2"/>
              <a:buChar char="Ø"/>
            </a:pPr>
            <a:r>
              <a:rPr lang="en-US" altLang="en-US" smtClean="0"/>
              <a:t>Complete loss of all sensory modalities below level of lesion; associated with motor paralysis and loss of sphincter control</a:t>
            </a:r>
          </a:p>
          <a:p>
            <a:pPr lvl="1">
              <a:buSzPct val="60000"/>
              <a:buFont typeface="Wingdings 2" pitchFamily="18" charset="2"/>
              <a:buChar char=""/>
            </a:pPr>
            <a:r>
              <a:rPr lang="en-US" altLang="en-US" smtClean="0"/>
              <a:t>Thalamus</a:t>
            </a:r>
          </a:p>
          <a:p>
            <a:pPr lvl="2">
              <a:buSzPct val="80000"/>
              <a:buFont typeface="Wingdings" pitchFamily="2" charset="2"/>
              <a:buChar char="Ø"/>
            </a:pPr>
            <a:r>
              <a:rPr lang="en-US" altLang="en-US" smtClean="0"/>
              <a:t>Loss of all sensory modalities on face, arm, and leg; contralateral to lesion</a:t>
            </a:r>
          </a:p>
          <a:p>
            <a:pPr lvl="1">
              <a:buSzPct val="60000"/>
              <a:buFont typeface="Wingdings 2" pitchFamily="18" charset="2"/>
              <a:buChar char=""/>
            </a:pPr>
            <a:r>
              <a:rPr lang="en-US" altLang="en-US" smtClean="0"/>
              <a:t>Cortex</a:t>
            </a:r>
          </a:p>
          <a:p>
            <a:pPr lvl="2">
              <a:buSzPct val="80000"/>
              <a:buFont typeface="Wingdings" pitchFamily="2" charset="2"/>
              <a:buChar char="Ø"/>
            </a:pPr>
            <a:r>
              <a:rPr lang="en-US" altLang="en-US" smtClean="0"/>
              <a:t>Loss of discrimination on contralateral side; loss of graphesthesia, stereognosis, recognition of shapes and weights, finger finding</a:t>
            </a:r>
          </a:p>
        </p:txBody>
      </p:sp>
      <p:sp>
        <p:nvSpPr>
          <p:cNvPr id="115715" name="Rectangle 4"/>
          <p:cNvSpPr>
            <a:spLocks noGrp="1" noChangeArrowheads="1"/>
          </p:cNvSpPr>
          <p:nvPr>
            <p:ph type="title"/>
          </p:nvPr>
        </p:nvSpPr>
        <p:spPr/>
        <p:txBody>
          <a:bodyPr/>
          <a:lstStyle/>
          <a:p>
            <a:r>
              <a:rPr lang="en-US" altLang="en-US" smtClean="0"/>
              <a:t>Common Patterns of Sensory </a:t>
            </a:r>
            <a:br>
              <a:rPr lang="en-US" altLang="en-US" smtClean="0"/>
            </a:br>
            <a:r>
              <a:rPr lang="en-US" altLang="en-US" smtClean="0"/>
              <a:t>Loss II</a:t>
            </a:r>
          </a:p>
        </p:txBody>
      </p:sp>
      <p:sp>
        <p:nvSpPr>
          <p:cNvPr id="1157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57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7DE30C-CEF3-419E-8DE8-5FD494E7772B}" type="slidenum">
              <a:rPr lang="en-US" sz="1000" smtClean="0">
                <a:latin typeface="Arial" pitchFamily="34" charset="0"/>
              </a:rPr>
              <a:pPr eaLnBrk="1" hangingPunct="1"/>
              <a:t>104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Decorticate rigidity</a:t>
            </a:r>
          </a:p>
          <a:p>
            <a:pPr lvl="2">
              <a:buSzPct val="80000"/>
              <a:buFont typeface="Wingdings" pitchFamily="2" charset="2"/>
              <a:buChar char="Ø"/>
            </a:pPr>
            <a:r>
              <a:rPr lang="en-US" altLang="en-US" sz="1800" smtClean="0"/>
              <a:t>Upper extremities</a:t>
            </a:r>
          </a:p>
          <a:p>
            <a:pPr lvl="3">
              <a:buSzPct val="100000"/>
              <a:buFont typeface="Arial" pitchFamily="34" charset="0"/>
              <a:buChar char="•"/>
            </a:pPr>
            <a:r>
              <a:rPr lang="en-US" altLang="en-US" sz="1600" smtClean="0"/>
              <a:t>Flexion of arm, wrist, and fingers</a:t>
            </a:r>
          </a:p>
          <a:p>
            <a:pPr lvl="3">
              <a:buSzPct val="100000"/>
              <a:buFont typeface="Arial" pitchFamily="34" charset="0"/>
              <a:buChar char="•"/>
            </a:pPr>
            <a:r>
              <a:rPr lang="en-US" altLang="en-US" sz="1600" smtClean="0"/>
              <a:t>Adduction of arm: tight against thorax</a:t>
            </a:r>
          </a:p>
          <a:p>
            <a:pPr lvl="2">
              <a:buSzPct val="80000"/>
              <a:buFont typeface="Wingdings" pitchFamily="2" charset="2"/>
              <a:buChar char="Ø"/>
            </a:pPr>
            <a:r>
              <a:rPr lang="en-US" altLang="en-US" sz="1800" smtClean="0"/>
              <a:t>Lower extremities</a:t>
            </a:r>
          </a:p>
          <a:p>
            <a:pPr lvl="2">
              <a:buSzPct val="80000"/>
              <a:buFont typeface="Wingdings" pitchFamily="2" charset="2"/>
              <a:buChar char="Ø"/>
            </a:pPr>
            <a:r>
              <a:rPr lang="en-US" altLang="en-US" sz="1800" smtClean="0"/>
              <a:t>Extension, internal rotation, plantar flexion; indicates hemispheric lesion of cerebral cortex</a:t>
            </a:r>
          </a:p>
          <a:p>
            <a:pPr lvl="1">
              <a:buSzPct val="60000"/>
              <a:buFont typeface="Wingdings 2" pitchFamily="18" charset="2"/>
              <a:buChar char=""/>
            </a:pPr>
            <a:r>
              <a:rPr lang="en-US" altLang="en-US" sz="2000" smtClean="0"/>
              <a:t>Decerebrate rigidity</a:t>
            </a:r>
          </a:p>
          <a:p>
            <a:pPr lvl="2">
              <a:buSzPct val="80000"/>
              <a:buFont typeface="Wingdings" pitchFamily="2" charset="2"/>
              <a:buChar char="Ø"/>
            </a:pPr>
            <a:r>
              <a:rPr lang="en-US" altLang="en-US" sz="1800" smtClean="0"/>
              <a:t>Upper extremities: stiffly extended, adducted, internal rotation, palms pronated</a:t>
            </a:r>
          </a:p>
          <a:p>
            <a:pPr lvl="2">
              <a:buSzPct val="80000"/>
              <a:buFont typeface="Wingdings" pitchFamily="2" charset="2"/>
              <a:buChar char="Ø"/>
            </a:pPr>
            <a:r>
              <a:rPr lang="en-US" altLang="en-US" sz="1800" smtClean="0"/>
              <a:t>Lower extremities: stiffly extended, plantar flexion; teeth clenched; hyperextended back</a:t>
            </a:r>
          </a:p>
          <a:p>
            <a:pPr lvl="3">
              <a:buSzPct val="100000"/>
              <a:buFont typeface="Arial" pitchFamily="34" charset="0"/>
              <a:buChar char="•"/>
            </a:pPr>
            <a:r>
              <a:rPr lang="en-US" altLang="en-US" sz="1600" smtClean="0"/>
              <a:t>More ominous than decorticate rigidity; indicates lesion in brain stem at midbrain or upper pons</a:t>
            </a:r>
          </a:p>
          <a:p>
            <a:pPr lvl="2"/>
            <a:endParaRPr lang="en-US" altLang="en-US" smtClean="0"/>
          </a:p>
        </p:txBody>
      </p:sp>
      <p:sp>
        <p:nvSpPr>
          <p:cNvPr id="116739" name="Rectangle 4"/>
          <p:cNvSpPr>
            <a:spLocks noGrp="1" noChangeArrowheads="1"/>
          </p:cNvSpPr>
          <p:nvPr>
            <p:ph type="title"/>
          </p:nvPr>
        </p:nvSpPr>
        <p:spPr/>
        <p:txBody>
          <a:bodyPr/>
          <a:lstStyle/>
          <a:p>
            <a:r>
              <a:rPr lang="en-US" altLang="en-US" smtClean="0"/>
              <a:t>Abnormal Postures I</a:t>
            </a:r>
          </a:p>
        </p:txBody>
      </p:sp>
      <p:sp>
        <p:nvSpPr>
          <p:cNvPr id="1167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67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12F348-5F39-47DD-BB1B-695D06DE25F8}" type="slidenum">
              <a:rPr lang="en-US" sz="1000" smtClean="0">
                <a:latin typeface="Arial" pitchFamily="34" charset="0"/>
              </a:rPr>
              <a:pPr eaLnBrk="1" hangingPunct="1"/>
              <a:t>105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Flaccid quadriplegia</a:t>
            </a:r>
          </a:p>
          <a:p>
            <a:pPr lvl="2">
              <a:buSzPct val="80000"/>
              <a:buFont typeface="Wingdings" pitchFamily="2" charset="2"/>
              <a:buChar char="Ø"/>
            </a:pPr>
            <a:r>
              <a:rPr lang="en-US" altLang="en-US" sz="2400" smtClean="0"/>
              <a:t>Complete loss of muscle tone and paralysis of all four extremities, indicating nonfunctional brain stem</a:t>
            </a:r>
          </a:p>
          <a:p>
            <a:pPr lvl="1">
              <a:buSzPct val="60000"/>
              <a:buFont typeface="Wingdings 2" pitchFamily="18" charset="2"/>
              <a:buChar char=""/>
            </a:pPr>
            <a:r>
              <a:rPr lang="en-US" altLang="en-US" sz="2800" smtClean="0"/>
              <a:t>Opisthotonos</a:t>
            </a:r>
          </a:p>
          <a:p>
            <a:pPr lvl="2">
              <a:buSzPct val="80000"/>
              <a:buFont typeface="Wingdings" pitchFamily="2" charset="2"/>
              <a:buChar char="Ø"/>
            </a:pPr>
            <a:r>
              <a:rPr lang="en-US" altLang="en-US" sz="2400" smtClean="0"/>
              <a:t>Prolonged arching of back, with head and heels bent backward; indicates meningeal irritation</a:t>
            </a:r>
          </a:p>
          <a:p>
            <a:pPr lvl="2"/>
            <a:endParaRPr lang="en-US" altLang="en-US" sz="2400" smtClean="0"/>
          </a:p>
        </p:txBody>
      </p:sp>
      <p:sp>
        <p:nvSpPr>
          <p:cNvPr id="117763" name="Rectangle 4"/>
          <p:cNvSpPr>
            <a:spLocks noGrp="1" noChangeArrowheads="1"/>
          </p:cNvSpPr>
          <p:nvPr>
            <p:ph type="title"/>
          </p:nvPr>
        </p:nvSpPr>
        <p:spPr/>
        <p:txBody>
          <a:bodyPr/>
          <a:lstStyle/>
          <a:p>
            <a:r>
              <a:rPr lang="en-US" altLang="en-US" smtClean="0"/>
              <a:t>Abnormal Postures II</a:t>
            </a:r>
          </a:p>
        </p:txBody>
      </p:sp>
      <p:sp>
        <p:nvSpPr>
          <p:cNvPr id="1177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77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A73B9C-0D17-41CC-B8D1-97354DA45CF7}" type="slidenum">
              <a:rPr lang="en-US" sz="1000" smtClean="0">
                <a:latin typeface="Arial" pitchFamily="34" charset="0"/>
              </a:rPr>
              <a:pPr eaLnBrk="1" hangingPunct="1"/>
              <a:t>106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85800" y="338138"/>
            <a:ext cx="7772400" cy="1216025"/>
          </a:xfrm>
        </p:spPr>
        <p:txBody>
          <a:bodyPr/>
          <a:lstStyle/>
          <a:p>
            <a:r>
              <a:rPr lang="en-US" altLang="en-US" smtClean="0"/>
              <a:t>Summary Checklist: Neurologic Examination</a:t>
            </a:r>
          </a:p>
        </p:txBody>
      </p:sp>
      <p:sp>
        <p:nvSpPr>
          <p:cNvPr id="118787" name="Text Placeholder 5"/>
          <p:cNvSpPr>
            <a:spLocks noGrp="1"/>
          </p:cNvSpPr>
          <p:nvPr>
            <p:ph type="body" idx="1"/>
          </p:nvPr>
        </p:nvSpPr>
        <p:spPr>
          <a:xfrm>
            <a:off x="681038" y="1620838"/>
            <a:ext cx="7772400" cy="569912"/>
          </a:xfrm>
        </p:spPr>
        <p:txBody>
          <a:bodyPr/>
          <a:lstStyle/>
          <a:p>
            <a:pPr algn="l"/>
            <a:r>
              <a:rPr lang="en-US" altLang="en-US" smtClean="0"/>
              <a:t>Screening and Complete </a:t>
            </a:r>
          </a:p>
        </p:txBody>
      </p:sp>
      <p:sp>
        <p:nvSpPr>
          <p:cNvPr id="118788" name="Content Placeholder 2"/>
          <p:cNvSpPr>
            <a:spLocks noGrp="1"/>
          </p:cNvSpPr>
          <p:nvPr>
            <p:ph sz="half" idx="2"/>
          </p:nvPr>
        </p:nvSpPr>
        <p:spPr>
          <a:xfrm>
            <a:off x="744538" y="2257425"/>
            <a:ext cx="4032250" cy="4030663"/>
          </a:xfrm>
        </p:spPr>
        <p:txBody>
          <a:bodyPr/>
          <a:lstStyle/>
          <a:p>
            <a:pPr lvl="1">
              <a:buSzPct val="60000"/>
              <a:buFont typeface="Wingdings 2" pitchFamily="18" charset="2"/>
              <a:buChar char=""/>
            </a:pPr>
            <a:r>
              <a:rPr lang="en-US" altLang="en-US" sz="2400" smtClean="0"/>
              <a:t>Mental status</a:t>
            </a:r>
          </a:p>
          <a:p>
            <a:pPr lvl="1">
              <a:buSzPct val="60000"/>
              <a:buFont typeface="Wingdings 2" pitchFamily="18" charset="2"/>
              <a:buChar char=""/>
            </a:pPr>
            <a:r>
              <a:rPr lang="en-US" altLang="en-US" sz="2400" smtClean="0"/>
              <a:t>Cranial nerves</a:t>
            </a:r>
          </a:p>
          <a:p>
            <a:pPr lvl="1">
              <a:buSzPct val="60000"/>
              <a:buFont typeface="Wingdings 2" pitchFamily="18" charset="2"/>
              <a:buChar char=""/>
            </a:pPr>
            <a:r>
              <a:rPr lang="en-US" altLang="en-US" sz="2400" smtClean="0"/>
              <a:t>Motor function</a:t>
            </a:r>
          </a:p>
          <a:p>
            <a:pPr lvl="1">
              <a:buSzPct val="60000"/>
              <a:buFont typeface="Wingdings 2" pitchFamily="18" charset="2"/>
              <a:buChar char=""/>
            </a:pPr>
            <a:r>
              <a:rPr lang="en-US" altLang="en-US" sz="2400" smtClean="0"/>
              <a:t>Sensory function</a:t>
            </a:r>
          </a:p>
          <a:p>
            <a:pPr lvl="1">
              <a:buSzPct val="60000"/>
              <a:buFont typeface="Wingdings 2" pitchFamily="18" charset="2"/>
              <a:buChar char=""/>
            </a:pPr>
            <a:r>
              <a:rPr lang="en-US" altLang="en-US" sz="2400" smtClean="0"/>
              <a:t>Reflexes</a:t>
            </a:r>
          </a:p>
          <a:p>
            <a:endParaRPr lang="en-US" altLang="en-US" smtClean="0"/>
          </a:p>
        </p:txBody>
      </p:sp>
      <p:sp>
        <p:nvSpPr>
          <p:cNvPr id="11878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879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252A9B-D049-4103-8ABA-2732DA1FC2C6}" type="slidenum">
              <a:rPr lang="en-US" sz="1000" smtClean="0">
                <a:latin typeface="Arial" pitchFamily="34" charset="0"/>
              </a:rPr>
              <a:pPr eaLnBrk="1" hangingPunct="1"/>
              <a:t>107</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Coiled structure located under occipital lobe concerned with coordination of voluntary movements, equilibrium, and muscle tone</a:t>
            </a:r>
          </a:p>
          <a:p>
            <a:pPr lvl="1">
              <a:buSzPct val="60000"/>
              <a:buFont typeface="Wingdings 2" pitchFamily="18" charset="2"/>
              <a:buChar char=""/>
            </a:pPr>
            <a:r>
              <a:rPr lang="en-US" altLang="en-US" smtClean="0"/>
              <a:t>Does not initiate, but coordinates and smoothes movements</a:t>
            </a:r>
          </a:p>
          <a:p>
            <a:pPr lvl="2">
              <a:buSzPct val="80000"/>
              <a:buFont typeface="Wingdings" pitchFamily="2" charset="2"/>
              <a:buChar char="Ø"/>
            </a:pPr>
            <a:r>
              <a:rPr lang="en-US" altLang="en-US" smtClean="0"/>
              <a:t>Coordinates many different muscles needed in playing piano, swimming, or juggling</a:t>
            </a:r>
          </a:p>
          <a:p>
            <a:pPr lvl="2">
              <a:buSzPct val="80000"/>
              <a:buFont typeface="Wingdings" pitchFamily="2" charset="2"/>
              <a:buChar char="Ø"/>
            </a:pPr>
            <a:r>
              <a:rPr lang="en-US" altLang="en-US" smtClean="0"/>
              <a:t>Adjusts and corrects voluntary movements, but operates entirely below conscious level</a:t>
            </a:r>
          </a:p>
        </p:txBody>
      </p:sp>
      <p:sp>
        <p:nvSpPr>
          <p:cNvPr id="22531" name="Rectangle 2"/>
          <p:cNvSpPr>
            <a:spLocks noGrp="1" noChangeArrowheads="1"/>
          </p:cNvSpPr>
          <p:nvPr>
            <p:ph type="title"/>
          </p:nvPr>
        </p:nvSpPr>
        <p:spPr/>
        <p:txBody>
          <a:bodyPr/>
          <a:lstStyle/>
          <a:p>
            <a:r>
              <a:rPr lang="en-US" altLang="en-US" smtClean="0"/>
              <a:t>Cerebellum</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25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631411-5B6C-4607-81FE-61C704010F67}" type="slidenum">
              <a:rPr lang="en-US" sz="1000" smtClean="0">
                <a:latin typeface="Arial" pitchFamily="34" charset="0"/>
              </a:rPr>
              <a:pPr eaLnBrk="1" hangingPunct="1"/>
              <a:t>11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Central core of brain consists of nerve fibers:</a:t>
            </a:r>
          </a:p>
          <a:p>
            <a:pPr lvl="2">
              <a:buSzPct val="80000"/>
              <a:buFont typeface="Wingdings" pitchFamily="2" charset="2"/>
              <a:buChar char="Ø"/>
            </a:pPr>
            <a:r>
              <a:rPr lang="en-US" altLang="en-US" smtClean="0"/>
              <a:t>Cranial nerve (CN) III through XII originate from nuclei in brain stem</a:t>
            </a:r>
          </a:p>
          <a:p>
            <a:pPr lvl="2">
              <a:buSzPct val="80000"/>
              <a:buFont typeface="Wingdings" pitchFamily="2" charset="2"/>
              <a:buChar char="Ø"/>
            </a:pPr>
            <a:r>
              <a:rPr lang="en-US" altLang="en-US" smtClean="0"/>
              <a:t>Midbrain: most anterior part of brain stem with tubular structure of spinal cord; merges into thalamus and hypothalamus; contains many motor neurons and tracts</a:t>
            </a:r>
          </a:p>
          <a:p>
            <a:pPr lvl="2">
              <a:buSzPct val="80000"/>
              <a:buFont typeface="Wingdings" pitchFamily="2" charset="2"/>
              <a:buChar char="Ø"/>
            </a:pPr>
            <a:r>
              <a:rPr lang="en-US" altLang="en-US" smtClean="0"/>
              <a:t>Pons: enlarged area containing ascending sensory and descending motor tracts</a:t>
            </a:r>
          </a:p>
          <a:p>
            <a:pPr lvl="2">
              <a:buSzPct val="80000"/>
              <a:buFont typeface="Wingdings" pitchFamily="2" charset="2"/>
              <a:buChar char="Ø"/>
            </a:pPr>
            <a:r>
              <a:rPr lang="en-US" altLang="en-US" smtClean="0"/>
              <a:t>Medulla: continuation of spinal cord in brain; contains all fiber tracts connecting brain and spinal cord</a:t>
            </a:r>
          </a:p>
        </p:txBody>
      </p:sp>
      <p:sp>
        <p:nvSpPr>
          <p:cNvPr id="23555" name="Rectangle 2"/>
          <p:cNvSpPr>
            <a:spLocks noGrp="1" noChangeArrowheads="1"/>
          </p:cNvSpPr>
          <p:nvPr>
            <p:ph type="title"/>
          </p:nvPr>
        </p:nvSpPr>
        <p:spPr/>
        <p:txBody>
          <a:bodyPr/>
          <a:lstStyle/>
          <a:p>
            <a:r>
              <a:rPr lang="en-US" altLang="en-US" smtClean="0"/>
              <a:t>Brainstem</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35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2492F3-53CE-4CF0-8487-F65C9B87A82F}" type="slidenum">
              <a:rPr lang="en-US" sz="1000" smtClean="0">
                <a:latin typeface="Arial" pitchFamily="34" charset="0"/>
              </a:rPr>
              <a:pPr eaLnBrk="1" hangingPunct="1"/>
              <a:t>12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Long cylindrical structure of nervous tissue that occupies upper two thirds of vertebral canal from medulla to lumbar vertebrae L1 to L2</a:t>
            </a:r>
          </a:p>
          <a:p>
            <a:pPr lvl="1">
              <a:buSzPct val="60000"/>
              <a:buFont typeface="Wingdings 2" pitchFamily="18" charset="2"/>
              <a:buChar char=""/>
            </a:pPr>
            <a:r>
              <a:rPr lang="en-US" altLang="en-US" smtClean="0"/>
              <a:t>Main highway for ascending and descending fiber tracts that connect the brain to spinal nerves, and it mediates reflexes</a:t>
            </a:r>
          </a:p>
          <a:p>
            <a:pPr lvl="1">
              <a:buSzPct val="60000"/>
              <a:buFont typeface="Wingdings 2" pitchFamily="18" charset="2"/>
              <a:buChar char=""/>
            </a:pPr>
            <a:r>
              <a:rPr lang="en-US" altLang="en-US" smtClean="0"/>
              <a:t>Nerve cell bodies, or gray matter, arranged in butterfly shape with anterior and posterior “horns”</a:t>
            </a:r>
          </a:p>
        </p:txBody>
      </p:sp>
      <p:sp>
        <p:nvSpPr>
          <p:cNvPr id="24579" name="Rectangle 2"/>
          <p:cNvSpPr>
            <a:spLocks noGrp="1" noChangeArrowheads="1"/>
          </p:cNvSpPr>
          <p:nvPr>
            <p:ph type="title"/>
          </p:nvPr>
        </p:nvSpPr>
        <p:spPr/>
        <p:txBody>
          <a:bodyPr/>
          <a:lstStyle/>
          <a:p>
            <a:r>
              <a:rPr lang="en-US" altLang="en-US" smtClean="0"/>
              <a:t>Spinal Cord</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45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E9C6D2-85A5-4578-A4CB-E6C3D7A1110C}" type="slidenum">
              <a:rPr lang="en-US" sz="1000" smtClean="0">
                <a:latin typeface="Arial" pitchFamily="34" charset="0"/>
              </a:rPr>
              <a:pPr eaLnBrk="1" hangingPunct="1"/>
              <a:t>13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Crossed representation is notable feature of nerve tracts</a:t>
            </a:r>
          </a:p>
          <a:p>
            <a:pPr lvl="2">
              <a:buSzPct val="80000"/>
              <a:buFont typeface="Wingdings" pitchFamily="2" charset="2"/>
              <a:buChar char="Ø"/>
            </a:pPr>
            <a:r>
              <a:rPr lang="en-US" altLang="en-US" smtClean="0"/>
              <a:t>Left cerebral cortex receives sensory information from and controls motor function to right side of the body</a:t>
            </a:r>
          </a:p>
          <a:p>
            <a:pPr lvl="2">
              <a:buSzPct val="80000"/>
              <a:buFont typeface="Wingdings" pitchFamily="2" charset="2"/>
              <a:buChar char="Ø"/>
            </a:pPr>
            <a:r>
              <a:rPr lang="en-US" altLang="en-US" smtClean="0"/>
              <a:t>Right cerebral cortex likewise interacts with left side of body</a:t>
            </a:r>
          </a:p>
          <a:p>
            <a:pPr lvl="1">
              <a:buSzPct val="60000"/>
              <a:buFont typeface="Wingdings 2" pitchFamily="18" charset="2"/>
              <a:buChar char=""/>
            </a:pPr>
            <a:r>
              <a:rPr lang="en-US" altLang="en-US" smtClean="0"/>
              <a:t>Knowledge of where fibers cross midline will help interpret clinical findings</a:t>
            </a:r>
          </a:p>
        </p:txBody>
      </p:sp>
      <p:sp>
        <p:nvSpPr>
          <p:cNvPr id="25603" name="Rectangle 2"/>
          <p:cNvSpPr>
            <a:spLocks noGrp="1" noChangeArrowheads="1"/>
          </p:cNvSpPr>
          <p:nvPr>
            <p:ph type="title"/>
          </p:nvPr>
        </p:nvSpPr>
        <p:spPr/>
        <p:txBody>
          <a:bodyPr/>
          <a:lstStyle/>
          <a:p>
            <a:r>
              <a:rPr lang="en-US" altLang="en-US" smtClean="0"/>
              <a:t>Pathways of CNS</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56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77A176-CBEE-4454-8D91-DC3861F23F74}" type="slidenum">
              <a:rPr lang="en-US" sz="1000" smtClean="0">
                <a:latin typeface="Arial" pitchFamily="34" charset="0"/>
              </a:rPr>
              <a:pPr eaLnBrk="1" hangingPunct="1"/>
              <a:t>14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Millions of sensory receptors are embroidered into skin, mucous membranes, muscles, tendons, and viscera</a:t>
            </a:r>
          </a:p>
          <a:p>
            <a:pPr lvl="2">
              <a:buSzPct val="80000"/>
              <a:buFont typeface="Wingdings" pitchFamily="2" charset="2"/>
              <a:buChar char="Ø"/>
            </a:pPr>
            <a:r>
              <a:rPr lang="en-US" altLang="en-US" smtClean="0"/>
              <a:t>Monitor conscious sensation, internal organ functions, body position, and reflexes</a:t>
            </a:r>
          </a:p>
          <a:p>
            <a:pPr lvl="2">
              <a:buSzPct val="80000"/>
              <a:buFont typeface="Wingdings" pitchFamily="2" charset="2"/>
              <a:buChar char="Ø"/>
            </a:pPr>
            <a:r>
              <a:rPr lang="en-US" altLang="en-US" smtClean="0"/>
              <a:t>Sensation travels in afferent fibers in peripheral nerve, through posterior (dorsal) root, and into spinal cord</a:t>
            </a:r>
          </a:p>
          <a:p>
            <a:pPr lvl="1">
              <a:buSzPct val="60000"/>
              <a:buFont typeface="Wingdings 2" pitchFamily="18" charset="2"/>
              <a:buChar char=""/>
            </a:pPr>
            <a:r>
              <a:rPr lang="en-US" altLang="en-US" smtClean="0"/>
              <a:t>There, may take one of two routes: spinothalamic tract or posterior (dorsal) columns</a:t>
            </a:r>
          </a:p>
        </p:txBody>
      </p:sp>
      <p:sp>
        <p:nvSpPr>
          <p:cNvPr id="26627" name="Rectangle 2"/>
          <p:cNvSpPr>
            <a:spLocks noGrp="1" noChangeArrowheads="1"/>
          </p:cNvSpPr>
          <p:nvPr>
            <p:ph type="title"/>
          </p:nvPr>
        </p:nvSpPr>
        <p:spPr/>
        <p:txBody>
          <a:bodyPr/>
          <a:lstStyle/>
          <a:p>
            <a:r>
              <a:rPr lang="en-US" altLang="en-US" smtClean="0"/>
              <a:t>Sensory Pathways I</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66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63B7BD-1C2E-4965-B4F4-266004121186}" type="slidenum">
              <a:rPr lang="en-US" sz="1000" smtClean="0">
                <a:latin typeface="Arial" pitchFamily="34" charset="0"/>
              </a:rPr>
              <a:pPr eaLnBrk="1" hangingPunct="1"/>
              <a:t>15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Spinothalamic tract</a:t>
            </a:r>
          </a:p>
          <a:p>
            <a:pPr lvl="2">
              <a:buSzPct val="80000"/>
              <a:buFont typeface="Wingdings" pitchFamily="2" charset="2"/>
              <a:buChar char="Ø"/>
            </a:pPr>
            <a:r>
              <a:rPr lang="en-US" altLang="en-US" smtClean="0"/>
              <a:t>Contains sensory fibers that transmit sensations of pain, temperature, and crude or light touch</a:t>
            </a:r>
          </a:p>
          <a:p>
            <a:pPr lvl="3">
              <a:buSzPct val="100000"/>
              <a:buFont typeface="Arial" pitchFamily="34" charset="0"/>
              <a:buChar char="•"/>
            </a:pPr>
            <a:r>
              <a:rPr lang="en-US" altLang="en-US" smtClean="0"/>
              <a:t>Fibers enter dorsal root of spinal cord and synapse with a second sensory neuron</a:t>
            </a:r>
          </a:p>
          <a:p>
            <a:pPr lvl="3">
              <a:buSzPct val="100000"/>
              <a:buFont typeface="Arial" pitchFamily="34" charset="0"/>
              <a:buChar char="•"/>
            </a:pPr>
            <a:r>
              <a:rPr lang="en-US" altLang="en-US" smtClean="0"/>
              <a:t>At thalamus, fibers synapse with third sensory neuron, carrying message to sensory cortex for full interpretation</a:t>
            </a:r>
          </a:p>
          <a:p>
            <a:pPr lvl="1">
              <a:buSzPct val="60000"/>
              <a:buFont typeface="Wingdings 2" pitchFamily="18" charset="2"/>
              <a:buChar char=""/>
            </a:pPr>
            <a:r>
              <a:rPr lang="en-US" altLang="en-US" smtClean="0"/>
              <a:t>Posterior (dorsal) columns</a:t>
            </a:r>
          </a:p>
          <a:p>
            <a:pPr lvl="2">
              <a:buSzPct val="80000"/>
              <a:buFont typeface="Wingdings" pitchFamily="2" charset="2"/>
              <a:buChar char="Ø"/>
            </a:pPr>
            <a:r>
              <a:rPr lang="en-US" altLang="en-US" smtClean="0"/>
              <a:t>These fibers conduct sensations of position, vibration, and finely localized touch</a:t>
            </a:r>
          </a:p>
        </p:txBody>
      </p:sp>
      <p:sp>
        <p:nvSpPr>
          <p:cNvPr id="27651" name="Rectangle 2"/>
          <p:cNvSpPr>
            <a:spLocks noGrp="1" noChangeArrowheads="1"/>
          </p:cNvSpPr>
          <p:nvPr>
            <p:ph type="title"/>
          </p:nvPr>
        </p:nvSpPr>
        <p:spPr/>
        <p:txBody>
          <a:bodyPr/>
          <a:lstStyle/>
          <a:p>
            <a:r>
              <a:rPr lang="en-US" altLang="en-US" smtClean="0"/>
              <a:t>Sensory Pathway Routes</a:t>
            </a:r>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3B633F-CE1F-4555-89A4-4D390EB82BBA}" type="slidenum">
              <a:rPr lang="en-US" sz="1000" smtClean="0">
                <a:latin typeface="Arial" pitchFamily="34" charset="0"/>
              </a:rPr>
              <a:pPr eaLnBrk="1" hangingPunct="1"/>
              <a:t>16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Sensory cortex arranged in corresponding “map” of body; pain in right hand perceived at specific spot on left cortex map</a:t>
            </a:r>
          </a:p>
          <a:p>
            <a:pPr lvl="1">
              <a:buSzPct val="60000"/>
              <a:buFont typeface="Wingdings 2" pitchFamily="18" charset="2"/>
              <a:buChar char=""/>
            </a:pPr>
            <a:r>
              <a:rPr lang="en-US" altLang="en-US" smtClean="0"/>
              <a:t>Some organs absent from brain map, such as heart, liver, or spleen; you know you have one, but have no “felt image” of it</a:t>
            </a:r>
          </a:p>
          <a:p>
            <a:pPr lvl="2">
              <a:buSzPct val="80000"/>
              <a:buFont typeface="Wingdings" pitchFamily="2" charset="2"/>
              <a:buChar char="Ø"/>
            </a:pPr>
            <a:r>
              <a:rPr lang="en-US" altLang="en-US" smtClean="0"/>
              <a:t>Pain originating in these organs is referred, e.g., pain in heart referred to chest, shoulder, and left arm, neighbors in fetal development; pain originating in spleen felt on left shoulder</a:t>
            </a:r>
          </a:p>
        </p:txBody>
      </p:sp>
      <p:sp>
        <p:nvSpPr>
          <p:cNvPr id="28675" name="Rectangle 2"/>
          <p:cNvSpPr>
            <a:spLocks noGrp="1" noChangeArrowheads="1"/>
          </p:cNvSpPr>
          <p:nvPr>
            <p:ph type="title"/>
          </p:nvPr>
        </p:nvSpPr>
        <p:spPr/>
        <p:txBody>
          <a:bodyPr/>
          <a:lstStyle/>
          <a:p>
            <a:r>
              <a:rPr lang="en-US" altLang="en-US" smtClean="0"/>
              <a:t>Sensory Pathways II</a:t>
            </a:r>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86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6F1D0F-5681-4C89-9ECF-E41660DDCDCD}" type="slidenum">
              <a:rPr lang="en-US" sz="1000" smtClean="0">
                <a:latin typeface="Arial" pitchFamily="34" charset="0"/>
              </a:rPr>
              <a:pPr eaLnBrk="1" hangingPunct="1"/>
              <a:t>17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Sensory Pathways</a:t>
            </a:r>
          </a:p>
        </p:txBody>
      </p:sp>
      <p:pic>
        <p:nvPicPr>
          <p:cNvPr id="2" name="Picture 7" descr="f23-03-X3243"/>
          <p:cNvPicPr>
            <a:picLocks noChangeAspect="1" noChangeArrowheads="1"/>
          </p:cNvPicPr>
          <p:nvPr/>
        </p:nvPicPr>
        <p:blipFill>
          <a:blip r:embed="rId3">
            <a:grayscl/>
          </a:blip>
          <a:srcRect/>
          <a:stretch>
            <a:fillRect/>
          </a:stretch>
        </p:blipFill>
        <p:spPr bwMode="auto">
          <a:xfrm>
            <a:off x="1893888" y="1793875"/>
            <a:ext cx="5349875" cy="4341813"/>
          </a:xfrm>
          <a:prstGeom prst="rect">
            <a:avLst/>
          </a:prstGeom>
          <a:noFill/>
          <a:ln w="38100">
            <a:solidFill>
              <a:schemeClr val="tx2"/>
            </a:solidFill>
            <a:miter lim="800000"/>
            <a:headEnd/>
            <a:tailEnd/>
          </a:ln>
        </p:spPr>
      </p:pic>
      <p:sp>
        <p:nvSpPr>
          <p:cNvPr id="2970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97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195F31-C30F-40F4-A67A-B9C65282D3D1}" type="slidenum">
              <a:rPr lang="en-US" sz="1000" smtClean="0">
                <a:latin typeface="Arial" pitchFamily="34" charset="0"/>
              </a:rPr>
              <a:pPr eaLnBrk="1" hangingPunct="1"/>
              <a:t>18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Corticospinal or pyramidal tract fibers mediate voluntary movement, particularly very skilled, discrete, purposeful movements, such as writing</a:t>
            </a:r>
          </a:p>
          <a:p>
            <a:pPr lvl="2">
              <a:buSzPct val="80000"/>
              <a:buFont typeface="Wingdings" pitchFamily="2" charset="2"/>
              <a:buChar char="Ø"/>
            </a:pPr>
            <a:r>
              <a:rPr lang="en-US" altLang="en-US" smtClean="0"/>
              <a:t>Motor nerve fibers travel to brain stem crossing to opposite, contralateral side, (pyramidal decussation) and then pass down in lateral column of spinal cord</a:t>
            </a:r>
          </a:p>
          <a:p>
            <a:pPr lvl="2">
              <a:buSzPct val="80000"/>
              <a:buFont typeface="Wingdings" pitchFamily="2" charset="2"/>
              <a:buChar char="Ø"/>
            </a:pPr>
            <a:r>
              <a:rPr lang="en-US" altLang="en-US" smtClean="0"/>
              <a:t>Permits very skilled and purposeful movements</a:t>
            </a:r>
          </a:p>
          <a:p>
            <a:pPr lvl="2">
              <a:buSzPct val="80000"/>
              <a:buFont typeface="Wingdings" pitchFamily="2" charset="2"/>
              <a:buChar char="Ø"/>
            </a:pPr>
            <a:r>
              <a:rPr lang="en-US" altLang="en-US" smtClean="0"/>
              <a:t>Arranged in pattern called somatotopic organization</a:t>
            </a:r>
          </a:p>
          <a:p>
            <a:pPr lvl="2">
              <a:buSzPct val="80000"/>
              <a:buFont typeface="Wingdings" pitchFamily="2" charset="2"/>
              <a:buChar char="Ø"/>
            </a:pPr>
            <a:r>
              <a:rPr lang="en-US" altLang="en-US" smtClean="0"/>
              <a:t>Parts whose movements are relatively more important occupy proportionally more space on this brain map</a:t>
            </a:r>
          </a:p>
        </p:txBody>
      </p:sp>
      <p:sp>
        <p:nvSpPr>
          <p:cNvPr id="30723" name="Rectangle 2"/>
          <p:cNvSpPr>
            <a:spLocks noGrp="1" noChangeArrowheads="1"/>
          </p:cNvSpPr>
          <p:nvPr>
            <p:ph type="title"/>
          </p:nvPr>
        </p:nvSpPr>
        <p:spPr/>
        <p:txBody>
          <a:bodyPr/>
          <a:lstStyle/>
          <a:p>
            <a:r>
              <a:rPr lang="en-US" altLang="en-US" smtClean="0"/>
              <a:t>Motor Pathways I</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1FDCC2-D42C-492D-B882-B445D8A8A45E}" type="slidenum">
              <a:rPr lang="en-US" sz="1000" smtClean="0">
                <a:latin typeface="Arial" pitchFamily="34" charset="0"/>
              </a:rPr>
              <a:pPr eaLnBrk="1" hangingPunct="1"/>
              <a:t>19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8"/>
          <p:cNvSpPr>
            <a:spLocks noGrp="1"/>
          </p:cNvSpPr>
          <p:nvPr>
            <p:ph idx="1"/>
          </p:nvPr>
        </p:nvSpPr>
        <p:spPr>
          <a:xfrm>
            <a:off x="465138" y="1641475"/>
            <a:ext cx="8229600" cy="4454525"/>
          </a:xfrm>
        </p:spPr>
        <p:txBody>
          <a:bodyPr/>
          <a:lstStyle/>
          <a:p>
            <a:r>
              <a:rPr lang="en-US" altLang="en-US" smtClean="0"/>
              <a:t>Nervous system divided into two parts:</a:t>
            </a:r>
          </a:p>
          <a:p>
            <a:pPr lvl="1"/>
            <a:r>
              <a:rPr lang="en-US" altLang="en-US" smtClean="0"/>
              <a:t>Central nervous system (CNS), which includes brain and spinal cord</a:t>
            </a:r>
          </a:p>
          <a:p>
            <a:pPr lvl="1"/>
            <a:r>
              <a:rPr lang="en-US" altLang="en-US" smtClean="0"/>
              <a:t>Peripheral nervous system (PNS), which includes all nerve fibers outside brain and spinal cord</a:t>
            </a:r>
          </a:p>
          <a:p>
            <a:pPr lvl="2"/>
            <a:r>
              <a:rPr lang="en-US" altLang="en-US" smtClean="0"/>
              <a:t>Includes 12 pairs of cranial nerves, 31 pairs of spinal nerves, and all their branches</a:t>
            </a:r>
          </a:p>
          <a:p>
            <a:pPr lvl="2"/>
            <a:r>
              <a:rPr lang="en-US" altLang="en-US" smtClean="0"/>
              <a:t>Carries sensory (afferent) messages to CNS from sensory receptors</a:t>
            </a:r>
          </a:p>
          <a:p>
            <a:pPr lvl="2"/>
            <a:r>
              <a:rPr lang="en-US" altLang="en-US" smtClean="0"/>
              <a:t>Motor (efferent) messages from CNS to muscles and glands, as well as autonomic messages that govern internal organs and blood vessels</a:t>
            </a:r>
          </a:p>
        </p:txBody>
      </p:sp>
      <p:sp>
        <p:nvSpPr>
          <p:cNvPr id="13315" name="Rectangle 2"/>
          <p:cNvSpPr>
            <a:spLocks noGrp="1" noChangeArrowheads="1"/>
          </p:cNvSpPr>
          <p:nvPr>
            <p:ph type="title"/>
          </p:nvPr>
        </p:nvSpPr>
        <p:spPr/>
        <p:txBody>
          <a:bodyPr/>
          <a:lstStyle/>
          <a:p>
            <a:r>
              <a:rPr lang="en-US" altLang="en-US" smtClean="0"/>
              <a:t>Structure and Function</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33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14CB9A-DE4A-4181-95C3-5D63626955BF}" type="slidenum">
              <a:rPr lang="en-US" sz="1000" smtClean="0">
                <a:latin typeface="Arial" pitchFamily="34" charset="0"/>
              </a:rPr>
              <a:pPr eaLnBrk="1" hangingPunct="1"/>
              <a:t>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Extrapyramidal tracts include motor nerve fibers originating in motor cortex, basal ganglia, brain stem, and spinal cord outside pyramidal tract</a:t>
            </a:r>
          </a:p>
          <a:p>
            <a:pPr lvl="2">
              <a:buSzPct val="80000"/>
              <a:buFont typeface="Wingdings" pitchFamily="2" charset="2"/>
              <a:buChar char="Ø"/>
            </a:pPr>
            <a:r>
              <a:rPr lang="en-US" altLang="en-US" smtClean="0"/>
              <a:t>Subcortical motor fibers maintain muscle tone and control body movements, especially gross automatic movements, such as walking</a:t>
            </a:r>
          </a:p>
          <a:p>
            <a:pPr lvl="2">
              <a:buSzPct val="80000"/>
              <a:buFont typeface="Wingdings" pitchFamily="2" charset="2"/>
              <a:buChar char="Ø"/>
            </a:pPr>
            <a:r>
              <a:rPr lang="en-US" altLang="en-US" smtClean="0"/>
              <a:t>Cerebellar system coordinates movement, maintains equilibrium and posture; receives information on position of muscles and joints, body’s equilibrium, and kind of motor messages sent from cortex to muscles</a:t>
            </a:r>
          </a:p>
        </p:txBody>
      </p:sp>
      <p:sp>
        <p:nvSpPr>
          <p:cNvPr id="31747" name="Rectangle 2"/>
          <p:cNvSpPr>
            <a:spLocks noGrp="1" noChangeArrowheads="1"/>
          </p:cNvSpPr>
          <p:nvPr>
            <p:ph type="title"/>
          </p:nvPr>
        </p:nvSpPr>
        <p:spPr/>
        <p:txBody>
          <a:bodyPr/>
          <a:lstStyle/>
          <a:p>
            <a:r>
              <a:rPr lang="en-US" altLang="en-US" smtClean="0"/>
              <a:t>Motor Pathways II</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17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81EBAE-1414-4549-976A-4B0E991C62A0}" type="slidenum">
              <a:rPr lang="en-US" sz="1000" smtClean="0">
                <a:latin typeface="Arial" pitchFamily="34" charset="0"/>
              </a:rPr>
              <a:pPr eaLnBrk="1" hangingPunct="1"/>
              <a:t>20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8"/>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z="2400" smtClean="0"/>
              <a:t>Complex of descending motor fibers that can influence or modify lower motor neurons</a:t>
            </a:r>
          </a:p>
          <a:p>
            <a:pPr lvl="2">
              <a:buSzPct val="60000"/>
              <a:buFont typeface="Wingdings 2" pitchFamily="18" charset="2"/>
              <a:buChar char=""/>
            </a:pPr>
            <a:r>
              <a:rPr lang="en-US" altLang="en-US" sz="2400" smtClean="0"/>
              <a:t>Located completely within CNS; convey impulses from motor areas of cerebral cortex to lower motor neurons </a:t>
            </a:r>
          </a:p>
          <a:p>
            <a:pPr lvl="2">
              <a:buSzPct val="60000"/>
              <a:buFont typeface="Wingdings 2" pitchFamily="18" charset="2"/>
              <a:buChar char=""/>
            </a:pPr>
            <a:r>
              <a:rPr lang="en-US" altLang="en-US" sz="2400" smtClean="0"/>
              <a:t>Examples of upper motor neuron diseases are cerebrovascular accident, cerebral palsy, and multiple sclerosis</a:t>
            </a:r>
          </a:p>
        </p:txBody>
      </p:sp>
      <p:sp>
        <p:nvSpPr>
          <p:cNvPr id="32771" name="Rectangle 2"/>
          <p:cNvSpPr>
            <a:spLocks noGrp="1" noChangeArrowheads="1"/>
          </p:cNvSpPr>
          <p:nvPr>
            <p:ph type="title"/>
          </p:nvPr>
        </p:nvSpPr>
        <p:spPr/>
        <p:txBody>
          <a:bodyPr/>
          <a:lstStyle/>
          <a:p>
            <a:r>
              <a:rPr lang="en-US" altLang="en-US" smtClean="0"/>
              <a:t>Upper Motor Neurons</a:t>
            </a: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6E2421-28C8-49B0-A929-A32F99564B56}" type="slidenum">
              <a:rPr lang="en-US" sz="1000" smtClean="0">
                <a:latin typeface="Arial" pitchFamily="34" charset="0"/>
              </a:rPr>
              <a:pPr eaLnBrk="1" hangingPunct="1"/>
              <a:t>21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Final common pathway, providing final contact with muscle</a:t>
            </a:r>
          </a:p>
          <a:p>
            <a:pPr lvl="1">
              <a:buSzPct val="60000"/>
              <a:buFont typeface="Wingdings 2" pitchFamily="18" charset="2"/>
              <a:buChar char=""/>
            </a:pPr>
            <a:r>
              <a:rPr lang="en-US" altLang="en-US" smtClean="0"/>
              <a:t>Located in anterior gray column of spinal cord, but nerve fibers extend to muscle</a:t>
            </a:r>
          </a:p>
          <a:p>
            <a:pPr lvl="1">
              <a:buSzPct val="60000"/>
              <a:buFont typeface="Wingdings 2" pitchFamily="18" charset="2"/>
              <a:buChar char=""/>
            </a:pPr>
            <a:r>
              <a:rPr lang="en-US" altLang="en-US" smtClean="0"/>
              <a:t>Movement must be translated into action by lower motor neuron fibers</a:t>
            </a:r>
          </a:p>
          <a:p>
            <a:pPr lvl="2">
              <a:buSzPct val="80000"/>
              <a:buFont typeface="Wingdings" pitchFamily="2" charset="2"/>
              <a:buChar char="Ø"/>
            </a:pPr>
            <a:r>
              <a:rPr lang="en-US" altLang="en-US" smtClean="0"/>
              <a:t>Examples of lower motor neurons are cranial nerves and spinal nerves of peripheral nervous system</a:t>
            </a:r>
          </a:p>
          <a:p>
            <a:pPr lvl="2">
              <a:buSzPct val="80000"/>
              <a:buFont typeface="Wingdings" pitchFamily="2" charset="2"/>
              <a:buChar char="Ø"/>
            </a:pPr>
            <a:r>
              <a:rPr lang="en-US" altLang="en-US" smtClean="0"/>
              <a:t>Examples of lower motor neuron diseases are spinal cord lesions, poliomyelitis, and amyotrophic lateral sclerosis</a:t>
            </a:r>
            <a:endParaRPr lang="en-US" altLang="en-US" sz="1800" smtClean="0"/>
          </a:p>
        </p:txBody>
      </p:sp>
      <p:sp>
        <p:nvSpPr>
          <p:cNvPr id="33795" name="Rectangle 2"/>
          <p:cNvSpPr>
            <a:spLocks noGrp="1" noChangeArrowheads="1"/>
          </p:cNvSpPr>
          <p:nvPr>
            <p:ph type="title"/>
          </p:nvPr>
        </p:nvSpPr>
        <p:spPr/>
        <p:txBody>
          <a:bodyPr/>
          <a:lstStyle/>
          <a:p>
            <a:r>
              <a:rPr lang="en-US" altLang="en-US" smtClean="0"/>
              <a:t>Lower Motor Neurons</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37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CAE0B6-D996-47F0-BE6C-91FA01944058}" type="slidenum">
              <a:rPr lang="en-US" sz="1000" smtClean="0">
                <a:latin typeface="Arial" pitchFamily="34" charset="0"/>
              </a:rPr>
              <a:pPr eaLnBrk="1" hangingPunct="1"/>
              <a:t>22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Motor Pathways</a:t>
            </a:r>
          </a:p>
        </p:txBody>
      </p:sp>
      <p:pic>
        <p:nvPicPr>
          <p:cNvPr id="2" name="Picture 7" descr="f23-04-X3243"/>
          <p:cNvPicPr>
            <a:picLocks noChangeAspect="1" noChangeArrowheads="1"/>
          </p:cNvPicPr>
          <p:nvPr/>
        </p:nvPicPr>
        <p:blipFill>
          <a:blip r:embed="rId3">
            <a:grayscl/>
          </a:blip>
          <a:srcRect/>
          <a:stretch>
            <a:fillRect/>
          </a:stretch>
        </p:blipFill>
        <p:spPr bwMode="auto">
          <a:xfrm>
            <a:off x="1895475" y="1800225"/>
            <a:ext cx="5348288" cy="4346575"/>
          </a:xfrm>
          <a:prstGeom prst="rect">
            <a:avLst/>
          </a:prstGeom>
          <a:noFill/>
          <a:ln w="38100">
            <a:solidFill>
              <a:schemeClr val="tx2"/>
            </a:solidFill>
            <a:miter lim="800000"/>
            <a:headEnd/>
            <a:tailEnd/>
          </a:ln>
        </p:spPr>
      </p:pic>
      <p:sp>
        <p:nvSpPr>
          <p:cNvPr id="3482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482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ECBF58-9A88-48FA-B30D-63A4798A9165}" type="slidenum">
              <a:rPr lang="en-US" sz="1000" smtClean="0">
                <a:latin typeface="Arial" pitchFamily="34" charset="0"/>
              </a:rPr>
              <a:pPr eaLnBrk="1" hangingPunct="1"/>
              <a:t>23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Reflexes: basic defense mechanisms of nervous system </a:t>
            </a:r>
          </a:p>
          <a:p>
            <a:pPr lvl="2">
              <a:buSzPct val="80000"/>
              <a:buFont typeface="Wingdings" pitchFamily="2" charset="2"/>
              <a:buChar char="Ø"/>
            </a:pPr>
            <a:r>
              <a:rPr lang="en-US" altLang="en-US" smtClean="0"/>
              <a:t>Involuntary; below level of conscious control permitting quick reaction to potentially painful or damaging situations</a:t>
            </a:r>
          </a:p>
          <a:p>
            <a:pPr lvl="1">
              <a:buSzPct val="60000"/>
              <a:buFont typeface="Wingdings 2" pitchFamily="18" charset="2"/>
              <a:buChar char=""/>
            </a:pPr>
            <a:r>
              <a:rPr lang="en-US" altLang="en-US" smtClean="0"/>
              <a:t>Four types of reflexes: </a:t>
            </a:r>
          </a:p>
          <a:p>
            <a:pPr lvl="2">
              <a:buSzPct val="80000"/>
              <a:buFont typeface="Wingdings" pitchFamily="2" charset="2"/>
              <a:buChar char="Ø"/>
            </a:pPr>
            <a:r>
              <a:rPr lang="en-US" altLang="en-US" smtClean="0"/>
              <a:t>Deep tendon reflexes (myotatic), e.g., knee jerk</a:t>
            </a:r>
          </a:p>
          <a:p>
            <a:pPr lvl="2">
              <a:buSzPct val="80000"/>
              <a:buFont typeface="Wingdings" pitchFamily="2" charset="2"/>
              <a:buChar char="Ø"/>
            </a:pPr>
            <a:r>
              <a:rPr lang="en-US" altLang="en-US" smtClean="0"/>
              <a:t>Superficial, e.g., corneal reflex, abdominal reflex</a:t>
            </a:r>
          </a:p>
          <a:p>
            <a:pPr lvl="2">
              <a:buSzPct val="80000"/>
              <a:buFont typeface="Wingdings" pitchFamily="2" charset="2"/>
              <a:buChar char="Ø"/>
            </a:pPr>
            <a:r>
              <a:rPr lang="en-US" altLang="en-US" smtClean="0"/>
              <a:t>Visceral, e.g., pupillary response to light</a:t>
            </a:r>
          </a:p>
          <a:p>
            <a:pPr lvl="2">
              <a:buSzPct val="80000"/>
              <a:buFont typeface="Wingdings" pitchFamily="2" charset="2"/>
              <a:buChar char="Ø"/>
            </a:pPr>
            <a:r>
              <a:rPr lang="en-US" altLang="en-US" smtClean="0"/>
              <a:t>Pathologic (abnormal), e.g., Babinski’s reflex or extensor plantar reflex</a:t>
            </a:r>
          </a:p>
        </p:txBody>
      </p:sp>
      <p:sp>
        <p:nvSpPr>
          <p:cNvPr id="35843" name="Rectangle 2"/>
          <p:cNvSpPr>
            <a:spLocks noGrp="1" noChangeArrowheads="1"/>
          </p:cNvSpPr>
          <p:nvPr>
            <p:ph type="title"/>
          </p:nvPr>
        </p:nvSpPr>
        <p:spPr/>
        <p:txBody>
          <a:bodyPr/>
          <a:lstStyle/>
          <a:p>
            <a:r>
              <a:rPr lang="en-US" altLang="en-US" smtClean="0"/>
              <a:t>Reflexes</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58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7DC595-178B-438D-87FE-B7656958A7C4}" type="slidenum">
              <a:rPr lang="en-US" sz="1000" smtClean="0">
                <a:latin typeface="Arial" pitchFamily="34" charset="0"/>
              </a:rPr>
              <a:pPr eaLnBrk="1" hangingPunct="1"/>
              <a:t>24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Reflex Arc</a:t>
            </a:r>
          </a:p>
        </p:txBody>
      </p:sp>
      <p:pic>
        <p:nvPicPr>
          <p:cNvPr id="2" name="Picture 7" descr="f23-05-X3243"/>
          <p:cNvPicPr>
            <a:picLocks noChangeAspect="1" noChangeArrowheads="1"/>
          </p:cNvPicPr>
          <p:nvPr/>
        </p:nvPicPr>
        <p:blipFill>
          <a:blip r:embed="rId3">
            <a:grayscl/>
          </a:blip>
          <a:srcRect/>
          <a:stretch>
            <a:fillRect/>
          </a:stretch>
        </p:blipFill>
        <p:spPr bwMode="auto">
          <a:xfrm>
            <a:off x="2457450" y="1793875"/>
            <a:ext cx="4221163" cy="4360863"/>
          </a:xfrm>
          <a:prstGeom prst="rect">
            <a:avLst/>
          </a:prstGeom>
          <a:noFill/>
          <a:ln w="38100">
            <a:solidFill>
              <a:schemeClr val="tx2"/>
            </a:solidFill>
            <a:miter lim="800000"/>
            <a:headEnd/>
            <a:tailEnd/>
          </a:ln>
        </p:spPr>
      </p:pic>
      <p:sp>
        <p:nvSpPr>
          <p:cNvPr id="3686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686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0E02B5-6F5D-4F89-A1CC-36B15F6B7DFA}" type="slidenum">
              <a:rPr lang="en-US" sz="1000" smtClean="0">
                <a:latin typeface="Arial" pitchFamily="34" charset="0"/>
              </a:rPr>
              <a:pPr eaLnBrk="1" hangingPunct="1"/>
              <a:t>25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Enter and exit brain rather than spinal cord </a:t>
            </a:r>
          </a:p>
          <a:p>
            <a:pPr lvl="1">
              <a:buSzPct val="60000"/>
              <a:buFont typeface="Wingdings 2" pitchFamily="18" charset="2"/>
              <a:buChar char=""/>
            </a:pPr>
            <a:r>
              <a:rPr lang="en-US" altLang="en-US" smtClean="0"/>
              <a:t>CN I and II extend from cerebrum; cranial nerves III to XII extend from lower diencephalon and brain stem</a:t>
            </a:r>
          </a:p>
          <a:p>
            <a:pPr lvl="1">
              <a:buSzPct val="60000"/>
              <a:buFont typeface="Wingdings 2" pitchFamily="18" charset="2"/>
              <a:buChar char=""/>
            </a:pPr>
            <a:r>
              <a:rPr lang="en-US" altLang="en-US" smtClean="0"/>
              <a:t>12 pairs of cranial nerves supply primarily head and neck, except vagus nerve, which travels to heart, respiratory muscles, stomach, and gallbladder</a:t>
            </a:r>
          </a:p>
        </p:txBody>
      </p:sp>
      <p:sp>
        <p:nvSpPr>
          <p:cNvPr id="37891" name="Rectangle 2"/>
          <p:cNvSpPr>
            <a:spLocks noGrp="1" noChangeArrowheads="1"/>
          </p:cNvSpPr>
          <p:nvPr>
            <p:ph type="title"/>
          </p:nvPr>
        </p:nvSpPr>
        <p:spPr/>
        <p:txBody>
          <a:bodyPr/>
          <a:lstStyle/>
          <a:p>
            <a:r>
              <a:rPr lang="en-US" altLang="en-US" smtClean="0"/>
              <a:t>Cranial Nerves </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78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F654FA-142E-4449-9E69-B54C6E09A234}" type="slidenum">
              <a:rPr lang="en-US" sz="1000" smtClean="0">
                <a:latin typeface="Arial" pitchFamily="34" charset="0"/>
              </a:rPr>
              <a:pPr eaLnBrk="1" hangingPunct="1"/>
              <a:t>26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31 pairs of spinal nerves arise from length of spinal cord and supply rest of body</a:t>
            </a:r>
          </a:p>
          <a:p>
            <a:pPr lvl="1">
              <a:buSzPct val="60000"/>
              <a:buFont typeface="Wingdings 2" pitchFamily="18" charset="2"/>
              <a:buChar char=""/>
            </a:pPr>
            <a:r>
              <a:rPr lang="en-US" altLang="en-US" smtClean="0"/>
              <a:t>Named for region of spine from which they exit:</a:t>
            </a:r>
            <a:br>
              <a:rPr lang="en-US" altLang="en-US" smtClean="0"/>
            </a:br>
            <a:r>
              <a:rPr lang="en-US" altLang="en-US" smtClean="0"/>
              <a:t>8 cervical, 12 thoracic, 5 lumbar, 5 sacral, and</a:t>
            </a:r>
            <a:br>
              <a:rPr lang="en-US" altLang="en-US" smtClean="0"/>
            </a:br>
            <a:r>
              <a:rPr lang="en-US" altLang="en-US" smtClean="0"/>
              <a:t>1 coccygeal</a:t>
            </a:r>
          </a:p>
          <a:p>
            <a:pPr lvl="1">
              <a:buSzPct val="60000"/>
              <a:buFont typeface="Wingdings 2" pitchFamily="18" charset="2"/>
              <a:buChar char=""/>
            </a:pPr>
            <a:r>
              <a:rPr lang="en-US" altLang="en-US" smtClean="0"/>
              <a:t>“Mixed” nerves, they contain both sensory and motor fibers</a:t>
            </a:r>
          </a:p>
          <a:p>
            <a:pPr lvl="1">
              <a:buSzPct val="60000"/>
              <a:buFont typeface="Wingdings 2" pitchFamily="18" charset="2"/>
              <a:buChar char=""/>
            </a:pPr>
            <a:r>
              <a:rPr lang="en-US" altLang="en-US" smtClean="0"/>
              <a:t>Each innervates particular segment of body</a:t>
            </a:r>
          </a:p>
          <a:p>
            <a:pPr lvl="1">
              <a:buSzPct val="60000"/>
              <a:buFont typeface="Wingdings 2" pitchFamily="18" charset="2"/>
              <a:buChar char=""/>
            </a:pPr>
            <a:r>
              <a:rPr lang="en-US" altLang="en-US" smtClean="0"/>
              <a:t>Dermal segmentation is cutaneous distribution of various spinal nerves</a:t>
            </a:r>
          </a:p>
        </p:txBody>
      </p:sp>
      <p:sp>
        <p:nvSpPr>
          <p:cNvPr id="38915" name="Rectangle 2"/>
          <p:cNvSpPr>
            <a:spLocks noGrp="1" noChangeArrowheads="1"/>
          </p:cNvSpPr>
          <p:nvPr>
            <p:ph type="title"/>
          </p:nvPr>
        </p:nvSpPr>
        <p:spPr/>
        <p:txBody>
          <a:bodyPr/>
          <a:lstStyle/>
          <a:p>
            <a:r>
              <a:rPr lang="en-US" altLang="en-US" smtClean="0"/>
              <a:t>Spinal Nerves</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89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FD7E52-FB7D-4DD2-BA2E-D9792ABA6E86}" type="slidenum">
              <a:rPr lang="en-US" sz="1000" smtClean="0">
                <a:latin typeface="Arial" pitchFamily="34" charset="0"/>
              </a:rPr>
              <a:pPr eaLnBrk="1" hangingPunct="1"/>
              <a:t>27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Dermatome</a:t>
            </a:r>
          </a:p>
          <a:p>
            <a:pPr lvl="2">
              <a:buSzPct val="80000"/>
              <a:buFont typeface="Wingdings" pitchFamily="2" charset="2"/>
              <a:buChar char="Ø"/>
            </a:pPr>
            <a:r>
              <a:rPr lang="en-US" altLang="en-US" smtClean="0"/>
              <a:t>Circumscribed skin area supplied mainly from one spinal cord segment through particular nerve</a:t>
            </a:r>
          </a:p>
          <a:p>
            <a:pPr lvl="2">
              <a:buSzPct val="80000"/>
              <a:buFont typeface="Wingdings" pitchFamily="2" charset="2"/>
              <a:buChar char="Ø"/>
            </a:pPr>
            <a:r>
              <a:rPr lang="en-US" altLang="en-US" smtClean="0"/>
              <a:t>Dermatomes overlap; if one nerve is severed, most of sensations are transmitted by one above and one below </a:t>
            </a:r>
          </a:p>
          <a:p>
            <a:pPr lvl="1">
              <a:buSzPct val="60000"/>
              <a:buFont typeface="Wingdings 2" pitchFamily="18" charset="2"/>
              <a:buChar char=""/>
            </a:pPr>
            <a:r>
              <a:rPr lang="en-US" altLang="en-US" smtClean="0"/>
              <a:t>Useful landmark dermatomes</a:t>
            </a:r>
          </a:p>
          <a:p>
            <a:pPr lvl="2">
              <a:buSzPct val="80000"/>
              <a:buFont typeface="Wingdings" pitchFamily="2" charset="2"/>
              <a:buChar char="Ø"/>
            </a:pPr>
            <a:r>
              <a:rPr lang="en-US" altLang="en-US" smtClean="0"/>
              <a:t>Thumb, middle finger, fifth finger are C6, C7, and C8; Axilla at T1; Nipple at T4; Umbilicus at T10;</a:t>
            </a:r>
            <a:br>
              <a:rPr lang="en-US" altLang="en-US" smtClean="0"/>
            </a:br>
            <a:r>
              <a:rPr lang="en-US" altLang="en-US" smtClean="0"/>
              <a:t>Groin in region of L1; Knee at L4</a:t>
            </a:r>
          </a:p>
        </p:txBody>
      </p:sp>
      <p:sp>
        <p:nvSpPr>
          <p:cNvPr id="39939" name="Rectangle 2"/>
          <p:cNvSpPr>
            <a:spLocks noGrp="1" noChangeArrowheads="1"/>
          </p:cNvSpPr>
          <p:nvPr>
            <p:ph type="title"/>
          </p:nvPr>
        </p:nvSpPr>
        <p:spPr/>
        <p:txBody>
          <a:bodyPr/>
          <a:lstStyle/>
          <a:p>
            <a:r>
              <a:rPr lang="en-US" altLang="en-US" smtClean="0"/>
              <a:t>Dermatomes</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99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9B153D-DB97-47EF-8BD8-DF7F1E1B45EC}" type="slidenum">
              <a:rPr lang="en-US" sz="1000" smtClean="0">
                <a:latin typeface="Arial" pitchFamily="34" charset="0"/>
              </a:rPr>
              <a:pPr eaLnBrk="1" hangingPunct="1"/>
              <a:t>28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Peripheral nervous system composed of cranial nerves and spinal nerves</a:t>
            </a:r>
          </a:p>
          <a:p>
            <a:pPr lvl="1">
              <a:buSzPct val="60000"/>
              <a:buFont typeface="Wingdings 2" pitchFamily="18" charset="2"/>
              <a:buChar char=""/>
            </a:pPr>
            <a:r>
              <a:rPr lang="en-US" altLang="en-US" smtClean="0"/>
              <a:t>Carry fibers divided functionally into two parts:</a:t>
            </a:r>
          </a:p>
          <a:p>
            <a:pPr lvl="2">
              <a:buSzPct val="80000"/>
              <a:buFont typeface="Wingdings" pitchFamily="2" charset="2"/>
              <a:buChar char="Ø"/>
            </a:pPr>
            <a:r>
              <a:rPr lang="en-US" altLang="en-US" smtClean="0"/>
              <a:t>Somatic fibers innervate skeletal (voluntary) muscles</a:t>
            </a:r>
          </a:p>
          <a:p>
            <a:pPr lvl="2">
              <a:buSzPct val="80000"/>
              <a:buFont typeface="Wingdings" pitchFamily="2" charset="2"/>
              <a:buChar char="Ø"/>
            </a:pPr>
            <a:r>
              <a:rPr lang="en-US" altLang="en-US" smtClean="0"/>
              <a:t>Autonomic fibers innervate smooth (involuntary) muscles, cardiac muscle, and glands</a:t>
            </a:r>
          </a:p>
          <a:p>
            <a:pPr lvl="1">
              <a:buSzPct val="60000"/>
              <a:buFont typeface="Wingdings 2" pitchFamily="18" charset="2"/>
              <a:buChar char=""/>
            </a:pPr>
            <a:r>
              <a:rPr lang="en-US" altLang="en-US" smtClean="0"/>
              <a:t>Autonomic system mediates unconscious activity</a:t>
            </a:r>
          </a:p>
        </p:txBody>
      </p:sp>
      <p:sp>
        <p:nvSpPr>
          <p:cNvPr id="40963" name="Rectangle 2"/>
          <p:cNvSpPr>
            <a:spLocks noGrp="1" noChangeArrowheads="1"/>
          </p:cNvSpPr>
          <p:nvPr>
            <p:ph type="title"/>
          </p:nvPr>
        </p:nvSpPr>
        <p:spPr/>
        <p:txBody>
          <a:bodyPr/>
          <a:lstStyle/>
          <a:p>
            <a:r>
              <a:rPr lang="en-US" altLang="en-US" smtClean="0"/>
              <a:t>Autonomic Nervous System</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09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2BE7C8-8174-4FC9-AA5F-BE66F4FEB767}" type="slidenum">
              <a:rPr lang="en-US" sz="1000" smtClean="0">
                <a:latin typeface="Arial" pitchFamily="34" charset="0"/>
              </a:rPr>
              <a:pPr eaLnBrk="1" hangingPunct="1"/>
              <a:t>29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Central Nervous System</a:t>
            </a:r>
          </a:p>
        </p:txBody>
      </p:sp>
      <p:sp>
        <p:nvSpPr>
          <p:cNvPr id="14339" name="Text Box 3"/>
          <p:cNvSpPr txBox="1">
            <a:spLocks noChangeArrowheads="1"/>
          </p:cNvSpPr>
          <p:nvPr/>
        </p:nvSpPr>
        <p:spPr bwMode="auto">
          <a:xfrm>
            <a:off x="495300" y="3073400"/>
            <a:ext cx="829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en-US" b="1">
              <a:cs typeface="Arial" pitchFamily="34" charset="0"/>
            </a:endParaRPr>
          </a:p>
        </p:txBody>
      </p:sp>
      <p:pic>
        <p:nvPicPr>
          <p:cNvPr id="2" name="Picture 8" descr="f23-02-X3243"/>
          <p:cNvPicPr>
            <a:picLocks noChangeAspect="1" noChangeArrowheads="1"/>
          </p:cNvPicPr>
          <p:nvPr/>
        </p:nvPicPr>
        <p:blipFill>
          <a:blip r:embed="rId3">
            <a:grayscl/>
          </a:blip>
          <a:srcRect/>
          <a:stretch>
            <a:fillRect/>
          </a:stretch>
        </p:blipFill>
        <p:spPr bwMode="auto">
          <a:xfrm>
            <a:off x="685800" y="1793875"/>
            <a:ext cx="7766050" cy="4357688"/>
          </a:xfrm>
          <a:prstGeom prst="rect">
            <a:avLst/>
          </a:prstGeom>
          <a:noFill/>
          <a:ln w="38100">
            <a:solidFill>
              <a:schemeClr val="tx2"/>
            </a:solidFill>
            <a:miter lim="800000"/>
            <a:headEnd/>
            <a:tailEnd/>
          </a:ln>
        </p:spPr>
      </p:pic>
      <p:sp>
        <p:nvSpPr>
          <p:cNvPr id="14341" name="Rectangle 11"/>
          <p:cNvSpPr>
            <a:spLocks noChangeArrowheads="1"/>
          </p:cNvSpPr>
          <p:nvPr/>
        </p:nvSpPr>
        <p:spPr bwMode="auto">
          <a:xfrm>
            <a:off x="3971925" y="5967413"/>
            <a:ext cx="1377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altLang="en-US" sz="1000">
                <a:solidFill>
                  <a:schemeClr val="bg2"/>
                </a:solidFill>
                <a:latin typeface="Arial" pitchFamily="34" charset="0"/>
                <a:cs typeface="Arial" pitchFamily="34" charset="0"/>
              </a:rPr>
              <a:t>© Pat Thomas, 2006.</a:t>
            </a:r>
          </a:p>
        </p:txBody>
      </p:sp>
      <p:sp>
        <p:nvSpPr>
          <p:cNvPr id="143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43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5AD9EC-DA06-4BD3-A67A-18BEC75E8654}" type="slidenum">
              <a:rPr lang="en-US" sz="1000" smtClean="0">
                <a:latin typeface="Arial" pitchFamily="34" charset="0"/>
              </a:rPr>
              <a:pPr eaLnBrk="1" hangingPunct="1"/>
              <a:t>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Neurologic system not completely developed at birth </a:t>
            </a:r>
          </a:p>
          <a:p>
            <a:pPr lvl="2">
              <a:buSzPct val="80000"/>
              <a:buFont typeface="Wingdings" pitchFamily="2" charset="2"/>
              <a:buChar char="Ø"/>
            </a:pPr>
            <a:r>
              <a:rPr lang="en-US" altLang="en-US" smtClean="0"/>
              <a:t>Movement directed primarily by primitive reflexes </a:t>
            </a:r>
          </a:p>
          <a:p>
            <a:pPr lvl="2">
              <a:buSzPct val="80000"/>
              <a:buFont typeface="Wingdings" pitchFamily="2" charset="2"/>
              <a:buChar char="Ø"/>
            </a:pPr>
            <a:r>
              <a:rPr lang="en-US" altLang="en-US" smtClean="0"/>
              <a:t>Persistence of primitive reflexes is an indication of CNS dysfunction</a:t>
            </a:r>
          </a:p>
          <a:p>
            <a:pPr lvl="2">
              <a:buSzPct val="80000"/>
              <a:buFont typeface="Wingdings" pitchFamily="2" charset="2"/>
              <a:buChar char="Ø"/>
            </a:pPr>
            <a:r>
              <a:rPr lang="en-US" altLang="en-US" smtClean="0"/>
              <a:t>Sensory and motor development proceed with gradual acquisition of myelin needed to conduct most impulses</a:t>
            </a:r>
          </a:p>
          <a:p>
            <a:pPr lvl="2">
              <a:buSzPct val="80000"/>
              <a:buFont typeface="Wingdings" pitchFamily="2" charset="2"/>
              <a:buChar char="Ø"/>
            </a:pPr>
            <a:r>
              <a:rPr lang="en-US" altLang="en-US" smtClean="0"/>
              <a:t>As myelinization develops, infant able to localize stimulus more precisely and make more accurate motor response</a:t>
            </a:r>
          </a:p>
        </p:txBody>
      </p:sp>
      <p:sp>
        <p:nvSpPr>
          <p:cNvPr id="41987" name="Rectangle 2"/>
          <p:cNvSpPr>
            <a:spLocks noGrp="1" noChangeArrowheads="1"/>
          </p:cNvSpPr>
          <p:nvPr>
            <p:ph type="title"/>
          </p:nvPr>
        </p:nvSpPr>
        <p:spPr/>
        <p:txBody>
          <a:bodyPr/>
          <a:lstStyle/>
          <a:p>
            <a:r>
              <a:rPr lang="en-US" altLang="en-US" smtClean="0"/>
              <a:t>Developmental Competence: Infants</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19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326400-0689-4BD3-9EFB-9609CF8D561A}" type="slidenum">
              <a:rPr lang="en-US" sz="1000" smtClean="0">
                <a:latin typeface="Arial" pitchFamily="34" charset="0"/>
              </a:rPr>
              <a:pPr eaLnBrk="1" hangingPunct="1"/>
              <a:t>30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Atrophy with steady loss of neuron structure in brain and spinal cord</a:t>
            </a:r>
          </a:p>
          <a:p>
            <a:pPr lvl="2">
              <a:buSzPct val="80000"/>
              <a:buFont typeface="Wingdings" pitchFamily="2" charset="2"/>
              <a:buChar char="Ø"/>
            </a:pPr>
            <a:r>
              <a:rPr lang="en-US" altLang="en-US" dirty="0" smtClean="0"/>
              <a:t>Causes loss of weight and volume with thinning of cerebral cortex, reduced subcortical brain structures, and expansion of the ventricles</a:t>
            </a:r>
          </a:p>
          <a:p>
            <a:pPr lvl="2">
              <a:buSzPct val="80000"/>
              <a:buFont typeface="Wingdings" pitchFamily="2" charset="2"/>
              <a:buChar char="Ø"/>
            </a:pPr>
            <a:r>
              <a:rPr lang="en-US" altLang="en-US" dirty="0" smtClean="0"/>
              <a:t>People over 65 show signs that, in younger adult, would be considered abnormal such as general loss of muscle bulk, loss of muscle tone in face, neck, and around spine, decreased muscle strength, impaired fine coordination and agility, loss of vibratory sense at ankle, decreased or absent Achilles reflex, pupillary </a:t>
            </a:r>
            <a:r>
              <a:rPr lang="en-US" altLang="en-US" dirty="0" err="1" smtClean="0"/>
              <a:t>miosis</a:t>
            </a:r>
            <a:r>
              <a:rPr lang="en-US" altLang="en-US" dirty="0" smtClean="0"/>
              <a:t>, irregular pupil shape, and decreased pupillary reflexes</a:t>
            </a:r>
          </a:p>
        </p:txBody>
      </p:sp>
      <p:sp>
        <p:nvSpPr>
          <p:cNvPr id="43011" name="Rectangle 2"/>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30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EDB49D-D448-40AD-B0DE-00DE3F777C52}" type="slidenum">
              <a:rPr lang="en-US" sz="1000" smtClean="0">
                <a:latin typeface="Arial" pitchFamily="34" charset="0"/>
              </a:rPr>
              <a:pPr eaLnBrk="1" hangingPunct="1"/>
              <a:t>31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Velocity of nerve conduction decreases making reaction time slower in some older persons</a:t>
            </a:r>
          </a:p>
          <a:p>
            <a:pPr lvl="1">
              <a:buSzPct val="60000"/>
              <a:buFont typeface="Wingdings 2" pitchFamily="18" charset="2"/>
              <a:buChar char=""/>
            </a:pPr>
            <a:r>
              <a:rPr lang="en-US" altLang="en-US" smtClean="0"/>
              <a:t>Increased delay at synapse results in diminished sensation of touch, pain, taste, and smell</a:t>
            </a:r>
          </a:p>
          <a:p>
            <a:pPr lvl="1">
              <a:buSzPct val="60000"/>
              <a:buFont typeface="Wingdings 2" pitchFamily="18" charset="2"/>
              <a:buChar char=""/>
            </a:pPr>
            <a:r>
              <a:rPr lang="en-US" altLang="en-US" smtClean="0"/>
              <a:t>Motor system may show general slowing down of movement; muscle strength and agility decrease</a:t>
            </a:r>
          </a:p>
          <a:p>
            <a:pPr lvl="1">
              <a:buSzPct val="60000"/>
              <a:buFont typeface="Wingdings 2" pitchFamily="18" charset="2"/>
              <a:buChar char=""/>
            </a:pPr>
            <a:r>
              <a:rPr lang="en-US" altLang="en-US" smtClean="0"/>
              <a:t>Progressive decrease in cerebral blood flow and oxygen consumption may cause dizziness and loss of balance</a:t>
            </a:r>
          </a:p>
        </p:txBody>
      </p:sp>
      <p:sp>
        <p:nvSpPr>
          <p:cNvPr id="44035" name="Rectangle 2"/>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II</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40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FF30E4-E1C1-42BC-832B-AE1DA6C3322E}" type="slidenum">
              <a:rPr lang="en-US" sz="1000" smtClean="0">
                <a:latin typeface="Arial" pitchFamily="34" charset="0"/>
              </a:rPr>
              <a:pPr eaLnBrk="1" hangingPunct="1"/>
              <a:t>32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8"/>
          <p:cNvSpPr>
            <a:spLocks noGrp="1"/>
          </p:cNvSpPr>
          <p:nvPr>
            <p:ph idx="1"/>
          </p:nvPr>
        </p:nvSpPr>
        <p:spPr>
          <a:xfrm>
            <a:off x="465138" y="1641475"/>
            <a:ext cx="8229600" cy="4454525"/>
          </a:xfrm>
        </p:spPr>
        <p:txBody>
          <a:bodyPr/>
          <a:lstStyle/>
          <a:p>
            <a:r>
              <a:rPr lang="en-US" altLang="en-US" sz="2400" smtClean="0"/>
              <a:t>Racial/Ethnic Disparity noted relative to strokes</a:t>
            </a:r>
          </a:p>
          <a:p>
            <a:pPr lvl="1"/>
            <a:r>
              <a:rPr lang="en-US" altLang="en-US" sz="2000" smtClean="0"/>
              <a:t>4% of African Americans have had a stroke</a:t>
            </a:r>
          </a:p>
          <a:p>
            <a:pPr lvl="1"/>
            <a:r>
              <a:rPr lang="en-US" altLang="en-US" sz="2000" smtClean="0"/>
              <a:t>6% of American Indians/Alaska Natives have had a stroke</a:t>
            </a:r>
          </a:p>
          <a:p>
            <a:pPr lvl="1"/>
            <a:r>
              <a:rPr lang="en-US" altLang="en-US" sz="2000" smtClean="0"/>
              <a:t>2.5% of Hispanics have had a stroke</a:t>
            </a:r>
          </a:p>
          <a:p>
            <a:r>
              <a:rPr lang="en-US" altLang="en-US" sz="2400" smtClean="0"/>
              <a:t>Geographic Disparity noted relative to strokes</a:t>
            </a:r>
          </a:p>
          <a:p>
            <a:pPr lvl="1"/>
            <a:r>
              <a:rPr lang="en-US" altLang="en-US" sz="2000" smtClean="0"/>
              <a:t>Existence of “Stroke Belt” – 8 states with increased stroke mortality</a:t>
            </a:r>
          </a:p>
          <a:p>
            <a:r>
              <a:rPr lang="en-US" altLang="en-US" sz="2400" smtClean="0"/>
              <a:t>Nationwide Burden of Stroke</a:t>
            </a:r>
          </a:p>
          <a:p>
            <a:pPr lvl="1"/>
            <a:r>
              <a:rPr lang="en-US" altLang="en-US" sz="2000" smtClean="0"/>
              <a:t>Higher for African Americans and Hispanic populations</a:t>
            </a:r>
          </a:p>
          <a:p>
            <a:pPr lvl="1"/>
            <a:endParaRPr lang="en-US" altLang="en-US" smtClean="0"/>
          </a:p>
        </p:txBody>
      </p:sp>
      <p:sp>
        <p:nvSpPr>
          <p:cNvPr id="45059" name="Rectangle 2"/>
          <p:cNvSpPr>
            <a:spLocks noGrp="1" noChangeArrowheads="1"/>
          </p:cNvSpPr>
          <p:nvPr>
            <p:ph type="title"/>
          </p:nvPr>
        </p:nvSpPr>
        <p:spPr/>
        <p:txBody>
          <a:bodyPr/>
          <a:lstStyle/>
          <a:p>
            <a:r>
              <a:rPr lang="en-US" altLang="en-US" smtClean="0"/>
              <a:t>Culture and Genetics</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50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EE96F1-CB43-4FC9-A481-7D3B92DDE696}" type="slidenum">
              <a:rPr lang="en-US" sz="1000" smtClean="0">
                <a:latin typeface="Arial" pitchFamily="34" charset="0"/>
              </a:rPr>
              <a:pPr eaLnBrk="1" hangingPunct="1"/>
              <a:t>33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65138" y="1641475"/>
            <a:ext cx="8229600" cy="4454525"/>
          </a:xfrm>
        </p:spPr>
        <p:txBody>
          <a:bodyPr/>
          <a:lstStyle/>
          <a:p>
            <a:r>
              <a:rPr lang="en-US" altLang="en-US" smtClean="0"/>
              <a:t>Headache</a:t>
            </a:r>
          </a:p>
          <a:p>
            <a:pPr lvl="1"/>
            <a:r>
              <a:rPr lang="en-US" altLang="en-US" smtClean="0"/>
              <a:t>Have you had any unusually frequent or severe headaches? When did this start? How often does it occur?</a:t>
            </a:r>
          </a:p>
          <a:p>
            <a:pPr lvl="1"/>
            <a:r>
              <a:rPr lang="en-US" altLang="en-US" smtClean="0"/>
              <a:t>Where do you feel headaches? Do headaches seem to be associated with anything?</a:t>
            </a:r>
          </a:p>
          <a:p>
            <a:r>
              <a:rPr lang="en-US" altLang="en-US" smtClean="0"/>
              <a:t>Head injury</a:t>
            </a:r>
          </a:p>
          <a:p>
            <a:pPr lvl="1"/>
            <a:r>
              <a:rPr lang="en-US" altLang="en-US" smtClean="0"/>
              <a:t>Have you ever had any head injury? What part of head was injured? Describe.</a:t>
            </a:r>
          </a:p>
          <a:p>
            <a:pPr lvl="1"/>
            <a:r>
              <a:rPr lang="en-US" altLang="en-US" smtClean="0"/>
              <a:t>Did you have loss of consciousness? For how long?</a:t>
            </a:r>
          </a:p>
          <a:p>
            <a:pPr lvl="1"/>
            <a:endParaRPr lang="en-US" altLang="en-US" smtClean="0"/>
          </a:p>
        </p:txBody>
      </p:sp>
      <p:sp>
        <p:nvSpPr>
          <p:cNvPr id="46083" name="Rectangle 2"/>
          <p:cNvSpPr>
            <a:spLocks noGrp="1" noChangeArrowheads="1"/>
          </p:cNvSpPr>
          <p:nvPr>
            <p:ph type="title"/>
          </p:nvPr>
        </p:nvSpPr>
        <p:spPr/>
        <p:txBody>
          <a:bodyPr/>
          <a:lstStyle/>
          <a:p>
            <a:r>
              <a:rPr lang="en-US" altLang="en-US" smtClean="0"/>
              <a:t>Subjective Data Questions</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60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AFBE17-1E65-4160-A6FA-9B901D3FE9ED}" type="slidenum">
              <a:rPr lang="en-US" sz="1000" smtClean="0">
                <a:latin typeface="Arial" pitchFamily="34" charset="0"/>
              </a:rPr>
              <a:pPr eaLnBrk="1" hangingPunct="1"/>
              <a:t>34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Do you ever feel a lightheaded, swimming sensation, like feeling faint? When have you noticed this? How often does it occur? Does it occur with activity or a change in position?</a:t>
            </a:r>
          </a:p>
          <a:p>
            <a:pPr lvl="1">
              <a:buSzPct val="60000"/>
              <a:buFont typeface="Wingdings 2" pitchFamily="18" charset="2"/>
              <a:buChar char=""/>
            </a:pPr>
            <a:r>
              <a:rPr lang="en-US" altLang="en-US" smtClean="0"/>
              <a:t>Do you ever feel a sensation called vertigo, a rotational spinning sensation? Do you feel as if the room spins, or do you feel you are spinning? Does it come on suddenly or gradually?</a:t>
            </a:r>
          </a:p>
        </p:txBody>
      </p:sp>
      <p:sp>
        <p:nvSpPr>
          <p:cNvPr id="47107" name="Rectangle 2"/>
          <p:cNvSpPr>
            <a:spLocks noGrp="1" noChangeArrowheads="1"/>
          </p:cNvSpPr>
          <p:nvPr>
            <p:ph type="title"/>
          </p:nvPr>
        </p:nvSpPr>
        <p:spPr/>
        <p:txBody>
          <a:bodyPr/>
          <a:lstStyle/>
          <a:p>
            <a:r>
              <a:rPr lang="en-US" altLang="en-US" smtClean="0"/>
              <a:t>Dizziness/Vertigo</a:t>
            </a: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71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F5D17F-2B8B-4111-B53B-0F52567867C9}" type="slidenum">
              <a:rPr lang="en-US" sz="1000" smtClean="0">
                <a:latin typeface="Arial" pitchFamily="34" charset="0"/>
              </a:rPr>
              <a:pPr eaLnBrk="1" hangingPunct="1"/>
              <a:t>35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Ever had any convulsions? When did they start? How often do they occur?</a:t>
            </a:r>
          </a:p>
          <a:p>
            <a:pPr lvl="2">
              <a:buSzPct val="80000"/>
              <a:buFont typeface="Wingdings" pitchFamily="2" charset="2"/>
              <a:buChar char="Ø"/>
            </a:pPr>
            <a:r>
              <a:rPr lang="en-US" altLang="en-US" smtClean="0"/>
              <a:t>When seizure starts, do you have warning sign?</a:t>
            </a:r>
          </a:p>
          <a:p>
            <a:pPr lvl="2">
              <a:buSzPct val="80000"/>
              <a:buFont typeface="Wingdings" pitchFamily="2" charset="2"/>
              <a:buChar char="Ø"/>
            </a:pPr>
            <a:r>
              <a:rPr lang="en-US" altLang="en-US" smtClean="0"/>
              <a:t>Motor activity: Where in your body do seizures begin? Do seizures travel through your body? Do they occur on one side or both? </a:t>
            </a:r>
          </a:p>
          <a:p>
            <a:pPr lvl="2">
              <a:buSzPct val="80000"/>
              <a:buFont typeface="Wingdings" pitchFamily="2" charset="2"/>
              <a:buChar char="Ø"/>
            </a:pPr>
            <a:r>
              <a:rPr lang="en-US" altLang="en-US" smtClean="0"/>
              <a:t>Do you have any associated signs, such as color change in face or lips, loss of consciousness, or incontinence?</a:t>
            </a:r>
          </a:p>
          <a:p>
            <a:pPr lvl="2">
              <a:buSzPct val="80000"/>
              <a:buFont typeface="Wingdings" pitchFamily="2" charset="2"/>
              <a:buChar char="Ø"/>
            </a:pPr>
            <a:r>
              <a:rPr lang="en-US" altLang="en-US" smtClean="0"/>
              <a:t>Are there any precipitating factors? Does anything seem to bring on seizures, such as activity, discontinuing medication, fatigue, stress?</a:t>
            </a:r>
          </a:p>
        </p:txBody>
      </p:sp>
      <p:sp>
        <p:nvSpPr>
          <p:cNvPr id="48131" name="Rectangle 2"/>
          <p:cNvSpPr>
            <a:spLocks noGrp="1" noChangeArrowheads="1"/>
          </p:cNvSpPr>
          <p:nvPr>
            <p:ph type="title"/>
          </p:nvPr>
        </p:nvSpPr>
        <p:spPr/>
        <p:txBody>
          <a:bodyPr/>
          <a:lstStyle/>
          <a:p>
            <a:r>
              <a:rPr lang="en-US" altLang="en-US" smtClean="0"/>
              <a:t>Seizures </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E8EFBA-26A6-4712-AD73-34758DA872EA}" type="slidenum">
              <a:rPr lang="en-US" sz="1000" smtClean="0">
                <a:latin typeface="Arial" pitchFamily="34" charset="0"/>
              </a:rPr>
              <a:pPr eaLnBrk="1" hangingPunct="1"/>
              <a:t>36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65138" y="1641475"/>
            <a:ext cx="8229600" cy="4783138"/>
          </a:xfrm>
        </p:spPr>
        <p:txBody>
          <a:bodyPr/>
          <a:lstStyle/>
          <a:p>
            <a:r>
              <a:rPr lang="en-US" altLang="en-US" smtClean="0"/>
              <a:t>Seizures </a:t>
            </a:r>
          </a:p>
          <a:p>
            <a:pPr lvl="1"/>
            <a:r>
              <a:rPr lang="en-US" altLang="en-US" smtClean="0"/>
              <a:t>Postictal phase: After having a seizure, do you sleep? Do you have confusion, weakness, headache, or muscle ache? Are you on any medication?</a:t>
            </a:r>
          </a:p>
          <a:p>
            <a:pPr lvl="1"/>
            <a:r>
              <a:rPr lang="en-US" altLang="en-US" smtClean="0"/>
              <a:t>Coping strategies: How have seizures affected daily life and your occupation?</a:t>
            </a:r>
          </a:p>
          <a:p>
            <a:r>
              <a:rPr lang="en-US" altLang="en-US" smtClean="0"/>
              <a:t>Tremors</a:t>
            </a:r>
          </a:p>
          <a:p>
            <a:pPr lvl="1"/>
            <a:r>
              <a:rPr lang="en-US" altLang="en-US" smtClean="0"/>
              <a:t>Any shakes or tremors in hands or face? When did these start?</a:t>
            </a:r>
          </a:p>
          <a:p>
            <a:pPr lvl="1"/>
            <a:r>
              <a:rPr lang="en-US" altLang="en-US" smtClean="0"/>
              <a:t>Do they seem to grow worse with anxiety, intention, or rest? Do they affect daily activities?</a:t>
            </a:r>
          </a:p>
        </p:txBody>
      </p:sp>
      <p:sp>
        <p:nvSpPr>
          <p:cNvPr id="49155" name="Rectangle 2"/>
          <p:cNvSpPr>
            <a:spLocks noGrp="1" noChangeArrowheads="1"/>
          </p:cNvSpPr>
          <p:nvPr>
            <p:ph type="title"/>
          </p:nvPr>
        </p:nvSpPr>
        <p:spPr/>
        <p:txBody>
          <a:bodyPr/>
          <a:lstStyle/>
          <a:p>
            <a:r>
              <a:rPr lang="en-US" altLang="en-US" smtClean="0"/>
              <a:t>Seizures and Tremors</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91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0C7EC6-44DD-4F59-8959-17022EC28ACE}" type="slidenum">
              <a:rPr lang="en-US" sz="1000" smtClean="0">
                <a:latin typeface="Arial" pitchFamily="34" charset="0"/>
              </a:rPr>
              <a:pPr eaLnBrk="1" hangingPunct="1"/>
              <a:t>37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506413" y="1327150"/>
            <a:ext cx="8229600" cy="5005388"/>
          </a:xfrm>
        </p:spPr>
        <p:txBody>
          <a:bodyPr/>
          <a:lstStyle/>
          <a:p>
            <a:pPr lvl="1"/>
            <a:r>
              <a:rPr lang="en-US" altLang="en-US" sz="2000" smtClean="0"/>
              <a:t>Weakness</a:t>
            </a:r>
          </a:p>
          <a:p>
            <a:pPr lvl="2"/>
            <a:r>
              <a:rPr lang="en-US" altLang="en-US" sz="1800" smtClean="0"/>
              <a:t>Is this generalized or local? </a:t>
            </a:r>
          </a:p>
          <a:p>
            <a:pPr lvl="2"/>
            <a:r>
              <a:rPr lang="en-US" altLang="en-US" sz="1800" smtClean="0"/>
              <a:t>Does weakness occur with particular movement? </a:t>
            </a:r>
          </a:p>
          <a:p>
            <a:pPr lvl="2"/>
            <a:r>
              <a:rPr lang="en-US" altLang="en-US" sz="1800" smtClean="0"/>
              <a:t>Is it hard to get up out of a chair or reach for an object?</a:t>
            </a:r>
          </a:p>
          <a:p>
            <a:pPr lvl="2"/>
            <a:r>
              <a:rPr lang="en-US" altLang="en-US" sz="1800" smtClean="0"/>
              <a:t>With distal or small muscle weakness, it is hard to open a jar, write, use scissors, or walk without tripping?</a:t>
            </a:r>
          </a:p>
          <a:p>
            <a:pPr lvl="1"/>
            <a:r>
              <a:rPr lang="en-US" altLang="en-US" sz="2000" smtClean="0"/>
              <a:t>Incoordination</a:t>
            </a:r>
          </a:p>
          <a:p>
            <a:pPr lvl="2"/>
            <a:r>
              <a:rPr lang="en-US" altLang="en-US" sz="1800" smtClean="0"/>
              <a:t>Do you have any problem with balance when walking? Any falling? Which way? Do your legs seem to give way? Any clumsy movement?</a:t>
            </a:r>
          </a:p>
          <a:p>
            <a:pPr lvl="1"/>
            <a:r>
              <a:rPr lang="en-US" altLang="en-US" sz="2000" smtClean="0"/>
              <a:t>Numbness or tingling</a:t>
            </a:r>
          </a:p>
          <a:p>
            <a:pPr lvl="2"/>
            <a:r>
              <a:rPr lang="en-US" altLang="en-US" sz="1800" smtClean="0"/>
              <a:t>Does it ever feel like pins and needles? When did this start? Where do you feel it? Does it occur with activity?</a:t>
            </a:r>
          </a:p>
          <a:p>
            <a:pPr lvl="2"/>
            <a:endParaRPr lang="en-US" altLang="en-US" smtClean="0"/>
          </a:p>
        </p:txBody>
      </p:sp>
      <p:sp>
        <p:nvSpPr>
          <p:cNvPr id="50179" name="Rectangle 2"/>
          <p:cNvSpPr>
            <a:spLocks noGrp="1" noChangeArrowheads="1"/>
          </p:cNvSpPr>
          <p:nvPr>
            <p:ph type="title"/>
          </p:nvPr>
        </p:nvSpPr>
        <p:spPr/>
        <p:txBody>
          <a:bodyPr/>
          <a:lstStyle/>
          <a:p>
            <a:r>
              <a:rPr lang="en-US" altLang="en-US" smtClean="0"/>
              <a:t>Subjective Data Questions II</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01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D54245-09AB-4224-A49B-9EB596ED9FAF}" type="slidenum">
              <a:rPr lang="en-US" sz="1000" smtClean="0">
                <a:latin typeface="Arial" pitchFamily="34" charset="0"/>
              </a:rPr>
              <a:pPr eaLnBrk="1" hangingPunct="1"/>
              <a:t>38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465138" y="1641475"/>
            <a:ext cx="8229600" cy="4783138"/>
          </a:xfrm>
        </p:spPr>
        <p:txBody>
          <a:bodyPr/>
          <a:lstStyle/>
          <a:p>
            <a:r>
              <a:rPr lang="en-US" altLang="en-US" smtClean="0"/>
              <a:t>Difficulty swallowing</a:t>
            </a:r>
          </a:p>
          <a:p>
            <a:pPr lvl="1"/>
            <a:r>
              <a:rPr lang="en-US" altLang="en-US" smtClean="0"/>
              <a:t>Do you have difficulty swallowing solids or liquids?</a:t>
            </a:r>
          </a:p>
          <a:p>
            <a:pPr lvl="1"/>
            <a:r>
              <a:rPr lang="en-US" altLang="en-US" smtClean="0"/>
              <a:t>Have you experienced excessive saliva or drooling?</a:t>
            </a:r>
          </a:p>
          <a:p>
            <a:r>
              <a:rPr lang="en-US" altLang="en-US" smtClean="0"/>
              <a:t>Difficulty speaking</a:t>
            </a:r>
          </a:p>
          <a:p>
            <a:pPr lvl="1"/>
            <a:r>
              <a:rPr lang="en-US" altLang="en-US" smtClean="0"/>
              <a:t>Do you have difficultly forming words or saying what you intend? When did you first notice this? How long did it last?</a:t>
            </a:r>
          </a:p>
          <a:p>
            <a:r>
              <a:rPr lang="en-US" altLang="en-US" smtClean="0"/>
              <a:t>Significant history</a:t>
            </a:r>
          </a:p>
          <a:p>
            <a:pPr lvl="1"/>
            <a:r>
              <a:rPr lang="en-US" altLang="en-US" smtClean="0"/>
              <a:t>Do you have a history of stroke (cerebrovascular accident), spinal cord injury, meningitis or encephalitis, congenital defect, or alcoholism?</a:t>
            </a:r>
          </a:p>
          <a:p>
            <a:pPr lvl="2"/>
            <a:endParaRPr lang="en-US" altLang="en-US" smtClean="0"/>
          </a:p>
        </p:txBody>
      </p:sp>
      <p:sp>
        <p:nvSpPr>
          <p:cNvPr id="51203" name="Rectangle 2"/>
          <p:cNvSpPr>
            <a:spLocks noGrp="1" noChangeArrowheads="1"/>
          </p:cNvSpPr>
          <p:nvPr>
            <p:ph type="title"/>
          </p:nvPr>
        </p:nvSpPr>
        <p:spPr/>
        <p:txBody>
          <a:bodyPr/>
          <a:lstStyle/>
          <a:p>
            <a:r>
              <a:rPr lang="en-US" altLang="en-US" smtClean="0"/>
              <a:t>Subjective Data Questions III</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12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084EF5-99DB-49E0-938D-4C2E54DA5F26}" type="slidenum">
              <a:rPr lang="en-US" sz="1000" smtClean="0">
                <a:latin typeface="Arial" pitchFamily="34" charset="0"/>
              </a:rPr>
              <a:pPr eaLnBrk="1" hangingPunct="1"/>
              <a:t>39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Cerebral cortex is cerebrum’s outer layer of nerve cells</a:t>
            </a:r>
          </a:p>
          <a:p>
            <a:pPr lvl="1">
              <a:buSzPct val="60000"/>
              <a:buFont typeface="Wingdings 2" pitchFamily="18" charset="2"/>
              <a:buChar char=""/>
            </a:pPr>
            <a:r>
              <a:rPr lang="en-US" altLang="en-US" smtClean="0"/>
              <a:t>Cerebral cortex is center of functions governing thought, memory, reasoning, sensation, and voluntary movement</a:t>
            </a:r>
          </a:p>
          <a:p>
            <a:pPr lvl="2">
              <a:buSzPct val="80000"/>
              <a:buFont typeface="Wingdings" pitchFamily="2" charset="2"/>
              <a:buChar char="Ø"/>
            </a:pPr>
            <a:r>
              <a:rPr lang="en-US" altLang="en-US" smtClean="0"/>
              <a:t>Each half of cerebrum is hemisphere</a:t>
            </a:r>
          </a:p>
          <a:p>
            <a:pPr lvl="2">
              <a:buSzPct val="80000"/>
              <a:buFont typeface="Wingdings" pitchFamily="2" charset="2"/>
              <a:buChar char="Ø"/>
            </a:pPr>
            <a:r>
              <a:rPr lang="en-US" altLang="en-US" smtClean="0"/>
              <a:t>Each hemisphere divided into four lobes: frontal, parietal, temporal, and occipital</a:t>
            </a:r>
          </a:p>
        </p:txBody>
      </p:sp>
      <p:sp>
        <p:nvSpPr>
          <p:cNvPr id="15363" name="Rectangle 2"/>
          <p:cNvSpPr>
            <a:spLocks noGrp="1" noChangeArrowheads="1"/>
          </p:cNvSpPr>
          <p:nvPr>
            <p:ph type="title"/>
          </p:nvPr>
        </p:nvSpPr>
        <p:spPr/>
        <p:txBody>
          <a:bodyPr/>
          <a:lstStyle/>
          <a:p>
            <a:r>
              <a:rPr lang="en-US" altLang="en-US" smtClean="0"/>
              <a:t>Cerebral Cortex </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53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A1BAA5-A5AC-49A0-860C-BC8999BFAFCF}" type="slidenum">
              <a:rPr lang="en-US" sz="1000" smtClean="0">
                <a:latin typeface="Arial" pitchFamily="34" charset="0"/>
              </a:rPr>
              <a:pPr eaLnBrk="1" hangingPunct="1"/>
              <a:t>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65138" y="1641475"/>
            <a:ext cx="8229600" cy="4454525"/>
          </a:xfrm>
        </p:spPr>
        <p:txBody>
          <a:bodyPr/>
          <a:lstStyle/>
          <a:p>
            <a:r>
              <a:rPr lang="en-US" altLang="en-US" smtClean="0"/>
              <a:t>Environmental and occupational hazards</a:t>
            </a:r>
          </a:p>
          <a:p>
            <a:pPr lvl="1"/>
            <a:r>
              <a:rPr lang="en-US" altLang="en-US" smtClean="0"/>
              <a:t>Are you exposed to insecticides, organic solvents, or lead?</a:t>
            </a:r>
          </a:p>
          <a:p>
            <a:pPr lvl="1"/>
            <a:r>
              <a:rPr lang="en-US" altLang="en-US" smtClean="0"/>
              <a:t>Are you taking any medications now?</a:t>
            </a:r>
          </a:p>
          <a:p>
            <a:pPr lvl="1"/>
            <a:r>
              <a:rPr lang="en-US" altLang="en-US" smtClean="0"/>
              <a:t>How much alcohol do you drink? Each week? Each day?</a:t>
            </a:r>
          </a:p>
          <a:p>
            <a:pPr lvl="1"/>
            <a:r>
              <a:rPr lang="en-US" altLang="en-US" smtClean="0"/>
              <a:t>How about mood-altering drugs, such as marijuana, cocaine, barbiturates, and tranquilizers?</a:t>
            </a:r>
          </a:p>
        </p:txBody>
      </p:sp>
      <p:sp>
        <p:nvSpPr>
          <p:cNvPr id="52227" name="Rectangle 2"/>
          <p:cNvSpPr>
            <a:spLocks noGrp="1" noChangeArrowheads="1"/>
          </p:cNvSpPr>
          <p:nvPr>
            <p:ph type="title"/>
          </p:nvPr>
        </p:nvSpPr>
        <p:spPr/>
        <p:txBody>
          <a:bodyPr/>
          <a:lstStyle/>
          <a:p>
            <a:r>
              <a:rPr lang="en-US" altLang="en-US" smtClean="0"/>
              <a:t>Subjective Data Questions IV</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22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A886AA-7F7F-4991-BB7A-B7534831A91A}" type="slidenum">
              <a:rPr lang="en-US" sz="1000" smtClean="0">
                <a:latin typeface="Arial" pitchFamily="34" charset="0"/>
              </a:rPr>
              <a:pPr eaLnBrk="1" hangingPunct="1"/>
              <a:t>40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Did mother have any health problems during pregnancy, such as infections or illnesses, medications taken, toxemia, hypertension, alcohol or drug use, or diabetes?</a:t>
            </a:r>
          </a:p>
          <a:p>
            <a:pPr lvl="1">
              <a:buSzPct val="60000"/>
              <a:buFont typeface="Wingdings 2" pitchFamily="18" charset="2"/>
              <a:buChar char=""/>
            </a:pPr>
            <a:r>
              <a:rPr lang="en-US" altLang="en-US" smtClean="0"/>
              <a:t>Was infant premature or full term? What was the infant’s birth weight?</a:t>
            </a:r>
          </a:p>
          <a:p>
            <a:pPr lvl="1">
              <a:buSzPct val="60000"/>
              <a:buFont typeface="Wingdings 2" pitchFamily="18" charset="2"/>
              <a:buChar char=""/>
            </a:pPr>
            <a:r>
              <a:rPr lang="en-US" altLang="en-US" smtClean="0"/>
              <a:t>Was there any birth trauma? Did infant breathe immediately?</a:t>
            </a:r>
          </a:p>
          <a:p>
            <a:pPr lvl="2">
              <a:buSzPct val="80000"/>
              <a:buFont typeface="Wingdings" pitchFamily="2" charset="2"/>
              <a:buChar char="Ø"/>
            </a:pPr>
            <a:r>
              <a:rPr lang="en-US" altLang="en-US" smtClean="0"/>
              <a:t>Were you told infant’s Apgar scores?</a:t>
            </a:r>
          </a:p>
          <a:p>
            <a:pPr lvl="2">
              <a:buSzPct val="80000"/>
              <a:buFont typeface="Wingdings" pitchFamily="2" charset="2"/>
              <a:buChar char="Ø"/>
            </a:pPr>
            <a:r>
              <a:rPr lang="en-US" altLang="en-US" smtClean="0"/>
              <a:t>Were there any congenital defects?</a:t>
            </a:r>
          </a:p>
        </p:txBody>
      </p:sp>
      <p:sp>
        <p:nvSpPr>
          <p:cNvPr id="53251" name="Rectangle 2"/>
          <p:cNvSpPr>
            <a:spLocks noGrp="1" noChangeArrowheads="1"/>
          </p:cNvSpPr>
          <p:nvPr>
            <p:ph type="title"/>
          </p:nvPr>
        </p:nvSpPr>
        <p:spPr/>
        <p:txBody>
          <a:bodyPr/>
          <a:lstStyle/>
          <a:p>
            <a:r>
              <a:rPr lang="en-US" altLang="en-US" smtClean="0"/>
              <a:t>Additional History: </a:t>
            </a:r>
            <a:br>
              <a:rPr lang="en-US" altLang="en-US" smtClean="0"/>
            </a:br>
            <a:r>
              <a:rPr lang="en-US" altLang="en-US" smtClean="0"/>
              <a:t>Infants and Children I</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32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448009-2229-449E-9D7B-F887EA34D3BC}" type="slidenum">
              <a:rPr lang="en-US" sz="1000" smtClean="0">
                <a:latin typeface="Arial" pitchFamily="34" charset="0"/>
              </a:rPr>
              <a:pPr eaLnBrk="1" hangingPunct="1"/>
              <a:t>41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Reflexes: What have you noticed about infant’s behavior? Do infant’s sucking and swallowing seem coordinated? Does infant turn head toward touch? Does infant startle with a loud noise? Does infant grasp your finger?</a:t>
            </a:r>
          </a:p>
          <a:p>
            <a:pPr lvl="1">
              <a:buSzPct val="60000"/>
              <a:buFont typeface="Wingdings 2" pitchFamily="18" charset="2"/>
              <a:buChar char=""/>
            </a:pPr>
            <a:r>
              <a:rPr lang="en-US" altLang="en-US" dirty="0" smtClean="0"/>
              <a:t>Does child seem to have problem with balance? Has there been any unexplained falling clumsy or unsteady gait, progressive muscular weakness, or problems going up or down stairs or getting up from lying position?</a:t>
            </a:r>
          </a:p>
        </p:txBody>
      </p:sp>
      <p:sp>
        <p:nvSpPr>
          <p:cNvPr id="54275" name="Rectangle 2"/>
          <p:cNvSpPr>
            <a:spLocks noGrp="1" noChangeArrowheads="1"/>
          </p:cNvSpPr>
          <p:nvPr>
            <p:ph type="title"/>
          </p:nvPr>
        </p:nvSpPr>
        <p:spPr/>
        <p:txBody>
          <a:bodyPr/>
          <a:lstStyle/>
          <a:p>
            <a:r>
              <a:rPr lang="en-US" altLang="en-US" smtClean="0"/>
              <a:t>Additional History: </a:t>
            </a:r>
            <a:br>
              <a:rPr lang="en-US" altLang="en-US" smtClean="0"/>
            </a:br>
            <a:r>
              <a:rPr lang="en-US" altLang="en-US" smtClean="0"/>
              <a:t>Infants and Children II</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42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F7CD96-6F2C-48F2-85A7-D87C2655099E}" type="slidenum">
              <a:rPr lang="en-US" sz="1000" smtClean="0">
                <a:latin typeface="Arial" pitchFamily="34" charset="0"/>
              </a:rPr>
              <a:pPr eaLnBrk="1" hangingPunct="1"/>
              <a:t>42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Has child had any seizures? Did it occur with high fever? Was there any loss of consciousness? How long? </a:t>
            </a:r>
          </a:p>
          <a:p>
            <a:pPr lvl="1">
              <a:buSzPct val="60000"/>
              <a:buFont typeface="Wingdings 2" pitchFamily="18" charset="2"/>
              <a:buChar char=""/>
            </a:pPr>
            <a:r>
              <a:rPr lang="en-US" altLang="en-US" smtClean="0"/>
              <a:t>Did motor or developmental milestones come at about right age? Does child seem to be growing normally? How does development compare to that of siblings or age-mates?</a:t>
            </a:r>
          </a:p>
          <a:p>
            <a:pPr lvl="1">
              <a:buSzPct val="60000"/>
              <a:buFont typeface="Wingdings 2" pitchFamily="18" charset="2"/>
              <a:buChar char=""/>
            </a:pPr>
            <a:r>
              <a:rPr lang="en-US" altLang="en-US" smtClean="0"/>
              <a:t>Has child had any environmental exposure to lead?</a:t>
            </a:r>
          </a:p>
          <a:p>
            <a:pPr lvl="1">
              <a:buSzPct val="60000"/>
              <a:buFont typeface="Wingdings 2" pitchFamily="18" charset="2"/>
              <a:buChar char=""/>
            </a:pPr>
            <a:r>
              <a:rPr lang="en-US" altLang="en-US" smtClean="0"/>
              <a:t>Is there any family history of seizure disorder, cerebral palsy, or muscular dystrophy?</a:t>
            </a:r>
          </a:p>
        </p:txBody>
      </p:sp>
      <p:sp>
        <p:nvSpPr>
          <p:cNvPr id="55299" name="Rectangle 2"/>
          <p:cNvSpPr>
            <a:spLocks noGrp="1" noChangeArrowheads="1"/>
          </p:cNvSpPr>
          <p:nvPr>
            <p:ph type="title"/>
          </p:nvPr>
        </p:nvSpPr>
        <p:spPr/>
        <p:txBody>
          <a:bodyPr/>
          <a:lstStyle/>
          <a:p>
            <a:r>
              <a:rPr lang="en-US" altLang="en-US" smtClean="0"/>
              <a:t>Additional History: </a:t>
            </a:r>
            <a:br>
              <a:rPr lang="en-US" altLang="en-US" smtClean="0"/>
            </a:br>
            <a:r>
              <a:rPr lang="en-US" altLang="en-US" smtClean="0"/>
              <a:t>Infants and Children III</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53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0F9F26-A455-4292-92C4-8275C8A4DFDB}" type="slidenum">
              <a:rPr lang="en-US" sz="1000" smtClean="0">
                <a:latin typeface="Arial" pitchFamily="34" charset="0"/>
              </a:rPr>
              <a:pPr eaLnBrk="1" hangingPunct="1"/>
              <a:t>43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Any problem with dizziness? </a:t>
            </a:r>
          </a:p>
          <a:p>
            <a:pPr lvl="2">
              <a:buSzPct val="80000"/>
              <a:buFont typeface="Wingdings" pitchFamily="2" charset="2"/>
              <a:buChar char="Ø"/>
            </a:pPr>
            <a:r>
              <a:rPr lang="en-US" altLang="en-US" smtClean="0"/>
              <a:t>Does it occur when you first sit or stand up, when you move your head, get up and walk, or after eating? Does it occur with any medications?</a:t>
            </a:r>
          </a:p>
          <a:p>
            <a:pPr lvl="2">
              <a:buSzPct val="80000"/>
              <a:buFont typeface="Wingdings" pitchFamily="2" charset="2"/>
              <a:buChar char="Ø"/>
            </a:pPr>
            <a:r>
              <a:rPr lang="en-US" altLang="en-US" smtClean="0"/>
              <a:t>(For men) Do you ever get up at night and feel faint while standing to urinate?</a:t>
            </a:r>
          </a:p>
          <a:p>
            <a:pPr lvl="2">
              <a:buSzPct val="80000"/>
              <a:buFont typeface="Wingdings" pitchFamily="2" charset="2"/>
              <a:buChar char="Ø"/>
            </a:pPr>
            <a:r>
              <a:rPr lang="en-US" altLang="en-US" smtClean="0"/>
              <a:t>How does dizziness affect your daily activities? Are you able to drive safely and maneuver within your house safely?</a:t>
            </a:r>
          </a:p>
          <a:p>
            <a:pPr lvl="2">
              <a:buSzPct val="80000"/>
              <a:buFont typeface="Wingdings" pitchFamily="2" charset="2"/>
              <a:buChar char="Ø"/>
            </a:pPr>
            <a:r>
              <a:rPr lang="en-US" altLang="en-US" smtClean="0"/>
              <a:t>What safety modifications have you applied at home?</a:t>
            </a:r>
          </a:p>
        </p:txBody>
      </p:sp>
      <p:sp>
        <p:nvSpPr>
          <p:cNvPr id="56323" name="Rectangle 2"/>
          <p:cNvSpPr>
            <a:spLocks noGrp="1" noChangeArrowheads="1"/>
          </p:cNvSpPr>
          <p:nvPr>
            <p:ph type="title"/>
          </p:nvPr>
        </p:nvSpPr>
        <p:spPr/>
        <p:txBody>
          <a:bodyPr/>
          <a:lstStyle/>
          <a:p>
            <a:r>
              <a:rPr lang="en-US" altLang="en-US" smtClean="0"/>
              <a:t>Additional History: Aging Adult I</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B40974-FC83-450B-93A0-992FF08729DD}" type="slidenum">
              <a:rPr lang="en-US" sz="1000" smtClean="0">
                <a:latin typeface="Arial" pitchFamily="34" charset="0"/>
              </a:rPr>
              <a:pPr eaLnBrk="1" hangingPunct="1"/>
              <a:t>44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Have you noticed a decrease in memory or a change in mental function? Have you felt any confusion? Does it come on suddenly or gradually?</a:t>
            </a:r>
          </a:p>
          <a:p>
            <a:pPr lvl="1">
              <a:buSzPct val="60000"/>
              <a:buFont typeface="Wingdings 2" pitchFamily="18" charset="2"/>
              <a:buChar char=""/>
            </a:pPr>
            <a:r>
              <a:rPr lang="en-US" altLang="en-US" smtClean="0"/>
              <a:t>Have you noticed any tremor in hands or face? Is it worse with anxiety, activity, or rest? Does it seem to be relieved with alcohol, activity, or rest? Does it interfere with daily or social activities?</a:t>
            </a:r>
          </a:p>
          <a:p>
            <a:pPr lvl="1">
              <a:buSzPct val="60000"/>
              <a:buFont typeface="Wingdings 2" pitchFamily="18" charset="2"/>
              <a:buChar char=""/>
            </a:pPr>
            <a:r>
              <a:rPr lang="en-US" altLang="en-US" smtClean="0"/>
              <a:t>Have you had any sudden vision change or fleeting blindness? Did this occur along with weakness? Did you have any loss of consciousness?</a:t>
            </a:r>
          </a:p>
        </p:txBody>
      </p:sp>
      <p:sp>
        <p:nvSpPr>
          <p:cNvPr id="57347" name="Rectangle 2"/>
          <p:cNvSpPr>
            <a:spLocks noGrp="1" noChangeArrowheads="1"/>
          </p:cNvSpPr>
          <p:nvPr>
            <p:ph type="title"/>
          </p:nvPr>
        </p:nvSpPr>
        <p:spPr/>
        <p:txBody>
          <a:bodyPr/>
          <a:lstStyle/>
          <a:p>
            <a:r>
              <a:rPr lang="en-US" altLang="en-US" smtClean="0"/>
              <a:t>Additional History: Aging Adult II</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73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9E87AB-E901-445B-BBC6-557B687AD17C}" type="slidenum">
              <a:rPr lang="en-US" sz="1000" smtClean="0">
                <a:latin typeface="Arial" pitchFamily="34" charset="0"/>
              </a:rPr>
              <a:pPr eaLnBrk="1" hangingPunct="1"/>
              <a:t>45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Perform screening neurologic examination on well persons with no significant findings from history</a:t>
            </a:r>
          </a:p>
          <a:p>
            <a:pPr lvl="1">
              <a:buSzPct val="60000"/>
              <a:buFont typeface="Wingdings 2" pitchFamily="18" charset="2"/>
              <a:buChar char=""/>
            </a:pPr>
            <a:r>
              <a:rPr lang="en-US" altLang="en-US" smtClean="0"/>
              <a:t>Perform complete neurologic examination on persons with neurologic concerns, e.g., headache, weakness, loss of coordination, or who have shown signs of neurologic dysfunction</a:t>
            </a:r>
          </a:p>
          <a:p>
            <a:pPr lvl="1">
              <a:buSzPct val="60000"/>
              <a:buFont typeface="Wingdings 2" pitchFamily="18" charset="2"/>
              <a:buChar char=""/>
            </a:pPr>
            <a:r>
              <a:rPr lang="en-US" altLang="en-US" smtClean="0"/>
              <a:t>Perform neurologic recheck examination on persons with demonstrated neurologic deficits who require periodic assessments, e.g., hospitalized persons or those in extended care</a:t>
            </a:r>
          </a:p>
        </p:txBody>
      </p:sp>
      <p:sp>
        <p:nvSpPr>
          <p:cNvPr id="58371" name="Rectangle 4"/>
          <p:cNvSpPr>
            <a:spLocks noGrp="1" noChangeArrowheads="1"/>
          </p:cNvSpPr>
          <p:nvPr>
            <p:ph type="title"/>
          </p:nvPr>
        </p:nvSpPr>
        <p:spPr/>
        <p:txBody>
          <a:bodyPr/>
          <a:lstStyle/>
          <a:p>
            <a:r>
              <a:rPr lang="en-US" altLang="en-US" smtClean="0"/>
              <a:t>Objective Data: Preparation I</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83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54EA46-7663-4EAD-8DEC-6D3B26528415}" type="slidenum">
              <a:rPr lang="en-US" sz="1000" smtClean="0">
                <a:latin typeface="Arial" pitchFamily="34" charset="0"/>
              </a:rPr>
              <a:pPr eaLnBrk="1" hangingPunct="1"/>
              <a:t>46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Integrate steps of neurologic examination with examination of particular part of body</a:t>
            </a:r>
          </a:p>
          <a:p>
            <a:pPr lvl="2">
              <a:buSzPct val="80000"/>
              <a:buFont typeface="Wingdings" pitchFamily="2" charset="2"/>
              <a:buChar char="Ø"/>
            </a:pPr>
            <a:r>
              <a:rPr lang="en-US" altLang="en-US" smtClean="0"/>
              <a:t>Test cranial nerves while assessing head and neck; test superficial abdominal reflexes while assessing abdomen</a:t>
            </a:r>
          </a:p>
          <a:p>
            <a:pPr lvl="2">
              <a:buSzPct val="80000"/>
              <a:buFont typeface="Wingdings" pitchFamily="2" charset="2"/>
              <a:buChar char="Ø"/>
            </a:pPr>
            <a:r>
              <a:rPr lang="en-US" altLang="en-US" smtClean="0"/>
              <a:t>Record all neurologic data together as a functional unit</a:t>
            </a:r>
          </a:p>
          <a:p>
            <a:pPr lvl="2">
              <a:buSzPct val="80000"/>
              <a:buFont typeface="Wingdings" pitchFamily="2" charset="2"/>
              <a:buChar char="Ø"/>
            </a:pPr>
            <a:r>
              <a:rPr lang="en-US" altLang="en-US" smtClean="0"/>
              <a:t>Use following sequence for complete neurologic examination</a:t>
            </a:r>
          </a:p>
          <a:p>
            <a:pPr lvl="3">
              <a:buSzPct val="100000"/>
              <a:buFont typeface="Arial" pitchFamily="34" charset="0"/>
              <a:buChar char="•"/>
            </a:pPr>
            <a:r>
              <a:rPr lang="en-US" altLang="en-US" smtClean="0"/>
              <a:t>Mental status</a:t>
            </a:r>
          </a:p>
          <a:p>
            <a:pPr lvl="3">
              <a:buSzPct val="100000"/>
              <a:buFont typeface="Arial" pitchFamily="34" charset="0"/>
              <a:buChar char="•"/>
            </a:pPr>
            <a:r>
              <a:rPr lang="en-US" altLang="en-US" smtClean="0"/>
              <a:t>Cranial nerves</a:t>
            </a:r>
          </a:p>
          <a:p>
            <a:pPr lvl="3">
              <a:buSzPct val="100000"/>
              <a:buFont typeface="Arial" pitchFamily="34" charset="0"/>
              <a:buChar char="•"/>
            </a:pPr>
            <a:r>
              <a:rPr lang="en-US" altLang="en-US" smtClean="0"/>
              <a:t>Motor system</a:t>
            </a:r>
          </a:p>
          <a:p>
            <a:pPr lvl="3">
              <a:buSzPct val="100000"/>
              <a:buFont typeface="Arial" pitchFamily="34" charset="0"/>
              <a:buChar char="•"/>
            </a:pPr>
            <a:r>
              <a:rPr lang="en-US" altLang="en-US" smtClean="0"/>
              <a:t>Sensory system</a:t>
            </a:r>
          </a:p>
          <a:p>
            <a:pPr lvl="3">
              <a:buSzPct val="100000"/>
              <a:buFont typeface="Arial" pitchFamily="34" charset="0"/>
              <a:buChar char="•"/>
            </a:pPr>
            <a:r>
              <a:rPr lang="en-US" altLang="en-US" smtClean="0"/>
              <a:t>Reflexes</a:t>
            </a:r>
          </a:p>
        </p:txBody>
      </p:sp>
      <p:sp>
        <p:nvSpPr>
          <p:cNvPr id="59395" name="Rectangle 4"/>
          <p:cNvSpPr>
            <a:spLocks noGrp="1" noChangeArrowheads="1"/>
          </p:cNvSpPr>
          <p:nvPr>
            <p:ph type="title"/>
          </p:nvPr>
        </p:nvSpPr>
        <p:spPr/>
        <p:txBody>
          <a:bodyPr/>
          <a:lstStyle/>
          <a:p>
            <a:r>
              <a:rPr lang="en-US" altLang="en-US" smtClean="0"/>
              <a:t>Objective Data: Preparation II</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93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B7746B-AF0C-449F-A263-5BE522A229EE}" type="slidenum">
              <a:rPr lang="en-US" sz="1000" smtClean="0">
                <a:latin typeface="Arial" pitchFamily="34" charset="0"/>
              </a:rPr>
              <a:pPr eaLnBrk="1" hangingPunct="1"/>
              <a:t>47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Penlight</a:t>
            </a:r>
          </a:p>
          <a:p>
            <a:pPr lvl="1">
              <a:buSzPct val="60000"/>
              <a:buFont typeface="Wingdings 2" pitchFamily="18" charset="2"/>
              <a:buChar char=""/>
            </a:pPr>
            <a:r>
              <a:rPr lang="en-US" altLang="en-US" sz="2800" smtClean="0"/>
              <a:t>Tongue blade</a:t>
            </a:r>
          </a:p>
          <a:p>
            <a:pPr lvl="1">
              <a:buSzPct val="60000"/>
              <a:buFont typeface="Wingdings 2" pitchFamily="18" charset="2"/>
              <a:buChar char=""/>
            </a:pPr>
            <a:r>
              <a:rPr lang="en-US" altLang="en-US" sz="2800" smtClean="0"/>
              <a:t>Cotton swab</a:t>
            </a:r>
          </a:p>
          <a:p>
            <a:pPr lvl="1">
              <a:buSzPct val="60000"/>
              <a:buFont typeface="Wingdings 2" pitchFamily="18" charset="2"/>
              <a:buChar char=""/>
            </a:pPr>
            <a:r>
              <a:rPr lang="en-US" altLang="en-US" sz="2800" smtClean="0"/>
              <a:t>Cotton ball</a:t>
            </a:r>
          </a:p>
          <a:p>
            <a:pPr lvl="1">
              <a:buSzPct val="60000"/>
              <a:buFont typeface="Wingdings 2" pitchFamily="18" charset="2"/>
              <a:buChar char=""/>
            </a:pPr>
            <a:r>
              <a:rPr lang="en-US" altLang="en-US" sz="2800" smtClean="0"/>
              <a:t>Tuning fork: 128 Hz or 256 Hz</a:t>
            </a:r>
          </a:p>
          <a:p>
            <a:pPr lvl="1">
              <a:buSzPct val="60000"/>
              <a:buFont typeface="Wingdings 2" pitchFamily="18" charset="2"/>
              <a:buChar char=""/>
            </a:pPr>
            <a:r>
              <a:rPr lang="en-US" altLang="en-US" sz="2800" smtClean="0"/>
              <a:t>Percussion hammer</a:t>
            </a:r>
          </a:p>
        </p:txBody>
      </p:sp>
      <p:sp>
        <p:nvSpPr>
          <p:cNvPr id="60419" name="Rectangle 4"/>
          <p:cNvSpPr>
            <a:spLocks noGrp="1" noChangeArrowheads="1"/>
          </p:cNvSpPr>
          <p:nvPr>
            <p:ph type="title"/>
          </p:nvPr>
        </p:nvSpPr>
        <p:spPr/>
        <p:txBody>
          <a:bodyPr/>
          <a:lstStyle/>
          <a:p>
            <a:r>
              <a:rPr lang="en-US" altLang="en-US" smtClean="0"/>
              <a:t>Objective Data: Equipment</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04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D58E9C-A413-4224-AE06-1B2A48D3DD73}" type="slidenum">
              <a:rPr lang="en-US" sz="1000" smtClean="0">
                <a:latin typeface="Arial" pitchFamily="34" charset="0"/>
              </a:rPr>
              <a:pPr eaLnBrk="1" hangingPunct="1"/>
              <a:t>48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Cranial nerve I: olfactory nerve (not tested routinely)</a:t>
            </a:r>
          </a:p>
          <a:p>
            <a:pPr lvl="2">
              <a:buSzPct val="80000"/>
              <a:buFont typeface="Wingdings" pitchFamily="2" charset="2"/>
              <a:buChar char="Ø"/>
            </a:pPr>
            <a:r>
              <a:rPr lang="en-US" altLang="en-US" smtClean="0"/>
              <a:t>Test sense of smell in those who report loss of smell, head trauma, and abnormal mental status, and when presence of intracranial lesion suspected</a:t>
            </a:r>
          </a:p>
          <a:p>
            <a:pPr lvl="2">
              <a:buSzPct val="80000"/>
              <a:buFont typeface="Wingdings" pitchFamily="2" charset="2"/>
              <a:buChar char="Ø"/>
            </a:pPr>
            <a:r>
              <a:rPr lang="en-US" altLang="en-US" smtClean="0"/>
              <a:t>With person’s eyes closed, occlude one nostril and present familiar aromatic substance, e.g., coffee, orange, vanilla, soap, or peppermint</a:t>
            </a:r>
          </a:p>
          <a:p>
            <a:pPr lvl="2">
              <a:buSzPct val="80000"/>
              <a:buFont typeface="Wingdings" pitchFamily="2" charset="2"/>
              <a:buChar char="Ø"/>
            </a:pPr>
            <a:r>
              <a:rPr lang="en-US" altLang="en-US" smtClean="0"/>
              <a:t>Normally person can identify an odor on each side of nose; normally decreased with aging; any asymmetry in sense of smell is important</a:t>
            </a:r>
          </a:p>
          <a:p>
            <a:pPr lvl="2"/>
            <a:endParaRPr lang="en-US" altLang="en-US" smtClean="0"/>
          </a:p>
        </p:txBody>
      </p:sp>
      <p:sp>
        <p:nvSpPr>
          <p:cNvPr id="61443" name="Rectangle 4"/>
          <p:cNvSpPr>
            <a:spLocks noGrp="1" noChangeArrowheads="1"/>
          </p:cNvSpPr>
          <p:nvPr>
            <p:ph type="title"/>
          </p:nvPr>
        </p:nvSpPr>
        <p:spPr/>
        <p:txBody>
          <a:bodyPr/>
          <a:lstStyle/>
          <a:p>
            <a:r>
              <a:rPr lang="en-US" altLang="en-US" smtClean="0"/>
              <a:t>Cranial Nerve I</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14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425A42-76AC-4159-A356-505C332F28B4}" type="slidenum">
              <a:rPr lang="en-US" sz="1000" smtClean="0">
                <a:latin typeface="Arial" pitchFamily="34" charset="0"/>
              </a:rPr>
              <a:pPr eaLnBrk="1" hangingPunct="1"/>
              <a:t>49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Lobes have areas that mediate specific functions:</a:t>
            </a:r>
          </a:p>
          <a:p>
            <a:pPr lvl="2">
              <a:buSzPct val="80000"/>
              <a:buFont typeface="Wingdings" pitchFamily="2" charset="2"/>
              <a:buChar char="Ø"/>
            </a:pPr>
            <a:r>
              <a:rPr lang="en-US" altLang="en-US" smtClean="0"/>
              <a:t>Frontal lobe concerned with personality, behavior, emotions, and intellectual function</a:t>
            </a:r>
          </a:p>
          <a:p>
            <a:pPr lvl="3">
              <a:buSzPct val="100000"/>
              <a:buFont typeface="Arial" pitchFamily="34" charset="0"/>
              <a:buChar char="•"/>
            </a:pPr>
            <a:r>
              <a:rPr lang="en-US" altLang="en-US" smtClean="0"/>
              <a:t>Precentral gyrus of frontal lobe initiates voluntary movement</a:t>
            </a:r>
          </a:p>
          <a:p>
            <a:pPr lvl="2">
              <a:buSzPct val="80000"/>
              <a:buFont typeface="Wingdings" pitchFamily="2" charset="2"/>
              <a:buChar char="Ø"/>
            </a:pPr>
            <a:r>
              <a:rPr lang="en-US" altLang="en-US" smtClean="0"/>
              <a:t>Parietal lobe’s postcentral gyrus is primary center for sensation</a:t>
            </a:r>
          </a:p>
          <a:p>
            <a:pPr lvl="2">
              <a:buSzPct val="80000"/>
              <a:buFont typeface="Wingdings" pitchFamily="2" charset="2"/>
              <a:buChar char="Ø"/>
            </a:pPr>
            <a:r>
              <a:rPr lang="en-US" altLang="en-US" smtClean="0"/>
              <a:t>Occipital lobe is primary visual receptor center</a:t>
            </a:r>
          </a:p>
          <a:p>
            <a:pPr lvl="2">
              <a:buSzPct val="80000"/>
              <a:buFont typeface="Wingdings" pitchFamily="2" charset="2"/>
              <a:buChar char="Ø"/>
            </a:pPr>
            <a:r>
              <a:rPr lang="en-US" altLang="en-US" smtClean="0"/>
              <a:t>Temporal lobe behind ear, has primary auditory reception center, taste, and smell</a:t>
            </a:r>
          </a:p>
        </p:txBody>
      </p:sp>
      <p:sp>
        <p:nvSpPr>
          <p:cNvPr id="16387" name="Rectangle 2"/>
          <p:cNvSpPr>
            <a:spLocks noGrp="1" noChangeArrowheads="1"/>
          </p:cNvSpPr>
          <p:nvPr>
            <p:ph type="title"/>
          </p:nvPr>
        </p:nvSpPr>
        <p:spPr/>
        <p:txBody>
          <a:bodyPr/>
          <a:lstStyle/>
          <a:p>
            <a:r>
              <a:rPr lang="en-US" altLang="en-US" smtClean="0"/>
              <a:t>Lobes of the Cerebral Cortex I</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63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75BDEC-3700-4DBA-ADD8-4762461ADFC9}" type="slidenum">
              <a:rPr lang="en-US" sz="1000" smtClean="0">
                <a:latin typeface="Arial" pitchFamily="34" charset="0"/>
              </a:rPr>
              <a:pPr eaLnBrk="1" hangingPunct="1"/>
              <a:t>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Cranial nerve II: optic nerve</a:t>
            </a:r>
          </a:p>
          <a:p>
            <a:pPr lvl="2">
              <a:buSzPct val="80000"/>
              <a:buFont typeface="Wingdings" pitchFamily="2" charset="2"/>
              <a:buChar char="Ø"/>
            </a:pPr>
            <a:r>
              <a:rPr lang="en-US" altLang="en-US" smtClean="0"/>
              <a:t>Test visual acuity and visual fields by confrontation</a:t>
            </a:r>
          </a:p>
          <a:p>
            <a:pPr lvl="2">
              <a:buSzPct val="80000"/>
              <a:buFont typeface="Wingdings" pitchFamily="2" charset="2"/>
              <a:buChar char="Ø"/>
            </a:pPr>
            <a:r>
              <a:rPr lang="en-US" altLang="en-US" smtClean="0"/>
              <a:t>Using ophthalmoscope, examine ocular fundus to determine color, size, and shape of optic disc</a:t>
            </a:r>
          </a:p>
          <a:p>
            <a:pPr lvl="1">
              <a:buSzPct val="60000"/>
              <a:buFont typeface="Wingdings 2" pitchFamily="18" charset="2"/>
              <a:buChar char=""/>
            </a:pPr>
            <a:r>
              <a:rPr lang="en-US" altLang="en-US" smtClean="0"/>
              <a:t>Cranial Nerves III, IV, and VI: oculomotor, trochlear, and abducens nerves</a:t>
            </a:r>
          </a:p>
          <a:p>
            <a:pPr lvl="2">
              <a:buSzPct val="80000"/>
              <a:buFont typeface="Wingdings" pitchFamily="2" charset="2"/>
              <a:buChar char="Ø"/>
            </a:pPr>
            <a:r>
              <a:rPr lang="en-US" altLang="en-US" smtClean="0"/>
              <a:t>Palpebral fissures usually equal in width</a:t>
            </a:r>
          </a:p>
          <a:p>
            <a:pPr lvl="2">
              <a:buSzPct val="80000"/>
              <a:buFont typeface="Wingdings" pitchFamily="2" charset="2"/>
              <a:buChar char="Ø"/>
            </a:pPr>
            <a:r>
              <a:rPr lang="en-US" altLang="en-US" smtClean="0"/>
              <a:t>Check pupils for size, regularity, equality, direct and consensual light reaction, and accommodation</a:t>
            </a:r>
          </a:p>
          <a:p>
            <a:pPr lvl="2">
              <a:buSzPct val="80000"/>
              <a:buFont typeface="Wingdings" pitchFamily="2" charset="2"/>
              <a:buChar char="Ø"/>
            </a:pPr>
            <a:r>
              <a:rPr lang="en-US" altLang="en-US" smtClean="0"/>
              <a:t>Assess extraocular movements by cardinal positions of gaze</a:t>
            </a:r>
          </a:p>
          <a:p>
            <a:pPr lvl="2">
              <a:buSzPct val="80000"/>
              <a:buFont typeface="Wingdings" pitchFamily="2" charset="2"/>
              <a:buChar char="Ø"/>
            </a:pPr>
            <a:r>
              <a:rPr lang="en-US" altLang="en-US" smtClean="0"/>
              <a:t>Nystagmus is back-and-forth oscillation of eyes</a:t>
            </a:r>
          </a:p>
          <a:p>
            <a:pPr lvl="2"/>
            <a:endParaRPr lang="en-US" altLang="en-US" smtClean="0"/>
          </a:p>
        </p:txBody>
      </p:sp>
      <p:sp>
        <p:nvSpPr>
          <p:cNvPr id="62467" name="Rectangle 4"/>
          <p:cNvSpPr>
            <a:spLocks noGrp="1" noChangeArrowheads="1"/>
          </p:cNvSpPr>
          <p:nvPr>
            <p:ph type="title"/>
          </p:nvPr>
        </p:nvSpPr>
        <p:spPr/>
        <p:txBody>
          <a:bodyPr/>
          <a:lstStyle/>
          <a:p>
            <a:r>
              <a:rPr lang="en-US" altLang="en-US" smtClean="0"/>
              <a:t>Cranial Nerves II, III, IV, and VI</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24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055158-6883-4B5F-A094-A24083E1FB72}" type="slidenum">
              <a:rPr lang="en-US" sz="1000" smtClean="0">
                <a:latin typeface="Arial" pitchFamily="34" charset="0"/>
              </a:rPr>
              <a:pPr eaLnBrk="1" hangingPunct="1"/>
              <a:t>50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800" smtClean="0"/>
              <a:t>Assess nystagmus carefully, noting</a:t>
            </a:r>
          </a:p>
          <a:p>
            <a:pPr lvl="3">
              <a:buSzPct val="80000"/>
              <a:buFont typeface="Wingdings" pitchFamily="2" charset="2"/>
              <a:buChar char="Ø"/>
            </a:pPr>
            <a:r>
              <a:rPr lang="en-US" altLang="en-US" sz="2400" smtClean="0"/>
              <a:t>Presence of nystagmus in one or both eyes</a:t>
            </a:r>
          </a:p>
          <a:p>
            <a:pPr lvl="3">
              <a:buSzPct val="80000"/>
              <a:buFont typeface="Wingdings" pitchFamily="2" charset="2"/>
              <a:buChar char="Ø"/>
            </a:pPr>
            <a:r>
              <a:rPr lang="en-US" altLang="en-US" sz="2400" smtClean="0"/>
              <a:t>Pendular movement (oscillations move equally left to right); or jerk (a quick phase in one direction, then a slow phase in other)</a:t>
            </a:r>
          </a:p>
          <a:p>
            <a:pPr lvl="3">
              <a:buSzPct val="80000"/>
              <a:buFont typeface="Wingdings" pitchFamily="2" charset="2"/>
              <a:buChar char="Ø"/>
            </a:pPr>
            <a:r>
              <a:rPr lang="en-US" altLang="en-US" sz="2400" smtClean="0"/>
              <a:t>Amplitude: degree of movement: fine, medium, or coarse</a:t>
            </a:r>
          </a:p>
          <a:p>
            <a:pPr lvl="3">
              <a:buSzPct val="80000"/>
              <a:buFont typeface="Wingdings" pitchFamily="2" charset="2"/>
              <a:buChar char="Ø"/>
            </a:pPr>
            <a:r>
              <a:rPr lang="en-US" altLang="en-US" sz="2400" smtClean="0"/>
              <a:t>Frequency: constant, or fades after a few beats</a:t>
            </a:r>
          </a:p>
          <a:p>
            <a:pPr lvl="3">
              <a:buSzPct val="80000"/>
              <a:buFont typeface="Wingdings" pitchFamily="2" charset="2"/>
              <a:buChar char="Ø"/>
            </a:pPr>
            <a:r>
              <a:rPr lang="en-US" altLang="en-US" sz="2400" smtClean="0"/>
              <a:t>Plane of movement: horizontal, vertical, rotary, or combination</a:t>
            </a:r>
          </a:p>
        </p:txBody>
      </p:sp>
      <p:sp>
        <p:nvSpPr>
          <p:cNvPr id="63491" name="Rectangle 4"/>
          <p:cNvSpPr>
            <a:spLocks noGrp="1" noChangeArrowheads="1"/>
          </p:cNvSpPr>
          <p:nvPr>
            <p:ph type="title"/>
          </p:nvPr>
        </p:nvSpPr>
        <p:spPr/>
        <p:txBody>
          <a:bodyPr/>
          <a:lstStyle/>
          <a:p>
            <a:r>
              <a:rPr lang="en-US" altLang="en-US" smtClean="0"/>
              <a:t>Nystagmus</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34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9BEC6F-3E6D-4121-868E-730DBF92B6E6}" type="slidenum">
              <a:rPr lang="en-US" sz="1000" smtClean="0">
                <a:latin typeface="Arial" pitchFamily="34" charset="0"/>
              </a:rPr>
              <a:pPr eaLnBrk="1" hangingPunct="1"/>
              <a:t>51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Cranial nerve V: trigeminal nerve</a:t>
            </a:r>
          </a:p>
          <a:p>
            <a:pPr lvl="2">
              <a:buSzPct val="80000"/>
              <a:buFont typeface="Wingdings" pitchFamily="2" charset="2"/>
              <a:buChar char="Ø"/>
            </a:pPr>
            <a:r>
              <a:rPr lang="en-US" altLang="en-US" smtClean="0"/>
              <a:t>Motor function: assess muscles of mastication by palpating temporal and masseter muscles as person clenches teeth </a:t>
            </a:r>
          </a:p>
          <a:p>
            <a:pPr lvl="2">
              <a:buSzPct val="80000"/>
              <a:buFont typeface="Wingdings" pitchFamily="2" charset="2"/>
              <a:buChar char="Ø"/>
            </a:pPr>
            <a:r>
              <a:rPr lang="en-US" altLang="en-US" smtClean="0"/>
              <a:t>Muscles should feel equally strong on both sides; try to separate jaws by pushing down on chin; normally you cannot</a:t>
            </a:r>
          </a:p>
          <a:p>
            <a:pPr lvl="2">
              <a:buSzPct val="80000"/>
              <a:buFont typeface="Wingdings" pitchFamily="2" charset="2"/>
              <a:buChar char="Ø"/>
            </a:pPr>
            <a:r>
              <a:rPr lang="en-US" altLang="en-US" smtClean="0"/>
              <a:t>Sensory function: with person’s eyes closed, test light touch sensation by touching a cotton wisp to designated areas on person’s face: forehead, cheeks, and chin </a:t>
            </a:r>
          </a:p>
          <a:p>
            <a:pPr lvl="2">
              <a:buSzPct val="80000"/>
              <a:buFont typeface="Wingdings" pitchFamily="2" charset="2"/>
              <a:buChar char="Ø"/>
            </a:pPr>
            <a:r>
              <a:rPr lang="en-US" altLang="en-US" smtClean="0"/>
              <a:t>Tests all three divisions of CN V: ophthalmic, maxillary, and mandibular</a:t>
            </a:r>
          </a:p>
        </p:txBody>
      </p:sp>
      <p:sp>
        <p:nvSpPr>
          <p:cNvPr id="64515" name="Rectangle 4"/>
          <p:cNvSpPr>
            <a:spLocks noGrp="1" noChangeArrowheads="1"/>
          </p:cNvSpPr>
          <p:nvPr>
            <p:ph type="title"/>
          </p:nvPr>
        </p:nvSpPr>
        <p:spPr/>
        <p:txBody>
          <a:bodyPr/>
          <a:lstStyle/>
          <a:p>
            <a:r>
              <a:rPr lang="en-US" altLang="en-US" smtClean="0"/>
              <a:t>Cranial Nerve V</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45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C5DE96-1FB4-46CE-ACF8-87E301B5434D}" type="slidenum">
              <a:rPr lang="en-US" sz="1000" smtClean="0">
                <a:latin typeface="Arial" pitchFamily="34" charset="0"/>
              </a:rPr>
              <a:pPr eaLnBrk="1" hangingPunct="1"/>
              <a:t>52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Corneal reflex: omit test, unless person has abnormal facial sensation or abnormalities of facial movement </a:t>
            </a:r>
          </a:p>
          <a:p>
            <a:pPr lvl="1">
              <a:buSzPct val="60000"/>
              <a:buFont typeface="Wingdings 2" pitchFamily="18" charset="2"/>
              <a:buChar char=""/>
            </a:pPr>
            <a:r>
              <a:rPr lang="en-US" altLang="en-US" smtClean="0"/>
              <a:t>Remove any contact lenses; with person looking forward, bring wisp of cotton in from side (to minimize defensive blinking) and lightly touch cornea, not conjunctiva</a:t>
            </a:r>
          </a:p>
          <a:p>
            <a:pPr lvl="2">
              <a:buSzPct val="80000"/>
              <a:buFont typeface="Wingdings" pitchFamily="2" charset="2"/>
              <a:buChar char="Ø"/>
            </a:pPr>
            <a:r>
              <a:rPr lang="en-US" altLang="en-US" smtClean="0"/>
              <a:t>Normally person will blink bilaterally</a:t>
            </a:r>
          </a:p>
          <a:p>
            <a:pPr lvl="2">
              <a:buSzPct val="80000"/>
              <a:buFont typeface="Wingdings" pitchFamily="2" charset="2"/>
              <a:buChar char="Ø"/>
            </a:pPr>
            <a:r>
              <a:rPr lang="en-US" altLang="en-US" smtClean="0"/>
              <a:t>Corneal reflex may be decreased or absent in those who have worn contact lenses</a:t>
            </a:r>
          </a:p>
          <a:p>
            <a:pPr lvl="1">
              <a:buSzPct val="60000"/>
              <a:buFont typeface="Wingdings 2" pitchFamily="18" charset="2"/>
              <a:buChar char=""/>
            </a:pPr>
            <a:r>
              <a:rPr lang="en-US" altLang="en-US" smtClean="0"/>
              <a:t>This procedure tests sensory afferent in cranial nerve V and motor efferent in cranial nerve VII (muscles that close eye)</a:t>
            </a:r>
          </a:p>
        </p:txBody>
      </p:sp>
      <p:sp>
        <p:nvSpPr>
          <p:cNvPr id="65539" name="Rectangle 4"/>
          <p:cNvSpPr>
            <a:spLocks noGrp="1" noChangeArrowheads="1"/>
          </p:cNvSpPr>
          <p:nvPr>
            <p:ph type="title"/>
          </p:nvPr>
        </p:nvSpPr>
        <p:spPr/>
        <p:txBody>
          <a:bodyPr/>
          <a:lstStyle/>
          <a:p>
            <a:r>
              <a:rPr lang="en-US" altLang="en-US" smtClean="0"/>
              <a:t>Corneal Reflex</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55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411FF6-9E04-4BB7-9B28-E67CFECB2873}" type="slidenum">
              <a:rPr lang="en-US" sz="1000" smtClean="0">
                <a:latin typeface="Arial" pitchFamily="34" charset="0"/>
              </a:rPr>
              <a:pPr eaLnBrk="1" hangingPunct="1"/>
              <a:t>53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Cranial nerve VII: facial nerve</a:t>
            </a:r>
          </a:p>
          <a:p>
            <a:pPr lvl="2">
              <a:buSzPct val="80000"/>
              <a:buFont typeface="Wingdings" pitchFamily="2" charset="2"/>
              <a:buChar char="Ø"/>
            </a:pPr>
            <a:r>
              <a:rPr lang="en-US" altLang="en-US" smtClean="0"/>
              <a:t>Motor function:</a:t>
            </a:r>
          </a:p>
          <a:p>
            <a:pPr lvl="3">
              <a:buSzPct val="100000"/>
              <a:buFont typeface="Arial" pitchFamily="34" charset="0"/>
              <a:buChar char="•"/>
            </a:pPr>
            <a:r>
              <a:rPr lang="en-US" altLang="en-US" smtClean="0"/>
              <a:t>Note mobility and facial symmetry as person responds to requests to smile, frown, close eyes tightly (against your attempt to open them), lift eyebrows, show teeth</a:t>
            </a:r>
          </a:p>
          <a:p>
            <a:pPr lvl="3">
              <a:buSzPct val="100000"/>
              <a:buFont typeface="Arial" pitchFamily="34" charset="0"/>
              <a:buChar char="•"/>
            </a:pPr>
            <a:r>
              <a:rPr lang="en-US" altLang="en-US" smtClean="0"/>
              <a:t>Have person puff cheeks, then press puffed cheeks in, to see that air escapes equally from both sides</a:t>
            </a:r>
          </a:p>
          <a:p>
            <a:pPr lvl="2">
              <a:buSzPct val="80000"/>
              <a:buFont typeface="Wingdings" pitchFamily="2" charset="2"/>
              <a:buChar char="Ø"/>
            </a:pPr>
            <a:r>
              <a:rPr lang="en-US" altLang="en-US" smtClean="0"/>
              <a:t>Sensory function: (not tested routinely)</a:t>
            </a:r>
          </a:p>
          <a:p>
            <a:pPr lvl="3">
              <a:buSzPct val="100000"/>
              <a:buFont typeface="Arial" pitchFamily="34" charset="0"/>
              <a:buChar char="•"/>
            </a:pPr>
            <a:r>
              <a:rPr lang="en-US" altLang="en-US" smtClean="0"/>
              <a:t>Test only when you suspect facial nerve injury</a:t>
            </a:r>
          </a:p>
          <a:p>
            <a:pPr lvl="3">
              <a:buSzPct val="100000"/>
              <a:buFont typeface="Arial" pitchFamily="34" charset="0"/>
              <a:buChar char="•"/>
            </a:pPr>
            <a:r>
              <a:rPr lang="en-US" altLang="en-US" smtClean="0"/>
              <a:t>When indicated, test sense of taste by applying cotton applicator covered with solution of sugar, salt, or lemon juice to tongue and ask person to identify taste</a:t>
            </a:r>
          </a:p>
        </p:txBody>
      </p:sp>
      <p:sp>
        <p:nvSpPr>
          <p:cNvPr id="66563" name="Rectangle 4"/>
          <p:cNvSpPr>
            <a:spLocks noGrp="1" noChangeArrowheads="1"/>
          </p:cNvSpPr>
          <p:nvPr>
            <p:ph type="title"/>
          </p:nvPr>
        </p:nvSpPr>
        <p:spPr/>
        <p:txBody>
          <a:bodyPr/>
          <a:lstStyle/>
          <a:p>
            <a:r>
              <a:rPr lang="en-US" altLang="en-US" smtClean="0"/>
              <a:t>Cranial Nerve VII</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65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CBF539-22B6-4790-B9EC-C5BE376EB432}" type="slidenum">
              <a:rPr lang="en-US" sz="1000" smtClean="0">
                <a:latin typeface="Arial" pitchFamily="34" charset="0"/>
              </a:rPr>
              <a:pPr eaLnBrk="1" hangingPunct="1"/>
              <a:t>54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Cranial nerve VIII: acoustic nerve (Vestibulocochlear)</a:t>
            </a:r>
          </a:p>
          <a:p>
            <a:pPr lvl="2">
              <a:buSzPct val="80000"/>
              <a:buFont typeface="Wingdings" pitchFamily="2" charset="2"/>
              <a:buChar char="Ø"/>
            </a:pPr>
            <a:r>
              <a:rPr lang="en-US" altLang="en-US" sz="2400" smtClean="0"/>
              <a:t>Test hearing acuity by ability to hear normal conversation and by whispered voice test</a:t>
            </a:r>
          </a:p>
        </p:txBody>
      </p:sp>
      <p:sp>
        <p:nvSpPr>
          <p:cNvPr id="67587" name="Rectangle 4"/>
          <p:cNvSpPr>
            <a:spLocks noGrp="1" noChangeArrowheads="1"/>
          </p:cNvSpPr>
          <p:nvPr>
            <p:ph type="title"/>
          </p:nvPr>
        </p:nvSpPr>
        <p:spPr/>
        <p:txBody>
          <a:bodyPr/>
          <a:lstStyle/>
          <a:p>
            <a:r>
              <a:rPr lang="en-US" altLang="en-US" smtClean="0"/>
              <a:t>Cranial Nerve VIII</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75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9818FC-ACD5-4CFA-B04C-4371C382E2EF}" type="slidenum">
              <a:rPr lang="en-US" sz="1000" smtClean="0">
                <a:latin typeface="Arial" pitchFamily="34" charset="0"/>
              </a:rPr>
              <a:pPr eaLnBrk="1" hangingPunct="1"/>
              <a:t>55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Cranial nerves IX and X: glossopharyngeal and vagus nerves</a:t>
            </a:r>
          </a:p>
          <a:p>
            <a:pPr lvl="2">
              <a:buSzPct val="80000"/>
              <a:buFont typeface="Wingdings" pitchFamily="2" charset="2"/>
              <a:buChar char="Ø"/>
            </a:pPr>
            <a:r>
              <a:rPr lang="en-US" altLang="en-US" smtClean="0"/>
              <a:t>Motor function</a:t>
            </a:r>
          </a:p>
          <a:p>
            <a:pPr lvl="3">
              <a:buSzPct val="100000"/>
              <a:buFont typeface="Arial" pitchFamily="34" charset="0"/>
              <a:buChar char="•"/>
            </a:pPr>
            <a:r>
              <a:rPr lang="en-US" altLang="en-US" smtClean="0"/>
              <a:t>Depress tongue with tongue blade, and note pharyngeal movement as person says “ahhh” or yawns; uvula and soft palate should rise in midline, and tonsillar pillars should move medially</a:t>
            </a:r>
          </a:p>
          <a:p>
            <a:pPr lvl="3">
              <a:buSzPct val="100000"/>
              <a:buFont typeface="Arial" pitchFamily="34" charset="0"/>
              <a:buChar char="•"/>
            </a:pPr>
            <a:r>
              <a:rPr lang="en-US" altLang="en-US" smtClean="0"/>
              <a:t>Touch posterior pharyngeal wall with tongue blade, and note gag reflex; voice should sound smooth, not strained</a:t>
            </a:r>
          </a:p>
          <a:p>
            <a:pPr lvl="2">
              <a:buSzPct val="80000"/>
              <a:buFont typeface="Wingdings" pitchFamily="2" charset="2"/>
              <a:buChar char="Ø"/>
            </a:pPr>
            <a:r>
              <a:rPr lang="en-US" altLang="en-US" smtClean="0"/>
              <a:t>Sensory function</a:t>
            </a:r>
          </a:p>
          <a:p>
            <a:pPr lvl="3">
              <a:buSzPct val="100000"/>
              <a:buFont typeface="Arial" pitchFamily="34" charset="0"/>
              <a:buChar char="•"/>
            </a:pPr>
            <a:r>
              <a:rPr lang="en-US" altLang="en-US" smtClean="0"/>
              <a:t>Cranial nerve IX does mediate taste on posterior one third of tongue, but technically too difficult to test</a:t>
            </a:r>
          </a:p>
        </p:txBody>
      </p:sp>
      <p:sp>
        <p:nvSpPr>
          <p:cNvPr id="68611" name="Rectangle 4"/>
          <p:cNvSpPr>
            <a:spLocks noGrp="1" noChangeArrowheads="1"/>
          </p:cNvSpPr>
          <p:nvPr>
            <p:ph type="title"/>
          </p:nvPr>
        </p:nvSpPr>
        <p:spPr/>
        <p:txBody>
          <a:bodyPr/>
          <a:lstStyle/>
          <a:p>
            <a:r>
              <a:rPr lang="en-US" altLang="en-US" smtClean="0"/>
              <a:t>Cranial Nerves IX and X</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86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8902AD-DA54-4755-BFAB-DAC33A1343D6}" type="slidenum">
              <a:rPr lang="en-US" sz="1000" smtClean="0">
                <a:latin typeface="Arial" pitchFamily="34" charset="0"/>
              </a:rPr>
              <a:pPr eaLnBrk="1" hangingPunct="1"/>
              <a:t>56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Cranial nerve XI: spinal accessory nerve</a:t>
            </a:r>
          </a:p>
          <a:p>
            <a:pPr lvl="2">
              <a:buSzPct val="80000"/>
              <a:buFont typeface="Wingdings" pitchFamily="2" charset="2"/>
              <a:buChar char="Ø"/>
            </a:pPr>
            <a:r>
              <a:rPr lang="en-US" altLang="en-US" sz="2400" smtClean="0"/>
              <a:t>Examine sternomastoid and trapezius muscles for equal size</a:t>
            </a:r>
          </a:p>
          <a:p>
            <a:pPr lvl="2">
              <a:buSzPct val="80000"/>
              <a:buFont typeface="Wingdings" pitchFamily="2" charset="2"/>
              <a:buChar char="Ø"/>
            </a:pPr>
            <a:r>
              <a:rPr lang="en-US" altLang="en-US" sz="2400" smtClean="0"/>
              <a:t>Check equal strength by asking person to rotate head against resistance applied to side of chin</a:t>
            </a:r>
          </a:p>
          <a:p>
            <a:pPr lvl="2">
              <a:buSzPct val="80000"/>
              <a:buFont typeface="Wingdings" pitchFamily="2" charset="2"/>
              <a:buChar char="Ø"/>
            </a:pPr>
            <a:r>
              <a:rPr lang="en-US" altLang="en-US" sz="2400" smtClean="0"/>
              <a:t>Ask person to shrug shoulders against resistance </a:t>
            </a:r>
          </a:p>
          <a:p>
            <a:pPr lvl="2">
              <a:buSzPct val="80000"/>
              <a:buFont typeface="Wingdings" pitchFamily="2" charset="2"/>
              <a:buChar char="Ø"/>
            </a:pPr>
            <a:r>
              <a:rPr lang="en-US" altLang="en-US" sz="2400" smtClean="0"/>
              <a:t>These movements should feel equally strong on both sides</a:t>
            </a:r>
          </a:p>
        </p:txBody>
      </p:sp>
      <p:sp>
        <p:nvSpPr>
          <p:cNvPr id="69635" name="Rectangle 4"/>
          <p:cNvSpPr>
            <a:spLocks noGrp="1" noChangeArrowheads="1"/>
          </p:cNvSpPr>
          <p:nvPr>
            <p:ph type="title"/>
          </p:nvPr>
        </p:nvSpPr>
        <p:spPr/>
        <p:txBody>
          <a:bodyPr/>
          <a:lstStyle/>
          <a:p>
            <a:r>
              <a:rPr lang="en-US" altLang="en-US" smtClean="0"/>
              <a:t>Cranial Nerve XI</a:t>
            </a:r>
          </a:p>
        </p:txBody>
      </p:sp>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96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97B095-D3BA-480A-9925-FB0694813690}" type="slidenum">
              <a:rPr lang="en-US" sz="1000" smtClean="0">
                <a:latin typeface="Arial" pitchFamily="34" charset="0"/>
              </a:rPr>
              <a:pPr eaLnBrk="1" hangingPunct="1"/>
              <a:t>57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Cranial nerve XII: hypoglossal nerve</a:t>
            </a:r>
          </a:p>
          <a:p>
            <a:pPr lvl="2">
              <a:buSzPct val="80000"/>
              <a:buFont typeface="Wingdings" pitchFamily="2" charset="2"/>
              <a:buChar char="Ø"/>
            </a:pPr>
            <a:r>
              <a:rPr lang="en-US" altLang="en-US" sz="2400" smtClean="0"/>
              <a:t>Inspect tongue; no wasting or tremors should be present</a:t>
            </a:r>
          </a:p>
          <a:p>
            <a:pPr lvl="2">
              <a:buSzPct val="80000"/>
              <a:buFont typeface="Wingdings" pitchFamily="2" charset="2"/>
              <a:buChar char="Ø"/>
            </a:pPr>
            <a:r>
              <a:rPr lang="en-US" altLang="en-US" sz="2400" smtClean="0"/>
              <a:t>Note forward thrust in midline as person protrudes tongue</a:t>
            </a:r>
          </a:p>
          <a:p>
            <a:pPr lvl="2">
              <a:buSzPct val="80000"/>
              <a:buFont typeface="Wingdings" pitchFamily="2" charset="2"/>
              <a:buChar char="Ø"/>
            </a:pPr>
            <a:r>
              <a:rPr lang="en-US" altLang="en-US" sz="2400" smtClean="0"/>
              <a:t>Ask person to say “light, tight, dynamite,” and note that lingual speech (sounds of letters l, t, d, n) is clear and distinct</a:t>
            </a:r>
          </a:p>
        </p:txBody>
      </p:sp>
      <p:sp>
        <p:nvSpPr>
          <p:cNvPr id="70659" name="Rectangle 4"/>
          <p:cNvSpPr>
            <a:spLocks noGrp="1" noChangeArrowheads="1"/>
          </p:cNvSpPr>
          <p:nvPr>
            <p:ph type="title"/>
          </p:nvPr>
        </p:nvSpPr>
        <p:spPr/>
        <p:txBody>
          <a:bodyPr/>
          <a:lstStyle/>
          <a:p>
            <a:r>
              <a:rPr lang="en-US" altLang="en-US" smtClean="0"/>
              <a:t>Cranial Nerve XII</a:t>
            </a:r>
          </a:p>
        </p:txBody>
      </p:sp>
      <p:sp>
        <p:nvSpPr>
          <p:cNvPr id="706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06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192F70-460C-4767-B483-A1D4D1CE42D5}" type="slidenum">
              <a:rPr lang="en-US" sz="1000" smtClean="0">
                <a:latin typeface="Arial" pitchFamily="34" charset="0"/>
              </a:rPr>
              <a:pPr eaLnBrk="1" hangingPunct="1"/>
              <a:t>58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Size: inspect all muscle groups for size</a:t>
            </a:r>
          </a:p>
          <a:p>
            <a:pPr lvl="2">
              <a:buSzPct val="80000"/>
              <a:buFont typeface="Wingdings" pitchFamily="2" charset="2"/>
              <a:buChar char="Ø"/>
            </a:pPr>
            <a:r>
              <a:rPr lang="en-US" altLang="en-US" sz="2400" smtClean="0"/>
              <a:t>Compare right side with left; muscle groups should be within normal size limits for age and should be symmetric bilaterally</a:t>
            </a:r>
          </a:p>
          <a:p>
            <a:pPr lvl="2">
              <a:buSzPct val="80000"/>
              <a:buFont typeface="Wingdings" pitchFamily="2" charset="2"/>
              <a:buChar char="Ø"/>
            </a:pPr>
            <a:r>
              <a:rPr lang="en-US" altLang="en-US" sz="2400" smtClean="0"/>
              <a:t>If muscles in extremities are asymmetric, measure in centimeters and record difference; difference of 1 cm or less is not significant</a:t>
            </a:r>
          </a:p>
          <a:p>
            <a:pPr lvl="2">
              <a:buSzPct val="80000"/>
              <a:buFont typeface="Wingdings" pitchFamily="2" charset="2"/>
              <a:buChar char="Ø"/>
            </a:pPr>
            <a:r>
              <a:rPr lang="en-US" altLang="en-US" sz="2400" smtClean="0"/>
              <a:t>Note that it is difficult to assess muscle mass in very obese people</a:t>
            </a:r>
          </a:p>
        </p:txBody>
      </p:sp>
      <p:sp>
        <p:nvSpPr>
          <p:cNvPr id="71683" name="Rectangle 4"/>
          <p:cNvSpPr>
            <a:spLocks noGrp="1" noChangeArrowheads="1"/>
          </p:cNvSpPr>
          <p:nvPr>
            <p:ph type="title"/>
          </p:nvPr>
        </p:nvSpPr>
        <p:spPr/>
        <p:txBody>
          <a:bodyPr/>
          <a:lstStyle/>
          <a:p>
            <a:r>
              <a:rPr lang="en-US" altLang="en-US" smtClean="0"/>
              <a:t>Inspect and Palpate Motor System: Muscles I</a:t>
            </a:r>
          </a:p>
        </p:txBody>
      </p:sp>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16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79562F-ED25-401A-9483-D763DAE35E51}" type="slidenum">
              <a:rPr lang="en-US" sz="1000" smtClean="0">
                <a:latin typeface="Arial" pitchFamily="34" charset="0"/>
              </a:rPr>
              <a:pPr eaLnBrk="1" hangingPunct="1"/>
              <a:t>59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8"/>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mtClean="0"/>
              <a:t>Wernicke’s area in temporal lobe associated with language comprehension</a:t>
            </a:r>
          </a:p>
          <a:p>
            <a:pPr lvl="3">
              <a:buSzPct val="80000"/>
              <a:buFont typeface="Wingdings" pitchFamily="2" charset="2"/>
              <a:buChar char="Ø"/>
            </a:pPr>
            <a:r>
              <a:rPr lang="en-US" altLang="en-US" smtClean="0"/>
              <a:t>When damaged in the person’s dominant hemisphere, receptive aphasia results; person hears sound, but it has no meaning, like hearing a foreign language</a:t>
            </a:r>
          </a:p>
          <a:p>
            <a:pPr lvl="2">
              <a:buSzPct val="60000"/>
              <a:buFont typeface="Wingdings 2" pitchFamily="18" charset="2"/>
              <a:buChar char=""/>
            </a:pPr>
            <a:r>
              <a:rPr lang="en-US" altLang="en-US" smtClean="0"/>
              <a:t>Broca’s area in frontal lobe mediates motor speech </a:t>
            </a:r>
          </a:p>
          <a:p>
            <a:pPr lvl="3">
              <a:buSzPct val="80000"/>
              <a:buFont typeface="Wingdings" pitchFamily="2" charset="2"/>
              <a:buChar char="Ø"/>
            </a:pPr>
            <a:r>
              <a:rPr lang="en-US" altLang="en-US" smtClean="0"/>
              <a:t>When injured in dominant hemisphere, expressive aphasia results; person cannot talk; person can understand language and knows what they want to say, but can produce only garbled sound</a:t>
            </a:r>
          </a:p>
        </p:txBody>
      </p:sp>
      <p:sp>
        <p:nvSpPr>
          <p:cNvPr id="17411" name="Rectangle 2"/>
          <p:cNvSpPr>
            <a:spLocks noGrp="1" noChangeArrowheads="1"/>
          </p:cNvSpPr>
          <p:nvPr>
            <p:ph type="title"/>
          </p:nvPr>
        </p:nvSpPr>
        <p:spPr/>
        <p:txBody>
          <a:bodyPr/>
          <a:lstStyle/>
          <a:p>
            <a:r>
              <a:rPr lang="en-US" altLang="en-US" smtClean="0"/>
              <a:t>Lobes of the Cerebral Cortex II</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74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58D123-070C-460E-86A9-E34CC94ABD9C}" type="slidenum">
              <a:rPr lang="en-US" sz="1000" smtClean="0">
                <a:latin typeface="Arial" pitchFamily="34" charset="0"/>
              </a:rPr>
              <a:pPr eaLnBrk="1" hangingPunct="1"/>
              <a:t>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Strength: test muscle groups of extremities, neck, and trunk</a:t>
            </a:r>
          </a:p>
          <a:p>
            <a:pPr lvl="1">
              <a:buSzPct val="60000"/>
              <a:buFont typeface="Wingdings 2" pitchFamily="18" charset="2"/>
              <a:buChar char=""/>
            </a:pPr>
            <a:r>
              <a:rPr lang="en-US" altLang="en-US" smtClean="0"/>
              <a:t>Tone: normal tension in relaxed muscles</a:t>
            </a:r>
          </a:p>
          <a:p>
            <a:pPr lvl="2">
              <a:buSzPct val="80000"/>
              <a:buFont typeface="Wingdings" pitchFamily="2" charset="2"/>
              <a:buChar char="Ø"/>
            </a:pPr>
            <a:r>
              <a:rPr lang="en-US" altLang="en-US" smtClean="0"/>
              <a:t>Persuade person to relax completely, and move each extremity smoothly through a full range of motion; normally note mild, even resistance to movement</a:t>
            </a:r>
          </a:p>
          <a:p>
            <a:pPr lvl="1">
              <a:buSzPct val="60000"/>
              <a:buFont typeface="Wingdings 2" pitchFamily="18" charset="2"/>
              <a:buChar char=""/>
            </a:pPr>
            <a:r>
              <a:rPr lang="en-US" altLang="en-US" smtClean="0"/>
              <a:t>Involuntary movements</a:t>
            </a:r>
          </a:p>
          <a:p>
            <a:pPr lvl="2">
              <a:buSzPct val="80000"/>
              <a:buFont typeface="Wingdings" pitchFamily="2" charset="2"/>
              <a:buChar char="Ø"/>
            </a:pPr>
            <a:r>
              <a:rPr lang="en-US" altLang="en-US" smtClean="0"/>
              <a:t>Normally none occur; if present, note location, frequency, rate, and amplitude; note if movements can be controlled at will</a:t>
            </a:r>
          </a:p>
          <a:p>
            <a:pPr lvl="2"/>
            <a:endParaRPr lang="en-US" altLang="en-US" smtClean="0"/>
          </a:p>
        </p:txBody>
      </p:sp>
      <p:sp>
        <p:nvSpPr>
          <p:cNvPr id="72707" name="Rectangle 4"/>
          <p:cNvSpPr>
            <a:spLocks noGrp="1" noChangeArrowheads="1"/>
          </p:cNvSpPr>
          <p:nvPr>
            <p:ph type="title"/>
          </p:nvPr>
        </p:nvSpPr>
        <p:spPr/>
        <p:txBody>
          <a:bodyPr/>
          <a:lstStyle/>
          <a:p>
            <a:r>
              <a:rPr lang="en-US" altLang="en-US" smtClean="0"/>
              <a:t>Inspect and Palpate Motor System: Muscles II</a:t>
            </a:r>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E67A13-DA71-4EB5-B7E1-A5F6D78084F3}" type="slidenum">
              <a:rPr lang="en-US" sz="1000" smtClean="0">
                <a:latin typeface="Arial" pitchFamily="34" charset="0"/>
              </a:rPr>
              <a:pPr eaLnBrk="1" hangingPunct="1"/>
              <a:t>60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Balance Tests</a:t>
            </a:r>
          </a:p>
          <a:p>
            <a:pPr lvl="2">
              <a:buSzPct val="80000"/>
              <a:buFont typeface="Wingdings" pitchFamily="2" charset="2"/>
              <a:buChar char="Ø"/>
            </a:pPr>
            <a:r>
              <a:rPr lang="en-US" altLang="en-US" smtClean="0"/>
              <a:t>Gait: observe as person walks 10 to 20 feet, turns, and returns to starting point; normally person moves with a sense of freedom; gait is smooth, rhythmic, and effortless; opposing arm swing is coordinated; person turns smooth; step length about 15 inches from heel to heel</a:t>
            </a:r>
          </a:p>
          <a:p>
            <a:pPr lvl="2">
              <a:buSzPct val="80000"/>
              <a:buFont typeface="Wingdings" pitchFamily="2" charset="2"/>
              <a:buChar char="Ø"/>
            </a:pPr>
            <a:r>
              <a:rPr lang="en-US" altLang="en-US" smtClean="0"/>
              <a:t>Ask person to walk straight line in heel-to-toe fashion; this decreases base of support and accentuates any problem with coordination; normally person can walk straight and stay balanced</a:t>
            </a:r>
          </a:p>
          <a:p>
            <a:pPr lvl="2">
              <a:buSzPct val="80000"/>
              <a:buFont typeface="Wingdings" pitchFamily="2" charset="2"/>
              <a:buChar char="Ø"/>
            </a:pPr>
            <a:r>
              <a:rPr lang="en-US" altLang="en-US" smtClean="0"/>
              <a:t>You may also test for balance by asking person to walk on toes, then on heels for a few steps</a:t>
            </a:r>
          </a:p>
        </p:txBody>
      </p:sp>
      <p:sp>
        <p:nvSpPr>
          <p:cNvPr id="73731" name="Rectangle 4"/>
          <p:cNvSpPr>
            <a:spLocks noGrp="1" noChangeArrowheads="1"/>
          </p:cNvSpPr>
          <p:nvPr>
            <p:ph type="title"/>
          </p:nvPr>
        </p:nvSpPr>
        <p:spPr/>
        <p:txBody>
          <a:bodyPr/>
          <a:lstStyle/>
          <a:p>
            <a:r>
              <a:rPr lang="en-US" altLang="en-US" smtClean="0"/>
              <a:t>Cerebellar Function Tests I</a:t>
            </a:r>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37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23BFF0-430E-43F0-8421-BDFAE79CB7E6}" type="slidenum">
              <a:rPr lang="en-US" sz="1000" smtClean="0">
                <a:latin typeface="Arial" pitchFamily="34" charset="0"/>
              </a:rPr>
              <a:pPr eaLnBrk="1" hangingPunct="1"/>
              <a:t>61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Romberg test: </a:t>
            </a:r>
          </a:p>
          <a:p>
            <a:pPr lvl="2">
              <a:buSzPct val="80000"/>
              <a:buFont typeface="Wingdings" pitchFamily="2" charset="2"/>
              <a:buChar char="Ø"/>
            </a:pPr>
            <a:r>
              <a:rPr lang="en-US" altLang="en-US" dirty="0" smtClean="0"/>
              <a:t>Ask person to stand up with feet together and arms at sides; when in stable position, ask person to close eyes and to hold position for about 20 seconds</a:t>
            </a:r>
          </a:p>
          <a:p>
            <a:pPr lvl="3">
              <a:buSzPct val="100000"/>
              <a:buFont typeface="Arial" pitchFamily="34" charset="0"/>
              <a:buChar char="•"/>
            </a:pPr>
            <a:r>
              <a:rPr lang="en-US" altLang="en-US" dirty="0" smtClean="0"/>
              <a:t>Normally person can maintain posture and balance even with visual orienting information blocked</a:t>
            </a:r>
          </a:p>
          <a:p>
            <a:pPr lvl="2">
              <a:buSzPct val="80000"/>
              <a:buFont typeface="Wingdings" pitchFamily="2" charset="2"/>
              <a:buChar char="Ø"/>
            </a:pPr>
            <a:r>
              <a:rPr lang="en-US" altLang="en-US" dirty="0" smtClean="0"/>
              <a:t>Ask person to perform shallow knee bend or hop in place, first on one leg, then other</a:t>
            </a:r>
          </a:p>
          <a:p>
            <a:pPr lvl="3">
              <a:buSzPct val="100000"/>
              <a:buFont typeface="Arial" pitchFamily="34" charset="0"/>
              <a:buChar char="•"/>
            </a:pPr>
            <a:r>
              <a:rPr lang="en-US" altLang="en-US" dirty="0" smtClean="0"/>
              <a:t>Demonstrates normal position sense, muscle strength, and cerebellar function</a:t>
            </a:r>
          </a:p>
          <a:p>
            <a:pPr lvl="3">
              <a:buSzPct val="100000"/>
              <a:buFont typeface="Arial" pitchFamily="34" charset="0"/>
              <a:buChar char="•"/>
            </a:pPr>
            <a:r>
              <a:rPr lang="en-US" altLang="en-US" dirty="0" smtClean="0"/>
              <a:t>Some individuals cannot hop because of aging or obesity</a:t>
            </a:r>
          </a:p>
        </p:txBody>
      </p:sp>
      <p:sp>
        <p:nvSpPr>
          <p:cNvPr id="74755" name="Rectangle 4"/>
          <p:cNvSpPr>
            <a:spLocks noGrp="1" noChangeArrowheads="1"/>
          </p:cNvSpPr>
          <p:nvPr>
            <p:ph type="title"/>
          </p:nvPr>
        </p:nvSpPr>
        <p:spPr/>
        <p:txBody>
          <a:bodyPr/>
          <a:lstStyle/>
          <a:p>
            <a:r>
              <a:rPr lang="en-US" altLang="en-US" smtClean="0"/>
              <a:t>Cerebellar Function Tests II</a:t>
            </a:r>
          </a:p>
        </p:txBody>
      </p:sp>
      <p:sp>
        <p:nvSpPr>
          <p:cNvPr id="747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47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32D506-8983-41B8-8A8A-487C48F5600D}" type="slidenum">
              <a:rPr lang="en-US" sz="1000" smtClean="0">
                <a:latin typeface="Arial" pitchFamily="34" charset="0"/>
              </a:rPr>
              <a:pPr eaLnBrk="1" hangingPunct="1"/>
              <a:t>62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Rapid Alternating Movements (RAM)</a:t>
            </a:r>
          </a:p>
          <a:p>
            <a:pPr lvl="2">
              <a:buSzPct val="80000"/>
              <a:buFont typeface="Wingdings" pitchFamily="2" charset="2"/>
              <a:buChar char="Ø"/>
            </a:pPr>
            <a:r>
              <a:rPr lang="en-US" altLang="en-US" smtClean="0"/>
              <a:t>Ask person to pat knees with both hands, lift up, turn hands over, and pat knees with backs of  hands; then ask person to do this faster</a:t>
            </a:r>
          </a:p>
          <a:p>
            <a:pPr lvl="3">
              <a:buSzPct val="100000"/>
              <a:buFont typeface="Arial" pitchFamily="34" charset="0"/>
              <a:buChar char="•"/>
            </a:pPr>
            <a:r>
              <a:rPr lang="en-US" altLang="en-US" smtClean="0"/>
              <a:t>Normally done with equal turning and quick rhythmic pace</a:t>
            </a:r>
          </a:p>
          <a:p>
            <a:pPr lvl="2">
              <a:buSzPct val="80000"/>
              <a:buFont typeface="Wingdings" pitchFamily="2" charset="2"/>
              <a:buChar char="Ø"/>
            </a:pPr>
            <a:r>
              <a:rPr lang="en-US" altLang="en-US" smtClean="0"/>
              <a:t>Alternatively, ask person to touch thumb to each finger on same hand, starting with the index finger, then reverse direction</a:t>
            </a:r>
          </a:p>
        </p:txBody>
      </p:sp>
      <p:sp>
        <p:nvSpPr>
          <p:cNvPr id="75779" name="Rectangle 4"/>
          <p:cNvSpPr>
            <a:spLocks noGrp="1" noChangeArrowheads="1"/>
          </p:cNvSpPr>
          <p:nvPr>
            <p:ph type="title"/>
          </p:nvPr>
        </p:nvSpPr>
        <p:spPr/>
        <p:txBody>
          <a:bodyPr/>
          <a:lstStyle/>
          <a:p>
            <a:r>
              <a:rPr lang="en-US" altLang="en-US" smtClean="0"/>
              <a:t>Coordination and Skilled Movements I </a:t>
            </a:r>
          </a:p>
        </p:txBody>
      </p:sp>
      <p:sp>
        <p:nvSpPr>
          <p:cNvPr id="757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1119DD-2B2C-4E4D-AC5A-F72799463FBF}" type="slidenum">
              <a:rPr lang="en-US" sz="1000" smtClean="0">
                <a:latin typeface="Arial" pitchFamily="34" charset="0"/>
              </a:rPr>
              <a:pPr eaLnBrk="1" hangingPunct="1"/>
              <a:t>63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Rapid Alternating Movements (RAM)</a:t>
            </a:r>
          </a:p>
          <a:p>
            <a:pPr lvl="2">
              <a:buSzPct val="80000"/>
              <a:buFont typeface="Wingdings" pitchFamily="2" charset="2"/>
              <a:buChar char="Ø"/>
            </a:pPr>
            <a:r>
              <a:rPr lang="en-US" altLang="en-US" smtClean="0"/>
              <a:t>Finger-to-finger test: with eyes open, ask person to use index finger to touch your finger, then their own nose; then move your finger to continue test</a:t>
            </a:r>
          </a:p>
          <a:p>
            <a:pPr lvl="3">
              <a:buSzPct val="100000"/>
              <a:buFont typeface="Arial" pitchFamily="34" charset="0"/>
              <a:buChar char="•"/>
            </a:pPr>
            <a:r>
              <a:rPr lang="en-US" altLang="en-US" smtClean="0"/>
              <a:t>Person’s movement should be smooth and accurate</a:t>
            </a:r>
          </a:p>
          <a:p>
            <a:pPr lvl="2">
              <a:buSzPct val="80000"/>
              <a:buFont typeface="Wingdings" pitchFamily="2" charset="2"/>
              <a:buChar char="Ø"/>
            </a:pPr>
            <a:r>
              <a:rPr lang="en-US" altLang="en-US" smtClean="0"/>
              <a:t>Finger-to-nose test: with eyes closed and stretch out arms and touch tip of their nose with each index finger, alternating hands and increasing speed</a:t>
            </a:r>
          </a:p>
          <a:p>
            <a:pPr lvl="3">
              <a:buSzPct val="100000"/>
              <a:buFont typeface="Arial" pitchFamily="34" charset="0"/>
              <a:buChar char="•"/>
            </a:pPr>
            <a:r>
              <a:rPr lang="en-US" altLang="en-US" smtClean="0"/>
              <a:t>Normally this is done with accurate and smooth movement</a:t>
            </a:r>
          </a:p>
          <a:p>
            <a:pPr lvl="2">
              <a:buSzPct val="80000"/>
              <a:buFont typeface="Wingdings" pitchFamily="2" charset="2"/>
              <a:buChar char="Ø"/>
            </a:pPr>
            <a:r>
              <a:rPr lang="en-US" altLang="en-US" smtClean="0"/>
              <a:t>Heel-to-shin test: ask person in supine position to place heel on opposite knee and run it down shin to ankle</a:t>
            </a:r>
          </a:p>
          <a:p>
            <a:pPr lvl="3">
              <a:buSzPct val="100000"/>
              <a:buFont typeface="Arial" pitchFamily="34" charset="0"/>
              <a:buChar char="•"/>
            </a:pPr>
            <a:r>
              <a:rPr lang="en-US" altLang="en-US" smtClean="0"/>
              <a:t>Normally person moves heel in straight line down shin</a:t>
            </a:r>
          </a:p>
        </p:txBody>
      </p:sp>
      <p:sp>
        <p:nvSpPr>
          <p:cNvPr id="76803" name="Rectangle 4"/>
          <p:cNvSpPr>
            <a:spLocks noGrp="1" noChangeArrowheads="1"/>
          </p:cNvSpPr>
          <p:nvPr>
            <p:ph type="title"/>
          </p:nvPr>
        </p:nvSpPr>
        <p:spPr/>
        <p:txBody>
          <a:bodyPr/>
          <a:lstStyle/>
          <a:p>
            <a:r>
              <a:rPr lang="en-US" altLang="en-US" smtClean="0"/>
              <a:t>Coordination and Skilled Movements II</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68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644A52-4A63-41D4-914F-FCB2F7EF91D5}" type="slidenum">
              <a:rPr lang="en-US" sz="1000" smtClean="0">
                <a:latin typeface="Arial" pitchFamily="34" charset="0"/>
              </a:rPr>
              <a:pPr eaLnBrk="1" hangingPunct="1"/>
              <a:t>64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nurse observes that a patient’s gait is unsteady and assesses a positive Romberg sign. Which area of the brain is most likely affected</a:t>
            </a:r>
            <a:r>
              <a:rPr lang="en-US" dirty="0" smtClean="0"/>
              <a:t>?</a:t>
            </a:r>
          </a:p>
          <a:p>
            <a:pPr marL="463550" indent="-463550" eaLnBrk="1" hangingPunct="1">
              <a:buSzPct val="100000"/>
              <a:buFont typeface="Arial" charset="0"/>
              <a:buAutoNum type="arabicPeriod"/>
              <a:defRPr/>
            </a:pPr>
            <a:r>
              <a:rPr lang="en-US" dirty="0"/>
              <a:t>Hypothalamus</a:t>
            </a:r>
          </a:p>
          <a:p>
            <a:pPr marL="463550" indent="-463550" eaLnBrk="1" hangingPunct="1">
              <a:buSzPct val="100000"/>
              <a:buFont typeface="Arial" charset="0"/>
              <a:buAutoNum type="arabicPeriod"/>
              <a:defRPr/>
            </a:pPr>
            <a:r>
              <a:rPr lang="en-US" dirty="0"/>
              <a:t>Medulla oblongata </a:t>
            </a:r>
          </a:p>
          <a:p>
            <a:pPr marL="463550" indent="-463550" eaLnBrk="1" hangingPunct="1">
              <a:buSzPct val="100000"/>
              <a:buFont typeface="Arial" charset="0"/>
              <a:buAutoNum type="arabicPeriod"/>
              <a:defRPr/>
            </a:pPr>
            <a:r>
              <a:rPr lang="en-US" dirty="0"/>
              <a:t>Cerebellum</a:t>
            </a:r>
          </a:p>
          <a:p>
            <a:pPr marL="463550" indent="-463550" eaLnBrk="1" hangingPunct="1">
              <a:buSzPct val="100000"/>
              <a:buFont typeface="Arial" charset="0"/>
              <a:buAutoNum type="arabicPeriod"/>
              <a:defRPr/>
            </a:pPr>
            <a:r>
              <a:rPr lang="en-US" dirty="0"/>
              <a:t>Left hemisphere</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32DE18B8-1E13-4BDA-94F1-70BB0B3C5213}" type="slidenum">
              <a:rPr lang="en-US" smtClean="0"/>
              <a:pPr>
                <a:defRPr/>
              </a:pPr>
              <a:t>65</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2605071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6"/>
          <p:cNvSpPr>
            <a:spLocks noGrp="1"/>
          </p:cNvSpPr>
          <p:nvPr>
            <p:ph idx="1"/>
          </p:nvPr>
        </p:nvSpPr>
        <p:spPr>
          <a:xfrm>
            <a:off x="465138" y="1641475"/>
            <a:ext cx="8229600" cy="4454525"/>
          </a:xfrm>
        </p:spPr>
        <p:txBody>
          <a:bodyPr/>
          <a:lstStyle/>
          <a:p>
            <a:r>
              <a:rPr lang="en-US" altLang="en-US" dirty="0" smtClean="0"/>
              <a:t>Ask person to identify various sensory stimuli in order to test intactness of peripheral nerve fibers, sensory tracts, and higher cortical discrimination</a:t>
            </a:r>
          </a:p>
          <a:p>
            <a:pPr lvl="1"/>
            <a:r>
              <a:rPr lang="en-US" altLang="en-US" dirty="0" smtClean="0"/>
              <a:t>Routine screening procedures include testing superficial pain, light touch, and vibration in few distal locations, and testing </a:t>
            </a:r>
            <a:r>
              <a:rPr lang="en-US" altLang="en-US" dirty="0" err="1" smtClean="0"/>
              <a:t>stereognosis</a:t>
            </a:r>
            <a:r>
              <a:rPr lang="en-US" altLang="en-US" dirty="0" smtClean="0"/>
              <a:t> </a:t>
            </a:r>
          </a:p>
          <a:p>
            <a:pPr lvl="1"/>
            <a:r>
              <a:rPr lang="en-US" altLang="en-US" dirty="0" smtClean="0"/>
              <a:t>Complete testing of sensory system warranted in those with neurologic symptoms (e.g., localized pain, numbness, and tingling) or if you discover abnormalities</a:t>
            </a:r>
          </a:p>
        </p:txBody>
      </p:sp>
      <p:sp>
        <p:nvSpPr>
          <p:cNvPr id="77827" name="Rectangle 4"/>
          <p:cNvSpPr>
            <a:spLocks noGrp="1" noChangeArrowheads="1"/>
          </p:cNvSpPr>
          <p:nvPr>
            <p:ph type="title"/>
          </p:nvPr>
        </p:nvSpPr>
        <p:spPr/>
        <p:txBody>
          <a:bodyPr/>
          <a:lstStyle/>
          <a:p>
            <a:r>
              <a:rPr lang="en-US" altLang="en-US" smtClean="0"/>
              <a:t>Assess Sensory System I</a:t>
            </a:r>
          </a:p>
        </p:txBody>
      </p:sp>
      <p:sp>
        <p:nvSpPr>
          <p:cNvPr id="778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78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E1C9E3-9AE2-49B8-9C51-DEC15BF08C29}" type="slidenum">
              <a:rPr lang="en-US" sz="1000" smtClean="0">
                <a:latin typeface="Arial" pitchFamily="34" charset="0"/>
              </a:rPr>
              <a:pPr eaLnBrk="1" hangingPunct="1"/>
              <a:t>66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6"/>
          <p:cNvSpPr>
            <a:spLocks noGrp="1"/>
          </p:cNvSpPr>
          <p:nvPr>
            <p:ph idx="1"/>
          </p:nvPr>
        </p:nvSpPr>
        <p:spPr>
          <a:xfrm>
            <a:off x="465138" y="1641475"/>
            <a:ext cx="8229600" cy="4454525"/>
          </a:xfrm>
        </p:spPr>
        <p:txBody>
          <a:bodyPr/>
          <a:lstStyle/>
          <a:p>
            <a:r>
              <a:rPr lang="en-US" altLang="en-US" smtClean="0"/>
              <a:t>Compare sensations on symmetric parts of body</a:t>
            </a:r>
          </a:p>
          <a:p>
            <a:pPr lvl="1"/>
            <a:r>
              <a:rPr lang="en-US" altLang="en-US" smtClean="0"/>
              <a:t>When you find definite decrease in sensation, map it by systematic testing in that area</a:t>
            </a:r>
          </a:p>
          <a:p>
            <a:pPr lvl="1"/>
            <a:r>
              <a:rPr lang="en-US" altLang="en-US" smtClean="0"/>
              <a:t>Proceed from point of decreased sensation toward sensitive area; ask person to tell you where sensation changes; you can map exact borders of deficient area; draw results on diagram</a:t>
            </a:r>
          </a:p>
          <a:p>
            <a:pPr lvl="1"/>
            <a:r>
              <a:rPr lang="en-US" altLang="en-US" smtClean="0"/>
              <a:t>Person’s eyes should be closed during tests </a:t>
            </a:r>
          </a:p>
          <a:p>
            <a:pPr lvl="1"/>
            <a:r>
              <a:rPr lang="en-US" altLang="en-US" smtClean="0"/>
              <a:t>Take time to explain what will be happening and exactly how you expect person to respond</a:t>
            </a:r>
          </a:p>
        </p:txBody>
      </p:sp>
      <p:sp>
        <p:nvSpPr>
          <p:cNvPr id="78851" name="Rectangle 4"/>
          <p:cNvSpPr>
            <a:spLocks noGrp="1" noChangeArrowheads="1"/>
          </p:cNvSpPr>
          <p:nvPr>
            <p:ph type="title"/>
          </p:nvPr>
        </p:nvSpPr>
        <p:spPr/>
        <p:txBody>
          <a:bodyPr/>
          <a:lstStyle/>
          <a:p>
            <a:r>
              <a:rPr lang="en-US" altLang="en-US" smtClean="0"/>
              <a:t>Assess Sensory System II</a:t>
            </a:r>
          </a:p>
        </p:txBody>
      </p:sp>
      <p:sp>
        <p:nvSpPr>
          <p:cNvPr id="788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88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EE48A7-CE10-47FE-BFE1-93A3AC6CE8A1}" type="slidenum">
              <a:rPr lang="en-US" sz="1000" smtClean="0">
                <a:latin typeface="Arial" pitchFamily="34" charset="0"/>
              </a:rPr>
              <a:pPr eaLnBrk="1" hangingPunct="1"/>
              <a:t>67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Pain: tested by person’s ability to perceive pinprick </a:t>
            </a:r>
          </a:p>
          <a:p>
            <a:pPr lvl="1">
              <a:buSzPct val="60000"/>
              <a:buFont typeface="Wingdings 2" pitchFamily="18" charset="2"/>
              <a:buChar char=""/>
            </a:pPr>
            <a:r>
              <a:rPr lang="en-US" altLang="en-US" smtClean="0"/>
              <a:t>Temperature: test temperature sensation only when pain sensation is abnormal; otherwise, you may omit it because the fiber tracts are much the same.</a:t>
            </a:r>
          </a:p>
          <a:p>
            <a:pPr lvl="1">
              <a:buSzPct val="60000"/>
              <a:buFont typeface="Wingdings 2" pitchFamily="18" charset="2"/>
              <a:buChar char=""/>
            </a:pPr>
            <a:r>
              <a:rPr lang="en-US" altLang="en-US" smtClean="0"/>
              <a:t>Light touch: apply wisp of cotton to skin in random order of sites and at irregular intervals; include arms, forearms, hands, chest, thighs, and legs; ask person to say “now” or “yes” when touch is felt</a:t>
            </a:r>
          </a:p>
          <a:p>
            <a:pPr lvl="1">
              <a:buSzPct val="60000"/>
              <a:buFont typeface="Wingdings 2" pitchFamily="18" charset="2"/>
              <a:buChar char=""/>
            </a:pPr>
            <a:r>
              <a:rPr lang="en-US" altLang="en-US" smtClean="0"/>
              <a:t>Compare symmetric points</a:t>
            </a:r>
          </a:p>
        </p:txBody>
      </p:sp>
      <p:sp>
        <p:nvSpPr>
          <p:cNvPr id="79875" name="Rectangle 4"/>
          <p:cNvSpPr>
            <a:spLocks noGrp="1" noChangeArrowheads="1"/>
          </p:cNvSpPr>
          <p:nvPr>
            <p:ph type="title"/>
          </p:nvPr>
        </p:nvSpPr>
        <p:spPr/>
        <p:txBody>
          <a:bodyPr/>
          <a:lstStyle/>
          <a:p>
            <a:r>
              <a:rPr lang="en-US" altLang="en-US" smtClean="0"/>
              <a:t>Spinothalamic Tract </a:t>
            </a:r>
          </a:p>
        </p:txBody>
      </p:sp>
      <p:sp>
        <p:nvSpPr>
          <p:cNvPr id="798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98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AB78F4-8E61-481D-94DF-86A53EADD998}" type="slidenum">
              <a:rPr lang="en-US" sz="1000" smtClean="0">
                <a:latin typeface="Arial" pitchFamily="34" charset="0"/>
              </a:rPr>
              <a:pPr eaLnBrk="1" hangingPunct="1"/>
              <a:t>68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Vibration: test person’s ability to feel vibrations of tuning fork over bony prominences</a:t>
            </a:r>
          </a:p>
          <a:p>
            <a:pPr lvl="2">
              <a:buSzPct val="80000"/>
              <a:buFont typeface="Wingdings" pitchFamily="2" charset="2"/>
              <a:buChar char="Ø"/>
            </a:pPr>
            <a:r>
              <a:rPr lang="en-US" altLang="en-US" smtClean="0"/>
              <a:t>Compare right side with left side; if you find a deficit, note whether gradual or abrupt</a:t>
            </a:r>
          </a:p>
          <a:p>
            <a:pPr lvl="1">
              <a:buSzPct val="60000"/>
              <a:buFont typeface="Wingdings 2" pitchFamily="18" charset="2"/>
              <a:buChar char=""/>
            </a:pPr>
            <a:r>
              <a:rPr lang="en-US" altLang="en-US" smtClean="0"/>
              <a:t>Position (kinesthesia): test person’s ability to perceive passive movements of extremities</a:t>
            </a:r>
          </a:p>
        </p:txBody>
      </p:sp>
      <p:sp>
        <p:nvSpPr>
          <p:cNvPr id="80899" name="Rectangle 4"/>
          <p:cNvSpPr>
            <a:spLocks noGrp="1" noChangeArrowheads="1"/>
          </p:cNvSpPr>
          <p:nvPr>
            <p:ph type="title"/>
          </p:nvPr>
        </p:nvSpPr>
        <p:spPr/>
        <p:txBody>
          <a:bodyPr/>
          <a:lstStyle/>
          <a:p>
            <a:r>
              <a:rPr lang="en-US" altLang="en-US" smtClean="0"/>
              <a:t>Posterior Column Tract I</a:t>
            </a:r>
          </a:p>
        </p:txBody>
      </p:sp>
      <p:sp>
        <p:nvSpPr>
          <p:cNvPr id="809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09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7415EE-34A8-4DC3-A22B-4938C65A77BD}" type="slidenum">
              <a:rPr lang="en-US" sz="1000" smtClean="0">
                <a:latin typeface="Arial" pitchFamily="34" charset="0"/>
              </a:rPr>
              <a:pPr eaLnBrk="1" hangingPunct="1"/>
              <a:t>69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8"/>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Damage to specific cortical areas produces a corresponding loss of function:</a:t>
            </a:r>
          </a:p>
          <a:p>
            <a:pPr lvl="2">
              <a:buSzPct val="80000"/>
              <a:buFont typeface="Wingdings" pitchFamily="2" charset="2"/>
              <a:buChar char="Ø"/>
            </a:pPr>
            <a:r>
              <a:rPr lang="en-US" altLang="en-US" smtClean="0"/>
              <a:t>Motor weakness</a:t>
            </a:r>
          </a:p>
          <a:p>
            <a:pPr lvl="2">
              <a:buSzPct val="80000"/>
              <a:buFont typeface="Wingdings" pitchFamily="2" charset="2"/>
              <a:buChar char="Ø"/>
            </a:pPr>
            <a:r>
              <a:rPr lang="en-US" altLang="en-US" smtClean="0"/>
              <a:t>Paralysis </a:t>
            </a:r>
          </a:p>
          <a:p>
            <a:pPr lvl="2">
              <a:buSzPct val="80000"/>
              <a:buFont typeface="Wingdings" pitchFamily="2" charset="2"/>
              <a:buChar char="Ø"/>
            </a:pPr>
            <a:r>
              <a:rPr lang="en-US" altLang="en-US" smtClean="0"/>
              <a:t>Loss of sensation</a:t>
            </a:r>
          </a:p>
          <a:p>
            <a:pPr lvl="2">
              <a:buSzPct val="80000"/>
              <a:buFont typeface="Wingdings" pitchFamily="2" charset="2"/>
              <a:buChar char="Ø"/>
            </a:pPr>
            <a:r>
              <a:rPr lang="en-US" altLang="en-US" smtClean="0"/>
              <a:t>Impaired ability to understand and process language</a:t>
            </a:r>
          </a:p>
          <a:p>
            <a:pPr lvl="1">
              <a:buSzPct val="60000"/>
              <a:buFont typeface="Wingdings 2" pitchFamily="18" charset="2"/>
              <a:buChar char=""/>
            </a:pPr>
            <a:r>
              <a:rPr lang="en-US" altLang="en-US" smtClean="0"/>
              <a:t>Damage occurs when highly specialized neurologic cells are deprived of blood supply, such as when a cerebral artery becomes occluded</a:t>
            </a:r>
          </a:p>
        </p:txBody>
      </p:sp>
      <p:sp>
        <p:nvSpPr>
          <p:cNvPr id="18435" name="Rectangle 2"/>
          <p:cNvSpPr>
            <a:spLocks noGrp="1" noChangeArrowheads="1"/>
          </p:cNvSpPr>
          <p:nvPr>
            <p:ph type="title"/>
          </p:nvPr>
        </p:nvSpPr>
        <p:spPr/>
        <p:txBody>
          <a:bodyPr/>
          <a:lstStyle/>
          <a:p>
            <a:r>
              <a:rPr lang="en-US" altLang="en-US" smtClean="0"/>
              <a:t>Damage to Cerebral Cortex</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84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7018B8-9EFA-454F-8408-A3261BF314DB}" type="slidenum">
              <a:rPr lang="en-US" sz="1000" smtClean="0">
                <a:latin typeface="Arial" pitchFamily="34" charset="0"/>
              </a:rPr>
              <a:pPr eaLnBrk="1" hangingPunct="1"/>
              <a:t>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Tactile discrimination (fine touch): tests also measure discrimination ability of sensory cortex</a:t>
            </a:r>
          </a:p>
          <a:p>
            <a:pPr lvl="2">
              <a:buSzPct val="80000"/>
              <a:buFont typeface="Wingdings" pitchFamily="2" charset="2"/>
              <a:buChar char="Ø"/>
            </a:pPr>
            <a:r>
              <a:rPr lang="en-US" altLang="en-US" smtClean="0"/>
              <a:t>Stereognosis:  test person’s ability to recognize objects by feeling their forms, sizes, and weights</a:t>
            </a:r>
          </a:p>
          <a:p>
            <a:pPr lvl="2">
              <a:buSzPct val="80000"/>
              <a:buFont typeface="Wingdings" pitchFamily="2" charset="2"/>
              <a:buChar char="Ø"/>
            </a:pPr>
            <a:r>
              <a:rPr lang="en-US" altLang="en-US" smtClean="0"/>
              <a:t>Graphesthesia: ability to “read” a number by having it traced on skin</a:t>
            </a:r>
          </a:p>
          <a:p>
            <a:pPr lvl="2">
              <a:buSzPct val="80000"/>
              <a:buFont typeface="Wingdings" pitchFamily="2" charset="2"/>
              <a:buChar char="Ø"/>
            </a:pPr>
            <a:r>
              <a:rPr lang="en-US" altLang="en-US" smtClean="0"/>
              <a:t>Two-point discrimination: test ability to distinguish separation of two simultaneous pin points on skin</a:t>
            </a:r>
          </a:p>
          <a:p>
            <a:pPr lvl="2">
              <a:buSzPct val="80000"/>
              <a:buFont typeface="Wingdings" pitchFamily="2" charset="2"/>
              <a:buChar char="Ø"/>
            </a:pPr>
            <a:r>
              <a:rPr lang="en-US" altLang="en-US" smtClean="0"/>
              <a:t>Extinction: simultaneously touch both sides of body at same point; normally both sensations are felt</a:t>
            </a:r>
          </a:p>
          <a:p>
            <a:pPr lvl="2">
              <a:buSzPct val="80000"/>
              <a:buFont typeface="Wingdings" pitchFamily="2" charset="2"/>
              <a:buChar char="Ø"/>
            </a:pPr>
            <a:r>
              <a:rPr lang="en-US" altLang="en-US" smtClean="0"/>
              <a:t>Point location: touch skin and withdraw stimulus promptly; ask person to put finger where you touched</a:t>
            </a:r>
          </a:p>
        </p:txBody>
      </p:sp>
      <p:sp>
        <p:nvSpPr>
          <p:cNvPr id="81923" name="Rectangle 4"/>
          <p:cNvSpPr>
            <a:spLocks noGrp="1" noChangeArrowheads="1"/>
          </p:cNvSpPr>
          <p:nvPr>
            <p:ph type="title"/>
          </p:nvPr>
        </p:nvSpPr>
        <p:spPr/>
        <p:txBody>
          <a:bodyPr/>
          <a:lstStyle/>
          <a:p>
            <a:r>
              <a:rPr lang="en-US" altLang="en-US" smtClean="0"/>
              <a:t>Posterior Column Tract II</a:t>
            </a:r>
          </a:p>
        </p:txBody>
      </p:sp>
      <p:sp>
        <p:nvSpPr>
          <p:cNvPr id="819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19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183904-9C1A-47C1-84CA-D9FA5B8FA247}" type="slidenum">
              <a:rPr lang="en-US" sz="1000" smtClean="0">
                <a:latin typeface="Arial" pitchFamily="34" charset="0"/>
              </a:rPr>
              <a:pPr eaLnBrk="1" hangingPunct="1"/>
              <a:t>70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Measurement of stretch reflexes reveals intactness of reflex arc at specific spinal levels and normal override on reflex of higher cortical levels</a:t>
            </a:r>
          </a:p>
          <a:p>
            <a:pPr lvl="1">
              <a:buSzPct val="60000"/>
              <a:buFont typeface="Wingdings 2" pitchFamily="18" charset="2"/>
              <a:buChar char=""/>
            </a:pPr>
            <a:r>
              <a:rPr lang="en-US" altLang="en-US" smtClean="0"/>
              <a:t>Limb should be relaxed and muscle partially stretched</a:t>
            </a:r>
          </a:p>
          <a:p>
            <a:pPr lvl="1">
              <a:buSzPct val="60000"/>
              <a:buFont typeface="Wingdings 2" pitchFamily="18" charset="2"/>
              <a:buChar char=""/>
            </a:pPr>
            <a:r>
              <a:rPr lang="en-US" altLang="en-US" smtClean="0"/>
              <a:t>Stimulate reflex by directing short, snappy blow of reflex hammer onto muscle’s insertion tendon</a:t>
            </a:r>
          </a:p>
          <a:p>
            <a:pPr lvl="1">
              <a:buSzPct val="60000"/>
              <a:buFont typeface="Wingdings 2" pitchFamily="18" charset="2"/>
              <a:buChar char=""/>
            </a:pPr>
            <a:r>
              <a:rPr lang="en-US" altLang="en-US" smtClean="0"/>
              <a:t>Compare right and left sides: responses should be equal</a:t>
            </a:r>
          </a:p>
        </p:txBody>
      </p:sp>
      <p:sp>
        <p:nvSpPr>
          <p:cNvPr id="82947" name="Rectangle 4"/>
          <p:cNvSpPr>
            <a:spLocks noGrp="1" noChangeArrowheads="1"/>
          </p:cNvSpPr>
          <p:nvPr>
            <p:ph type="title"/>
          </p:nvPr>
        </p:nvSpPr>
        <p:spPr/>
        <p:txBody>
          <a:bodyPr/>
          <a:lstStyle/>
          <a:p>
            <a:r>
              <a:rPr lang="en-US" altLang="en-US" smtClean="0"/>
              <a:t>Deep Tendon Reflexes (DTRs)</a:t>
            </a:r>
          </a:p>
        </p:txBody>
      </p:sp>
      <p:sp>
        <p:nvSpPr>
          <p:cNvPr id="829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29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B51557-3ECC-47C0-A376-21753B9C2C37}" type="slidenum">
              <a:rPr lang="en-US" sz="1000" smtClean="0">
                <a:latin typeface="Arial" pitchFamily="34" charset="0"/>
              </a:rPr>
              <a:pPr eaLnBrk="1" hangingPunct="1"/>
              <a:t>71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6"/>
          <p:cNvSpPr>
            <a:spLocks noGrp="1"/>
          </p:cNvSpPr>
          <p:nvPr>
            <p:ph idx="1"/>
          </p:nvPr>
        </p:nvSpPr>
        <p:spPr>
          <a:xfrm>
            <a:off x="465138" y="1641475"/>
            <a:ext cx="8229600" cy="4454525"/>
          </a:xfrm>
        </p:spPr>
        <p:txBody>
          <a:bodyPr/>
          <a:lstStyle/>
          <a:p>
            <a:endParaRPr lang="en-US" altLang="en-US" smtClean="0"/>
          </a:p>
          <a:p>
            <a:pPr lvl="1">
              <a:buSzPct val="60000"/>
              <a:buFont typeface="Wingdings 2" pitchFamily="18" charset="2"/>
              <a:buChar char=""/>
            </a:pPr>
            <a:r>
              <a:rPr lang="en-US" altLang="en-US" smtClean="0"/>
              <a:t> Reflex response graded on 4-point scale</a:t>
            </a:r>
          </a:p>
          <a:p>
            <a:pPr lvl="2">
              <a:buSzPct val="80000"/>
              <a:buFont typeface="Wingdings" pitchFamily="2" charset="2"/>
              <a:buChar char="Ø"/>
            </a:pPr>
            <a:r>
              <a:rPr lang="en-US" altLang="en-US" smtClean="0"/>
              <a:t>4 = very brisk, hyperactive with clonus, indicative of disease</a:t>
            </a:r>
          </a:p>
          <a:p>
            <a:pPr lvl="2">
              <a:buSzPct val="80000"/>
              <a:buFont typeface="Wingdings" pitchFamily="2" charset="2"/>
              <a:buChar char="Ø"/>
            </a:pPr>
            <a:r>
              <a:rPr lang="en-US" altLang="en-US" smtClean="0"/>
              <a:t>3 = brisker than average, may indicate disease</a:t>
            </a:r>
          </a:p>
          <a:p>
            <a:pPr lvl="2">
              <a:buSzPct val="80000"/>
              <a:buFont typeface="Wingdings" pitchFamily="2" charset="2"/>
              <a:buChar char="Ø"/>
            </a:pPr>
            <a:r>
              <a:rPr lang="en-US" altLang="en-US" smtClean="0"/>
              <a:t>2 = Average, normal</a:t>
            </a:r>
          </a:p>
          <a:p>
            <a:pPr lvl="2">
              <a:buSzPct val="80000"/>
              <a:buFont typeface="Wingdings" pitchFamily="2" charset="2"/>
              <a:buChar char="Ø"/>
            </a:pPr>
            <a:r>
              <a:rPr lang="en-US" altLang="en-US" smtClean="0"/>
              <a:t>1 = diminished, low normal,  or occurs with reinforcement</a:t>
            </a:r>
          </a:p>
          <a:p>
            <a:pPr lvl="2">
              <a:buSzPct val="80000"/>
              <a:buFont typeface="Wingdings" pitchFamily="2" charset="2"/>
              <a:buChar char="Ø"/>
            </a:pPr>
            <a:r>
              <a:rPr lang="en-US" altLang="en-US" smtClean="0"/>
              <a:t>0 = no response</a:t>
            </a:r>
          </a:p>
          <a:p>
            <a:pPr lvl="1">
              <a:buSzPct val="60000"/>
              <a:buFont typeface="Wingdings 2" pitchFamily="18" charset="2"/>
              <a:buChar char=""/>
            </a:pPr>
            <a:r>
              <a:rPr lang="en-US" altLang="en-US" smtClean="0"/>
              <a:t>Subjective scale requires clinical practice; scale not completely reliable; a wide range of normal exists in reflex responses</a:t>
            </a:r>
          </a:p>
        </p:txBody>
      </p:sp>
      <p:sp>
        <p:nvSpPr>
          <p:cNvPr id="83971" name="Rectangle 4"/>
          <p:cNvSpPr>
            <a:spLocks noGrp="1" noChangeArrowheads="1"/>
          </p:cNvSpPr>
          <p:nvPr>
            <p:ph type="title"/>
          </p:nvPr>
        </p:nvSpPr>
        <p:spPr/>
        <p:txBody>
          <a:bodyPr/>
          <a:lstStyle/>
          <a:p>
            <a:r>
              <a:rPr lang="en-US" altLang="en-US" smtClean="0"/>
              <a:t>DTRs  4-Point Scale</a:t>
            </a:r>
          </a:p>
        </p:txBody>
      </p:sp>
      <p:sp>
        <p:nvSpPr>
          <p:cNvPr id="839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39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DB8031-9310-400E-8585-EF4E2EBBCB45}" type="slidenum">
              <a:rPr lang="en-US" sz="1000" smtClean="0">
                <a:latin typeface="Arial" pitchFamily="34" charset="0"/>
              </a:rPr>
              <a:pPr eaLnBrk="1" hangingPunct="1"/>
              <a:t>72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6"/>
          <p:cNvSpPr>
            <a:spLocks noGrp="1"/>
          </p:cNvSpPr>
          <p:nvPr>
            <p:ph idx="1"/>
          </p:nvPr>
        </p:nvSpPr>
        <p:spPr>
          <a:xfrm>
            <a:off x="465138" y="1641475"/>
            <a:ext cx="8229600" cy="4454525"/>
          </a:xfrm>
        </p:spPr>
        <p:txBody>
          <a:bodyPr/>
          <a:lstStyle/>
          <a:p>
            <a:r>
              <a:rPr lang="en-US" altLang="en-US" smtClean="0"/>
              <a:t>Biceps reflex, C5 to C6</a:t>
            </a:r>
          </a:p>
          <a:p>
            <a:pPr lvl="1"/>
            <a:r>
              <a:rPr lang="en-US" altLang="en-US" smtClean="0"/>
              <a:t>Support the person’s forearm on yours; place your thumb on biceps tendon and strike a blow on your thumb</a:t>
            </a:r>
          </a:p>
          <a:p>
            <a:pPr lvl="2"/>
            <a:r>
              <a:rPr lang="en-US" altLang="en-US" smtClean="0"/>
              <a:t>Normal response is contraction of biceps muscle and flexion of forearm</a:t>
            </a:r>
          </a:p>
          <a:p>
            <a:r>
              <a:rPr lang="en-US" altLang="en-US" smtClean="0"/>
              <a:t>Triceps reflex, C7 to C8</a:t>
            </a:r>
          </a:p>
          <a:p>
            <a:pPr lvl="1"/>
            <a:r>
              <a:rPr lang="en-US" altLang="en-US" smtClean="0"/>
              <a:t>Tell person to let arm “just go dead” as you strike triceps tendon directly just above the elbow</a:t>
            </a:r>
          </a:p>
          <a:p>
            <a:pPr lvl="2"/>
            <a:r>
              <a:rPr lang="en-US" altLang="en-US" smtClean="0"/>
              <a:t>Normal response is extension of forearm</a:t>
            </a:r>
          </a:p>
        </p:txBody>
      </p:sp>
      <p:sp>
        <p:nvSpPr>
          <p:cNvPr id="84995" name="Rectangle 4"/>
          <p:cNvSpPr>
            <a:spLocks noGrp="1" noChangeArrowheads="1"/>
          </p:cNvSpPr>
          <p:nvPr>
            <p:ph type="title"/>
          </p:nvPr>
        </p:nvSpPr>
        <p:spPr/>
        <p:txBody>
          <a:bodyPr/>
          <a:lstStyle/>
          <a:p>
            <a:r>
              <a:rPr lang="en-US" altLang="en-US" smtClean="0"/>
              <a:t>Testing Reflexes I</a:t>
            </a:r>
          </a:p>
        </p:txBody>
      </p:sp>
      <p:sp>
        <p:nvSpPr>
          <p:cNvPr id="849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49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D92487-7D55-4E26-BB5B-F99AEFC59DCA}" type="slidenum">
              <a:rPr lang="en-US" sz="1000" smtClean="0">
                <a:latin typeface="Arial" pitchFamily="34" charset="0"/>
              </a:rPr>
              <a:pPr eaLnBrk="1" hangingPunct="1"/>
              <a:t>73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6"/>
          <p:cNvSpPr>
            <a:spLocks noGrp="1"/>
          </p:cNvSpPr>
          <p:nvPr>
            <p:ph idx="1"/>
          </p:nvPr>
        </p:nvSpPr>
        <p:spPr>
          <a:xfrm>
            <a:off x="465138" y="1641475"/>
            <a:ext cx="8229600" cy="4711700"/>
          </a:xfrm>
        </p:spPr>
        <p:txBody>
          <a:bodyPr/>
          <a:lstStyle/>
          <a:p>
            <a:r>
              <a:rPr lang="en-US" altLang="en-US" sz="2400" smtClean="0"/>
              <a:t>Brachioradialis reflex, C5 to C6</a:t>
            </a:r>
          </a:p>
          <a:p>
            <a:pPr lvl="1"/>
            <a:r>
              <a:rPr lang="en-US" altLang="en-US" sz="2000" smtClean="0"/>
              <a:t>Hold person’s thumbs to suspend forearms in relaxation and strike forearm directly, about 2 to 3 cm above radial styloid process</a:t>
            </a:r>
          </a:p>
          <a:p>
            <a:pPr lvl="2"/>
            <a:r>
              <a:rPr lang="en-US" altLang="en-US" sz="1800" smtClean="0"/>
              <a:t>Normal response is flexion and supination of forearm</a:t>
            </a:r>
          </a:p>
          <a:p>
            <a:r>
              <a:rPr lang="en-US" altLang="en-US" sz="2400" smtClean="0"/>
              <a:t>Quadriceps reflex, L2 to L4 (“knee jerk”)</a:t>
            </a:r>
          </a:p>
          <a:p>
            <a:pPr lvl="1"/>
            <a:r>
              <a:rPr lang="en-US" altLang="en-US" sz="2000" smtClean="0"/>
              <a:t>Let lower legs dangle freely to flex knee and stretch tendons; strike tendon directly just below patella</a:t>
            </a:r>
          </a:p>
          <a:p>
            <a:pPr lvl="2"/>
            <a:r>
              <a:rPr lang="en-US" altLang="en-US" sz="1800" smtClean="0"/>
              <a:t>Normal response is extension of lower leg</a:t>
            </a:r>
          </a:p>
          <a:p>
            <a:r>
              <a:rPr lang="en-US" altLang="en-US" sz="2400" smtClean="0"/>
              <a:t>Achilles reflex, L5 to S2 (“ankle jerk”)</a:t>
            </a:r>
          </a:p>
          <a:p>
            <a:pPr lvl="1"/>
            <a:r>
              <a:rPr lang="en-US" altLang="en-US" sz="2000" smtClean="0"/>
              <a:t>Position person with knee flexed; hold foot in dorsiflexion and strike Achilles tendon directly </a:t>
            </a:r>
          </a:p>
          <a:p>
            <a:pPr lvl="2"/>
            <a:r>
              <a:rPr lang="en-US" altLang="en-US" sz="1800" smtClean="0"/>
              <a:t>Normal response is foot plantar flexes against your hand</a:t>
            </a:r>
          </a:p>
          <a:p>
            <a:pPr lvl="2"/>
            <a:endParaRPr lang="en-US" altLang="en-US" smtClean="0"/>
          </a:p>
        </p:txBody>
      </p:sp>
      <p:sp>
        <p:nvSpPr>
          <p:cNvPr id="86019" name="Rectangle 4"/>
          <p:cNvSpPr>
            <a:spLocks noGrp="1" noChangeArrowheads="1"/>
          </p:cNvSpPr>
          <p:nvPr>
            <p:ph type="title"/>
          </p:nvPr>
        </p:nvSpPr>
        <p:spPr/>
        <p:txBody>
          <a:bodyPr/>
          <a:lstStyle/>
          <a:p>
            <a:r>
              <a:rPr lang="en-US" altLang="en-US" smtClean="0"/>
              <a:t>Testing Reflexes II</a:t>
            </a:r>
          </a:p>
        </p:txBody>
      </p:sp>
      <p:sp>
        <p:nvSpPr>
          <p:cNvPr id="860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60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9AC246-879A-47C9-9C90-8D09B6D1DA71}" type="slidenum">
              <a:rPr lang="en-US" sz="1000" smtClean="0">
                <a:latin typeface="Arial" pitchFamily="34" charset="0"/>
              </a:rPr>
              <a:pPr eaLnBrk="1" hangingPunct="1"/>
              <a:t>74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6"/>
          <p:cNvSpPr>
            <a:spLocks noGrp="1"/>
          </p:cNvSpPr>
          <p:nvPr>
            <p:ph idx="1"/>
          </p:nvPr>
        </p:nvSpPr>
        <p:spPr>
          <a:xfrm>
            <a:off x="465138" y="1641475"/>
            <a:ext cx="8229600" cy="4454525"/>
          </a:xfrm>
        </p:spPr>
        <p:txBody>
          <a:bodyPr/>
          <a:lstStyle/>
          <a:p>
            <a:r>
              <a:rPr lang="en-US" altLang="en-US" smtClean="0"/>
              <a:t>Clonus: test when reflexes hyperactive</a:t>
            </a:r>
          </a:p>
          <a:p>
            <a:pPr lvl="1"/>
            <a:r>
              <a:rPr lang="en-US" altLang="en-US" smtClean="0"/>
              <a:t>Support lower leg in one hand and with other hand, move foot up and down to relax muscle; then stretch muscle by briskly dorsiflexing foot; hold the stretch</a:t>
            </a:r>
          </a:p>
          <a:p>
            <a:pPr lvl="2"/>
            <a:r>
              <a:rPr lang="en-US" altLang="en-US" smtClean="0"/>
              <a:t>Normal response: you feel no further movement </a:t>
            </a:r>
          </a:p>
          <a:p>
            <a:pPr lvl="2"/>
            <a:r>
              <a:rPr lang="en-US" altLang="en-US" smtClean="0"/>
              <a:t>When clonus present, you will note rapid rhythmic contractions of calf muscle and movement of foot</a:t>
            </a:r>
          </a:p>
        </p:txBody>
      </p:sp>
      <p:sp>
        <p:nvSpPr>
          <p:cNvPr id="87043" name="Rectangle 4"/>
          <p:cNvSpPr>
            <a:spLocks noGrp="1" noChangeArrowheads="1"/>
          </p:cNvSpPr>
          <p:nvPr>
            <p:ph type="title"/>
          </p:nvPr>
        </p:nvSpPr>
        <p:spPr/>
        <p:txBody>
          <a:bodyPr/>
          <a:lstStyle/>
          <a:p>
            <a:r>
              <a:rPr lang="en-US" altLang="en-US" smtClean="0"/>
              <a:t>Clonus</a:t>
            </a:r>
          </a:p>
        </p:txBody>
      </p:sp>
      <p:sp>
        <p:nvSpPr>
          <p:cNvPr id="870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70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2144C2-3332-410F-8B48-B899D8B5DCA6}" type="slidenum">
              <a:rPr lang="en-US" sz="1000" smtClean="0">
                <a:latin typeface="Arial" pitchFamily="34" charset="0"/>
              </a:rPr>
              <a:pPr eaLnBrk="1" hangingPunct="1"/>
              <a:t>75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6"/>
          <p:cNvSpPr>
            <a:spLocks noGrp="1"/>
          </p:cNvSpPr>
          <p:nvPr>
            <p:ph idx="1"/>
          </p:nvPr>
        </p:nvSpPr>
        <p:spPr>
          <a:xfrm>
            <a:off x="465138" y="1641475"/>
            <a:ext cx="8229600" cy="4454525"/>
          </a:xfrm>
        </p:spPr>
        <p:txBody>
          <a:bodyPr/>
          <a:lstStyle/>
          <a:p>
            <a:r>
              <a:rPr lang="en-US" altLang="en-US" smtClean="0"/>
              <a:t>Superficial (cutaneous) reflexes</a:t>
            </a:r>
          </a:p>
          <a:p>
            <a:pPr lvl="1"/>
            <a:r>
              <a:rPr lang="en-US" altLang="en-US" smtClean="0"/>
              <a:t>Sensory receptors in skin rather than in muscles; motor response is localized muscle contraction</a:t>
            </a:r>
          </a:p>
          <a:p>
            <a:pPr lvl="1"/>
            <a:r>
              <a:rPr lang="en-US" altLang="en-US" smtClean="0"/>
              <a:t>Abdominal reflexes: upper: T8 to T10;</a:t>
            </a:r>
            <a:br>
              <a:rPr lang="en-US" altLang="en-US" smtClean="0"/>
            </a:br>
            <a:r>
              <a:rPr lang="en-US" altLang="en-US" smtClean="0"/>
              <a:t>lower: T10 to T12</a:t>
            </a:r>
          </a:p>
          <a:p>
            <a:pPr lvl="2"/>
            <a:r>
              <a:rPr lang="en-US" altLang="en-US" smtClean="0"/>
              <a:t>Person in supine position, knees slightly bent; use handle end of reflex hammer to stroke skin</a:t>
            </a:r>
          </a:p>
          <a:p>
            <a:pPr lvl="2"/>
            <a:r>
              <a:rPr lang="en-US" altLang="en-US" smtClean="0"/>
              <a:t>Move from each corner toward midline at both upper and lower abdominal levels</a:t>
            </a:r>
          </a:p>
          <a:p>
            <a:pPr lvl="2"/>
            <a:r>
              <a:rPr lang="en-US" altLang="en-US" smtClean="0"/>
              <a:t>Normal response is ipsilateral contraction of abdominal muscle with observed deviation of umbilicus toward stroke</a:t>
            </a:r>
          </a:p>
        </p:txBody>
      </p:sp>
      <p:sp>
        <p:nvSpPr>
          <p:cNvPr id="88067" name="Rectangle 4"/>
          <p:cNvSpPr>
            <a:spLocks noGrp="1" noChangeArrowheads="1"/>
          </p:cNvSpPr>
          <p:nvPr>
            <p:ph type="title"/>
          </p:nvPr>
        </p:nvSpPr>
        <p:spPr/>
        <p:txBody>
          <a:bodyPr/>
          <a:lstStyle/>
          <a:p>
            <a:r>
              <a:rPr lang="en-US" altLang="en-US" smtClean="0"/>
              <a:t>Superficial Reflexes I</a:t>
            </a:r>
          </a:p>
        </p:txBody>
      </p:sp>
      <p:sp>
        <p:nvSpPr>
          <p:cNvPr id="880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80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9B3C1B-F9C1-4A70-AABE-9E12E26935FF}" type="slidenum">
              <a:rPr lang="en-US" sz="1000" smtClean="0">
                <a:latin typeface="Arial" pitchFamily="34" charset="0"/>
              </a:rPr>
              <a:pPr eaLnBrk="1" hangingPunct="1"/>
              <a:t>76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Cremasteric reflex, L1 to L2 (not routinely done)</a:t>
            </a:r>
          </a:p>
          <a:p>
            <a:pPr lvl="2">
              <a:buSzPct val="80000"/>
              <a:buFont typeface="Wingdings" pitchFamily="2" charset="2"/>
              <a:buChar char="Ø"/>
            </a:pPr>
            <a:r>
              <a:rPr lang="en-US" altLang="en-US" smtClean="0"/>
              <a:t>On male, lightly stroke inner aspect of thigh with reflex hammer or tongue blade</a:t>
            </a:r>
          </a:p>
          <a:p>
            <a:pPr lvl="3">
              <a:buSzPct val="100000"/>
              <a:buFont typeface="Arial" pitchFamily="34" charset="0"/>
              <a:buChar char="•"/>
            </a:pPr>
            <a:r>
              <a:rPr lang="en-US" altLang="en-US" smtClean="0"/>
              <a:t>Note elevation of ipsilateral testicle</a:t>
            </a:r>
          </a:p>
          <a:p>
            <a:pPr lvl="1">
              <a:buSzPct val="60000"/>
              <a:buFont typeface="Wingdings 2" pitchFamily="18" charset="2"/>
              <a:buChar char=""/>
            </a:pPr>
            <a:r>
              <a:rPr lang="en-US" altLang="en-US" smtClean="0"/>
              <a:t>Plantar reflex, L4 to S2</a:t>
            </a:r>
          </a:p>
          <a:p>
            <a:pPr lvl="2">
              <a:buSzPct val="80000"/>
              <a:buFont typeface="Wingdings" pitchFamily="2" charset="2"/>
              <a:buChar char="Ø"/>
            </a:pPr>
            <a:r>
              <a:rPr lang="en-US" altLang="en-US" smtClean="0"/>
              <a:t>Position thigh with slight external rotation</a:t>
            </a:r>
          </a:p>
          <a:p>
            <a:pPr lvl="2">
              <a:buSzPct val="80000"/>
              <a:buFont typeface="Wingdings" pitchFamily="2" charset="2"/>
              <a:buChar char="Ø"/>
            </a:pPr>
            <a:r>
              <a:rPr lang="en-US" altLang="en-US" smtClean="0"/>
              <a:t>With reflex hammer, draw a light stroke up lateral side of sole of foot and inward across ball of foot, like an upside-down “J”</a:t>
            </a:r>
          </a:p>
          <a:p>
            <a:pPr lvl="3">
              <a:buSzPct val="100000"/>
              <a:buFont typeface="Arial" pitchFamily="34" charset="0"/>
              <a:buChar char="•"/>
            </a:pPr>
            <a:r>
              <a:rPr lang="en-US" altLang="en-US" smtClean="0"/>
              <a:t>Normal response is plantar flexion of toes and inversion and flexion of forefoot</a:t>
            </a:r>
          </a:p>
        </p:txBody>
      </p:sp>
      <p:sp>
        <p:nvSpPr>
          <p:cNvPr id="89091" name="Rectangle 4"/>
          <p:cNvSpPr>
            <a:spLocks noGrp="1" noChangeArrowheads="1"/>
          </p:cNvSpPr>
          <p:nvPr>
            <p:ph type="title"/>
          </p:nvPr>
        </p:nvSpPr>
        <p:spPr/>
        <p:txBody>
          <a:bodyPr/>
          <a:lstStyle/>
          <a:p>
            <a:r>
              <a:rPr lang="en-US" altLang="en-US" smtClean="0"/>
              <a:t>Superficial Reflexes II</a:t>
            </a:r>
          </a:p>
        </p:txBody>
      </p:sp>
      <p:sp>
        <p:nvSpPr>
          <p:cNvPr id="890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90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6ABB65-FDB0-4735-9E3B-35374A12E0B6}" type="slidenum">
              <a:rPr lang="en-US" sz="1000" smtClean="0">
                <a:latin typeface="Arial" pitchFamily="34" charset="0"/>
              </a:rPr>
              <a:pPr eaLnBrk="1" hangingPunct="1"/>
              <a:t>77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Note if milestones normally expected for each month achieved, and more primitive reflexes eliminated from baby’s repertory when expected</a:t>
            </a:r>
          </a:p>
          <a:p>
            <a:pPr lvl="1">
              <a:buSzPct val="60000"/>
              <a:buFont typeface="Wingdings 2" pitchFamily="18" charset="2"/>
              <a:buChar char=""/>
            </a:pPr>
            <a:r>
              <a:rPr lang="en-US" altLang="en-US" smtClean="0"/>
              <a:t>Observations of infant’s spontaneous waking activity, responses to environmental stimuli, and social interaction with parents and others</a:t>
            </a:r>
          </a:p>
          <a:p>
            <a:pPr lvl="2"/>
            <a:endParaRPr lang="en-US" altLang="en-US" smtClean="0"/>
          </a:p>
        </p:txBody>
      </p:sp>
      <p:sp>
        <p:nvSpPr>
          <p:cNvPr id="90115" name="Rectangle 4"/>
          <p:cNvSpPr>
            <a:spLocks noGrp="1" noChangeArrowheads="1"/>
          </p:cNvSpPr>
          <p:nvPr>
            <p:ph type="title"/>
          </p:nvPr>
        </p:nvSpPr>
        <p:spPr/>
        <p:txBody>
          <a:bodyPr/>
          <a:lstStyle/>
          <a:p>
            <a:r>
              <a:rPr lang="en-US" altLang="en-US" smtClean="0"/>
              <a:t>Developmental Competence: Infants I</a:t>
            </a:r>
          </a:p>
        </p:txBody>
      </p:sp>
      <p:sp>
        <p:nvSpPr>
          <p:cNvPr id="901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01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6768FA-2237-4873-A025-1E32F3DA8ECD}" type="slidenum">
              <a:rPr lang="en-US" sz="1000" smtClean="0">
                <a:latin typeface="Arial" pitchFamily="34" charset="0"/>
              </a:rPr>
              <a:pPr eaLnBrk="1" hangingPunct="1"/>
              <a:t>78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Motor system</a:t>
            </a:r>
          </a:p>
          <a:p>
            <a:pPr lvl="2">
              <a:buSzPct val="80000"/>
              <a:buFont typeface="Wingdings" pitchFamily="2" charset="2"/>
              <a:buChar char="Ø"/>
            </a:pPr>
            <a:r>
              <a:rPr lang="en-US" altLang="en-US" smtClean="0"/>
              <a:t>Observe spontaneous motor activity for smoothness and symmetry; smoothness of movement suggests proper cerebellar function, as does coordination involved in sucking and swallowing</a:t>
            </a:r>
          </a:p>
          <a:p>
            <a:pPr lvl="2">
              <a:buSzPct val="80000"/>
              <a:buFont typeface="Wingdings" pitchFamily="2" charset="2"/>
              <a:buChar char="Ø"/>
            </a:pPr>
            <a:r>
              <a:rPr lang="en-US" altLang="en-US" smtClean="0"/>
              <a:t>Screen gross and fine motor coordination using Denver II test with its age-specific developmental milestones</a:t>
            </a:r>
          </a:p>
          <a:p>
            <a:pPr lvl="2">
              <a:buSzPct val="80000"/>
              <a:buFont typeface="Wingdings" pitchFamily="2" charset="2"/>
              <a:buChar char="Ø"/>
            </a:pPr>
            <a:r>
              <a:rPr lang="en-US" altLang="en-US" smtClean="0"/>
              <a:t>Assess muscle tone by first observing resting posture </a:t>
            </a:r>
          </a:p>
          <a:p>
            <a:pPr lvl="2">
              <a:buSzPct val="80000"/>
              <a:buFont typeface="Wingdings" pitchFamily="2" charset="2"/>
              <a:buChar char="Ø"/>
            </a:pPr>
            <a:r>
              <a:rPr lang="en-US" altLang="en-US" smtClean="0"/>
              <a:t>Head control is an important milestone in development</a:t>
            </a:r>
          </a:p>
        </p:txBody>
      </p:sp>
      <p:sp>
        <p:nvSpPr>
          <p:cNvPr id="91139" name="Rectangle 4"/>
          <p:cNvSpPr>
            <a:spLocks noGrp="1" noChangeArrowheads="1"/>
          </p:cNvSpPr>
          <p:nvPr>
            <p:ph type="title"/>
          </p:nvPr>
        </p:nvSpPr>
        <p:spPr/>
        <p:txBody>
          <a:bodyPr/>
          <a:lstStyle/>
          <a:p>
            <a:r>
              <a:rPr lang="en-US" altLang="en-US" smtClean="0"/>
              <a:t>Developmental Competence: Infants II</a:t>
            </a:r>
          </a:p>
        </p:txBody>
      </p:sp>
      <p:sp>
        <p:nvSpPr>
          <p:cNvPr id="911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11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03058C-0B1B-432B-86E7-6E268F899ADB}" type="slidenum">
              <a:rPr lang="en-US" sz="1000" smtClean="0">
                <a:latin typeface="Arial" pitchFamily="34" charset="0"/>
              </a:rPr>
              <a:pPr eaLnBrk="1" hangingPunct="1"/>
              <a:t>79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Cerebral Cortex</a:t>
            </a:r>
          </a:p>
        </p:txBody>
      </p:sp>
      <p:pic>
        <p:nvPicPr>
          <p:cNvPr id="2" name="Picture 3" descr="f23-01-X3243"/>
          <p:cNvPicPr>
            <a:picLocks noChangeAspect="1" noChangeArrowheads="1"/>
          </p:cNvPicPr>
          <p:nvPr/>
        </p:nvPicPr>
        <p:blipFill>
          <a:blip r:embed="rId3">
            <a:grayscl/>
          </a:blip>
          <a:srcRect/>
          <a:stretch>
            <a:fillRect/>
          </a:stretch>
        </p:blipFill>
        <p:spPr bwMode="auto">
          <a:xfrm>
            <a:off x="1068388" y="1800225"/>
            <a:ext cx="6853237" cy="4076700"/>
          </a:xfrm>
          <a:prstGeom prst="rect">
            <a:avLst/>
          </a:prstGeom>
          <a:noFill/>
          <a:ln w="38100">
            <a:solidFill>
              <a:schemeClr val="tx2"/>
            </a:solidFill>
            <a:miter lim="800000"/>
            <a:headEnd/>
            <a:tailEnd/>
          </a:ln>
        </p:spPr>
      </p:pic>
      <p:sp>
        <p:nvSpPr>
          <p:cNvPr id="1946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946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5EA008-0346-4CD0-A076-B32D46DB70A3}" type="slidenum">
              <a:rPr lang="en-US" sz="1000" smtClean="0">
                <a:latin typeface="Arial" pitchFamily="34" charset="0"/>
              </a:rPr>
              <a:pPr eaLnBrk="1" hangingPunct="1"/>
              <a:t>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Sensory system</a:t>
            </a:r>
          </a:p>
          <a:p>
            <a:pPr lvl="2">
              <a:buSzPct val="80000"/>
              <a:buFont typeface="Wingdings" pitchFamily="2" charset="2"/>
              <a:buChar char="Ø"/>
            </a:pPr>
            <a:r>
              <a:rPr lang="en-US" altLang="en-US" sz="1800" smtClean="0"/>
              <a:t>You will perform very little sensory testing with infants and toddlers</a:t>
            </a:r>
          </a:p>
          <a:p>
            <a:pPr lvl="2">
              <a:buSzPct val="80000"/>
              <a:buFont typeface="Wingdings" pitchFamily="2" charset="2"/>
              <a:buChar char="Ø"/>
            </a:pPr>
            <a:r>
              <a:rPr lang="en-US" altLang="en-US" sz="1800" smtClean="0"/>
              <a:t>Newborn normally has hypoesthesia and requires strong stimulus to elicit a response</a:t>
            </a:r>
          </a:p>
          <a:p>
            <a:pPr lvl="2">
              <a:buSzPct val="80000"/>
              <a:buFont typeface="Wingdings" pitchFamily="2" charset="2"/>
              <a:buChar char="Ø"/>
            </a:pPr>
            <a:r>
              <a:rPr lang="en-US" altLang="en-US" sz="1800" smtClean="0"/>
              <a:t>Baby responds to pain by crying and a general reflex withdrawal of all limbs</a:t>
            </a:r>
          </a:p>
          <a:p>
            <a:pPr lvl="2">
              <a:buSzPct val="80000"/>
              <a:buFont typeface="Wingdings" pitchFamily="2" charset="2"/>
              <a:buChar char="Ø"/>
            </a:pPr>
            <a:r>
              <a:rPr lang="en-US" altLang="en-US" sz="1800" smtClean="0"/>
              <a:t>By 7 to 9 months, infant can localize stimulus and shows more specific signs of withdrawal</a:t>
            </a:r>
          </a:p>
          <a:p>
            <a:pPr lvl="1">
              <a:buSzPct val="60000"/>
              <a:buFont typeface="Wingdings 2" pitchFamily="18" charset="2"/>
              <a:buChar char=""/>
            </a:pPr>
            <a:r>
              <a:rPr lang="en-US" altLang="en-US" sz="2000" smtClean="0"/>
              <a:t>Reflexes</a:t>
            </a:r>
          </a:p>
          <a:p>
            <a:pPr lvl="2">
              <a:buSzPct val="80000"/>
              <a:buFont typeface="Wingdings" pitchFamily="2" charset="2"/>
              <a:buChar char="Ø"/>
            </a:pPr>
            <a:r>
              <a:rPr lang="en-US" altLang="en-US" sz="1800" smtClean="0"/>
              <a:t>Infantile automatisms: reflexes that have predictable timetable of appearance and departure</a:t>
            </a:r>
          </a:p>
          <a:p>
            <a:pPr lvl="2">
              <a:buSzPct val="80000"/>
              <a:buFont typeface="Wingdings" pitchFamily="2" charset="2"/>
              <a:buChar char="Ø"/>
            </a:pPr>
            <a:r>
              <a:rPr lang="en-US" altLang="en-US" sz="1800" smtClean="0"/>
              <a:t>For screening examination, check rooting, grasp, tonic neck, and Moro reflexes</a:t>
            </a:r>
          </a:p>
          <a:p>
            <a:pPr lvl="2"/>
            <a:endParaRPr lang="en-US" altLang="en-US" sz="1800" smtClean="0"/>
          </a:p>
        </p:txBody>
      </p:sp>
      <p:sp>
        <p:nvSpPr>
          <p:cNvPr id="92163" name="Rectangle 4"/>
          <p:cNvSpPr>
            <a:spLocks noGrp="1" noChangeArrowheads="1"/>
          </p:cNvSpPr>
          <p:nvPr>
            <p:ph type="title"/>
          </p:nvPr>
        </p:nvSpPr>
        <p:spPr/>
        <p:txBody>
          <a:bodyPr/>
          <a:lstStyle/>
          <a:p>
            <a:r>
              <a:rPr lang="en-US" altLang="en-US" smtClean="0"/>
              <a:t>Developmental Competence: Infants III</a:t>
            </a:r>
          </a:p>
        </p:txBody>
      </p:sp>
      <p:sp>
        <p:nvSpPr>
          <p:cNvPr id="921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21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7B8908-7EED-42A3-B73B-E178FEE359B8}" type="slidenum">
              <a:rPr lang="en-US" sz="1000" smtClean="0">
                <a:latin typeface="Arial" pitchFamily="34" charset="0"/>
              </a:rPr>
              <a:pPr eaLnBrk="1" hangingPunct="1"/>
              <a:t>80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6"/>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mtClean="0"/>
              <a:t>Rooting reflex: brush the infant’s cheek near mouth; note whether infant turns head toward that side and opens mouth </a:t>
            </a:r>
          </a:p>
          <a:p>
            <a:pPr lvl="3">
              <a:buSzPct val="80000"/>
              <a:buFont typeface="Wingdings" pitchFamily="2" charset="2"/>
              <a:buChar char="Ø"/>
            </a:pPr>
            <a:r>
              <a:rPr lang="en-US" altLang="en-US" smtClean="0"/>
              <a:t>Appears at birth; disappears at 3 to 4 months </a:t>
            </a:r>
          </a:p>
          <a:p>
            <a:pPr lvl="2">
              <a:buSzPct val="60000"/>
              <a:buFont typeface="Wingdings 2" pitchFamily="18" charset="2"/>
              <a:buChar char=""/>
            </a:pPr>
            <a:r>
              <a:rPr lang="en-US" altLang="en-US" smtClean="0"/>
              <a:t>Palmar grasp: place baby’s head midline to ensure symmetric response; offer finger from baby’s ulnar side, away from thumb; note tight grasp of all baby’s fingers</a:t>
            </a:r>
          </a:p>
          <a:p>
            <a:pPr lvl="3">
              <a:buSzPct val="80000"/>
              <a:buFont typeface="Wingdings" pitchFamily="2" charset="2"/>
              <a:buChar char="Ø"/>
            </a:pPr>
            <a:r>
              <a:rPr lang="en-US" altLang="en-US" smtClean="0"/>
              <a:t>Present at birth; strongest at 1 to 2 months; disappears at 3 to 4 months</a:t>
            </a:r>
          </a:p>
          <a:p>
            <a:pPr lvl="2">
              <a:buSzPct val="60000"/>
              <a:buFont typeface="Wingdings 2" pitchFamily="18" charset="2"/>
              <a:buChar char=""/>
            </a:pPr>
            <a:r>
              <a:rPr lang="en-US" altLang="en-US" smtClean="0"/>
              <a:t>Plantar grasp: touch your thumb at ball of baby’s foot; note that toes curl down tightly</a:t>
            </a:r>
          </a:p>
          <a:p>
            <a:pPr lvl="3">
              <a:buSzPct val="80000"/>
              <a:buFont typeface="Wingdings" pitchFamily="2" charset="2"/>
              <a:buChar char="Ø"/>
            </a:pPr>
            <a:r>
              <a:rPr lang="en-US" altLang="en-US" smtClean="0"/>
              <a:t>Reflex present at birth; disappears at 8 to 10 months</a:t>
            </a:r>
          </a:p>
          <a:p>
            <a:pPr lvl="3"/>
            <a:endParaRPr lang="en-US" altLang="en-US" smtClean="0"/>
          </a:p>
        </p:txBody>
      </p:sp>
      <p:sp>
        <p:nvSpPr>
          <p:cNvPr id="93187" name="Rectangle 4"/>
          <p:cNvSpPr>
            <a:spLocks noGrp="1" noChangeArrowheads="1"/>
          </p:cNvSpPr>
          <p:nvPr>
            <p:ph type="title"/>
          </p:nvPr>
        </p:nvSpPr>
        <p:spPr/>
        <p:txBody>
          <a:bodyPr/>
          <a:lstStyle/>
          <a:p>
            <a:r>
              <a:rPr lang="en-US" altLang="en-US" smtClean="0"/>
              <a:t>Infant Reflexes I</a:t>
            </a:r>
          </a:p>
        </p:txBody>
      </p:sp>
      <p:sp>
        <p:nvSpPr>
          <p:cNvPr id="931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31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916BB4-23F0-47B4-932E-6074DEEF56D6}" type="slidenum">
              <a:rPr lang="en-US" sz="1000" smtClean="0">
                <a:latin typeface="Arial" pitchFamily="34" charset="0"/>
              </a:rPr>
              <a:pPr eaLnBrk="1" hangingPunct="1"/>
              <a:t>81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6"/>
          <p:cNvSpPr>
            <a:spLocks noGrp="1"/>
          </p:cNvSpPr>
          <p:nvPr>
            <p:ph idx="1"/>
          </p:nvPr>
        </p:nvSpPr>
        <p:spPr>
          <a:xfrm>
            <a:off x="465138" y="1641475"/>
            <a:ext cx="8229600" cy="4700588"/>
          </a:xfrm>
        </p:spPr>
        <p:txBody>
          <a:bodyPr/>
          <a:lstStyle/>
          <a:p>
            <a:pPr lvl="1">
              <a:buSzPct val="60000"/>
              <a:buFont typeface="Wingdings 2" pitchFamily="18" charset="2"/>
              <a:buChar char=""/>
            </a:pPr>
            <a:r>
              <a:rPr lang="en-US" altLang="en-US" sz="2000" smtClean="0"/>
              <a:t>Tonic neck reflex: with baby supine, turn head to one side with chin over shoulder; note ipsilateral extension of arm and leg, and flexion of opposite arm and leg; the “fencing” position; turning head to opposite side, positions will reverse </a:t>
            </a:r>
          </a:p>
          <a:p>
            <a:pPr lvl="2">
              <a:buSzPct val="80000"/>
              <a:buFont typeface="Wingdings" pitchFamily="2" charset="2"/>
              <a:buChar char="Ø"/>
            </a:pPr>
            <a:r>
              <a:rPr lang="en-US" altLang="en-US" sz="1800" smtClean="0"/>
              <a:t>Appears by 2 to 3 months; decreases at 3 to 4 months; disappears by 4 to 6 months</a:t>
            </a:r>
          </a:p>
          <a:p>
            <a:pPr lvl="1">
              <a:buSzPct val="60000"/>
              <a:buFont typeface="Wingdings 2" pitchFamily="18" charset="2"/>
              <a:buChar char=""/>
            </a:pPr>
            <a:r>
              <a:rPr lang="en-US" altLang="en-US" sz="2000" smtClean="0"/>
              <a:t>Moro reflex: startle infant by jarring crib, making a loud noise, or supporting head and back in semi-sitting position and quickly lowering infant to 30 degrees</a:t>
            </a:r>
          </a:p>
          <a:p>
            <a:pPr lvl="1">
              <a:buSzPct val="60000"/>
              <a:buFont typeface="Wingdings 2" pitchFamily="18" charset="2"/>
              <a:buChar char=""/>
            </a:pPr>
            <a:r>
              <a:rPr lang="en-US" altLang="en-US" sz="2000" smtClean="0"/>
              <a:t>Baby looks as if he or she is hugging a tree; symmetric abduction and extension of arms and legs, fanning fingers, and curling of index finger and thumb to C position; infant then brings in both arms and legs</a:t>
            </a:r>
          </a:p>
          <a:p>
            <a:pPr lvl="2">
              <a:buSzPct val="80000"/>
              <a:buFont typeface="Wingdings" pitchFamily="2" charset="2"/>
              <a:buChar char="Ø"/>
            </a:pPr>
            <a:r>
              <a:rPr lang="en-US" altLang="en-US" sz="1800" smtClean="0"/>
              <a:t>Present at birth; disappears at 1 to 4 months</a:t>
            </a:r>
          </a:p>
          <a:p>
            <a:pPr lvl="2"/>
            <a:endParaRPr lang="en-US" altLang="en-US" sz="1800" smtClean="0"/>
          </a:p>
        </p:txBody>
      </p:sp>
      <p:sp>
        <p:nvSpPr>
          <p:cNvPr id="94211" name="Rectangle 4"/>
          <p:cNvSpPr>
            <a:spLocks noGrp="1" noChangeArrowheads="1"/>
          </p:cNvSpPr>
          <p:nvPr>
            <p:ph type="title"/>
          </p:nvPr>
        </p:nvSpPr>
        <p:spPr/>
        <p:txBody>
          <a:bodyPr/>
          <a:lstStyle/>
          <a:p>
            <a:r>
              <a:rPr lang="en-US" altLang="en-US" smtClean="0"/>
              <a:t>Infant Reflexes II</a:t>
            </a:r>
          </a:p>
        </p:txBody>
      </p:sp>
      <p:sp>
        <p:nvSpPr>
          <p:cNvPr id="942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42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982484-9E81-49F0-B181-1848BFFFF5A5}" type="slidenum">
              <a:rPr lang="en-US" sz="1000" smtClean="0">
                <a:latin typeface="Arial" pitchFamily="34" charset="0"/>
              </a:rPr>
              <a:pPr eaLnBrk="1" hangingPunct="1"/>
              <a:t>82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Assess the child’s general behavior during play activities, reaction to parent, and cooperation with parent and with you</a:t>
            </a:r>
          </a:p>
          <a:p>
            <a:pPr lvl="1">
              <a:buSzPct val="60000"/>
              <a:buFont typeface="Wingdings 2" pitchFamily="18" charset="2"/>
              <a:buChar char=""/>
            </a:pPr>
            <a:r>
              <a:rPr lang="en-US" altLang="en-US" sz="2000" smtClean="0"/>
              <a:t>Much of motor assessment can be derived from watching child undress and dress and manipulate buttons; indicates muscle strength, symmetry, joint range of motion, and fine motor skills</a:t>
            </a:r>
          </a:p>
          <a:p>
            <a:pPr lvl="1">
              <a:buSzPct val="60000"/>
              <a:buFont typeface="Wingdings 2" pitchFamily="18" charset="2"/>
              <a:buChar char=""/>
            </a:pPr>
            <a:r>
              <a:rPr lang="en-US" altLang="en-US" sz="2000" smtClean="0"/>
              <a:t>Use Denver II to screen gross and fine motor skills appropriate for child’s age</a:t>
            </a:r>
          </a:p>
          <a:p>
            <a:pPr lvl="1">
              <a:buSzPct val="60000"/>
              <a:buFont typeface="Wingdings 2" pitchFamily="18" charset="2"/>
              <a:buChar char=""/>
            </a:pPr>
            <a:r>
              <a:rPr lang="en-US" altLang="en-US" sz="2000" smtClean="0"/>
              <a:t>Note child’s gait both walking and running; allow for normal wide-based gate of toddler and normal knock-kneed walk of preschooler</a:t>
            </a:r>
          </a:p>
        </p:txBody>
      </p:sp>
      <p:sp>
        <p:nvSpPr>
          <p:cNvPr id="95235" name="Rectangle 4"/>
          <p:cNvSpPr>
            <a:spLocks noGrp="1" noChangeArrowheads="1"/>
          </p:cNvSpPr>
          <p:nvPr>
            <p:ph type="title"/>
          </p:nvPr>
        </p:nvSpPr>
        <p:spPr/>
        <p:txBody>
          <a:bodyPr/>
          <a:lstStyle/>
          <a:p>
            <a:r>
              <a:rPr lang="en-US" altLang="en-US" smtClean="0"/>
              <a:t>Developmental Competence: Preschool and School-Age Children I</a:t>
            </a:r>
          </a:p>
        </p:txBody>
      </p:sp>
      <p:sp>
        <p:nvSpPr>
          <p:cNvPr id="952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52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028F8A-55F5-47F2-A06B-D47D544C9C84}" type="slidenum">
              <a:rPr lang="en-US" sz="1000" smtClean="0">
                <a:latin typeface="Arial" pitchFamily="34" charset="0"/>
              </a:rPr>
              <a:pPr eaLnBrk="1" hangingPunct="1"/>
              <a:t>83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Observe child as rising from supine position to sitting position, then to a stand; note muscles of neck, arms, legs, and abdomen</a:t>
            </a:r>
          </a:p>
          <a:p>
            <a:pPr lvl="2">
              <a:buSzPct val="80000"/>
              <a:buFont typeface="Wingdings" pitchFamily="2" charset="2"/>
              <a:buChar char="Ø"/>
            </a:pPr>
            <a:r>
              <a:rPr lang="en-US" altLang="en-US" sz="1800" smtClean="0"/>
              <a:t>Normally child curls up midline to sit up, then pushes off with both hands against floor to stand</a:t>
            </a:r>
          </a:p>
          <a:p>
            <a:pPr lvl="1">
              <a:buSzPct val="60000"/>
              <a:buFont typeface="Wingdings 2" pitchFamily="18" charset="2"/>
              <a:buChar char=""/>
            </a:pPr>
            <a:r>
              <a:rPr lang="en-US" altLang="en-US" sz="2000" smtClean="0"/>
              <a:t>Assess fine coordination using finger-to-nose test </a:t>
            </a:r>
          </a:p>
          <a:p>
            <a:pPr lvl="2">
              <a:buSzPct val="80000"/>
              <a:buFont typeface="Wingdings" pitchFamily="2" charset="2"/>
              <a:buChar char="Ø"/>
            </a:pPr>
            <a:r>
              <a:rPr lang="en-US" altLang="en-US" sz="1800" smtClean="0"/>
              <a:t>Demonstrate procedure first, then ask child to do test with the eyes open, then with eyes closed</a:t>
            </a:r>
          </a:p>
          <a:p>
            <a:pPr lvl="2">
              <a:buSzPct val="80000"/>
              <a:buFont typeface="Wingdings" pitchFamily="2" charset="2"/>
              <a:buChar char="Ø"/>
            </a:pPr>
            <a:r>
              <a:rPr lang="en-US" altLang="en-US" sz="1800" smtClean="0"/>
              <a:t>Fine coordination not fully developed until child is 4 to 6 years; consider it normal if younger child can bring finger to within 2 to 5 cm of nose</a:t>
            </a:r>
          </a:p>
          <a:p>
            <a:pPr lvl="1">
              <a:buSzPct val="60000"/>
              <a:buFont typeface="Wingdings 2" pitchFamily="18" charset="2"/>
              <a:buChar char=""/>
            </a:pPr>
            <a:r>
              <a:rPr lang="en-US" altLang="en-US" sz="2000" smtClean="0"/>
              <a:t>Testing sensation very unreliable in toddlers and preschoolers</a:t>
            </a:r>
          </a:p>
          <a:p>
            <a:pPr lvl="1">
              <a:buSzPct val="60000"/>
              <a:buFont typeface="Wingdings 2" pitchFamily="18" charset="2"/>
              <a:buChar char=""/>
            </a:pPr>
            <a:r>
              <a:rPr lang="en-US" altLang="en-US" sz="2000" smtClean="0"/>
              <a:t>May test light touch by asking child to close eyes and point to spot where you touch</a:t>
            </a:r>
          </a:p>
        </p:txBody>
      </p:sp>
      <p:sp>
        <p:nvSpPr>
          <p:cNvPr id="96259" name="Rectangle 4"/>
          <p:cNvSpPr>
            <a:spLocks noGrp="1" noChangeArrowheads="1"/>
          </p:cNvSpPr>
          <p:nvPr>
            <p:ph type="title"/>
          </p:nvPr>
        </p:nvSpPr>
        <p:spPr/>
        <p:txBody>
          <a:bodyPr/>
          <a:lstStyle/>
          <a:p>
            <a:r>
              <a:rPr lang="en-US" altLang="en-US" smtClean="0"/>
              <a:t>Developmental Competence: Preschool and School-Age Children II</a:t>
            </a:r>
          </a:p>
        </p:txBody>
      </p:sp>
      <p:sp>
        <p:nvSpPr>
          <p:cNvPr id="962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62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AB4B5F-C0C0-4F22-BA5E-236E689CDE4C}" type="slidenum">
              <a:rPr lang="en-US" sz="1000" smtClean="0">
                <a:latin typeface="Arial" pitchFamily="34" charset="0"/>
              </a:rPr>
              <a:pPr eaLnBrk="1" hangingPunct="1"/>
              <a:t>84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When you need to test DTRs in young child, use your finger to percuss tendon</a:t>
            </a:r>
          </a:p>
          <a:p>
            <a:pPr lvl="1">
              <a:buSzPct val="60000"/>
              <a:buFont typeface="Wingdings 2" pitchFamily="18" charset="2"/>
              <a:buChar char=""/>
            </a:pPr>
            <a:r>
              <a:rPr lang="en-US" altLang="en-US" smtClean="0"/>
              <a:t>Use reflex hammer only with an older child; coax child to relax, or distract and percuss discreetly when child not paying attention</a:t>
            </a:r>
          </a:p>
          <a:p>
            <a:pPr lvl="1">
              <a:buSzPct val="60000"/>
              <a:buFont typeface="Wingdings 2" pitchFamily="18" charset="2"/>
              <a:buChar char=""/>
            </a:pPr>
            <a:r>
              <a:rPr lang="en-US" altLang="en-US" smtClean="0"/>
              <a:t>Knee jerk present at birth; then ankle jerk and brachial reflex appear; and triceps reflex present by 6 months</a:t>
            </a:r>
          </a:p>
        </p:txBody>
      </p:sp>
      <p:sp>
        <p:nvSpPr>
          <p:cNvPr id="97283" name="Rectangle 4"/>
          <p:cNvSpPr>
            <a:spLocks noGrp="1" noChangeArrowheads="1"/>
          </p:cNvSpPr>
          <p:nvPr>
            <p:ph type="title"/>
          </p:nvPr>
        </p:nvSpPr>
        <p:spPr/>
        <p:txBody>
          <a:bodyPr/>
          <a:lstStyle/>
          <a:p>
            <a:r>
              <a:rPr lang="en-US" altLang="en-US" smtClean="0"/>
              <a:t>Developmental Competence: Preschool and School-Age Children III</a:t>
            </a:r>
          </a:p>
        </p:txBody>
      </p:sp>
      <p:sp>
        <p:nvSpPr>
          <p:cNvPr id="972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72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5DE932-AB43-4452-BFAF-6C02D2C1F166}" type="slidenum">
              <a:rPr lang="en-US" sz="1000" smtClean="0">
                <a:latin typeface="Arial" pitchFamily="34" charset="0"/>
              </a:rPr>
              <a:pPr eaLnBrk="1" hangingPunct="1"/>
              <a:t>85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Use same examination as with younger adults</a:t>
            </a:r>
          </a:p>
          <a:p>
            <a:pPr lvl="1">
              <a:buSzPct val="60000"/>
              <a:buFont typeface="Wingdings 2" pitchFamily="18" charset="2"/>
              <a:buChar char=""/>
            </a:pPr>
            <a:r>
              <a:rPr lang="en-US" altLang="en-US" smtClean="0"/>
              <a:t>Cranial nerves mediating taste and smell not usually tested, may show some decline in function</a:t>
            </a:r>
          </a:p>
          <a:p>
            <a:pPr lvl="1">
              <a:buSzPct val="60000"/>
              <a:buFont typeface="Wingdings 2" pitchFamily="18" charset="2"/>
              <a:buChar char=""/>
            </a:pPr>
            <a:r>
              <a:rPr lang="en-US" altLang="en-US" smtClean="0"/>
              <a:t>Decrease in muscle bulk most apparent in hand; dorsal hand muscles often look wasted, even with no apparent arthropathy; grip strength remains relatively good</a:t>
            </a:r>
          </a:p>
          <a:p>
            <a:pPr lvl="1">
              <a:buSzPct val="60000"/>
              <a:buFont typeface="Wingdings 2" pitchFamily="18" charset="2"/>
              <a:buChar char=""/>
            </a:pPr>
            <a:r>
              <a:rPr lang="en-US" altLang="en-US" smtClean="0"/>
              <a:t>Senile tremors occasionally occur; these benign tremors include an intention tremor of hands, head nodding, and tongue protrusion</a:t>
            </a:r>
          </a:p>
        </p:txBody>
      </p:sp>
      <p:sp>
        <p:nvSpPr>
          <p:cNvPr id="98307" name="Rectangle 4"/>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a:t>
            </a:r>
          </a:p>
        </p:txBody>
      </p:sp>
      <p:sp>
        <p:nvSpPr>
          <p:cNvPr id="983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83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B7DC72-C3D8-4AB7-9479-E3D575F8F4F5}" type="slidenum">
              <a:rPr lang="en-US" sz="1000" smtClean="0">
                <a:latin typeface="Arial" pitchFamily="34" charset="0"/>
              </a:rPr>
              <a:pPr eaLnBrk="1" hangingPunct="1"/>
              <a:t>86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Dyskinesias: repetitive stereotyped movements in jaw, lips, or tongue may accompany senile tremors; no associated rigidity present</a:t>
            </a:r>
          </a:p>
          <a:p>
            <a:pPr lvl="1">
              <a:buSzPct val="60000"/>
              <a:buFont typeface="Wingdings 2" pitchFamily="18" charset="2"/>
              <a:buChar char=""/>
            </a:pPr>
            <a:r>
              <a:rPr lang="en-US" altLang="en-US" smtClean="0"/>
              <a:t>Gait may be slower and more deliberate than in younger person; may deviate from midline path</a:t>
            </a:r>
          </a:p>
          <a:p>
            <a:pPr lvl="1">
              <a:buSzPct val="60000"/>
              <a:buFont typeface="Wingdings 2" pitchFamily="18" charset="2"/>
              <a:buChar char=""/>
            </a:pPr>
            <a:r>
              <a:rPr lang="en-US" altLang="en-US" smtClean="0"/>
              <a:t>Rapid alternating movements, e.g., pronating and supinating hands on thigh, may be difficult to perform</a:t>
            </a:r>
          </a:p>
          <a:p>
            <a:pPr lvl="1">
              <a:buSzPct val="60000"/>
              <a:buFont typeface="Wingdings 2" pitchFamily="18" charset="2"/>
              <a:buChar char=""/>
            </a:pPr>
            <a:r>
              <a:rPr lang="en-US" altLang="en-US" smtClean="0"/>
              <a:t>After 65 years of age, loss of sensation of vibration at ankle malleolus common; loss of ankle jerk; tactile sensation may be impaired; may need stronger stimuli for light touch; and especially for pain</a:t>
            </a:r>
          </a:p>
          <a:p>
            <a:pPr lvl="1"/>
            <a:endParaRPr lang="en-US" altLang="en-US" smtClean="0"/>
          </a:p>
        </p:txBody>
      </p:sp>
      <p:sp>
        <p:nvSpPr>
          <p:cNvPr id="99331" name="Rectangle 4"/>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II</a:t>
            </a:r>
          </a:p>
        </p:txBody>
      </p:sp>
      <p:sp>
        <p:nvSpPr>
          <p:cNvPr id="993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93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A9D713-943D-4C3B-8DB3-C67ACA79C645}" type="slidenum">
              <a:rPr lang="en-US" sz="1000" smtClean="0">
                <a:latin typeface="Arial" pitchFamily="34" charset="0"/>
              </a:rPr>
              <a:pPr eaLnBrk="1" hangingPunct="1"/>
              <a:t>87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DTRs less brisk; those in upper extremities usually present, but ankle jerk commonly lost; knee jerks may be lost; because aging people find it difficult to relax limbs, always use reinforcement when eliciting DTRs</a:t>
            </a:r>
          </a:p>
          <a:p>
            <a:pPr lvl="1">
              <a:buSzPct val="60000"/>
              <a:buFont typeface="Wingdings 2" pitchFamily="18" charset="2"/>
              <a:buChar char=""/>
            </a:pPr>
            <a:r>
              <a:rPr lang="en-US" altLang="en-US" smtClean="0"/>
              <a:t>Plantar reflex may be absent or difficult to interpret; often, you will not see a definite normal flexor response; still should consider definite extensor response abnormal</a:t>
            </a:r>
          </a:p>
          <a:p>
            <a:pPr lvl="1">
              <a:buSzPct val="60000"/>
              <a:buFont typeface="Wingdings 2" pitchFamily="18" charset="2"/>
              <a:buChar char=""/>
            </a:pPr>
            <a:r>
              <a:rPr lang="en-US" altLang="en-US" smtClean="0"/>
              <a:t>Superficial abdominal reflexes may be absent, probably because of stretching of musculature through pregnancy or obesity</a:t>
            </a:r>
          </a:p>
        </p:txBody>
      </p:sp>
      <p:sp>
        <p:nvSpPr>
          <p:cNvPr id="100355" name="Rectangle 4"/>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III</a:t>
            </a:r>
          </a:p>
        </p:txBody>
      </p:sp>
      <p:sp>
        <p:nvSpPr>
          <p:cNvPr id="1003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03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578678-3A67-4DC5-9475-89A1942D468C}" type="slidenum">
              <a:rPr lang="en-US" sz="1000" smtClean="0">
                <a:latin typeface="Arial" pitchFamily="34" charset="0"/>
              </a:rPr>
              <a:pPr eaLnBrk="1" hangingPunct="1"/>
              <a:t>88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6"/>
          <p:cNvSpPr>
            <a:spLocks noGrp="1"/>
          </p:cNvSpPr>
          <p:nvPr>
            <p:ph idx="1"/>
          </p:nvPr>
        </p:nvSpPr>
        <p:spPr>
          <a:xfrm>
            <a:off x="465138" y="1641475"/>
            <a:ext cx="8229600" cy="4640263"/>
          </a:xfrm>
        </p:spPr>
        <p:txBody>
          <a:bodyPr/>
          <a:lstStyle/>
          <a:p>
            <a:pPr lvl="1">
              <a:buSzPct val="60000"/>
              <a:buFont typeface="Wingdings 2" pitchFamily="18" charset="2"/>
              <a:buChar char=""/>
            </a:pPr>
            <a:r>
              <a:rPr lang="en-US" altLang="en-US" sz="2000" dirty="0" smtClean="0"/>
              <a:t>Some hospitalized persons have head trauma or a neurologic deficit due to systemic disease process</a:t>
            </a:r>
          </a:p>
          <a:p>
            <a:pPr lvl="2">
              <a:buSzPct val="80000"/>
              <a:buFont typeface="Wingdings" pitchFamily="2" charset="2"/>
              <a:buChar char="Ø"/>
            </a:pPr>
            <a:r>
              <a:rPr lang="en-US" altLang="en-US" sz="1800" dirty="0" smtClean="0"/>
              <a:t>Must be monitored closely for any improvement or deterioration in neurologic status and for any indication of increasing intracranial pressure</a:t>
            </a:r>
          </a:p>
          <a:p>
            <a:pPr lvl="1">
              <a:buSzPct val="60000"/>
              <a:buFont typeface="Wingdings 2" pitchFamily="18" charset="2"/>
              <a:buChar char=""/>
            </a:pPr>
            <a:r>
              <a:rPr lang="en-US" altLang="en-US" sz="2000" dirty="0" smtClean="0"/>
              <a:t>Signs of increasing intracranial pressure signal impending cerebral disaster and death and require early and prompt intervention</a:t>
            </a:r>
          </a:p>
          <a:p>
            <a:pPr lvl="1">
              <a:buSzPct val="60000"/>
              <a:buFont typeface="Wingdings 2" pitchFamily="18" charset="2"/>
              <a:buChar char=""/>
            </a:pPr>
            <a:r>
              <a:rPr lang="en-US" altLang="en-US" sz="2000" dirty="0" smtClean="0"/>
              <a:t>Use abbreviation of neurologic examination in following sequence:</a:t>
            </a:r>
          </a:p>
          <a:p>
            <a:pPr lvl="2">
              <a:buSzPct val="80000"/>
              <a:buFont typeface="Wingdings" pitchFamily="2" charset="2"/>
              <a:buChar char="Ø"/>
            </a:pPr>
            <a:r>
              <a:rPr lang="en-US" altLang="en-US" sz="1800" dirty="0" smtClean="0"/>
              <a:t>Level of consciousness</a:t>
            </a:r>
          </a:p>
          <a:p>
            <a:pPr lvl="2">
              <a:buSzPct val="80000"/>
              <a:buFont typeface="Wingdings" pitchFamily="2" charset="2"/>
              <a:buChar char="Ø"/>
            </a:pPr>
            <a:r>
              <a:rPr lang="en-US" altLang="en-US" sz="1800" dirty="0" smtClean="0"/>
              <a:t>Motor function</a:t>
            </a:r>
          </a:p>
          <a:p>
            <a:pPr lvl="2">
              <a:buSzPct val="80000"/>
              <a:buFont typeface="Wingdings" pitchFamily="2" charset="2"/>
              <a:buChar char="Ø"/>
            </a:pPr>
            <a:r>
              <a:rPr lang="en-US" altLang="en-US" sz="1800" dirty="0" smtClean="0"/>
              <a:t>Pupillary response</a:t>
            </a:r>
          </a:p>
          <a:p>
            <a:pPr lvl="2">
              <a:buSzPct val="80000"/>
              <a:buFont typeface="Wingdings" pitchFamily="2" charset="2"/>
              <a:buChar char="Ø"/>
            </a:pPr>
            <a:r>
              <a:rPr lang="en-US" altLang="en-US" sz="1800" dirty="0" smtClean="0"/>
              <a:t>Vital signs</a:t>
            </a:r>
          </a:p>
          <a:p>
            <a:pPr lvl="1"/>
            <a:endParaRPr lang="en-US" altLang="en-US" sz="2000" dirty="0" smtClean="0"/>
          </a:p>
        </p:txBody>
      </p:sp>
      <p:sp>
        <p:nvSpPr>
          <p:cNvPr id="101379" name="Rectangle 4"/>
          <p:cNvSpPr>
            <a:spLocks noGrp="1" noChangeArrowheads="1"/>
          </p:cNvSpPr>
          <p:nvPr>
            <p:ph type="title"/>
          </p:nvPr>
        </p:nvSpPr>
        <p:spPr/>
        <p:txBody>
          <a:bodyPr/>
          <a:lstStyle/>
          <a:p>
            <a:r>
              <a:rPr lang="en-US" altLang="en-US" smtClean="0"/>
              <a:t>Neurologic Recheck I</a:t>
            </a:r>
          </a:p>
        </p:txBody>
      </p:sp>
      <p:sp>
        <p:nvSpPr>
          <p:cNvPr id="1013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13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EE1CF-055F-45FC-B546-EF851CFA678B}" type="slidenum">
              <a:rPr lang="en-US" sz="1000" smtClean="0">
                <a:latin typeface="Arial" pitchFamily="34" charset="0"/>
              </a:rPr>
              <a:pPr eaLnBrk="1" hangingPunct="1"/>
              <a:t>89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8"/>
          <p:cNvSpPr>
            <a:spLocks noGrp="1"/>
          </p:cNvSpPr>
          <p:nvPr>
            <p:ph idx="1"/>
          </p:nvPr>
        </p:nvSpPr>
        <p:spPr>
          <a:xfrm>
            <a:off x="465138" y="1641475"/>
            <a:ext cx="8229600" cy="4454525"/>
          </a:xfrm>
        </p:spPr>
        <p:txBody>
          <a:bodyPr/>
          <a:lstStyle/>
          <a:p>
            <a:r>
              <a:rPr lang="en-US" altLang="en-US" smtClean="0"/>
              <a:t>Basal ganglia</a:t>
            </a:r>
          </a:p>
          <a:p>
            <a:pPr lvl="1"/>
            <a:r>
              <a:rPr lang="en-US" altLang="en-US" smtClean="0"/>
              <a:t>Large bands of gray matter in two cerebral hemispheres that form subcortical associated motor system (extrapyramidal system)</a:t>
            </a:r>
          </a:p>
          <a:p>
            <a:pPr lvl="2"/>
            <a:r>
              <a:rPr lang="en-US" altLang="en-US" smtClean="0"/>
              <a:t>Initiate and coordinate movement and control automatic associated movements of body</a:t>
            </a:r>
          </a:p>
          <a:p>
            <a:r>
              <a:rPr lang="en-US" altLang="en-US" smtClean="0"/>
              <a:t>Thalamus</a:t>
            </a:r>
          </a:p>
          <a:p>
            <a:pPr lvl="1"/>
            <a:r>
              <a:rPr lang="en-US" altLang="en-US" smtClean="0"/>
              <a:t>Main relay station where sensory pathways of spinal cord, cerebellum, and brain stem form synapses</a:t>
            </a:r>
          </a:p>
        </p:txBody>
      </p:sp>
      <p:sp>
        <p:nvSpPr>
          <p:cNvPr id="20483" name="Rectangle 2"/>
          <p:cNvSpPr>
            <a:spLocks noGrp="1" noChangeArrowheads="1"/>
          </p:cNvSpPr>
          <p:nvPr>
            <p:ph type="title"/>
          </p:nvPr>
        </p:nvSpPr>
        <p:spPr/>
        <p:txBody>
          <a:bodyPr/>
          <a:lstStyle/>
          <a:p>
            <a:r>
              <a:rPr lang="en-US" altLang="en-US" smtClean="0"/>
              <a:t>Central Nervous System Components  </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04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ABB33C-85B3-45C1-B23C-FDDC17251369}" type="slidenum">
              <a:rPr lang="en-US" sz="1000" smtClean="0">
                <a:latin typeface="Arial" pitchFamily="34" charset="0"/>
              </a:rPr>
              <a:pPr eaLnBrk="1" hangingPunct="1"/>
              <a:t>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465138" y="1641475"/>
            <a:ext cx="8229600" cy="4616450"/>
          </a:xfrm>
        </p:spPr>
        <p:txBody>
          <a:bodyPr/>
          <a:lstStyle/>
          <a:p>
            <a:r>
              <a:rPr lang="en-US" altLang="en-US" sz="2400" smtClean="0"/>
              <a:t>Level of Consciousness(LOC)</a:t>
            </a:r>
          </a:p>
          <a:p>
            <a:pPr lvl="1"/>
            <a:r>
              <a:rPr lang="en-US" altLang="en-US" sz="2000" smtClean="0"/>
              <a:t>A change in LOC is the single most important factor in this examination</a:t>
            </a:r>
          </a:p>
          <a:p>
            <a:r>
              <a:rPr lang="en-US" altLang="en-US" sz="2400" smtClean="0"/>
              <a:t>Motor Function</a:t>
            </a:r>
          </a:p>
          <a:p>
            <a:pPr lvl="1"/>
            <a:r>
              <a:rPr lang="en-US" altLang="en-US" sz="2000" smtClean="0"/>
              <a:t>Check voluntary responses by giving simple commands as this will also help to validate LOC</a:t>
            </a:r>
          </a:p>
          <a:p>
            <a:r>
              <a:rPr lang="en-US" altLang="en-US" sz="2400" smtClean="0"/>
              <a:t>Pupillary Response</a:t>
            </a:r>
          </a:p>
          <a:p>
            <a:pPr lvl="1"/>
            <a:r>
              <a:rPr lang="en-US" altLang="en-US" sz="2000" smtClean="0"/>
              <a:t>Note size and symmetry of both pupils</a:t>
            </a:r>
          </a:p>
          <a:p>
            <a:r>
              <a:rPr lang="en-US" altLang="en-US" sz="2400" smtClean="0"/>
              <a:t>Vital Signs</a:t>
            </a:r>
          </a:p>
          <a:p>
            <a:pPr lvl="1"/>
            <a:r>
              <a:rPr lang="en-US" altLang="en-US" sz="2000" smtClean="0"/>
              <a:t>Monitor vital signs to establish baseline </a:t>
            </a:r>
          </a:p>
          <a:p>
            <a:r>
              <a:rPr lang="en-US" altLang="en-US" sz="2400" smtClean="0"/>
              <a:t>Glasgow Coma Scale</a:t>
            </a:r>
          </a:p>
          <a:p>
            <a:pPr lvl="1"/>
            <a:r>
              <a:rPr lang="en-US" altLang="en-US" sz="2000" smtClean="0"/>
              <a:t>Accurate and reliable quantitative tool to assess LOC</a:t>
            </a:r>
          </a:p>
        </p:txBody>
      </p:sp>
      <p:sp>
        <p:nvSpPr>
          <p:cNvPr id="102403" name="Title 1"/>
          <p:cNvSpPr>
            <a:spLocks noGrp="1"/>
          </p:cNvSpPr>
          <p:nvPr>
            <p:ph type="title"/>
          </p:nvPr>
        </p:nvSpPr>
        <p:spPr/>
        <p:txBody>
          <a:bodyPr/>
          <a:lstStyle/>
          <a:p>
            <a:r>
              <a:rPr lang="en-US" altLang="en-US" smtClean="0"/>
              <a:t>Neurologic Recheck II</a:t>
            </a:r>
          </a:p>
        </p:txBody>
      </p:sp>
      <p:sp>
        <p:nvSpPr>
          <p:cNvPr id="1024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24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CF7FA9-B8C1-4F32-B2AE-EB4AB81E8920}" type="slidenum">
              <a:rPr lang="en-US" sz="1000" smtClean="0">
                <a:latin typeface="Arial" pitchFamily="34" charset="0"/>
              </a:rPr>
              <a:pPr eaLnBrk="1" hangingPunct="1"/>
              <a:t>90</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0" descr="ch23-19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5138" y="2824163"/>
            <a:ext cx="8229600" cy="2089150"/>
          </a:xfrm>
          <a:ln w="38100">
            <a:solidFill>
              <a:schemeClr val="tx2"/>
            </a:solidFill>
          </a:ln>
        </p:spPr>
      </p:pic>
      <p:sp>
        <p:nvSpPr>
          <p:cNvPr id="103427" name="Title 1"/>
          <p:cNvSpPr>
            <a:spLocks noGrp="1"/>
          </p:cNvSpPr>
          <p:nvPr>
            <p:ph type="title"/>
          </p:nvPr>
        </p:nvSpPr>
        <p:spPr/>
        <p:txBody>
          <a:bodyPr/>
          <a:lstStyle/>
          <a:p>
            <a:r>
              <a:rPr lang="en-US" altLang="en-US" smtClean="0"/>
              <a:t>Sample Charting: Subjective</a:t>
            </a:r>
          </a:p>
        </p:txBody>
      </p:sp>
      <p:sp>
        <p:nvSpPr>
          <p:cNvPr id="1034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34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2EB382-A328-41C6-AE03-271A0E555752}" type="slidenum">
              <a:rPr lang="en-US" sz="1000" smtClean="0">
                <a:latin typeface="Arial" pitchFamily="34" charset="0"/>
              </a:rPr>
              <a:pPr eaLnBrk="1" hangingPunct="1"/>
              <a:t>91</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mtClean="0"/>
              <a:t>Sample Charting: Objective I</a:t>
            </a:r>
          </a:p>
        </p:txBody>
      </p:sp>
      <p:pic>
        <p:nvPicPr>
          <p:cNvPr id="2" name="Picture 9" descr="ch23-20n"/>
          <p:cNvPicPr>
            <a:picLocks noChangeAspect="1" noChangeArrowheads="1"/>
          </p:cNvPicPr>
          <p:nvPr/>
        </p:nvPicPr>
        <p:blipFill>
          <a:blip r:embed="rId2">
            <a:grayscl/>
          </a:blip>
          <a:srcRect/>
          <a:stretch>
            <a:fillRect/>
          </a:stretch>
        </p:blipFill>
        <p:spPr bwMode="auto">
          <a:xfrm>
            <a:off x="1998663" y="1793875"/>
            <a:ext cx="5141912" cy="4356100"/>
          </a:xfrm>
          <a:prstGeom prst="rect">
            <a:avLst/>
          </a:prstGeom>
          <a:noFill/>
          <a:ln w="38100">
            <a:solidFill>
              <a:schemeClr val="tx2"/>
            </a:solidFill>
            <a:miter lim="800000"/>
            <a:headEnd/>
            <a:tailEnd/>
          </a:ln>
        </p:spPr>
      </p:pic>
      <p:sp>
        <p:nvSpPr>
          <p:cNvPr id="10445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445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27A665-65A9-4D38-9CFD-5B742E7FBD0C}" type="slidenum">
              <a:rPr lang="en-US" sz="1000" smtClean="0">
                <a:latin typeface="Arial" pitchFamily="34" charset="0"/>
              </a:rPr>
              <a:pPr eaLnBrk="1" hangingPunct="1"/>
              <a:t>92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Grp="1" noChangeArrowheads="1"/>
          </p:cNvSpPr>
          <p:nvPr>
            <p:ph type="title"/>
          </p:nvPr>
        </p:nvSpPr>
        <p:spPr/>
        <p:txBody>
          <a:bodyPr/>
          <a:lstStyle/>
          <a:p>
            <a:r>
              <a:rPr lang="en-US" altLang="en-US" smtClean="0"/>
              <a:t>Sample Charting: Objective II</a:t>
            </a:r>
          </a:p>
        </p:txBody>
      </p:sp>
      <p:pic>
        <p:nvPicPr>
          <p:cNvPr id="2" name="Picture 10" descr="ch23-21n"/>
          <p:cNvPicPr>
            <a:picLocks noChangeAspect="1" noChangeArrowheads="1"/>
          </p:cNvPicPr>
          <p:nvPr/>
        </p:nvPicPr>
        <p:blipFill>
          <a:blip r:embed="rId3">
            <a:grayscl/>
          </a:blip>
          <a:srcRect/>
          <a:stretch>
            <a:fillRect/>
          </a:stretch>
        </p:blipFill>
        <p:spPr bwMode="auto">
          <a:xfrm>
            <a:off x="490538" y="2105025"/>
            <a:ext cx="8161337" cy="3667125"/>
          </a:xfrm>
          <a:prstGeom prst="rect">
            <a:avLst/>
          </a:prstGeom>
          <a:noFill/>
          <a:ln w="38100">
            <a:solidFill>
              <a:schemeClr val="tx2"/>
            </a:solidFill>
            <a:miter lim="800000"/>
            <a:headEnd/>
            <a:tailEnd/>
          </a:ln>
        </p:spPr>
      </p:pic>
      <p:sp>
        <p:nvSpPr>
          <p:cNvPr id="10547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54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09F58C-AC46-466A-8772-8019F1AC44FC}" type="slidenum">
              <a:rPr lang="en-US" sz="1000" smtClean="0">
                <a:latin typeface="Arial" pitchFamily="34" charset="0"/>
              </a:rPr>
              <a:pPr eaLnBrk="1" hangingPunct="1"/>
              <a:t>93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465138" y="1641475"/>
            <a:ext cx="8229600" cy="4454525"/>
          </a:xfrm>
        </p:spPr>
        <p:txBody>
          <a:bodyPr>
            <a:normAutofit lnSpcReduction="10000"/>
          </a:bodyPr>
          <a:lstStyle/>
          <a:p>
            <a:pPr marL="57150" indent="0">
              <a:buNone/>
            </a:pPr>
            <a:r>
              <a:rPr lang="en-US" dirty="0"/>
              <a:t>The nurse is assessing a patient’s neurologic status and finds that the patient is aware of his name but does not know what the date or time of the day. How would the nurse best document this finding</a:t>
            </a:r>
            <a:r>
              <a:rPr lang="en-US" dirty="0" smtClean="0"/>
              <a:t>?</a:t>
            </a:r>
          </a:p>
          <a:p>
            <a:pPr marL="463550" indent="-463550" eaLnBrk="1" hangingPunct="1">
              <a:buSzPct val="100000"/>
              <a:buFont typeface="+mj-lt"/>
              <a:buAutoNum type="arabicPeriod"/>
              <a:defRPr/>
            </a:pPr>
            <a:r>
              <a:rPr lang="en-US" dirty="0"/>
              <a:t>Awake, alert, and oriented times three</a:t>
            </a:r>
          </a:p>
          <a:p>
            <a:pPr marL="463550" indent="-463550" eaLnBrk="1" hangingPunct="1">
              <a:buSzPct val="100000"/>
              <a:buFont typeface="+mj-lt"/>
              <a:buAutoNum type="arabicPeriod"/>
              <a:defRPr/>
            </a:pPr>
            <a:r>
              <a:rPr lang="en-US" dirty="0"/>
              <a:t>Awake, alert, and oriented times two</a:t>
            </a:r>
          </a:p>
          <a:p>
            <a:pPr marL="463550" indent="-463550" eaLnBrk="1" hangingPunct="1">
              <a:buSzPct val="100000"/>
              <a:buFont typeface="+mj-lt"/>
              <a:buAutoNum type="arabicPeriod"/>
              <a:defRPr/>
            </a:pPr>
            <a:r>
              <a:rPr lang="en-US" dirty="0"/>
              <a:t>Awake, alert, and oriented times one</a:t>
            </a:r>
          </a:p>
          <a:p>
            <a:pPr marL="463550" indent="-463550" eaLnBrk="1" hangingPunct="1">
              <a:buSzPct val="100000"/>
              <a:buFont typeface="+mj-lt"/>
              <a:buAutoNum type="arabicPeriod"/>
              <a:defRPr/>
            </a:pPr>
            <a:r>
              <a:rPr lang="en-US" dirty="0"/>
              <a:t>Awake, alert, and oriented times one, to person only </a:t>
            </a:r>
          </a:p>
          <a:p>
            <a:pPr marL="57150" indent="0">
              <a:buNone/>
            </a:pPr>
            <a:endParaRPr lang="en-US" altLang="en-US" dirty="0" smtClean="0"/>
          </a:p>
        </p:txBody>
      </p:sp>
      <p:sp>
        <p:nvSpPr>
          <p:cNvPr id="106499" name="Rectangle 2"/>
          <p:cNvSpPr>
            <a:spLocks noGrp="1" noChangeArrowheads="1"/>
          </p:cNvSpPr>
          <p:nvPr>
            <p:ph type="title"/>
          </p:nvPr>
        </p:nvSpPr>
        <p:spPr/>
        <p:txBody>
          <a:bodyPr/>
          <a:lstStyle/>
          <a:p>
            <a:r>
              <a:rPr lang="en-US" altLang="en-US" dirty="0" smtClean="0"/>
              <a:t>Question</a:t>
            </a:r>
            <a:endParaRPr lang="en-US" altLang="en-US" dirty="0" smtClean="0"/>
          </a:p>
        </p:txBody>
      </p:sp>
      <p:sp>
        <p:nvSpPr>
          <p:cNvPr id="1065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65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8CBE38-125F-48E1-916D-7021857DDFA2}" type="slidenum">
              <a:rPr lang="en-US" sz="1000" smtClean="0">
                <a:latin typeface="Arial" pitchFamily="34" charset="0"/>
              </a:rPr>
              <a:pPr eaLnBrk="1" hangingPunct="1"/>
              <a:t>94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CN I, olfactory nerve</a:t>
            </a:r>
          </a:p>
          <a:p>
            <a:pPr lvl="2">
              <a:buSzPct val="80000"/>
              <a:buFont typeface="Wingdings" pitchFamily="2" charset="2"/>
              <a:buChar char="Ø"/>
            </a:pPr>
            <a:r>
              <a:rPr lang="en-US" altLang="en-US" smtClean="0"/>
              <a:t>Anosmia</a:t>
            </a:r>
          </a:p>
          <a:p>
            <a:pPr lvl="1">
              <a:buSzPct val="60000"/>
              <a:buFont typeface="Wingdings 2" pitchFamily="18" charset="2"/>
              <a:buChar char=""/>
            </a:pPr>
            <a:r>
              <a:rPr lang="en-US" altLang="en-US" smtClean="0"/>
              <a:t>CN II, optic nerve</a:t>
            </a:r>
          </a:p>
          <a:p>
            <a:pPr lvl="2">
              <a:buSzPct val="80000"/>
              <a:buFont typeface="Wingdings" pitchFamily="2" charset="2"/>
              <a:buChar char="Ø"/>
            </a:pPr>
            <a:r>
              <a:rPr lang="en-US" altLang="en-US" smtClean="0"/>
              <a:t>Defect or absent central vision</a:t>
            </a:r>
          </a:p>
          <a:p>
            <a:pPr lvl="2">
              <a:buSzPct val="80000"/>
              <a:buFont typeface="Wingdings" pitchFamily="2" charset="2"/>
              <a:buChar char="Ø"/>
            </a:pPr>
            <a:r>
              <a:rPr lang="en-US" altLang="en-US" smtClean="0"/>
              <a:t>Defect in peripheral vision, hemianopsia</a:t>
            </a:r>
          </a:p>
          <a:p>
            <a:pPr lvl="2">
              <a:buSzPct val="80000"/>
              <a:buFont typeface="Wingdings" pitchFamily="2" charset="2"/>
              <a:buChar char="Ø"/>
            </a:pPr>
            <a:r>
              <a:rPr lang="en-US" altLang="en-US" smtClean="0"/>
              <a:t>Absent light reflex</a:t>
            </a:r>
          </a:p>
          <a:p>
            <a:pPr lvl="2">
              <a:buSzPct val="80000"/>
              <a:buFont typeface="Wingdings" pitchFamily="2" charset="2"/>
              <a:buChar char="Ø"/>
            </a:pPr>
            <a:r>
              <a:rPr lang="en-US" altLang="en-US" smtClean="0"/>
              <a:t>Papilledema</a:t>
            </a:r>
          </a:p>
          <a:p>
            <a:pPr lvl="2">
              <a:buSzPct val="80000"/>
              <a:buFont typeface="Wingdings" pitchFamily="2" charset="2"/>
              <a:buChar char="Ø"/>
            </a:pPr>
            <a:r>
              <a:rPr lang="en-US" altLang="en-US" smtClean="0"/>
              <a:t>Optic atrophy</a:t>
            </a:r>
          </a:p>
          <a:p>
            <a:pPr lvl="2">
              <a:buSzPct val="80000"/>
              <a:buFont typeface="Wingdings" pitchFamily="2" charset="2"/>
              <a:buChar char="Ø"/>
            </a:pPr>
            <a:r>
              <a:rPr lang="en-US" altLang="en-US" smtClean="0"/>
              <a:t>Retinal lesions</a:t>
            </a:r>
          </a:p>
        </p:txBody>
      </p:sp>
      <p:sp>
        <p:nvSpPr>
          <p:cNvPr id="106499" name="Rectangle 2"/>
          <p:cNvSpPr>
            <a:spLocks noGrp="1" noChangeArrowheads="1"/>
          </p:cNvSpPr>
          <p:nvPr>
            <p:ph type="title"/>
          </p:nvPr>
        </p:nvSpPr>
        <p:spPr/>
        <p:txBody>
          <a:bodyPr/>
          <a:lstStyle/>
          <a:p>
            <a:r>
              <a:rPr lang="en-US" altLang="en-US" smtClean="0"/>
              <a:t>Abnormalities in Cranial Nerves I</a:t>
            </a:r>
          </a:p>
        </p:txBody>
      </p:sp>
      <p:sp>
        <p:nvSpPr>
          <p:cNvPr id="1065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65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8CBE38-125F-48E1-916D-7021857DDFA2}" type="slidenum">
              <a:rPr lang="en-US" sz="1000" smtClean="0">
                <a:latin typeface="Arial" pitchFamily="34" charset="0"/>
              </a:rPr>
              <a:pPr eaLnBrk="1" hangingPunct="1"/>
              <a:t>95</a:t>
            </a:fld>
            <a:endParaRPr lang="en-US" sz="1000" smtClean="0">
              <a:latin typeface="Arial" pitchFamily="34" charset="0"/>
            </a:endParaRPr>
          </a:p>
        </p:txBody>
      </p:sp>
    </p:spTree>
    <p:extLst>
      <p:ext uri="{BB962C8B-B14F-4D97-AF65-F5344CB8AC3E}">
        <p14:creationId xmlns:p14="http://schemas.microsoft.com/office/powerpoint/2010/main" val="213134485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CN III, oculomotor nerve</a:t>
            </a:r>
          </a:p>
          <a:p>
            <a:pPr lvl="2">
              <a:buSzPct val="80000"/>
              <a:buFont typeface="Wingdings" pitchFamily="2" charset="2"/>
              <a:buChar char="Ø"/>
            </a:pPr>
            <a:r>
              <a:rPr lang="en-US" altLang="en-US" smtClean="0"/>
              <a:t>Dilated pupil, ptosis, eye turns out and slightly down</a:t>
            </a:r>
          </a:p>
          <a:p>
            <a:pPr lvl="2">
              <a:buSzPct val="80000"/>
              <a:buFont typeface="Wingdings" pitchFamily="2" charset="2"/>
              <a:buChar char="Ø"/>
            </a:pPr>
            <a:r>
              <a:rPr lang="en-US" altLang="en-US" smtClean="0"/>
              <a:t>Failure to move eye up, in, down</a:t>
            </a:r>
          </a:p>
          <a:p>
            <a:pPr lvl="2">
              <a:buSzPct val="80000"/>
              <a:buFont typeface="Wingdings" pitchFamily="2" charset="2"/>
              <a:buChar char="Ø"/>
            </a:pPr>
            <a:r>
              <a:rPr lang="en-US" altLang="en-US" smtClean="0"/>
              <a:t>Absent light reflex</a:t>
            </a:r>
          </a:p>
          <a:p>
            <a:pPr lvl="1">
              <a:buSzPct val="60000"/>
              <a:buFont typeface="Wingdings 2" pitchFamily="18" charset="2"/>
              <a:buChar char=""/>
            </a:pPr>
            <a:r>
              <a:rPr lang="en-US" altLang="en-US" smtClean="0"/>
              <a:t>CN IV, trochlear nerve</a:t>
            </a:r>
          </a:p>
          <a:p>
            <a:pPr lvl="2">
              <a:buSzPct val="80000"/>
              <a:buFont typeface="Wingdings" pitchFamily="2" charset="2"/>
              <a:buChar char="Ø"/>
            </a:pPr>
            <a:r>
              <a:rPr lang="en-US" altLang="en-US" smtClean="0"/>
              <a:t>Failure to turn eye down or out</a:t>
            </a:r>
          </a:p>
          <a:p>
            <a:pPr lvl="1">
              <a:buSzPct val="60000"/>
              <a:buFont typeface="Wingdings 2" pitchFamily="18" charset="2"/>
              <a:buChar char=""/>
            </a:pPr>
            <a:r>
              <a:rPr lang="en-US" altLang="en-US" smtClean="0"/>
              <a:t>CN V, trigeminal nerve</a:t>
            </a:r>
          </a:p>
          <a:p>
            <a:pPr lvl="2">
              <a:buSzPct val="80000"/>
              <a:buFont typeface="Wingdings" pitchFamily="2" charset="2"/>
              <a:buChar char="Ø"/>
            </a:pPr>
            <a:r>
              <a:rPr lang="en-US" altLang="en-US" smtClean="0"/>
              <a:t>Absent touch and pain, paresthesias</a:t>
            </a:r>
          </a:p>
          <a:p>
            <a:pPr lvl="2">
              <a:buSzPct val="80000"/>
              <a:buFont typeface="Wingdings" pitchFamily="2" charset="2"/>
              <a:buChar char="Ø"/>
            </a:pPr>
            <a:r>
              <a:rPr lang="en-US" altLang="en-US" smtClean="0"/>
              <a:t>No blink</a:t>
            </a:r>
          </a:p>
          <a:p>
            <a:pPr lvl="2">
              <a:buSzPct val="80000"/>
              <a:buFont typeface="Wingdings" pitchFamily="2" charset="2"/>
              <a:buChar char="Ø"/>
            </a:pPr>
            <a:r>
              <a:rPr lang="en-US" altLang="en-US" smtClean="0"/>
              <a:t>Weakness of masseter or temporalis muscles</a:t>
            </a:r>
          </a:p>
        </p:txBody>
      </p:sp>
      <p:sp>
        <p:nvSpPr>
          <p:cNvPr id="107523" name="Rectangle 2"/>
          <p:cNvSpPr>
            <a:spLocks noGrp="1" noChangeArrowheads="1"/>
          </p:cNvSpPr>
          <p:nvPr>
            <p:ph type="title"/>
          </p:nvPr>
        </p:nvSpPr>
        <p:spPr/>
        <p:txBody>
          <a:bodyPr/>
          <a:lstStyle/>
          <a:p>
            <a:r>
              <a:rPr lang="en-US" altLang="en-US" smtClean="0"/>
              <a:t>Abnormalities in Cranial Nerves II</a:t>
            </a:r>
          </a:p>
        </p:txBody>
      </p:sp>
      <p:sp>
        <p:nvSpPr>
          <p:cNvPr id="1075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75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745F89-4BD2-4313-92A2-5A24000022BC}" type="slidenum">
              <a:rPr lang="en-US" sz="1000" smtClean="0">
                <a:latin typeface="Arial" pitchFamily="34" charset="0"/>
              </a:rPr>
              <a:pPr eaLnBrk="1" hangingPunct="1"/>
              <a:t>96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CN VI, abducens nerve</a:t>
            </a:r>
          </a:p>
          <a:p>
            <a:pPr lvl="2">
              <a:buSzPct val="80000"/>
              <a:buFont typeface="Wingdings" pitchFamily="2" charset="2"/>
              <a:buChar char="Ø"/>
            </a:pPr>
            <a:r>
              <a:rPr lang="en-US" altLang="en-US" smtClean="0"/>
              <a:t>Failure to move laterally, diplopia on lateral gaze</a:t>
            </a:r>
          </a:p>
          <a:p>
            <a:pPr lvl="1">
              <a:buSzPct val="60000"/>
              <a:buFont typeface="Wingdings 2" pitchFamily="18" charset="2"/>
              <a:buChar char=""/>
            </a:pPr>
            <a:r>
              <a:rPr lang="en-US" altLang="en-US" smtClean="0"/>
              <a:t>CN VII, facial nerve</a:t>
            </a:r>
          </a:p>
          <a:p>
            <a:pPr lvl="2">
              <a:buSzPct val="80000"/>
              <a:buFont typeface="Wingdings" pitchFamily="2" charset="2"/>
              <a:buChar char="Ø"/>
            </a:pPr>
            <a:r>
              <a:rPr lang="en-US" altLang="en-US" smtClean="0"/>
              <a:t>Absent or asymmetric facial movement</a:t>
            </a:r>
          </a:p>
          <a:p>
            <a:pPr lvl="2">
              <a:buSzPct val="80000"/>
              <a:buFont typeface="Wingdings" pitchFamily="2" charset="2"/>
              <a:buChar char="Ø"/>
            </a:pPr>
            <a:r>
              <a:rPr lang="en-US" altLang="en-US" smtClean="0"/>
              <a:t>Loss of taste</a:t>
            </a:r>
          </a:p>
          <a:p>
            <a:pPr lvl="1">
              <a:buSzPct val="60000"/>
              <a:buFont typeface="Wingdings 2" pitchFamily="18" charset="2"/>
              <a:buChar char=""/>
            </a:pPr>
            <a:r>
              <a:rPr lang="en-US" altLang="en-US" smtClean="0"/>
              <a:t>CN VIII, acoustic nerve</a:t>
            </a:r>
          </a:p>
          <a:p>
            <a:pPr lvl="2">
              <a:buSzPct val="80000"/>
              <a:buFont typeface="Wingdings" pitchFamily="2" charset="2"/>
              <a:buChar char="Ø"/>
            </a:pPr>
            <a:r>
              <a:rPr lang="en-US" altLang="en-US" smtClean="0"/>
              <a:t>Decrease or loss of hearing</a:t>
            </a:r>
          </a:p>
          <a:p>
            <a:pPr lvl="1">
              <a:buSzPct val="60000"/>
              <a:buFont typeface="Wingdings 2" pitchFamily="18" charset="2"/>
              <a:buChar char=""/>
            </a:pPr>
            <a:r>
              <a:rPr lang="en-US" altLang="en-US" smtClean="0"/>
              <a:t>CN IX, glossopharyngeal nerve</a:t>
            </a:r>
          </a:p>
          <a:p>
            <a:pPr lvl="2">
              <a:buSzPct val="80000"/>
              <a:buFont typeface="Wingdings" pitchFamily="2" charset="2"/>
              <a:buChar char="Ø"/>
            </a:pPr>
            <a:r>
              <a:rPr lang="en-US" altLang="en-US" smtClean="0"/>
              <a:t> No Gag Reflex</a:t>
            </a:r>
          </a:p>
          <a:p>
            <a:pPr lvl="1"/>
            <a:endParaRPr lang="en-US" altLang="en-US" smtClean="0"/>
          </a:p>
        </p:txBody>
      </p:sp>
      <p:sp>
        <p:nvSpPr>
          <p:cNvPr id="108547" name="Rectangle 2"/>
          <p:cNvSpPr>
            <a:spLocks noGrp="1" noChangeArrowheads="1"/>
          </p:cNvSpPr>
          <p:nvPr>
            <p:ph type="title"/>
          </p:nvPr>
        </p:nvSpPr>
        <p:spPr/>
        <p:txBody>
          <a:bodyPr/>
          <a:lstStyle/>
          <a:p>
            <a:r>
              <a:rPr lang="en-US" altLang="en-US" smtClean="0"/>
              <a:t>Abnormalities in Cranial Nerves III</a:t>
            </a:r>
          </a:p>
        </p:txBody>
      </p:sp>
      <p:sp>
        <p:nvSpPr>
          <p:cNvPr id="1085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85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5420A0-6BD7-482F-8BF1-08222AAC83E6}" type="slidenum">
              <a:rPr lang="en-US" sz="1000" smtClean="0">
                <a:latin typeface="Arial" pitchFamily="34" charset="0"/>
              </a:rPr>
              <a:pPr eaLnBrk="1" hangingPunct="1"/>
              <a:t>97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CN X, vagus nerve</a:t>
            </a:r>
          </a:p>
          <a:p>
            <a:pPr lvl="2">
              <a:buSzPct val="80000"/>
              <a:buFont typeface="Wingdings" pitchFamily="2" charset="2"/>
              <a:buChar char="Ø"/>
            </a:pPr>
            <a:r>
              <a:rPr lang="en-US" altLang="en-US" smtClean="0"/>
              <a:t>Uvula deviates to side</a:t>
            </a:r>
          </a:p>
          <a:p>
            <a:pPr lvl="2">
              <a:buSzPct val="80000"/>
              <a:buFont typeface="Wingdings" pitchFamily="2" charset="2"/>
              <a:buChar char="Ø"/>
            </a:pPr>
            <a:r>
              <a:rPr lang="en-US" altLang="en-US" smtClean="0"/>
              <a:t>No gag reflex</a:t>
            </a:r>
          </a:p>
          <a:p>
            <a:pPr lvl="2">
              <a:buSzPct val="80000"/>
              <a:buFont typeface="Wingdings" pitchFamily="2" charset="2"/>
              <a:buChar char="Ø"/>
            </a:pPr>
            <a:r>
              <a:rPr lang="en-US" altLang="en-US" smtClean="0"/>
              <a:t>Voice quality:</a:t>
            </a:r>
          </a:p>
          <a:p>
            <a:pPr lvl="3">
              <a:buSzPct val="100000"/>
              <a:buFont typeface="Arial" pitchFamily="34" charset="0"/>
              <a:buChar char="•"/>
            </a:pPr>
            <a:r>
              <a:rPr lang="en-US" altLang="en-US" smtClean="0"/>
              <a:t>Hoarse or brassy, nasal twang or husky</a:t>
            </a:r>
          </a:p>
          <a:p>
            <a:pPr lvl="2">
              <a:buSzPct val="80000"/>
              <a:buFont typeface="Wingdings" pitchFamily="2" charset="2"/>
              <a:buChar char="Ø"/>
            </a:pPr>
            <a:r>
              <a:rPr lang="en-US" altLang="en-US" smtClean="0"/>
              <a:t>Dysphagia, fluids regurgitate through nose</a:t>
            </a:r>
          </a:p>
          <a:p>
            <a:pPr lvl="1">
              <a:buSzPct val="60000"/>
              <a:buFont typeface="Wingdings 2" pitchFamily="18" charset="2"/>
              <a:buChar char=""/>
            </a:pPr>
            <a:r>
              <a:rPr lang="en-US" altLang="en-US" smtClean="0"/>
              <a:t>CN XI, spinal accessory nerve</a:t>
            </a:r>
          </a:p>
          <a:p>
            <a:pPr lvl="2">
              <a:buSzPct val="80000"/>
              <a:buFont typeface="Wingdings" pitchFamily="2" charset="2"/>
              <a:buChar char="Ø"/>
            </a:pPr>
            <a:r>
              <a:rPr lang="en-US" altLang="en-US" smtClean="0"/>
              <a:t>Absent movement of sternomastoid or trapezius muscles</a:t>
            </a:r>
          </a:p>
          <a:p>
            <a:pPr lvl="1">
              <a:buSzPct val="60000"/>
              <a:buFont typeface="Wingdings 2" pitchFamily="18" charset="2"/>
              <a:buChar char=""/>
            </a:pPr>
            <a:r>
              <a:rPr lang="en-US" altLang="en-US" smtClean="0"/>
              <a:t>CN XII,	hypoglossal nerve</a:t>
            </a:r>
          </a:p>
          <a:p>
            <a:pPr lvl="2">
              <a:buSzPct val="80000"/>
              <a:buFont typeface="Wingdings" pitchFamily="2" charset="2"/>
              <a:buChar char="Ø"/>
            </a:pPr>
            <a:r>
              <a:rPr lang="en-US" altLang="en-US" smtClean="0"/>
              <a:t>Tongue deviates to side</a:t>
            </a:r>
          </a:p>
          <a:p>
            <a:pPr lvl="2">
              <a:buSzPct val="80000"/>
              <a:buFont typeface="Wingdings" pitchFamily="2" charset="2"/>
              <a:buChar char="Ø"/>
            </a:pPr>
            <a:r>
              <a:rPr lang="en-US" altLang="en-US" smtClean="0"/>
              <a:t>Slowed rate of tongue movement</a:t>
            </a:r>
          </a:p>
          <a:p>
            <a:pPr lvl="2"/>
            <a:endParaRPr lang="en-US" altLang="en-US" smtClean="0"/>
          </a:p>
        </p:txBody>
      </p:sp>
      <p:sp>
        <p:nvSpPr>
          <p:cNvPr id="109571" name="Rectangle 2"/>
          <p:cNvSpPr>
            <a:spLocks noGrp="1" noChangeArrowheads="1"/>
          </p:cNvSpPr>
          <p:nvPr>
            <p:ph type="title"/>
          </p:nvPr>
        </p:nvSpPr>
        <p:spPr/>
        <p:txBody>
          <a:bodyPr/>
          <a:lstStyle/>
          <a:p>
            <a:r>
              <a:rPr lang="en-US" altLang="en-US" smtClean="0"/>
              <a:t>Abnormalities in Cranial Nerves IV </a:t>
            </a:r>
          </a:p>
        </p:txBody>
      </p:sp>
      <p:sp>
        <p:nvSpPr>
          <p:cNvPr id="1095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95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B8D7E1-4DED-45AA-8FF5-BAE5B8FE310E}" type="slidenum">
              <a:rPr lang="en-US" sz="1000" smtClean="0">
                <a:latin typeface="Arial" pitchFamily="34" charset="0"/>
              </a:rPr>
              <a:pPr eaLnBrk="1" hangingPunct="1"/>
              <a:t>98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Flaccidity</a:t>
            </a:r>
          </a:p>
          <a:p>
            <a:pPr lvl="1">
              <a:buSzPct val="60000"/>
              <a:buFont typeface="Wingdings 2" pitchFamily="18" charset="2"/>
              <a:buChar char=""/>
            </a:pPr>
            <a:r>
              <a:rPr lang="en-US" altLang="en-US" sz="2800" smtClean="0"/>
              <a:t>Spasticity</a:t>
            </a:r>
          </a:p>
          <a:p>
            <a:pPr lvl="1">
              <a:buSzPct val="60000"/>
              <a:buFont typeface="Wingdings 2" pitchFamily="18" charset="2"/>
              <a:buChar char=""/>
            </a:pPr>
            <a:r>
              <a:rPr lang="en-US" altLang="en-US" sz="2800" smtClean="0"/>
              <a:t>Rigidity</a:t>
            </a:r>
          </a:p>
          <a:p>
            <a:pPr lvl="1">
              <a:buSzPct val="60000"/>
              <a:buFont typeface="Wingdings 2" pitchFamily="18" charset="2"/>
              <a:buChar char=""/>
            </a:pPr>
            <a:r>
              <a:rPr lang="en-US" altLang="en-US" sz="2800" smtClean="0"/>
              <a:t>Cogwheel </a:t>
            </a:r>
            <a:r>
              <a:rPr lang="en-US" altLang="en-US" smtClean="0"/>
              <a:t>rigidity</a:t>
            </a:r>
          </a:p>
        </p:txBody>
      </p:sp>
      <p:sp>
        <p:nvSpPr>
          <p:cNvPr id="110595" name="Rectangle 2"/>
          <p:cNvSpPr>
            <a:spLocks noGrp="1" noChangeArrowheads="1"/>
          </p:cNvSpPr>
          <p:nvPr>
            <p:ph type="title"/>
          </p:nvPr>
        </p:nvSpPr>
        <p:spPr/>
        <p:txBody>
          <a:bodyPr/>
          <a:lstStyle/>
          <a:p>
            <a:r>
              <a:rPr lang="en-US" altLang="en-US" smtClean="0"/>
              <a:t>Abnormalities in Muscle Tone</a:t>
            </a:r>
          </a:p>
        </p:txBody>
      </p:sp>
      <p:sp>
        <p:nvSpPr>
          <p:cNvPr id="1105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05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FD416E-8D53-46BC-8310-91C1970F751F}" type="slidenum">
              <a:rPr lang="en-US" sz="1000" smtClean="0">
                <a:latin typeface="Arial" pitchFamily="34" charset="0"/>
              </a:rPr>
              <a:pPr eaLnBrk="1" hangingPunct="1"/>
              <a:t>99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12027</Words>
  <Application>Microsoft Office PowerPoint</Application>
  <PresentationFormat>On-screen Show (4:3)</PresentationFormat>
  <Paragraphs>1088</Paragraphs>
  <Slides>107</Slides>
  <Notes>55</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Chapter 23</vt:lpstr>
      <vt:lpstr>Structure and Function</vt:lpstr>
      <vt:lpstr>Central Nervous System</vt:lpstr>
      <vt:lpstr>Cerebral Cortex </vt:lpstr>
      <vt:lpstr>Lobes of the Cerebral Cortex I</vt:lpstr>
      <vt:lpstr>Lobes of the Cerebral Cortex II</vt:lpstr>
      <vt:lpstr>Damage to Cerebral Cortex</vt:lpstr>
      <vt:lpstr>Cerebral Cortex</vt:lpstr>
      <vt:lpstr>Central Nervous System Components  </vt:lpstr>
      <vt:lpstr>Hypothalamus</vt:lpstr>
      <vt:lpstr>Cerebellum</vt:lpstr>
      <vt:lpstr>Brainstem</vt:lpstr>
      <vt:lpstr>Spinal Cord</vt:lpstr>
      <vt:lpstr>Pathways of CNS</vt:lpstr>
      <vt:lpstr>Sensory Pathways I</vt:lpstr>
      <vt:lpstr>Sensory Pathway Routes</vt:lpstr>
      <vt:lpstr>Sensory Pathways II</vt:lpstr>
      <vt:lpstr>Sensory Pathways</vt:lpstr>
      <vt:lpstr>Motor Pathways I</vt:lpstr>
      <vt:lpstr>Motor Pathways II</vt:lpstr>
      <vt:lpstr>Upper Motor Neurons</vt:lpstr>
      <vt:lpstr>Lower Motor Neurons</vt:lpstr>
      <vt:lpstr>Motor Pathways</vt:lpstr>
      <vt:lpstr>Reflexes</vt:lpstr>
      <vt:lpstr>Reflex Arc</vt:lpstr>
      <vt:lpstr>Cranial Nerves </vt:lpstr>
      <vt:lpstr>Spinal Nerves</vt:lpstr>
      <vt:lpstr>Dermatomes</vt:lpstr>
      <vt:lpstr>Autonomic Nervous System</vt:lpstr>
      <vt:lpstr>Developmental Competence: Infants</vt:lpstr>
      <vt:lpstr>Developmental Competence:  Aging Adult I</vt:lpstr>
      <vt:lpstr>Developmental Competence:  Aging Adult II</vt:lpstr>
      <vt:lpstr>Culture and Genetics</vt:lpstr>
      <vt:lpstr>Subjective Data Questions</vt:lpstr>
      <vt:lpstr>Dizziness/Vertigo</vt:lpstr>
      <vt:lpstr>Seizures </vt:lpstr>
      <vt:lpstr>Seizures and Tremors</vt:lpstr>
      <vt:lpstr>Subjective Data Questions II</vt:lpstr>
      <vt:lpstr>Subjective Data Questions III</vt:lpstr>
      <vt:lpstr>Subjective Data Questions IV</vt:lpstr>
      <vt:lpstr>Additional History:  Infants and Children I</vt:lpstr>
      <vt:lpstr>Additional History:  Infants and Children II</vt:lpstr>
      <vt:lpstr>Additional History:  Infants and Children III</vt:lpstr>
      <vt:lpstr>Additional History: Aging Adult I</vt:lpstr>
      <vt:lpstr>Additional History: Aging Adult II</vt:lpstr>
      <vt:lpstr>Objective Data: Preparation I</vt:lpstr>
      <vt:lpstr>Objective Data: Preparation II</vt:lpstr>
      <vt:lpstr>Objective Data: Equipment</vt:lpstr>
      <vt:lpstr>Cranial Nerve I</vt:lpstr>
      <vt:lpstr>Cranial Nerves II, III, IV, and VI</vt:lpstr>
      <vt:lpstr>Nystagmus</vt:lpstr>
      <vt:lpstr>Cranial Nerve V</vt:lpstr>
      <vt:lpstr>Corneal Reflex</vt:lpstr>
      <vt:lpstr>Cranial Nerve VII</vt:lpstr>
      <vt:lpstr>Cranial Nerve VIII</vt:lpstr>
      <vt:lpstr>Cranial Nerves IX and X</vt:lpstr>
      <vt:lpstr>Cranial Nerve XI</vt:lpstr>
      <vt:lpstr>Cranial Nerve XII</vt:lpstr>
      <vt:lpstr>Inspect and Palpate Motor System: Muscles I</vt:lpstr>
      <vt:lpstr>Inspect and Palpate Motor System: Muscles II</vt:lpstr>
      <vt:lpstr>Cerebellar Function Tests I</vt:lpstr>
      <vt:lpstr>Cerebellar Function Tests II</vt:lpstr>
      <vt:lpstr>Coordination and Skilled Movements I </vt:lpstr>
      <vt:lpstr>Coordination and Skilled Movements II</vt:lpstr>
      <vt:lpstr>Question</vt:lpstr>
      <vt:lpstr>Assess Sensory System I</vt:lpstr>
      <vt:lpstr>Assess Sensory System II</vt:lpstr>
      <vt:lpstr>Spinothalamic Tract </vt:lpstr>
      <vt:lpstr>Posterior Column Tract I</vt:lpstr>
      <vt:lpstr>Posterior Column Tract II</vt:lpstr>
      <vt:lpstr>Deep Tendon Reflexes (DTRs)</vt:lpstr>
      <vt:lpstr>DTRs  4-Point Scale</vt:lpstr>
      <vt:lpstr>Testing Reflexes I</vt:lpstr>
      <vt:lpstr>Testing Reflexes II</vt:lpstr>
      <vt:lpstr>Clonus</vt:lpstr>
      <vt:lpstr>Superficial Reflexes I</vt:lpstr>
      <vt:lpstr>Superficial Reflexes II</vt:lpstr>
      <vt:lpstr>Developmental Competence: Infants I</vt:lpstr>
      <vt:lpstr>Developmental Competence: Infants II</vt:lpstr>
      <vt:lpstr>Developmental Competence: Infants III</vt:lpstr>
      <vt:lpstr>Infant Reflexes I</vt:lpstr>
      <vt:lpstr>Infant Reflexes II</vt:lpstr>
      <vt:lpstr>Developmental Competence: Preschool and School-Age Children I</vt:lpstr>
      <vt:lpstr>Developmental Competence: Preschool and School-Age Children II</vt:lpstr>
      <vt:lpstr>Developmental Competence: Preschool and School-Age Children III</vt:lpstr>
      <vt:lpstr>Developmental Competence:  Aging Adult I</vt:lpstr>
      <vt:lpstr>Developmental Competence:  Aging Adult II</vt:lpstr>
      <vt:lpstr>Developmental Competence:  Aging Adult III</vt:lpstr>
      <vt:lpstr>Neurologic Recheck I</vt:lpstr>
      <vt:lpstr>Neurologic Recheck II</vt:lpstr>
      <vt:lpstr>Sample Charting: Subjective</vt:lpstr>
      <vt:lpstr>Sample Charting: Objective I</vt:lpstr>
      <vt:lpstr>Sample Charting: Objective II</vt:lpstr>
      <vt:lpstr>Question</vt:lpstr>
      <vt:lpstr>Abnormalities in Cranial Nerves I</vt:lpstr>
      <vt:lpstr>Abnormalities in Cranial Nerves II</vt:lpstr>
      <vt:lpstr>Abnormalities in Cranial Nerves III</vt:lpstr>
      <vt:lpstr>Abnormalities in Cranial Nerves IV </vt:lpstr>
      <vt:lpstr>Abnormalities in Muscle Tone</vt:lpstr>
      <vt:lpstr>Abnormalities in Muscle Movement</vt:lpstr>
      <vt:lpstr>Abnormal Gaits</vt:lpstr>
      <vt:lpstr>Common Patterns of Motor System Dysfunction</vt:lpstr>
      <vt:lpstr>Common Patterns of Sensory  Loss I</vt:lpstr>
      <vt:lpstr>Common Patterns of Sensory  Loss II</vt:lpstr>
      <vt:lpstr>Abnormal Postures I</vt:lpstr>
      <vt:lpstr>Abnormal Postures II</vt:lpstr>
      <vt:lpstr>Summary Checklist: Neurologic Examination</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524</cp:revision>
  <dcterms:created xsi:type="dcterms:W3CDTF">2007-07-25T18:30:10Z</dcterms:created>
  <dcterms:modified xsi:type="dcterms:W3CDTF">2015-02-03T20:31:47Z</dcterms:modified>
</cp:coreProperties>
</file>