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1" r:id="rId1"/>
  </p:sldMasterIdLst>
  <p:notesMasterIdLst>
    <p:notesMasterId r:id="rId77"/>
  </p:notesMasterIdLst>
  <p:handoutMasterIdLst>
    <p:handoutMasterId r:id="rId78"/>
  </p:handoutMasterIdLst>
  <p:sldIdLst>
    <p:sldId id="450" r:id="rId2"/>
    <p:sldId id="472" r:id="rId3"/>
    <p:sldId id="473" r:id="rId4"/>
    <p:sldId id="452" r:id="rId5"/>
    <p:sldId id="474" r:id="rId6"/>
    <p:sldId id="453" r:id="rId7"/>
    <p:sldId id="475" r:id="rId8"/>
    <p:sldId id="477" r:id="rId9"/>
    <p:sldId id="479" r:id="rId10"/>
    <p:sldId id="481" r:id="rId11"/>
    <p:sldId id="482" r:id="rId12"/>
    <p:sldId id="454" r:id="rId13"/>
    <p:sldId id="483" r:id="rId14"/>
    <p:sldId id="484" r:id="rId15"/>
    <p:sldId id="485" r:id="rId16"/>
    <p:sldId id="487" r:id="rId17"/>
    <p:sldId id="488" r:id="rId18"/>
    <p:sldId id="455" r:id="rId19"/>
    <p:sldId id="544" r:id="rId20"/>
    <p:sldId id="493" r:id="rId21"/>
    <p:sldId id="494" r:id="rId22"/>
    <p:sldId id="495" r:id="rId23"/>
    <p:sldId id="496" r:id="rId24"/>
    <p:sldId id="497" r:id="rId25"/>
    <p:sldId id="498" r:id="rId26"/>
    <p:sldId id="499" r:id="rId27"/>
    <p:sldId id="500" r:id="rId28"/>
    <p:sldId id="501" r:id="rId29"/>
    <p:sldId id="503" r:id="rId30"/>
    <p:sldId id="504" r:id="rId31"/>
    <p:sldId id="505" r:id="rId32"/>
    <p:sldId id="506" r:id="rId33"/>
    <p:sldId id="507" r:id="rId34"/>
    <p:sldId id="508" r:id="rId35"/>
    <p:sldId id="551" r:id="rId36"/>
    <p:sldId id="509" r:id="rId37"/>
    <p:sldId id="511" r:id="rId38"/>
    <p:sldId id="512" r:id="rId39"/>
    <p:sldId id="513" r:id="rId40"/>
    <p:sldId id="514" r:id="rId41"/>
    <p:sldId id="545" r:id="rId42"/>
    <p:sldId id="515" r:id="rId43"/>
    <p:sldId id="516" r:id="rId44"/>
    <p:sldId id="517" r:id="rId45"/>
    <p:sldId id="518" r:id="rId46"/>
    <p:sldId id="519" r:id="rId47"/>
    <p:sldId id="520" r:id="rId48"/>
    <p:sldId id="464" r:id="rId49"/>
    <p:sldId id="522" r:id="rId50"/>
    <p:sldId id="523" r:id="rId51"/>
    <p:sldId id="525" r:id="rId52"/>
    <p:sldId id="550" r:id="rId53"/>
    <p:sldId id="546" r:id="rId54"/>
    <p:sldId id="526" r:id="rId55"/>
    <p:sldId id="527" r:id="rId56"/>
    <p:sldId id="528" r:id="rId57"/>
    <p:sldId id="529" r:id="rId58"/>
    <p:sldId id="530" r:id="rId59"/>
    <p:sldId id="531" r:id="rId60"/>
    <p:sldId id="532" r:id="rId61"/>
    <p:sldId id="534" r:id="rId62"/>
    <p:sldId id="535" r:id="rId63"/>
    <p:sldId id="536" r:id="rId64"/>
    <p:sldId id="537" r:id="rId65"/>
    <p:sldId id="538" r:id="rId66"/>
    <p:sldId id="547" r:id="rId67"/>
    <p:sldId id="467" r:id="rId68"/>
    <p:sldId id="548" r:id="rId69"/>
    <p:sldId id="543" r:id="rId70"/>
    <p:sldId id="468" r:id="rId71"/>
    <p:sldId id="469" r:id="rId72"/>
    <p:sldId id="471" r:id="rId73"/>
    <p:sldId id="540" r:id="rId74"/>
    <p:sldId id="541" r:id="rId75"/>
    <p:sldId id="549"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670">
          <p15:clr>
            <a:srgbClr val="A4A3A4"/>
          </p15:clr>
        </p15:guide>
        <p15:guide id="3" orient="horz" pos="1121">
          <p15:clr>
            <a:srgbClr val="A4A3A4"/>
          </p15:clr>
        </p15:guide>
        <p15:guide id="4" orient="horz" pos="1505">
          <p15:clr>
            <a:srgbClr val="A4A3A4"/>
          </p15:clr>
        </p15:guide>
        <p15:guide id="5" pos="2880">
          <p15:clr>
            <a:srgbClr val="A4A3A4"/>
          </p15:clr>
        </p15:guide>
        <p15:guide id="6" pos="50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7914" autoAdjust="0"/>
  </p:normalViewPr>
  <p:slideViewPr>
    <p:cSldViewPr snapToGrid="0">
      <p:cViewPr varScale="1">
        <p:scale>
          <a:sx n="97" d="100"/>
          <a:sy n="97" d="100"/>
        </p:scale>
        <p:origin x="-498" y="-90"/>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88"/>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ED652C7-13A2-4561-9426-64ECE28D4EB2}" type="slidenum">
              <a:rPr lang="en-US"/>
              <a:pPr>
                <a:defRPr/>
              </a:pPr>
              <a:t>‹#›</a:t>
            </a:fld>
            <a:endParaRPr lang="en-US" dirty="0"/>
          </a:p>
        </p:txBody>
      </p:sp>
    </p:spTree>
    <p:extLst>
      <p:ext uri="{BB962C8B-B14F-4D97-AF65-F5344CB8AC3E}">
        <p14:creationId xmlns:p14="http://schemas.microsoft.com/office/powerpoint/2010/main" val="24893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7F5AE52-AD55-4BFB-9600-2539F4C38BDA}" type="slidenum">
              <a:rPr lang="en-US"/>
              <a:pPr>
                <a:defRPr/>
              </a:pPr>
              <a:t>‹#›</a:t>
            </a:fld>
            <a:endParaRPr lang="en-US" dirty="0"/>
          </a:p>
        </p:txBody>
      </p:sp>
    </p:spTree>
    <p:extLst>
      <p:ext uri="{BB962C8B-B14F-4D97-AF65-F5344CB8AC3E}">
        <p14:creationId xmlns:p14="http://schemas.microsoft.com/office/powerpoint/2010/main" val="399431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04F9B2-C548-46DE-94BA-CD378E448BE5}" type="slidenum">
              <a:rPr lang="en-US" altLang="en-US" sz="1200" smtClean="0">
                <a:latin typeface="Arial" pitchFamily="34" charset="0"/>
              </a:rPr>
              <a:pPr eaLnBrk="1" hangingPunct="1"/>
              <a:t>1</a:t>
            </a:fld>
            <a:endParaRPr lang="en-US" altLang="en-US" sz="1200" smtClean="0">
              <a:latin typeface="Arial" pitchFamily="34" charset="0"/>
            </a:endParaRPr>
          </a:p>
        </p:txBody>
      </p:sp>
      <p:sp>
        <p:nvSpPr>
          <p:cNvPr id="89091" name="Rectangle 2"/>
          <p:cNvSpPr>
            <a:spLocks noGrp="1" noRot="1" noChangeAspect="1" noChangeArrowheads="1" noTextEdit="1"/>
          </p:cNvSpPr>
          <p:nvPr>
            <p:ph type="sldImg"/>
          </p:nvPr>
        </p:nvSpPr>
        <p:spPr>
          <a:xfrm>
            <a:off x="1157288" y="681038"/>
            <a:ext cx="4545012" cy="3408362"/>
          </a:xfrm>
          <a:ln/>
        </p:spPr>
      </p:sp>
      <p:sp>
        <p:nvSpPr>
          <p:cNvPr id="8909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Edition Change: The title of this chapter has been changed from “Male Genitalia”</a:t>
            </a:r>
          </a:p>
        </p:txBody>
      </p:sp>
    </p:spTree>
    <p:extLst>
      <p:ext uri="{BB962C8B-B14F-4D97-AF65-F5344CB8AC3E}">
        <p14:creationId xmlns:p14="http://schemas.microsoft.com/office/powerpoint/2010/main" val="373269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A0D349-60F5-4BD5-BC9C-06CA9944E9A0}" type="slidenum">
              <a:rPr lang="en-US" altLang="en-US" sz="1200" smtClean="0">
                <a:latin typeface="Arial" pitchFamily="34" charset="0"/>
              </a:rPr>
              <a:pPr eaLnBrk="1" hangingPunct="1"/>
              <a:t>68</a:t>
            </a:fld>
            <a:endParaRPr lang="en-US" altLang="en-US" sz="1200" smtClean="0">
              <a:latin typeface="Arial" pitchFamily="34" charset="0"/>
            </a:endParaRPr>
          </a:p>
        </p:txBody>
      </p:sp>
      <p:sp>
        <p:nvSpPr>
          <p:cNvPr id="96259" name="Rectangle 2"/>
          <p:cNvSpPr>
            <a:spLocks noGrp="1" noRot="1" noChangeAspect="1" noChangeArrowheads="1" noTextEdit="1"/>
          </p:cNvSpPr>
          <p:nvPr>
            <p:ph type="sldImg"/>
          </p:nvPr>
        </p:nvSpPr>
        <p:spPr>
          <a:xfrm>
            <a:off x="1157288" y="681038"/>
            <a:ext cx="4545012" cy="3408362"/>
          </a:xfrm>
          <a:ln/>
        </p:spPr>
      </p:sp>
      <p:sp>
        <p:nvSpPr>
          <p:cNvPr id="9626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42556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D9E554-4A17-48F3-9D2D-960332DAE328}" type="slidenum">
              <a:rPr lang="en-US" altLang="en-US" sz="1200" smtClean="0">
                <a:latin typeface="Arial" pitchFamily="34" charset="0"/>
              </a:rPr>
              <a:pPr eaLnBrk="1" hangingPunct="1"/>
              <a:t>69</a:t>
            </a:fld>
            <a:endParaRPr lang="en-US" altLang="en-US" sz="1200" smtClean="0">
              <a:latin typeface="Arial" pitchFamily="34" charset="0"/>
            </a:endParaRPr>
          </a:p>
        </p:txBody>
      </p:sp>
      <p:sp>
        <p:nvSpPr>
          <p:cNvPr id="97283" name="Rectangle 2"/>
          <p:cNvSpPr>
            <a:spLocks noGrp="1" noRot="1" noChangeAspect="1" noChangeArrowheads="1" noTextEdit="1"/>
          </p:cNvSpPr>
          <p:nvPr>
            <p:ph type="sldImg"/>
          </p:nvPr>
        </p:nvSpPr>
        <p:spPr>
          <a:xfrm>
            <a:off x="1157288" y="681038"/>
            <a:ext cx="4545012" cy="3408362"/>
          </a:xfrm>
          <a:ln/>
        </p:spPr>
      </p:sp>
      <p:sp>
        <p:nvSpPr>
          <p:cNvPr id="9728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99091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95E4F6-4520-44DB-8728-12BF20161764}" type="slidenum">
              <a:rPr lang="en-US" altLang="en-US" sz="1200" smtClean="0">
                <a:latin typeface="Arial" pitchFamily="34" charset="0"/>
              </a:rPr>
              <a:pPr eaLnBrk="1" hangingPunct="1"/>
              <a:t>70</a:t>
            </a:fld>
            <a:endParaRPr lang="en-US" altLang="en-US" sz="1200" smtClean="0">
              <a:latin typeface="Arial" pitchFamily="34" charset="0"/>
            </a:endParaRPr>
          </a:p>
        </p:txBody>
      </p:sp>
      <p:sp>
        <p:nvSpPr>
          <p:cNvPr id="98307" name="Rectangle 2"/>
          <p:cNvSpPr>
            <a:spLocks noGrp="1" noRot="1" noChangeAspect="1" noChangeArrowheads="1" noTextEdit="1"/>
          </p:cNvSpPr>
          <p:nvPr>
            <p:ph type="sldImg"/>
          </p:nvPr>
        </p:nvSpPr>
        <p:spPr>
          <a:xfrm>
            <a:off x="1157288" y="681038"/>
            <a:ext cx="4545012" cy="3408362"/>
          </a:xfrm>
          <a:ln/>
        </p:spPr>
      </p:sp>
      <p:sp>
        <p:nvSpPr>
          <p:cNvPr id="9830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23600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F42162-C047-4B45-BC3F-044A346CAD48}" type="slidenum">
              <a:rPr lang="en-US" altLang="en-US" sz="1200" smtClean="0">
                <a:latin typeface="Arial" pitchFamily="34" charset="0"/>
              </a:rPr>
              <a:pPr eaLnBrk="1" hangingPunct="1"/>
              <a:t>4</a:t>
            </a:fld>
            <a:endParaRPr lang="en-US" altLang="en-US" sz="1200" smtClean="0">
              <a:latin typeface="Arial" pitchFamily="34" charset="0"/>
            </a:endParaRPr>
          </a:p>
        </p:txBody>
      </p:sp>
      <p:sp>
        <p:nvSpPr>
          <p:cNvPr id="90115" name="Rectangle 2"/>
          <p:cNvSpPr>
            <a:spLocks noGrp="1" noRot="1" noChangeAspect="1" noChangeArrowheads="1" noTextEdit="1"/>
          </p:cNvSpPr>
          <p:nvPr>
            <p:ph type="sldImg"/>
          </p:nvPr>
        </p:nvSpPr>
        <p:spPr>
          <a:xfrm>
            <a:off x="1157288" y="681038"/>
            <a:ext cx="4545012" cy="3408362"/>
          </a:xfrm>
          <a:ln/>
        </p:spPr>
      </p:sp>
      <p:sp>
        <p:nvSpPr>
          <p:cNvPr id="9011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07863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9231A3-2A82-4B75-A09A-A5218FC67C45}" type="slidenum">
              <a:rPr lang="en-US" altLang="en-US" sz="1200" smtClean="0">
                <a:latin typeface="Arial" pitchFamily="34" charset="0"/>
              </a:rPr>
              <a:pPr eaLnBrk="1" hangingPunct="1"/>
              <a:t>6</a:t>
            </a:fld>
            <a:endParaRPr lang="en-US" altLang="en-US" sz="1200" smtClean="0">
              <a:latin typeface="Arial" pitchFamily="34" charset="0"/>
            </a:endParaRPr>
          </a:p>
        </p:txBody>
      </p:sp>
      <p:sp>
        <p:nvSpPr>
          <p:cNvPr id="91139" name="Rectangle 2"/>
          <p:cNvSpPr>
            <a:spLocks noGrp="1" noRot="1" noChangeAspect="1" noChangeArrowheads="1" noTextEdit="1"/>
          </p:cNvSpPr>
          <p:nvPr>
            <p:ph type="sldImg"/>
          </p:nvPr>
        </p:nvSpPr>
        <p:spPr>
          <a:xfrm>
            <a:off x="1157288" y="681038"/>
            <a:ext cx="4545012" cy="3408362"/>
          </a:xfrm>
          <a:ln/>
        </p:spPr>
      </p:sp>
      <p:sp>
        <p:nvSpPr>
          <p:cNvPr id="9114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23855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AC2EBA-029E-41B0-B316-8A0A657A5EF1}" type="slidenum">
              <a:rPr lang="en-US" altLang="en-US" sz="1200" smtClean="0">
                <a:latin typeface="Arial" pitchFamily="34" charset="0"/>
              </a:rPr>
              <a:pPr eaLnBrk="1" hangingPunct="1"/>
              <a:t>12</a:t>
            </a:fld>
            <a:endParaRPr lang="en-US" altLang="en-US" sz="1200" smtClean="0">
              <a:latin typeface="Arial" pitchFamily="34" charset="0"/>
            </a:endParaRPr>
          </a:p>
        </p:txBody>
      </p:sp>
      <p:sp>
        <p:nvSpPr>
          <p:cNvPr id="92163" name="Rectangle 2"/>
          <p:cNvSpPr>
            <a:spLocks noGrp="1" noRot="1" noChangeAspect="1" noChangeArrowheads="1" noTextEdit="1"/>
          </p:cNvSpPr>
          <p:nvPr>
            <p:ph type="sldImg"/>
          </p:nvPr>
        </p:nvSpPr>
        <p:spPr>
          <a:xfrm>
            <a:off x="1157288" y="681038"/>
            <a:ext cx="4545012" cy="3408362"/>
          </a:xfrm>
          <a:ln/>
        </p:spPr>
      </p:sp>
      <p:sp>
        <p:nvSpPr>
          <p:cNvPr id="9216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68515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1.</a:t>
            </a:r>
          </a:p>
          <a:p>
            <a:pPr eaLnBrk="1" hangingPunct="1">
              <a:spcBef>
                <a:spcPct val="0"/>
              </a:spcBef>
            </a:pPr>
            <a:r>
              <a:rPr lang="en-US" altLang="en-US" dirty="0" smtClean="0"/>
              <a:t>Answers 2 and 4 are incorrect because they convey a judgmental attitude.</a:t>
            </a:r>
          </a:p>
          <a:p>
            <a:pPr eaLnBrk="1" hangingPunct="1">
              <a:spcBef>
                <a:spcPct val="0"/>
              </a:spcBef>
            </a:pPr>
            <a:r>
              <a:rPr lang="en-US" altLang="en-US" smtClean="0"/>
              <a:t>Answer 3 is incorrect because it should be “When you…”</a:t>
            </a:r>
          </a:p>
          <a:p>
            <a:endParaRPr lang="en-US"/>
          </a:p>
        </p:txBody>
      </p:sp>
      <p:sp>
        <p:nvSpPr>
          <p:cNvPr id="4" name="Slide Number Placeholder 3"/>
          <p:cNvSpPr>
            <a:spLocks noGrp="1"/>
          </p:cNvSpPr>
          <p:nvPr>
            <p:ph type="sldNum" sz="quarter" idx="10"/>
          </p:nvPr>
        </p:nvSpPr>
        <p:spPr/>
        <p:txBody>
          <a:bodyPr/>
          <a:lstStyle/>
          <a:p>
            <a:pPr>
              <a:defRPr/>
            </a:pPr>
            <a:fld id="{37F5AE52-AD55-4BFB-9600-2539F4C38BDA}" type="slidenum">
              <a:rPr lang="en-US" smtClean="0"/>
              <a:pPr>
                <a:defRPr/>
              </a:pPr>
              <a:t>35</a:t>
            </a:fld>
            <a:endParaRPr lang="en-US" dirty="0"/>
          </a:p>
        </p:txBody>
      </p:sp>
    </p:spTree>
    <p:extLst>
      <p:ext uri="{BB962C8B-B14F-4D97-AF65-F5344CB8AC3E}">
        <p14:creationId xmlns:p14="http://schemas.microsoft.com/office/powerpoint/2010/main" val="301190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4719BD-3284-4565-9181-4960989C154C}" type="slidenum">
              <a:rPr lang="en-US" altLang="en-US" sz="1200" smtClean="0">
                <a:latin typeface="Arial" pitchFamily="34" charset="0"/>
              </a:rPr>
              <a:pPr eaLnBrk="1" hangingPunct="1"/>
              <a:t>48</a:t>
            </a:fld>
            <a:endParaRPr lang="en-US" altLang="en-US" sz="1200" smtClean="0">
              <a:latin typeface="Arial" pitchFamily="34" charset="0"/>
            </a:endParaRPr>
          </a:p>
        </p:txBody>
      </p:sp>
      <p:sp>
        <p:nvSpPr>
          <p:cNvPr id="93187" name="Rectangle 2"/>
          <p:cNvSpPr>
            <a:spLocks noGrp="1" noRot="1" noChangeAspect="1" noChangeArrowheads="1" noTextEdit="1"/>
          </p:cNvSpPr>
          <p:nvPr>
            <p:ph type="sldImg"/>
          </p:nvPr>
        </p:nvSpPr>
        <p:spPr>
          <a:xfrm>
            <a:off x="1157288" y="681038"/>
            <a:ext cx="4545012" cy="3408362"/>
          </a:xfrm>
          <a:ln/>
        </p:spPr>
      </p:sp>
      <p:sp>
        <p:nvSpPr>
          <p:cNvPr id="9318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50231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1. Examining the testicles for lumps in the shower is the proper technique for TSE. </a:t>
            </a:r>
          </a:p>
          <a:p>
            <a:pPr eaLnBrk="1" hangingPunct="1">
              <a:spcBef>
                <a:spcPct val="0"/>
              </a:spcBef>
            </a:pPr>
            <a:r>
              <a:rPr lang="en-US" altLang="en-US" dirty="0" smtClean="0"/>
              <a:t>Answers 2, 3, and 4 are incorrect because they do not assist with detecting testicular cancer. </a:t>
            </a:r>
            <a:endParaRPr lang="en-US" dirty="0"/>
          </a:p>
        </p:txBody>
      </p:sp>
      <p:sp>
        <p:nvSpPr>
          <p:cNvPr id="4" name="Slide Number Placeholder 3"/>
          <p:cNvSpPr>
            <a:spLocks noGrp="1"/>
          </p:cNvSpPr>
          <p:nvPr>
            <p:ph type="sldNum" sz="quarter" idx="10"/>
          </p:nvPr>
        </p:nvSpPr>
        <p:spPr/>
        <p:txBody>
          <a:bodyPr/>
          <a:lstStyle/>
          <a:p>
            <a:pPr>
              <a:defRPr/>
            </a:pPr>
            <a:fld id="{37F5AE52-AD55-4BFB-9600-2539F4C38BDA}" type="slidenum">
              <a:rPr lang="en-US" smtClean="0"/>
              <a:pPr>
                <a:defRPr/>
              </a:pPr>
              <a:t>52</a:t>
            </a:fld>
            <a:endParaRPr lang="en-US" dirty="0"/>
          </a:p>
        </p:txBody>
      </p:sp>
    </p:spTree>
    <p:extLst>
      <p:ext uri="{BB962C8B-B14F-4D97-AF65-F5344CB8AC3E}">
        <p14:creationId xmlns:p14="http://schemas.microsoft.com/office/powerpoint/2010/main" val="310507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0CF312-07BF-425B-A424-DAA5BD1E80FC}" type="slidenum">
              <a:rPr lang="en-US" altLang="en-US" sz="1200" smtClean="0">
                <a:latin typeface="Arial" pitchFamily="34" charset="0"/>
              </a:rPr>
              <a:pPr eaLnBrk="1" hangingPunct="1"/>
              <a:t>66</a:t>
            </a:fld>
            <a:endParaRPr lang="en-US" altLang="en-US" sz="1200" smtClean="0">
              <a:latin typeface="Arial" pitchFamily="34" charset="0"/>
            </a:endParaRPr>
          </a:p>
        </p:txBody>
      </p:sp>
      <p:sp>
        <p:nvSpPr>
          <p:cNvPr id="94211" name="Rectangle 2"/>
          <p:cNvSpPr>
            <a:spLocks noGrp="1" noRot="1" noChangeAspect="1" noChangeArrowheads="1" noTextEdit="1"/>
          </p:cNvSpPr>
          <p:nvPr>
            <p:ph type="sldImg"/>
          </p:nvPr>
        </p:nvSpPr>
        <p:spPr>
          <a:xfrm>
            <a:off x="1157288" y="681038"/>
            <a:ext cx="4545012" cy="3408362"/>
          </a:xfrm>
          <a:ln/>
        </p:spPr>
      </p:sp>
      <p:sp>
        <p:nvSpPr>
          <p:cNvPr id="9421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02881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0DBBFA-E538-4145-A57B-7A20E54B4E40}" type="slidenum">
              <a:rPr lang="en-US" altLang="en-US" sz="1200" smtClean="0">
                <a:latin typeface="Arial" pitchFamily="34" charset="0"/>
              </a:rPr>
              <a:pPr eaLnBrk="1" hangingPunct="1"/>
              <a:t>67</a:t>
            </a:fld>
            <a:endParaRPr lang="en-US" altLang="en-US" sz="1200" smtClean="0">
              <a:latin typeface="Arial" pitchFamily="34" charset="0"/>
            </a:endParaRPr>
          </a:p>
        </p:txBody>
      </p:sp>
      <p:sp>
        <p:nvSpPr>
          <p:cNvPr id="95235" name="Rectangle 2"/>
          <p:cNvSpPr>
            <a:spLocks noGrp="1" noRot="1" noChangeAspect="1" noChangeArrowheads="1" noTextEdit="1"/>
          </p:cNvSpPr>
          <p:nvPr>
            <p:ph type="sldImg"/>
          </p:nvPr>
        </p:nvSpPr>
        <p:spPr>
          <a:xfrm>
            <a:off x="1157288" y="681038"/>
            <a:ext cx="4545012" cy="3408362"/>
          </a:xfrm>
          <a:ln/>
        </p:spPr>
      </p:sp>
      <p:sp>
        <p:nvSpPr>
          <p:cNvPr id="9523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79641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p:txBody>
          <a:bodyPr/>
          <a:lstStyle>
            <a:lvl1pPr>
              <a:defRPr/>
            </a:lvl1pPr>
          </a:lstStyle>
          <a:p>
            <a:pPr>
              <a:defRPr/>
            </a:pPr>
            <a:fld id="{62CE9009-695B-4B6C-B075-FA136C331FE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2627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Special">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p:txBody>
      </p:sp>
      <p:sp>
        <p:nvSpPr>
          <p:cNvPr id="7" name="Content Placeholder 5"/>
          <p:cNvSpPr>
            <a:spLocks noGrp="1"/>
          </p:cNvSpPr>
          <p:nvPr>
            <p:ph sz="quarter" idx="11"/>
          </p:nvPr>
        </p:nvSpPr>
        <p:spPr>
          <a:xfrm>
            <a:off x="4721566" y="2764464"/>
            <a:ext cx="3739896" cy="3337560"/>
          </a:xfrm>
        </p:spPr>
        <p:txBody>
          <a:bodyPr/>
          <a:lstStyle>
            <a:lvl3pPr marL="334963" indent="-228600">
              <a:defRPr/>
            </a:lvl3pPr>
            <a:lvl4pPr marL="579438" indent="-228600">
              <a:defRPr/>
            </a:lvl4pPr>
          </a:lstStyle>
          <a:p>
            <a:pPr lvl="0"/>
            <a:r>
              <a:rPr lang="en-US" smtClean="0"/>
              <a:t>Click to edit Master text styles</a:t>
            </a:r>
          </a:p>
          <a:p>
            <a:pPr lvl="1"/>
            <a:r>
              <a:rPr lang="en-US" smtClean="0"/>
              <a:t>Second level</a:t>
            </a:r>
          </a:p>
        </p:txBody>
      </p:sp>
      <p:sp>
        <p:nvSpPr>
          <p:cNvPr id="8" name="Content Placeholder 7"/>
          <p:cNvSpPr>
            <a:spLocks noGrp="1"/>
          </p:cNvSpPr>
          <p:nvPr>
            <p:ph sz="quarter" idx="13"/>
          </p:nvPr>
        </p:nvSpPr>
        <p:spPr>
          <a:xfrm>
            <a:off x="702110" y="2764299"/>
            <a:ext cx="3739896" cy="3337560"/>
          </a:xfrm>
        </p:spPr>
        <p:txBody>
          <a:bodyPr/>
          <a:lstStyle>
            <a:lvl3pPr marL="334963" indent="-228600">
              <a:defRPr/>
            </a:lvl3pPr>
            <a:lvl4pPr marL="569913" indent="-228600">
              <a:defRPr/>
            </a:lvl4pPr>
          </a:lstStyle>
          <a:p>
            <a:pPr lvl="0"/>
            <a:r>
              <a:rPr lang="en-US" smtClean="0"/>
              <a:t>Click to edit Master text styles</a:t>
            </a:r>
          </a:p>
          <a:p>
            <a:pPr lvl="1"/>
            <a:r>
              <a:rPr lang="en-US" smtClean="0"/>
              <a:t>Second level</a:t>
            </a:r>
          </a:p>
        </p:txBody>
      </p:sp>
      <p:sp>
        <p:nvSpPr>
          <p:cNvPr id="6" name="Slide Number Placeholder 2"/>
          <p:cNvSpPr>
            <a:spLocks noGrp="1"/>
          </p:cNvSpPr>
          <p:nvPr>
            <p:ph type="sldNum" sz="quarter" idx="14"/>
          </p:nvPr>
        </p:nvSpPr>
        <p:spPr/>
        <p:txBody>
          <a:bodyPr/>
          <a:lstStyle>
            <a:lvl1pPr>
              <a:defRPr/>
            </a:lvl1pPr>
          </a:lstStyle>
          <a:p>
            <a:pPr>
              <a:defRPr/>
            </a:pPr>
            <a:fld id="{2FF9D79B-2011-46E8-81C2-70FBAD05AA06}" type="slidenum">
              <a:rPr lang="en-US"/>
              <a:pPr>
                <a:defRPr/>
              </a:pPr>
              <a:t>‹#›</a:t>
            </a:fld>
            <a:endParaRPr lang="en-US" dirty="0"/>
          </a:p>
        </p:txBody>
      </p:sp>
      <p:sp>
        <p:nvSpPr>
          <p:cNvPr id="9" name="Footer Placeholder 4"/>
          <p:cNvSpPr>
            <a:spLocks noGrp="1"/>
          </p:cNvSpPr>
          <p:nvPr>
            <p:ph type="ftr" sz="quarter" idx="15"/>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20088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defRPr/>
            </a:lvl1pPr>
          </a:lstStyle>
          <a:p>
            <a:pPr>
              <a:defRPr/>
            </a:pPr>
            <a:fld id="{CD23D654-D935-4216-99C2-C2349C3847EC}"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40917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a:lvl1pPr>
          </a:lstStyle>
          <a:p>
            <a:pPr>
              <a:defRPr/>
            </a:pPr>
            <a:fld id="{B5E635AE-6767-4EDA-95B4-0E7F4FA1DF65}"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90458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a:lvl1pPr>
          </a:lstStyle>
          <a:p>
            <a:pPr>
              <a:defRPr/>
            </a:pPr>
            <a:fld id="{C4D205E1-BF8E-42FC-98C1-1E073CD5A6C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82277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55136393-36BC-4AB3-AA46-7F3738961825}"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3609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p:txBody>
          <a:bodyPr/>
          <a:lstStyle>
            <a:lvl1pPr>
              <a:defRPr/>
            </a:lvl1pPr>
          </a:lstStyle>
          <a:p>
            <a:pPr>
              <a:defRPr/>
            </a:pPr>
            <a:fld id="{D5BBACBC-A055-4B66-8647-53512EC4EC03}"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956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3"/>
          </p:nvPr>
        </p:nvSpPr>
        <p:spPr/>
        <p:txBody>
          <a:bodyPr/>
          <a:lstStyle>
            <a:lvl1pPr>
              <a:defRPr/>
            </a:lvl1pPr>
          </a:lstStyle>
          <a:p>
            <a:pPr>
              <a:defRPr/>
            </a:pPr>
            <a:fld id="{2FE02A15-B153-498D-A169-3A550EF86DF2}" type="slidenum">
              <a:rPr lang="en-US"/>
              <a:pPr>
                <a:defRPr/>
              </a:pPr>
              <a:t>‹#›</a:t>
            </a:fld>
            <a:endParaRPr lang="en-US" dirty="0"/>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64697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3272C086-703A-458A-942E-FE0321F9621A}"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77818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915355EC-B8BA-4934-9946-64ACDA3C80F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73321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0542772A-DEB3-48C8-B19D-6D86F9BB1DD2}"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58107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Slide Number Placeholder 2"/>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a:defRPr/>
            </a:pPr>
            <a:fld id="{BE4C2443-ABF3-4853-9212-CC8CBA39CF76}" type="slidenum">
              <a:rPr lang="en-US"/>
              <a:pPr>
                <a:defRPr/>
              </a:pPr>
              <a:t>‹#›</a:t>
            </a:fld>
            <a:endParaRPr lang="en-US" dirty="0"/>
          </a:p>
        </p:txBody>
      </p:sp>
      <p:sp>
        <p:nvSpPr>
          <p:cNvPr id="7" name="Footer Placeholder 4"/>
          <p:cNvSpPr>
            <a:spLocks noGrp="1"/>
          </p:cNvSpPr>
          <p:nvPr>
            <p:ph type="ftr" sz="quarter" idx="3"/>
          </p:nvPr>
        </p:nvSpPr>
        <p:spPr>
          <a:xfrm>
            <a:off x="990600" y="6461125"/>
            <a:ext cx="7162800" cy="381000"/>
          </a:xfrm>
          <a:prstGeom prst="rect">
            <a:avLst/>
          </a:prstGeom>
        </p:spPr>
        <p:txBody>
          <a:bodyPr/>
          <a:lstStyle>
            <a:lvl1pPr algn="ctr">
              <a:defRPr sz="1000" smtClean="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610103"/>
            <a:ext cx="7772400" cy="1662545"/>
          </a:xfrm>
        </p:spPr>
        <p:txBody>
          <a:bodyPr/>
          <a:lstStyle/>
          <a:p>
            <a:r>
              <a:rPr lang="en-US" altLang="en-US" dirty="0" smtClean="0"/>
              <a:t>Male Genitourinary System</a:t>
            </a:r>
          </a:p>
        </p:txBody>
      </p:sp>
      <p:sp>
        <p:nvSpPr>
          <p:cNvPr id="13315" name="Rectangle 3"/>
          <p:cNvSpPr>
            <a:spLocks noGrp="1" noChangeArrowheads="1"/>
          </p:cNvSpPr>
          <p:nvPr>
            <p:ph type="subTitle" idx="1"/>
          </p:nvPr>
        </p:nvSpPr>
        <p:spPr>
          <a:xfrm>
            <a:off x="1371600" y="1555665"/>
            <a:ext cx="6400800" cy="1805049"/>
          </a:xfrm>
        </p:spPr>
        <p:txBody>
          <a:bodyPr anchor="ctr"/>
          <a:lstStyle/>
          <a:p>
            <a:r>
              <a:rPr lang="en-US" altLang="en-US" sz="4000" dirty="0" smtClean="0">
                <a:solidFill>
                  <a:schemeClr val="tx1"/>
                </a:solidFill>
              </a:rPr>
              <a:t>Chapter 24</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65138" y="1641475"/>
            <a:ext cx="8229600" cy="4454525"/>
          </a:xfrm>
        </p:spPr>
        <p:txBody>
          <a:bodyPr/>
          <a:lstStyle/>
          <a:p>
            <a:pPr lvl="1"/>
            <a:r>
              <a:rPr lang="en-US" altLang="en-US" smtClean="0"/>
              <a:t>Juncture of lower abdominal wall and thigh</a:t>
            </a:r>
          </a:p>
          <a:p>
            <a:pPr lvl="2"/>
            <a:r>
              <a:rPr lang="en-US" altLang="en-US" smtClean="0"/>
              <a:t>Knowledge of these anatomic areas is useful because they are potential sites for a hernia, which is a loop of bowel protruding through a weak spot in musculature</a:t>
            </a:r>
          </a:p>
          <a:p>
            <a:pPr lvl="1"/>
            <a:r>
              <a:rPr lang="en-US" altLang="en-US" smtClean="0"/>
              <a:t>Borders are the anterior superior iliac spine and symphysis pubis</a:t>
            </a:r>
          </a:p>
          <a:p>
            <a:pPr lvl="1"/>
            <a:r>
              <a:rPr lang="en-US" altLang="en-US" smtClean="0"/>
              <a:t>Between these landmarks lies inguinal ligament</a:t>
            </a:r>
          </a:p>
          <a:p>
            <a:pPr lvl="1"/>
            <a:r>
              <a:rPr lang="en-US" altLang="en-US" smtClean="0"/>
              <a:t>Inguinal canal lies superior to ligament formed by narrow tunnel passing obliquely between layers of abdominal muscle</a:t>
            </a:r>
          </a:p>
        </p:txBody>
      </p:sp>
      <p:sp>
        <p:nvSpPr>
          <p:cNvPr id="22531" name="Title 6"/>
          <p:cNvSpPr>
            <a:spLocks noGrp="1"/>
          </p:cNvSpPr>
          <p:nvPr>
            <p:ph type="title"/>
          </p:nvPr>
        </p:nvSpPr>
        <p:spPr/>
        <p:txBody>
          <a:bodyPr/>
          <a:lstStyle/>
          <a:p>
            <a:r>
              <a:rPr lang="en-US" altLang="en-US" smtClean="0"/>
              <a:t>Inguinal Area or Groin I</a:t>
            </a:r>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D85D0C-3D41-47EB-BCF9-672B716EFDDD}" type="slidenum">
              <a:rPr lang="en-US" sz="1000" smtClean="0">
                <a:latin typeface="Arial" pitchFamily="34" charset="0"/>
              </a:rPr>
              <a:pPr eaLnBrk="1" hangingPunct="1"/>
              <a:t>10</a:t>
            </a:fld>
            <a:endParaRPr lang="en-US" sz="1000" smtClean="0">
              <a:latin typeface="Arial" pitchFamily="34" charset="0"/>
            </a:endParaRPr>
          </a:p>
        </p:txBody>
      </p:sp>
      <p:sp>
        <p:nvSpPr>
          <p:cNvPr id="2253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65138" y="1641475"/>
            <a:ext cx="8229600" cy="4454525"/>
          </a:xfrm>
        </p:spPr>
        <p:txBody>
          <a:bodyPr/>
          <a:lstStyle/>
          <a:p>
            <a:pPr lvl="1"/>
            <a:r>
              <a:rPr lang="en-US" altLang="en-US" smtClean="0"/>
              <a:t>Inguinal canal is 4 to 6 cm long in adult</a:t>
            </a:r>
          </a:p>
          <a:p>
            <a:pPr lvl="1"/>
            <a:r>
              <a:rPr lang="en-US" altLang="en-US" smtClean="0"/>
              <a:t>Openings are:</a:t>
            </a:r>
          </a:p>
          <a:p>
            <a:pPr lvl="2"/>
            <a:r>
              <a:rPr lang="en-US" altLang="en-US" smtClean="0"/>
              <a:t>Internal ring: 1 to 2 cm above midpoint of inguinal ligament</a:t>
            </a:r>
          </a:p>
          <a:p>
            <a:pPr lvl="2"/>
            <a:r>
              <a:rPr lang="en-US" altLang="en-US" smtClean="0"/>
              <a:t>External ring: above and lateral to pubis</a:t>
            </a:r>
          </a:p>
          <a:p>
            <a:pPr lvl="1"/>
            <a:r>
              <a:rPr lang="en-US" altLang="en-US" smtClean="0"/>
              <a:t>Femoral canal is inferior to inguinal ligament</a:t>
            </a:r>
          </a:p>
          <a:p>
            <a:pPr lvl="2"/>
            <a:r>
              <a:rPr lang="en-US" altLang="en-US" smtClean="0"/>
              <a:t>Potential space located 3 cm medial to and parallel with femoral artery</a:t>
            </a:r>
          </a:p>
          <a:p>
            <a:pPr lvl="2"/>
            <a:r>
              <a:rPr lang="en-US" altLang="en-US" smtClean="0"/>
              <a:t>You can use artery as landmark to find this space</a:t>
            </a:r>
          </a:p>
        </p:txBody>
      </p:sp>
      <p:sp>
        <p:nvSpPr>
          <p:cNvPr id="23555" name="Title 6"/>
          <p:cNvSpPr>
            <a:spLocks noGrp="1"/>
          </p:cNvSpPr>
          <p:nvPr>
            <p:ph type="title"/>
          </p:nvPr>
        </p:nvSpPr>
        <p:spPr/>
        <p:txBody>
          <a:bodyPr/>
          <a:lstStyle/>
          <a:p>
            <a:r>
              <a:rPr lang="en-US" altLang="en-US" smtClean="0"/>
              <a:t>Inguinal Area or Groin II</a:t>
            </a:r>
          </a:p>
        </p:txBody>
      </p:sp>
      <p:sp>
        <p:nvSpPr>
          <p:cNvPr id="235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3C410D-DFFD-4018-B5D5-87DB44F9F752}" type="slidenum">
              <a:rPr lang="en-US" sz="1000" smtClean="0">
                <a:latin typeface="Arial" pitchFamily="34" charset="0"/>
              </a:rPr>
              <a:pPr eaLnBrk="1" hangingPunct="1"/>
              <a:t>11</a:t>
            </a:fld>
            <a:endParaRPr lang="en-US" sz="1000" smtClean="0">
              <a:latin typeface="Arial" pitchFamily="34" charset="0"/>
            </a:endParaRPr>
          </a:p>
        </p:txBody>
      </p:sp>
      <p:sp>
        <p:nvSpPr>
          <p:cNvPr id="2355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Inguinal Area</a:t>
            </a:r>
          </a:p>
        </p:txBody>
      </p:sp>
      <p:sp>
        <p:nvSpPr>
          <p:cNvPr id="24580" name="Rectangle 7"/>
          <p:cNvSpPr>
            <a:spLocks noChangeArrowheads="1"/>
          </p:cNvSpPr>
          <p:nvPr/>
        </p:nvSpPr>
        <p:spPr bwMode="auto">
          <a:xfrm>
            <a:off x="6070600" y="4657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GB" altLang="en-US" b="1">
              <a:cs typeface="Arial" pitchFamily="34" charset="0"/>
            </a:endParaRPr>
          </a:p>
        </p:txBody>
      </p:sp>
      <p:sp>
        <p:nvSpPr>
          <p:cNvPr id="2458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67C077-F6DE-45E4-BF39-1C48C706B7CB}" type="slidenum">
              <a:rPr lang="en-US" sz="1000" smtClean="0">
                <a:latin typeface="Arial" pitchFamily="34" charset="0"/>
              </a:rPr>
              <a:pPr eaLnBrk="1" hangingPunct="1"/>
              <a:t>12</a:t>
            </a:fld>
            <a:endParaRPr lang="en-US" sz="1000" smtClean="0">
              <a:latin typeface="Arial" pitchFamily="34" charset="0"/>
            </a:endParaRPr>
          </a:p>
        </p:txBody>
      </p:sp>
      <p:sp>
        <p:nvSpPr>
          <p:cNvPr id="2458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pic>
        <p:nvPicPr>
          <p:cNvPr id="1026" name="Picture 2" descr="E:\Jarvis IC\Step 4 [merge]\024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21" y="1413164"/>
            <a:ext cx="7695759" cy="4336761"/>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3840" y="5933305"/>
            <a:ext cx="1842171" cy="246221"/>
          </a:xfrm>
          <a:prstGeom prst="rect">
            <a:avLst/>
          </a:prstGeom>
          <a:noFill/>
        </p:spPr>
        <p:txBody>
          <a:bodyPr wrap="none" rtlCol="0">
            <a:spAutoFit/>
          </a:bodyPr>
          <a:lstStyle/>
          <a:p>
            <a:r>
              <a:rPr lang="en-US" sz="1000" dirty="0">
                <a:latin typeface="Arial" pitchFamily="34" charset="0"/>
                <a:cs typeface="Arial" pitchFamily="34" charset="0"/>
              </a:rPr>
              <a:t>Copyright Pat Thomas, 2010.</a:t>
            </a:r>
            <a:endParaRPr lang="en-US" sz="1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65138" y="1641475"/>
            <a:ext cx="8229600" cy="4454525"/>
          </a:xfrm>
        </p:spPr>
        <p:txBody>
          <a:bodyPr/>
          <a:lstStyle/>
          <a:p>
            <a:pPr lvl="1"/>
            <a:r>
              <a:rPr lang="en-US" altLang="en-US" smtClean="0"/>
              <a:t>Prenatally, testes develop in abdominal cavity near kidneys</a:t>
            </a:r>
          </a:p>
          <a:p>
            <a:pPr lvl="2"/>
            <a:r>
              <a:rPr lang="en-US" altLang="en-US" smtClean="0"/>
              <a:t>During later months of gestation testes migrate, pushing abdominal wall in front of them and dragging the vas deferens, blood vessels, and nerves behind</a:t>
            </a:r>
          </a:p>
          <a:p>
            <a:pPr lvl="2"/>
            <a:r>
              <a:rPr lang="en-US" altLang="en-US" smtClean="0"/>
              <a:t>Descend along inguinal canal into scrotum before birth</a:t>
            </a:r>
          </a:p>
          <a:p>
            <a:pPr lvl="1"/>
            <a:r>
              <a:rPr lang="en-US" altLang="en-US" smtClean="0"/>
              <a:t>At birth, testis measure 1.5 to 2 cm long and 1 cm wide</a:t>
            </a:r>
          </a:p>
          <a:p>
            <a:pPr lvl="1"/>
            <a:r>
              <a:rPr lang="en-US" altLang="en-US" smtClean="0"/>
              <a:t>Only a slight increase in size occurs during prepubertal years</a:t>
            </a:r>
          </a:p>
        </p:txBody>
      </p:sp>
      <p:sp>
        <p:nvSpPr>
          <p:cNvPr id="25603" name="Title 6"/>
          <p:cNvSpPr>
            <a:spLocks noGrp="1"/>
          </p:cNvSpPr>
          <p:nvPr>
            <p:ph type="title"/>
          </p:nvPr>
        </p:nvSpPr>
        <p:spPr/>
        <p:txBody>
          <a:bodyPr/>
          <a:lstStyle/>
          <a:p>
            <a:r>
              <a:rPr lang="en-US" altLang="en-US" smtClean="0"/>
              <a:t>Developmental Competence: Infants</a:t>
            </a: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59C0E4-0645-4B7E-8F69-6B1FF020BE3A}" type="slidenum">
              <a:rPr lang="en-US" sz="1000" smtClean="0">
                <a:latin typeface="Arial" pitchFamily="34" charset="0"/>
              </a:rPr>
              <a:pPr eaLnBrk="1" hangingPunct="1"/>
              <a:t>13</a:t>
            </a:fld>
            <a:endParaRPr lang="en-US" sz="1000" smtClean="0">
              <a:latin typeface="Arial" pitchFamily="34" charset="0"/>
            </a:endParaRPr>
          </a:p>
        </p:txBody>
      </p:sp>
      <p:sp>
        <p:nvSpPr>
          <p:cNvPr id="2560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65138" y="1641475"/>
            <a:ext cx="8229600" cy="4454525"/>
          </a:xfrm>
        </p:spPr>
        <p:txBody>
          <a:bodyPr/>
          <a:lstStyle/>
          <a:p>
            <a:pPr lvl="1"/>
            <a:r>
              <a:rPr lang="en-US" altLang="en-US" dirty="0" smtClean="0"/>
              <a:t>Signs of puberty are appearing earlier in boys according to research studies at an average age of 9 years in African Americans &amp; age 10 for Caucasians &amp; Hispanics </a:t>
            </a:r>
          </a:p>
          <a:p>
            <a:pPr lvl="2"/>
            <a:r>
              <a:rPr lang="en-US" altLang="en-US" dirty="0" smtClean="0"/>
              <a:t>First sign is enlargement of testes</a:t>
            </a:r>
          </a:p>
          <a:p>
            <a:pPr lvl="2"/>
            <a:r>
              <a:rPr lang="en-US" altLang="en-US" dirty="0" smtClean="0"/>
              <a:t>Next, pubic hair appears, then penis size increases</a:t>
            </a:r>
          </a:p>
          <a:p>
            <a:pPr lvl="2"/>
            <a:r>
              <a:rPr lang="en-US" altLang="en-US" dirty="0" smtClean="0"/>
              <a:t>Stages of development are documented in Tanner’s sexual maturity ratings</a:t>
            </a:r>
          </a:p>
        </p:txBody>
      </p:sp>
      <p:sp>
        <p:nvSpPr>
          <p:cNvPr id="26627" name="Title 6"/>
          <p:cNvSpPr>
            <a:spLocks noGrp="1"/>
          </p:cNvSpPr>
          <p:nvPr>
            <p:ph type="title"/>
          </p:nvPr>
        </p:nvSpPr>
        <p:spPr/>
        <p:txBody>
          <a:bodyPr/>
          <a:lstStyle/>
          <a:p>
            <a:r>
              <a:rPr lang="en-US" altLang="en-US" smtClean="0"/>
              <a:t>Developmental Competence: Adolescents</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0BAD0F-42C8-4B29-BB55-F8705F7E1325}" type="slidenum">
              <a:rPr lang="en-US" sz="1000" smtClean="0">
                <a:latin typeface="Arial" pitchFamily="34" charset="0"/>
              </a:rPr>
              <a:pPr eaLnBrk="1" hangingPunct="1"/>
              <a:t>14</a:t>
            </a:fld>
            <a:endParaRPr lang="en-US" sz="1000" smtClean="0">
              <a:latin typeface="Arial" pitchFamily="34" charset="0"/>
            </a:endParaRPr>
          </a:p>
        </p:txBody>
      </p:sp>
      <p:sp>
        <p:nvSpPr>
          <p:cNvPr id="2662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65138" y="1641475"/>
            <a:ext cx="8229600" cy="4454525"/>
          </a:xfrm>
        </p:spPr>
        <p:txBody>
          <a:bodyPr/>
          <a:lstStyle/>
          <a:p>
            <a:pPr lvl="1"/>
            <a:r>
              <a:rPr lang="en-US" altLang="en-US" sz="2000" smtClean="0"/>
              <a:t>Male does not experience a definite end to fertility as female does</a:t>
            </a:r>
          </a:p>
          <a:p>
            <a:pPr lvl="1"/>
            <a:r>
              <a:rPr lang="en-US" altLang="en-US" sz="2000" smtClean="0"/>
              <a:t>Around age 40 years, production of sperm begins to decrease, although it continues into 80s and 90s</a:t>
            </a:r>
          </a:p>
          <a:p>
            <a:pPr lvl="1"/>
            <a:r>
              <a:rPr lang="en-US" altLang="en-US" sz="2000" smtClean="0"/>
              <a:t>Testosterone production declines after age 30 but continues very gradually so resulting physical changes are not evident until later in life</a:t>
            </a:r>
          </a:p>
          <a:p>
            <a:pPr lvl="2"/>
            <a:r>
              <a:rPr lang="en-US" altLang="en-US" sz="1800" smtClean="0"/>
              <a:t>Pubic hair decreases and penis size decreases</a:t>
            </a:r>
          </a:p>
          <a:p>
            <a:pPr lvl="2"/>
            <a:r>
              <a:rPr lang="en-US" altLang="en-US" sz="1800" smtClean="0"/>
              <a:t>Due to decreased tone of dartos muscle, scrotal contents hang lower, rugae decrease, and scrotum becomes pendulous</a:t>
            </a:r>
          </a:p>
          <a:p>
            <a:pPr lvl="2"/>
            <a:r>
              <a:rPr lang="en-US" altLang="en-US" sz="1800" smtClean="0"/>
              <a:t>Testes decrease in size and are less firm to palpation</a:t>
            </a:r>
          </a:p>
          <a:p>
            <a:pPr lvl="2"/>
            <a:r>
              <a:rPr lang="en-US" altLang="en-US" sz="1800" smtClean="0"/>
              <a:t>Increased connective tissue is present in tubules, so these become thickened and produce less sperm</a:t>
            </a:r>
          </a:p>
          <a:p>
            <a:pPr lvl="1"/>
            <a:endParaRPr lang="en-US" altLang="en-US" smtClean="0"/>
          </a:p>
        </p:txBody>
      </p:sp>
      <p:sp>
        <p:nvSpPr>
          <p:cNvPr id="27651" name="Title 6"/>
          <p:cNvSpPr>
            <a:spLocks noGrp="1"/>
          </p:cNvSpPr>
          <p:nvPr>
            <p:ph type="title"/>
          </p:nvPr>
        </p:nvSpPr>
        <p:spPr/>
        <p:txBody>
          <a:bodyPr/>
          <a:lstStyle/>
          <a:p>
            <a:r>
              <a:rPr lang="en-US" altLang="en-US" smtClean="0"/>
              <a:t>Developmental Competence: Adults &amp; Aging Adults</a:t>
            </a: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BB0B87-61FE-4A56-9850-02D35DE0B6E1}" type="slidenum">
              <a:rPr lang="en-US" sz="1000" smtClean="0">
                <a:latin typeface="Arial" pitchFamily="34" charset="0"/>
              </a:rPr>
              <a:pPr eaLnBrk="1" hangingPunct="1"/>
              <a:t>15</a:t>
            </a:fld>
            <a:endParaRPr lang="en-US" sz="1000" smtClean="0">
              <a:latin typeface="Arial" pitchFamily="34" charset="0"/>
            </a:endParaRPr>
          </a:p>
        </p:txBody>
      </p:sp>
      <p:sp>
        <p:nvSpPr>
          <p:cNvPr id="2765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65138" y="1641475"/>
            <a:ext cx="8229600" cy="4454525"/>
          </a:xfrm>
        </p:spPr>
        <p:txBody>
          <a:bodyPr/>
          <a:lstStyle/>
          <a:p>
            <a:pPr lvl="1"/>
            <a:r>
              <a:rPr lang="en-US" altLang="en-US" dirty="0" smtClean="0"/>
              <a:t>Chronologic age by itself should not mean a halt in sexual activity; physical changes need not interfere with libido and sexual pleasure</a:t>
            </a:r>
          </a:p>
          <a:p>
            <a:pPr lvl="1"/>
            <a:r>
              <a:rPr lang="en-US" altLang="en-US" dirty="0" smtClean="0"/>
              <a:t>Older male is capable of sexual function as long as he is in reasonably good health and has an interested, willing partner</a:t>
            </a:r>
          </a:p>
          <a:p>
            <a:pPr lvl="1"/>
            <a:r>
              <a:rPr lang="en-US" altLang="en-US" dirty="0" smtClean="0"/>
              <a:t>Danger is in male misinterpreting normal age changes as a sexual failure; once this idea occurs, it may demoralize man and place undue emphasis on performance rather than on pleasure</a:t>
            </a:r>
          </a:p>
        </p:txBody>
      </p:sp>
      <p:sp>
        <p:nvSpPr>
          <p:cNvPr id="28675" name="Title 6"/>
          <p:cNvSpPr>
            <a:spLocks noGrp="1"/>
          </p:cNvSpPr>
          <p:nvPr>
            <p:ph type="title"/>
          </p:nvPr>
        </p:nvSpPr>
        <p:spPr/>
        <p:txBody>
          <a:bodyPr/>
          <a:lstStyle/>
          <a:p>
            <a:r>
              <a:rPr lang="en-US" altLang="en-US" dirty="0" smtClean="0"/>
              <a:t>Sexual Expression in Later Life I</a:t>
            </a: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6237CC-48C8-4707-A723-11D3C82039B9}" type="slidenum">
              <a:rPr lang="en-US" sz="1000" smtClean="0">
                <a:latin typeface="Arial" pitchFamily="34" charset="0"/>
              </a:rPr>
              <a:pPr eaLnBrk="1" hangingPunct="1"/>
              <a:t>16</a:t>
            </a:fld>
            <a:endParaRPr lang="en-US" sz="1000" smtClean="0">
              <a:latin typeface="Arial" pitchFamily="34" charset="0"/>
            </a:endParaRPr>
          </a:p>
        </p:txBody>
      </p:sp>
      <p:sp>
        <p:nvSpPr>
          <p:cNvPr id="2867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65138" y="1641475"/>
            <a:ext cx="8229600" cy="4454525"/>
          </a:xfrm>
        </p:spPr>
        <p:txBody>
          <a:bodyPr/>
          <a:lstStyle/>
          <a:p>
            <a:pPr lvl="1"/>
            <a:r>
              <a:rPr lang="en-US" altLang="en-US" dirty="0" smtClean="0"/>
              <a:t>In the absence of disease, withdrawal from sexual activity may be due to:</a:t>
            </a:r>
          </a:p>
        </p:txBody>
      </p:sp>
      <p:sp>
        <p:nvSpPr>
          <p:cNvPr id="29699" name="Title 6"/>
          <p:cNvSpPr>
            <a:spLocks noGrp="1"/>
          </p:cNvSpPr>
          <p:nvPr>
            <p:ph type="title"/>
          </p:nvPr>
        </p:nvSpPr>
        <p:spPr/>
        <p:txBody>
          <a:bodyPr/>
          <a:lstStyle/>
          <a:p>
            <a:r>
              <a:rPr lang="en-US" altLang="en-US" dirty="0" smtClean="0"/>
              <a:t>Sexual Expression Later in Life II</a:t>
            </a:r>
          </a:p>
        </p:txBody>
      </p:sp>
      <p:sp>
        <p:nvSpPr>
          <p:cNvPr id="29700" name="Content Placeholder 12"/>
          <p:cNvSpPr>
            <a:spLocks noGrp="1"/>
          </p:cNvSpPr>
          <p:nvPr>
            <p:ph sz="quarter" idx="4294967295"/>
          </p:nvPr>
        </p:nvSpPr>
        <p:spPr>
          <a:xfrm>
            <a:off x="4681538" y="2774950"/>
            <a:ext cx="3740150" cy="3338513"/>
          </a:xfrm>
        </p:spPr>
        <p:txBody>
          <a:bodyPr/>
          <a:lstStyle/>
          <a:p>
            <a:pPr lvl="2"/>
            <a:r>
              <a:rPr lang="en-US" altLang="en-US" smtClean="0"/>
              <a:t>Lack of privacy, living with adult children or in a nursing home</a:t>
            </a:r>
          </a:p>
          <a:p>
            <a:pPr lvl="2"/>
            <a:r>
              <a:rPr lang="en-US" altLang="en-US" smtClean="0"/>
              <a:t>Economic or emotional stress</a:t>
            </a:r>
          </a:p>
          <a:p>
            <a:pPr lvl="2"/>
            <a:r>
              <a:rPr lang="en-US" altLang="en-US" smtClean="0"/>
              <a:t>Poor nutrition or fatigue</a:t>
            </a:r>
          </a:p>
        </p:txBody>
      </p:sp>
      <p:sp>
        <p:nvSpPr>
          <p:cNvPr id="29701" name="Content Placeholder 13"/>
          <p:cNvSpPr>
            <a:spLocks noGrp="1"/>
          </p:cNvSpPr>
          <p:nvPr>
            <p:ph sz="quarter" idx="4294967295"/>
          </p:nvPr>
        </p:nvSpPr>
        <p:spPr>
          <a:xfrm>
            <a:off x="0" y="2763838"/>
            <a:ext cx="3740150" cy="3338512"/>
          </a:xfrm>
        </p:spPr>
        <p:txBody>
          <a:bodyPr/>
          <a:lstStyle/>
          <a:p>
            <a:pPr lvl="2"/>
            <a:r>
              <a:rPr lang="en-US" altLang="en-US" smtClean="0"/>
              <a:t>Loss of spouse</a:t>
            </a:r>
          </a:p>
          <a:p>
            <a:pPr lvl="2"/>
            <a:r>
              <a:rPr lang="en-US" altLang="en-US" smtClean="0"/>
              <a:t>Depression</a:t>
            </a:r>
          </a:p>
          <a:p>
            <a:pPr lvl="2"/>
            <a:r>
              <a:rPr lang="en-US" altLang="en-US" smtClean="0"/>
              <a:t>Preoccupation with work</a:t>
            </a:r>
          </a:p>
          <a:p>
            <a:pPr lvl="2"/>
            <a:r>
              <a:rPr lang="en-US" altLang="en-US" smtClean="0"/>
              <a:t>Marital or family conflict</a:t>
            </a:r>
          </a:p>
          <a:p>
            <a:pPr lvl="2"/>
            <a:r>
              <a:rPr lang="en-US" altLang="en-US" smtClean="0"/>
              <a:t>Side effects of medications</a:t>
            </a:r>
          </a:p>
          <a:p>
            <a:pPr lvl="2"/>
            <a:r>
              <a:rPr lang="en-US" altLang="en-US" smtClean="0"/>
              <a:t>Heavy use of alcohol</a:t>
            </a:r>
          </a:p>
        </p:txBody>
      </p:sp>
      <p:sp>
        <p:nvSpPr>
          <p:cNvPr id="11" name="Content Placeholder 9"/>
          <p:cNvSpPr txBox="1">
            <a:spLocks/>
          </p:cNvSpPr>
          <p:nvPr/>
        </p:nvSpPr>
        <p:spPr bwMode="auto">
          <a:xfrm>
            <a:off x="798513" y="3179763"/>
            <a:ext cx="3740150" cy="2843212"/>
          </a:xfrm>
          <a:prstGeom prst="rect">
            <a:avLst/>
          </a:prstGeom>
          <a:noFill/>
          <a:ln w="12700" cap="sq">
            <a:noFill/>
            <a:miter lim="800000"/>
            <a:headEnd type="none" w="sm" len="sm"/>
            <a:tailEnd type="none" w="sm" len="sm"/>
          </a:ln>
          <a:effectLst/>
        </p:spPr>
        <p:txBody>
          <a:bodyPr/>
          <a:lstStyle/>
          <a:p>
            <a:pPr marL="342900" indent="-342900" eaLnBrk="0" hangingPunct="0">
              <a:spcBef>
                <a:spcPct val="20000"/>
              </a:spcBef>
              <a:buClr>
                <a:schemeClr val="tx2"/>
              </a:buClr>
              <a:buSzPct val="60000"/>
              <a:buFont typeface="Wingdings 2" pitchFamily="18" charset="2"/>
              <a:buChar char=""/>
              <a:defRPr/>
            </a:pPr>
            <a:endParaRPr lang="en-US" sz="2800" kern="0" dirty="0">
              <a:effectLst>
                <a:outerShdw blurRad="38100" dist="38100" dir="2700000" algn="tl">
                  <a:srgbClr val="000000"/>
                </a:outerShdw>
              </a:effectLst>
              <a:latin typeface="+mn-lt"/>
            </a:endParaRPr>
          </a:p>
        </p:txBody>
      </p:sp>
      <p:sp>
        <p:nvSpPr>
          <p:cNvPr id="12" name="Content Placeholder 9"/>
          <p:cNvSpPr txBox="1">
            <a:spLocks/>
          </p:cNvSpPr>
          <p:nvPr/>
        </p:nvSpPr>
        <p:spPr bwMode="auto">
          <a:xfrm>
            <a:off x="417513" y="2786063"/>
            <a:ext cx="3738562" cy="3146425"/>
          </a:xfrm>
          <a:prstGeom prst="rect">
            <a:avLst/>
          </a:prstGeom>
          <a:noFill/>
          <a:ln w="12700" cap="sq">
            <a:noFill/>
            <a:miter lim="800000"/>
            <a:headEnd type="none" w="sm" len="sm"/>
            <a:tailEnd type="none" w="sm" len="sm"/>
          </a:ln>
          <a:effectLst/>
        </p:spPr>
        <p:txBody>
          <a:bodyPr/>
          <a:lstStyle/>
          <a:p>
            <a:pPr marL="342900" indent="-342900" eaLnBrk="0" hangingPunct="0">
              <a:spcBef>
                <a:spcPct val="20000"/>
              </a:spcBef>
              <a:buClr>
                <a:schemeClr val="tx2"/>
              </a:buClr>
              <a:buSzPct val="60000"/>
              <a:buFont typeface="Wingdings 2" pitchFamily="18" charset="2"/>
              <a:buChar char=""/>
              <a:defRPr/>
            </a:pPr>
            <a:endParaRPr lang="en-US" sz="2800" kern="0" dirty="0">
              <a:effectLst>
                <a:outerShdw blurRad="38100" dist="38100" dir="2700000" algn="tl">
                  <a:srgbClr val="000000"/>
                </a:outerShdw>
              </a:effectLst>
              <a:latin typeface="+mn-lt"/>
            </a:endParaRPr>
          </a:p>
        </p:txBody>
      </p:sp>
      <p:sp>
        <p:nvSpPr>
          <p:cNvPr id="297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E3D5A4-8546-469D-AACD-80349E4C8CD8}" type="slidenum">
              <a:rPr lang="en-US" sz="1000" smtClean="0">
                <a:latin typeface="Arial" pitchFamily="34" charset="0"/>
              </a:rPr>
              <a:pPr eaLnBrk="1" hangingPunct="1"/>
              <a:t>17</a:t>
            </a:fld>
            <a:endParaRPr lang="en-US" sz="1000" smtClean="0">
              <a:latin typeface="Arial" pitchFamily="34" charset="0"/>
            </a:endParaRPr>
          </a:p>
        </p:txBody>
      </p:sp>
      <p:sp>
        <p:nvSpPr>
          <p:cNvPr id="2970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65138" y="1641475"/>
            <a:ext cx="8229600" cy="4454525"/>
          </a:xfrm>
        </p:spPr>
        <p:txBody>
          <a:bodyPr/>
          <a:lstStyle/>
          <a:p>
            <a:pPr lvl="1"/>
            <a:r>
              <a:rPr lang="en-US" altLang="en-US" sz="2000" smtClean="0"/>
              <a:t>During pregnancy or immediate neonatal period, parents may ask whether or not to circumcise male infant</a:t>
            </a:r>
          </a:p>
          <a:p>
            <a:pPr lvl="1"/>
            <a:r>
              <a:rPr lang="en-US" altLang="en-US" sz="2000" smtClean="0"/>
              <a:t>There are religious and cultural indications for circumcision, also prevention of phimosis and inflammation of glans penis and foreskin, decreasing incidence of cancer of penis, and slightly decreasing incidence of urinary tract infections in infancy</a:t>
            </a:r>
          </a:p>
          <a:p>
            <a:pPr lvl="1"/>
            <a:r>
              <a:rPr lang="en-US" altLang="en-US" sz="2000" smtClean="0"/>
              <a:t>Circumcision lowers risk of certain STIs, specifically syphilis, chancroid, and somewhat reduced risk of genital herpes</a:t>
            </a:r>
          </a:p>
          <a:p>
            <a:pPr lvl="1"/>
            <a:r>
              <a:rPr lang="en-US" altLang="en-US" sz="2000" smtClean="0"/>
              <a:t>Circumcised men have a significantly lowered risk of acquiring genital HPV infection, and their partners have a lower risk of cervical cancer</a:t>
            </a:r>
          </a:p>
          <a:p>
            <a:pPr lvl="1"/>
            <a:r>
              <a:rPr lang="en-US" altLang="en-US" sz="2000" smtClean="0"/>
              <a:t>Finally, epidemiological studies now suggest a potential reduction in acquisition of HIV in circumcised men</a:t>
            </a:r>
          </a:p>
          <a:p>
            <a:pPr lvl="1"/>
            <a:endParaRPr lang="en-US" altLang="en-US" smtClean="0"/>
          </a:p>
        </p:txBody>
      </p:sp>
      <p:sp>
        <p:nvSpPr>
          <p:cNvPr id="30723" name="Title 6"/>
          <p:cNvSpPr>
            <a:spLocks noGrp="1"/>
          </p:cNvSpPr>
          <p:nvPr>
            <p:ph type="title"/>
          </p:nvPr>
        </p:nvSpPr>
        <p:spPr/>
        <p:txBody>
          <a:bodyPr/>
          <a:lstStyle/>
          <a:p>
            <a:r>
              <a:rPr lang="en-US" altLang="en-US" smtClean="0"/>
              <a:t>Culture &amp; Genetics: Circumcision </a:t>
            </a: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944A4D-CC3A-4E78-97DD-D25F984A1B67}" type="slidenum">
              <a:rPr lang="en-US" sz="1000" smtClean="0">
                <a:latin typeface="Arial" pitchFamily="34" charset="0"/>
              </a:rPr>
              <a:pPr eaLnBrk="1" hangingPunct="1"/>
              <a:t>18</a:t>
            </a:fld>
            <a:endParaRPr lang="en-US" sz="1000" smtClean="0">
              <a:latin typeface="Arial" pitchFamily="34" charset="0"/>
            </a:endParaRPr>
          </a:p>
        </p:txBody>
      </p:sp>
      <p:sp>
        <p:nvSpPr>
          <p:cNvPr id="307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65138" y="1641475"/>
            <a:ext cx="8229600" cy="4454525"/>
          </a:xfrm>
        </p:spPr>
        <p:txBody>
          <a:bodyPr/>
          <a:lstStyle/>
          <a:p>
            <a:r>
              <a:rPr lang="en-US" altLang="en-US" smtClean="0"/>
              <a:t>Two main causes of ESRD:  hypertension &amp; diabetes</a:t>
            </a:r>
          </a:p>
          <a:p>
            <a:r>
              <a:rPr lang="en-US" altLang="en-US" smtClean="0"/>
              <a:t>Prevalence of diabetes &amp; hypertension is higher in some racial groups: African Americans, American Indians &amp; Hispanics are more likely to be affected</a:t>
            </a:r>
          </a:p>
          <a:p>
            <a:r>
              <a:rPr lang="en-US" altLang="en-US" smtClean="0"/>
              <a:t>Contributing factors such as low socioeconomic status lead to poor health outcomes by limiting access to care and/or diagnosis/treatment being delayed</a:t>
            </a:r>
          </a:p>
        </p:txBody>
      </p:sp>
      <p:sp>
        <p:nvSpPr>
          <p:cNvPr id="31747" name="Title 1"/>
          <p:cNvSpPr>
            <a:spLocks noGrp="1"/>
          </p:cNvSpPr>
          <p:nvPr>
            <p:ph type="title"/>
          </p:nvPr>
        </p:nvSpPr>
        <p:spPr/>
        <p:txBody>
          <a:bodyPr/>
          <a:lstStyle/>
          <a:p>
            <a:r>
              <a:rPr lang="en-US" altLang="en-US" smtClean="0"/>
              <a:t>Culture &amp; Genetics: Kidney Disease</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CB27E3-7A75-4E10-9A67-EDD10054CFDB}" type="slidenum">
              <a:rPr lang="en-US" sz="1000" smtClean="0">
                <a:latin typeface="Arial" pitchFamily="34" charset="0"/>
              </a:rPr>
              <a:pPr eaLnBrk="1" hangingPunct="1"/>
              <a:t>19</a:t>
            </a:fld>
            <a:endParaRPr lang="en-US" sz="1000" smtClean="0">
              <a:latin typeface="Arial" pitchFamily="34" charset="0"/>
            </a:endParaRPr>
          </a:p>
        </p:txBody>
      </p:sp>
      <p:sp>
        <p:nvSpPr>
          <p:cNvPr id="3174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65138" y="1641475"/>
            <a:ext cx="8229600" cy="4454525"/>
          </a:xfrm>
        </p:spPr>
        <p:txBody>
          <a:bodyPr/>
          <a:lstStyle/>
          <a:p>
            <a:r>
              <a:rPr lang="en-US" altLang="en-US" smtClean="0"/>
              <a:t>Male genital structures include: </a:t>
            </a:r>
          </a:p>
          <a:p>
            <a:pPr lvl="1"/>
            <a:r>
              <a:rPr lang="en-US" altLang="en-US" smtClean="0"/>
              <a:t>External</a:t>
            </a:r>
          </a:p>
          <a:p>
            <a:pPr lvl="2"/>
            <a:r>
              <a:rPr lang="en-US" altLang="en-US" smtClean="0"/>
              <a:t>Penis and scrotum</a:t>
            </a:r>
          </a:p>
          <a:p>
            <a:pPr lvl="1"/>
            <a:r>
              <a:rPr lang="en-US" altLang="en-US" smtClean="0"/>
              <a:t>Internal</a:t>
            </a:r>
          </a:p>
          <a:p>
            <a:pPr lvl="2"/>
            <a:r>
              <a:rPr lang="en-US" altLang="en-US" smtClean="0"/>
              <a:t>Testis, epididymis, and vas deferens </a:t>
            </a:r>
          </a:p>
          <a:p>
            <a:pPr lvl="1"/>
            <a:r>
              <a:rPr lang="en-US" altLang="en-US" smtClean="0"/>
              <a:t>Glandular structures accessory to genital organs:</a:t>
            </a:r>
          </a:p>
          <a:p>
            <a:pPr lvl="2"/>
            <a:r>
              <a:rPr lang="en-US" altLang="en-US" smtClean="0"/>
              <a:t>Prostate, seminal vesicles, and bulbourethral glands</a:t>
            </a:r>
          </a:p>
        </p:txBody>
      </p:sp>
      <p:sp>
        <p:nvSpPr>
          <p:cNvPr id="14339" name="Title 6"/>
          <p:cNvSpPr>
            <a:spLocks noGrp="1"/>
          </p:cNvSpPr>
          <p:nvPr>
            <p:ph type="title"/>
          </p:nvPr>
        </p:nvSpPr>
        <p:spPr/>
        <p:txBody>
          <a:bodyPr/>
          <a:lstStyle/>
          <a:p>
            <a:r>
              <a:rPr lang="en-US" altLang="en-US" smtClean="0"/>
              <a:t>Male Genitourinary System</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989D3C-7D28-4363-9B87-291966543F26}" type="slidenum">
              <a:rPr lang="en-US" sz="1000" smtClean="0">
                <a:latin typeface="Arial" pitchFamily="34" charset="0"/>
              </a:rPr>
              <a:pPr eaLnBrk="1" hangingPunct="1"/>
              <a:t>2</a:t>
            </a:fld>
            <a:endParaRPr lang="en-US" sz="1000" smtClean="0">
              <a:latin typeface="Arial" pitchFamily="34" charset="0"/>
            </a:endParaRPr>
          </a:p>
        </p:txBody>
      </p:sp>
      <p:sp>
        <p:nvSpPr>
          <p:cNvPr id="1434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65138" y="1641475"/>
            <a:ext cx="8229600" cy="4594225"/>
          </a:xfrm>
        </p:spPr>
        <p:txBody>
          <a:bodyPr/>
          <a:lstStyle/>
          <a:p>
            <a:r>
              <a:rPr lang="en-US" altLang="en-US" smtClean="0"/>
              <a:t>Frequency, urgency, and nocturia </a:t>
            </a:r>
          </a:p>
          <a:p>
            <a:pPr lvl="1"/>
            <a:r>
              <a:rPr lang="en-US" altLang="en-US" smtClean="0"/>
              <a:t>Are you urinating more often than usual?</a:t>
            </a:r>
          </a:p>
          <a:p>
            <a:pPr lvl="1"/>
            <a:r>
              <a:rPr lang="en-US" altLang="en-US" smtClean="0"/>
              <a:t>Do you feel as if you cannot wait to urinate?</a:t>
            </a:r>
          </a:p>
          <a:p>
            <a:pPr lvl="1"/>
            <a:r>
              <a:rPr lang="en-US" altLang="en-US" smtClean="0"/>
              <a:t>Do you awaken during the night because you need to urinate? How often? Is this a recent change?</a:t>
            </a:r>
          </a:p>
          <a:p>
            <a:pPr lvl="2"/>
            <a:r>
              <a:rPr lang="en-US" altLang="en-US" smtClean="0"/>
              <a:t>Nocturia occurs with frequency and urgency in urinary tract disorders; other origins include cardiovascular, habitual, diuretic medication</a:t>
            </a:r>
          </a:p>
          <a:p>
            <a:r>
              <a:rPr lang="en-US" altLang="en-US" smtClean="0"/>
              <a:t>Dysuria</a:t>
            </a:r>
          </a:p>
          <a:p>
            <a:pPr lvl="1"/>
            <a:r>
              <a:rPr lang="en-US" altLang="en-US" smtClean="0"/>
              <a:t>Any pain or burning with urinating?</a:t>
            </a:r>
          </a:p>
          <a:p>
            <a:pPr lvl="2"/>
            <a:r>
              <a:rPr lang="en-US" altLang="en-US" smtClean="0"/>
              <a:t>Burning common with acute cystitis, prostatitis, and urethritis</a:t>
            </a:r>
          </a:p>
        </p:txBody>
      </p:sp>
      <p:sp>
        <p:nvSpPr>
          <p:cNvPr id="32771" name="Rectangle 2"/>
          <p:cNvSpPr>
            <a:spLocks noGrp="1" noChangeArrowheads="1"/>
          </p:cNvSpPr>
          <p:nvPr>
            <p:ph type="title"/>
          </p:nvPr>
        </p:nvSpPr>
        <p:spPr/>
        <p:txBody>
          <a:bodyPr/>
          <a:lstStyle/>
          <a:p>
            <a:r>
              <a:rPr lang="en-US" altLang="en-US" smtClean="0"/>
              <a:t>Subjective Data Questions I</a:t>
            </a:r>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2DE37F-3743-4445-AFA9-0FC5857BD1E6}" type="slidenum">
              <a:rPr lang="en-US" sz="1000" smtClean="0">
                <a:latin typeface="Arial" pitchFamily="34" charset="0"/>
              </a:rPr>
              <a:pPr eaLnBrk="1" hangingPunct="1"/>
              <a:t>20</a:t>
            </a:fld>
            <a:endParaRPr lang="en-US" sz="1000" smtClean="0">
              <a:latin typeface="Arial" pitchFamily="34" charset="0"/>
            </a:endParaRPr>
          </a:p>
        </p:txBody>
      </p:sp>
      <p:sp>
        <p:nvSpPr>
          <p:cNvPr id="3277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65138" y="1641475"/>
            <a:ext cx="8229600" cy="4822825"/>
          </a:xfrm>
        </p:spPr>
        <p:txBody>
          <a:bodyPr/>
          <a:lstStyle/>
          <a:p>
            <a:r>
              <a:rPr lang="en-US" altLang="en-US" dirty="0" smtClean="0"/>
              <a:t>Hesitancy and straining</a:t>
            </a:r>
          </a:p>
          <a:p>
            <a:pPr lvl="1"/>
            <a:r>
              <a:rPr lang="en-US" altLang="en-US" dirty="0" smtClean="0"/>
              <a:t>Do you have any trouble starting urine stream?</a:t>
            </a:r>
          </a:p>
          <a:p>
            <a:pPr lvl="1"/>
            <a:r>
              <a:rPr lang="en-US" altLang="en-US" dirty="0" smtClean="0"/>
              <a:t>Do you need to strain to start or maintain stream?</a:t>
            </a:r>
          </a:p>
          <a:p>
            <a:pPr lvl="1"/>
            <a:r>
              <a:rPr lang="en-US" altLang="en-US" dirty="0" smtClean="0"/>
              <a:t>Has there been any change in force of stream?</a:t>
            </a:r>
          </a:p>
          <a:p>
            <a:pPr lvl="1"/>
            <a:r>
              <a:rPr lang="en-US" altLang="en-US" dirty="0" smtClean="0"/>
              <a:t>Have you experienced dribbling, so that you must stand closer to toilet?</a:t>
            </a:r>
          </a:p>
          <a:p>
            <a:pPr lvl="1"/>
            <a:r>
              <a:rPr lang="en-US" altLang="en-US" dirty="0" smtClean="0"/>
              <a:t>Afterward, do you still feel you need to urinate?</a:t>
            </a:r>
          </a:p>
          <a:p>
            <a:pPr lvl="1"/>
            <a:r>
              <a:rPr lang="en-US" altLang="en-US" dirty="0" smtClean="0"/>
              <a:t>Have you ever had any urinary tract infections?</a:t>
            </a:r>
          </a:p>
          <a:p>
            <a:r>
              <a:rPr lang="en-US" altLang="en-US" dirty="0" smtClean="0"/>
              <a:t>Urine color</a:t>
            </a:r>
          </a:p>
          <a:p>
            <a:pPr lvl="1"/>
            <a:r>
              <a:rPr lang="en-US" altLang="en-US" dirty="0" smtClean="0"/>
              <a:t>Is usual urine clear or discolored, cloudy, foul-smelling, or bloody?</a:t>
            </a:r>
          </a:p>
        </p:txBody>
      </p:sp>
      <p:sp>
        <p:nvSpPr>
          <p:cNvPr id="33795" name="Rectangle 2"/>
          <p:cNvSpPr>
            <a:spLocks noGrp="1" noChangeArrowheads="1"/>
          </p:cNvSpPr>
          <p:nvPr>
            <p:ph type="title"/>
          </p:nvPr>
        </p:nvSpPr>
        <p:spPr/>
        <p:txBody>
          <a:bodyPr/>
          <a:lstStyle/>
          <a:p>
            <a:r>
              <a:rPr lang="en-US" altLang="en-US" smtClean="0"/>
              <a:t>Subjective Data Questions II</a:t>
            </a:r>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2CA070-1812-4B87-9C31-FBD84D4D17FB}" type="slidenum">
              <a:rPr lang="en-US" sz="1000" smtClean="0">
                <a:latin typeface="Arial" pitchFamily="34" charset="0"/>
              </a:rPr>
              <a:pPr eaLnBrk="1" hangingPunct="1"/>
              <a:t>21</a:t>
            </a:fld>
            <a:endParaRPr lang="en-US" sz="1000" smtClean="0">
              <a:latin typeface="Arial" pitchFamily="34" charset="0"/>
            </a:endParaRPr>
          </a:p>
        </p:txBody>
      </p:sp>
      <p:sp>
        <p:nvSpPr>
          <p:cNvPr id="3379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65138" y="1641475"/>
            <a:ext cx="8229600" cy="4454525"/>
          </a:xfrm>
        </p:spPr>
        <p:txBody>
          <a:bodyPr/>
          <a:lstStyle/>
          <a:p>
            <a:r>
              <a:rPr lang="en-US" altLang="en-US" smtClean="0"/>
              <a:t>Genitourinary history</a:t>
            </a:r>
          </a:p>
          <a:p>
            <a:pPr lvl="1"/>
            <a:r>
              <a:rPr lang="en-US" altLang="en-US" smtClean="0"/>
              <a:t>Have you had any difficulty controlling your urine?</a:t>
            </a:r>
          </a:p>
          <a:p>
            <a:pPr lvl="2"/>
            <a:r>
              <a:rPr lang="en-US" altLang="en-US" smtClean="0"/>
              <a:t>True incontinence: loss of urine without warning</a:t>
            </a:r>
          </a:p>
          <a:p>
            <a:pPr lvl="2"/>
            <a:r>
              <a:rPr lang="en-US" altLang="en-US" smtClean="0"/>
              <a:t>Urgency incontinence: sudden loss, as in acute cystitis</a:t>
            </a:r>
          </a:p>
          <a:p>
            <a:pPr lvl="1"/>
            <a:r>
              <a:rPr lang="en-US" altLang="en-US" smtClean="0"/>
              <a:t>Do you accidentally urinate when you sneeze, laugh, cough, or bear down?</a:t>
            </a:r>
          </a:p>
          <a:p>
            <a:pPr lvl="1"/>
            <a:r>
              <a:rPr lang="en-US" altLang="en-US" smtClean="0"/>
              <a:t>Do you have any history of kidney disease, kidney stones, flank pain, urinary tract infections, or prostate trouble?</a:t>
            </a:r>
          </a:p>
        </p:txBody>
      </p:sp>
      <p:sp>
        <p:nvSpPr>
          <p:cNvPr id="34819" name="Rectangle 2"/>
          <p:cNvSpPr>
            <a:spLocks noGrp="1" noChangeArrowheads="1"/>
          </p:cNvSpPr>
          <p:nvPr>
            <p:ph type="title"/>
          </p:nvPr>
        </p:nvSpPr>
        <p:spPr/>
        <p:txBody>
          <a:bodyPr/>
          <a:lstStyle/>
          <a:p>
            <a:r>
              <a:rPr lang="en-US" altLang="en-US" smtClean="0"/>
              <a:t>Subjective Data Questions III</a:t>
            </a:r>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9EED69-D7E6-4A83-BF3C-9F3576A1DECD}" type="slidenum">
              <a:rPr lang="en-US" sz="1000" smtClean="0">
                <a:latin typeface="Arial" pitchFamily="34" charset="0"/>
              </a:rPr>
              <a:pPr eaLnBrk="1" hangingPunct="1"/>
              <a:t>22</a:t>
            </a:fld>
            <a:endParaRPr lang="en-US" sz="1000" smtClean="0">
              <a:latin typeface="Arial" pitchFamily="34" charset="0"/>
            </a:endParaRPr>
          </a:p>
        </p:txBody>
      </p:sp>
      <p:sp>
        <p:nvSpPr>
          <p:cNvPr id="348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65138" y="1641475"/>
            <a:ext cx="8229600" cy="4454525"/>
          </a:xfrm>
        </p:spPr>
        <p:txBody>
          <a:bodyPr/>
          <a:lstStyle/>
          <a:p>
            <a:r>
              <a:rPr lang="en-US" altLang="en-US" sz="2400" smtClean="0"/>
              <a:t>Penis</a:t>
            </a:r>
          </a:p>
          <a:p>
            <a:pPr lvl="1"/>
            <a:r>
              <a:rPr lang="en-US" altLang="en-US" sz="2000" smtClean="0"/>
              <a:t>Have you had any problem with your penis, such as pain or lesions?</a:t>
            </a:r>
          </a:p>
          <a:p>
            <a:pPr lvl="2"/>
            <a:r>
              <a:rPr lang="en-US" altLang="en-US" sz="1800" smtClean="0"/>
              <a:t>Any discharge? How much? Increased or decreased since start? Color? Odor? Discharge associated with pain or urination?</a:t>
            </a:r>
          </a:p>
          <a:p>
            <a:r>
              <a:rPr lang="en-US" altLang="en-US" sz="2400" smtClean="0"/>
              <a:t>Scrotum, self-care behaviors</a:t>
            </a:r>
          </a:p>
          <a:p>
            <a:pPr lvl="1"/>
            <a:r>
              <a:rPr lang="en-US" altLang="en-US" sz="2000" smtClean="0"/>
              <a:t>Any problem with scrotum or testicles?</a:t>
            </a:r>
          </a:p>
          <a:p>
            <a:pPr lvl="2"/>
            <a:r>
              <a:rPr lang="en-US" altLang="en-US" sz="1800" smtClean="0"/>
              <a:t>Any lumps or swelling on testes? Change in size of scrotum? History of undescended testicle as infant? Any bulge or swelling in scrotum?</a:t>
            </a:r>
          </a:p>
          <a:p>
            <a:pPr lvl="2"/>
            <a:r>
              <a:rPr lang="en-US" altLang="en-US" sz="1800" smtClean="0"/>
              <a:t>Have you ever been told you have a hernia? Have you had any dragging, heavy feeling in scrotum?</a:t>
            </a:r>
          </a:p>
        </p:txBody>
      </p:sp>
      <p:sp>
        <p:nvSpPr>
          <p:cNvPr id="35843" name="Rectangle 2"/>
          <p:cNvSpPr>
            <a:spLocks noGrp="1" noChangeArrowheads="1"/>
          </p:cNvSpPr>
          <p:nvPr>
            <p:ph type="title"/>
          </p:nvPr>
        </p:nvSpPr>
        <p:spPr/>
        <p:txBody>
          <a:bodyPr/>
          <a:lstStyle/>
          <a:p>
            <a:r>
              <a:rPr lang="en-US" altLang="en-US" smtClean="0"/>
              <a:t>Subjective Data Questions IV</a:t>
            </a: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1CF397-AFE5-47D9-A3CB-7394865EA261}" type="slidenum">
              <a:rPr lang="en-US" sz="1000" smtClean="0">
                <a:latin typeface="Arial" pitchFamily="34" charset="0"/>
              </a:rPr>
              <a:pPr eaLnBrk="1" hangingPunct="1"/>
              <a:t>23</a:t>
            </a:fld>
            <a:endParaRPr lang="en-US" sz="1000" smtClean="0">
              <a:latin typeface="Arial" pitchFamily="34" charset="0"/>
            </a:endParaRPr>
          </a:p>
        </p:txBody>
      </p:sp>
      <p:sp>
        <p:nvSpPr>
          <p:cNvPr id="3584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65138" y="1641475"/>
            <a:ext cx="8229600" cy="4454525"/>
          </a:xfrm>
        </p:spPr>
        <p:txBody>
          <a:bodyPr/>
          <a:lstStyle/>
          <a:p>
            <a:r>
              <a:rPr lang="en-US" altLang="en-US" dirty="0" smtClean="0"/>
              <a:t>Sexual activity and contraceptive use</a:t>
            </a:r>
          </a:p>
          <a:p>
            <a:pPr lvl="1"/>
            <a:r>
              <a:rPr lang="en-US" altLang="en-US" dirty="0" smtClean="0"/>
              <a:t>Are you in a relationship involving sexual intercourse?</a:t>
            </a:r>
          </a:p>
          <a:p>
            <a:pPr lvl="2"/>
            <a:r>
              <a:rPr lang="en-US" altLang="en-US" dirty="0" smtClean="0"/>
              <a:t>Are aspects of sex satisfactory to you and your partner?</a:t>
            </a:r>
          </a:p>
          <a:p>
            <a:pPr lvl="2"/>
            <a:r>
              <a:rPr lang="en-US" altLang="en-US" dirty="0" smtClean="0"/>
              <a:t>Are you satisfied with the way you and your partner communicate about sex?</a:t>
            </a:r>
          </a:p>
          <a:p>
            <a:pPr lvl="2"/>
            <a:r>
              <a:rPr lang="en-US" altLang="en-US" dirty="0" smtClean="0"/>
              <a:t>Occasionally a man notices a change in ability to have an erection when aroused. Have you noticed any changes?</a:t>
            </a:r>
          </a:p>
          <a:p>
            <a:pPr lvl="2"/>
            <a:r>
              <a:rPr lang="en-US" altLang="en-US" dirty="0" smtClean="0"/>
              <a:t>Do you and your partner use a contraceptive? Which method? Is this satisfactory? Do you have any questions about this method?</a:t>
            </a:r>
          </a:p>
        </p:txBody>
      </p:sp>
      <p:sp>
        <p:nvSpPr>
          <p:cNvPr id="36867" name="Rectangle 2"/>
          <p:cNvSpPr>
            <a:spLocks noGrp="1" noChangeArrowheads="1"/>
          </p:cNvSpPr>
          <p:nvPr>
            <p:ph type="title"/>
          </p:nvPr>
        </p:nvSpPr>
        <p:spPr/>
        <p:txBody>
          <a:bodyPr/>
          <a:lstStyle/>
          <a:p>
            <a:r>
              <a:rPr lang="en-US" altLang="en-US" smtClean="0"/>
              <a:t>Subjective Data Questions V</a:t>
            </a: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5C0B61-06B2-4362-917C-AEC3955DB637}" type="slidenum">
              <a:rPr lang="en-US" sz="1000" smtClean="0">
                <a:latin typeface="Arial" pitchFamily="34" charset="0"/>
              </a:rPr>
              <a:pPr eaLnBrk="1" hangingPunct="1"/>
              <a:t>24</a:t>
            </a:fld>
            <a:endParaRPr lang="en-US" sz="1000" smtClean="0">
              <a:latin typeface="Arial" pitchFamily="34" charset="0"/>
            </a:endParaRPr>
          </a:p>
        </p:txBody>
      </p:sp>
      <p:sp>
        <p:nvSpPr>
          <p:cNvPr id="3686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65138" y="1641475"/>
            <a:ext cx="8229600" cy="4454525"/>
          </a:xfrm>
        </p:spPr>
        <p:txBody>
          <a:bodyPr/>
          <a:lstStyle/>
          <a:p>
            <a:r>
              <a:rPr lang="en-US" altLang="en-US" dirty="0" smtClean="0"/>
              <a:t>Sexual activity and contraceptive use</a:t>
            </a:r>
          </a:p>
          <a:p>
            <a:pPr lvl="1"/>
            <a:r>
              <a:rPr lang="en-US" altLang="en-US" dirty="0" smtClean="0"/>
              <a:t>Are you in a relationship involving sexual intercourse? </a:t>
            </a:r>
          </a:p>
          <a:p>
            <a:pPr lvl="2"/>
            <a:r>
              <a:rPr lang="en-US" altLang="en-US" dirty="0" smtClean="0"/>
              <a:t>At times, phrase your questions so that all is right for person to acknowledge a problem</a:t>
            </a:r>
          </a:p>
          <a:p>
            <a:pPr lvl="2"/>
            <a:r>
              <a:rPr lang="en-US" altLang="en-US" dirty="0" smtClean="0"/>
              <a:t>How many sexual partners have you had in the last 6 months?</a:t>
            </a:r>
          </a:p>
          <a:p>
            <a:pPr lvl="2"/>
            <a:r>
              <a:rPr lang="en-US" altLang="en-US" dirty="0" smtClean="0"/>
              <a:t>What is your sexual preference? Do you prefer a relationship with a woman, a man, or both?</a:t>
            </a:r>
          </a:p>
        </p:txBody>
      </p:sp>
      <p:sp>
        <p:nvSpPr>
          <p:cNvPr id="37891" name="Rectangle 2"/>
          <p:cNvSpPr>
            <a:spLocks noGrp="1" noChangeArrowheads="1"/>
          </p:cNvSpPr>
          <p:nvPr>
            <p:ph type="title"/>
          </p:nvPr>
        </p:nvSpPr>
        <p:spPr/>
        <p:txBody>
          <a:bodyPr/>
          <a:lstStyle/>
          <a:p>
            <a:r>
              <a:rPr lang="en-US" altLang="en-US" smtClean="0"/>
              <a:t>Subjective Data Questions VI</a:t>
            </a:r>
          </a:p>
        </p:txBody>
      </p:sp>
      <p:sp>
        <p:nvSpPr>
          <p:cNvPr id="378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7D96C5-BEDB-433E-808F-1CBA666AF5B3}" type="slidenum">
              <a:rPr lang="en-US" sz="1000" smtClean="0">
                <a:latin typeface="Arial" pitchFamily="34" charset="0"/>
              </a:rPr>
              <a:pPr eaLnBrk="1" hangingPunct="1"/>
              <a:t>25</a:t>
            </a:fld>
            <a:endParaRPr lang="en-US" sz="1000" smtClean="0">
              <a:latin typeface="Arial" pitchFamily="34" charset="0"/>
            </a:endParaRPr>
          </a:p>
        </p:txBody>
      </p:sp>
      <p:sp>
        <p:nvSpPr>
          <p:cNvPr id="3789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65138" y="1641475"/>
            <a:ext cx="8229600" cy="4454525"/>
          </a:xfrm>
        </p:spPr>
        <p:txBody>
          <a:bodyPr/>
          <a:lstStyle/>
          <a:p>
            <a:r>
              <a:rPr lang="en-US" altLang="en-US" dirty="0" smtClean="0"/>
              <a:t>Any sexual contact with a partner having an STI, such as gonorrhea, herpes, AIDS, chlamydia, venereal warts, or syphilis?</a:t>
            </a:r>
          </a:p>
          <a:p>
            <a:pPr lvl="1"/>
            <a:r>
              <a:rPr lang="en-US" altLang="en-US" dirty="0" smtClean="0"/>
              <a:t>When was this contact? Did you get the disease?</a:t>
            </a:r>
          </a:p>
          <a:p>
            <a:pPr lvl="1"/>
            <a:r>
              <a:rPr lang="en-US" altLang="en-US" dirty="0" smtClean="0"/>
              <a:t>How was it treated? Were there any complications?</a:t>
            </a:r>
          </a:p>
          <a:p>
            <a:pPr lvl="1"/>
            <a:r>
              <a:rPr lang="en-US" altLang="en-US" dirty="0" smtClean="0"/>
              <a:t>Do you use condoms to help prevent STIs?</a:t>
            </a:r>
          </a:p>
          <a:p>
            <a:pPr lvl="1"/>
            <a:r>
              <a:rPr lang="en-US" altLang="en-US" dirty="0" smtClean="0"/>
              <a:t>Do you have any questions or concerns about any of these diseases?</a:t>
            </a:r>
          </a:p>
        </p:txBody>
      </p:sp>
      <p:sp>
        <p:nvSpPr>
          <p:cNvPr id="38915" name="Rectangle 2"/>
          <p:cNvSpPr>
            <a:spLocks noGrp="1" noChangeArrowheads="1"/>
          </p:cNvSpPr>
          <p:nvPr>
            <p:ph type="title"/>
          </p:nvPr>
        </p:nvSpPr>
        <p:spPr/>
        <p:txBody>
          <a:bodyPr/>
          <a:lstStyle/>
          <a:p>
            <a:r>
              <a:rPr lang="en-US" altLang="en-US" smtClean="0"/>
              <a:t>STI Contact Questions</a:t>
            </a: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A9CD70-4F74-4F79-BCB5-211608BC52D6}" type="slidenum">
              <a:rPr lang="en-US" sz="1000" smtClean="0">
                <a:latin typeface="Arial" pitchFamily="34" charset="0"/>
              </a:rPr>
              <a:pPr eaLnBrk="1" hangingPunct="1"/>
              <a:t>26</a:t>
            </a:fld>
            <a:endParaRPr lang="en-US" sz="1000" smtClean="0">
              <a:latin typeface="Arial" pitchFamily="34" charset="0"/>
            </a:endParaRPr>
          </a:p>
        </p:txBody>
      </p:sp>
      <p:sp>
        <p:nvSpPr>
          <p:cNvPr id="3891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65138" y="1641475"/>
            <a:ext cx="8229600" cy="4454525"/>
          </a:xfrm>
        </p:spPr>
        <p:txBody>
          <a:bodyPr/>
          <a:lstStyle/>
          <a:p>
            <a:r>
              <a:rPr lang="en-US" altLang="en-US" sz="2400" smtClean="0"/>
              <a:t>Does your child have any problem urinating? Does his urine stream look straight?</a:t>
            </a:r>
          </a:p>
          <a:p>
            <a:r>
              <a:rPr lang="en-US" altLang="en-US" sz="2400" smtClean="0"/>
              <a:t>Any pain with urinating, crying, or holding the genitals?</a:t>
            </a:r>
          </a:p>
          <a:p>
            <a:r>
              <a:rPr lang="en-US" altLang="en-US" sz="2400" smtClean="0"/>
              <a:t>Any urinary tract infections?</a:t>
            </a:r>
          </a:p>
          <a:p>
            <a:pPr lvl="1"/>
            <a:r>
              <a:rPr lang="en-US" altLang="en-US" smtClean="0"/>
              <a:t>If child older than 2 to 2½ years of age</a:t>
            </a:r>
          </a:p>
          <a:p>
            <a:r>
              <a:rPr lang="en-US" altLang="en-US" sz="2400" smtClean="0"/>
              <a:t>Has toilet training started? How is it progressing?</a:t>
            </a:r>
          </a:p>
          <a:p>
            <a:r>
              <a:rPr lang="en-US" altLang="en-US" sz="2400" smtClean="0"/>
              <a:t>If child is 5 years old or older, does he wet bed at night? Is this a problem for child or for parents? What have you done? How does the child feel about it?</a:t>
            </a:r>
          </a:p>
        </p:txBody>
      </p:sp>
      <p:sp>
        <p:nvSpPr>
          <p:cNvPr id="39939" name="Rectangle 2"/>
          <p:cNvSpPr>
            <a:spLocks noGrp="1" noChangeArrowheads="1"/>
          </p:cNvSpPr>
          <p:nvPr>
            <p:ph type="title"/>
          </p:nvPr>
        </p:nvSpPr>
        <p:spPr/>
        <p:txBody>
          <a:bodyPr/>
          <a:lstStyle/>
          <a:p>
            <a:r>
              <a:rPr lang="en-US" altLang="en-US" smtClean="0"/>
              <a:t>Additional History: Infants &amp; Children I</a:t>
            </a:r>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CDB89C-546C-4757-8FA0-01582B4536CE}" type="slidenum">
              <a:rPr lang="en-US" sz="1000" smtClean="0">
                <a:latin typeface="Arial" pitchFamily="34" charset="0"/>
              </a:rPr>
              <a:pPr eaLnBrk="1" hangingPunct="1"/>
              <a:t>27</a:t>
            </a:fld>
            <a:endParaRPr lang="en-US" sz="1000" smtClean="0">
              <a:latin typeface="Arial" pitchFamily="34" charset="0"/>
            </a:endParaRPr>
          </a:p>
        </p:txBody>
      </p:sp>
      <p:sp>
        <p:nvSpPr>
          <p:cNvPr id="3994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65138" y="1641475"/>
            <a:ext cx="8229600" cy="4621213"/>
          </a:xfrm>
        </p:spPr>
        <p:txBody>
          <a:bodyPr/>
          <a:lstStyle/>
          <a:p>
            <a:r>
              <a:rPr lang="en-US" altLang="en-US" sz="2000" smtClean="0"/>
              <a:t>Any problem with child’s penis or scrotum, such as sores, swelling, or discoloration?</a:t>
            </a:r>
          </a:p>
          <a:p>
            <a:r>
              <a:rPr lang="en-US" altLang="en-US" sz="2000" smtClean="0"/>
              <a:t>Have you been told if his testes are descended?</a:t>
            </a:r>
          </a:p>
          <a:p>
            <a:r>
              <a:rPr lang="en-US" altLang="en-US" sz="2000" smtClean="0"/>
              <a:t>Has he ever had a hernia or hydrocele?</a:t>
            </a:r>
          </a:p>
          <a:p>
            <a:r>
              <a:rPr lang="en-US" altLang="en-US" sz="2000" smtClean="0"/>
              <a:t>Does he have any swelling in his scrotum during crying or coughing?</a:t>
            </a:r>
          </a:p>
          <a:p>
            <a:r>
              <a:rPr lang="en-US" altLang="en-US" sz="2000" smtClean="0"/>
              <a:t>Ask directly to preschooler or young school-age child: Has anyone ever touched your penis or in between your legs and you did not want them to? </a:t>
            </a:r>
          </a:p>
          <a:p>
            <a:pPr lvl="1"/>
            <a:r>
              <a:rPr lang="en-US" altLang="en-US" sz="1800" smtClean="0"/>
              <a:t>Tell him that sometimes that happens to children and it’s not okay </a:t>
            </a:r>
          </a:p>
          <a:p>
            <a:pPr lvl="1"/>
            <a:r>
              <a:rPr lang="en-US" altLang="en-US" sz="1800" smtClean="0"/>
              <a:t>They should remember that they have not been bad</a:t>
            </a:r>
          </a:p>
          <a:p>
            <a:pPr lvl="1"/>
            <a:r>
              <a:rPr lang="en-US" altLang="en-US" sz="1800" smtClean="0"/>
              <a:t>They should try to tell a big person about it</a:t>
            </a:r>
          </a:p>
          <a:p>
            <a:pPr lvl="1"/>
            <a:r>
              <a:rPr lang="en-US" altLang="en-US" sz="1800" smtClean="0"/>
              <a:t>Can you tell me three different big people you trust who you could talk to?</a:t>
            </a:r>
          </a:p>
          <a:p>
            <a:pPr lvl="1"/>
            <a:endParaRPr lang="en-US" altLang="en-US" smtClean="0"/>
          </a:p>
        </p:txBody>
      </p:sp>
      <p:sp>
        <p:nvSpPr>
          <p:cNvPr id="40963" name="Rectangle 2"/>
          <p:cNvSpPr>
            <a:spLocks noGrp="1" noChangeArrowheads="1"/>
          </p:cNvSpPr>
          <p:nvPr>
            <p:ph type="title"/>
          </p:nvPr>
        </p:nvSpPr>
        <p:spPr/>
        <p:txBody>
          <a:bodyPr/>
          <a:lstStyle/>
          <a:p>
            <a:r>
              <a:rPr lang="en-US" altLang="en-US" smtClean="0"/>
              <a:t>Additional History: Infants &amp; Children II</a:t>
            </a: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6E3ACC-9A2C-4D8B-893E-E8E1B5624B2B}" type="slidenum">
              <a:rPr lang="en-US" sz="1000" smtClean="0">
                <a:latin typeface="Arial" pitchFamily="34" charset="0"/>
              </a:rPr>
              <a:pPr eaLnBrk="1" hangingPunct="1"/>
              <a:t>28</a:t>
            </a:fld>
            <a:endParaRPr lang="en-US" sz="1000" smtClean="0">
              <a:latin typeface="Arial" pitchFamily="34" charset="0"/>
            </a:endParaRPr>
          </a:p>
        </p:txBody>
      </p:sp>
      <p:sp>
        <p:nvSpPr>
          <p:cNvPr id="4096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65138" y="1641475"/>
            <a:ext cx="8229600" cy="4454525"/>
          </a:xfrm>
        </p:spPr>
        <p:txBody>
          <a:bodyPr/>
          <a:lstStyle/>
          <a:p>
            <a:pPr lvl="1"/>
            <a:r>
              <a:rPr lang="en-US" altLang="en-US" dirty="0" smtClean="0"/>
              <a:t>Use the following questions regarding sexual growth and development and sexual behavior</a:t>
            </a:r>
          </a:p>
          <a:p>
            <a:pPr lvl="2"/>
            <a:r>
              <a:rPr lang="en-US" altLang="en-US" dirty="0" smtClean="0"/>
              <a:t>First ask questions that seem appropriate for boy’s age, but be aware that norms vary widely</a:t>
            </a:r>
          </a:p>
          <a:p>
            <a:pPr lvl="2"/>
            <a:r>
              <a:rPr lang="en-US" altLang="en-US" dirty="0" smtClean="0"/>
              <a:t>When you are in doubt, it is better to ask too many questions than to omit something</a:t>
            </a:r>
          </a:p>
          <a:p>
            <a:pPr lvl="2"/>
            <a:r>
              <a:rPr lang="en-US" altLang="en-US" dirty="0" smtClean="0"/>
              <a:t>Children obtain information, often misinformation, from media, internet, and from peers at surprisingly early ages</a:t>
            </a:r>
          </a:p>
          <a:p>
            <a:pPr lvl="2"/>
            <a:r>
              <a:rPr lang="en-US" altLang="en-US" dirty="0" smtClean="0"/>
              <a:t>Ask direct, matter-of-fact questions; avoid sounding judgmental</a:t>
            </a:r>
          </a:p>
        </p:txBody>
      </p:sp>
      <p:sp>
        <p:nvSpPr>
          <p:cNvPr id="41987" name="Rectangle 2"/>
          <p:cNvSpPr>
            <a:spLocks noGrp="1" noChangeArrowheads="1"/>
          </p:cNvSpPr>
          <p:nvPr>
            <p:ph type="title"/>
          </p:nvPr>
        </p:nvSpPr>
        <p:spPr/>
        <p:txBody>
          <a:bodyPr/>
          <a:lstStyle/>
          <a:p>
            <a:r>
              <a:rPr lang="en-US" altLang="en-US" smtClean="0"/>
              <a:t>Additional History: Preadolescents &amp; Adolescents I</a:t>
            </a:r>
          </a:p>
        </p:txBody>
      </p:sp>
      <p:sp>
        <p:nvSpPr>
          <p:cNvPr id="419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6C04DB-2057-4830-8F44-1DF1663A85D2}" type="slidenum">
              <a:rPr lang="en-US" sz="1000" smtClean="0">
                <a:latin typeface="Arial" pitchFamily="34" charset="0"/>
              </a:rPr>
              <a:pPr eaLnBrk="1" hangingPunct="1"/>
              <a:t>29</a:t>
            </a:fld>
            <a:endParaRPr lang="en-US" sz="1000" smtClean="0">
              <a:latin typeface="Arial" pitchFamily="34" charset="0"/>
            </a:endParaRPr>
          </a:p>
        </p:txBody>
      </p:sp>
      <p:sp>
        <p:nvSpPr>
          <p:cNvPr id="4198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44500" y="1343025"/>
            <a:ext cx="8229600" cy="5037138"/>
          </a:xfrm>
        </p:spPr>
        <p:txBody>
          <a:bodyPr/>
          <a:lstStyle/>
          <a:p>
            <a:r>
              <a:rPr lang="en-US" altLang="en-US" sz="2000" smtClean="0"/>
              <a:t>Composed of three cylindrical columns of erectile tissue:</a:t>
            </a:r>
          </a:p>
          <a:p>
            <a:pPr lvl="1"/>
            <a:r>
              <a:rPr lang="en-US" altLang="en-US" sz="1800" smtClean="0"/>
              <a:t>Two corpora cavernosa on dorsal side</a:t>
            </a:r>
          </a:p>
          <a:p>
            <a:pPr lvl="1"/>
            <a:r>
              <a:rPr lang="en-US" altLang="en-US" sz="1800" smtClean="0"/>
              <a:t>Corpus spongiosum ventrally</a:t>
            </a:r>
          </a:p>
          <a:p>
            <a:r>
              <a:rPr lang="en-US" altLang="en-US" sz="2000" smtClean="0"/>
              <a:t>Glans: at distal end of shaft corpus spongiosum expands into cone of erectile tissue</a:t>
            </a:r>
          </a:p>
          <a:p>
            <a:pPr lvl="1"/>
            <a:r>
              <a:rPr lang="en-US" altLang="en-US" sz="1800" smtClean="0"/>
              <a:t>Corona: shoulder where glans joins shaft</a:t>
            </a:r>
          </a:p>
          <a:p>
            <a:r>
              <a:rPr lang="en-US" altLang="en-US" sz="2000" smtClean="0"/>
              <a:t>Urethra transverses corpus spongiosum, and its meatus forms slit at tip of glans</a:t>
            </a:r>
          </a:p>
          <a:p>
            <a:r>
              <a:rPr lang="en-US" altLang="en-US" sz="2000" smtClean="0"/>
              <a:t>Foreskin or prepuce forms hood or flap over glans</a:t>
            </a:r>
          </a:p>
          <a:p>
            <a:pPr lvl="1"/>
            <a:r>
              <a:rPr lang="en-US" altLang="en-US" sz="1800" smtClean="0"/>
              <a:t>Often removed shortly after birth by circumcision</a:t>
            </a:r>
          </a:p>
          <a:p>
            <a:r>
              <a:rPr lang="en-US" altLang="en-US" sz="2000" smtClean="0"/>
              <a:t>Frenulum: fold of foreskin extending from urethral meatus ventrally</a:t>
            </a:r>
          </a:p>
          <a:p>
            <a:pPr lvl="2"/>
            <a:endParaRPr lang="en-US" altLang="en-US" sz="1800" smtClean="0"/>
          </a:p>
        </p:txBody>
      </p:sp>
      <p:sp>
        <p:nvSpPr>
          <p:cNvPr id="15363" name="Title 6"/>
          <p:cNvSpPr>
            <a:spLocks noGrp="1"/>
          </p:cNvSpPr>
          <p:nvPr>
            <p:ph type="title"/>
          </p:nvPr>
        </p:nvSpPr>
        <p:spPr/>
        <p:txBody>
          <a:bodyPr/>
          <a:lstStyle/>
          <a:p>
            <a:r>
              <a:rPr lang="en-US" altLang="en-US" smtClean="0"/>
              <a:t>Penis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765C40-0CD2-4DA8-9C42-452782A3E926}" type="slidenum">
              <a:rPr lang="en-US" sz="1000" smtClean="0">
                <a:latin typeface="Arial" pitchFamily="34" charset="0"/>
              </a:rPr>
              <a:pPr eaLnBrk="1" hangingPunct="1"/>
              <a:t>3</a:t>
            </a:fld>
            <a:endParaRPr lang="en-US" sz="1000" smtClean="0">
              <a:latin typeface="Arial" pitchFamily="34" charset="0"/>
            </a:endParaRPr>
          </a:p>
        </p:txBody>
      </p:sp>
      <p:sp>
        <p:nvSpPr>
          <p:cNvPr id="1536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65138" y="1641475"/>
            <a:ext cx="8229600" cy="4454525"/>
          </a:xfrm>
        </p:spPr>
        <p:txBody>
          <a:bodyPr/>
          <a:lstStyle/>
          <a:p>
            <a:pPr lvl="1"/>
            <a:r>
              <a:rPr lang="en-US" altLang="en-US" smtClean="0"/>
              <a:t>Start with a permission statement: “Often boys your age experience . . . ” This conveys that it is normal and all right to think or feel a certain way</a:t>
            </a:r>
          </a:p>
          <a:p>
            <a:pPr lvl="2"/>
            <a:r>
              <a:rPr lang="en-US" altLang="en-US" smtClean="0"/>
              <a:t>Try the ubiquity approach, “When did you . . . ” rather than “Do you . . . ” This method is less threatening because it implies that topic is normal and unexceptional</a:t>
            </a:r>
          </a:p>
          <a:p>
            <a:pPr lvl="2"/>
            <a:r>
              <a:rPr lang="en-US" altLang="en-US" smtClean="0"/>
              <a:t>Do not be concerned if a boy will not discuss sexuality with you or respond to offers for information</a:t>
            </a:r>
          </a:p>
          <a:p>
            <a:pPr lvl="2"/>
            <a:r>
              <a:rPr lang="en-US" altLang="en-US" smtClean="0"/>
              <a:t>You do well to “open the door;” adolescents may come back at a future time</a:t>
            </a:r>
          </a:p>
        </p:txBody>
      </p:sp>
      <p:sp>
        <p:nvSpPr>
          <p:cNvPr id="43011" name="Rectangle 2"/>
          <p:cNvSpPr>
            <a:spLocks noGrp="1" noChangeArrowheads="1"/>
          </p:cNvSpPr>
          <p:nvPr>
            <p:ph type="title"/>
          </p:nvPr>
        </p:nvSpPr>
        <p:spPr/>
        <p:txBody>
          <a:bodyPr/>
          <a:lstStyle/>
          <a:p>
            <a:r>
              <a:rPr lang="en-US" altLang="en-US" smtClean="0"/>
              <a:t>Additional History: Preadolescents &amp; Adolescents II</a:t>
            </a:r>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DA057C-29A8-4AA1-84F9-9D3F26A618A9}" type="slidenum">
              <a:rPr lang="en-US" sz="1000" smtClean="0">
                <a:latin typeface="Arial" pitchFamily="34" charset="0"/>
              </a:rPr>
              <a:pPr eaLnBrk="1" hangingPunct="1"/>
              <a:t>30</a:t>
            </a:fld>
            <a:endParaRPr lang="en-US" sz="1000" smtClean="0">
              <a:latin typeface="Arial" pitchFamily="34" charset="0"/>
            </a:endParaRPr>
          </a:p>
        </p:txBody>
      </p:sp>
      <p:sp>
        <p:nvSpPr>
          <p:cNvPr id="4301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5138" y="1641475"/>
            <a:ext cx="8229600" cy="4454525"/>
          </a:xfrm>
        </p:spPr>
        <p:txBody>
          <a:bodyPr/>
          <a:lstStyle/>
          <a:p>
            <a:pPr lvl="1"/>
            <a:r>
              <a:rPr lang="en-US" altLang="en-US" smtClean="0"/>
              <a:t>Around age 12 to 13, but sometimes earlier, boys start to change and grow around penis and scrotum; what changes have you noticed?</a:t>
            </a:r>
          </a:p>
          <a:p>
            <a:pPr lvl="2"/>
            <a:r>
              <a:rPr lang="en-US" altLang="en-US" smtClean="0"/>
              <a:t>Have you ever seen charts and pictures of normal growth patterns for boys? Let’s go over these now.</a:t>
            </a:r>
          </a:p>
          <a:p>
            <a:pPr lvl="2"/>
            <a:r>
              <a:rPr lang="en-US" altLang="en-US" smtClean="0"/>
              <a:t>Who can you talk to about your body changes and about sex information? How do these talks go? What about sex education classes at school? How about your parents? Is there a favorite teacher, nurse, doctor, minister, or counselor to whom you can talk?</a:t>
            </a:r>
          </a:p>
        </p:txBody>
      </p:sp>
      <p:sp>
        <p:nvSpPr>
          <p:cNvPr id="44035" name="Rectangle 2"/>
          <p:cNvSpPr>
            <a:spLocks noGrp="1" noChangeArrowheads="1"/>
          </p:cNvSpPr>
          <p:nvPr>
            <p:ph type="title"/>
          </p:nvPr>
        </p:nvSpPr>
        <p:spPr/>
        <p:txBody>
          <a:bodyPr/>
          <a:lstStyle/>
          <a:p>
            <a:r>
              <a:rPr lang="en-US" altLang="en-US" smtClean="0"/>
              <a:t>Additional History:  Preadolescents &amp; Adolescents III</a:t>
            </a: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75093D-D8B9-4D8F-B7AC-C1E20AA53E5C}" type="slidenum">
              <a:rPr lang="en-US" sz="1000" smtClean="0">
                <a:latin typeface="Arial" pitchFamily="34" charset="0"/>
              </a:rPr>
              <a:pPr eaLnBrk="1" hangingPunct="1"/>
              <a:t>31</a:t>
            </a:fld>
            <a:endParaRPr lang="en-US" sz="1000" smtClean="0">
              <a:latin typeface="Arial" pitchFamily="34" charset="0"/>
            </a:endParaRPr>
          </a:p>
        </p:txBody>
      </p:sp>
      <p:sp>
        <p:nvSpPr>
          <p:cNvPr id="440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65138" y="1641475"/>
            <a:ext cx="8229600" cy="4454525"/>
          </a:xfrm>
        </p:spPr>
        <p:txBody>
          <a:bodyPr/>
          <a:lstStyle/>
          <a:p>
            <a:pPr lvl="1"/>
            <a:r>
              <a:rPr lang="en-US" altLang="en-US" smtClean="0"/>
              <a:t>Boys around age 12 to 13 have normal experience of fluid coming out of penis at night, called nocturnal emissions, or “wet dreams” </a:t>
            </a:r>
          </a:p>
          <a:p>
            <a:pPr lvl="2"/>
            <a:r>
              <a:rPr lang="en-US" altLang="en-US" smtClean="0"/>
              <a:t>Have you had this?</a:t>
            </a:r>
          </a:p>
          <a:p>
            <a:pPr lvl="2"/>
            <a:r>
              <a:rPr lang="en-US" altLang="en-US" smtClean="0"/>
              <a:t>Teenage boys wonder if they are only ones who ever had them, like having an erection at embarrassing times, having sexual fantasies, or masturbating</a:t>
            </a:r>
          </a:p>
          <a:p>
            <a:pPr lvl="2"/>
            <a:r>
              <a:rPr lang="en-US" altLang="en-US" smtClean="0"/>
              <a:t>Boys might have thoughts about touching another boy’s genitals and wonder if he might be homosexual</a:t>
            </a:r>
          </a:p>
          <a:p>
            <a:pPr lvl="2"/>
            <a:r>
              <a:rPr lang="en-US" altLang="en-US" smtClean="0"/>
              <a:t>Would you like to talk about any of these things?</a:t>
            </a:r>
          </a:p>
        </p:txBody>
      </p:sp>
      <p:sp>
        <p:nvSpPr>
          <p:cNvPr id="45059" name="Rectangle 2"/>
          <p:cNvSpPr>
            <a:spLocks noGrp="1" noChangeArrowheads="1"/>
          </p:cNvSpPr>
          <p:nvPr>
            <p:ph type="title"/>
          </p:nvPr>
        </p:nvSpPr>
        <p:spPr/>
        <p:txBody>
          <a:bodyPr/>
          <a:lstStyle/>
          <a:p>
            <a:r>
              <a:rPr lang="en-US" altLang="en-US" smtClean="0"/>
              <a:t>Additional History:  Preadolescents &amp; Adolescents IV</a:t>
            </a:r>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368B17-62C4-4928-A114-7306849241B7}" type="slidenum">
              <a:rPr lang="en-US" sz="1000" smtClean="0">
                <a:latin typeface="Arial" pitchFamily="34" charset="0"/>
              </a:rPr>
              <a:pPr eaLnBrk="1" hangingPunct="1"/>
              <a:t>32</a:t>
            </a:fld>
            <a:endParaRPr lang="en-US" sz="1000" smtClean="0">
              <a:latin typeface="Arial" pitchFamily="34" charset="0"/>
            </a:endParaRPr>
          </a:p>
        </p:txBody>
      </p:sp>
      <p:sp>
        <p:nvSpPr>
          <p:cNvPr id="450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65138" y="1641475"/>
            <a:ext cx="8229600" cy="4454525"/>
          </a:xfrm>
        </p:spPr>
        <p:txBody>
          <a:bodyPr/>
          <a:lstStyle/>
          <a:p>
            <a:pPr lvl="1"/>
            <a:r>
              <a:rPr lang="en-US" altLang="en-US" smtClean="0"/>
              <a:t>Often boys your age have questions about sexual activity</a:t>
            </a:r>
          </a:p>
          <a:p>
            <a:pPr lvl="2"/>
            <a:r>
              <a:rPr lang="en-US" altLang="en-US" smtClean="0"/>
              <a:t>What questions do you have? How about things like birth control, or STIs such as gonorrhea or herpes? Do you have any questions about these?</a:t>
            </a:r>
          </a:p>
          <a:p>
            <a:pPr lvl="2"/>
            <a:r>
              <a:rPr lang="en-US" altLang="en-US" smtClean="0"/>
              <a:t>Are you dating? Someone steady? Have you had intercourse? Are you using birth control?</a:t>
            </a:r>
          </a:p>
          <a:p>
            <a:pPr lvl="2"/>
            <a:r>
              <a:rPr lang="en-US" altLang="en-US" smtClean="0"/>
              <a:t>What kind of birth control do you use?</a:t>
            </a:r>
          </a:p>
          <a:p>
            <a:pPr lvl="2"/>
            <a:r>
              <a:rPr lang="en-US" altLang="en-US" smtClean="0"/>
              <a:t>Has a nurse or doctor ever taught you how to examine your own testicles to make sure they are healthy?</a:t>
            </a:r>
          </a:p>
        </p:txBody>
      </p:sp>
      <p:sp>
        <p:nvSpPr>
          <p:cNvPr id="46083" name="Rectangle 2"/>
          <p:cNvSpPr>
            <a:spLocks noGrp="1" noChangeArrowheads="1"/>
          </p:cNvSpPr>
          <p:nvPr>
            <p:ph type="title"/>
          </p:nvPr>
        </p:nvSpPr>
        <p:spPr/>
        <p:txBody>
          <a:bodyPr/>
          <a:lstStyle/>
          <a:p>
            <a:r>
              <a:rPr lang="en-US" altLang="en-US" smtClean="0"/>
              <a:t>Additional History: Preadolescents &amp; Adolescents V</a:t>
            </a: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65288D-6BAA-4DEF-97EB-3E0CC4FF1673}" type="slidenum">
              <a:rPr lang="en-US" sz="1000" smtClean="0">
                <a:latin typeface="Arial" pitchFamily="34" charset="0"/>
              </a:rPr>
              <a:pPr eaLnBrk="1" hangingPunct="1"/>
              <a:t>33</a:t>
            </a:fld>
            <a:endParaRPr lang="en-US" sz="1000" smtClean="0">
              <a:latin typeface="Arial" pitchFamily="34" charset="0"/>
            </a:endParaRPr>
          </a:p>
        </p:txBody>
      </p:sp>
      <p:sp>
        <p:nvSpPr>
          <p:cNvPr id="4608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65138" y="1641475"/>
            <a:ext cx="8229600" cy="4454525"/>
          </a:xfrm>
        </p:spPr>
        <p:txBody>
          <a:bodyPr/>
          <a:lstStyle/>
          <a:p>
            <a:pPr lvl="1"/>
            <a:r>
              <a:rPr lang="en-US" altLang="en-US" smtClean="0"/>
              <a:t>Has anyone ever touched your genitals and you did not want them to?</a:t>
            </a:r>
          </a:p>
          <a:p>
            <a:pPr lvl="2"/>
            <a:r>
              <a:rPr lang="en-US" altLang="en-US" smtClean="0"/>
              <a:t>Another boy, or an adult, even a relative?</a:t>
            </a:r>
          </a:p>
          <a:p>
            <a:pPr lvl="2"/>
            <a:r>
              <a:rPr lang="en-US" altLang="en-US" smtClean="0"/>
              <a:t>Sometimes that happens to teenagers</a:t>
            </a:r>
          </a:p>
          <a:p>
            <a:pPr lvl="2"/>
            <a:r>
              <a:rPr lang="en-US" altLang="en-US" smtClean="0"/>
              <a:t>You should remember it is not your fault and you should tell another adult about it</a:t>
            </a:r>
          </a:p>
        </p:txBody>
      </p:sp>
      <p:sp>
        <p:nvSpPr>
          <p:cNvPr id="47107" name="Rectangle 2"/>
          <p:cNvSpPr>
            <a:spLocks noGrp="1" noChangeArrowheads="1"/>
          </p:cNvSpPr>
          <p:nvPr>
            <p:ph type="title"/>
          </p:nvPr>
        </p:nvSpPr>
        <p:spPr/>
        <p:txBody>
          <a:bodyPr/>
          <a:lstStyle/>
          <a:p>
            <a:r>
              <a:rPr lang="en-US" altLang="en-US" smtClean="0"/>
              <a:t>Additional History:  Preadolescents &amp; Adolescents VI</a:t>
            </a:r>
          </a:p>
        </p:txBody>
      </p:sp>
      <p:sp>
        <p:nvSpPr>
          <p:cNvPr id="471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7DDA2A-D563-48BD-946E-DD5DA4CF9721}" type="slidenum">
              <a:rPr lang="en-US" sz="1000" smtClean="0">
                <a:latin typeface="Arial" pitchFamily="34" charset="0"/>
              </a:rPr>
              <a:pPr eaLnBrk="1" hangingPunct="1"/>
              <a:t>34</a:t>
            </a:fld>
            <a:endParaRPr lang="en-US" sz="1000" smtClean="0">
              <a:latin typeface="Arial" pitchFamily="34" charset="0"/>
            </a:endParaRPr>
          </a:p>
        </p:txBody>
      </p:sp>
      <p:sp>
        <p:nvSpPr>
          <p:cNvPr id="4710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nurse is obtaining a sexual history from an adolescent male. Which of the following </a:t>
            </a:r>
            <a:br>
              <a:rPr lang="en-US" dirty="0"/>
            </a:br>
            <a:r>
              <a:rPr lang="en-US" dirty="0"/>
              <a:t>would be the best way to begin the sexual history interview</a:t>
            </a:r>
            <a:r>
              <a:rPr lang="en-US" dirty="0" smtClean="0"/>
              <a:t>?</a:t>
            </a:r>
          </a:p>
          <a:p>
            <a:pPr marL="463550" indent="-463550" eaLnBrk="1" hangingPunct="1">
              <a:buSzTx/>
              <a:buFont typeface="Arial" charset="0"/>
              <a:buAutoNum type="arabicPeriod"/>
              <a:defRPr/>
            </a:pPr>
            <a:r>
              <a:rPr lang="en-US" dirty="0"/>
              <a:t>Often young men your age…</a:t>
            </a:r>
          </a:p>
          <a:p>
            <a:pPr marL="463550" indent="-463550" eaLnBrk="1" hangingPunct="1">
              <a:buSzTx/>
              <a:buFont typeface="Arial" charset="0"/>
              <a:buAutoNum type="arabicPeriod"/>
              <a:defRPr/>
            </a:pPr>
            <a:r>
              <a:rPr lang="en-US" dirty="0"/>
              <a:t>I worry that you might…</a:t>
            </a:r>
          </a:p>
          <a:p>
            <a:pPr marL="463550" indent="-463550" eaLnBrk="1" hangingPunct="1">
              <a:buSzTx/>
              <a:buFont typeface="Arial" charset="0"/>
              <a:buAutoNum type="arabicPeriod"/>
              <a:defRPr/>
            </a:pPr>
            <a:r>
              <a:rPr lang="en-US" dirty="0"/>
              <a:t>Do you…</a:t>
            </a:r>
          </a:p>
          <a:p>
            <a:pPr marL="463550" indent="-463550" eaLnBrk="1" hangingPunct="1">
              <a:buSzTx/>
              <a:buFont typeface="Arial" charset="0"/>
              <a:buAutoNum type="arabicPeriod"/>
              <a:defRPr/>
            </a:pPr>
            <a:r>
              <a:rPr lang="en-US" dirty="0"/>
              <a:t>You don’t…do you?</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B5E635AE-6767-4EDA-95B4-0E7F4FA1DF65}"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4209102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65138" y="1641475"/>
            <a:ext cx="8229600" cy="4454525"/>
          </a:xfrm>
        </p:spPr>
        <p:txBody>
          <a:bodyPr/>
          <a:lstStyle/>
          <a:p>
            <a:pPr lvl="1"/>
            <a:r>
              <a:rPr lang="en-US" altLang="en-US" smtClean="0"/>
              <a:t>Any difficulty urinating?</a:t>
            </a:r>
          </a:p>
          <a:p>
            <a:pPr lvl="2"/>
            <a:r>
              <a:rPr lang="en-US" altLang="en-US" smtClean="0"/>
              <a:t>Have you experienced any hesitancy or straining, a weakened force of stream, dribbling, or incomplete emptying?</a:t>
            </a:r>
          </a:p>
          <a:p>
            <a:pPr lvl="1"/>
            <a:r>
              <a:rPr lang="en-US" altLang="en-US" smtClean="0"/>
              <a:t>Do you ever leak water or urine when you don’t want to? </a:t>
            </a:r>
          </a:p>
          <a:p>
            <a:pPr lvl="2"/>
            <a:r>
              <a:rPr lang="en-US" altLang="en-US" smtClean="0"/>
              <a:t>Do you use pads/tissue to catch urine in your underwear?</a:t>
            </a:r>
          </a:p>
          <a:p>
            <a:pPr lvl="1"/>
            <a:r>
              <a:rPr lang="en-US" altLang="en-US" smtClean="0"/>
              <a:t>Do you need to get up at night to urinate?</a:t>
            </a:r>
          </a:p>
          <a:p>
            <a:pPr lvl="2"/>
            <a:r>
              <a:rPr lang="en-US" altLang="en-US" smtClean="0"/>
              <a:t>What medications are you taking? What fluids do you drink in the evening?</a:t>
            </a:r>
          </a:p>
        </p:txBody>
      </p:sp>
      <p:sp>
        <p:nvSpPr>
          <p:cNvPr id="48131" name="Rectangle 2"/>
          <p:cNvSpPr>
            <a:spLocks noGrp="1" noChangeArrowheads="1"/>
          </p:cNvSpPr>
          <p:nvPr>
            <p:ph type="title"/>
          </p:nvPr>
        </p:nvSpPr>
        <p:spPr/>
        <p:txBody>
          <a:bodyPr/>
          <a:lstStyle/>
          <a:p>
            <a:r>
              <a:rPr lang="en-US" altLang="en-US" smtClean="0"/>
              <a:t>Additional History: Aging Adult </a:t>
            </a:r>
          </a:p>
        </p:txBody>
      </p:sp>
      <p:sp>
        <p:nvSpPr>
          <p:cNvPr id="481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0B66D8-A774-47D5-A1CB-8EFA71744FD7}" type="slidenum">
              <a:rPr lang="en-US" sz="1000" smtClean="0">
                <a:latin typeface="Arial" pitchFamily="34" charset="0"/>
              </a:rPr>
              <a:pPr eaLnBrk="1" hangingPunct="1"/>
              <a:t>36</a:t>
            </a:fld>
            <a:endParaRPr lang="en-US" sz="1000" smtClean="0">
              <a:latin typeface="Arial" pitchFamily="34" charset="0"/>
            </a:endParaRPr>
          </a:p>
        </p:txBody>
      </p:sp>
      <p:sp>
        <p:nvSpPr>
          <p:cNvPr id="4813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465138" y="1641475"/>
            <a:ext cx="8229600" cy="4454525"/>
          </a:xfrm>
        </p:spPr>
        <p:txBody>
          <a:bodyPr/>
          <a:lstStyle/>
          <a:p>
            <a:pPr lvl="1"/>
            <a:r>
              <a:rPr lang="en-US" altLang="en-US" smtClean="0"/>
              <a:t>Position male standing with underwear down and appropriate draping</a:t>
            </a:r>
          </a:p>
          <a:p>
            <a:pPr lvl="2"/>
            <a:r>
              <a:rPr lang="en-US" altLang="en-US" smtClean="0"/>
              <a:t>Examiner should be sitting; alternatively, male may be supine for first part of examination and stand for hernia check</a:t>
            </a:r>
          </a:p>
          <a:p>
            <a:pPr lvl="2"/>
            <a:r>
              <a:rPr lang="en-US" altLang="en-US" smtClean="0"/>
              <a:t>It is normal for a male to feel apprehensive about having his genitalia examined, especially by a female examiner</a:t>
            </a:r>
          </a:p>
          <a:p>
            <a:pPr lvl="2"/>
            <a:r>
              <a:rPr lang="en-US" altLang="en-US" smtClean="0"/>
              <a:t>Younger adolescents usually have more anxiety than older adolescents</a:t>
            </a:r>
          </a:p>
          <a:p>
            <a:pPr lvl="2"/>
            <a:r>
              <a:rPr lang="en-US" altLang="en-US" smtClean="0"/>
              <a:t>But any male may have difficulty dissociating a necessary, matter-of-fact step in physical examination from feeling this is an invasion of his privacy</a:t>
            </a:r>
          </a:p>
        </p:txBody>
      </p:sp>
      <p:sp>
        <p:nvSpPr>
          <p:cNvPr id="49155" name="Rectangle 2"/>
          <p:cNvSpPr>
            <a:spLocks noGrp="1" noChangeArrowheads="1"/>
          </p:cNvSpPr>
          <p:nvPr>
            <p:ph type="title"/>
          </p:nvPr>
        </p:nvSpPr>
        <p:spPr/>
        <p:txBody>
          <a:bodyPr/>
          <a:lstStyle/>
          <a:p>
            <a:r>
              <a:rPr lang="en-US" altLang="en-US" smtClean="0"/>
              <a:t>Objective Data: Preparation I</a:t>
            </a:r>
          </a:p>
        </p:txBody>
      </p:sp>
      <p:sp>
        <p:nvSpPr>
          <p:cNvPr id="491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488277-6017-4041-8EA0-F7E2E8B042DD}" type="slidenum">
              <a:rPr lang="en-US" sz="1000" smtClean="0">
                <a:latin typeface="Arial" pitchFamily="34" charset="0"/>
              </a:rPr>
              <a:pPr eaLnBrk="1" hangingPunct="1"/>
              <a:t>37</a:t>
            </a:fld>
            <a:endParaRPr lang="en-US" sz="1000" smtClean="0">
              <a:latin typeface="Arial" pitchFamily="34" charset="0"/>
            </a:endParaRPr>
          </a:p>
        </p:txBody>
      </p:sp>
      <p:sp>
        <p:nvSpPr>
          <p:cNvPr id="4915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65138" y="1641475"/>
            <a:ext cx="8229600" cy="4454525"/>
          </a:xfrm>
        </p:spPr>
        <p:txBody>
          <a:bodyPr/>
          <a:lstStyle/>
          <a:p>
            <a:pPr lvl="1"/>
            <a:r>
              <a:rPr lang="en-US" altLang="en-US" smtClean="0"/>
              <a:t>Concerns are similar to those experienced by female during examination of genitalia</a:t>
            </a:r>
          </a:p>
          <a:p>
            <a:pPr lvl="2"/>
            <a:r>
              <a:rPr lang="en-US" altLang="en-US" smtClean="0"/>
              <a:t>Modesty, fear of pain, cold hands, negative judgment, or memory of previously uncomfortable examinations</a:t>
            </a:r>
          </a:p>
          <a:p>
            <a:pPr lvl="2"/>
            <a:r>
              <a:rPr lang="en-US" altLang="en-US" smtClean="0"/>
              <a:t>Additionally, he may fear comparison to others, or fear having an erection during examination that would be misinterpreted by examiner</a:t>
            </a:r>
          </a:p>
          <a:p>
            <a:pPr lvl="2"/>
            <a:r>
              <a:rPr lang="en-US" altLang="en-US" smtClean="0"/>
              <a:t>Apprehension becomes manifested in different behaviors</a:t>
            </a:r>
          </a:p>
          <a:p>
            <a:pPr lvl="3"/>
            <a:r>
              <a:rPr lang="en-US" altLang="en-US" smtClean="0"/>
              <a:t>Many act resigned or embarrassed and may avoid eye contact</a:t>
            </a:r>
          </a:p>
          <a:p>
            <a:pPr lvl="3"/>
            <a:r>
              <a:rPr lang="en-US" altLang="en-US" smtClean="0"/>
              <a:t>Occasional man will laugh and make jokes to cover embarrassment; also man may refuse examination by female and may insist on male examiner</a:t>
            </a:r>
          </a:p>
        </p:txBody>
      </p:sp>
      <p:sp>
        <p:nvSpPr>
          <p:cNvPr id="50179" name="Rectangle 2"/>
          <p:cNvSpPr>
            <a:spLocks noGrp="1" noChangeArrowheads="1"/>
          </p:cNvSpPr>
          <p:nvPr>
            <p:ph type="title"/>
          </p:nvPr>
        </p:nvSpPr>
        <p:spPr/>
        <p:txBody>
          <a:bodyPr/>
          <a:lstStyle/>
          <a:p>
            <a:r>
              <a:rPr lang="en-US" altLang="en-US" smtClean="0"/>
              <a:t>Objective Data: Preparation II</a:t>
            </a: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C39886-B435-4FEA-A60B-144673C97549}" type="slidenum">
              <a:rPr lang="en-US" sz="1000" smtClean="0">
                <a:latin typeface="Arial" pitchFamily="34" charset="0"/>
              </a:rPr>
              <a:pPr eaLnBrk="1" hangingPunct="1"/>
              <a:t>38</a:t>
            </a:fld>
            <a:endParaRPr lang="en-US" sz="1000" smtClean="0">
              <a:latin typeface="Arial" pitchFamily="34" charset="0"/>
            </a:endParaRPr>
          </a:p>
        </p:txBody>
      </p:sp>
      <p:sp>
        <p:nvSpPr>
          <p:cNvPr id="5018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465138" y="1641475"/>
            <a:ext cx="8229600" cy="4454525"/>
          </a:xfrm>
        </p:spPr>
        <p:txBody>
          <a:bodyPr/>
          <a:lstStyle/>
          <a:p>
            <a:pPr lvl="1"/>
            <a:r>
              <a:rPr lang="en-US" altLang="en-US" smtClean="0"/>
              <a:t>Take time to consider these feelings, as well as to explore your own</a:t>
            </a:r>
          </a:p>
          <a:p>
            <a:pPr lvl="2"/>
            <a:r>
              <a:rPr lang="en-US" altLang="en-US" smtClean="0"/>
              <a:t>You may feel embarrassed and apprehensive too</a:t>
            </a:r>
          </a:p>
          <a:p>
            <a:pPr lvl="2"/>
            <a:r>
              <a:rPr lang="en-US" altLang="en-US" smtClean="0"/>
              <a:t>You may worry about your age, lack of clinical experience, causing pain, or even that your movements might “cause” an erection</a:t>
            </a:r>
          </a:p>
          <a:p>
            <a:pPr lvl="2"/>
            <a:r>
              <a:rPr lang="en-US" altLang="en-US" smtClean="0"/>
              <a:t>Some examiners feel guilty when this occurs; you need to accept these feelings and work through them so that you can examine the male in a professional way</a:t>
            </a:r>
          </a:p>
          <a:p>
            <a:pPr lvl="3"/>
            <a:r>
              <a:rPr lang="en-US" altLang="en-US" smtClean="0"/>
              <a:t>Discuss these concerns with an experienced examiner</a:t>
            </a:r>
          </a:p>
          <a:p>
            <a:pPr lvl="3"/>
            <a:r>
              <a:rPr lang="en-US" altLang="en-US" smtClean="0"/>
              <a:t>Your demeanor is important; your unresolved discomfort magnifies any discomfort the man may have</a:t>
            </a:r>
          </a:p>
        </p:txBody>
      </p:sp>
      <p:sp>
        <p:nvSpPr>
          <p:cNvPr id="51203" name="Rectangle 2"/>
          <p:cNvSpPr>
            <a:spLocks noGrp="1" noChangeArrowheads="1"/>
          </p:cNvSpPr>
          <p:nvPr>
            <p:ph type="title"/>
          </p:nvPr>
        </p:nvSpPr>
        <p:spPr/>
        <p:txBody>
          <a:bodyPr/>
          <a:lstStyle/>
          <a:p>
            <a:r>
              <a:rPr lang="en-US" altLang="en-US" smtClean="0"/>
              <a:t>Objective Data: Preparation III</a:t>
            </a:r>
          </a:p>
        </p:txBody>
      </p:sp>
      <p:sp>
        <p:nvSpPr>
          <p:cNvPr id="512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EB8495-D055-4871-B916-4B5C2E42D94F}" type="slidenum">
              <a:rPr lang="en-US" sz="1000" smtClean="0">
                <a:latin typeface="Arial" pitchFamily="34" charset="0"/>
              </a:rPr>
              <a:pPr eaLnBrk="1" hangingPunct="1"/>
              <a:t>39</a:t>
            </a:fld>
            <a:endParaRPr lang="en-US" sz="1000" smtClean="0">
              <a:latin typeface="Arial" pitchFamily="34" charset="0"/>
            </a:endParaRPr>
          </a:p>
        </p:txBody>
      </p:sp>
      <p:sp>
        <p:nvSpPr>
          <p:cNvPr id="5120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Penis</a:t>
            </a:r>
          </a:p>
        </p:txBody>
      </p:sp>
      <p:pic>
        <p:nvPicPr>
          <p:cNvPr id="1638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575" y="1804988"/>
            <a:ext cx="4756150" cy="4333875"/>
          </a:xfrm>
          <a:prstGeom prst="rect">
            <a:avLst/>
          </a:prstGeom>
          <a:noFill/>
          <a:ln w="38100" cap="sq">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A4CEEC-7624-4279-809C-416D8EFDB29D}" type="slidenum">
              <a:rPr lang="en-US" sz="1000" smtClean="0">
                <a:latin typeface="Arial" pitchFamily="34" charset="0"/>
              </a:rPr>
              <a:pPr eaLnBrk="1" hangingPunct="1"/>
              <a:t>4</a:t>
            </a:fld>
            <a:endParaRPr lang="en-US" sz="1000" smtClean="0">
              <a:latin typeface="Arial" pitchFamily="34" charset="0"/>
            </a:endParaRPr>
          </a:p>
        </p:txBody>
      </p:sp>
      <p:sp>
        <p:nvSpPr>
          <p:cNvPr id="1638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65138" y="1641475"/>
            <a:ext cx="8229600" cy="4454525"/>
          </a:xfrm>
        </p:spPr>
        <p:txBody>
          <a:bodyPr/>
          <a:lstStyle/>
          <a:p>
            <a:pPr lvl="1"/>
            <a:r>
              <a:rPr lang="en-US" altLang="en-US" smtClean="0"/>
              <a:t>Your demeanor should be confident and relaxed</a:t>
            </a:r>
          </a:p>
          <a:p>
            <a:pPr lvl="2"/>
            <a:r>
              <a:rPr lang="en-US" altLang="en-US" smtClean="0"/>
              <a:t>Do not discuss genitourinary history or sexual practices while you are performing examination as it may be perceived as judgmental</a:t>
            </a:r>
          </a:p>
          <a:p>
            <a:pPr lvl="1"/>
            <a:r>
              <a:rPr lang="en-US" altLang="en-US" smtClean="0"/>
              <a:t>Use a firm deliberate touch, not soft, stroking one </a:t>
            </a:r>
          </a:p>
          <a:p>
            <a:pPr lvl="2"/>
            <a:r>
              <a:rPr lang="en-US" altLang="en-US" smtClean="0"/>
              <a:t>If erection does occur, do not stop the examination or leave the room; this only focuses more attention on the erection and increases embarrassment</a:t>
            </a:r>
          </a:p>
          <a:p>
            <a:pPr lvl="2"/>
            <a:r>
              <a:rPr lang="en-US" altLang="en-US" smtClean="0"/>
              <a:t>Reassure the male that this is only a normal physiologic response to touch</a:t>
            </a:r>
          </a:p>
          <a:p>
            <a:pPr lvl="2"/>
            <a:r>
              <a:rPr lang="en-US" altLang="en-US" smtClean="0"/>
              <a:t>Proceed with the rest of examination</a:t>
            </a:r>
          </a:p>
        </p:txBody>
      </p:sp>
      <p:sp>
        <p:nvSpPr>
          <p:cNvPr id="52227" name="Rectangle 2"/>
          <p:cNvSpPr>
            <a:spLocks noGrp="1" noChangeArrowheads="1"/>
          </p:cNvSpPr>
          <p:nvPr>
            <p:ph type="title"/>
          </p:nvPr>
        </p:nvSpPr>
        <p:spPr/>
        <p:txBody>
          <a:bodyPr/>
          <a:lstStyle/>
          <a:p>
            <a:r>
              <a:rPr lang="en-US" altLang="en-US" smtClean="0"/>
              <a:t>Objective Data: Preparation IV</a:t>
            </a:r>
          </a:p>
        </p:txBody>
      </p:sp>
      <p:sp>
        <p:nvSpPr>
          <p:cNvPr id="52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9DE6A8-DDEE-4C1F-A622-496D36A57E58}" type="slidenum">
              <a:rPr lang="en-US" sz="1000" smtClean="0">
                <a:latin typeface="Arial" pitchFamily="34" charset="0"/>
              </a:rPr>
              <a:pPr eaLnBrk="1" hangingPunct="1"/>
              <a:t>40</a:t>
            </a:fld>
            <a:endParaRPr lang="en-US" sz="1000" smtClean="0">
              <a:latin typeface="Arial" pitchFamily="34" charset="0"/>
            </a:endParaRPr>
          </a:p>
        </p:txBody>
      </p:sp>
      <p:sp>
        <p:nvSpPr>
          <p:cNvPr id="5222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65138" y="1641475"/>
            <a:ext cx="8229600" cy="4454525"/>
          </a:xfrm>
        </p:spPr>
        <p:txBody>
          <a:bodyPr/>
          <a:lstStyle/>
          <a:p>
            <a:pPr lvl="1"/>
            <a:r>
              <a:rPr lang="en-US" altLang="en-US" smtClean="0"/>
              <a:t>Gloves: wear gloves during every male genitalia examination</a:t>
            </a:r>
          </a:p>
          <a:p>
            <a:pPr lvl="1"/>
            <a:r>
              <a:rPr lang="en-US" altLang="en-US" smtClean="0"/>
              <a:t>Occasionally may require glass slide for urethral specimen</a:t>
            </a:r>
          </a:p>
          <a:p>
            <a:pPr lvl="1"/>
            <a:r>
              <a:rPr lang="en-US" altLang="en-US" smtClean="0"/>
              <a:t>Materials for cytology</a:t>
            </a:r>
          </a:p>
          <a:p>
            <a:pPr lvl="1"/>
            <a:r>
              <a:rPr lang="en-US" altLang="en-US" smtClean="0"/>
              <a:t>Flashlight</a:t>
            </a:r>
          </a:p>
        </p:txBody>
      </p:sp>
      <p:sp>
        <p:nvSpPr>
          <p:cNvPr id="53251" name="Rectangle 2"/>
          <p:cNvSpPr>
            <a:spLocks noGrp="1" noChangeArrowheads="1"/>
          </p:cNvSpPr>
          <p:nvPr>
            <p:ph type="title"/>
          </p:nvPr>
        </p:nvSpPr>
        <p:spPr/>
        <p:txBody>
          <a:bodyPr/>
          <a:lstStyle/>
          <a:p>
            <a:r>
              <a:rPr lang="en-US" altLang="en-US" smtClean="0"/>
              <a:t>Objective Data: Equipment</a:t>
            </a:r>
          </a:p>
        </p:txBody>
      </p:sp>
      <p:sp>
        <p:nvSpPr>
          <p:cNvPr id="532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FD0D2A-E4AC-41D0-BB95-542DAFEB5DAF}" type="slidenum">
              <a:rPr lang="en-US" sz="1000" smtClean="0">
                <a:latin typeface="Arial" pitchFamily="34" charset="0"/>
              </a:rPr>
              <a:pPr eaLnBrk="1" hangingPunct="1"/>
              <a:t>41</a:t>
            </a:fld>
            <a:endParaRPr lang="en-US" sz="1000" smtClean="0">
              <a:latin typeface="Arial" pitchFamily="34" charset="0"/>
            </a:endParaRPr>
          </a:p>
        </p:txBody>
      </p:sp>
      <p:sp>
        <p:nvSpPr>
          <p:cNvPr id="5325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465138" y="1641475"/>
            <a:ext cx="8229600" cy="4454525"/>
          </a:xfrm>
        </p:spPr>
        <p:txBody>
          <a:bodyPr/>
          <a:lstStyle/>
          <a:p>
            <a:pPr lvl="1"/>
            <a:r>
              <a:rPr lang="en-US" altLang="en-US" smtClean="0"/>
              <a:t>Skin normally looks wrinkled, hairless, and without lesions; dorsal vein may be apparent</a:t>
            </a:r>
          </a:p>
          <a:p>
            <a:pPr lvl="1"/>
            <a:r>
              <a:rPr lang="en-US" altLang="en-US" smtClean="0"/>
              <a:t>Glans looks smooth and without lesions; ask uncircumcised male to retract foreskin, or you retract it; it should move easily</a:t>
            </a:r>
          </a:p>
          <a:p>
            <a:pPr lvl="2"/>
            <a:r>
              <a:rPr lang="en-US" altLang="en-US" smtClean="0"/>
              <a:t>Some cheesy smegma may have collected under foreskin; after inspection, slide foreskin back to original position</a:t>
            </a:r>
          </a:p>
          <a:p>
            <a:pPr lvl="1"/>
            <a:r>
              <a:rPr lang="en-US" altLang="en-US" smtClean="0"/>
              <a:t>Urethral meatus positioned just about centrally</a:t>
            </a:r>
          </a:p>
        </p:txBody>
      </p:sp>
      <p:sp>
        <p:nvSpPr>
          <p:cNvPr id="54275" name="Rectangle 2"/>
          <p:cNvSpPr>
            <a:spLocks noGrp="1" noChangeArrowheads="1"/>
          </p:cNvSpPr>
          <p:nvPr>
            <p:ph type="title"/>
          </p:nvPr>
        </p:nvSpPr>
        <p:spPr/>
        <p:txBody>
          <a:bodyPr/>
          <a:lstStyle/>
          <a:p>
            <a:r>
              <a:rPr lang="en-US" altLang="en-US" smtClean="0"/>
              <a:t>Inspection &amp; Palpation: Penis I</a:t>
            </a:r>
          </a:p>
        </p:txBody>
      </p:sp>
      <p:sp>
        <p:nvSpPr>
          <p:cNvPr id="542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2D0223-340B-4765-A00C-27FBEA3956C4}" type="slidenum">
              <a:rPr lang="en-US" sz="1000" smtClean="0">
                <a:latin typeface="Arial" pitchFamily="34" charset="0"/>
              </a:rPr>
              <a:pPr eaLnBrk="1" hangingPunct="1"/>
              <a:t>42</a:t>
            </a:fld>
            <a:endParaRPr lang="en-US" sz="1000" smtClean="0">
              <a:latin typeface="Arial" pitchFamily="34" charset="0"/>
            </a:endParaRPr>
          </a:p>
        </p:txBody>
      </p:sp>
      <p:sp>
        <p:nvSpPr>
          <p:cNvPr id="5427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465138" y="1641475"/>
            <a:ext cx="8229600" cy="4454525"/>
          </a:xfrm>
        </p:spPr>
        <p:txBody>
          <a:bodyPr/>
          <a:lstStyle/>
          <a:p>
            <a:pPr lvl="1"/>
            <a:r>
              <a:rPr lang="en-US" altLang="en-US" smtClean="0"/>
              <a:t>Compress glans anteroposteriorly between your thumb and forefinger; meatus edge should appear pink, smooth, and without discharge</a:t>
            </a:r>
          </a:p>
          <a:p>
            <a:pPr lvl="2"/>
            <a:r>
              <a:rPr lang="en-US" altLang="en-US" smtClean="0"/>
              <a:t>If you note urethral discharge, collect smear for microscopic examination and culture</a:t>
            </a:r>
          </a:p>
          <a:p>
            <a:pPr lvl="2"/>
            <a:r>
              <a:rPr lang="en-US" altLang="en-US" smtClean="0"/>
              <a:t>If no discharge shows but person gives history of it, ask him to milk shaft of penis; this should produce a drop of discharge</a:t>
            </a:r>
          </a:p>
          <a:p>
            <a:pPr lvl="2"/>
            <a:r>
              <a:rPr lang="en-US" altLang="en-US" smtClean="0"/>
              <a:t>Palpate shaft of penis between your thumb and first two fingers</a:t>
            </a:r>
          </a:p>
          <a:p>
            <a:pPr lvl="2"/>
            <a:r>
              <a:rPr lang="en-US" altLang="en-US" smtClean="0"/>
              <a:t>Normally, penis feels smooth, semifirm, and nontender</a:t>
            </a:r>
          </a:p>
          <a:p>
            <a:pPr lvl="2"/>
            <a:endParaRPr lang="en-US" altLang="en-US" smtClean="0"/>
          </a:p>
        </p:txBody>
      </p:sp>
      <p:sp>
        <p:nvSpPr>
          <p:cNvPr id="55299" name="Rectangle 2"/>
          <p:cNvSpPr>
            <a:spLocks noGrp="1" noChangeArrowheads="1"/>
          </p:cNvSpPr>
          <p:nvPr>
            <p:ph type="title"/>
          </p:nvPr>
        </p:nvSpPr>
        <p:spPr/>
        <p:txBody>
          <a:bodyPr/>
          <a:lstStyle/>
          <a:p>
            <a:r>
              <a:rPr lang="en-US" altLang="en-US" smtClean="0"/>
              <a:t>Inspection &amp; Palpation: Penis II</a:t>
            </a: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ADF4D1-1B9A-4353-8569-CA612FBBDB42}" type="slidenum">
              <a:rPr lang="en-US" sz="1000" smtClean="0">
                <a:latin typeface="Arial" pitchFamily="34" charset="0"/>
              </a:rPr>
              <a:pPr eaLnBrk="1" hangingPunct="1"/>
              <a:t>43</a:t>
            </a:fld>
            <a:endParaRPr lang="en-US" sz="1000" smtClean="0">
              <a:latin typeface="Arial" pitchFamily="34" charset="0"/>
            </a:endParaRPr>
          </a:p>
        </p:txBody>
      </p:sp>
      <p:sp>
        <p:nvSpPr>
          <p:cNvPr id="5530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65138" y="1641475"/>
            <a:ext cx="8229600" cy="4454525"/>
          </a:xfrm>
        </p:spPr>
        <p:txBody>
          <a:bodyPr/>
          <a:lstStyle/>
          <a:p>
            <a:pPr lvl="1"/>
            <a:r>
              <a:rPr lang="en-US" altLang="en-US" smtClean="0"/>
              <a:t>Inspect scrotum as male holds penis out of the way; alternatively, you hold penis out of the way with back of your hand</a:t>
            </a:r>
          </a:p>
          <a:p>
            <a:pPr lvl="2"/>
            <a:r>
              <a:rPr lang="en-US" altLang="en-US" smtClean="0"/>
              <a:t>Scrotal size varies with ambient room temperature; asymmetry is normal, with left scrotal half usually lower than right</a:t>
            </a:r>
          </a:p>
          <a:p>
            <a:pPr lvl="2"/>
            <a:r>
              <a:rPr lang="en-US" altLang="en-US" smtClean="0"/>
              <a:t>Spread rugae out between your fingers; lift sac to inspect posterior surface; normally, no scrotal lesions are present, except commonly found sebaceous cysts; these are yellowish, 1-cm nodules that are firm, nontender, and often multiple</a:t>
            </a:r>
          </a:p>
        </p:txBody>
      </p:sp>
      <p:sp>
        <p:nvSpPr>
          <p:cNvPr id="56323" name="Rectangle 2"/>
          <p:cNvSpPr>
            <a:spLocks noGrp="1" noChangeArrowheads="1"/>
          </p:cNvSpPr>
          <p:nvPr>
            <p:ph type="title"/>
          </p:nvPr>
        </p:nvSpPr>
        <p:spPr/>
        <p:txBody>
          <a:bodyPr/>
          <a:lstStyle/>
          <a:p>
            <a:r>
              <a:rPr lang="en-US" altLang="en-US" smtClean="0"/>
              <a:t>Inspection &amp; Palpation: Scrotum I</a:t>
            </a: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85F7FB-095C-4171-A196-7A62E97C2C8E}" type="slidenum">
              <a:rPr lang="en-US" sz="1000" smtClean="0">
                <a:latin typeface="Arial" pitchFamily="34" charset="0"/>
              </a:rPr>
              <a:pPr eaLnBrk="1" hangingPunct="1"/>
              <a:t>44</a:t>
            </a:fld>
            <a:endParaRPr lang="en-US" sz="1000" smtClean="0">
              <a:latin typeface="Arial" pitchFamily="34" charset="0"/>
            </a:endParaRPr>
          </a:p>
        </p:txBody>
      </p:sp>
      <p:sp>
        <p:nvSpPr>
          <p:cNvPr id="563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465138" y="1641475"/>
            <a:ext cx="8229600" cy="4454525"/>
          </a:xfrm>
        </p:spPr>
        <p:txBody>
          <a:bodyPr/>
          <a:lstStyle/>
          <a:p>
            <a:pPr lvl="1"/>
            <a:r>
              <a:rPr lang="en-US" altLang="en-US" smtClean="0"/>
              <a:t>Palpate gently each scrotal half between your thumb and first two fingers</a:t>
            </a:r>
          </a:p>
          <a:p>
            <a:pPr lvl="2"/>
            <a:r>
              <a:rPr lang="en-US" altLang="en-US" smtClean="0"/>
              <a:t>Scrotal contents should slide easily; testes normally feel oval, firm and rubbery, smooth, and equal bilaterally, and are freely movable and tender to moderate pressure</a:t>
            </a:r>
          </a:p>
          <a:p>
            <a:pPr lvl="2"/>
            <a:r>
              <a:rPr lang="en-US" altLang="en-US" smtClean="0"/>
              <a:t>Each epididymis normally feels discrete, softer than testis, smooth, and nontender</a:t>
            </a:r>
          </a:p>
          <a:p>
            <a:pPr lvl="1"/>
            <a:r>
              <a:rPr lang="en-US" altLang="en-US" smtClean="0"/>
              <a:t>Palpate each spermatic cord between your thumb and forefinger, along its length from epididymis up to external inguinal ring</a:t>
            </a:r>
          </a:p>
          <a:p>
            <a:pPr lvl="2"/>
            <a:r>
              <a:rPr lang="en-US" altLang="en-US" smtClean="0"/>
              <a:t>You should feel a smooth, nontender cord</a:t>
            </a:r>
          </a:p>
        </p:txBody>
      </p:sp>
      <p:sp>
        <p:nvSpPr>
          <p:cNvPr id="57347" name="Rectangle 2"/>
          <p:cNvSpPr>
            <a:spLocks noGrp="1" noChangeArrowheads="1"/>
          </p:cNvSpPr>
          <p:nvPr>
            <p:ph type="title"/>
          </p:nvPr>
        </p:nvSpPr>
        <p:spPr/>
        <p:txBody>
          <a:bodyPr/>
          <a:lstStyle/>
          <a:p>
            <a:r>
              <a:rPr lang="en-US" altLang="en-US" smtClean="0"/>
              <a:t>Inspection &amp; Palpation: Scrotum II</a:t>
            </a:r>
          </a:p>
        </p:txBody>
      </p:sp>
      <p:sp>
        <p:nvSpPr>
          <p:cNvPr id="573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055489-3484-4E26-9710-DF70F46EBEEF}" type="slidenum">
              <a:rPr lang="en-US" sz="1000" smtClean="0">
                <a:latin typeface="Arial" pitchFamily="34" charset="0"/>
              </a:rPr>
              <a:pPr eaLnBrk="1" hangingPunct="1"/>
              <a:t>45</a:t>
            </a:fld>
            <a:endParaRPr lang="en-US" sz="1000" smtClean="0">
              <a:latin typeface="Arial" pitchFamily="34" charset="0"/>
            </a:endParaRPr>
          </a:p>
        </p:txBody>
      </p:sp>
      <p:sp>
        <p:nvSpPr>
          <p:cNvPr id="5734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465138" y="1641475"/>
            <a:ext cx="8229600" cy="4454525"/>
          </a:xfrm>
        </p:spPr>
        <p:txBody>
          <a:bodyPr/>
          <a:lstStyle/>
          <a:p>
            <a:pPr lvl="1"/>
            <a:r>
              <a:rPr lang="en-US" altLang="en-US" smtClean="0"/>
              <a:t>Normally, no other scrotal contents are present; if you find a mass, note:</a:t>
            </a:r>
          </a:p>
          <a:p>
            <a:pPr lvl="2"/>
            <a:r>
              <a:rPr lang="en-US" altLang="en-US" smtClean="0"/>
              <a:t>Is there any tenderness?</a:t>
            </a:r>
          </a:p>
          <a:p>
            <a:pPr lvl="2"/>
            <a:r>
              <a:rPr lang="en-US" altLang="en-US" smtClean="0"/>
              <a:t>Is the mass distal or proximal to testis?</a:t>
            </a:r>
          </a:p>
          <a:p>
            <a:pPr lvl="2"/>
            <a:r>
              <a:rPr lang="en-US" altLang="en-US" smtClean="0"/>
              <a:t>Can you place your fingers over it?</a:t>
            </a:r>
          </a:p>
          <a:p>
            <a:pPr lvl="2"/>
            <a:r>
              <a:rPr lang="en-US" altLang="en-US" smtClean="0"/>
              <a:t>Does it reduce when person lies down?</a:t>
            </a:r>
          </a:p>
          <a:p>
            <a:pPr lvl="2"/>
            <a:r>
              <a:rPr lang="en-US" altLang="en-US" smtClean="0"/>
              <a:t>Can you auscultate bowel sounds over it?</a:t>
            </a:r>
          </a:p>
          <a:p>
            <a:pPr lvl="1"/>
            <a:r>
              <a:rPr lang="en-US" altLang="en-US" smtClean="0"/>
              <a:t>Transillumination</a:t>
            </a:r>
          </a:p>
          <a:p>
            <a:pPr lvl="2"/>
            <a:r>
              <a:rPr lang="en-US" altLang="en-US" smtClean="0"/>
              <a:t>Perform this maneuver only if you note swelling or mass </a:t>
            </a:r>
          </a:p>
          <a:p>
            <a:pPr lvl="3"/>
            <a:r>
              <a:rPr lang="en-US" altLang="en-US" smtClean="0"/>
              <a:t>Darken room; shine flashlight from behind scrotal contents</a:t>
            </a:r>
          </a:p>
          <a:p>
            <a:pPr lvl="3"/>
            <a:r>
              <a:rPr lang="en-US" altLang="en-US" smtClean="0"/>
              <a:t>Normal scrotal contents do not transilluminate</a:t>
            </a:r>
          </a:p>
        </p:txBody>
      </p:sp>
      <p:sp>
        <p:nvSpPr>
          <p:cNvPr id="58371" name="Rectangle 2"/>
          <p:cNvSpPr>
            <a:spLocks noGrp="1" noChangeArrowheads="1"/>
          </p:cNvSpPr>
          <p:nvPr>
            <p:ph type="title"/>
          </p:nvPr>
        </p:nvSpPr>
        <p:spPr/>
        <p:txBody>
          <a:bodyPr/>
          <a:lstStyle/>
          <a:p>
            <a:r>
              <a:rPr lang="en-US" altLang="en-US" smtClean="0"/>
              <a:t>Inspection &amp; Palpation: Scrotum III</a:t>
            </a:r>
          </a:p>
        </p:txBody>
      </p:sp>
      <p:sp>
        <p:nvSpPr>
          <p:cNvPr id="583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5764B7-988F-4631-9494-0068CD151444}" type="slidenum">
              <a:rPr lang="en-US" sz="1000" smtClean="0">
                <a:latin typeface="Arial" pitchFamily="34" charset="0"/>
              </a:rPr>
              <a:pPr eaLnBrk="1" hangingPunct="1"/>
              <a:t>46</a:t>
            </a:fld>
            <a:endParaRPr lang="en-US" sz="1000" smtClean="0">
              <a:latin typeface="Arial" pitchFamily="34" charset="0"/>
            </a:endParaRPr>
          </a:p>
        </p:txBody>
      </p:sp>
      <p:sp>
        <p:nvSpPr>
          <p:cNvPr id="5837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465138" y="1641475"/>
            <a:ext cx="8229600" cy="4454525"/>
          </a:xfrm>
        </p:spPr>
        <p:txBody>
          <a:bodyPr/>
          <a:lstStyle/>
          <a:p>
            <a:pPr lvl="1"/>
            <a:r>
              <a:rPr lang="en-US" altLang="en-US" sz="2000" smtClean="0"/>
              <a:t>Inspect inguinal region for bulge as person stands and strains down; normally none is present</a:t>
            </a:r>
          </a:p>
          <a:p>
            <a:pPr lvl="1"/>
            <a:r>
              <a:rPr lang="en-US" altLang="en-US" sz="2000" smtClean="0"/>
              <a:t>Palpate inguinal canal</a:t>
            </a:r>
          </a:p>
          <a:p>
            <a:pPr lvl="2"/>
            <a:r>
              <a:rPr lang="en-US" altLang="en-US" sz="1800" smtClean="0"/>
              <a:t>For right side, ask male to shift his weight onto left leg</a:t>
            </a:r>
          </a:p>
          <a:p>
            <a:pPr lvl="2"/>
            <a:r>
              <a:rPr lang="en-US" altLang="en-US" sz="1800" smtClean="0"/>
              <a:t>Place your right index finger low on right scrotal half </a:t>
            </a:r>
          </a:p>
          <a:p>
            <a:pPr lvl="2"/>
            <a:r>
              <a:rPr lang="en-US" altLang="en-US" sz="1800" smtClean="0"/>
              <a:t>Palpate up length of spermatic cord, invaginating scrotal skin as you go, to the external inguinal ring</a:t>
            </a:r>
          </a:p>
          <a:p>
            <a:pPr lvl="3"/>
            <a:r>
              <a:rPr lang="en-US" altLang="en-US" sz="1600" smtClean="0"/>
              <a:t>It feels like a triangular slitlike opening, if it will admit your finger, gently insert it into canal and ask person to “bear down;” normally you feel no change</a:t>
            </a:r>
          </a:p>
          <a:p>
            <a:pPr lvl="3"/>
            <a:r>
              <a:rPr lang="en-US" altLang="en-US" sz="1600" smtClean="0"/>
              <a:t>Repeat procedure on the left side</a:t>
            </a:r>
          </a:p>
          <a:p>
            <a:pPr lvl="1"/>
            <a:r>
              <a:rPr lang="en-US" altLang="en-US" sz="2000" smtClean="0"/>
              <a:t>Palpate femoral area for a bulge</a:t>
            </a:r>
          </a:p>
          <a:p>
            <a:pPr lvl="2"/>
            <a:r>
              <a:rPr lang="en-US" altLang="en-US" sz="1800" smtClean="0"/>
              <a:t>Normally you feel none</a:t>
            </a:r>
          </a:p>
          <a:p>
            <a:pPr lvl="3"/>
            <a:endParaRPr lang="en-US" altLang="en-US" sz="1600" smtClean="0"/>
          </a:p>
        </p:txBody>
      </p:sp>
      <p:sp>
        <p:nvSpPr>
          <p:cNvPr id="59395" name="Rectangle 2"/>
          <p:cNvSpPr>
            <a:spLocks noGrp="1" noChangeArrowheads="1"/>
          </p:cNvSpPr>
          <p:nvPr>
            <p:ph type="title"/>
          </p:nvPr>
        </p:nvSpPr>
        <p:spPr/>
        <p:txBody>
          <a:bodyPr/>
          <a:lstStyle/>
          <a:p>
            <a:r>
              <a:rPr lang="en-US" altLang="en-US" smtClean="0"/>
              <a:t>Inspection &amp; Palpation: Hernia</a:t>
            </a:r>
          </a:p>
        </p:txBody>
      </p:sp>
      <p:sp>
        <p:nvSpPr>
          <p:cNvPr id="593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0963FD-7819-4EE6-A8B7-77ABE895189F}" type="slidenum">
              <a:rPr lang="en-US" sz="1000" smtClean="0">
                <a:latin typeface="Arial" pitchFamily="34" charset="0"/>
              </a:rPr>
              <a:pPr eaLnBrk="1" hangingPunct="1"/>
              <a:t>47</a:t>
            </a:fld>
            <a:endParaRPr lang="en-US" sz="1000" smtClean="0">
              <a:latin typeface="Arial" pitchFamily="34" charset="0"/>
            </a:endParaRPr>
          </a:p>
        </p:txBody>
      </p:sp>
      <p:sp>
        <p:nvSpPr>
          <p:cNvPr id="5939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Inspect and palpate for hernia</a:t>
            </a:r>
          </a:p>
        </p:txBody>
      </p:sp>
      <p:pic>
        <p:nvPicPr>
          <p:cNvPr id="604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809750"/>
            <a:ext cx="5360987" cy="4322763"/>
          </a:xfrm>
          <a:prstGeom prst="rect">
            <a:avLst/>
          </a:prstGeom>
          <a:noFill/>
          <a:ln w="38100" cap="sq">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04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D66B32-1D45-4461-A4F3-7E0DC160555D}" type="slidenum">
              <a:rPr lang="en-US" sz="1000" smtClean="0">
                <a:latin typeface="Arial" pitchFamily="34" charset="0"/>
              </a:rPr>
              <a:pPr eaLnBrk="1" hangingPunct="1"/>
              <a:t>48</a:t>
            </a:fld>
            <a:endParaRPr lang="en-US" sz="1000" smtClean="0">
              <a:latin typeface="Arial" pitchFamily="34" charset="0"/>
            </a:endParaRPr>
          </a:p>
        </p:txBody>
      </p:sp>
      <p:sp>
        <p:nvSpPr>
          <p:cNvPr id="604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465138" y="1641475"/>
            <a:ext cx="8229600" cy="4454525"/>
          </a:xfrm>
        </p:spPr>
        <p:txBody>
          <a:bodyPr/>
          <a:lstStyle/>
          <a:p>
            <a:pPr lvl="1"/>
            <a:r>
              <a:rPr lang="en-US" altLang="en-US" smtClean="0"/>
              <a:t>Palpate horizontal chain along groin inferior to inguinal ligament and vertical chain along upper inner thigh</a:t>
            </a:r>
          </a:p>
          <a:p>
            <a:pPr lvl="1"/>
            <a:r>
              <a:rPr lang="en-US" altLang="en-US" smtClean="0"/>
              <a:t>Normal to palpate an isolated node on occasion; it then feels small, 1 cm, soft, discrete, and movable</a:t>
            </a:r>
          </a:p>
          <a:p>
            <a:pPr lvl="2"/>
            <a:r>
              <a:rPr lang="en-US" altLang="en-US" smtClean="0"/>
              <a:t>Enlarged, hard, matted, fixed nodes are abnormal findings</a:t>
            </a:r>
          </a:p>
        </p:txBody>
      </p:sp>
      <p:sp>
        <p:nvSpPr>
          <p:cNvPr id="61443" name="Rectangle 2"/>
          <p:cNvSpPr>
            <a:spLocks noGrp="1" noChangeArrowheads="1"/>
          </p:cNvSpPr>
          <p:nvPr>
            <p:ph type="title"/>
          </p:nvPr>
        </p:nvSpPr>
        <p:spPr/>
        <p:txBody>
          <a:bodyPr/>
          <a:lstStyle/>
          <a:p>
            <a:r>
              <a:rPr lang="en-US" altLang="en-US" smtClean="0"/>
              <a:t>Palpation of Inguinal Lymph Nodes</a:t>
            </a:r>
          </a:p>
        </p:txBody>
      </p:sp>
      <p:sp>
        <p:nvSpPr>
          <p:cNvPr id="614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7D3DDC-E556-493C-8697-99908A435D56}" type="slidenum">
              <a:rPr lang="en-US" sz="1000" smtClean="0">
                <a:latin typeface="Arial" pitchFamily="34" charset="0"/>
              </a:rPr>
              <a:pPr eaLnBrk="1" hangingPunct="1"/>
              <a:t>49</a:t>
            </a:fld>
            <a:endParaRPr lang="en-US" sz="1000" smtClean="0">
              <a:latin typeface="Arial" pitchFamily="34" charset="0"/>
            </a:endParaRPr>
          </a:p>
        </p:txBody>
      </p:sp>
      <p:sp>
        <p:nvSpPr>
          <p:cNvPr id="6144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65138" y="1463346"/>
            <a:ext cx="8229600" cy="4924425"/>
          </a:xfrm>
        </p:spPr>
        <p:txBody>
          <a:bodyPr/>
          <a:lstStyle/>
          <a:p>
            <a:r>
              <a:rPr lang="en-US" altLang="en-US" dirty="0" smtClean="0"/>
              <a:t>Loose protective sac; continuation of abdominal wall</a:t>
            </a:r>
          </a:p>
          <a:p>
            <a:r>
              <a:rPr lang="en-US" altLang="en-US" dirty="0" smtClean="0"/>
              <a:t>After adolescence, scrotal skin deeply pigmented and has large sebaceous follicles</a:t>
            </a:r>
          </a:p>
          <a:p>
            <a:r>
              <a:rPr lang="en-US" altLang="en-US" dirty="0" smtClean="0"/>
              <a:t>Scrotal wall consists of thin skin lying in folds, or </a:t>
            </a:r>
            <a:r>
              <a:rPr lang="en-US" altLang="en-US" dirty="0" err="1" smtClean="0"/>
              <a:t>rugae</a:t>
            </a:r>
            <a:r>
              <a:rPr lang="en-US" altLang="en-US" dirty="0" smtClean="0"/>
              <a:t>, and underlying </a:t>
            </a:r>
            <a:r>
              <a:rPr lang="en-US" altLang="en-US" dirty="0" err="1" smtClean="0"/>
              <a:t>cremaster</a:t>
            </a:r>
            <a:r>
              <a:rPr lang="en-US" altLang="en-US" dirty="0" smtClean="0"/>
              <a:t> muscle</a:t>
            </a:r>
          </a:p>
          <a:p>
            <a:r>
              <a:rPr lang="en-US" altLang="en-US" dirty="0" err="1" smtClean="0"/>
              <a:t>Cremaster</a:t>
            </a:r>
            <a:r>
              <a:rPr lang="en-US" altLang="en-US" dirty="0" smtClean="0"/>
              <a:t> muscle controls size of scrotum by responding to ambient temperature</a:t>
            </a:r>
          </a:p>
          <a:p>
            <a:r>
              <a:rPr lang="en-US" altLang="en-US" dirty="0" smtClean="0"/>
              <a:t>Septum inside separates sac into halves; in each is a testis, which produces sperm</a:t>
            </a:r>
          </a:p>
          <a:p>
            <a:pPr lvl="1"/>
            <a:endParaRPr lang="en-US" altLang="en-US" dirty="0" smtClean="0"/>
          </a:p>
        </p:txBody>
      </p:sp>
      <p:sp>
        <p:nvSpPr>
          <p:cNvPr id="17411" name="Title 6"/>
          <p:cNvSpPr>
            <a:spLocks noGrp="1"/>
          </p:cNvSpPr>
          <p:nvPr>
            <p:ph type="title"/>
          </p:nvPr>
        </p:nvSpPr>
        <p:spPr/>
        <p:txBody>
          <a:bodyPr/>
          <a:lstStyle/>
          <a:p>
            <a:r>
              <a:rPr lang="en-US" altLang="en-US" smtClean="0"/>
              <a:t>Scrotum</a:t>
            </a: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BD79A1-A3C1-416E-8F85-83024BF24B74}" type="slidenum">
              <a:rPr lang="en-US" sz="1000" smtClean="0">
                <a:latin typeface="Arial" pitchFamily="34" charset="0"/>
              </a:rPr>
              <a:pPr eaLnBrk="1" hangingPunct="1"/>
              <a:t>5</a:t>
            </a:fld>
            <a:endParaRPr lang="en-US" sz="1000" smtClean="0">
              <a:latin typeface="Arial" pitchFamily="34" charset="0"/>
            </a:endParaRPr>
          </a:p>
        </p:txBody>
      </p:sp>
      <p:sp>
        <p:nvSpPr>
          <p:cNvPr id="1741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465138" y="1641475"/>
            <a:ext cx="8229600" cy="4594225"/>
          </a:xfrm>
        </p:spPr>
        <p:txBody>
          <a:bodyPr/>
          <a:lstStyle/>
          <a:p>
            <a:pPr lvl="1"/>
            <a:r>
              <a:rPr lang="en-US" altLang="en-US" smtClean="0"/>
              <a:t>Encourage self-care by teaching every male from 13 to 14 years old through adulthood how to examine his own testicles</a:t>
            </a:r>
          </a:p>
          <a:p>
            <a:pPr lvl="2"/>
            <a:r>
              <a:rPr lang="en-US" altLang="en-US" smtClean="0"/>
              <a:t>Overall incidence of testicular cancer is still rare, but testicular cancer most commonly occurs in young men age 15 to 35 </a:t>
            </a:r>
          </a:p>
          <a:p>
            <a:pPr lvl="1"/>
            <a:r>
              <a:rPr lang="en-US" altLang="en-US" smtClean="0"/>
              <a:t>Early detection of cancer enhanced if male is familiar with his normal consistency</a:t>
            </a:r>
          </a:p>
          <a:p>
            <a:pPr lvl="1"/>
            <a:r>
              <a:rPr lang="en-US" altLang="en-US" smtClean="0"/>
              <a:t>Points to include during health teaching are:</a:t>
            </a:r>
          </a:p>
          <a:p>
            <a:pPr lvl="2"/>
            <a:r>
              <a:rPr lang="en-US" altLang="en-US" smtClean="0"/>
              <a:t>T - timing, once a month</a:t>
            </a:r>
          </a:p>
          <a:p>
            <a:pPr lvl="2"/>
            <a:r>
              <a:rPr lang="en-US" altLang="en-US" smtClean="0"/>
              <a:t>S - shower, warm water relaxes scrotal sac</a:t>
            </a:r>
          </a:p>
          <a:p>
            <a:pPr lvl="2"/>
            <a:r>
              <a:rPr lang="en-US" altLang="en-US" smtClean="0"/>
              <a:t>E - examine, check for and report changes immediately</a:t>
            </a:r>
          </a:p>
          <a:p>
            <a:pPr lvl="2"/>
            <a:endParaRPr lang="en-US" altLang="en-US" smtClean="0"/>
          </a:p>
        </p:txBody>
      </p:sp>
      <p:sp>
        <p:nvSpPr>
          <p:cNvPr id="62467" name="Rectangle 2"/>
          <p:cNvSpPr>
            <a:spLocks noGrp="1" noChangeArrowheads="1"/>
          </p:cNvSpPr>
          <p:nvPr>
            <p:ph type="title"/>
          </p:nvPr>
        </p:nvSpPr>
        <p:spPr/>
        <p:txBody>
          <a:bodyPr/>
          <a:lstStyle/>
          <a:p>
            <a:r>
              <a:rPr lang="en-US" altLang="en-US" dirty="0" smtClean="0"/>
              <a:t>Testicular Self-Examination (TSE)</a:t>
            </a:r>
          </a:p>
        </p:txBody>
      </p:sp>
      <p:sp>
        <p:nvSpPr>
          <p:cNvPr id="624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65FEF1-E2E0-42C0-9128-114C2771CECB}" type="slidenum">
              <a:rPr lang="en-US" sz="1000" smtClean="0">
                <a:latin typeface="Arial" pitchFamily="34" charset="0"/>
              </a:rPr>
              <a:pPr eaLnBrk="1" hangingPunct="1"/>
              <a:t>50</a:t>
            </a:fld>
            <a:endParaRPr lang="en-US" sz="1000" smtClean="0">
              <a:latin typeface="Arial" pitchFamily="34" charset="0"/>
            </a:endParaRPr>
          </a:p>
        </p:txBody>
      </p:sp>
      <p:sp>
        <p:nvSpPr>
          <p:cNvPr id="6246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465138" y="1641475"/>
            <a:ext cx="8229600" cy="4454525"/>
          </a:xfrm>
        </p:spPr>
        <p:txBody>
          <a:bodyPr/>
          <a:lstStyle/>
          <a:p>
            <a:pPr lvl="1"/>
            <a:r>
              <a:rPr lang="en-US" altLang="en-US" smtClean="0"/>
              <a:t>Phrase your teaching something like this:</a:t>
            </a:r>
          </a:p>
          <a:p>
            <a:pPr lvl="2"/>
            <a:r>
              <a:rPr lang="en-US" altLang="en-US" smtClean="0"/>
              <a:t>A good time to examine testicles is during shower or bath, when your hands are warm and soapy and scrotum is warm; cold hands retract scrotal contents</a:t>
            </a:r>
          </a:p>
          <a:p>
            <a:pPr lvl="2"/>
            <a:r>
              <a:rPr lang="en-US" altLang="en-US" smtClean="0"/>
              <a:t>Procedure is simple; hold scrotum in palm of your hand and gently feel testicles using thumb and first two fingers</a:t>
            </a:r>
          </a:p>
          <a:p>
            <a:pPr lvl="2"/>
            <a:r>
              <a:rPr lang="en-US" altLang="en-US" smtClean="0"/>
              <a:t>Testicle is egg-shaped and movable; it feels rubbery with a smooth surface</a:t>
            </a:r>
          </a:p>
          <a:p>
            <a:pPr lvl="2"/>
            <a:r>
              <a:rPr lang="en-US" altLang="en-US" smtClean="0"/>
              <a:t>Abnormal lumps are very rare and usually not worrisome, but if you ever notice a firm, painless lump, a hard area, or an overall enlarged testicle, call your physician for further check</a:t>
            </a:r>
          </a:p>
        </p:txBody>
      </p:sp>
      <p:sp>
        <p:nvSpPr>
          <p:cNvPr id="63491" name="Rectangle 2"/>
          <p:cNvSpPr>
            <a:spLocks noGrp="1" noChangeArrowheads="1"/>
          </p:cNvSpPr>
          <p:nvPr>
            <p:ph type="title"/>
          </p:nvPr>
        </p:nvSpPr>
        <p:spPr/>
        <p:txBody>
          <a:bodyPr/>
          <a:lstStyle/>
          <a:p>
            <a:r>
              <a:rPr lang="en-US" altLang="en-US" smtClean="0"/>
              <a:t>TSE Teaching Points</a:t>
            </a:r>
          </a:p>
        </p:txBody>
      </p:sp>
      <p:sp>
        <p:nvSpPr>
          <p:cNvPr id="634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D9AFDD-01DB-43FE-8D7A-C6546CECC8AE}" type="slidenum">
              <a:rPr lang="en-US" sz="1000" smtClean="0">
                <a:latin typeface="Arial" pitchFamily="34" charset="0"/>
              </a:rPr>
              <a:pPr eaLnBrk="1" hangingPunct="1"/>
              <a:t>51</a:t>
            </a:fld>
            <a:endParaRPr lang="en-US" sz="1000" smtClean="0">
              <a:latin typeface="Arial" pitchFamily="34" charset="0"/>
            </a:endParaRPr>
          </a:p>
        </p:txBody>
      </p:sp>
      <p:sp>
        <p:nvSpPr>
          <p:cNvPr id="6349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The nurse is reviewing the importance of testicular self-examination (TSE) with a 17-year-old male. Which statement by the patient confirms the patient’s understanding of TSE</a:t>
            </a:r>
            <a:r>
              <a:rPr lang="en-US" dirty="0" smtClean="0"/>
              <a:t>?</a:t>
            </a:r>
          </a:p>
          <a:p>
            <a:pPr marL="463550" indent="-463550" eaLnBrk="1" hangingPunct="1">
              <a:buSzPct val="100000"/>
              <a:buFont typeface="Arial" charset="0"/>
              <a:buAutoNum type="arabicPeriod"/>
              <a:defRPr/>
            </a:pPr>
            <a:r>
              <a:rPr lang="en-US" dirty="0"/>
              <a:t>“I will check my testicles for lumps in the shower.”</a:t>
            </a:r>
          </a:p>
          <a:p>
            <a:pPr marL="463550" indent="-463550" eaLnBrk="1" hangingPunct="1">
              <a:buSzPct val="100000"/>
              <a:buFont typeface="Arial" charset="0"/>
              <a:buAutoNum type="arabicPeriod"/>
              <a:defRPr/>
            </a:pPr>
            <a:r>
              <a:rPr lang="en-US" dirty="0"/>
              <a:t>“I will bear down and check my groin area while seated.”</a:t>
            </a:r>
          </a:p>
          <a:p>
            <a:pPr marL="463550" indent="-463550" eaLnBrk="1" hangingPunct="1">
              <a:buSzPct val="100000"/>
              <a:buFont typeface="Arial" charset="0"/>
              <a:buAutoNum type="arabicPeriod"/>
              <a:defRPr/>
            </a:pPr>
            <a:r>
              <a:rPr lang="en-US" dirty="0"/>
              <a:t>“I will check my testicles while lying on my right side.”</a:t>
            </a:r>
          </a:p>
          <a:p>
            <a:pPr marL="463550" indent="-463550" eaLnBrk="1" hangingPunct="1">
              <a:buSzPct val="100000"/>
              <a:buFont typeface="Arial" charset="0"/>
              <a:buAutoNum type="arabicPeriod"/>
              <a:defRPr/>
            </a:pPr>
            <a:r>
              <a:rPr lang="en-US" dirty="0"/>
              <a:t>“I will have my testicles examined by my health care provider every year.” </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B5E635AE-6767-4EDA-95B4-0E7F4FA1DF65}"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650299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65138" y="1641475"/>
            <a:ext cx="8229600" cy="4454525"/>
          </a:xfrm>
        </p:spPr>
        <p:txBody>
          <a:bodyPr/>
          <a:lstStyle/>
          <a:p>
            <a:r>
              <a:rPr lang="en-US" altLang="en-US" smtClean="0"/>
              <a:t>Observe urine color</a:t>
            </a:r>
          </a:p>
          <a:p>
            <a:r>
              <a:rPr lang="en-US" altLang="en-US" smtClean="0"/>
              <a:t>Note pH &amp; specific gravity</a:t>
            </a:r>
          </a:p>
          <a:p>
            <a:r>
              <a:rPr lang="en-US" altLang="en-US" smtClean="0"/>
              <a:t>Serum analysis of kidney function correlates with creatinine level  which is relatively stable (end product of muscle metabolism)</a:t>
            </a:r>
          </a:p>
          <a:p>
            <a:r>
              <a:rPr lang="en-US" altLang="en-US" smtClean="0"/>
              <a:t>BUN measures urea which can vary based on several factors (end product of protein metabolism)</a:t>
            </a:r>
          </a:p>
        </p:txBody>
      </p:sp>
      <p:sp>
        <p:nvSpPr>
          <p:cNvPr id="64515" name="Title 1"/>
          <p:cNvSpPr>
            <a:spLocks noGrp="1"/>
          </p:cNvSpPr>
          <p:nvPr>
            <p:ph type="title"/>
          </p:nvPr>
        </p:nvSpPr>
        <p:spPr/>
        <p:txBody>
          <a:bodyPr/>
          <a:lstStyle/>
          <a:p>
            <a:r>
              <a:rPr lang="en-US" altLang="en-US" smtClean="0"/>
              <a:t>Assessment of Urinary Function</a:t>
            </a:r>
          </a:p>
        </p:txBody>
      </p:sp>
      <p:sp>
        <p:nvSpPr>
          <p:cNvPr id="645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AB4391-AEFE-42AB-ABF7-2E66BCB5E2AB}" type="slidenum">
              <a:rPr lang="en-US" sz="1000" smtClean="0">
                <a:latin typeface="Arial" pitchFamily="34" charset="0"/>
              </a:rPr>
              <a:pPr eaLnBrk="1" hangingPunct="1"/>
              <a:t>53</a:t>
            </a:fld>
            <a:endParaRPr lang="en-US" sz="1000" smtClean="0">
              <a:latin typeface="Arial" pitchFamily="34" charset="0"/>
            </a:endParaRPr>
          </a:p>
        </p:txBody>
      </p:sp>
      <p:sp>
        <p:nvSpPr>
          <p:cNvPr id="6451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465138" y="1641475"/>
            <a:ext cx="8229600" cy="4454525"/>
          </a:xfrm>
        </p:spPr>
        <p:txBody>
          <a:bodyPr/>
          <a:lstStyle/>
          <a:p>
            <a:pPr lvl="1"/>
            <a:r>
              <a:rPr lang="en-US" altLang="en-US" smtClean="0"/>
              <a:t>Perform this procedure right after abdominal examination</a:t>
            </a:r>
          </a:p>
          <a:p>
            <a:pPr lvl="1"/>
            <a:r>
              <a:rPr lang="en-US" altLang="en-US" smtClean="0"/>
              <a:t>In preschool-age to young school-age child, 3 to 8 years of age, leave underpants on until just before examination</a:t>
            </a:r>
          </a:p>
          <a:p>
            <a:pPr lvl="1"/>
            <a:r>
              <a:rPr lang="en-US" altLang="en-US" smtClean="0"/>
              <a:t>In an older school-age child or adolescent, offer an extra drape, as with adult; reassure child and parents of normal findings</a:t>
            </a:r>
          </a:p>
          <a:p>
            <a:pPr lvl="1"/>
            <a:endParaRPr lang="en-US" altLang="en-US" smtClean="0"/>
          </a:p>
        </p:txBody>
      </p:sp>
      <p:sp>
        <p:nvSpPr>
          <p:cNvPr id="65539" name="Rectangle 2"/>
          <p:cNvSpPr>
            <a:spLocks noGrp="1" noChangeArrowheads="1"/>
          </p:cNvSpPr>
          <p:nvPr>
            <p:ph type="title"/>
          </p:nvPr>
        </p:nvSpPr>
        <p:spPr/>
        <p:txBody>
          <a:bodyPr/>
          <a:lstStyle/>
          <a:p>
            <a:r>
              <a:rPr lang="en-US" altLang="en-US" smtClean="0"/>
              <a:t>Developmental Competence: Infants &amp; Children I</a:t>
            </a:r>
          </a:p>
        </p:txBody>
      </p:sp>
      <p:sp>
        <p:nvSpPr>
          <p:cNvPr id="655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A2330E-2BB6-42EF-ADCB-F36F9E59F462}" type="slidenum">
              <a:rPr lang="en-US" sz="1000" smtClean="0">
                <a:latin typeface="Arial" pitchFamily="34" charset="0"/>
              </a:rPr>
              <a:pPr eaLnBrk="1" hangingPunct="1"/>
              <a:t>54</a:t>
            </a:fld>
            <a:endParaRPr lang="en-US" sz="1000" smtClean="0">
              <a:latin typeface="Arial" pitchFamily="34" charset="0"/>
            </a:endParaRPr>
          </a:p>
        </p:txBody>
      </p:sp>
      <p:sp>
        <p:nvSpPr>
          <p:cNvPr id="6554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465138" y="1641475"/>
            <a:ext cx="8229600" cy="4454525"/>
          </a:xfrm>
        </p:spPr>
        <p:txBody>
          <a:bodyPr/>
          <a:lstStyle/>
          <a:p>
            <a:pPr lvl="1"/>
            <a:r>
              <a:rPr lang="en-US" altLang="en-US" smtClean="0"/>
              <a:t>Inspect penis and scrotum</a:t>
            </a:r>
          </a:p>
          <a:p>
            <a:pPr lvl="2"/>
            <a:r>
              <a:rPr lang="en-US" altLang="en-US" smtClean="0"/>
              <a:t>Penis size usually small in infants and in young boys until puberty</a:t>
            </a:r>
          </a:p>
          <a:p>
            <a:pPr lvl="2"/>
            <a:r>
              <a:rPr lang="en-US" altLang="en-US" smtClean="0"/>
              <a:t>In obese boy, penis looks even smaller because of folds of skin covering base</a:t>
            </a:r>
          </a:p>
          <a:p>
            <a:pPr lvl="2"/>
            <a:r>
              <a:rPr lang="en-US" altLang="en-US" smtClean="0"/>
              <a:t>In circumcised infant, glans looks smooth with meatus centered at tip</a:t>
            </a:r>
          </a:p>
          <a:p>
            <a:pPr lvl="2"/>
            <a:r>
              <a:rPr lang="en-US" altLang="en-US" smtClean="0"/>
              <a:t>While child wears diapers, meatus may be ulcerated from ammonia irritation; more common in circumcised infants</a:t>
            </a:r>
          </a:p>
          <a:p>
            <a:pPr lvl="2"/>
            <a:r>
              <a:rPr lang="en-US" altLang="en-US" smtClean="0"/>
              <a:t>If possible, observe newborn’s first voiding to assess strength and direction of stream</a:t>
            </a:r>
          </a:p>
        </p:txBody>
      </p:sp>
      <p:sp>
        <p:nvSpPr>
          <p:cNvPr id="66563" name="Rectangle 2"/>
          <p:cNvSpPr>
            <a:spLocks noGrp="1" noChangeArrowheads="1"/>
          </p:cNvSpPr>
          <p:nvPr>
            <p:ph type="title"/>
          </p:nvPr>
        </p:nvSpPr>
        <p:spPr/>
        <p:txBody>
          <a:bodyPr/>
          <a:lstStyle/>
          <a:p>
            <a:r>
              <a:rPr lang="en-US" altLang="en-US" smtClean="0"/>
              <a:t>Developmental Competence: Infants &amp; Children II</a:t>
            </a:r>
          </a:p>
        </p:txBody>
      </p:sp>
      <p:sp>
        <p:nvSpPr>
          <p:cNvPr id="665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361A65-9533-41E4-AB67-FB097F68006B}" type="slidenum">
              <a:rPr lang="en-US" sz="1000" smtClean="0">
                <a:latin typeface="Arial" pitchFamily="34" charset="0"/>
              </a:rPr>
              <a:pPr eaLnBrk="1" hangingPunct="1"/>
              <a:t>55</a:t>
            </a:fld>
            <a:endParaRPr lang="en-US" sz="1000" smtClean="0">
              <a:latin typeface="Arial" pitchFamily="34" charset="0"/>
            </a:endParaRPr>
          </a:p>
        </p:txBody>
      </p:sp>
      <p:sp>
        <p:nvSpPr>
          <p:cNvPr id="6656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465138" y="1641475"/>
            <a:ext cx="8229600" cy="4454525"/>
          </a:xfrm>
        </p:spPr>
        <p:txBody>
          <a:bodyPr/>
          <a:lstStyle/>
          <a:p>
            <a:pPr lvl="1"/>
            <a:r>
              <a:rPr lang="en-US" altLang="en-US" smtClean="0"/>
              <a:t>Inspect penis and scrotum </a:t>
            </a:r>
          </a:p>
          <a:p>
            <a:pPr lvl="2"/>
            <a:r>
              <a:rPr lang="en-US" altLang="en-US" smtClean="0"/>
              <a:t>If uncircumcised, foreskin normally tight during first 3 months and should not be retracted because of risk of tearing membrane attaching foreskin to shaft</a:t>
            </a:r>
          </a:p>
          <a:p>
            <a:pPr lvl="3"/>
            <a:r>
              <a:rPr lang="en-US" altLang="en-US" smtClean="0"/>
              <a:t>This leads to scarring and possibly to adhesions later in life </a:t>
            </a:r>
          </a:p>
          <a:p>
            <a:pPr lvl="3"/>
            <a:r>
              <a:rPr lang="en-US" altLang="en-US" smtClean="0"/>
              <a:t>In infants older than 3 months of age, retract foreskin gently to check glans and meatus; it should return to its original position easily</a:t>
            </a:r>
          </a:p>
          <a:p>
            <a:pPr lvl="2"/>
            <a:r>
              <a:rPr lang="en-US" altLang="en-US" smtClean="0"/>
              <a:t>Scrotum looks pink in white infants and dark brown in dark-skinned infants</a:t>
            </a:r>
          </a:p>
          <a:p>
            <a:pPr lvl="2"/>
            <a:r>
              <a:rPr lang="en-US" altLang="en-US" smtClean="0"/>
              <a:t>Rugae well formed in full-term infant</a:t>
            </a:r>
          </a:p>
        </p:txBody>
      </p:sp>
      <p:sp>
        <p:nvSpPr>
          <p:cNvPr id="67587" name="Rectangle 2"/>
          <p:cNvSpPr>
            <a:spLocks noGrp="1" noChangeArrowheads="1"/>
          </p:cNvSpPr>
          <p:nvPr>
            <p:ph type="title"/>
          </p:nvPr>
        </p:nvSpPr>
        <p:spPr/>
        <p:txBody>
          <a:bodyPr/>
          <a:lstStyle/>
          <a:p>
            <a:r>
              <a:rPr lang="en-US" altLang="en-US" smtClean="0"/>
              <a:t>Developmental Competence: Infants &amp; Children III</a:t>
            </a:r>
          </a:p>
        </p:txBody>
      </p:sp>
      <p:sp>
        <p:nvSpPr>
          <p:cNvPr id="675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C97DA4-262C-42D0-9F07-69DEF0FDF9E5}" type="slidenum">
              <a:rPr lang="en-US" sz="1000" smtClean="0">
                <a:latin typeface="Arial" pitchFamily="34" charset="0"/>
              </a:rPr>
              <a:pPr eaLnBrk="1" hangingPunct="1"/>
              <a:t>56</a:t>
            </a:fld>
            <a:endParaRPr lang="en-US" sz="1000" smtClean="0">
              <a:latin typeface="Arial" pitchFamily="34" charset="0"/>
            </a:endParaRPr>
          </a:p>
        </p:txBody>
      </p:sp>
      <p:sp>
        <p:nvSpPr>
          <p:cNvPr id="6758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465138" y="1641475"/>
            <a:ext cx="8229600" cy="4454525"/>
          </a:xfrm>
        </p:spPr>
        <p:txBody>
          <a:bodyPr/>
          <a:lstStyle/>
          <a:p>
            <a:pPr lvl="1"/>
            <a:r>
              <a:rPr lang="en-US" altLang="en-US" smtClean="0"/>
              <a:t>Inspect penis and scrotum </a:t>
            </a:r>
          </a:p>
          <a:p>
            <a:pPr lvl="2"/>
            <a:r>
              <a:rPr lang="en-US" altLang="en-US" smtClean="0"/>
              <a:t>Scrotum size varies with ambient temperature, but overall, infant’s scrotum looks large in relation to penis </a:t>
            </a:r>
          </a:p>
          <a:p>
            <a:pPr lvl="3"/>
            <a:r>
              <a:rPr lang="en-US" altLang="en-US" smtClean="0"/>
              <a:t>No bulges, either constant or intermittent, are present</a:t>
            </a:r>
          </a:p>
          <a:p>
            <a:pPr lvl="1"/>
            <a:r>
              <a:rPr lang="en-US" altLang="en-US" smtClean="0"/>
              <a:t>Palpate scrotum and testes</a:t>
            </a:r>
          </a:p>
          <a:p>
            <a:pPr lvl="2"/>
            <a:r>
              <a:rPr lang="en-US" altLang="en-US" smtClean="0"/>
              <a:t>Cremasteric reflex is strong in infant, pulling testes up into inguinal canal and abdomen from exposure to cold, touch, exercise, or emotion; take care not to elicit reflex</a:t>
            </a:r>
          </a:p>
          <a:p>
            <a:pPr lvl="3"/>
            <a:r>
              <a:rPr lang="en-US" altLang="en-US" smtClean="0"/>
              <a:t>Keep your hands warm and palpate from external inguinal ring down</a:t>
            </a:r>
          </a:p>
          <a:p>
            <a:pPr lvl="3"/>
            <a:r>
              <a:rPr lang="en-US" altLang="en-US" smtClean="0"/>
              <a:t>Block inguinal canals with thumb and forefinger of your other hand to prevent testes from retracting</a:t>
            </a:r>
          </a:p>
        </p:txBody>
      </p:sp>
      <p:sp>
        <p:nvSpPr>
          <p:cNvPr id="68611" name="Rectangle 2"/>
          <p:cNvSpPr>
            <a:spLocks noGrp="1" noChangeArrowheads="1"/>
          </p:cNvSpPr>
          <p:nvPr>
            <p:ph type="title"/>
          </p:nvPr>
        </p:nvSpPr>
        <p:spPr/>
        <p:txBody>
          <a:bodyPr/>
          <a:lstStyle/>
          <a:p>
            <a:r>
              <a:rPr lang="en-US" altLang="en-US" smtClean="0"/>
              <a:t>Developmental Competence: Infants &amp; Children IV</a:t>
            </a:r>
          </a:p>
        </p:txBody>
      </p:sp>
      <p:sp>
        <p:nvSpPr>
          <p:cNvPr id="686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BE5237-D436-4865-81A7-9015273BDF49}" type="slidenum">
              <a:rPr lang="en-US" sz="1000" smtClean="0">
                <a:latin typeface="Arial" pitchFamily="34" charset="0"/>
              </a:rPr>
              <a:pPr eaLnBrk="1" hangingPunct="1"/>
              <a:t>57</a:t>
            </a:fld>
            <a:endParaRPr lang="en-US" sz="1000" smtClean="0">
              <a:latin typeface="Arial" pitchFamily="34" charset="0"/>
            </a:endParaRPr>
          </a:p>
        </p:txBody>
      </p:sp>
      <p:sp>
        <p:nvSpPr>
          <p:cNvPr id="6861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465138" y="1641475"/>
            <a:ext cx="8229600" cy="4454525"/>
          </a:xfrm>
        </p:spPr>
        <p:txBody>
          <a:bodyPr/>
          <a:lstStyle/>
          <a:p>
            <a:pPr lvl="1"/>
            <a:r>
              <a:rPr lang="en-US" altLang="en-US" smtClean="0"/>
              <a:t>Inspect penis and scrotum </a:t>
            </a:r>
          </a:p>
          <a:p>
            <a:pPr lvl="2"/>
            <a:r>
              <a:rPr lang="en-US" altLang="en-US" smtClean="0"/>
              <a:t>Normally, testes are descended and are equal in size bilaterally</a:t>
            </a:r>
          </a:p>
          <a:p>
            <a:pPr lvl="2"/>
            <a:r>
              <a:rPr lang="en-US" altLang="en-US" smtClean="0"/>
              <a:t>Important to document that you have palpated testes </a:t>
            </a:r>
          </a:p>
          <a:p>
            <a:pPr lvl="3"/>
            <a:r>
              <a:rPr lang="en-US" altLang="en-US" smtClean="0"/>
              <a:t>Once palpated, they are considered descended, even if they have retracted momentarily at next visit</a:t>
            </a:r>
          </a:p>
          <a:p>
            <a:pPr lvl="2"/>
            <a:r>
              <a:rPr lang="en-US" altLang="en-US" smtClean="0"/>
              <a:t>If scrotal half feels empty, search for testes along inguinal canal and try to milk them down</a:t>
            </a:r>
          </a:p>
          <a:p>
            <a:pPr lvl="2"/>
            <a:r>
              <a:rPr lang="en-US" altLang="en-US" smtClean="0"/>
              <a:t>Ask toddler or child to squat with knees flexed up; this pressure may force the testes down; or have child sit cross-legged to relax reflex</a:t>
            </a:r>
          </a:p>
        </p:txBody>
      </p:sp>
      <p:sp>
        <p:nvSpPr>
          <p:cNvPr id="69635" name="Rectangle 2"/>
          <p:cNvSpPr>
            <a:spLocks noGrp="1" noChangeArrowheads="1"/>
          </p:cNvSpPr>
          <p:nvPr>
            <p:ph type="title"/>
          </p:nvPr>
        </p:nvSpPr>
        <p:spPr/>
        <p:txBody>
          <a:bodyPr/>
          <a:lstStyle/>
          <a:p>
            <a:r>
              <a:rPr lang="en-US" altLang="en-US" smtClean="0"/>
              <a:t>Developmental Competence: Infants &amp; Children V</a:t>
            </a:r>
          </a:p>
        </p:txBody>
      </p:sp>
      <p:sp>
        <p:nvSpPr>
          <p:cNvPr id="696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A1371F-F6F6-490F-874B-2A7BBBB6D188}" type="slidenum">
              <a:rPr lang="en-US" sz="1000" smtClean="0">
                <a:latin typeface="Arial" pitchFamily="34" charset="0"/>
              </a:rPr>
              <a:pPr eaLnBrk="1" hangingPunct="1"/>
              <a:t>58</a:t>
            </a:fld>
            <a:endParaRPr lang="en-US" sz="1000" smtClean="0">
              <a:latin typeface="Arial" pitchFamily="34" charset="0"/>
            </a:endParaRPr>
          </a:p>
        </p:txBody>
      </p:sp>
      <p:sp>
        <p:nvSpPr>
          <p:cNvPr id="696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465138" y="1641475"/>
            <a:ext cx="8229600" cy="4454525"/>
          </a:xfrm>
        </p:spPr>
        <p:txBody>
          <a:bodyPr/>
          <a:lstStyle/>
          <a:p>
            <a:pPr lvl="1"/>
            <a:r>
              <a:rPr lang="en-US" altLang="en-US" smtClean="0"/>
              <a:t>Inspect penis and scrotum </a:t>
            </a:r>
          </a:p>
          <a:p>
            <a:pPr lvl="2"/>
            <a:r>
              <a:rPr lang="en-US" altLang="en-US" smtClean="0"/>
              <a:t>Migratory testes, physiologic cryptorchidism, is common because of strength of cremasteric reflex and small mass of prepubertal testes</a:t>
            </a:r>
          </a:p>
          <a:p>
            <a:pPr lvl="2"/>
            <a:r>
              <a:rPr lang="en-US" altLang="en-US" smtClean="0"/>
              <a:t>Note that affected side has normally developed scrotum; these testes descend at puberty and are normal</a:t>
            </a:r>
          </a:p>
          <a:p>
            <a:pPr lvl="3"/>
            <a:r>
              <a:rPr lang="en-US" altLang="en-US" smtClean="0"/>
              <a:t>With true cryptorchidism, the scrotum is atrophic</a:t>
            </a:r>
          </a:p>
          <a:p>
            <a:pPr lvl="2"/>
            <a:r>
              <a:rPr lang="en-US" altLang="en-US" smtClean="0"/>
              <a:t>Palpate epididymis and spermatic cord as described in adult section</a:t>
            </a:r>
          </a:p>
        </p:txBody>
      </p:sp>
      <p:sp>
        <p:nvSpPr>
          <p:cNvPr id="70659" name="Rectangle 2"/>
          <p:cNvSpPr>
            <a:spLocks noGrp="1" noChangeArrowheads="1"/>
          </p:cNvSpPr>
          <p:nvPr>
            <p:ph type="title"/>
          </p:nvPr>
        </p:nvSpPr>
        <p:spPr/>
        <p:txBody>
          <a:bodyPr/>
          <a:lstStyle/>
          <a:p>
            <a:r>
              <a:rPr lang="en-US" altLang="en-US" smtClean="0"/>
              <a:t>Developmental Competence: Infants &amp; Children VI</a:t>
            </a:r>
          </a:p>
        </p:txBody>
      </p:sp>
      <p:sp>
        <p:nvSpPr>
          <p:cNvPr id="706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F16D2A-2AC6-481F-A762-9BFA1517146D}" type="slidenum">
              <a:rPr lang="en-US" sz="1000" smtClean="0">
                <a:latin typeface="Arial" pitchFamily="34" charset="0"/>
              </a:rPr>
              <a:pPr eaLnBrk="1" hangingPunct="1"/>
              <a:t>59</a:t>
            </a:fld>
            <a:endParaRPr lang="en-US" sz="1000" smtClean="0">
              <a:latin typeface="Arial" pitchFamily="34" charset="0"/>
            </a:endParaRPr>
          </a:p>
        </p:txBody>
      </p:sp>
      <p:sp>
        <p:nvSpPr>
          <p:cNvPr id="706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Scrotum</a:t>
            </a:r>
          </a:p>
        </p:txBody>
      </p:sp>
      <p:pic>
        <p:nvPicPr>
          <p:cNvPr id="1843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809750"/>
            <a:ext cx="6421438" cy="4325938"/>
          </a:xfrm>
          <a:prstGeom prst="rect">
            <a:avLst/>
          </a:prstGeom>
          <a:noFill/>
          <a:ln w="38100" cap="sq">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F8EF15-C4F7-4C2D-AF51-1E93E04CEDE0}" type="slidenum">
              <a:rPr lang="en-US" sz="1000" smtClean="0">
                <a:latin typeface="Arial" pitchFamily="34" charset="0"/>
              </a:rPr>
              <a:pPr eaLnBrk="1" hangingPunct="1"/>
              <a:t>6</a:t>
            </a:fld>
            <a:endParaRPr lang="en-US" sz="1000" smtClean="0">
              <a:latin typeface="Arial" pitchFamily="34" charset="0"/>
            </a:endParaRPr>
          </a:p>
        </p:txBody>
      </p:sp>
      <p:sp>
        <p:nvSpPr>
          <p:cNvPr id="184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465138" y="1641475"/>
            <a:ext cx="8229600" cy="4454525"/>
          </a:xfrm>
        </p:spPr>
        <p:txBody>
          <a:bodyPr/>
          <a:lstStyle/>
          <a:p>
            <a:pPr lvl="1"/>
            <a:r>
              <a:rPr lang="en-US" altLang="en-US" smtClean="0"/>
              <a:t>Inspect penis and scrotum </a:t>
            </a:r>
          </a:p>
          <a:p>
            <a:pPr lvl="2"/>
            <a:r>
              <a:rPr lang="en-US" altLang="en-US" smtClean="0"/>
              <a:t>Common scrotal finding in boy under 2 is a hydrocele, or fluid in scrotum; appears as a large scrotum and transilluminates as faint pink glow</a:t>
            </a:r>
          </a:p>
          <a:p>
            <a:pPr lvl="2"/>
            <a:r>
              <a:rPr lang="en-US" altLang="en-US" smtClean="0"/>
              <a:t>Usually disappears spontaneously</a:t>
            </a:r>
          </a:p>
          <a:p>
            <a:pPr lvl="1"/>
            <a:r>
              <a:rPr lang="en-US" altLang="en-US" smtClean="0"/>
              <a:t>Inspect inguinal area for a bulge</a:t>
            </a:r>
          </a:p>
          <a:p>
            <a:pPr lvl="2"/>
            <a:r>
              <a:rPr lang="en-US" altLang="en-US" smtClean="0"/>
              <a:t>If parent gives a positive history of one, try to elicit it by increasing intraabdominal pressure</a:t>
            </a:r>
          </a:p>
          <a:p>
            <a:pPr lvl="2"/>
            <a:r>
              <a:rPr lang="en-US" altLang="en-US" smtClean="0"/>
              <a:t>Ask boy to hold his breath and strain down or have him blow up a balloon</a:t>
            </a:r>
          </a:p>
          <a:p>
            <a:pPr lvl="2"/>
            <a:r>
              <a:rPr lang="en-US" altLang="en-US" smtClean="0"/>
              <a:t>If a hernia is suspected, palpate inguinal area</a:t>
            </a:r>
          </a:p>
          <a:p>
            <a:pPr lvl="2"/>
            <a:r>
              <a:rPr lang="en-US" altLang="en-US" smtClean="0"/>
              <a:t>Use your little finger to reach external inguinal ring</a:t>
            </a:r>
          </a:p>
          <a:p>
            <a:pPr lvl="2"/>
            <a:endParaRPr lang="en-US" altLang="en-US" smtClean="0"/>
          </a:p>
        </p:txBody>
      </p:sp>
      <p:sp>
        <p:nvSpPr>
          <p:cNvPr id="71683" name="Rectangle 2"/>
          <p:cNvSpPr>
            <a:spLocks noGrp="1" noChangeArrowheads="1"/>
          </p:cNvSpPr>
          <p:nvPr>
            <p:ph type="title"/>
          </p:nvPr>
        </p:nvSpPr>
        <p:spPr/>
        <p:txBody>
          <a:bodyPr/>
          <a:lstStyle/>
          <a:p>
            <a:r>
              <a:rPr lang="en-US" altLang="en-US" smtClean="0"/>
              <a:t>Developmental Competence: Infants &amp; Children VII</a:t>
            </a:r>
          </a:p>
        </p:txBody>
      </p:sp>
      <p:sp>
        <p:nvSpPr>
          <p:cNvPr id="716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6146B6-A1F1-45B3-94CF-58A0F77ADAB1}" type="slidenum">
              <a:rPr lang="en-US" sz="1000" smtClean="0">
                <a:latin typeface="Arial" pitchFamily="34" charset="0"/>
              </a:rPr>
              <a:pPr eaLnBrk="1" hangingPunct="1"/>
              <a:t>60</a:t>
            </a:fld>
            <a:endParaRPr lang="en-US" sz="1000" smtClean="0">
              <a:latin typeface="Arial" pitchFamily="34" charset="0"/>
            </a:endParaRPr>
          </a:p>
        </p:txBody>
      </p:sp>
      <p:sp>
        <p:nvSpPr>
          <p:cNvPr id="7168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6"/>
          <p:cNvSpPr>
            <a:spLocks noGrp="1"/>
          </p:cNvSpPr>
          <p:nvPr>
            <p:ph idx="1"/>
          </p:nvPr>
        </p:nvSpPr>
        <p:spPr>
          <a:xfrm>
            <a:off x="465138" y="1641475"/>
            <a:ext cx="8229600" cy="4454525"/>
          </a:xfrm>
        </p:spPr>
        <p:txBody>
          <a:bodyPr/>
          <a:lstStyle/>
          <a:p>
            <a:pPr lvl="1"/>
            <a:r>
              <a:rPr lang="en-US" altLang="en-US" smtClean="0"/>
              <a:t>Adolescents show wide variation in normal development of genitals</a:t>
            </a:r>
          </a:p>
          <a:p>
            <a:pPr lvl="1"/>
            <a:r>
              <a:rPr lang="en-US" altLang="en-US" smtClean="0"/>
              <a:t>Using SMR charts, note:</a:t>
            </a:r>
          </a:p>
          <a:p>
            <a:pPr lvl="2"/>
            <a:r>
              <a:rPr lang="en-US" altLang="en-US" smtClean="0"/>
              <a:t>Enlargement of testes and scrotum</a:t>
            </a:r>
          </a:p>
          <a:p>
            <a:pPr lvl="2"/>
            <a:r>
              <a:rPr lang="en-US" altLang="en-US" smtClean="0"/>
              <a:t>Pubic hair growth</a:t>
            </a:r>
          </a:p>
          <a:p>
            <a:pPr lvl="2"/>
            <a:r>
              <a:rPr lang="en-US" altLang="en-US" smtClean="0"/>
              <a:t>Darkening of scrotal color</a:t>
            </a:r>
          </a:p>
          <a:p>
            <a:pPr lvl="2"/>
            <a:r>
              <a:rPr lang="en-US" altLang="en-US" smtClean="0"/>
              <a:t>Roughening of scrotal skin</a:t>
            </a:r>
          </a:p>
          <a:p>
            <a:pPr lvl="2"/>
            <a:r>
              <a:rPr lang="en-US" altLang="en-US" smtClean="0"/>
              <a:t>Increase in penis length and width</a:t>
            </a:r>
          </a:p>
          <a:p>
            <a:pPr lvl="2"/>
            <a:r>
              <a:rPr lang="en-US" altLang="en-US" smtClean="0"/>
              <a:t>Axillary hair growth</a:t>
            </a:r>
          </a:p>
          <a:p>
            <a:pPr lvl="1"/>
            <a:r>
              <a:rPr lang="en-US" altLang="en-US" smtClean="0"/>
              <a:t>Be familiar with normal sequence of growth</a:t>
            </a:r>
          </a:p>
        </p:txBody>
      </p:sp>
      <p:sp>
        <p:nvSpPr>
          <p:cNvPr id="72707" name="Rectangle 2"/>
          <p:cNvSpPr>
            <a:spLocks noGrp="1" noChangeArrowheads="1"/>
          </p:cNvSpPr>
          <p:nvPr>
            <p:ph type="title"/>
          </p:nvPr>
        </p:nvSpPr>
        <p:spPr/>
        <p:txBody>
          <a:bodyPr/>
          <a:lstStyle/>
          <a:p>
            <a:r>
              <a:rPr lang="en-US" altLang="en-US" smtClean="0"/>
              <a:t>Developmental Competence: Adolescent</a:t>
            </a:r>
          </a:p>
        </p:txBody>
      </p:sp>
      <p:sp>
        <p:nvSpPr>
          <p:cNvPr id="727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808B31-B3F8-48D7-86B2-72D2756C5542}" type="slidenum">
              <a:rPr lang="en-US" sz="1000" smtClean="0">
                <a:latin typeface="Arial" pitchFamily="34" charset="0"/>
              </a:rPr>
              <a:pPr eaLnBrk="1" hangingPunct="1"/>
              <a:t>61</a:t>
            </a:fld>
            <a:endParaRPr lang="en-US" sz="1000" smtClean="0">
              <a:latin typeface="Arial" pitchFamily="34" charset="0"/>
            </a:endParaRPr>
          </a:p>
        </p:txBody>
      </p:sp>
      <p:sp>
        <p:nvSpPr>
          <p:cNvPr id="7270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6"/>
          <p:cNvSpPr>
            <a:spLocks noGrp="1"/>
          </p:cNvSpPr>
          <p:nvPr>
            <p:ph idx="1"/>
          </p:nvPr>
        </p:nvSpPr>
        <p:spPr>
          <a:xfrm>
            <a:off x="465138" y="1641475"/>
            <a:ext cx="8229600" cy="4454525"/>
          </a:xfrm>
        </p:spPr>
        <p:txBody>
          <a:bodyPr/>
          <a:lstStyle/>
          <a:p>
            <a:pPr lvl="1"/>
            <a:r>
              <a:rPr lang="en-US" altLang="en-US" smtClean="0"/>
              <a:t>In older male, you may note thinner, graying pubic hair and decreased size of penis</a:t>
            </a:r>
          </a:p>
          <a:p>
            <a:pPr lvl="1"/>
            <a:r>
              <a:rPr lang="en-US" altLang="en-US" smtClean="0"/>
              <a:t>Size of testes may be decreased and may feel less firm</a:t>
            </a:r>
          </a:p>
          <a:p>
            <a:pPr lvl="1"/>
            <a:r>
              <a:rPr lang="en-US" altLang="en-US" smtClean="0"/>
              <a:t>Scrotal sac pendulous with less rugae</a:t>
            </a:r>
          </a:p>
          <a:p>
            <a:pPr lvl="1"/>
            <a:r>
              <a:rPr lang="en-US" altLang="en-US" smtClean="0"/>
              <a:t>Scrotal skin may become excoriated if man continually sits on it</a:t>
            </a:r>
          </a:p>
        </p:txBody>
      </p:sp>
      <p:sp>
        <p:nvSpPr>
          <p:cNvPr id="73731" name="Rectangle 2"/>
          <p:cNvSpPr>
            <a:spLocks noGrp="1" noChangeArrowheads="1"/>
          </p:cNvSpPr>
          <p:nvPr>
            <p:ph type="title"/>
          </p:nvPr>
        </p:nvSpPr>
        <p:spPr/>
        <p:txBody>
          <a:bodyPr/>
          <a:lstStyle/>
          <a:p>
            <a:r>
              <a:rPr lang="en-US" altLang="en-US" smtClean="0"/>
              <a:t>Developmental Competence: Aging Adult</a:t>
            </a:r>
          </a:p>
        </p:txBody>
      </p:sp>
      <p:sp>
        <p:nvSpPr>
          <p:cNvPr id="737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4E34F1-4779-481C-818D-0E83F1750E32}" type="slidenum">
              <a:rPr lang="en-US" sz="1000" smtClean="0">
                <a:latin typeface="Arial" pitchFamily="34" charset="0"/>
              </a:rPr>
              <a:pPr eaLnBrk="1" hangingPunct="1"/>
              <a:t>62</a:t>
            </a:fld>
            <a:endParaRPr lang="en-US" sz="1000" smtClean="0">
              <a:latin typeface="Arial" pitchFamily="34" charset="0"/>
            </a:endParaRPr>
          </a:p>
        </p:txBody>
      </p:sp>
      <p:sp>
        <p:nvSpPr>
          <p:cNvPr id="7373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7"/>
          <p:cNvSpPr>
            <a:spLocks noGrp="1"/>
          </p:cNvSpPr>
          <p:nvPr>
            <p:ph idx="1"/>
          </p:nvPr>
        </p:nvSpPr>
        <p:spPr>
          <a:xfrm>
            <a:off x="465138" y="1641475"/>
            <a:ext cx="8229600" cy="4454525"/>
          </a:xfrm>
        </p:spPr>
        <p:txBody>
          <a:bodyPr/>
          <a:lstStyle/>
          <a:p>
            <a:pPr lvl="1"/>
            <a:r>
              <a:rPr lang="en-US" altLang="en-US" smtClean="0"/>
              <a:t>Discussion of prostate health and examination of prostate gland is a unique aspect of male health assessment</a:t>
            </a:r>
          </a:p>
          <a:p>
            <a:pPr lvl="2"/>
            <a:r>
              <a:rPr lang="en-US" altLang="en-US" smtClean="0"/>
              <a:t>Gradual enlargement of prostate gland considered to be normal part of aging</a:t>
            </a:r>
          </a:p>
          <a:p>
            <a:pPr lvl="2"/>
            <a:r>
              <a:rPr lang="en-US" altLang="en-US" smtClean="0"/>
              <a:t>Enlargement termed benign prostatic hypertrophy, or BPH; it does not raise an individual’s risk for prostate cancer, yet symptoms for BPH and prostate cancer can be very similar</a:t>
            </a:r>
          </a:p>
        </p:txBody>
      </p:sp>
      <p:sp>
        <p:nvSpPr>
          <p:cNvPr id="74755" name="Rectangle 2"/>
          <p:cNvSpPr>
            <a:spLocks noGrp="1" noChangeArrowheads="1"/>
          </p:cNvSpPr>
          <p:nvPr>
            <p:ph type="title"/>
          </p:nvPr>
        </p:nvSpPr>
        <p:spPr/>
        <p:txBody>
          <a:bodyPr/>
          <a:lstStyle/>
          <a:p>
            <a:r>
              <a:rPr lang="en-US" altLang="en-US" smtClean="0"/>
              <a:t>Promoting a Healthy Lifestyle: Prostate Cancer </a:t>
            </a:r>
          </a:p>
        </p:txBody>
      </p:sp>
      <p:sp>
        <p:nvSpPr>
          <p:cNvPr id="747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807A2E-C3DA-415A-9C23-B5AEFE807A09}" type="slidenum">
              <a:rPr lang="en-US" sz="1000" smtClean="0">
                <a:latin typeface="Arial" pitchFamily="34" charset="0"/>
              </a:rPr>
              <a:pPr eaLnBrk="1" hangingPunct="1"/>
              <a:t>63</a:t>
            </a:fld>
            <a:endParaRPr lang="en-US" sz="1000" smtClean="0">
              <a:latin typeface="Arial" pitchFamily="34" charset="0"/>
            </a:endParaRPr>
          </a:p>
        </p:txBody>
      </p:sp>
      <p:sp>
        <p:nvSpPr>
          <p:cNvPr id="7475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7"/>
          <p:cNvSpPr>
            <a:spLocks noGrp="1"/>
          </p:cNvSpPr>
          <p:nvPr>
            <p:ph idx="1"/>
          </p:nvPr>
        </p:nvSpPr>
        <p:spPr>
          <a:xfrm>
            <a:off x="465138" y="1641475"/>
            <a:ext cx="8229600" cy="4454525"/>
          </a:xfrm>
        </p:spPr>
        <p:txBody>
          <a:bodyPr/>
          <a:lstStyle/>
          <a:p>
            <a:pPr lvl="1"/>
            <a:r>
              <a:rPr lang="en-US" altLang="en-US" smtClean="0"/>
              <a:t>Prostate cancer typically detected by testing blood for prostate-specific antigen (PSA) and/or on digital rectal examination (DRE)</a:t>
            </a:r>
          </a:p>
          <a:p>
            <a:pPr lvl="2"/>
            <a:r>
              <a:rPr lang="en-US" altLang="en-US" smtClean="0"/>
              <a:t>US Preventative Task Force Recommendation Statement of PSA Screening – May 2012  - shift in paradigm assessing relative benefits versus risks of  PSA screening tests</a:t>
            </a:r>
          </a:p>
          <a:p>
            <a:pPr lvl="2"/>
            <a:r>
              <a:rPr lang="en-US" altLang="en-US" smtClean="0"/>
              <a:t>Men at higher risk for developing prostate cancer, such as African Americans and/or men who have a first-degree relative (father, brother, or son) diagnosed with prostate cancer at an early age (younger than 65) should be offered testing earlier</a:t>
            </a:r>
          </a:p>
        </p:txBody>
      </p:sp>
      <p:sp>
        <p:nvSpPr>
          <p:cNvPr id="75779" name="Rectangle 2"/>
          <p:cNvSpPr>
            <a:spLocks noGrp="1" noChangeArrowheads="1"/>
          </p:cNvSpPr>
          <p:nvPr>
            <p:ph type="title"/>
          </p:nvPr>
        </p:nvSpPr>
        <p:spPr/>
        <p:txBody>
          <a:bodyPr/>
          <a:lstStyle/>
          <a:p>
            <a:r>
              <a:rPr lang="en-US" altLang="en-US" smtClean="0"/>
              <a:t>Prostate Cancer Testing</a:t>
            </a:r>
          </a:p>
        </p:txBody>
      </p:sp>
      <p:sp>
        <p:nvSpPr>
          <p:cNvPr id="757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F7D723-C05C-412A-AEEC-F1CE0BDFDA8E}" type="slidenum">
              <a:rPr lang="en-US" sz="1000" smtClean="0">
                <a:latin typeface="Arial" pitchFamily="34" charset="0"/>
              </a:rPr>
              <a:pPr eaLnBrk="1" hangingPunct="1"/>
              <a:t>64</a:t>
            </a:fld>
            <a:endParaRPr lang="en-US" sz="1000" smtClean="0">
              <a:latin typeface="Arial" pitchFamily="34" charset="0"/>
            </a:endParaRPr>
          </a:p>
        </p:txBody>
      </p:sp>
      <p:sp>
        <p:nvSpPr>
          <p:cNvPr id="7578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7"/>
          <p:cNvSpPr>
            <a:spLocks noGrp="1"/>
          </p:cNvSpPr>
          <p:nvPr>
            <p:ph idx="1"/>
          </p:nvPr>
        </p:nvSpPr>
        <p:spPr>
          <a:xfrm>
            <a:off x="465138" y="1641475"/>
            <a:ext cx="8229600" cy="4454525"/>
          </a:xfrm>
        </p:spPr>
        <p:txBody>
          <a:bodyPr/>
          <a:lstStyle/>
          <a:p>
            <a:pPr lvl="1"/>
            <a:r>
              <a:rPr lang="en-US" altLang="en-US" smtClean="0"/>
              <a:t>PSA made by normal prostate gland</a:t>
            </a:r>
          </a:p>
          <a:p>
            <a:pPr lvl="2"/>
            <a:r>
              <a:rPr lang="en-US" altLang="en-US" smtClean="0"/>
              <a:t>When prostate cancer develops, PSA levels increase</a:t>
            </a:r>
          </a:p>
          <a:p>
            <a:pPr lvl="2"/>
            <a:r>
              <a:rPr lang="en-US" altLang="en-US" smtClean="0"/>
              <a:t>But, benign or noncancerous enlargement of prostate (BPH), age, and prostatitis can cause PSA to increase</a:t>
            </a:r>
          </a:p>
          <a:p>
            <a:pPr lvl="2"/>
            <a:r>
              <a:rPr lang="en-US" altLang="en-US" smtClean="0"/>
              <a:t>The DRE involves a gloved, lubricated finger being inserted into rectum</a:t>
            </a:r>
          </a:p>
        </p:txBody>
      </p:sp>
      <p:sp>
        <p:nvSpPr>
          <p:cNvPr id="76803" name="Rectangle 2"/>
          <p:cNvSpPr>
            <a:spLocks noGrp="1" noChangeArrowheads="1"/>
          </p:cNvSpPr>
          <p:nvPr>
            <p:ph type="title"/>
          </p:nvPr>
        </p:nvSpPr>
        <p:spPr/>
        <p:txBody>
          <a:bodyPr/>
          <a:lstStyle/>
          <a:p>
            <a:r>
              <a:rPr lang="en-US" altLang="en-US" smtClean="0"/>
              <a:t>Prostate Gland </a:t>
            </a:r>
          </a:p>
        </p:txBody>
      </p:sp>
      <p:sp>
        <p:nvSpPr>
          <p:cNvPr id="768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2DE76A-BE0D-43F3-9827-FC5682434BEB}" type="slidenum">
              <a:rPr lang="en-US" sz="1000" smtClean="0">
                <a:latin typeface="Arial" pitchFamily="34" charset="0"/>
              </a:rPr>
              <a:pPr eaLnBrk="1" hangingPunct="1"/>
              <a:t>65</a:t>
            </a:fld>
            <a:endParaRPr lang="en-US" sz="1000" smtClean="0">
              <a:latin typeface="Arial" pitchFamily="34" charset="0"/>
            </a:endParaRPr>
          </a:p>
        </p:txBody>
      </p:sp>
      <p:sp>
        <p:nvSpPr>
          <p:cNvPr id="7680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r>
              <a:rPr lang="en-US" altLang="en-US" smtClean="0"/>
              <a:t>Sample Charting: Subjective &amp; Objective</a:t>
            </a:r>
          </a:p>
        </p:txBody>
      </p:sp>
      <p:pic>
        <p:nvPicPr>
          <p:cNvPr id="77828" name="Picture 7" descr="ch2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804988"/>
            <a:ext cx="8134350" cy="277971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8" descr="ch2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584700"/>
            <a:ext cx="8178800" cy="150018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783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CAF219-4AB8-4405-9D0E-6EDA8C2DE2B0}" type="slidenum">
              <a:rPr lang="en-US" sz="1000" smtClean="0">
                <a:latin typeface="Arial" pitchFamily="34" charset="0"/>
              </a:rPr>
              <a:pPr eaLnBrk="1" hangingPunct="1"/>
              <a:t>66</a:t>
            </a:fld>
            <a:endParaRPr lang="en-US" sz="1000" smtClean="0">
              <a:latin typeface="Arial" pitchFamily="34" charset="0"/>
            </a:endParaRPr>
          </a:p>
        </p:txBody>
      </p:sp>
      <p:sp>
        <p:nvSpPr>
          <p:cNvPr id="7783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465138" y="1641475"/>
            <a:ext cx="8229600" cy="4454525"/>
          </a:xfrm>
        </p:spPr>
        <p:txBody>
          <a:bodyPr/>
          <a:lstStyle/>
          <a:p>
            <a:r>
              <a:rPr lang="en-US" altLang="en-US" smtClean="0"/>
              <a:t>Genital herpes, HSV-2 infection</a:t>
            </a:r>
          </a:p>
          <a:p>
            <a:r>
              <a:rPr lang="en-US" altLang="en-US" smtClean="0"/>
              <a:t>Syphilitic chancre</a:t>
            </a:r>
          </a:p>
          <a:p>
            <a:r>
              <a:rPr lang="en-US" altLang="en-US" smtClean="0"/>
              <a:t>Genital warts, human papillomavirus (HPV)</a:t>
            </a:r>
          </a:p>
          <a:p>
            <a:r>
              <a:rPr lang="en-US" altLang="en-US" smtClean="0"/>
              <a:t>Carcinoma</a:t>
            </a:r>
          </a:p>
          <a:p>
            <a:pPr lvl="1"/>
            <a:r>
              <a:rPr lang="en-US" altLang="en-US" smtClean="0"/>
              <a:t>Begins as red, raised warty growth or as an ulcer, with watery discharge</a:t>
            </a:r>
          </a:p>
          <a:p>
            <a:pPr lvl="1"/>
            <a:r>
              <a:rPr lang="en-US" altLang="en-US" smtClean="0"/>
              <a:t>As it grows, may necrose and slough</a:t>
            </a:r>
          </a:p>
          <a:p>
            <a:pPr lvl="1"/>
            <a:r>
              <a:rPr lang="en-US" altLang="en-US" smtClean="0"/>
              <a:t>Usually painless; almost always on glans or inner lip of foreskin and following chronic inflammation; enlarged lymph nodes are common</a:t>
            </a:r>
          </a:p>
        </p:txBody>
      </p:sp>
      <p:sp>
        <p:nvSpPr>
          <p:cNvPr id="78851" name="Rectangle 2"/>
          <p:cNvSpPr>
            <a:spLocks noGrp="1" noChangeArrowheads="1"/>
          </p:cNvSpPr>
          <p:nvPr>
            <p:ph type="title"/>
          </p:nvPr>
        </p:nvSpPr>
        <p:spPr/>
        <p:txBody>
          <a:bodyPr/>
          <a:lstStyle/>
          <a:p>
            <a:r>
              <a:rPr lang="en-US" altLang="en-US" smtClean="0"/>
              <a:t>Abnormal Findings: Male Genital Lesions I</a:t>
            </a:r>
          </a:p>
        </p:txBody>
      </p:sp>
      <p:sp>
        <p:nvSpPr>
          <p:cNvPr id="788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016359-A770-43D1-A5A7-59FA60F6E67E}" type="slidenum">
              <a:rPr lang="en-US" sz="1000" smtClean="0">
                <a:latin typeface="Arial" pitchFamily="34" charset="0"/>
              </a:rPr>
              <a:pPr eaLnBrk="1" hangingPunct="1"/>
              <a:t>67</a:t>
            </a:fld>
            <a:endParaRPr lang="en-US" sz="1000" smtClean="0">
              <a:latin typeface="Arial" pitchFamily="34" charset="0"/>
            </a:endParaRPr>
          </a:p>
        </p:txBody>
      </p:sp>
      <p:sp>
        <p:nvSpPr>
          <p:cNvPr id="7885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465138" y="1641475"/>
            <a:ext cx="8229600" cy="4454525"/>
          </a:xfrm>
        </p:spPr>
        <p:txBody>
          <a:bodyPr/>
          <a:lstStyle/>
          <a:p>
            <a:r>
              <a:rPr lang="en-US" altLang="en-US" smtClean="0"/>
              <a:t>Urethritis, urethral discharge, and dysuria</a:t>
            </a:r>
          </a:p>
          <a:p>
            <a:pPr lvl="1"/>
            <a:r>
              <a:rPr lang="en-US" altLang="en-US" smtClean="0"/>
              <a:t>Infection of urethra, painful burning urination</a:t>
            </a:r>
          </a:p>
          <a:p>
            <a:pPr lvl="2"/>
            <a:r>
              <a:rPr lang="en-US" altLang="en-US" smtClean="0"/>
              <a:t>Meatus edges are reddened, everted, and swollen; purulent urethral discharge is present; urine cloudy with discharge and mucous shreds</a:t>
            </a:r>
          </a:p>
          <a:p>
            <a:pPr lvl="1"/>
            <a:r>
              <a:rPr lang="en-US" altLang="en-US" smtClean="0"/>
              <a:t>Cause determined by culture</a:t>
            </a:r>
          </a:p>
          <a:p>
            <a:pPr lvl="2"/>
            <a:r>
              <a:rPr lang="en-US" altLang="en-US" smtClean="0"/>
              <a:t>Gonococcal urethritis has thick, profuse, yellow or gray-brown discharge</a:t>
            </a:r>
          </a:p>
          <a:p>
            <a:pPr lvl="2"/>
            <a:r>
              <a:rPr lang="en-US" altLang="en-US" smtClean="0"/>
              <a:t>Nonspecific urethritis (NSU) may have similar discharge but often has scanty, mucoid discharge </a:t>
            </a:r>
          </a:p>
          <a:p>
            <a:pPr lvl="2"/>
            <a:r>
              <a:rPr lang="en-US" altLang="en-US" smtClean="0"/>
              <a:t>About 50% are caused by chlamydia infection</a:t>
            </a:r>
          </a:p>
          <a:p>
            <a:pPr lvl="3"/>
            <a:r>
              <a:rPr lang="en-US" altLang="en-US" smtClean="0"/>
              <a:t>Important to differentiate as antibiotic treatment differs</a:t>
            </a:r>
          </a:p>
        </p:txBody>
      </p:sp>
      <p:sp>
        <p:nvSpPr>
          <p:cNvPr id="79875" name="Rectangle 2"/>
          <p:cNvSpPr>
            <a:spLocks noGrp="1" noChangeArrowheads="1"/>
          </p:cNvSpPr>
          <p:nvPr>
            <p:ph type="title"/>
          </p:nvPr>
        </p:nvSpPr>
        <p:spPr/>
        <p:txBody>
          <a:bodyPr/>
          <a:lstStyle/>
          <a:p>
            <a:r>
              <a:rPr lang="en-US" altLang="en-US" smtClean="0"/>
              <a:t>Abnormal Findings: Male Genital Lesions II</a:t>
            </a:r>
          </a:p>
        </p:txBody>
      </p:sp>
      <p:sp>
        <p:nvSpPr>
          <p:cNvPr id="798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C4542F-FC77-42C2-824B-F5EC5CE539B3}" type="slidenum">
              <a:rPr lang="en-US" sz="1000" smtClean="0">
                <a:latin typeface="Arial" pitchFamily="34" charset="0"/>
              </a:rPr>
              <a:pPr eaLnBrk="1" hangingPunct="1"/>
              <a:t>68</a:t>
            </a:fld>
            <a:endParaRPr lang="en-US" sz="1000" smtClean="0">
              <a:latin typeface="Arial" pitchFamily="34" charset="0"/>
            </a:endParaRPr>
          </a:p>
        </p:txBody>
      </p:sp>
      <p:sp>
        <p:nvSpPr>
          <p:cNvPr id="7987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465138" y="1641475"/>
            <a:ext cx="8229600" cy="4454525"/>
          </a:xfrm>
        </p:spPr>
        <p:txBody>
          <a:bodyPr/>
          <a:lstStyle/>
          <a:p>
            <a:r>
              <a:rPr lang="en-US" altLang="en-US" smtClean="0"/>
              <a:t>Renal calculi</a:t>
            </a:r>
          </a:p>
          <a:p>
            <a:r>
              <a:rPr lang="en-US" altLang="en-US" smtClean="0"/>
              <a:t>Acute urinary retention</a:t>
            </a:r>
          </a:p>
          <a:p>
            <a:r>
              <a:rPr lang="en-US" altLang="en-US" smtClean="0"/>
              <a:t>Urethral stricture </a:t>
            </a:r>
          </a:p>
        </p:txBody>
      </p:sp>
      <p:sp>
        <p:nvSpPr>
          <p:cNvPr id="80899" name="Rectangle 2"/>
          <p:cNvSpPr>
            <a:spLocks noGrp="1" noChangeArrowheads="1"/>
          </p:cNvSpPr>
          <p:nvPr>
            <p:ph type="title"/>
          </p:nvPr>
        </p:nvSpPr>
        <p:spPr/>
        <p:txBody>
          <a:bodyPr/>
          <a:lstStyle/>
          <a:p>
            <a:r>
              <a:rPr lang="en-US" altLang="en-US" smtClean="0"/>
              <a:t>Abnormal Findings: Urinary Problems</a:t>
            </a:r>
          </a:p>
        </p:txBody>
      </p:sp>
      <p:sp>
        <p:nvSpPr>
          <p:cNvPr id="809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13F216-B6E4-4D1D-8D71-9882C91CF2CD}" type="slidenum">
              <a:rPr lang="en-US" sz="1000" smtClean="0">
                <a:latin typeface="Arial" pitchFamily="34" charset="0"/>
              </a:rPr>
              <a:pPr eaLnBrk="1" hangingPunct="1"/>
              <a:t>69</a:t>
            </a:fld>
            <a:endParaRPr lang="en-US" sz="1000" smtClean="0">
              <a:latin typeface="Arial" pitchFamily="34" charset="0"/>
            </a:endParaRPr>
          </a:p>
        </p:txBody>
      </p:sp>
      <p:sp>
        <p:nvSpPr>
          <p:cNvPr id="8090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65138" y="1641475"/>
            <a:ext cx="8229600" cy="4454525"/>
          </a:xfrm>
        </p:spPr>
        <p:txBody>
          <a:bodyPr/>
          <a:lstStyle/>
          <a:p>
            <a:r>
              <a:rPr lang="en-US" altLang="en-US" smtClean="0"/>
              <a:t>Have a solid oval shape, suspended vertically by spermatic cord</a:t>
            </a:r>
          </a:p>
          <a:p>
            <a:r>
              <a:rPr lang="en-US" altLang="en-US" smtClean="0"/>
              <a:t>Left testis is lower because left spermatic cord is longer</a:t>
            </a:r>
          </a:p>
          <a:p>
            <a:r>
              <a:rPr lang="en-US" altLang="en-US" smtClean="0"/>
              <a:t>Tunica vaginalis: double-layered membrane covers each testis and separates it from scrotal wall</a:t>
            </a:r>
          </a:p>
          <a:p>
            <a:pPr lvl="1"/>
            <a:r>
              <a:rPr lang="en-US" altLang="en-US" smtClean="0"/>
              <a:t>Layers are lubricated by fluid so that testis can slide within scrotum which helps prevent injury</a:t>
            </a:r>
          </a:p>
        </p:txBody>
      </p:sp>
      <p:sp>
        <p:nvSpPr>
          <p:cNvPr id="19459" name="Title 6"/>
          <p:cNvSpPr>
            <a:spLocks noGrp="1"/>
          </p:cNvSpPr>
          <p:nvPr>
            <p:ph type="title"/>
          </p:nvPr>
        </p:nvSpPr>
        <p:spPr/>
        <p:txBody>
          <a:bodyPr/>
          <a:lstStyle/>
          <a:p>
            <a:r>
              <a:rPr lang="en-US" altLang="en-US" smtClean="0"/>
              <a:t>Testes</a:t>
            </a: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4D23CB-D2A2-415C-9ED7-14C8B43B1D6E}" type="slidenum">
              <a:rPr lang="en-US" sz="1000" smtClean="0">
                <a:latin typeface="Arial" pitchFamily="34" charset="0"/>
              </a:rPr>
              <a:pPr eaLnBrk="1" hangingPunct="1"/>
              <a:t>7</a:t>
            </a:fld>
            <a:endParaRPr lang="en-US" sz="1000" smtClean="0">
              <a:latin typeface="Arial" pitchFamily="34" charset="0"/>
            </a:endParaRPr>
          </a:p>
        </p:txBody>
      </p:sp>
      <p:sp>
        <p:nvSpPr>
          <p:cNvPr id="194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465138" y="1641475"/>
            <a:ext cx="8229600" cy="4454525"/>
          </a:xfrm>
        </p:spPr>
        <p:txBody>
          <a:bodyPr/>
          <a:lstStyle/>
          <a:p>
            <a:r>
              <a:rPr lang="en-US" altLang="en-US" smtClean="0"/>
              <a:t>Phimosis</a:t>
            </a:r>
          </a:p>
          <a:p>
            <a:r>
              <a:rPr lang="en-US" altLang="en-US" smtClean="0"/>
              <a:t>Paraphimosis</a:t>
            </a:r>
          </a:p>
          <a:p>
            <a:r>
              <a:rPr lang="en-US" altLang="en-US" smtClean="0"/>
              <a:t>Hypospadias</a:t>
            </a:r>
          </a:p>
          <a:p>
            <a:r>
              <a:rPr lang="en-US" altLang="en-US" smtClean="0"/>
              <a:t>Epispadias</a:t>
            </a:r>
          </a:p>
          <a:p>
            <a:r>
              <a:rPr lang="en-US" altLang="en-US" smtClean="0"/>
              <a:t>Peyronie’s disease</a:t>
            </a:r>
          </a:p>
          <a:p>
            <a:r>
              <a:rPr lang="en-US" altLang="en-US" smtClean="0"/>
              <a:t>Priapism</a:t>
            </a:r>
          </a:p>
        </p:txBody>
      </p:sp>
      <p:sp>
        <p:nvSpPr>
          <p:cNvPr id="81923" name="Rectangle 2"/>
          <p:cNvSpPr>
            <a:spLocks noGrp="1" noChangeArrowheads="1"/>
          </p:cNvSpPr>
          <p:nvPr>
            <p:ph type="title"/>
          </p:nvPr>
        </p:nvSpPr>
        <p:spPr/>
        <p:txBody>
          <a:bodyPr/>
          <a:lstStyle/>
          <a:p>
            <a:r>
              <a:rPr lang="en-US" altLang="en-US" smtClean="0"/>
              <a:t>Abnormal Findings: Abnormalities of the Penis</a:t>
            </a:r>
          </a:p>
        </p:txBody>
      </p:sp>
      <p:sp>
        <p:nvSpPr>
          <p:cNvPr id="819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049772-81EF-4B3A-ACD7-7D25721FA5BD}" type="slidenum">
              <a:rPr lang="en-US" sz="1000" smtClean="0">
                <a:latin typeface="Arial" pitchFamily="34" charset="0"/>
              </a:rPr>
              <a:pPr eaLnBrk="1" hangingPunct="1"/>
              <a:t>70</a:t>
            </a:fld>
            <a:endParaRPr lang="en-US" sz="1000" smtClean="0">
              <a:latin typeface="Arial" pitchFamily="34" charset="0"/>
            </a:endParaRPr>
          </a:p>
        </p:txBody>
      </p:sp>
      <p:sp>
        <p:nvSpPr>
          <p:cNvPr id="819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465138" y="1641475"/>
            <a:ext cx="8229600" cy="4454525"/>
          </a:xfrm>
        </p:spPr>
        <p:txBody>
          <a:bodyPr/>
          <a:lstStyle/>
          <a:p>
            <a:r>
              <a:rPr lang="en-US" altLang="en-US" smtClean="0"/>
              <a:t>Absent testis, cryptorchidism</a:t>
            </a:r>
          </a:p>
          <a:p>
            <a:r>
              <a:rPr lang="en-US" altLang="en-US" smtClean="0"/>
              <a:t>Small testis</a:t>
            </a:r>
          </a:p>
          <a:p>
            <a:r>
              <a:rPr lang="en-US" altLang="en-US" smtClean="0"/>
              <a:t>Testicular torsion</a:t>
            </a:r>
          </a:p>
          <a:p>
            <a:r>
              <a:rPr lang="en-US" altLang="en-US" smtClean="0"/>
              <a:t>Epididymitis</a:t>
            </a:r>
          </a:p>
          <a:p>
            <a:r>
              <a:rPr lang="en-US" altLang="en-US" smtClean="0"/>
              <a:t>Spermatic cord varicocele</a:t>
            </a:r>
          </a:p>
          <a:p>
            <a:r>
              <a:rPr lang="en-US" altLang="en-US" smtClean="0"/>
              <a:t>Spermatocele</a:t>
            </a:r>
          </a:p>
        </p:txBody>
      </p:sp>
      <p:sp>
        <p:nvSpPr>
          <p:cNvPr id="82947" name="Rectangle 2"/>
          <p:cNvSpPr>
            <a:spLocks noGrp="1" noChangeArrowheads="1"/>
          </p:cNvSpPr>
          <p:nvPr>
            <p:ph type="title"/>
          </p:nvPr>
        </p:nvSpPr>
        <p:spPr/>
        <p:txBody>
          <a:bodyPr/>
          <a:lstStyle/>
          <a:p>
            <a:r>
              <a:rPr lang="en-US" altLang="en-US" smtClean="0"/>
              <a:t>Abnormal Findings: </a:t>
            </a:r>
            <a:br>
              <a:rPr lang="en-US" altLang="en-US" smtClean="0"/>
            </a:br>
            <a:r>
              <a:rPr lang="en-US" altLang="en-US" smtClean="0"/>
              <a:t>Abnormalities in the Scrotum</a:t>
            </a:r>
          </a:p>
        </p:txBody>
      </p:sp>
      <p:sp>
        <p:nvSpPr>
          <p:cNvPr id="82948" name="Content Placeholder 7"/>
          <p:cNvSpPr>
            <a:spLocks noGrp="1"/>
          </p:cNvSpPr>
          <p:nvPr>
            <p:ph sz="half" idx="4294967295"/>
          </p:nvPr>
        </p:nvSpPr>
        <p:spPr>
          <a:xfrm>
            <a:off x="5334000" y="1641475"/>
            <a:ext cx="3810000" cy="4454525"/>
          </a:xfrm>
        </p:spPr>
        <p:txBody>
          <a:bodyPr/>
          <a:lstStyle/>
          <a:p>
            <a:r>
              <a:rPr lang="en-US" altLang="en-US" smtClean="0"/>
              <a:t>Early testicular tumor</a:t>
            </a:r>
          </a:p>
          <a:p>
            <a:r>
              <a:rPr lang="en-US" altLang="en-US" smtClean="0"/>
              <a:t>Diffuse tumor</a:t>
            </a:r>
          </a:p>
          <a:p>
            <a:r>
              <a:rPr lang="en-US" altLang="en-US" smtClean="0"/>
              <a:t>Hydrocele</a:t>
            </a:r>
          </a:p>
          <a:p>
            <a:r>
              <a:rPr lang="en-US" altLang="en-US" smtClean="0"/>
              <a:t>Scrotal hernia</a:t>
            </a:r>
          </a:p>
          <a:p>
            <a:r>
              <a:rPr lang="en-US" altLang="en-US" smtClean="0"/>
              <a:t>Orchitis</a:t>
            </a:r>
          </a:p>
          <a:p>
            <a:r>
              <a:rPr lang="en-US" altLang="en-US" smtClean="0"/>
              <a:t>Scrotal edema</a:t>
            </a:r>
          </a:p>
        </p:txBody>
      </p:sp>
      <p:sp>
        <p:nvSpPr>
          <p:cNvPr id="829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B0CBA3-D668-4497-86BA-781D10D3F088}" type="slidenum">
              <a:rPr lang="en-US" sz="1000" smtClean="0">
                <a:latin typeface="Arial" pitchFamily="34" charset="0"/>
              </a:rPr>
              <a:pPr eaLnBrk="1" hangingPunct="1"/>
              <a:t>71</a:t>
            </a:fld>
            <a:endParaRPr lang="en-US" sz="1000" smtClean="0">
              <a:latin typeface="Arial" pitchFamily="34" charset="0"/>
            </a:endParaRPr>
          </a:p>
        </p:txBody>
      </p:sp>
      <p:sp>
        <p:nvSpPr>
          <p:cNvPr id="8295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idx="1"/>
          </p:nvPr>
        </p:nvSpPr>
        <p:spPr>
          <a:xfrm>
            <a:off x="465138" y="1641475"/>
            <a:ext cx="8229600" cy="4454525"/>
          </a:xfrm>
        </p:spPr>
        <p:txBody>
          <a:bodyPr/>
          <a:lstStyle/>
          <a:p>
            <a:r>
              <a:rPr lang="en-US" altLang="en-US" smtClean="0"/>
              <a:t>Indirect inguinal hernia</a:t>
            </a:r>
          </a:p>
          <a:p>
            <a:pPr lvl="1"/>
            <a:r>
              <a:rPr lang="en-US" altLang="en-US" smtClean="0"/>
              <a:t>Sac herniates through internal inguinal ring; can remain in canal or pass into scrotum</a:t>
            </a:r>
          </a:p>
          <a:p>
            <a:pPr lvl="1"/>
            <a:r>
              <a:rPr lang="en-US" altLang="en-US" smtClean="0"/>
              <a:t>Pain with straining; soft swelling that increases with increased intraabdominal pressure; may decrease when lying down</a:t>
            </a:r>
          </a:p>
          <a:p>
            <a:pPr lvl="1"/>
            <a:r>
              <a:rPr lang="en-US" altLang="en-US" smtClean="0"/>
              <a:t>Most common; 60% of all hernias; more common in infants less than 1 year old and in males 16 to 20 years old</a:t>
            </a:r>
          </a:p>
          <a:p>
            <a:pPr lvl="1"/>
            <a:r>
              <a:rPr lang="en-US" altLang="en-US" smtClean="0"/>
              <a:t>Congenital or acquired</a:t>
            </a:r>
          </a:p>
        </p:txBody>
      </p:sp>
      <p:sp>
        <p:nvSpPr>
          <p:cNvPr id="83971" name="Rectangle 3"/>
          <p:cNvSpPr>
            <a:spLocks noGrp="1" noChangeArrowheads="1"/>
          </p:cNvSpPr>
          <p:nvPr>
            <p:ph type="title"/>
          </p:nvPr>
        </p:nvSpPr>
        <p:spPr/>
        <p:txBody>
          <a:bodyPr/>
          <a:lstStyle/>
          <a:p>
            <a:r>
              <a:rPr lang="en-US" altLang="en-US" smtClean="0"/>
              <a:t>Abnormal Findings:</a:t>
            </a:r>
            <a:br>
              <a:rPr lang="en-US" altLang="en-US" smtClean="0"/>
            </a:br>
            <a:r>
              <a:rPr lang="en-US" altLang="en-US" smtClean="0"/>
              <a:t>Inguinal and Femoral Hernias I</a:t>
            </a:r>
          </a:p>
        </p:txBody>
      </p:sp>
      <p:sp>
        <p:nvSpPr>
          <p:cNvPr id="839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712264-578F-4A9E-B727-2F140DB27FF4}" type="slidenum">
              <a:rPr lang="en-US" sz="1000" smtClean="0">
                <a:latin typeface="Arial" pitchFamily="34" charset="0"/>
              </a:rPr>
              <a:pPr eaLnBrk="1" hangingPunct="1"/>
              <a:t>72</a:t>
            </a:fld>
            <a:endParaRPr lang="en-US" sz="1000" smtClean="0">
              <a:latin typeface="Arial" pitchFamily="34" charset="0"/>
            </a:endParaRPr>
          </a:p>
        </p:txBody>
      </p:sp>
      <p:sp>
        <p:nvSpPr>
          <p:cNvPr id="8397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idx="1"/>
          </p:nvPr>
        </p:nvSpPr>
        <p:spPr>
          <a:xfrm>
            <a:off x="465138" y="1641475"/>
            <a:ext cx="8229600" cy="4454525"/>
          </a:xfrm>
        </p:spPr>
        <p:txBody>
          <a:bodyPr/>
          <a:lstStyle/>
          <a:p>
            <a:r>
              <a:rPr lang="en-US" altLang="en-US" smtClean="0"/>
              <a:t>Direct inguinal hernia</a:t>
            </a:r>
          </a:p>
          <a:p>
            <a:pPr lvl="1"/>
            <a:r>
              <a:rPr lang="en-US" altLang="en-US" smtClean="0"/>
              <a:t>Directly behind and through external inguinal ring, above inguinal ligament; rarely enters scrotum</a:t>
            </a:r>
          </a:p>
          <a:p>
            <a:pPr lvl="1"/>
            <a:r>
              <a:rPr lang="en-US" altLang="en-US" smtClean="0"/>
              <a:t>Usually painless; round swelling close to pubis in area of internal inguinal ring; easily reduced when supine</a:t>
            </a:r>
          </a:p>
          <a:p>
            <a:pPr lvl="1"/>
            <a:r>
              <a:rPr lang="en-US" altLang="en-US" smtClean="0"/>
              <a:t>Less common, occurs most often in men over 40 age, rare in women</a:t>
            </a:r>
          </a:p>
          <a:p>
            <a:pPr lvl="1"/>
            <a:r>
              <a:rPr lang="en-US" altLang="en-US" smtClean="0"/>
              <a:t>Acquired weakness; brought on by heavy lifting, muscle atrophy, obesity, chronic cough, or ascites</a:t>
            </a:r>
          </a:p>
        </p:txBody>
      </p:sp>
      <p:sp>
        <p:nvSpPr>
          <p:cNvPr id="84995" name="Rectangle 3"/>
          <p:cNvSpPr>
            <a:spLocks noGrp="1" noChangeArrowheads="1"/>
          </p:cNvSpPr>
          <p:nvPr>
            <p:ph type="title"/>
          </p:nvPr>
        </p:nvSpPr>
        <p:spPr/>
        <p:txBody>
          <a:bodyPr/>
          <a:lstStyle/>
          <a:p>
            <a:r>
              <a:rPr lang="en-US" altLang="en-US" smtClean="0"/>
              <a:t>Abnormal Findings:</a:t>
            </a:r>
            <a:br>
              <a:rPr lang="en-US" altLang="en-US" smtClean="0"/>
            </a:br>
            <a:r>
              <a:rPr lang="en-US" altLang="en-US" smtClean="0"/>
              <a:t>Inguinal and Femoral Hernias II</a:t>
            </a:r>
          </a:p>
        </p:txBody>
      </p:sp>
      <p:sp>
        <p:nvSpPr>
          <p:cNvPr id="849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64E1AE-3D43-432C-9C74-54ACE44182CB}" type="slidenum">
              <a:rPr lang="en-US" sz="1000" smtClean="0">
                <a:latin typeface="Arial" pitchFamily="34" charset="0"/>
              </a:rPr>
              <a:pPr eaLnBrk="1" hangingPunct="1"/>
              <a:t>73</a:t>
            </a:fld>
            <a:endParaRPr lang="en-US" sz="1000" smtClean="0">
              <a:latin typeface="Arial" pitchFamily="34" charset="0"/>
            </a:endParaRPr>
          </a:p>
        </p:txBody>
      </p:sp>
      <p:sp>
        <p:nvSpPr>
          <p:cNvPr id="8499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idx="1"/>
          </p:nvPr>
        </p:nvSpPr>
        <p:spPr>
          <a:xfrm>
            <a:off x="465138" y="1641475"/>
            <a:ext cx="8229600" cy="4454525"/>
          </a:xfrm>
        </p:spPr>
        <p:txBody>
          <a:bodyPr/>
          <a:lstStyle/>
          <a:p>
            <a:r>
              <a:rPr lang="en-US" altLang="en-US" smtClean="0"/>
              <a:t>Femoral hernia</a:t>
            </a:r>
          </a:p>
          <a:p>
            <a:pPr lvl="1"/>
            <a:r>
              <a:rPr lang="en-US" altLang="en-US" smtClean="0"/>
              <a:t>Through femoral ring and canal, below inguinal ligament, more often on right side</a:t>
            </a:r>
          </a:p>
          <a:p>
            <a:pPr lvl="1"/>
            <a:r>
              <a:rPr lang="en-US" altLang="en-US" smtClean="0"/>
              <a:t>Pain may be severe, may become strangulated</a:t>
            </a:r>
          </a:p>
          <a:p>
            <a:pPr lvl="1"/>
            <a:r>
              <a:rPr lang="en-US" altLang="en-US" smtClean="0"/>
              <a:t>Least common, 4% of all hernias; but more common in women</a:t>
            </a:r>
          </a:p>
          <a:p>
            <a:pPr lvl="1"/>
            <a:r>
              <a:rPr lang="en-US" altLang="en-US" smtClean="0"/>
              <a:t>Acquired; due to increased abdominal pressure, muscle weakness, or frequent stooping</a:t>
            </a:r>
          </a:p>
        </p:txBody>
      </p:sp>
      <p:sp>
        <p:nvSpPr>
          <p:cNvPr id="86019" name="Rectangle 3"/>
          <p:cNvSpPr>
            <a:spLocks noGrp="1" noChangeArrowheads="1"/>
          </p:cNvSpPr>
          <p:nvPr>
            <p:ph type="title"/>
          </p:nvPr>
        </p:nvSpPr>
        <p:spPr/>
        <p:txBody>
          <a:bodyPr/>
          <a:lstStyle/>
          <a:p>
            <a:r>
              <a:rPr lang="en-US" altLang="en-US" smtClean="0"/>
              <a:t>Abnormal Findings:</a:t>
            </a:r>
            <a:br>
              <a:rPr lang="en-US" altLang="en-US" smtClean="0"/>
            </a:br>
            <a:r>
              <a:rPr lang="en-US" altLang="en-US" smtClean="0"/>
              <a:t>Inguinal and Femoral Hernias III</a:t>
            </a:r>
          </a:p>
        </p:txBody>
      </p:sp>
      <p:sp>
        <p:nvSpPr>
          <p:cNvPr id="860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03A590-E753-4672-B568-ADD7EA7B9960}" type="slidenum">
              <a:rPr lang="en-US" sz="1000" smtClean="0">
                <a:latin typeface="Arial" pitchFamily="34" charset="0"/>
              </a:rPr>
              <a:pPr eaLnBrk="1" hangingPunct="1"/>
              <a:t>74</a:t>
            </a:fld>
            <a:endParaRPr lang="en-US" sz="1000" smtClean="0">
              <a:latin typeface="Arial" pitchFamily="34" charset="0"/>
            </a:endParaRPr>
          </a:p>
        </p:txBody>
      </p:sp>
      <p:sp>
        <p:nvSpPr>
          <p:cNvPr id="860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465138" y="1641475"/>
            <a:ext cx="8229600" cy="4454525"/>
          </a:xfrm>
        </p:spPr>
        <p:txBody>
          <a:bodyPr/>
          <a:lstStyle/>
          <a:p>
            <a:r>
              <a:rPr lang="en-US" altLang="en-US" smtClean="0"/>
              <a:t>Inspect &amp; palpate the penis</a:t>
            </a:r>
          </a:p>
          <a:p>
            <a:r>
              <a:rPr lang="en-US" altLang="en-US" smtClean="0"/>
              <a:t>Inspect &amp; palpate the scrotum</a:t>
            </a:r>
          </a:p>
          <a:p>
            <a:r>
              <a:rPr lang="en-US" altLang="en-US" smtClean="0"/>
              <a:t>If a mass exists, try to transilluminate it</a:t>
            </a:r>
          </a:p>
          <a:p>
            <a:r>
              <a:rPr lang="en-US" altLang="en-US" smtClean="0"/>
              <a:t>Palpate for an inguinal hernia</a:t>
            </a:r>
          </a:p>
          <a:p>
            <a:r>
              <a:rPr lang="en-US" altLang="en-US" smtClean="0"/>
              <a:t>Palpate the inguinal lymph nodes</a:t>
            </a:r>
          </a:p>
        </p:txBody>
      </p:sp>
      <p:sp>
        <p:nvSpPr>
          <p:cNvPr id="87043" name="Title 1"/>
          <p:cNvSpPr>
            <a:spLocks noGrp="1"/>
          </p:cNvSpPr>
          <p:nvPr>
            <p:ph type="title"/>
          </p:nvPr>
        </p:nvSpPr>
        <p:spPr/>
        <p:txBody>
          <a:bodyPr/>
          <a:lstStyle/>
          <a:p>
            <a:r>
              <a:rPr lang="en-US" altLang="en-US" smtClean="0"/>
              <a:t>Summary Checklist:  Male Genitourinary System</a:t>
            </a:r>
          </a:p>
        </p:txBody>
      </p:sp>
      <p:sp>
        <p:nvSpPr>
          <p:cNvPr id="870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5E637D-0E7B-4831-B6D8-7EB75D2DB15E}" type="slidenum">
              <a:rPr lang="en-US" sz="1000" smtClean="0">
                <a:latin typeface="Arial" pitchFamily="34" charset="0"/>
              </a:rPr>
              <a:pPr eaLnBrk="1" hangingPunct="1"/>
              <a:t>75</a:t>
            </a:fld>
            <a:endParaRPr lang="en-US" sz="1000" smtClean="0">
              <a:latin typeface="Arial" pitchFamily="34" charset="0"/>
            </a:endParaRPr>
          </a:p>
        </p:txBody>
      </p:sp>
      <p:sp>
        <p:nvSpPr>
          <p:cNvPr id="8704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65138" y="1236663"/>
            <a:ext cx="8229600" cy="5175250"/>
          </a:xfrm>
        </p:spPr>
        <p:txBody>
          <a:bodyPr/>
          <a:lstStyle/>
          <a:p>
            <a:r>
              <a:rPr lang="en-US" altLang="en-US" sz="2400" smtClean="0"/>
              <a:t>Sperm</a:t>
            </a:r>
          </a:p>
          <a:p>
            <a:pPr lvl="1"/>
            <a:r>
              <a:rPr lang="en-US" altLang="en-US" sz="2000" smtClean="0"/>
              <a:t>Transported along series of ducts</a:t>
            </a:r>
          </a:p>
          <a:p>
            <a:pPr lvl="1"/>
            <a:r>
              <a:rPr lang="en-US" altLang="en-US" sz="2000" smtClean="0"/>
              <a:t>Epididymis: markedly coiled duct system and main storage site of sperm; comma-shaped structure, curved over top and posterior surface of testis</a:t>
            </a:r>
          </a:p>
          <a:p>
            <a:pPr lvl="1"/>
            <a:r>
              <a:rPr lang="en-US" altLang="en-US" sz="2000" smtClean="0"/>
              <a:t>Vas deferens: a muscular duct continuous with lower part of epididymis and with other vessels (arteries and veins, lymphatics, nerves) that forms spermatic cord</a:t>
            </a:r>
            <a:endParaRPr lang="en-US" altLang="en-US" sz="2200" smtClean="0"/>
          </a:p>
          <a:p>
            <a:r>
              <a:rPr lang="en-US" altLang="en-US" sz="2400" smtClean="0"/>
              <a:t>Spermatic cord </a:t>
            </a:r>
          </a:p>
          <a:p>
            <a:pPr lvl="1"/>
            <a:r>
              <a:rPr lang="en-US" altLang="en-US" sz="2000" smtClean="0"/>
              <a:t>Ascends along posterior border of testis and runs through tunnel of inguinal canal into abdomen</a:t>
            </a:r>
          </a:p>
          <a:p>
            <a:pPr lvl="1"/>
            <a:r>
              <a:rPr lang="en-US" altLang="en-US" sz="2000" smtClean="0"/>
              <a:t>Here, vas deferens continues back and down behind bladder, where it joins duct of seminal vesicle to form ejaculatory duct, which empties into urethra</a:t>
            </a:r>
            <a:endParaRPr lang="en-US" altLang="en-US" sz="2200" smtClean="0"/>
          </a:p>
          <a:p>
            <a:pPr lvl="1"/>
            <a:endParaRPr lang="en-US" altLang="en-US" smtClean="0"/>
          </a:p>
        </p:txBody>
      </p:sp>
      <p:sp>
        <p:nvSpPr>
          <p:cNvPr id="20483" name="Title 6"/>
          <p:cNvSpPr>
            <a:spLocks noGrp="1"/>
          </p:cNvSpPr>
          <p:nvPr>
            <p:ph type="title"/>
          </p:nvPr>
        </p:nvSpPr>
        <p:spPr/>
        <p:txBody>
          <a:bodyPr/>
          <a:lstStyle/>
          <a:p>
            <a:r>
              <a:rPr lang="en-US" altLang="en-US" smtClean="0"/>
              <a:t>Sperm &amp; Spermatic Cord</a:t>
            </a: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9C6E7A-83A2-4AC5-804D-1A6A0EE9AE43}" type="slidenum">
              <a:rPr lang="en-US" sz="1000" smtClean="0">
                <a:latin typeface="Arial" pitchFamily="34" charset="0"/>
              </a:rPr>
              <a:pPr eaLnBrk="1" hangingPunct="1"/>
              <a:t>8</a:t>
            </a:fld>
            <a:endParaRPr lang="en-US" sz="1000" smtClean="0">
              <a:latin typeface="Arial" pitchFamily="34" charset="0"/>
            </a:endParaRPr>
          </a:p>
        </p:txBody>
      </p:sp>
      <p:sp>
        <p:nvSpPr>
          <p:cNvPr id="2048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65138" y="1641475"/>
            <a:ext cx="8229600" cy="4454525"/>
          </a:xfrm>
        </p:spPr>
        <p:txBody>
          <a:bodyPr/>
          <a:lstStyle/>
          <a:p>
            <a:r>
              <a:rPr lang="en-US" altLang="en-US" smtClean="0"/>
              <a:t>Lymphatics of penis and scrotal surface drain into inguinal lymph nodes</a:t>
            </a:r>
          </a:p>
          <a:p>
            <a:r>
              <a:rPr lang="en-US" altLang="en-US" smtClean="0"/>
              <a:t>Lymphatics of testes drain into abdomen</a:t>
            </a:r>
          </a:p>
          <a:p>
            <a:pPr lvl="1"/>
            <a:r>
              <a:rPr lang="en-US" altLang="en-US" smtClean="0"/>
              <a:t>Abdominal lymph nodes are not accessible to clinical examination</a:t>
            </a:r>
          </a:p>
        </p:txBody>
      </p:sp>
      <p:sp>
        <p:nvSpPr>
          <p:cNvPr id="21507" name="Title 6"/>
          <p:cNvSpPr>
            <a:spLocks noGrp="1"/>
          </p:cNvSpPr>
          <p:nvPr>
            <p:ph type="title"/>
          </p:nvPr>
        </p:nvSpPr>
        <p:spPr/>
        <p:txBody>
          <a:bodyPr/>
          <a:lstStyle/>
          <a:p>
            <a:r>
              <a:rPr lang="en-US" altLang="en-US" smtClean="0"/>
              <a:t>Lymphatics</a:t>
            </a:r>
          </a:p>
        </p:txBody>
      </p:sp>
      <p:sp>
        <p:nvSpPr>
          <p:cNvPr id="21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D6FE5D-E662-4BE6-B639-03534A2E6AD6}" type="slidenum">
              <a:rPr lang="en-US" sz="1000" smtClean="0">
                <a:latin typeface="Arial" pitchFamily="34" charset="0"/>
              </a:rPr>
              <a:pPr eaLnBrk="1" hangingPunct="1"/>
              <a:t>9</a:t>
            </a:fld>
            <a:endParaRPr lang="en-US" sz="1000" smtClean="0">
              <a:latin typeface="Arial" pitchFamily="34" charset="0"/>
            </a:endParaRPr>
          </a:p>
        </p:txBody>
      </p:sp>
      <p:sp>
        <p:nvSpPr>
          <p:cNvPr id="2150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TotalTime>
  <Words>7947</Words>
  <Application>Microsoft Office PowerPoint</Application>
  <PresentationFormat>On-screen Show (4:3)</PresentationFormat>
  <Paragraphs>708</Paragraphs>
  <Slides>75</Slides>
  <Notes>12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Male Genitourinary System</vt:lpstr>
      <vt:lpstr>Male Genitourinary System</vt:lpstr>
      <vt:lpstr>Penis</vt:lpstr>
      <vt:lpstr>Penis</vt:lpstr>
      <vt:lpstr>Scrotum</vt:lpstr>
      <vt:lpstr>Scrotum</vt:lpstr>
      <vt:lpstr>Testes</vt:lpstr>
      <vt:lpstr>Sperm &amp; Spermatic Cord</vt:lpstr>
      <vt:lpstr>Lymphatics</vt:lpstr>
      <vt:lpstr>Inguinal Area or Groin I</vt:lpstr>
      <vt:lpstr>Inguinal Area or Groin II</vt:lpstr>
      <vt:lpstr>Inguinal Area</vt:lpstr>
      <vt:lpstr>Developmental Competence: Infants</vt:lpstr>
      <vt:lpstr>Developmental Competence: Adolescents</vt:lpstr>
      <vt:lpstr>Developmental Competence: Adults &amp; Aging Adults</vt:lpstr>
      <vt:lpstr>Sexual Expression in Later Life I</vt:lpstr>
      <vt:lpstr>Sexual Expression Later in Life II</vt:lpstr>
      <vt:lpstr>Culture &amp; Genetics: Circumcision </vt:lpstr>
      <vt:lpstr>Culture &amp; Genetics: Kidney Disease</vt:lpstr>
      <vt:lpstr>Subjective Data Questions I</vt:lpstr>
      <vt:lpstr>Subjective Data Questions II</vt:lpstr>
      <vt:lpstr>Subjective Data Questions III</vt:lpstr>
      <vt:lpstr>Subjective Data Questions IV</vt:lpstr>
      <vt:lpstr>Subjective Data Questions V</vt:lpstr>
      <vt:lpstr>Subjective Data Questions VI</vt:lpstr>
      <vt:lpstr>STI Contact Questions</vt:lpstr>
      <vt:lpstr>Additional History: Infants &amp; Children I</vt:lpstr>
      <vt:lpstr>Additional History: Infants &amp; Children II</vt:lpstr>
      <vt:lpstr>Additional History: Preadolescents &amp; Adolescents I</vt:lpstr>
      <vt:lpstr>Additional History: Preadolescents &amp; Adolescents II</vt:lpstr>
      <vt:lpstr>Additional History:  Preadolescents &amp; Adolescents III</vt:lpstr>
      <vt:lpstr>Additional History:  Preadolescents &amp; Adolescents IV</vt:lpstr>
      <vt:lpstr>Additional History: Preadolescents &amp; Adolescents V</vt:lpstr>
      <vt:lpstr>Additional History:  Preadolescents &amp; Adolescents VI</vt:lpstr>
      <vt:lpstr>Question</vt:lpstr>
      <vt:lpstr>Additional History: Aging Adult </vt:lpstr>
      <vt:lpstr>Objective Data: Preparation I</vt:lpstr>
      <vt:lpstr>Objective Data: Preparation II</vt:lpstr>
      <vt:lpstr>Objective Data: Preparation III</vt:lpstr>
      <vt:lpstr>Objective Data: Preparation IV</vt:lpstr>
      <vt:lpstr>Objective Data: Equipment</vt:lpstr>
      <vt:lpstr>Inspection &amp; Palpation: Penis I</vt:lpstr>
      <vt:lpstr>Inspection &amp; Palpation: Penis II</vt:lpstr>
      <vt:lpstr>Inspection &amp; Palpation: Scrotum I</vt:lpstr>
      <vt:lpstr>Inspection &amp; Palpation: Scrotum II</vt:lpstr>
      <vt:lpstr>Inspection &amp; Palpation: Scrotum III</vt:lpstr>
      <vt:lpstr>Inspection &amp; Palpation: Hernia</vt:lpstr>
      <vt:lpstr>Inspect and palpate for hernia</vt:lpstr>
      <vt:lpstr>Palpation of Inguinal Lymph Nodes</vt:lpstr>
      <vt:lpstr>Testicular Self-Examination (TSE)</vt:lpstr>
      <vt:lpstr>TSE Teaching Points</vt:lpstr>
      <vt:lpstr>Question</vt:lpstr>
      <vt:lpstr>Assessment of Urinary Function</vt:lpstr>
      <vt:lpstr>Developmental Competence: Infants &amp; Children I</vt:lpstr>
      <vt:lpstr>Developmental Competence: Infants &amp; Children II</vt:lpstr>
      <vt:lpstr>Developmental Competence: Infants &amp; Children III</vt:lpstr>
      <vt:lpstr>Developmental Competence: Infants &amp; Children IV</vt:lpstr>
      <vt:lpstr>Developmental Competence: Infants &amp; Children V</vt:lpstr>
      <vt:lpstr>Developmental Competence: Infants &amp; Children VI</vt:lpstr>
      <vt:lpstr>Developmental Competence: Infants &amp; Children VII</vt:lpstr>
      <vt:lpstr>Developmental Competence: Adolescent</vt:lpstr>
      <vt:lpstr>Developmental Competence: Aging Adult</vt:lpstr>
      <vt:lpstr>Promoting a Healthy Lifestyle: Prostate Cancer </vt:lpstr>
      <vt:lpstr>Prostate Cancer Testing</vt:lpstr>
      <vt:lpstr>Prostate Gland </vt:lpstr>
      <vt:lpstr>Sample Charting: Subjective &amp; Objective</vt:lpstr>
      <vt:lpstr>Abnormal Findings: Male Genital Lesions I</vt:lpstr>
      <vt:lpstr>Abnormal Findings: Male Genital Lesions II</vt:lpstr>
      <vt:lpstr>Abnormal Findings: Urinary Problems</vt:lpstr>
      <vt:lpstr>Abnormal Findings: Abnormalities of the Penis</vt:lpstr>
      <vt:lpstr>Abnormal Findings:  Abnormalities in the Scrotum</vt:lpstr>
      <vt:lpstr>Abnormal Findings: Inguinal and Femoral Hernias I</vt:lpstr>
      <vt:lpstr>Abnormal Findings: Inguinal and Femoral Hernias II</vt:lpstr>
      <vt:lpstr>Abnormal Findings: Inguinal and Femoral Hernias III</vt:lpstr>
      <vt:lpstr>Summary Checklist:  Male Genitourinary System</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267</cp:revision>
  <dcterms:created xsi:type="dcterms:W3CDTF">2007-07-25T18:30:10Z</dcterms:created>
  <dcterms:modified xsi:type="dcterms:W3CDTF">2015-02-03T20:34:09Z</dcterms:modified>
</cp:coreProperties>
</file>