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5" r:id="rId1"/>
  </p:sldMasterIdLst>
  <p:notesMasterIdLst>
    <p:notesMasterId r:id="rId50"/>
  </p:notesMasterIdLst>
  <p:handoutMasterIdLst>
    <p:handoutMasterId r:id="rId51"/>
  </p:handoutMasterIdLst>
  <p:sldIdLst>
    <p:sldId id="450" r:id="rId2"/>
    <p:sldId id="473" r:id="rId3"/>
    <p:sldId id="474" r:id="rId4"/>
    <p:sldId id="453" r:id="rId5"/>
    <p:sldId id="475" r:id="rId6"/>
    <p:sldId id="476" r:id="rId7"/>
    <p:sldId id="477" r:id="rId8"/>
    <p:sldId id="455" r:id="rId9"/>
    <p:sldId id="479" r:id="rId10"/>
    <p:sldId id="480" r:id="rId11"/>
    <p:sldId id="482" r:id="rId12"/>
    <p:sldId id="483" r:id="rId13"/>
    <p:sldId id="484" r:id="rId14"/>
    <p:sldId id="486" r:id="rId15"/>
    <p:sldId id="485" r:id="rId16"/>
    <p:sldId id="487" r:id="rId17"/>
    <p:sldId id="508" r:id="rId18"/>
    <p:sldId id="488" r:id="rId19"/>
    <p:sldId id="511" r:id="rId20"/>
    <p:sldId id="489" r:id="rId21"/>
    <p:sldId id="457" r:id="rId22"/>
    <p:sldId id="490" r:id="rId23"/>
    <p:sldId id="458" r:id="rId24"/>
    <p:sldId id="491" r:id="rId25"/>
    <p:sldId id="493" r:id="rId26"/>
    <p:sldId id="494" r:id="rId27"/>
    <p:sldId id="495" r:id="rId28"/>
    <p:sldId id="496" r:id="rId29"/>
    <p:sldId id="497" r:id="rId30"/>
    <p:sldId id="498" r:id="rId31"/>
    <p:sldId id="499" r:id="rId32"/>
    <p:sldId id="500" r:id="rId33"/>
    <p:sldId id="501" r:id="rId34"/>
    <p:sldId id="503" r:id="rId35"/>
    <p:sldId id="504" r:id="rId36"/>
    <p:sldId id="505" r:id="rId37"/>
    <p:sldId id="462" r:id="rId38"/>
    <p:sldId id="464" r:id="rId39"/>
    <p:sldId id="465" r:id="rId40"/>
    <p:sldId id="466" r:id="rId41"/>
    <p:sldId id="467" r:id="rId42"/>
    <p:sldId id="468" r:id="rId43"/>
    <p:sldId id="471" r:id="rId44"/>
    <p:sldId id="469" r:id="rId45"/>
    <p:sldId id="507" r:id="rId46"/>
    <p:sldId id="472" r:id="rId47"/>
    <p:sldId id="509" r:id="rId48"/>
    <p:sldId id="510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670">
          <p15:clr>
            <a:srgbClr val="A4A3A4"/>
          </p15:clr>
        </p15:guide>
        <p15:guide id="3" orient="horz" pos="1121">
          <p15:clr>
            <a:srgbClr val="A4A3A4"/>
          </p15:clr>
        </p15:guide>
        <p15:guide id="4" orient="horz" pos="1505">
          <p15:clr>
            <a:srgbClr val="A4A3A4"/>
          </p15:clr>
        </p15:guide>
        <p15:guide id="5" pos="2880">
          <p15:clr>
            <a:srgbClr val="A4A3A4"/>
          </p15:clr>
        </p15:guide>
        <p15:guide id="6" pos="50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88345" autoAdjust="0"/>
  </p:normalViewPr>
  <p:slideViewPr>
    <p:cSldViewPr snapToGrid="0">
      <p:cViewPr varScale="1">
        <p:scale>
          <a:sx n="97" d="100"/>
          <a:sy n="97" d="100"/>
        </p:scale>
        <p:origin x="-498" y="-102"/>
      </p:cViewPr>
      <p:guideLst>
        <p:guide orient="horz" pos="2160"/>
        <p:guide orient="horz" pos="670"/>
        <p:guide orient="horz" pos="1121"/>
        <p:guide orient="horz" pos="1505"/>
        <p:guide pos="2880"/>
        <p:guide pos="5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18"/>
    </p:cViewPr>
  </p:notesTextViewPr>
  <p:sorterViewPr>
    <p:cViewPr>
      <p:scale>
        <a:sx n="66" d="100"/>
        <a:sy n="66" d="100"/>
      </p:scale>
      <p:origin x="0" y="1644"/>
    </p:cViewPr>
  </p:sorterViewPr>
  <p:notesViewPr>
    <p:cSldViewPr snapToGrid="0">
      <p:cViewPr varScale="1">
        <p:scale>
          <a:sx n="53" d="100"/>
          <a:sy n="53" d="100"/>
        </p:scale>
        <p:origin x="-184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FB3A8C7-BC74-4C71-BEDD-52D78EF9D3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74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FFC267B-D08A-46D9-B7FC-48A654A870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8312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77ED524-6C83-41B2-99B7-A70A8DDC30F5}" type="slidenum">
              <a:rPr lang="en-US" altLang="en-US" sz="1200" smtClean="0">
                <a:latin typeface="Arial" pitchFamily="34" charset="0"/>
              </a:rPr>
              <a:pPr eaLnBrk="1" hangingPunct="1"/>
              <a:t>4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3528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893FA3E-054C-46AD-8D42-88F2C9FDAE63}" type="slidenum">
              <a:rPr lang="en-US" altLang="en-US" sz="1200" smtClean="0">
                <a:latin typeface="Arial" pitchFamily="34" charset="0"/>
              </a:rPr>
              <a:pPr eaLnBrk="1" hangingPunct="1"/>
              <a:t>23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2536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B8E9B7F-9B98-48F0-A2A1-B5DD0E8824BA}" type="slidenum">
              <a:rPr lang="en-US" altLang="en-US" sz="1200" smtClean="0">
                <a:latin typeface="Arial" pitchFamily="34" charset="0"/>
              </a:rPr>
              <a:pPr eaLnBrk="1" hangingPunct="1"/>
              <a:t>24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8611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FBDEDCD-D1AC-44A6-9AB5-8EA602D3F8F7}" type="slidenum">
              <a:rPr lang="en-US" altLang="en-US" sz="1200" smtClean="0">
                <a:latin typeface="Arial" pitchFamily="34" charset="0"/>
              </a:rPr>
              <a:pPr eaLnBrk="1" hangingPunct="1"/>
              <a:t>25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1743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45CC81B-D523-4FE8-9F8E-8866894C113F}" type="slidenum">
              <a:rPr lang="en-US" altLang="en-US" sz="1200" smtClean="0">
                <a:latin typeface="Arial" pitchFamily="34" charset="0"/>
              </a:rPr>
              <a:pPr eaLnBrk="1" hangingPunct="1"/>
              <a:t>26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5889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95B0027-157A-4E3D-B7F5-4988638F2BD2}" type="slidenum">
              <a:rPr lang="en-US" altLang="en-US" sz="1200" smtClean="0">
                <a:latin typeface="Arial" pitchFamily="34" charset="0"/>
              </a:rPr>
              <a:pPr eaLnBrk="1" hangingPunct="1"/>
              <a:t>27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7092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AC49F94-FC8E-4CF2-AA52-169F9BAE9B34}" type="slidenum">
              <a:rPr lang="en-US" altLang="en-US" sz="1200" smtClean="0">
                <a:latin typeface="Arial" pitchFamily="34" charset="0"/>
              </a:rPr>
              <a:pPr eaLnBrk="1" hangingPunct="1"/>
              <a:t>28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679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7C1402F-B5DF-4872-B9E6-6CA0D0AE267B}" type="slidenum">
              <a:rPr lang="en-US" altLang="en-US" sz="1200" smtClean="0">
                <a:latin typeface="Arial" pitchFamily="34" charset="0"/>
              </a:rPr>
              <a:pPr eaLnBrk="1" hangingPunct="1"/>
              <a:t>29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1189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A20A8B0-15C0-4528-B231-21CB8D354CEE}" type="slidenum">
              <a:rPr lang="en-US" altLang="en-US" sz="1200" smtClean="0">
                <a:latin typeface="Arial" pitchFamily="34" charset="0"/>
              </a:rPr>
              <a:pPr eaLnBrk="1" hangingPunct="1"/>
              <a:t>30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9882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0A3A7B1-1F62-4066-AA67-B7ECD0EE4BF5}" type="slidenum">
              <a:rPr lang="en-US" altLang="en-US" sz="1200" smtClean="0">
                <a:latin typeface="Arial" pitchFamily="34" charset="0"/>
              </a:rPr>
              <a:pPr eaLnBrk="1" hangingPunct="1"/>
              <a:t>31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2433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71CF37-0D7F-4CF3-985D-154300ABA08F}" type="slidenum">
              <a:rPr lang="en-US" altLang="en-US" sz="1200" smtClean="0">
                <a:latin typeface="Arial" pitchFamily="34" charset="0"/>
              </a:rPr>
              <a:pPr eaLnBrk="1" hangingPunct="1"/>
              <a:t>32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150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2CB4607-3F5F-4239-837E-AA4B39C85E70}" type="slidenum">
              <a:rPr lang="en-US" altLang="en-US" sz="1200" smtClean="0">
                <a:latin typeface="Arial" pitchFamily="34" charset="0"/>
              </a:rPr>
              <a:pPr eaLnBrk="1" hangingPunct="1"/>
              <a:t>8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5951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CA1ACC8-5765-41D2-87C4-3E2038B7EBF5}" type="slidenum">
              <a:rPr lang="en-US" altLang="en-US" sz="1200" smtClean="0">
                <a:latin typeface="Arial" pitchFamily="34" charset="0"/>
              </a:rPr>
              <a:pPr eaLnBrk="1" hangingPunct="1"/>
              <a:t>33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841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CE8F780-4AD0-4F54-9455-80A3F85958EC}" type="slidenum">
              <a:rPr lang="en-US" altLang="en-US" sz="1200" smtClean="0">
                <a:latin typeface="Arial" pitchFamily="34" charset="0"/>
              </a:rPr>
              <a:pPr eaLnBrk="1" hangingPunct="1"/>
              <a:t>34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9806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90E038C-263E-4269-9443-4FD27E8C04BF}" type="slidenum">
              <a:rPr lang="en-US" altLang="en-US" sz="1200" smtClean="0">
                <a:latin typeface="Arial" pitchFamily="34" charset="0"/>
              </a:rPr>
              <a:pPr eaLnBrk="1" hangingPunct="1"/>
              <a:t>35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5020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61A1375-0931-4AF3-AE4D-9C37D3113E6F}" type="slidenum">
              <a:rPr lang="en-US" altLang="en-US" sz="1200" smtClean="0">
                <a:latin typeface="Arial" pitchFamily="34" charset="0"/>
              </a:rPr>
              <a:pPr eaLnBrk="1" hangingPunct="1"/>
              <a:t>36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9008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57C86C3-2316-4151-8602-8C1D8738892A}" type="slidenum">
              <a:rPr lang="en-US" altLang="en-US" sz="1200" smtClean="0">
                <a:latin typeface="Arial" pitchFamily="34" charset="0"/>
              </a:rPr>
              <a:pPr eaLnBrk="1" hangingPunct="1"/>
              <a:t>37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5548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AEB440B-E57C-4161-89B4-5874FB541134}" type="slidenum">
              <a:rPr lang="en-US" altLang="en-US" sz="1200" smtClean="0">
                <a:latin typeface="Arial" pitchFamily="34" charset="0"/>
              </a:rPr>
              <a:pPr eaLnBrk="1" hangingPunct="1"/>
              <a:t>38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073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029CDA4-6DB0-497F-B4AE-314282B076F3}" type="slidenum">
              <a:rPr lang="en-US" altLang="en-US" sz="1200" smtClean="0">
                <a:latin typeface="Arial" pitchFamily="34" charset="0"/>
              </a:rPr>
              <a:pPr eaLnBrk="1" hangingPunct="1"/>
              <a:t>39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7656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643C1A2-0C7E-4A06-B713-F6F9431BD75E}" type="slidenum">
              <a:rPr lang="en-US" altLang="en-US" sz="1200" smtClean="0">
                <a:latin typeface="Arial" pitchFamily="34" charset="0"/>
              </a:rPr>
              <a:pPr eaLnBrk="1" hangingPunct="1"/>
              <a:t>40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60058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273996E-2791-4D7E-B7D9-ECD65B035BC9}" type="slidenum">
              <a:rPr lang="en-US" altLang="en-US" sz="1200" smtClean="0">
                <a:latin typeface="Arial" pitchFamily="34" charset="0"/>
              </a:rPr>
              <a:pPr eaLnBrk="1" hangingPunct="1"/>
              <a:t>41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18451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2181500-E98A-455C-B747-A8ABD07EE765}" type="slidenum">
              <a:rPr lang="en-US" altLang="en-US" sz="1200" smtClean="0">
                <a:latin typeface="Arial" pitchFamily="34" charset="0"/>
              </a:rPr>
              <a:pPr eaLnBrk="1" hangingPunct="1"/>
              <a:t>42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659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B17DE5A-0028-4B87-91EF-3CB8A77F040E}" type="slidenum">
              <a:rPr lang="en-US" altLang="en-US" sz="1200" smtClean="0">
                <a:latin typeface="Arial" pitchFamily="34" charset="0"/>
              </a:rPr>
              <a:pPr eaLnBrk="1" hangingPunct="1"/>
              <a:t>13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Usual bowel routine:</a:t>
            </a:r>
            <a:r>
              <a:rPr lang="en-US" altLang="en-US" dirty="0" smtClean="0">
                <a:latin typeface="Arial" pitchFamily="34" charset="0"/>
              </a:rPr>
              <a:t> Bowels move regularly? How often? Usual color? Hard or soft? Pain while passing a bowel movement?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Change in bowel habits:</a:t>
            </a:r>
            <a:r>
              <a:rPr lang="en-US" altLang="en-US" dirty="0" smtClean="0">
                <a:latin typeface="Arial" pitchFamily="34" charset="0"/>
              </a:rPr>
              <a:t> Any change in usual bowel habits? Loose stools or diarrhea? When did this start? Is the diarrhea associated with nausea and vomiting, abdominal pain, something you ate recently?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Rectal bleeding, blood in the stool:</a:t>
            </a:r>
            <a:r>
              <a:rPr lang="en-US" altLang="en-US" dirty="0" smtClean="0">
                <a:latin typeface="Arial" pitchFamily="34" charset="0"/>
              </a:rPr>
              <a:t> Ever had black or bloody stools? When did you first notice blood in the stools? What is the color, bright red or dark red-black? How much blood: spotting on the toilet paper or outright passing of blood with the stool? Do the bloody stools have a particular smell?</a:t>
            </a:r>
          </a:p>
          <a:p>
            <a:pPr marL="228600" indent="-228600" eaLnBrk="1" hangingPunct="1"/>
            <a:r>
              <a:rPr lang="en-US" altLang="en-US" b="1" dirty="0" smtClean="0">
                <a:latin typeface="Arial" pitchFamily="34" charset="0"/>
              </a:rPr>
              <a:t>Medications:</a:t>
            </a:r>
            <a:r>
              <a:rPr lang="en-US" altLang="en-US" dirty="0" smtClean="0">
                <a:latin typeface="Arial" pitchFamily="34" charset="0"/>
              </a:rPr>
              <a:t> What medications do you take—prescription and over-the-counter? Laxatives or stool softeners? Which ones? How often? Iron pills? Do you ever use enemas to move your bowels? How often?</a:t>
            </a:r>
          </a:p>
          <a:p>
            <a:pPr marL="228600" indent="-228600" eaLnBrk="1" hangingPunct="1"/>
            <a:r>
              <a:rPr lang="en-US" altLang="en-US" b="1" dirty="0" smtClean="0">
                <a:latin typeface="Arial" pitchFamily="34" charset="0"/>
              </a:rPr>
              <a:t>Rectal conditions:</a:t>
            </a:r>
            <a:r>
              <a:rPr lang="en-US" altLang="en-US" dirty="0" smtClean="0">
                <a:latin typeface="Arial" pitchFamily="34" charset="0"/>
              </a:rPr>
              <a:t> Any problems in rectal area: itching, pain or burning, hemorrhoids? How do you treat these? Any hemorrhoid preparations? Ever had a fissure, or fistula? How was this treated?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Family history:</a:t>
            </a:r>
            <a:r>
              <a:rPr lang="en-US" altLang="en-US" dirty="0" smtClean="0">
                <a:latin typeface="Arial" pitchFamily="34" charset="0"/>
              </a:rPr>
              <a:t> Any family history of polyps or cancer in colon or rectum, inflammatory bowel disease, prostate cancer?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Self-care behaviors:</a:t>
            </a:r>
            <a:r>
              <a:rPr lang="en-US" altLang="en-US" dirty="0" smtClean="0">
                <a:latin typeface="Arial" pitchFamily="34" charset="0"/>
              </a:rPr>
              <a:t> What is the usual amount of high-fiber foods in your daily diet: cereals, apples or other fruits, vegetables, whole-grain breads? How many glasses of water do you drink each day?</a:t>
            </a:r>
          </a:p>
        </p:txBody>
      </p:sp>
    </p:spTree>
    <p:extLst>
      <p:ext uri="{BB962C8B-B14F-4D97-AF65-F5344CB8AC3E}">
        <p14:creationId xmlns:p14="http://schemas.microsoft.com/office/powerpoint/2010/main" val="24086146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075AB78-A656-4105-A006-748783D39999}" type="slidenum">
              <a:rPr lang="en-US" altLang="en-US" sz="1200" smtClean="0">
                <a:latin typeface="Arial" pitchFamily="34" charset="0"/>
              </a:rPr>
              <a:pPr eaLnBrk="1" hangingPunct="1"/>
              <a:t>44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81773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368CB36-9582-4915-ACDB-2D422A51B75C}" type="slidenum">
              <a:rPr lang="en-US" altLang="en-US" sz="1200" smtClean="0">
                <a:latin typeface="Arial" pitchFamily="34" charset="0"/>
              </a:rPr>
              <a:pPr eaLnBrk="1" hangingPunct="1"/>
              <a:t>45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24043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4F812AC-FB25-46E7-86D3-AE0A6D78017C}" type="slidenum">
              <a:rPr lang="en-US" altLang="en-US" sz="1200" smtClean="0">
                <a:latin typeface="Arial" pitchFamily="34" charset="0"/>
              </a:rPr>
              <a:pPr eaLnBrk="1" hangingPunct="1"/>
              <a:t>46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39434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The correct answer is 1. Men often experience increased urination at night when BPH is present.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Answer 2 is incorrect because the urine stream is usually decreased in BPH.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Answer 3 is incorrect because burning could indicate infection or a sexually transmitted infection.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Answer 4 is incorrect because urinating in the morning is considered normal for both males and females.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FC267B-D08A-46D9-B7FC-48A654A87014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976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ADAE880-E32F-44D6-9522-2F33F0BDF2BF}" type="slidenum">
              <a:rPr lang="en-US" altLang="en-US" sz="1200" smtClean="0">
                <a:latin typeface="Arial" pitchFamily="34" charset="0"/>
              </a:rPr>
              <a:pPr eaLnBrk="1" hangingPunct="1"/>
              <a:t>14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Usual bowel routine:</a:t>
            </a:r>
            <a:r>
              <a:rPr lang="en-US" altLang="en-US" dirty="0" smtClean="0">
                <a:latin typeface="Arial" pitchFamily="34" charset="0"/>
              </a:rPr>
              <a:t> Bowels move regularly? How often? Usual color? Hard or soft? Pain while passing a bowel movement?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Change in bowel habits:</a:t>
            </a:r>
            <a:r>
              <a:rPr lang="en-US" altLang="en-US" dirty="0" smtClean="0">
                <a:latin typeface="Arial" pitchFamily="34" charset="0"/>
              </a:rPr>
              <a:t> Any change in usual bowel habits? Loose stools or diarrhea? When did this start? Is the diarrhea associated with nausea and vomiting, abdominal pain, something you ate recently?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Rectal bleeding, blood in the stool:</a:t>
            </a:r>
            <a:r>
              <a:rPr lang="en-US" altLang="en-US" dirty="0" smtClean="0">
                <a:latin typeface="Arial" pitchFamily="34" charset="0"/>
              </a:rPr>
              <a:t> Ever had black or bloody stools? When did you first notice blood in the stools? What is the color, bright red or dark red-black? How much blood: spotting on the toilet paper or outright passing of blood with the stool? Do the bloody stools have a particular smell?</a:t>
            </a:r>
          </a:p>
          <a:p>
            <a:pPr marL="228600" indent="-228600" eaLnBrk="1" hangingPunct="1"/>
            <a:r>
              <a:rPr lang="en-US" altLang="en-US" b="1" dirty="0" smtClean="0">
                <a:latin typeface="Arial" pitchFamily="34" charset="0"/>
              </a:rPr>
              <a:t>Medications:</a:t>
            </a:r>
            <a:r>
              <a:rPr lang="en-US" altLang="en-US" dirty="0" smtClean="0">
                <a:latin typeface="Arial" pitchFamily="34" charset="0"/>
              </a:rPr>
              <a:t> What medications do you take—prescription and over-the-counter? Laxatives or stool softeners? Which ones? How often? Iron pills? Do you ever use enemas to move your bowels? How often?</a:t>
            </a:r>
          </a:p>
          <a:p>
            <a:pPr marL="228600" indent="-228600" eaLnBrk="1" hangingPunct="1"/>
            <a:r>
              <a:rPr lang="en-US" altLang="en-US" b="1" dirty="0" smtClean="0">
                <a:latin typeface="Arial" pitchFamily="34" charset="0"/>
              </a:rPr>
              <a:t>Rectal conditions:</a:t>
            </a:r>
            <a:r>
              <a:rPr lang="en-US" altLang="en-US" dirty="0" smtClean="0">
                <a:latin typeface="Arial" pitchFamily="34" charset="0"/>
              </a:rPr>
              <a:t> Any problems in rectal area: itching, pain or burning, hemorrhoids? How do you treat these? Any hemorrhoid preparations? Ever had a fissure, or fistula? How was this treated?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Family history:</a:t>
            </a:r>
            <a:r>
              <a:rPr lang="en-US" altLang="en-US" dirty="0" smtClean="0">
                <a:latin typeface="Arial" pitchFamily="34" charset="0"/>
              </a:rPr>
              <a:t> Any family history of polyps or cancer in colon or rectum, inflammatory bowel disease, prostate cancer?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Self-care behaviors:</a:t>
            </a:r>
            <a:r>
              <a:rPr lang="en-US" altLang="en-US" dirty="0" smtClean="0">
                <a:latin typeface="Arial" pitchFamily="34" charset="0"/>
              </a:rPr>
              <a:t> What is the usual amount of high-fiber foods in your daily diet: cereals, apples or other fruits, vegetables, whole-grain breads? How many glasses of water do you drink each day?</a:t>
            </a:r>
          </a:p>
        </p:txBody>
      </p:sp>
    </p:spTree>
    <p:extLst>
      <p:ext uri="{BB962C8B-B14F-4D97-AF65-F5344CB8AC3E}">
        <p14:creationId xmlns:p14="http://schemas.microsoft.com/office/powerpoint/2010/main" val="2150318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7B5988C-0B33-4CE6-BC9F-1D98AD459740}" type="slidenum">
              <a:rPr lang="en-US" altLang="en-US" sz="1200" smtClean="0">
                <a:latin typeface="Arial" pitchFamily="34" charset="0"/>
              </a:rPr>
              <a:pPr eaLnBrk="1" hangingPunct="1"/>
              <a:t>15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Usual bowel routine:</a:t>
            </a:r>
            <a:r>
              <a:rPr lang="en-US" altLang="en-US" dirty="0" smtClean="0">
                <a:latin typeface="Arial" pitchFamily="34" charset="0"/>
              </a:rPr>
              <a:t> Bowels move regularly? How often? Usual color? Hard or soft? Pain while passing a bowel movement?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Change in bowel habits:</a:t>
            </a:r>
            <a:r>
              <a:rPr lang="en-US" altLang="en-US" dirty="0" smtClean="0">
                <a:latin typeface="Arial" pitchFamily="34" charset="0"/>
              </a:rPr>
              <a:t> Any change in usual bowel habits? Loose stools or diarrhea? When did this start? Is the diarrhea associated with nausea and vomiting, abdominal pain, something you ate recently?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Rectal bleeding, blood in the stool:</a:t>
            </a:r>
            <a:r>
              <a:rPr lang="en-US" altLang="en-US" dirty="0" smtClean="0">
                <a:latin typeface="Arial" pitchFamily="34" charset="0"/>
              </a:rPr>
              <a:t> Ever had black or bloody stools? When did you first notice blood in the stools? What is the color, bright red or dark red-black? How much blood: spotting on the toilet paper or outright passing of blood with the stool? Do the bloody stools have a particular smell?</a:t>
            </a:r>
          </a:p>
          <a:p>
            <a:pPr marL="228600" indent="-228600" eaLnBrk="1" hangingPunct="1"/>
            <a:r>
              <a:rPr lang="en-US" altLang="en-US" b="1" dirty="0" smtClean="0">
                <a:latin typeface="Arial" pitchFamily="34" charset="0"/>
              </a:rPr>
              <a:t>Medications:</a:t>
            </a:r>
            <a:r>
              <a:rPr lang="en-US" altLang="en-US" dirty="0" smtClean="0">
                <a:latin typeface="Arial" pitchFamily="34" charset="0"/>
              </a:rPr>
              <a:t> What medications do you take—prescription and over-the-counter? Laxatives or stool softeners? Which ones? How often? Iron pills? Do you ever use enemas to move your bowels? How often?</a:t>
            </a:r>
          </a:p>
          <a:p>
            <a:pPr marL="228600" indent="-228600" eaLnBrk="1" hangingPunct="1"/>
            <a:r>
              <a:rPr lang="en-US" altLang="en-US" b="1" dirty="0" smtClean="0">
                <a:latin typeface="Arial" pitchFamily="34" charset="0"/>
              </a:rPr>
              <a:t>Rectal conditions:</a:t>
            </a:r>
            <a:r>
              <a:rPr lang="en-US" altLang="en-US" dirty="0" smtClean="0">
                <a:latin typeface="Arial" pitchFamily="34" charset="0"/>
              </a:rPr>
              <a:t> Any problems in rectal area: itching, pain or burning, hemorrhoids? How do you treat these? Any hemorrhoid preparations? Ever had a fissure, or fistula? How was this treated?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Family history:</a:t>
            </a:r>
            <a:r>
              <a:rPr lang="en-US" altLang="en-US" dirty="0" smtClean="0">
                <a:latin typeface="Arial" pitchFamily="34" charset="0"/>
              </a:rPr>
              <a:t> Any family history of polyps or cancer in colon or rectum, inflammatory bowel disease, prostate cancer?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Self-care behaviors:</a:t>
            </a:r>
            <a:r>
              <a:rPr lang="en-US" altLang="en-US" dirty="0" smtClean="0">
                <a:latin typeface="Arial" pitchFamily="34" charset="0"/>
              </a:rPr>
              <a:t> What is the usual amount of high-fiber foods in your daily diet: cereals, apples or other fruits, vegetables, whole-grain breads? How many glasses of water do you drink each day?</a:t>
            </a:r>
          </a:p>
        </p:txBody>
      </p:sp>
    </p:spTree>
    <p:extLst>
      <p:ext uri="{BB962C8B-B14F-4D97-AF65-F5344CB8AC3E}">
        <p14:creationId xmlns:p14="http://schemas.microsoft.com/office/powerpoint/2010/main" val="2983362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B702C40-423B-4FF8-85CC-F3DD91DE1247}" type="slidenum">
              <a:rPr lang="en-US" altLang="en-US" sz="1200" smtClean="0">
                <a:latin typeface="Arial" pitchFamily="34" charset="0"/>
              </a:rPr>
              <a:pPr eaLnBrk="1" hangingPunct="1"/>
              <a:t>16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Usual bowel routine:</a:t>
            </a:r>
            <a:r>
              <a:rPr lang="en-US" altLang="en-US" dirty="0" smtClean="0">
                <a:latin typeface="Arial" pitchFamily="34" charset="0"/>
              </a:rPr>
              <a:t> Bowels move regularly? How often? Usual color? Hard or soft? Pain while passing a bowel movement?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Change in bowel habits:</a:t>
            </a:r>
            <a:r>
              <a:rPr lang="en-US" altLang="en-US" dirty="0" smtClean="0">
                <a:latin typeface="Arial" pitchFamily="34" charset="0"/>
              </a:rPr>
              <a:t> Any change in usual bowel habits? Loose stools or diarrhea? When did this start? Is the diarrhea associated with nausea and vomiting, abdominal pain, something you ate recently?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Rectal bleeding, blood in the stool:</a:t>
            </a:r>
            <a:r>
              <a:rPr lang="en-US" altLang="en-US" dirty="0" smtClean="0">
                <a:latin typeface="Arial" pitchFamily="34" charset="0"/>
              </a:rPr>
              <a:t> Ever had black or bloody stools? When did you first notice blood in the stools? What is the color, bright red or dark red-black? How much blood: spotting on the toilet paper or outright passing of blood with the stool? Do the bloody stools have a particular smell?</a:t>
            </a:r>
          </a:p>
          <a:p>
            <a:pPr marL="228600" indent="-228600" eaLnBrk="1" hangingPunct="1"/>
            <a:r>
              <a:rPr lang="en-US" altLang="en-US" b="1" dirty="0" smtClean="0">
                <a:latin typeface="Arial" pitchFamily="34" charset="0"/>
              </a:rPr>
              <a:t>Medications:</a:t>
            </a:r>
            <a:r>
              <a:rPr lang="en-US" altLang="en-US" dirty="0" smtClean="0">
                <a:latin typeface="Arial" pitchFamily="34" charset="0"/>
              </a:rPr>
              <a:t> What medications do you take—prescription and over-the-counter? Laxatives or stool softeners? Which ones? How often? Iron pills? Do you ever use enemas to move your bowels? How often?</a:t>
            </a:r>
          </a:p>
          <a:p>
            <a:pPr marL="228600" indent="-228600" eaLnBrk="1" hangingPunct="1"/>
            <a:r>
              <a:rPr lang="en-US" altLang="en-US" b="1" dirty="0" smtClean="0">
                <a:latin typeface="Arial" pitchFamily="34" charset="0"/>
              </a:rPr>
              <a:t>Rectal conditions:</a:t>
            </a:r>
            <a:r>
              <a:rPr lang="en-US" altLang="en-US" dirty="0" smtClean="0">
                <a:latin typeface="Arial" pitchFamily="34" charset="0"/>
              </a:rPr>
              <a:t> Any problems in rectal area: itching, pain or burning, hemorrhoids? How do you treat these? Any hemorrhoid preparations? Ever had a fissure, or fistula? How was this treated?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Family history:</a:t>
            </a:r>
            <a:r>
              <a:rPr lang="en-US" altLang="en-US" dirty="0" smtClean="0">
                <a:latin typeface="Arial" pitchFamily="34" charset="0"/>
              </a:rPr>
              <a:t> Any family history of polyps or cancer in colon or rectum, inflammatory bowel disease, prostate cancer?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Self-care behaviors:</a:t>
            </a:r>
            <a:r>
              <a:rPr lang="en-US" altLang="en-US" dirty="0" smtClean="0">
                <a:latin typeface="Arial" pitchFamily="34" charset="0"/>
              </a:rPr>
              <a:t> What is the usual amount of high-fiber foods in your daily diet: cereals, apples or other fruits, vegetables, whole-grain breads? How many glasses of water do you drink each day?</a:t>
            </a:r>
          </a:p>
        </p:txBody>
      </p:sp>
    </p:spTree>
    <p:extLst>
      <p:ext uri="{BB962C8B-B14F-4D97-AF65-F5344CB8AC3E}">
        <p14:creationId xmlns:p14="http://schemas.microsoft.com/office/powerpoint/2010/main" val="944489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492F84D-2BB0-4D69-B365-5A2D30C00C66}" type="slidenum">
              <a:rPr lang="en-US" altLang="en-US" sz="1200" smtClean="0">
                <a:latin typeface="Arial" pitchFamily="34" charset="0"/>
              </a:rPr>
              <a:pPr eaLnBrk="1" hangingPunct="1"/>
              <a:t>18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Usual bowel routine:</a:t>
            </a:r>
            <a:r>
              <a:rPr lang="en-US" altLang="en-US" dirty="0" smtClean="0">
                <a:latin typeface="Arial" pitchFamily="34" charset="0"/>
              </a:rPr>
              <a:t> Bowels move regularly? How often? Usual color? Hard or soft? Pain while passing a bowel movement?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Change in bowel habits:</a:t>
            </a:r>
            <a:r>
              <a:rPr lang="en-US" altLang="en-US" dirty="0" smtClean="0">
                <a:latin typeface="Arial" pitchFamily="34" charset="0"/>
              </a:rPr>
              <a:t> Any change in usual bowel habits? Loose stools or diarrhea? When did this start? Is the diarrhea associated with nausea and vomiting, abdominal pain, something you ate recently?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Rectal bleeding, blood in the stool:</a:t>
            </a:r>
            <a:r>
              <a:rPr lang="en-US" altLang="en-US" dirty="0" smtClean="0">
                <a:latin typeface="Arial" pitchFamily="34" charset="0"/>
              </a:rPr>
              <a:t> Ever had black or bloody stools? When did you first notice blood in the stools? What is the color, bright red or dark red-black? How much blood: spotting on the toilet paper or outright passing of blood with the stool? Do the bloody stools have a particular smell?</a:t>
            </a:r>
          </a:p>
          <a:p>
            <a:pPr marL="228600" indent="-228600" eaLnBrk="1" hangingPunct="1"/>
            <a:r>
              <a:rPr lang="en-US" altLang="en-US" b="1" dirty="0" smtClean="0">
                <a:latin typeface="Arial" pitchFamily="34" charset="0"/>
              </a:rPr>
              <a:t>Medications:</a:t>
            </a:r>
            <a:r>
              <a:rPr lang="en-US" altLang="en-US" dirty="0" smtClean="0">
                <a:latin typeface="Arial" pitchFamily="34" charset="0"/>
              </a:rPr>
              <a:t> What medications do you take—prescription and over-the-counter? Laxatives or stool softeners? Which ones? How often? Iron pills? Do you ever use enemas to move your bowels? How often?</a:t>
            </a:r>
          </a:p>
          <a:p>
            <a:pPr marL="228600" indent="-228600" eaLnBrk="1" hangingPunct="1"/>
            <a:r>
              <a:rPr lang="en-US" altLang="en-US" b="1" dirty="0" smtClean="0">
                <a:latin typeface="Arial" pitchFamily="34" charset="0"/>
              </a:rPr>
              <a:t>Rectal conditions:</a:t>
            </a:r>
            <a:r>
              <a:rPr lang="en-US" altLang="en-US" dirty="0" smtClean="0">
                <a:latin typeface="Arial" pitchFamily="34" charset="0"/>
              </a:rPr>
              <a:t> Any problems in rectal area: itching, pain or burning, hemorrhoids? How do you treat these? Any hemorrhoid preparations? Ever had a fissure, or fistula? How was this treated?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Family history:</a:t>
            </a:r>
            <a:r>
              <a:rPr lang="en-US" altLang="en-US" dirty="0" smtClean="0">
                <a:latin typeface="Arial" pitchFamily="34" charset="0"/>
              </a:rPr>
              <a:t> Any family history of polyps or cancer in colon or rectum, inflammatory bowel disease, prostate cancer?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Self-care behaviors:</a:t>
            </a:r>
            <a:r>
              <a:rPr lang="en-US" altLang="en-US" dirty="0" smtClean="0">
                <a:latin typeface="Arial" pitchFamily="34" charset="0"/>
              </a:rPr>
              <a:t> What is the usual amount of high-fiber foods in your daily diet: cereals, apples or other fruits, vegetables, whole-grain breads? How many glasses of water do you drink each day?</a:t>
            </a:r>
          </a:p>
        </p:txBody>
      </p:sp>
    </p:spTree>
    <p:extLst>
      <p:ext uri="{BB962C8B-B14F-4D97-AF65-F5344CB8AC3E}">
        <p14:creationId xmlns:p14="http://schemas.microsoft.com/office/powerpoint/2010/main" val="2754995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The correct answer is 4. Hemorrhoids usually present with bright red bleeding.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Answer 1 is incorrect because stomach cancer does not usually present with rectal bleeding. 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Answer 2 is incorrect because rectal fistula is not the most common cause of bright red bleeding.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Answer 3 is incorrect because a urinary tract infection does not present with rectal bleeding.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FC267B-D08A-46D9-B7FC-48A654A87014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8318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AC4FF68-F8AC-4555-A503-E3767D23A18F}" type="slidenum">
              <a:rPr lang="en-US" altLang="en-US" sz="1200" smtClean="0">
                <a:latin typeface="Arial" pitchFamily="34" charset="0"/>
              </a:rPr>
              <a:pPr eaLnBrk="1" hangingPunct="1"/>
              <a:t>20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Usual bowel routine:</a:t>
            </a:r>
            <a:r>
              <a:rPr lang="en-US" altLang="en-US" dirty="0" smtClean="0">
                <a:latin typeface="Arial" pitchFamily="34" charset="0"/>
              </a:rPr>
              <a:t> Bowels move regularly? How often? Usual color? Hard or soft? Pain while passing a bowel movement?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Change in bowel habits:</a:t>
            </a:r>
            <a:r>
              <a:rPr lang="en-US" altLang="en-US" dirty="0" smtClean="0">
                <a:latin typeface="Arial" pitchFamily="34" charset="0"/>
              </a:rPr>
              <a:t> Any change in usual bowel habits? Loose stools or diarrhea? When did this start? Is the diarrhea associated with nausea and vomiting, abdominal pain, something you ate recently?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Rectal bleeding, blood in the stool:</a:t>
            </a:r>
            <a:r>
              <a:rPr lang="en-US" altLang="en-US" dirty="0" smtClean="0">
                <a:latin typeface="Arial" pitchFamily="34" charset="0"/>
              </a:rPr>
              <a:t> Ever had black or bloody stools? When did you first notice blood in the stools? What is the color, bright red or dark red-black? How much blood: spotting on the toilet paper or outright passing of blood with the stool? Do the bloody stools have a particular smell?</a:t>
            </a:r>
          </a:p>
          <a:p>
            <a:pPr marL="228600" indent="-228600" eaLnBrk="1" hangingPunct="1"/>
            <a:r>
              <a:rPr lang="en-US" altLang="en-US" b="1" dirty="0" smtClean="0">
                <a:latin typeface="Arial" pitchFamily="34" charset="0"/>
              </a:rPr>
              <a:t>Medications:</a:t>
            </a:r>
            <a:r>
              <a:rPr lang="en-US" altLang="en-US" dirty="0" smtClean="0">
                <a:latin typeface="Arial" pitchFamily="34" charset="0"/>
              </a:rPr>
              <a:t> What medications do you take—prescription and over-the-counter? Laxatives or stool softeners? Which ones? How often? Iron pills? Do you ever use enemas to move your bowels? How often?</a:t>
            </a:r>
          </a:p>
          <a:p>
            <a:pPr marL="228600" indent="-228600" eaLnBrk="1" hangingPunct="1"/>
            <a:r>
              <a:rPr lang="en-US" altLang="en-US" b="1" dirty="0" smtClean="0">
                <a:latin typeface="Arial" pitchFamily="34" charset="0"/>
              </a:rPr>
              <a:t>Rectal conditions:</a:t>
            </a:r>
            <a:r>
              <a:rPr lang="en-US" altLang="en-US" dirty="0" smtClean="0">
                <a:latin typeface="Arial" pitchFamily="34" charset="0"/>
              </a:rPr>
              <a:t> Any problems in rectal area: itching, pain or burning, hemorrhoids? How do you treat these? Any hemorrhoid preparations? Ever had a fissure, or fistula? How was this treated?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Family history:</a:t>
            </a:r>
            <a:r>
              <a:rPr lang="en-US" altLang="en-US" dirty="0" smtClean="0">
                <a:latin typeface="Arial" pitchFamily="34" charset="0"/>
              </a:rPr>
              <a:t> Any family history of polyps or cancer in colon or rectum, inflammatory bowel disease, prostate cancer?</a:t>
            </a:r>
          </a:p>
          <a:p>
            <a:pPr marL="228600" indent="-228600" eaLnBrk="1" hangingPunct="1">
              <a:spcBef>
                <a:spcPts val="1200"/>
              </a:spcBef>
            </a:pPr>
            <a:r>
              <a:rPr lang="en-US" altLang="en-US" b="1" dirty="0" smtClean="0">
                <a:latin typeface="Arial" pitchFamily="34" charset="0"/>
              </a:rPr>
              <a:t>Self-care behaviors:</a:t>
            </a:r>
            <a:r>
              <a:rPr lang="en-US" altLang="en-US" dirty="0" smtClean="0">
                <a:latin typeface="Arial" pitchFamily="34" charset="0"/>
              </a:rPr>
              <a:t> What is the usual amount of high-fiber foods in your daily diet: cereals, apples or other fruits, vegetables, whole-grain breads? How many glasses of water do you drink each day?</a:t>
            </a:r>
          </a:p>
        </p:txBody>
      </p:sp>
    </p:spTree>
    <p:extLst>
      <p:ext uri="{BB962C8B-B14F-4D97-AF65-F5344CB8AC3E}">
        <p14:creationId xmlns:p14="http://schemas.microsoft.com/office/powerpoint/2010/main" val="2617491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0C656-3D73-4007-A2BD-9E3FD5591B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38355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4B7FD-A861-48E7-A5F7-65DBEF2DD7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265790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0CA61-CBF3-48B0-A4A8-9DC316B491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72250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CEE76-4C7E-46DE-B73E-BA0ED62A15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1500684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7DAD1-A159-43E7-B7A3-F10DE2A1B4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3109590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642413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40D64-817B-4C9D-AE17-BFC11BDBA3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1211734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921B0-81B4-4DE1-94BD-506E967C2A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2630647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 Regu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8328"/>
            <a:ext cx="7772400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5920"/>
            <a:ext cx="7772400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6988F-EBCC-42AE-98B0-563360537B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1146851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037C2-4049-46DA-9A50-918E0A90B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2527162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92240F1-F627-4BF8-840C-3B80926AC3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90600" y="6461125"/>
            <a:ext cx="7162800" cy="38100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 2" pitchFamily="18" charset="2"/>
        <a:buChar char="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Ø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 3" pitchFamily="18" charset="2"/>
        <a:buChar char="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93863"/>
            <a:ext cx="7772400" cy="1470025"/>
          </a:xfrm>
        </p:spPr>
        <p:txBody>
          <a:bodyPr/>
          <a:lstStyle/>
          <a:p>
            <a:r>
              <a:rPr lang="en-US" altLang="en-US" sz="4000" smtClean="0"/>
              <a:t>Chapter 25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49638"/>
            <a:ext cx="6400800" cy="1752600"/>
          </a:xfrm>
        </p:spPr>
        <p:txBody>
          <a:bodyPr/>
          <a:lstStyle/>
          <a:p>
            <a:endParaRPr lang="en-US" altLang="en-US" sz="3600" dirty="0" smtClean="0">
              <a:solidFill>
                <a:schemeClr val="tx1"/>
              </a:solidFill>
            </a:endParaRPr>
          </a:p>
          <a:p>
            <a:r>
              <a:rPr lang="en-US" altLang="en-US" sz="3600" dirty="0" smtClean="0">
                <a:solidFill>
                  <a:schemeClr val="tx1"/>
                </a:solidFill>
              </a:rPr>
              <a:t>Anus, Rectum, and Prostate</a:t>
            </a:r>
          </a:p>
        </p:txBody>
      </p:sp>
      <p:sp>
        <p:nvSpPr>
          <p:cNvPr id="205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7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664075"/>
          </a:xfrm>
        </p:spPr>
        <p:txBody>
          <a:bodyPr/>
          <a:lstStyle/>
          <a:p>
            <a:r>
              <a:rPr lang="en-US" altLang="en-US" sz="2000" smtClean="0"/>
              <a:t>Infants</a:t>
            </a:r>
          </a:p>
          <a:p>
            <a:pPr lvl="1"/>
            <a:r>
              <a:rPr lang="en-US" altLang="en-US" sz="1800" smtClean="0"/>
              <a:t>First stool passed by newborn is dark green meconium; occurs within 24 to 48 hours of birth, indicates anal patency</a:t>
            </a:r>
          </a:p>
          <a:p>
            <a:pPr lvl="2"/>
            <a:r>
              <a:rPr lang="en-US" altLang="en-US" sz="1600" smtClean="0"/>
              <a:t>From then on, infant usually has stool after each feeding</a:t>
            </a:r>
          </a:p>
          <a:p>
            <a:pPr lvl="1"/>
            <a:r>
              <a:rPr lang="en-US" altLang="en-US" sz="1800" smtClean="0"/>
              <a:t>Gastrocolic reflex: wave of peristalsis in response to eating</a:t>
            </a:r>
          </a:p>
          <a:p>
            <a:pPr lvl="2"/>
            <a:r>
              <a:rPr lang="en-US" altLang="en-US" sz="1600" smtClean="0"/>
              <a:t>Infant passes stools by reflex</a:t>
            </a:r>
          </a:p>
          <a:p>
            <a:r>
              <a:rPr lang="en-US" altLang="en-US" sz="2000" smtClean="0"/>
              <a:t>Children and adults</a:t>
            </a:r>
          </a:p>
          <a:p>
            <a:pPr lvl="1"/>
            <a:r>
              <a:rPr lang="en-US" altLang="en-US" sz="1800" smtClean="0"/>
              <a:t>At male puberty, prostate gland undergoes a very rapid increase to more than twice its prepubertal size; during young adulthood size remains fairly constant</a:t>
            </a:r>
          </a:p>
          <a:p>
            <a:pPr lvl="1"/>
            <a:r>
              <a:rPr lang="en-US" altLang="en-US" sz="1800" smtClean="0"/>
              <a:t>Prostate gland commonly starts to enlarge during middle adult years; increases with age</a:t>
            </a:r>
          </a:p>
          <a:p>
            <a:pPr lvl="2"/>
            <a:r>
              <a:rPr lang="en-US" altLang="en-US" sz="1600" smtClean="0"/>
              <a:t>Thought that hypertrophy caused by hormonal imbalance leading to proliferation of benign adenomas, which gradually impede urine output because they obstruct urethra</a:t>
            </a:r>
          </a:p>
          <a:p>
            <a:pPr lvl="2"/>
            <a:endParaRPr lang="en-US" alt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Developmental Competence</a:t>
            </a:r>
          </a:p>
        </p:txBody>
      </p:sp>
      <p:sp>
        <p:nvSpPr>
          <p:cNvPr id="1126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1269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32AA48B-E4ED-4A9D-BEE0-31E43CC62ACD}" type="slidenum">
              <a:rPr lang="en-US" sz="1000" smtClean="0">
                <a:latin typeface="Arial" pitchFamily="34" charset="0"/>
              </a:rPr>
              <a:pPr eaLnBrk="1" hangingPunct="1"/>
              <a:t>10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7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More common in North America and northwestern Europe; less common in Central and South Americas, Africa, and Asia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Incidence higher for black men than other racial groups, and more likely to be diagnosed at advanced stage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Mortality rates are two times higher for black men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Diets heavy in red meat or high-fat dairy products may be factor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Some evidence suggests that prostate cancer may increase with obesity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Culture and Genetics: </a:t>
            </a:r>
            <a:br>
              <a:rPr lang="en-US" altLang="en-US" smtClean="0"/>
            </a:br>
            <a:r>
              <a:rPr lang="en-US" altLang="en-US" smtClean="0"/>
              <a:t>Prostate Cancer </a:t>
            </a: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2732C88-883E-43E0-9895-2B5C3D439011}" type="slidenum">
              <a:rPr lang="en-US" sz="1000" smtClean="0">
                <a:latin typeface="Arial" pitchFamily="34" charset="0"/>
              </a:rPr>
              <a:pPr eaLnBrk="1" hangingPunct="1"/>
              <a:t>11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7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Prostate cancer </a:t>
            </a:r>
          </a:p>
          <a:p>
            <a:pPr lvl="1"/>
            <a:r>
              <a:rPr lang="en-US" altLang="en-US" smtClean="0"/>
              <a:t>Screening recommendations vary for racial groups</a:t>
            </a:r>
          </a:p>
          <a:p>
            <a:pPr lvl="2"/>
            <a:r>
              <a:rPr lang="en-US" altLang="en-US" smtClean="0"/>
              <a:t>Men at high risk, black men, and men with first-degree relative with disease should begin screening at age 45</a:t>
            </a:r>
          </a:p>
          <a:p>
            <a:r>
              <a:rPr lang="en-US" altLang="en-US" smtClean="0"/>
              <a:t>Colorectal cancer also has racial variation</a:t>
            </a:r>
          </a:p>
          <a:p>
            <a:pPr lvl="1"/>
            <a:r>
              <a:rPr lang="en-US" altLang="en-US" smtClean="0"/>
              <a:t>Incidence in black women and men is almost 20% higher than in white women and men</a:t>
            </a:r>
          </a:p>
          <a:p>
            <a:pPr lvl="1"/>
            <a:r>
              <a:rPr lang="en-US" altLang="en-US" smtClean="0"/>
              <a:t>Mortality is 50% higher in black men and women than in white men and women </a:t>
            </a:r>
          </a:p>
          <a:p>
            <a:pPr lvl="2"/>
            <a:endParaRPr lang="en-US" alt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Culture and Genetics: Prostate and Colorectal Cancer</a:t>
            </a:r>
          </a:p>
        </p:txBody>
      </p:sp>
      <p:sp>
        <p:nvSpPr>
          <p:cNvPr id="1331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331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301818D-CAD1-411D-81DA-7715C4C8C4C9}" type="slidenum">
              <a:rPr lang="en-US" sz="1000" smtClean="0">
                <a:latin typeface="Arial" pitchFamily="34" charset="0"/>
              </a:rPr>
              <a:pPr eaLnBrk="1" hangingPunct="1"/>
              <a:t>12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dirty="0" smtClean="0"/>
              <a:t>Usual bowel routine</a:t>
            </a:r>
          </a:p>
          <a:p>
            <a:r>
              <a:rPr lang="en-US" altLang="en-US" dirty="0" smtClean="0"/>
              <a:t>Change in bowel habits</a:t>
            </a:r>
          </a:p>
          <a:p>
            <a:r>
              <a:rPr lang="en-US" altLang="en-US" dirty="0" smtClean="0"/>
              <a:t>Rectal bleeding, blood in stool</a:t>
            </a:r>
          </a:p>
          <a:p>
            <a:r>
              <a:rPr lang="en-US" altLang="en-US" dirty="0" smtClean="0"/>
              <a:t>Medications: laxatives, stool softeners, iron</a:t>
            </a:r>
          </a:p>
          <a:p>
            <a:r>
              <a:rPr lang="en-US" altLang="en-US" dirty="0" smtClean="0"/>
              <a:t>Rectal conditions: pruritus, hemorrhoids, fissure, fistula</a:t>
            </a:r>
          </a:p>
          <a:p>
            <a:r>
              <a:rPr lang="en-US" altLang="en-US" dirty="0" smtClean="0"/>
              <a:t>Family history</a:t>
            </a:r>
          </a:p>
          <a:p>
            <a:r>
              <a:rPr lang="en-US" altLang="en-US" dirty="0" smtClean="0"/>
              <a:t>Self-care behaviors: diet of high-fiber foods, most recent examinations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Subjective Data Questions</a:t>
            </a:r>
          </a:p>
        </p:txBody>
      </p:sp>
      <p:sp>
        <p:nvSpPr>
          <p:cNvPr id="1434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710BD0A-C7FE-4C04-886A-65A5DB98F407}" type="slidenum">
              <a:rPr lang="en-US" sz="1000" smtClean="0">
                <a:latin typeface="Arial" pitchFamily="34" charset="0"/>
              </a:rPr>
              <a:pPr eaLnBrk="1" hangingPunct="1"/>
              <a:t>13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Do your bowels move regularly? How often? What is the usual color? Are they hard or soft? Any straining at stool; incomplete evacuation; or urge to go but nothing comes? Any pain with bowel movement?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Has there been any change in bowel habits? Any diarrhea? When did this start? Is it associated with nausea and vomiting, abdominal pain, or something you ate recently?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Have you eaten at a restaurant recently? Did anyone else in your group or family have the same symptoms?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Usual Bowel Routine Questions</a:t>
            </a:r>
          </a:p>
        </p:txBody>
      </p:sp>
      <p:sp>
        <p:nvSpPr>
          <p:cNvPr id="1536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5365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018DDB2-4B8F-486B-AC73-63B9F607B37E}" type="slidenum">
              <a:rPr lang="en-US" sz="1000" smtClean="0">
                <a:latin typeface="Arial" pitchFamily="34" charset="0"/>
              </a:rPr>
              <a:pPr eaLnBrk="1" hangingPunct="1"/>
              <a:t>14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Is there blood in your stool? Have you ever had black or bloody stools? When did you first notice blood in the stools? Is color bright red or dark red-black? How much blood was there? Was it spotting on toilet paper or outright passing of blood with stool? Do bloody stools have a particular smell?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Have you ever had clay-colored stools?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Have you ever had mucus or pus in stool?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Have you ever had frothy stool?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Do you need to pass gas frequently?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Rectal Bleeding Questions</a:t>
            </a:r>
          </a:p>
        </p:txBody>
      </p:sp>
      <p:sp>
        <p:nvSpPr>
          <p:cNvPr id="1638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E18E021-FEA1-4892-839C-47F376A679E5}" type="slidenum">
              <a:rPr lang="en-US" sz="1000" smtClean="0">
                <a:latin typeface="Arial" pitchFamily="34" charset="0"/>
              </a:rPr>
              <a:pPr eaLnBrk="1" hangingPunct="1"/>
              <a:t>15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What medications do you take, including prescriptions and over-the-counter medications? Do you take laxatives or stool softeners? Which ones? How often? Do you take iron pills? Do you ever use enemas to move your bowels? How often?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Medication Questions</a:t>
            </a:r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9467723-0398-4EE9-8F37-5D26269AFDAD}" type="slidenum">
              <a:rPr lang="en-US" sz="1000" smtClean="0">
                <a:latin typeface="Arial" pitchFamily="34" charset="0"/>
              </a:rPr>
              <a:pPr eaLnBrk="1" hangingPunct="1"/>
              <a:t>16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dirty="0" smtClean="0"/>
              <a:t>Do you have any problems in rectal area, such as itching, pain or burning, or hemorrhoids? How do you treat these? Do you use any hemorrhoid preparations? Have you ever had a fissure or fistula? How was this treated?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dirty="0" smtClean="0"/>
              <a:t>Have you ever had a problem controlling your bowels?</a:t>
            </a:r>
            <a:endParaRPr lang="en-US" altLang="en-US" dirty="0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Rectal Condition Questions</a:t>
            </a:r>
          </a:p>
        </p:txBody>
      </p:sp>
      <p:sp>
        <p:nvSpPr>
          <p:cNvPr id="1843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30C313A-3A4C-4C51-A57C-3D0220C20F24}" type="slidenum">
              <a:rPr lang="en-US" sz="1000" smtClean="0">
                <a:latin typeface="Arial" pitchFamily="34" charset="0"/>
              </a:rPr>
              <a:pPr eaLnBrk="1" hangingPunct="1"/>
              <a:t>17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465138" y="1641475"/>
            <a:ext cx="8229600" cy="4759325"/>
          </a:xfrm>
        </p:spPr>
        <p:txBody>
          <a:bodyPr/>
          <a:lstStyle/>
          <a:p>
            <a:r>
              <a:rPr lang="en-US" altLang="en-US" smtClean="0"/>
              <a:t>Family history</a:t>
            </a:r>
          </a:p>
          <a:p>
            <a:pPr lvl="1"/>
            <a:r>
              <a:rPr lang="en-US" altLang="en-US" smtClean="0"/>
              <a:t>Do you have a family history of polyps or cancer in colon or rectum, inflammatory boel disease, or  prostate cancer?</a:t>
            </a:r>
          </a:p>
          <a:p>
            <a:r>
              <a:rPr lang="en-US" altLang="en-US" smtClean="0"/>
              <a:t>Self-care behaviors</a:t>
            </a:r>
          </a:p>
          <a:p>
            <a:pPr lvl="1"/>
            <a:r>
              <a:rPr lang="en-US" altLang="en-US" smtClean="0"/>
              <a:t>Usual amount of high-fiber foods in your daily diet, such as cereals, apples or other fruits, vegetables, and whole-grain breads? Glasses of water each day?</a:t>
            </a:r>
          </a:p>
          <a:p>
            <a:pPr lvl="1"/>
            <a:r>
              <a:rPr lang="en-US" altLang="en-US" smtClean="0"/>
              <a:t>What were the dates of last digital rectal examination, stool blood test, and colonoscopy? Men: When was your most recent PSA blood test?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FMH and Self-Care Behaviors</a:t>
            </a:r>
          </a:p>
        </p:txBody>
      </p:sp>
      <p:sp>
        <p:nvSpPr>
          <p:cNvPr id="1946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00E871E-3AE4-43EE-BF3D-B2042BEB4F95}" type="slidenum">
              <a:rPr lang="en-US" sz="1000" smtClean="0">
                <a:latin typeface="Arial" pitchFamily="34" charset="0"/>
              </a:rPr>
              <a:pPr eaLnBrk="1" hangingPunct="1"/>
              <a:t>18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patient presents to the emergency department nurse with bright red rectal bleeding. The nurse knows that the most common cause for this is</a:t>
            </a:r>
            <a:r>
              <a:rPr lang="en-US" dirty="0" smtClean="0"/>
              <a:t>: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stomach cancer.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rectal fistula.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urinary tract infection.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hemorrhoids.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4B7FD-A861-48E7-A5F7-65DBEF2DD7D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2016 by Elsevier, Inc. All rights reserved.</a:t>
            </a:r>
          </a:p>
          <a:p>
            <a:pPr>
              <a:defRPr/>
            </a:pPr>
            <a:r>
              <a:rPr lang="en-US" smtClean="0"/>
              <a:t>Copyright © 2012, 2008, 2004, 2000, 1996, 1993 by Saunders, an affiliate of Elsevier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562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6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Outlet of gastrointestinal tract; lined with modified skin; no hair or sebaceous glands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Contains only autonomic nerves, but numerous somatic sensory nerves present in anal canal and external skin, so one feels sharp pain with trauma to anal area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Surrounded by two concentric layers of muscle, the sphincters </a:t>
            </a:r>
          </a:p>
          <a:p>
            <a:pPr lvl="3">
              <a:buSzPct val="100000"/>
              <a:buFont typeface="Arial" pitchFamily="34" charset="0"/>
              <a:buChar char="•"/>
            </a:pPr>
            <a:r>
              <a:rPr lang="en-US" altLang="en-US" smtClean="0"/>
              <a:t>Internal sphincter under involuntary control by autonomic nervous system</a:t>
            </a:r>
          </a:p>
          <a:p>
            <a:pPr lvl="3">
              <a:buSzPct val="100000"/>
              <a:buFont typeface="Arial" pitchFamily="34" charset="0"/>
              <a:buChar char="•"/>
            </a:pPr>
            <a:r>
              <a:rPr lang="en-US" altLang="en-US" smtClean="0"/>
              <a:t>External sphincter surrounds internal sphincter but also has small section overriding tip of internal sphincter at opening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Structure and Function: </a:t>
            </a:r>
            <a:br>
              <a:rPr lang="en-US" altLang="en-US" smtClean="0"/>
            </a:br>
            <a:r>
              <a:rPr lang="en-US" altLang="en-US" smtClean="0"/>
              <a:t>Anal Canal I</a:t>
            </a:r>
          </a:p>
        </p:txBody>
      </p:sp>
      <p:sp>
        <p:nvSpPr>
          <p:cNvPr id="307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6DE117A-3A92-458A-81F4-8AA9AB023F11}" type="slidenum">
              <a:rPr lang="en-US" sz="1000" smtClean="0">
                <a:latin typeface="Arial" pitchFamily="34" charset="0"/>
              </a:rPr>
              <a:pPr eaLnBrk="1" hangingPunct="1"/>
              <a:t>2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Have you ever noticed any irritation in your child’s anal area, such as redness, raised skin, or frequent itching?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How are your child’s bowel movements? How frequent are they? Are there any problems or pain or straining with bowel movement?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Additional History: Infants and Children</a:t>
            </a:r>
          </a:p>
        </p:txBody>
      </p:sp>
      <p:sp>
        <p:nvSpPr>
          <p:cNvPr id="2048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0E06485-D884-4939-8A6A-35DFE693931B}" type="slidenum">
              <a:rPr lang="en-US" sz="1000" smtClean="0">
                <a:latin typeface="Arial" pitchFamily="34" charset="0"/>
              </a:rPr>
              <a:pPr eaLnBrk="1" hangingPunct="1"/>
              <a:t>20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Penlight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Lubricating jelly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Glove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Guaiac test container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Objective Data: Equipment</a:t>
            </a:r>
          </a:p>
        </p:txBody>
      </p:sp>
      <p:sp>
        <p:nvSpPr>
          <p:cNvPr id="2150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1509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8307403-E95E-43B0-8276-C37197BA2A40}" type="slidenum">
              <a:rPr lang="en-US" sz="1000" smtClean="0">
                <a:latin typeface="Arial" pitchFamily="34" charset="0"/>
              </a:rPr>
              <a:pPr eaLnBrk="1" hangingPunct="1"/>
              <a:t>21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Perform rectal examination on all adults and particularly for those in middle and late years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Help person assume one of following positions: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Examine male in left lateral decubitus or standing position; instruct standing male to point his toes together; this relaxes regional muscles, making it easier to spread buttocks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Place female in lithotomy position if examining genitalia as well</a:t>
            </a:r>
          </a:p>
          <a:p>
            <a:pPr lvl="3">
              <a:buSzPct val="100000"/>
              <a:buFont typeface="Arial" pitchFamily="34" charset="0"/>
              <a:buChar char="•"/>
            </a:pPr>
            <a:r>
              <a:rPr lang="en-US" altLang="en-US" smtClean="0"/>
              <a:t>Use left lateral decubitus position for rectal area alone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Objective Data: Preparation</a:t>
            </a:r>
          </a:p>
        </p:txBody>
      </p:sp>
      <p:sp>
        <p:nvSpPr>
          <p:cNvPr id="2253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A132829-AB53-4537-B92C-179ECD46542E}" type="slidenum">
              <a:rPr lang="en-US" sz="1000" smtClean="0">
                <a:latin typeface="Arial" pitchFamily="34" charset="0"/>
              </a:rPr>
              <a:pPr eaLnBrk="1" hangingPunct="1"/>
              <a:t>22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Rectal Examination Positions </a:t>
            </a:r>
          </a:p>
        </p:txBody>
      </p:sp>
      <p:sp>
        <p:nvSpPr>
          <p:cNvPr id="2355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7BB8502-08F4-4874-A2A1-72767653DC2F}" type="slidenum">
              <a:rPr lang="en-US" sz="1000" smtClean="0">
                <a:latin typeface="Arial" pitchFamily="34" charset="0"/>
              </a:rPr>
              <a:pPr eaLnBrk="1" hangingPunct="1"/>
              <a:t>23</a:t>
            </a:fld>
            <a:endParaRPr lang="en-US" sz="1000" smtClean="0">
              <a:latin typeface="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85" y="2235372"/>
            <a:ext cx="8562031" cy="3138026"/>
          </a:xfrm>
          <a:prstGeom prst="rect">
            <a:avLst/>
          </a:prstGeom>
          <a:ln w="38100">
            <a:solidFill>
              <a:schemeClr val="tx2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9" name="Rectangle 5"/>
          <p:cNvSpPr>
            <a:spLocks noGrp="1" noChangeArrowheads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marL="341313" lvl="1" indent="-341313">
              <a:buSzPct val="60000"/>
              <a:buFont typeface="Wingdings 2" pitchFamily="18" charset="2"/>
              <a:buChar char=""/>
              <a:defRPr/>
            </a:pPr>
            <a:r>
              <a:rPr lang="en-US" sz="2000" dirty="0" smtClean="0"/>
              <a:t>Spread buttocks wide apart, and inspect perianal region</a:t>
            </a:r>
          </a:p>
          <a:p>
            <a:pPr marL="736600" lvl="2" indent="-273050">
              <a:buSzPct val="80000"/>
              <a:buFont typeface="Wingdings" pitchFamily="2" charset="2"/>
              <a:buChar char="Ø"/>
              <a:defRPr/>
            </a:pPr>
            <a:r>
              <a:rPr lang="en-US" sz="1800" dirty="0" smtClean="0"/>
              <a:t>Anus normally looks moist and hairless, with coarse folded skin more pigmented than perianal skin</a:t>
            </a:r>
          </a:p>
          <a:p>
            <a:pPr marL="736600" lvl="2" indent="-273050">
              <a:buSzPct val="80000"/>
              <a:buFont typeface="Wingdings" pitchFamily="2" charset="2"/>
              <a:buChar char="Ø"/>
              <a:defRPr/>
            </a:pPr>
            <a:r>
              <a:rPr lang="en-US" sz="1800" dirty="0" smtClean="0"/>
              <a:t>Anal opening tightly closed; no lesions present</a:t>
            </a:r>
          </a:p>
          <a:p>
            <a:pPr>
              <a:defRPr/>
            </a:pPr>
            <a:r>
              <a:rPr lang="en-US" sz="2000" dirty="0" smtClean="0"/>
              <a:t>Inspect sacrococcygeal area; normally appears smooth and even</a:t>
            </a:r>
          </a:p>
          <a:p>
            <a:pPr lvl="1">
              <a:defRPr/>
            </a:pPr>
            <a:r>
              <a:rPr lang="en-US" sz="1800" dirty="0" smtClean="0"/>
              <a:t>Instruct person to hold breath and bear down by performing a Valsalva maneuver</a:t>
            </a:r>
          </a:p>
          <a:p>
            <a:pPr lvl="2">
              <a:defRPr/>
            </a:pPr>
            <a:r>
              <a:rPr lang="en-US" sz="1600" dirty="0" smtClean="0"/>
              <a:t>No break in skin integrity or protrusion through anal opening should be present</a:t>
            </a:r>
          </a:p>
          <a:p>
            <a:pPr lvl="1">
              <a:defRPr/>
            </a:pPr>
            <a:r>
              <a:rPr lang="en-US" sz="1800" dirty="0" smtClean="0"/>
              <a:t>Describe any abnormality in clock-face terms, with 12:00 as the anterior point toward symphysis pubis and 6:00 toward coccyx</a:t>
            </a:r>
          </a:p>
          <a:p>
            <a:pPr lvl="2">
              <a:defRPr/>
            </a:pPr>
            <a:endParaRPr lang="en-US" dirty="0" smtClean="0"/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Inspect Perianal Area</a:t>
            </a:r>
          </a:p>
        </p:txBody>
      </p:sp>
      <p:sp>
        <p:nvSpPr>
          <p:cNvPr id="24580" name="Rectangle 2"/>
          <p:cNvSpPr>
            <a:spLocks noChangeArrowheads="1"/>
          </p:cNvSpPr>
          <p:nvPr/>
        </p:nvSpPr>
        <p:spPr bwMode="auto">
          <a:xfrm>
            <a:off x="4459288" y="5876925"/>
            <a:ext cx="184150" cy="4270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GB" altLang="en-US" sz="22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4582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488AC0B-54C8-4D3B-BA9A-A48EEB1D45E7}" type="slidenum">
              <a:rPr lang="en-US" sz="1000" smtClean="0">
                <a:latin typeface="Arial" pitchFamily="34" charset="0"/>
              </a:rPr>
              <a:pPr eaLnBrk="1" hangingPunct="1"/>
              <a:t>24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Instruct person that palpation is not painful but may feel like needing to move bowels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Drop lubricating jelly onto gloved index finger; place pad of index finger gently against anal verge 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You will feel sphincter tighten, then relax; as it relaxes, flex tip of your finger and slowly insert it into anal canal toward umbilicus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Never approach anus at right angles with your index finger extended; such jabbing motion does not promote sphincter relaxation and is painful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Palpate Anus and Rectum I</a:t>
            </a:r>
          </a:p>
        </p:txBody>
      </p:sp>
      <p:sp>
        <p:nvSpPr>
          <p:cNvPr id="25604" name="Rectangle 2"/>
          <p:cNvSpPr>
            <a:spLocks noChangeArrowheads="1"/>
          </p:cNvSpPr>
          <p:nvPr/>
        </p:nvSpPr>
        <p:spPr bwMode="auto">
          <a:xfrm>
            <a:off x="4459288" y="5876925"/>
            <a:ext cx="184150" cy="4270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GB" altLang="en-US" sz="22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5606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A07539E-D77E-4695-A42C-D619516BD131}" type="slidenum">
              <a:rPr lang="en-US" sz="1000" smtClean="0">
                <a:latin typeface="Arial" pitchFamily="34" charset="0"/>
              </a:rPr>
              <a:pPr eaLnBrk="1" hangingPunct="1"/>
              <a:t>25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Rotate examination finger to palpate entire muscular ring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Canal should feel smooth and even; note intersphincteric groove circling canal wall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To assess tone, ask person to tighten muscle; sphincter should tighten evenly around with no pain to person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Use a bi-digital palpation with your thumb against perianal tissue; press examining finger toward it; this maneuver highlights swelling or tenderness and helps assess bulbourethral glands</a:t>
            </a:r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Palpate Anus and Rectum II</a:t>
            </a:r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auto">
          <a:xfrm>
            <a:off x="4459288" y="5876925"/>
            <a:ext cx="184150" cy="4270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GB" altLang="en-US" sz="22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6630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B25C8C8-E722-4EEA-A190-B95FE858E2B9}" type="slidenum">
              <a:rPr lang="en-US" sz="1000" smtClean="0">
                <a:latin typeface="Arial" pitchFamily="34" charset="0"/>
              </a:rPr>
              <a:pPr eaLnBrk="1" hangingPunct="1"/>
              <a:t>26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Above anal canal, rectum turns posteriorly, following curve of coccyx and sacrum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2400" smtClean="0"/>
              <a:t>Insert examination finger farther and explore all around rectal wall; normally feels smooth with no nodularity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2400" smtClean="0"/>
              <a:t>Promptly report any mass you discover for further examination</a:t>
            </a:r>
          </a:p>
        </p:txBody>
      </p:sp>
      <p:sp>
        <p:nvSpPr>
          <p:cNvPr id="2765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Palpate Anus and Rectum III</a:t>
            </a: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4459288" y="5876925"/>
            <a:ext cx="184150" cy="4270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GB" altLang="en-US" sz="22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53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765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8539124-62C2-4963-A006-CF884E27D65F}" type="slidenum">
              <a:rPr lang="en-US" sz="1000" smtClean="0">
                <a:latin typeface="Arial" pitchFamily="34" charset="0"/>
              </a:rPr>
              <a:pPr eaLnBrk="1" hangingPunct="1"/>
              <a:t>27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On anterior wall in male, note elastic, bulging prostate gland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Palpate entire prostate in a systematic manner; note that only superior and part of lateral surfaces is accessible to examination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Press into gland at each location; when nodule occurs, it will not project into rectal lumen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Surface should feel smooth and muscular; search for any distinct nodule or diffuse firmness</a:t>
            </a: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Prostate Gland</a:t>
            </a:r>
          </a:p>
        </p:txBody>
      </p:sp>
      <p:sp>
        <p:nvSpPr>
          <p:cNvPr id="28676" name="Rectangle 2"/>
          <p:cNvSpPr>
            <a:spLocks noChangeArrowheads="1"/>
          </p:cNvSpPr>
          <p:nvPr/>
        </p:nvSpPr>
        <p:spPr bwMode="auto">
          <a:xfrm>
            <a:off x="4459288" y="5876925"/>
            <a:ext cx="184150" cy="4270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GB" altLang="en-US" sz="22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677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8678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890635E-1E10-49FA-9575-563ED1B8AA23}" type="slidenum">
              <a:rPr lang="en-US" sz="1000" smtClean="0">
                <a:latin typeface="Arial" pitchFamily="34" charset="0"/>
              </a:rPr>
              <a:pPr eaLnBrk="1" hangingPunct="1"/>
              <a:t>28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Note the following characteristics: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2400" smtClean="0"/>
              <a:t>Size: 2.5 cm long by 4 cm wide; should not protrude more than 1 cm into rectum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2400" smtClean="0"/>
              <a:t>Shape: heart shape, with palpable central groove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2400" smtClean="0"/>
              <a:t>Surface: smooth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2400" smtClean="0"/>
              <a:t>Consistency: elastic, rubbery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2400" smtClean="0"/>
              <a:t>Mobility: slightly movable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2400" smtClean="0"/>
              <a:t>Sensitivity: nontender to palpation</a:t>
            </a:r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Prostate Gland Characteristics</a:t>
            </a:r>
          </a:p>
        </p:txBody>
      </p:sp>
      <p:sp>
        <p:nvSpPr>
          <p:cNvPr id="29700" name="Rectangle 2"/>
          <p:cNvSpPr>
            <a:spLocks noChangeArrowheads="1"/>
          </p:cNvSpPr>
          <p:nvPr/>
        </p:nvSpPr>
        <p:spPr bwMode="auto">
          <a:xfrm>
            <a:off x="4459288" y="5876925"/>
            <a:ext cx="184150" cy="4270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GB" altLang="en-US" sz="22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9702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6022C99-D58A-4DEE-99DE-12A38C4EA154}" type="slidenum">
              <a:rPr lang="en-US" sz="1000" smtClean="0">
                <a:latin typeface="Arial" pitchFamily="34" charset="0"/>
              </a:rPr>
              <a:pPr eaLnBrk="1" hangingPunct="1"/>
              <a:t>29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6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Under voluntary control; except for passing feces and gas, sphincters keep anal canal tightly closed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Intersphincteric groove separates internal and external sphincters and is palpable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Anal columns, or columns of Morgagni, are folds of mucosa; extend vertically down from rectum and end in anorectal junction, also called </a:t>
            </a:r>
            <a:r>
              <a:rPr lang="en-US" altLang="en-US" i="1" smtClean="0"/>
              <a:t>mucocutaneous junction, pectinate, </a:t>
            </a:r>
            <a:r>
              <a:rPr lang="en-US" altLang="en-US" smtClean="0"/>
              <a:t>or </a:t>
            </a:r>
            <a:r>
              <a:rPr lang="en-US" altLang="en-US" i="1" smtClean="0"/>
              <a:t>dentate line; </a:t>
            </a:r>
            <a:r>
              <a:rPr lang="en-US" altLang="en-US" smtClean="0"/>
              <a:t>junction is not palpable, but it is visible on proctoscopy; each anal column contains an artery and a vein 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Under conditions of chronic increased venous pressure, vein may enlarge, forming a hemorrhoid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Structure and Function: </a:t>
            </a:r>
            <a:br>
              <a:rPr lang="en-US" altLang="en-US" smtClean="0"/>
            </a:br>
            <a:r>
              <a:rPr lang="en-US" altLang="en-US" smtClean="0"/>
              <a:t>Anal Canal II</a:t>
            </a:r>
          </a:p>
        </p:txBody>
      </p:sp>
      <p:sp>
        <p:nvSpPr>
          <p:cNvPr id="410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4101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927B8A1-737C-4D50-8B58-F85036FBAC47}" type="slidenum">
              <a:rPr lang="en-US" sz="1000" smtClean="0">
                <a:latin typeface="Arial" pitchFamily="34" charset="0"/>
              </a:rPr>
              <a:pPr eaLnBrk="1" hangingPunct="1"/>
              <a:t>3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Grp="1" noChangeArrowheads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Palpate cervix in female through anterior rectal wall</a:t>
            </a:r>
          </a:p>
          <a:p>
            <a:pPr lvl="1"/>
            <a:r>
              <a:rPr lang="en-US" altLang="en-US" smtClean="0"/>
              <a:t>Normally feels like small round mass</a:t>
            </a:r>
          </a:p>
          <a:p>
            <a:pPr lvl="1"/>
            <a:r>
              <a:rPr lang="en-US" altLang="en-US" smtClean="0"/>
              <a:t>May palpate retroverted uterus or tampon in vagina</a:t>
            </a:r>
          </a:p>
          <a:p>
            <a:r>
              <a:rPr lang="en-US" altLang="en-US" smtClean="0"/>
              <a:t>Withdraw examination finger; normally no bright red blood or mucus is on glove</a:t>
            </a:r>
          </a:p>
          <a:p>
            <a:r>
              <a:rPr lang="en-US" altLang="en-US" smtClean="0"/>
              <a:t>To complete examination, offer person tissues to remove lubricant and help person to comfortable position</a:t>
            </a:r>
          </a:p>
        </p:txBody>
      </p:sp>
      <p:sp>
        <p:nvSpPr>
          <p:cNvPr id="3072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Cervical Examination</a:t>
            </a:r>
          </a:p>
        </p:txBody>
      </p:sp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4459288" y="5876925"/>
            <a:ext cx="184150" cy="4270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GB" altLang="en-US" sz="22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0726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D11732B-4768-444B-923B-502B9D81EE17}" type="slidenum">
              <a:rPr lang="en-US" sz="1000" smtClean="0">
                <a:latin typeface="Arial" pitchFamily="34" charset="0"/>
              </a:rPr>
              <a:pPr eaLnBrk="1" hangingPunct="1"/>
              <a:t>30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8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Inspect any feces remaining on glove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Normally color is brown and consistency is soft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Test any stool on glove for occult blood using specimen container that your agency directs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Negative response is normal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If stool Hematest is positive, it indicates occult blood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Note that false-positive finding may occur if person has ingested red meat within 3 days of test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Enhance self-care by providing the average risk patient an at-home collection kit to screen for asymptomatic colorectal cancer and precancerous lesions</a:t>
            </a:r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Examination of Stool</a:t>
            </a:r>
          </a:p>
        </p:txBody>
      </p:sp>
      <p:sp>
        <p:nvSpPr>
          <p:cNvPr id="31748" name="Rectangle 2"/>
          <p:cNvSpPr>
            <a:spLocks noChangeArrowheads="1"/>
          </p:cNvSpPr>
          <p:nvPr/>
        </p:nvSpPr>
        <p:spPr bwMode="auto">
          <a:xfrm>
            <a:off x="4459288" y="5876925"/>
            <a:ext cx="184150" cy="4270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GB" altLang="en-US" sz="22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1750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09FF5D0-B9AB-4530-AC40-58063DC59A97}" type="slidenum">
              <a:rPr lang="en-US" sz="1000" smtClean="0">
                <a:latin typeface="Arial" pitchFamily="34" charset="0"/>
              </a:rPr>
              <a:pPr eaLnBrk="1" hangingPunct="1"/>
              <a:t>31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8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Newborn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Hold feet with one hand and flex knees up onto abdomen</a:t>
            </a:r>
          </a:p>
          <a:p>
            <a:pPr lvl="3">
              <a:buSzPct val="100000"/>
              <a:buFont typeface="Arial" pitchFamily="34" charset="0"/>
              <a:buChar char="•"/>
            </a:pPr>
            <a:r>
              <a:rPr lang="en-US" altLang="en-US" smtClean="0"/>
              <a:t>Note presence of the anus</a:t>
            </a:r>
          </a:p>
          <a:p>
            <a:pPr lvl="3">
              <a:buSzPct val="100000"/>
              <a:buFont typeface="Arial" pitchFamily="34" charset="0"/>
              <a:buChar char="•"/>
            </a:pPr>
            <a:r>
              <a:rPr lang="en-US" altLang="en-US" smtClean="0"/>
              <a:t>Confirm a patent rectum and anus by noting first meconium stool passed within 24 to 48 hours of birth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Check anal reflex to assess sphincter tone; gently stroke anal area and note quick contraction of sphincter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For each infant and child, note that buttocks are firm and rounded with no masses or lesions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Recall that Mongolian spot is a common variation of hyperpigmentation in African American, American Indian, Mediterranean, and Asian newborns</a:t>
            </a:r>
          </a:p>
        </p:txBody>
      </p:sp>
      <p:sp>
        <p:nvSpPr>
          <p:cNvPr id="3277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Developmental Competence: Infants and Children I</a:t>
            </a:r>
          </a:p>
        </p:txBody>
      </p:sp>
      <p:sp>
        <p:nvSpPr>
          <p:cNvPr id="32772" name="Rectangle 2"/>
          <p:cNvSpPr>
            <a:spLocks noChangeArrowheads="1"/>
          </p:cNvSpPr>
          <p:nvPr/>
        </p:nvSpPr>
        <p:spPr bwMode="auto">
          <a:xfrm>
            <a:off x="4459288" y="5876925"/>
            <a:ext cx="184150" cy="4270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GB" altLang="en-US" sz="22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73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277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7470038-C635-4FB2-8084-D54DF00FDEC7}" type="slidenum">
              <a:rPr lang="en-US" sz="1000" smtClean="0">
                <a:latin typeface="Arial" pitchFamily="34" charset="0"/>
              </a:rPr>
              <a:pPr eaLnBrk="1" hangingPunct="1"/>
              <a:t>32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8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Perianal skin is free of lesions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Diaper rash is common in children younger than 1 year of age and is exhibited as generalized reddened area with papules or vesicles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Omit palpation unless history or symptoms warrant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When internal palpation is needed, position infant or child on back with legs flexed, and gently insert a gloved, well-lubricated finger into rectum</a:t>
            </a:r>
          </a:p>
          <a:p>
            <a:pPr lvl="3">
              <a:buSzPct val="100000"/>
              <a:buFont typeface="Arial" pitchFamily="34" charset="0"/>
              <a:buChar char="•"/>
            </a:pPr>
            <a:r>
              <a:rPr lang="en-US" altLang="en-US" smtClean="0"/>
              <a:t>Your fifth finger usually is long enough, and its smaller size is more comfortable for infant or child</a:t>
            </a:r>
          </a:p>
          <a:p>
            <a:pPr lvl="3">
              <a:buSzPct val="100000"/>
              <a:buFont typeface="Arial" pitchFamily="34" charset="0"/>
              <a:buChar char="•"/>
            </a:pPr>
            <a:r>
              <a:rPr lang="en-US" altLang="en-US" smtClean="0"/>
              <a:t>On withdrawing finger, scant bleeding or protruding rectal mucosa may occur</a:t>
            </a:r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Developmental Competence: Infants and Children II</a:t>
            </a:r>
          </a:p>
        </p:txBody>
      </p:sp>
      <p:sp>
        <p:nvSpPr>
          <p:cNvPr id="33796" name="Rectangle 2"/>
          <p:cNvSpPr>
            <a:spLocks noChangeArrowheads="1"/>
          </p:cNvSpPr>
          <p:nvPr/>
        </p:nvSpPr>
        <p:spPr bwMode="auto">
          <a:xfrm>
            <a:off x="4459288" y="5876925"/>
            <a:ext cx="184150" cy="4270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GB" altLang="en-US" sz="22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797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3798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9C1718E-39BC-43EB-9665-41CA73A1C432}" type="slidenum">
              <a:rPr lang="en-US" sz="1000" smtClean="0">
                <a:latin typeface="Arial" pitchFamily="34" charset="0"/>
              </a:rPr>
              <a:pPr eaLnBrk="1" hangingPunct="1"/>
              <a:t>33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8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As an aging person performs Valsalva maneuver, you may note relaxation of perianal musculature and decreased sphincter control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Otherwise, full examination proceeds as that described for younger adult</a:t>
            </a:r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Developmental Competence: </a:t>
            </a:r>
            <a:br>
              <a:rPr lang="en-US" altLang="en-US" smtClean="0"/>
            </a:br>
            <a:r>
              <a:rPr lang="en-US" altLang="en-US" smtClean="0"/>
              <a:t>Aging Adult</a:t>
            </a:r>
          </a:p>
        </p:txBody>
      </p:sp>
      <p:sp>
        <p:nvSpPr>
          <p:cNvPr id="3482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4821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D42BB9C-89E4-4B5F-AD80-1977FB4C1B9C}" type="slidenum">
              <a:rPr lang="en-US" sz="1000" smtClean="0">
                <a:latin typeface="Arial" pitchFamily="34" charset="0"/>
              </a:rPr>
              <a:pPr eaLnBrk="1" hangingPunct="1"/>
              <a:t>34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8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Currently second leading cancer killer in the U.S. 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However, it should not be; if everyone age 50 or older had regular screening tests, 60% deaths from this cancer could be avoided 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Screening identifies precancerous polyps so they can be removed before they become cancer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Screening can also find CRC early, when treatment can be effective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CRC is most often found in people age 50 and older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Older you get the higher your risk; both men and women get CRC</a:t>
            </a:r>
          </a:p>
        </p:txBody>
      </p:sp>
      <p:sp>
        <p:nvSpPr>
          <p:cNvPr id="3584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Colorectal Cancer (CRC) Screening</a:t>
            </a:r>
          </a:p>
        </p:txBody>
      </p:sp>
      <p:sp>
        <p:nvSpPr>
          <p:cNvPr id="3584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5845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BE673E7-514A-4624-A84B-BBDFB0D39642}" type="slidenum">
              <a:rPr lang="en-US" sz="1000" smtClean="0">
                <a:latin typeface="Arial" pitchFamily="34" charset="0"/>
              </a:rPr>
              <a:pPr eaLnBrk="1" hangingPunct="1"/>
              <a:t>35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8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CRC screening tests include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2400" smtClean="0"/>
              <a:t>Fecal occult blood test (FOBT)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2400" smtClean="0"/>
              <a:t>Flexible sigmoidoscopy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2400" smtClean="0"/>
              <a:t>Combination of FOBT and flexible sigmoidoscopy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2400" smtClean="0"/>
              <a:t>Colonoscopy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2400" smtClean="0"/>
              <a:t>Double-contrast barium enema</a:t>
            </a:r>
          </a:p>
        </p:txBody>
      </p:sp>
      <p:sp>
        <p:nvSpPr>
          <p:cNvPr id="368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CRC Screening Tests</a:t>
            </a:r>
          </a:p>
        </p:txBody>
      </p:sp>
      <p:sp>
        <p:nvSpPr>
          <p:cNvPr id="3686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6869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9265ED0-610A-40B9-845C-28A8E4014922}" type="slidenum">
              <a:rPr lang="en-US" sz="1000" smtClean="0">
                <a:latin typeface="Arial" pitchFamily="34" charset="0"/>
              </a:rPr>
              <a:pPr eaLnBrk="1" hangingPunct="1"/>
              <a:t>36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Charting: Subjective and Objective</a:t>
            </a:r>
          </a:p>
        </p:txBody>
      </p:sp>
      <p:pic>
        <p:nvPicPr>
          <p:cNvPr id="43012" name="Picture 14" descr="ch25-13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504825" y="1806575"/>
            <a:ext cx="8134350" cy="213995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43013" name="Picture 8" descr="ch25-14"/>
          <p:cNvPicPr>
            <a:picLocks noChangeAspect="1" noChangeArrowheads="1"/>
          </p:cNvPicPr>
          <p:nvPr/>
        </p:nvPicPr>
        <p:blipFill>
          <a:blip r:embed="rId4">
            <a:grayscl/>
          </a:blip>
          <a:srcRect/>
          <a:stretch>
            <a:fillRect/>
          </a:stretch>
        </p:blipFill>
        <p:spPr bwMode="auto">
          <a:xfrm>
            <a:off x="501650" y="4073525"/>
            <a:ext cx="8137525" cy="21082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3789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7895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32E1B6-029C-4A3B-8ECF-8AED4D7EB087}" type="slidenum">
              <a:rPr lang="en-US" sz="1000" smtClean="0">
                <a:latin typeface="Arial" pitchFamily="34" charset="0"/>
              </a:rPr>
              <a:pPr eaLnBrk="1" hangingPunct="1"/>
              <a:t>37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dirty="0" smtClean="0"/>
              <a:t>Pilonidal cyst or sinus</a:t>
            </a:r>
          </a:p>
          <a:p>
            <a:r>
              <a:rPr lang="en-US" altLang="en-US" dirty="0" err="1" smtClean="0"/>
              <a:t>Anorectal</a:t>
            </a:r>
            <a:r>
              <a:rPr lang="en-US" altLang="en-US" dirty="0" smtClean="0"/>
              <a:t> fistula</a:t>
            </a:r>
          </a:p>
          <a:p>
            <a:r>
              <a:rPr lang="en-US" altLang="en-US" dirty="0" smtClean="0"/>
              <a:t>Fissure</a:t>
            </a:r>
          </a:p>
          <a:p>
            <a:r>
              <a:rPr lang="en-US" altLang="en-US" dirty="0" smtClean="0"/>
              <a:t>Hemorrhoids</a:t>
            </a:r>
          </a:p>
          <a:p>
            <a:r>
              <a:rPr lang="en-US" altLang="en-US" dirty="0" smtClean="0"/>
              <a:t>Rectal prolapse</a:t>
            </a:r>
          </a:p>
          <a:p>
            <a:r>
              <a:rPr lang="en-US" altLang="en-US" dirty="0" smtClean="0"/>
              <a:t>Pruritus </a:t>
            </a:r>
            <a:r>
              <a:rPr lang="en-US" altLang="en-US" dirty="0" err="1" smtClean="0"/>
              <a:t>ani</a:t>
            </a:r>
            <a:endParaRPr lang="en-US" altLang="en-US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Abnormal Findings:</a:t>
            </a:r>
            <a:br>
              <a:rPr lang="en-US" altLang="en-US" smtClean="0"/>
            </a:br>
            <a:r>
              <a:rPr lang="en-US" altLang="en-US" smtClean="0"/>
              <a:t>Anus and Perianal Region</a:t>
            </a:r>
          </a:p>
        </p:txBody>
      </p:sp>
      <p:sp>
        <p:nvSpPr>
          <p:cNvPr id="3891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891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DBC8D6E-38F0-46CA-9372-064D415E38B7}" type="slidenum">
              <a:rPr lang="en-US" sz="1000" smtClean="0">
                <a:latin typeface="Arial" pitchFamily="34" charset="0"/>
              </a:rPr>
              <a:pPr eaLnBrk="1" hangingPunct="1"/>
              <a:t>38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Pilonidal Cyst or Sinus</a:t>
            </a:r>
          </a:p>
        </p:txBody>
      </p:sp>
      <p:pic>
        <p:nvPicPr>
          <p:cNvPr id="45060" name="Picture 7" descr="f25-U01-X3243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1549400" y="1803400"/>
            <a:ext cx="6045200" cy="428625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3994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9941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759CA3F-3273-44D4-ADAD-2BE98A9E72E7}" type="slidenum">
              <a:rPr lang="en-US" sz="1000" smtClean="0">
                <a:latin typeface="Arial" pitchFamily="34" charset="0"/>
              </a:rPr>
              <a:pPr eaLnBrk="1" hangingPunct="1"/>
              <a:t>39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Anus and Rectum</a:t>
            </a:r>
          </a:p>
        </p:txBody>
      </p:sp>
      <p:pic>
        <p:nvPicPr>
          <p:cNvPr id="10244" name="Picture 7" descr="f25-01-X3243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819400" y="1812925"/>
            <a:ext cx="3497263" cy="434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512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6DD85D0-808A-4E70-B265-095DC2581398}" type="slidenum">
              <a:rPr lang="en-US" sz="1000" smtClean="0">
                <a:latin typeface="Arial" pitchFamily="34" charset="0"/>
              </a:rPr>
              <a:pPr eaLnBrk="1" hangingPunct="1"/>
              <a:t>4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Anorectal Fistula</a:t>
            </a:r>
          </a:p>
        </p:txBody>
      </p:sp>
      <p:pic>
        <p:nvPicPr>
          <p:cNvPr id="46084" name="Picture 8" descr="f25-U02-X3243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289175" y="1804988"/>
            <a:ext cx="4548188" cy="434975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4096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40965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FA9905F-B192-4A5F-80DB-1D36F1DD41B9}" type="slidenum">
              <a:rPr lang="en-US" sz="1000" smtClean="0">
                <a:latin typeface="Arial" pitchFamily="34" charset="0"/>
              </a:rPr>
              <a:pPr eaLnBrk="1" hangingPunct="1"/>
              <a:t>40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Fissure</a:t>
            </a:r>
          </a:p>
        </p:txBody>
      </p:sp>
      <p:pic>
        <p:nvPicPr>
          <p:cNvPr id="47108" name="Picture 7" descr="f25-U03-X3243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195513" y="1821473"/>
            <a:ext cx="4733925" cy="434657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4198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41989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E025CF8-970B-4DDE-96CC-2E02C78001E6}" type="slidenum">
              <a:rPr lang="en-US" sz="1000" smtClean="0">
                <a:latin typeface="Arial" pitchFamily="34" charset="0"/>
              </a:rPr>
              <a:pPr eaLnBrk="1" hangingPunct="1"/>
              <a:t>41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Hemorrhoids</a:t>
            </a:r>
          </a:p>
        </p:txBody>
      </p:sp>
      <p:pic>
        <p:nvPicPr>
          <p:cNvPr id="48132" name="Picture 7" descr="f25-U04-X3243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522538" y="1809750"/>
            <a:ext cx="4090987" cy="4338638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4301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43013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FEA0C9D-2F6D-4323-B3E0-3A4412113BAA}" type="slidenum">
              <a:rPr lang="en-US" sz="1000" smtClean="0">
                <a:latin typeface="Arial" pitchFamily="34" charset="0"/>
              </a:rPr>
              <a:pPr eaLnBrk="1" hangingPunct="1"/>
              <a:t>42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Rectal Prolapse</a:t>
            </a:r>
          </a:p>
        </p:txBody>
      </p:sp>
      <p:pic>
        <p:nvPicPr>
          <p:cNvPr id="49156" name="Picture 7" descr="f25-U05-X3243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2236788" y="1806575"/>
            <a:ext cx="4664075" cy="435927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4403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4403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29DC0B5-24EE-45D2-98B7-A82472BF48F2}" type="slidenum">
              <a:rPr lang="en-US" sz="1000" smtClean="0">
                <a:latin typeface="Arial" pitchFamily="34" charset="0"/>
              </a:rPr>
              <a:pPr eaLnBrk="1" hangingPunct="1"/>
              <a:t>43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Pruritus Ani</a:t>
            </a:r>
          </a:p>
        </p:txBody>
      </p:sp>
      <p:pic>
        <p:nvPicPr>
          <p:cNvPr id="50180" name="Picture 7" descr="f25-U06-X3243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1892300" y="1806575"/>
            <a:ext cx="5359400" cy="434022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4506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45061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EBA55B3-1E33-494C-8DA9-6F57D227EF95}" type="slidenum">
              <a:rPr lang="en-US" sz="1000" smtClean="0">
                <a:latin typeface="Arial" pitchFamily="34" charset="0"/>
              </a:rPr>
              <a:pPr eaLnBrk="1" hangingPunct="1"/>
              <a:t>44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/>
          <p:cNvSpPr>
            <a:spLocks noGrp="1" noChangeArrowheads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Abscess</a:t>
            </a:r>
          </a:p>
          <a:p>
            <a:r>
              <a:rPr lang="en-US" altLang="en-US" smtClean="0"/>
              <a:t>Rectal polyp</a:t>
            </a:r>
          </a:p>
          <a:p>
            <a:r>
              <a:rPr lang="en-US" altLang="en-US" smtClean="0"/>
              <a:t>Fecal impaction</a:t>
            </a:r>
          </a:p>
          <a:p>
            <a:r>
              <a:rPr lang="en-US" altLang="en-US" smtClean="0"/>
              <a:t>Carcinoma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Abnormal Findings: Rectum</a:t>
            </a:r>
          </a:p>
        </p:txBody>
      </p:sp>
      <p:sp>
        <p:nvSpPr>
          <p:cNvPr id="4608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46085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0BA4299-11EE-4810-B779-EDF41B3B2281}" type="slidenum">
              <a:rPr lang="en-US" sz="1000" smtClean="0">
                <a:latin typeface="Arial" pitchFamily="34" charset="0"/>
              </a:rPr>
              <a:pPr eaLnBrk="1" hangingPunct="1"/>
              <a:t>45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Grp="1" noChangeArrowheads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dirty="0" smtClean="0"/>
              <a:t>Benign prostatic hypertrophy (BPH)</a:t>
            </a:r>
          </a:p>
          <a:p>
            <a:r>
              <a:rPr lang="en-US" altLang="en-US" dirty="0" smtClean="0"/>
              <a:t>Prostatitis</a:t>
            </a:r>
          </a:p>
          <a:p>
            <a:r>
              <a:rPr lang="en-US" altLang="en-US" dirty="0" smtClean="0"/>
              <a:t>Carcinoma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Abnormal Findings: Prostate Gland</a:t>
            </a:r>
          </a:p>
        </p:txBody>
      </p:sp>
      <p:sp>
        <p:nvSpPr>
          <p:cNvPr id="47108" name="Rectangle 2"/>
          <p:cNvSpPr>
            <a:spLocks noChangeArrowheads="1"/>
          </p:cNvSpPr>
          <p:nvPr/>
        </p:nvSpPr>
        <p:spPr bwMode="auto">
          <a:xfrm>
            <a:off x="0" y="1943100"/>
            <a:ext cx="4037013" cy="482758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/>
          <a:lstStyle/>
          <a:p>
            <a:pPr eaLnBrk="0" hangingPunct="0">
              <a:spcBef>
                <a:spcPct val="40000"/>
              </a:spcBef>
            </a:pPr>
            <a:endParaRPr lang="en-GB" altLang="en-US">
              <a:cs typeface="Arial" pitchFamily="34" charset="0"/>
            </a:endParaRPr>
          </a:p>
        </p:txBody>
      </p:sp>
      <p:sp>
        <p:nvSpPr>
          <p:cNvPr id="4710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47110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0EE8800-5E14-4250-B692-A9B69700825B}" type="slidenum">
              <a:rPr lang="en-US" sz="1000" smtClean="0">
                <a:latin typeface="Arial" pitchFamily="34" charset="0"/>
              </a:rPr>
              <a:pPr eaLnBrk="1" hangingPunct="1"/>
              <a:t>46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Inspect anus and perineal area</a:t>
            </a:r>
          </a:p>
          <a:p>
            <a:r>
              <a:rPr lang="en-US" altLang="en-US" smtClean="0"/>
              <a:t>Inspect during Valsalva maneuver</a:t>
            </a:r>
          </a:p>
          <a:p>
            <a:r>
              <a:rPr lang="en-US" altLang="en-US" smtClean="0"/>
              <a:t>Palpate anal canal and rectum on all adults</a:t>
            </a:r>
          </a:p>
          <a:p>
            <a:r>
              <a:rPr lang="en-US" altLang="en-US" smtClean="0"/>
              <a:t>Test stool for occult blood</a:t>
            </a:r>
          </a:p>
        </p:txBody>
      </p:sp>
      <p:sp>
        <p:nvSpPr>
          <p:cNvPr id="481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Summary Checklist: Anus,</a:t>
            </a:r>
            <a:br>
              <a:rPr lang="en-US" altLang="en-US" smtClean="0"/>
            </a:br>
            <a:r>
              <a:rPr lang="en-US" altLang="en-US" smtClean="0"/>
              <a:t>Rectum, and Prostate</a:t>
            </a:r>
          </a:p>
        </p:txBody>
      </p:sp>
      <p:sp>
        <p:nvSpPr>
          <p:cNvPr id="4813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48133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1BD71CF-7680-4F00-90AB-A36237D183DB}" type="slidenum">
              <a:rPr lang="en-US" sz="1000" smtClean="0">
                <a:latin typeface="Arial" pitchFamily="34" charset="0"/>
              </a:rPr>
              <a:pPr eaLnBrk="1" hangingPunct="1"/>
              <a:t>47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nurse is assessing a male patient’s symptoms of benign prostate hypertrophy (BPH). Which questions would be useful to determine BPH</a:t>
            </a:r>
            <a:r>
              <a:rPr lang="en-US" dirty="0" smtClean="0"/>
              <a:t>?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“How many times do you get up in the middle of the night to urinate?”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“Has your urine stream increased in intensity?”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“Do you experience burning when you urinate?”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“Do you have urinate when you first wake up in the morning?”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4B7FD-A861-48E7-A5F7-65DBEF2DD7D6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2016 by Elsevier, Inc. All rights reserved.</a:t>
            </a:r>
          </a:p>
          <a:p>
            <a:pPr>
              <a:defRPr/>
            </a:pPr>
            <a:r>
              <a:rPr lang="en-US" smtClean="0"/>
              <a:t>Copyright © 2012, 2008, 2004, 2000, 1996, 1993 by Saunders, an affiliate of Elsevier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93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6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Rectum is distal portion of large intestine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It extends from sigmoid colon, at level of third sacral vertebra, and ends at anal canal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Just above anal canal, rectum dilates and turns posteriorly, forming rectal ampulla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Rectal interior has three semilunar transverse folds, called </a:t>
            </a:r>
            <a:r>
              <a:rPr lang="en-US" altLang="en-US" i="1" smtClean="0"/>
              <a:t>valves of Houston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These cross one-half circumference of rectal lumen</a:t>
            </a:r>
          </a:p>
          <a:p>
            <a:pPr lvl="3">
              <a:buSzPct val="100000"/>
              <a:buFont typeface="Arial" pitchFamily="34" charset="0"/>
              <a:buChar char="•"/>
            </a:pPr>
            <a:r>
              <a:rPr lang="en-US" altLang="en-US" smtClean="0"/>
              <a:t>Lowest within reach of palpation and must not be mistaken for an intrarectal mass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Structure and Function: Rectum</a:t>
            </a:r>
          </a:p>
        </p:txBody>
      </p:sp>
      <p:sp>
        <p:nvSpPr>
          <p:cNvPr id="614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DE048A7-AF42-4C71-87D3-FF61AB5D0549}" type="slidenum">
              <a:rPr lang="en-US" sz="1000" smtClean="0">
                <a:latin typeface="Arial" pitchFamily="34" charset="0"/>
              </a:rPr>
              <a:pPr eaLnBrk="1" hangingPunct="1"/>
              <a:t>5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6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Peritoneum covers only upper two thirds of rectum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In male, anterior part of peritoneum reflects down to anal opening, forming rectovesical pouch and then covers bladder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In female, it is termed the </a:t>
            </a:r>
            <a:r>
              <a:rPr lang="en-US" altLang="en-US" sz="2800" i="1" smtClean="0"/>
              <a:t>rectouterine pouch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Structure and Function: Peritoneal Reflection</a:t>
            </a:r>
          </a:p>
        </p:txBody>
      </p:sp>
      <p:sp>
        <p:nvSpPr>
          <p:cNvPr id="717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47D9B4A-DA67-443E-8D49-CBDE6CFD61DB}" type="slidenum">
              <a:rPr lang="en-US" sz="1000" smtClean="0">
                <a:latin typeface="Arial" pitchFamily="34" charset="0"/>
              </a:rPr>
              <a:pPr eaLnBrk="1" hangingPunct="1"/>
              <a:t>6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7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Lies in front of anterior wall of rectum and 2 cm behind symphysis pubis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Surrounds bladder neck and urethra and has 15 to 30 ducts that open into urethra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Two seminal vesicles project above prostate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Secrete a fluid rich in fructose, which nourishes sperm, and contains prostaglandins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Two bulbourethral Cowper’s glands located inferior to prostate on either side of urethra secrete a clear, viscid mucus</a:t>
            </a:r>
          </a:p>
          <a:p>
            <a:pPr lvl="1"/>
            <a:endParaRPr lang="en-US" alt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Prostate Gland</a:t>
            </a:r>
          </a:p>
        </p:txBody>
      </p:sp>
      <p:sp>
        <p:nvSpPr>
          <p:cNvPr id="819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1F91833-D076-4A3D-84D4-26807D249869}" type="slidenum">
              <a:rPr lang="en-US" sz="1000" smtClean="0">
                <a:latin typeface="Arial" pitchFamily="34" charset="0"/>
              </a:rPr>
              <a:pPr eaLnBrk="1" hangingPunct="1"/>
              <a:t>7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Anatomy of the Prostate Gland and Seminal Vesicles </a:t>
            </a:r>
          </a:p>
        </p:txBody>
      </p:sp>
      <p:pic>
        <p:nvPicPr>
          <p:cNvPr id="14340" name="Picture 7" descr="f25-02-X3243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779463" y="1808163"/>
            <a:ext cx="7577137" cy="4360862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922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E5736F9-3953-4C2A-9FBD-5012134EE20C}" type="slidenum">
              <a:rPr lang="en-US" sz="1000" smtClean="0">
                <a:latin typeface="Arial" pitchFamily="34" charset="0"/>
              </a:rPr>
              <a:pPr eaLnBrk="1" hangingPunct="1"/>
              <a:t>8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7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Uterine cervix, in females, lies in front of anterior rectal wall and may be palpated through it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Combined length of anal canal and rectum is about 16 cm in adult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Sigmoid colon, S-shaped course in pelvic cavity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Extends from iliac flexure of descending colon and ends at rectum; accessible to examination only with colonoscope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Flexible fiberoptic scope in current use provides view of entire mucosal surface of sigmoid, as well as colon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Regional Structures</a:t>
            </a:r>
          </a:p>
        </p:txBody>
      </p:sp>
      <p:sp>
        <p:nvSpPr>
          <p:cNvPr id="1024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0245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18A0665-D6B1-4BBC-83EB-745563B59806}" type="slidenum">
              <a:rPr lang="en-US" sz="1000" smtClean="0">
                <a:latin typeface="Arial" pitchFamily="34" charset="0"/>
              </a:rPr>
              <a:pPr eaLnBrk="1" hangingPunct="1"/>
              <a:t>9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1069</TotalTime>
  <Words>5861</Words>
  <Application>Microsoft Office PowerPoint</Application>
  <PresentationFormat>On-screen Show (4:3)</PresentationFormat>
  <Paragraphs>453</Paragraphs>
  <Slides>48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Chapter 25</vt:lpstr>
      <vt:lpstr>Structure and Function:  Anal Canal I</vt:lpstr>
      <vt:lpstr>Structure and Function:  Anal Canal II</vt:lpstr>
      <vt:lpstr>Anus and Rectum</vt:lpstr>
      <vt:lpstr>Structure and Function: Rectum</vt:lpstr>
      <vt:lpstr>Structure and Function: Peritoneal Reflection</vt:lpstr>
      <vt:lpstr>Prostate Gland</vt:lpstr>
      <vt:lpstr>Anatomy of the Prostate Gland and Seminal Vesicles </vt:lpstr>
      <vt:lpstr>Regional Structures</vt:lpstr>
      <vt:lpstr>Developmental Competence</vt:lpstr>
      <vt:lpstr>Culture and Genetics:  Prostate Cancer </vt:lpstr>
      <vt:lpstr>Culture and Genetics: Prostate and Colorectal Cancer</vt:lpstr>
      <vt:lpstr>Subjective Data Questions</vt:lpstr>
      <vt:lpstr>Usual Bowel Routine Questions</vt:lpstr>
      <vt:lpstr>Rectal Bleeding Questions</vt:lpstr>
      <vt:lpstr>Medication Questions</vt:lpstr>
      <vt:lpstr>Rectal Condition Questions</vt:lpstr>
      <vt:lpstr>FMH and Self-Care Behaviors</vt:lpstr>
      <vt:lpstr>Question</vt:lpstr>
      <vt:lpstr>Additional History: Infants and Children</vt:lpstr>
      <vt:lpstr>Objective Data: Equipment</vt:lpstr>
      <vt:lpstr>Objective Data: Preparation</vt:lpstr>
      <vt:lpstr>Rectal Examination Positions </vt:lpstr>
      <vt:lpstr>Inspect Perianal Area</vt:lpstr>
      <vt:lpstr>Palpate Anus and Rectum I</vt:lpstr>
      <vt:lpstr>Palpate Anus and Rectum II</vt:lpstr>
      <vt:lpstr>Palpate Anus and Rectum III</vt:lpstr>
      <vt:lpstr>Prostate Gland</vt:lpstr>
      <vt:lpstr>Prostate Gland Characteristics</vt:lpstr>
      <vt:lpstr>Cervical Examination</vt:lpstr>
      <vt:lpstr>Examination of Stool</vt:lpstr>
      <vt:lpstr>Developmental Competence: Infants and Children I</vt:lpstr>
      <vt:lpstr>Developmental Competence: Infants and Children II</vt:lpstr>
      <vt:lpstr>Developmental Competence:  Aging Adult</vt:lpstr>
      <vt:lpstr>Colorectal Cancer (CRC) Screening</vt:lpstr>
      <vt:lpstr>CRC Screening Tests</vt:lpstr>
      <vt:lpstr>Sample Charting: Subjective and Objective</vt:lpstr>
      <vt:lpstr>Abnormal Findings: Anus and Perianal Region</vt:lpstr>
      <vt:lpstr>Pilonidal Cyst or Sinus</vt:lpstr>
      <vt:lpstr>Anorectal Fistula</vt:lpstr>
      <vt:lpstr>Fissure</vt:lpstr>
      <vt:lpstr>Hemorrhoids</vt:lpstr>
      <vt:lpstr>Rectal Prolapse</vt:lpstr>
      <vt:lpstr>Pruritus Ani</vt:lpstr>
      <vt:lpstr>Abnormal Findings: Rectum</vt:lpstr>
      <vt:lpstr>Abnormal Findings: Prostate Gland</vt:lpstr>
      <vt:lpstr>Summary Checklist: Anus, Rectum, and Prostate</vt:lpstr>
      <vt:lpstr>Question</vt:lpstr>
    </vt:vector>
  </TitlesOfParts>
  <Company>Elsevier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localadmin</dc:creator>
  <cp:lastModifiedBy>HBays</cp:lastModifiedBy>
  <cp:revision>196</cp:revision>
  <dcterms:created xsi:type="dcterms:W3CDTF">2007-07-25T18:30:10Z</dcterms:created>
  <dcterms:modified xsi:type="dcterms:W3CDTF">2015-02-03T20:37:09Z</dcterms:modified>
</cp:coreProperties>
</file>