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02" r:id="rId1"/>
  </p:sldMasterIdLst>
  <p:notesMasterIdLst>
    <p:notesMasterId r:id="rId97"/>
  </p:notesMasterIdLst>
  <p:handoutMasterIdLst>
    <p:handoutMasterId r:id="rId98"/>
  </p:handoutMasterIdLst>
  <p:sldIdLst>
    <p:sldId id="450" r:id="rId2"/>
    <p:sldId id="478" r:id="rId3"/>
    <p:sldId id="452" r:id="rId4"/>
    <p:sldId id="479" r:id="rId5"/>
    <p:sldId id="453" r:id="rId6"/>
    <p:sldId id="454" r:id="rId7"/>
    <p:sldId id="481" r:id="rId8"/>
    <p:sldId id="482" r:id="rId9"/>
    <p:sldId id="483" r:id="rId10"/>
    <p:sldId id="484" r:id="rId11"/>
    <p:sldId id="485" r:id="rId12"/>
    <p:sldId id="486" r:id="rId13"/>
    <p:sldId id="488" r:id="rId14"/>
    <p:sldId id="490" r:id="rId15"/>
    <p:sldId id="491" r:id="rId16"/>
    <p:sldId id="492" r:id="rId17"/>
    <p:sldId id="493" r:id="rId18"/>
    <p:sldId id="494" r:id="rId19"/>
    <p:sldId id="495" r:id="rId20"/>
    <p:sldId id="496" r:id="rId21"/>
    <p:sldId id="497" r:id="rId22"/>
    <p:sldId id="576" r:id="rId23"/>
    <p:sldId id="553" r:id="rId24"/>
    <p:sldId id="554" r:id="rId25"/>
    <p:sldId id="555" r:id="rId26"/>
    <p:sldId id="556" r:id="rId27"/>
    <p:sldId id="557" r:id="rId28"/>
    <p:sldId id="558" r:id="rId29"/>
    <p:sldId id="559" r:id="rId30"/>
    <p:sldId id="561" r:id="rId31"/>
    <p:sldId id="562" r:id="rId32"/>
    <p:sldId id="564" r:id="rId33"/>
    <p:sldId id="565" r:id="rId34"/>
    <p:sldId id="566" r:id="rId35"/>
    <p:sldId id="568" r:id="rId36"/>
    <p:sldId id="570" r:id="rId37"/>
    <p:sldId id="572" r:id="rId38"/>
    <p:sldId id="574" r:id="rId39"/>
    <p:sldId id="502" r:id="rId40"/>
    <p:sldId id="503" r:id="rId41"/>
    <p:sldId id="480" r:id="rId42"/>
    <p:sldId id="460" r:id="rId43"/>
    <p:sldId id="505" r:id="rId44"/>
    <p:sldId id="506" r:id="rId45"/>
    <p:sldId id="507" r:id="rId46"/>
    <p:sldId id="508" r:id="rId47"/>
    <p:sldId id="510" r:id="rId48"/>
    <p:sldId id="511" r:id="rId49"/>
    <p:sldId id="512" r:id="rId50"/>
    <p:sldId id="463" r:id="rId51"/>
    <p:sldId id="513" r:id="rId52"/>
    <p:sldId id="514" r:id="rId53"/>
    <p:sldId id="515" r:id="rId54"/>
    <p:sldId id="516" r:id="rId55"/>
    <p:sldId id="517" r:id="rId56"/>
    <p:sldId id="464" r:id="rId57"/>
    <p:sldId id="519" r:id="rId58"/>
    <p:sldId id="520" r:id="rId59"/>
    <p:sldId id="521" r:id="rId60"/>
    <p:sldId id="523" r:id="rId61"/>
    <p:sldId id="524" r:id="rId62"/>
    <p:sldId id="526" r:id="rId63"/>
    <p:sldId id="527" r:id="rId64"/>
    <p:sldId id="529" r:id="rId65"/>
    <p:sldId id="531" r:id="rId66"/>
    <p:sldId id="532" r:id="rId67"/>
    <p:sldId id="534" r:id="rId68"/>
    <p:sldId id="535" r:id="rId69"/>
    <p:sldId id="536" r:id="rId70"/>
    <p:sldId id="537" r:id="rId71"/>
    <p:sldId id="538" r:id="rId72"/>
    <p:sldId id="539" r:id="rId73"/>
    <p:sldId id="579" r:id="rId74"/>
    <p:sldId id="540" r:id="rId75"/>
    <p:sldId id="541" r:id="rId76"/>
    <p:sldId id="542" r:id="rId77"/>
    <p:sldId id="543" r:id="rId78"/>
    <p:sldId id="544" r:id="rId79"/>
    <p:sldId id="547" r:id="rId80"/>
    <p:sldId id="548" r:id="rId81"/>
    <p:sldId id="549" r:id="rId82"/>
    <p:sldId id="550" r:id="rId83"/>
    <p:sldId id="551" r:id="rId84"/>
    <p:sldId id="552" r:id="rId85"/>
    <p:sldId id="578" r:id="rId86"/>
    <p:sldId id="468" r:id="rId87"/>
    <p:sldId id="469" r:id="rId88"/>
    <p:sldId id="471" r:id="rId89"/>
    <p:sldId id="472" r:id="rId90"/>
    <p:sldId id="473" r:id="rId91"/>
    <p:sldId id="474" r:id="rId92"/>
    <p:sldId id="475" r:id="rId93"/>
    <p:sldId id="476" r:id="rId94"/>
    <p:sldId id="477" r:id="rId95"/>
    <p:sldId id="577" r:id="rId9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nberthy 1" initials="P1" lastIdx="57" clrIdx="0"/>
  <p:cmAuthor id="1" name="Nikki" initials="N" lastIdx="14" clrIdx="1"/>
  <p:cmAuthor id="2" name="HBays" initials="HB"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26" autoAdjust="0"/>
    <p:restoredTop sz="88345" autoAdjust="0"/>
  </p:normalViewPr>
  <p:slideViewPr>
    <p:cSldViewPr snapToGrid="0">
      <p:cViewPr>
        <p:scale>
          <a:sx n="80" d="100"/>
          <a:sy n="80" d="100"/>
        </p:scale>
        <p:origin x="-852" y="-462"/>
      </p:cViewPr>
      <p:guideLst>
        <p:guide orient="horz" pos="2160"/>
        <p:guide orient="horz" pos="670"/>
        <p:guide orient="horz" pos="1121"/>
        <p:guide orient="horz" pos="1505"/>
        <p:guide pos="2880"/>
        <p:guide pos="50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196"/>
    </p:cViewPr>
  </p:sorterViewPr>
  <p:notesViewPr>
    <p:cSldViewPr snapToGrid="0">
      <p:cViewPr varScale="1">
        <p:scale>
          <a:sx n="53" d="100"/>
          <a:sy n="53" d="100"/>
        </p:scale>
        <p:origin x="-184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8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81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181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81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A47A097-3EBA-45BD-86BC-B496EEB5650C}" type="slidenum">
              <a:rPr lang="en-US"/>
              <a:pPr>
                <a:defRPr/>
              </a:pPr>
              <a:t>‹#›</a:t>
            </a:fld>
            <a:endParaRPr lang="en-US" dirty="0"/>
          </a:p>
        </p:txBody>
      </p:sp>
    </p:spTree>
    <p:extLst>
      <p:ext uri="{BB962C8B-B14F-4D97-AF65-F5344CB8AC3E}">
        <p14:creationId xmlns:p14="http://schemas.microsoft.com/office/powerpoint/2010/main" val="194093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983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15B631F-8535-41FC-BE35-5C19F96C0A3A}" type="slidenum">
              <a:rPr lang="en-US"/>
              <a:pPr>
                <a:defRPr/>
              </a:pPr>
              <a:t>‹#›</a:t>
            </a:fld>
            <a:endParaRPr lang="en-US" dirty="0"/>
          </a:p>
        </p:txBody>
      </p:sp>
    </p:spTree>
    <p:extLst>
      <p:ext uri="{BB962C8B-B14F-4D97-AF65-F5344CB8AC3E}">
        <p14:creationId xmlns:p14="http://schemas.microsoft.com/office/powerpoint/2010/main" val="41670965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966B6D3-3EAE-4D42-90D1-DA098047CBDD}" type="slidenum">
              <a:rPr lang="en-US" altLang="en-US" sz="1200" smtClean="0">
                <a:latin typeface="Arial" pitchFamily="34" charset="0"/>
              </a:rPr>
              <a:pPr eaLnBrk="1" hangingPunct="1"/>
              <a:t>1</a:t>
            </a:fld>
            <a:endParaRPr lang="en-US" altLang="en-US" sz="1200" smtClean="0">
              <a:latin typeface="Arial"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b="0"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A8C5F59-4141-4164-A443-1DD7B1551794}" type="slidenum">
              <a:rPr lang="en-US" altLang="en-US" sz="1200" smtClean="0">
                <a:latin typeface="Arial" pitchFamily="34" charset="0"/>
              </a:rPr>
              <a:pPr eaLnBrk="1" hangingPunct="1"/>
              <a:t>26</a:t>
            </a:fld>
            <a:endParaRPr lang="en-US" altLang="en-US" sz="120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739A061-B37F-4933-ADF6-2FD09A3BC005}" type="slidenum">
              <a:rPr lang="en-US" altLang="en-US" sz="1200" smtClean="0">
                <a:latin typeface="Arial" pitchFamily="34" charset="0"/>
              </a:rPr>
              <a:pPr eaLnBrk="1" hangingPunct="1"/>
              <a:t>27</a:t>
            </a:fld>
            <a:endParaRPr lang="en-US" altLang="en-US" sz="120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9921369-34B5-4173-8412-F27970F3EC0D}" type="slidenum">
              <a:rPr lang="en-US" altLang="en-US" sz="1200" smtClean="0">
                <a:latin typeface="Arial" pitchFamily="34" charset="0"/>
              </a:rPr>
              <a:pPr eaLnBrk="1" hangingPunct="1"/>
              <a:t>28</a:t>
            </a:fld>
            <a:endParaRPr lang="en-US" altLang="en-US" sz="120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783D91B-376E-4610-93DC-0D3BBCD0697A}" type="slidenum">
              <a:rPr lang="en-US" altLang="en-US" sz="1200" smtClean="0">
                <a:latin typeface="Arial" pitchFamily="34" charset="0"/>
              </a:rPr>
              <a:pPr eaLnBrk="1" hangingPunct="1"/>
              <a:t>29</a:t>
            </a:fld>
            <a:endParaRPr lang="en-US" altLang="en-US" sz="120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96BEA4A-3F61-4764-9D10-956D6D596204}" type="slidenum">
              <a:rPr lang="en-US" altLang="en-US" sz="1200" smtClean="0">
                <a:latin typeface="Arial" pitchFamily="34" charset="0"/>
              </a:rPr>
              <a:pPr eaLnBrk="1" hangingPunct="1"/>
              <a:t>30</a:t>
            </a:fld>
            <a:endParaRPr lang="en-US" altLang="en-US" sz="120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1CDD722-9B88-475D-81AA-9E8DA0F62A91}" type="slidenum">
              <a:rPr lang="en-US" altLang="en-US" sz="1200" smtClean="0">
                <a:latin typeface="Arial" pitchFamily="34" charset="0"/>
              </a:rPr>
              <a:pPr eaLnBrk="1" hangingPunct="1"/>
              <a:t>31</a:t>
            </a:fld>
            <a:endParaRPr lang="en-US" altLang="en-US" sz="120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0DAF160-1E44-49CE-AF08-9B8C4CB28799}" type="slidenum">
              <a:rPr lang="en-US" altLang="en-US" sz="1200" smtClean="0">
                <a:latin typeface="Arial" pitchFamily="34" charset="0"/>
              </a:rPr>
              <a:pPr eaLnBrk="1" hangingPunct="1"/>
              <a:t>32</a:t>
            </a:fld>
            <a:endParaRPr lang="en-US" altLang="en-US" sz="120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E8F11B3-9A44-4399-8E20-6A7CF5AA1255}" type="slidenum">
              <a:rPr lang="en-US" altLang="en-US" sz="1200" smtClean="0">
                <a:latin typeface="Arial" pitchFamily="34" charset="0"/>
              </a:rPr>
              <a:pPr eaLnBrk="1" hangingPunct="1"/>
              <a:t>33</a:t>
            </a:fld>
            <a:endParaRPr lang="en-US" altLang="en-US" sz="120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E92C810-38A2-4F9E-923E-C2DC6A9B4B0C}" type="slidenum">
              <a:rPr lang="en-US" altLang="en-US" sz="1200" smtClean="0">
                <a:latin typeface="Arial" pitchFamily="34" charset="0"/>
              </a:rPr>
              <a:pPr eaLnBrk="1" hangingPunct="1"/>
              <a:t>34</a:t>
            </a:fld>
            <a:endParaRPr lang="en-US" altLang="en-US" sz="120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9D324C6-1080-49DE-958E-77D5EBDB2B32}" type="slidenum">
              <a:rPr lang="en-US" altLang="en-US" sz="1200" smtClean="0">
                <a:latin typeface="Arial" pitchFamily="34" charset="0"/>
              </a:rPr>
              <a:pPr eaLnBrk="1" hangingPunct="1"/>
              <a:t>35</a:t>
            </a:fld>
            <a:endParaRPr lang="en-US" altLang="en-US" sz="120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39AB0DB-86E1-4C92-9151-345B042A88BF}" type="slidenum">
              <a:rPr lang="en-US" altLang="en-US" sz="1200" smtClean="0">
                <a:latin typeface="Arial" pitchFamily="34" charset="0"/>
              </a:rPr>
              <a:pPr eaLnBrk="1" hangingPunct="1"/>
              <a:t>2</a:t>
            </a:fld>
            <a:endParaRPr lang="en-US" altLang="en-US" sz="1200" smtClean="0">
              <a:latin typeface="Arial"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68B6371-44E7-46D9-A0BF-1D0E93B97317}" type="slidenum">
              <a:rPr lang="en-US" altLang="en-US" sz="1200" smtClean="0">
                <a:latin typeface="Arial" pitchFamily="34" charset="0"/>
              </a:rPr>
              <a:pPr eaLnBrk="1" hangingPunct="1"/>
              <a:t>36</a:t>
            </a:fld>
            <a:endParaRPr lang="en-US" altLang="en-US" sz="120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EBF26E3-BBA5-419A-A1E2-7CE5FCB46EEF}" type="slidenum">
              <a:rPr lang="en-US" altLang="en-US" sz="1200" smtClean="0">
                <a:latin typeface="Arial" pitchFamily="34" charset="0"/>
              </a:rPr>
              <a:pPr eaLnBrk="1" hangingPunct="1"/>
              <a:t>37</a:t>
            </a:fld>
            <a:endParaRPr lang="en-US" altLang="en-US" sz="1200"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DAC763C-39FE-48E4-94A4-A9B93E4CB09A}" type="slidenum">
              <a:rPr lang="en-US" altLang="en-US" sz="1200" smtClean="0">
                <a:latin typeface="Arial" pitchFamily="34" charset="0"/>
              </a:rPr>
              <a:pPr eaLnBrk="1" hangingPunct="1"/>
              <a:t>38</a:t>
            </a:fld>
            <a:endParaRPr lang="en-US" altLang="en-US" sz="1200"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87EED78-117C-4525-9753-5153A90F5509}" type="slidenum">
              <a:rPr lang="en-US" altLang="en-US" sz="1200" smtClean="0">
                <a:latin typeface="Arial" pitchFamily="34" charset="0"/>
              </a:rPr>
              <a:pPr eaLnBrk="1" hangingPunct="1"/>
              <a:t>39</a:t>
            </a:fld>
            <a:endParaRPr lang="en-US" altLang="en-US" sz="1200"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935CDD2-958B-46CD-8327-BEC844DB613E}" type="slidenum">
              <a:rPr lang="en-US" altLang="en-US" sz="1200" smtClean="0">
                <a:latin typeface="Arial" pitchFamily="34" charset="0"/>
              </a:rPr>
              <a:pPr eaLnBrk="1" hangingPunct="1"/>
              <a:t>40</a:t>
            </a:fld>
            <a:endParaRPr lang="en-US" altLang="en-US" sz="1200"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18B87-4AD0-41A0-A48A-DBC58FB9A9F8}" type="slidenum">
              <a:rPr lang="en-US" altLang="en-US" sz="1200" smtClean="0">
                <a:latin typeface="Arial" pitchFamily="34" charset="0"/>
              </a:rPr>
              <a:pPr eaLnBrk="1" hangingPunct="1"/>
              <a:t>42</a:t>
            </a:fld>
            <a:endParaRPr lang="en-US" altLang="en-US" sz="1200" smtClean="0">
              <a:latin typeface="Arial" pitchFamily="34"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b="1"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B4AC539-1300-4D5D-8C51-A8A404A124CE}" type="slidenum">
              <a:rPr lang="en-US" altLang="en-US" sz="1200" smtClean="0">
                <a:latin typeface="Arial" pitchFamily="34" charset="0"/>
              </a:rPr>
              <a:pPr eaLnBrk="1" hangingPunct="1"/>
              <a:t>50</a:t>
            </a:fld>
            <a:endParaRPr lang="en-US" altLang="en-US" sz="1200" smtClean="0">
              <a:latin typeface="Arial" pitchFamily="34"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6FB4136-2361-4C44-94C8-A0133008E4BF}" type="slidenum">
              <a:rPr lang="en-US" altLang="en-US" sz="1200" smtClean="0">
                <a:latin typeface="Arial" pitchFamily="34" charset="0"/>
              </a:rPr>
              <a:pPr eaLnBrk="1" hangingPunct="1"/>
              <a:t>56</a:t>
            </a:fld>
            <a:endParaRPr lang="en-US" altLang="en-US" sz="1200" smtClean="0">
              <a:latin typeface="Arial" pitchFamily="34"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b="0" dirty="0"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correct answer is 1. This is a normal finding in newborn infants. </a:t>
            </a:r>
          </a:p>
          <a:p>
            <a:pPr eaLnBrk="1" hangingPunct="1">
              <a:spcBef>
                <a:spcPct val="0"/>
              </a:spcBef>
            </a:pPr>
            <a:r>
              <a:rPr lang="en-US" altLang="en-US" dirty="0" smtClean="0"/>
              <a:t>Answer 2 is incorrect because there is no need for concern. </a:t>
            </a:r>
          </a:p>
          <a:p>
            <a:pPr eaLnBrk="1" hangingPunct="1">
              <a:spcBef>
                <a:spcPct val="0"/>
              </a:spcBef>
            </a:pPr>
            <a:r>
              <a:rPr lang="en-US" altLang="en-US" dirty="0" smtClean="0"/>
              <a:t>Answer 3 is incorrect because no other studies are necessary because this is a normal finding.</a:t>
            </a:r>
          </a:p>
          <a:p>
            <a:pPr eaLnBrk="1" hangingPunct="1">
              <a:spcBef>
                <a:spcPct val="0"/>
              </a:spcBef>
            </a:pPr>
            <a:r>
              <a:rPr lang="en-US" altLang="en-US" smtClean="0"/>
              <a:t>Answer 4 is incorrect because this is not an medical emergency. </a:t>
            </a:r>
            <a:endParaRPr lang="en-US"/>
          </a:p>
        </p:txBody>
      </p:sp>
      <p:sp>
        <p:nvSpPr>
          <p:cNvPr id="4" name="Slide Number Placeholder 3"/>
          <p:cNvSpPr>
            <a:spLocks noGrp="1"/>
          </p:cNvSpPr>
          <p:nvPr>
            <p:ph type="sldNum" sz="quarter" idx="10"/>
          </p:nvPr>
        </p:nvSpPr>
        <p:spPr/>
        <p:txBody>
          <a:bodyPr/>
          <a:lstStyle/>
          <a:p>
            <a:pPr>
              <a:defRPr/>
            </a:pPr>
            <a:fld id="{C15B631F-8535-41FC-BE35-5C19F96C0A3A}" type="slidenum">
              <a:rPr lang="en-US" smtClean="0"/>
              <a:pPr>
                <a:defRPr/>
              </a:pPr>
              <a:t>73</a:t>
            </a:fld>
            <a:endParaRPr lang="en-US" dirty="0"/>
          </a:p>
        </p:txBody>
      </p:sp>
    </p:spTree>
    <p:extLst>
      <p:ext uri="{BB962C8B-B14F-4D97-AF65-F5344CB8AC3E}">
        <p14:creationId xmlns:p14="http://schemas.microsoft.com/office/powerpoint/2010/main" val="26899112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correct answer is 2. Females ages 9 to 26 are appropriate candidates to start the three-injection series of the HPV vaccine, ideally prior to becoming sexually active. </a:t>
            </a:r>
          </a:p>
          <a:p>
            <a:pPr eaLnBrk="1" hangingPunct="1">
              <a:spcBef>
                <a:spcPct val="0"/>
              </a:spcBef>
            </a:pPr>
            <a:r>
              <a:rPr lang="en-US" altLang="en-US" dirty="0" smtClean="0"/>
              <a:t>Answers 1, 3, and 4 are incorrect because they are not true statements. </a:t>
            </a:r>
          </a:p>
          <a:p>
            <a:endParaRPr lang="en-US" dirty="0"/>
          </a:p>
        </p:txBody>
      </p:sp>
      <p:sp>
        <p:nvSpPr>
          <p:cNvPr id="4" name="Slide Number Placeholder 3"/>
          <p:cNvSpPr>
            <a:spLocks noGrp="1"/>
          </p:cNvSpPr>
          <p:nvPr>
            <p:ph type="sldNum" sz="quarter" idx="10"/>
          </p:nvPr>
        </p:nvSpPr>
        <p:spPr/>
        <p:txBody>
          <a:bodyPr/>
          <a:lstStyle/>
          <a:p>
            <a:pPr>
              <a:defRPr/>
            </a:pPr>
            <a:fld id="{C15B631F-8535-41FC-BE35-5C19F96C0A3A}" type="slidenum">
              <a:rPr lang="en-US" smtClean="0"/>
              <a:pPr>
                <a:defRPr/>
              </a:pPr>
              <a:t>85</a:t>
            </a:fld>
            <a:endParaRPr lang="en-US" dirty="0"/>
          </a:p>
        </p:txBody>
      </p:sp>
    </p:spTree>
    <p:extLst>
      <p:ext uri="{BB962C8B-B14F-4D97-AF65-F5344CB8AC3E}">
        <p14:creationId xmlns:p14="http://schemas.microsoft.com/office/powerpoint/2010/main" val="4015433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8B7AE3C-0E4B-4150-8E68-E4230F6DC4AF}" type="slidenum">
              <a:rPr lang="en-US" altLang="en-US" sz="1200" smtClean="0">
                <a:latin typeface="Arial" pitchFamily="34" charset="0"/>
              </a:rPr>
              <a:pPr eaLnBrk="1" hangingPunct="1"/>
              <a:t>3</a:t>
            </a:fld>
            <a:endParaRPr lang="en-US" altLang="en-US" sz="1200" smtClean="0">
              <a:latin typeface="Arial" pitchFamily="3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b="1"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71321F0-B980-465C-927B-D9303634F4F6}" type="slidenum">
              <a:rPr lang="en-US" altLang="en-US" sz="1200" smtClean="0">
                <a:latin typeface="Arial" pitchFamily="34" charset="0"/>
              </a:rPr>
              <a:pPr eaLnBrk="1" hangingPunct="1"/>
              <a:t>86</a:t>
            </a:fld>
            <a:endParaRPr lang="en-US" altLang="en-US" sz="1200" smtClean="0">
              <a:latin typeface="Arial" pitchFamily="34"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E5A47A2-6B91-42AE-B0CC-9F2B18F7BA10}" type="slidenum">
              <a:rPr lang="en-US" altLang="en-US" sz="1200" smtClean="0">
                <a:latin typeface="Arial" pitchFamily="34" charset="0"/>
              </a:rPr>
              <a:pPr eaLnBrk="1" hangingPunct="1"/>
              <a:t>4</a:t>
            </a:fld>
            <a:endParaRPr lang="en-US" altLang="en-US" sz="1200" smtClean="0">
              <a:latin typeface="Arial" pitchFamily="34"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08DCB4F-4E32-4997-9A12-CDC57F6F00D5}" type="slidenum">
              <a:rPr lang="en-US" altLang="en-US" sz="1200" smtClean="0">
                <a:latin typeface="Arial" pitchFamily="34" charset="0"/>
              </a:rPr>
              <a:pPr eaLnBrk="1" hangingPunct="1"/>
              <a:t>5</a:t>
            </a:fld>
            <a:endParaRPr lang="en-US" altLang="en-US" sz="1200" smtClean="0">
              <a:latin typeface="Arial" pitchFamily="34"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b="1"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61C9687-8CEB-469C-8CD4-AE326F9B961E}" type="slidenum">
              <a:rPr lang="en-US" altLang="en-US" sz="1200" smtClean="0">
                <a:latin typeface="Arial" pitchFamily="34" charset="0"/>
              </a:rPr>
              <a:pPr eaLnBrk="1" hangingPunct="1"/>
              <a:t>22</a:t>
            </a:fld>
            <a:endParaRPr lang="en-US" altLang="en-US" sz="120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01BF8D0-3AF0-4E55-A64A-FAD5A791F602}" type="slidenum">
              <a:rPr lang="en-US" altLang="en-US" sz="1200" smtClean="0">
                <a:latin typeface="Arial" pitchFamily="34" charset="0"/>
              </a:rPr>
              <a:pPr eaLnBrk="1" hangingPunct="1"/>
              <a:t>23</a:t>
            </a:fld>
            <a:endParaRPr lang="en-US" altLang="en-US" sz="120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BF93413-8B1E-4413-835D-14A5089B5732}" type="slidenum">
              <a:rPr lang="en-US" altLang="en-US" sz="1200" smtClean="0">
                <a:latin typeface="Arial" pitchFamily="34" charset="0"/>
              </a:rPr>
              <a:pPr eaLnBrk="1" hangingPunct="1"/>
              <a:t>24</a:t>
            </a:fld>
            <a:endParaRPr lang="en-US" altLang="en-US" sz="120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31C8356-FC0A-43D7-BDDA-364931ECFEFA}" type="slidenum">
              <a:rPr lang="en-US" altLang="en-US" sz="1200" smtClean="0">
                <a:latin typeface="Arial" pitchFamily="34" charset="0"/>
              </a:rPr>
              <a:pPr eaLnBrk="1" hangingPunct="1"/>
              <a:t>25</a:t>
            </a:fld>
            <a:endParaRPr lang="en-US" altLang="en-US" sz="120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7"/>
          <p:cNvSpPr>
            <a:spLocks noGrp="1"/>
          </p:cNvSpPr>
          <p:nvPr>
            <p:ph type="sldNum" sz="quarter" idx="10"/>
          </p:nvPr>
        </p:nvSpPr>
        <p:spPr>
          <a:ln/>
        </p:spPr>
        <p:txBody>
          <a:bodyPr/>
          <a:lstStyle>
            <a:lvl1pPr>
              <a:defRPr/>
            </a:lvl1pPr>
          </a:lstStyle>
          <a:p>
            <a:pPr>
              <a:defRPr/>
            </a:pPr>
            <a:r>
              <a:rPr lang="en-GB"/>
              <a:t> </a:t>
            </a:r>
            <a:fld id="{D6A993A4-FF78-476A-B40E-E2845ED59317}" type="slidenum">
              <a:rPr lang="en-GB"/>
              <a:pPr>
                <a:defRPr/>
              </a:pPr>
              <a:t>‹#›</a:t>
            </a:fld>
            <a:endParaRPr lang="en-GB"/>
          </a:p>
        </p:txBody>
      </p:sp>
      <p:sp>
        <p:nvSpPr>
          <p:cNvPr id="5" name="Footer Placeholder 4"/>
          <p:cNvSpPr>
            <a:spLocks noGrp="1"/>
          </p:cNvSpPr>
          <p:nvPr>
            <p:ph type="ftr" sz="quarter" idx="11"/>
          </p:nvPr>
        </p:nvSpPr>
        <p:spPr>
          <a:xfrm>
            <a:off x="990600" y="6461125"/>
            <a:ext cx="7162800" cy="381000"/>
          </a:xfrm>
          <a:prstGeom prst="rect">
            <a:avLst/>
          </a:prstGeom>
        </p:spPr>
        <p:txBody>
          <a:bodyPr/>
          <a:lstStyle>
            <a:lvl1pPr>
              <a:defRPr sz="1000">
                <a:latin typeface="Arial" pitchFamily="34" charset="0"/>
                <a:cs typeface="Arial" pitchFamily="34" charset="0"/>
              </a:defRPr>
            </a:lvl1p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extLst>
      <p:ext uri="{BB962C8B-B14F-4D97-AF65-F5344CB8AC3E}">
        <p14:creationId xmlns:p14="http://schemas.microsoft.com/office/powerpoint/2010/main" val="762818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Special">
    <p:spTree>
      <p:nvGrpSpPr>
        <p:cNvPr id="1" name=""/>
        <p:cNvGrpSpPr/>
        <p:nvPr/>
      </p:nvGrpSpPr>
      <p:grpSpPr>
        <a:xfrm>
          <a:off x="0" y="0"/>
          <a:ext cx="0" cy="0"/>
          <a:chOff x="0" y="0"/>
          <a:chExt cx="0" cy="0"/>
        </a:xfrm>
      </p:grpSpPr>
      <p:sp>
        <p:nvSpPr>
          <p:cNvPr id="2" name="Title 1"/>
          <p:cNvSpPr>
            <a:spLocks noGrp="1"/>
          </p:cNvSpPr>
          <p:nvPr>
            <p:ph type="title"/>
          </p:nvPr>
        </p:nvSpPr>
        <p:spPr>
          <a:xfrm>
            <a:off x="685800" y="338328"/>
            <a:ext cx="7772400" cy="1219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645920"/>
            <a:ext cx="7772400" cy="4454525"/>
          </a:xfrm>
        </p:spPr>
        <p:txBody>
          <a:bodyPr/>
          <a:lstStyle/>
          <a:p>
            <a:pPr lvl="0"/>
            <a:r>
              <a:rPr lang="en-US" dirty="0" smtClean="0"/>
              <a:t>Click to edit Master text styles</a:t>
            </a:r>
          </a:p>
          <a:p>
            <a:pPr lvl="1"/>
            <a:r>
              <a:rPr lang="en-US" dirty="0" smtClean="0"/>
              <a:t>Second level</a:t>
            </a:r>
          </a:p>
        </p:txBody>
      </p:sp>
      <p:sp>
        <p:nvSpPr>
          <p:cNvPr id="7" name="Content Placeholder 5"/>
          <p:cNvSpPr>
            <a:spLocks noGrp="1"/>
          </p:cNvSpPr>
          <p:nvPr>
            <p:ph sz="quarter" idx="11"/>
          </p:nvPr>
        </p:nvSpPr>
        <p:spPr>
          <a:xfrm>
            <a:off x="4721566" y="2764464"/>
            <a:ext cx="3739896" cy="3337560"/>
          </a:xfrm>
        </p:spPr>
        <p:txBody>
          <a:bodyPr/>
          <a:lstStyle>
            <a:lvl3pPr marL="334963" indent="-228600">
              <a:defRPr/>
            </a:lvl3pPr>
            <a:lvl4pPr marL="579438" indent="-228600">
              <a:defRPr/>
            </a:lvl4pPr>
          </a:lstStyle>
          <a:p>
            <a:pPr lvl="0"/>
            <a:r>
              <a:rPr lang="en-US" smtClean="0"/>
              <a:t>Click to edit Master text styles</a:t>
            </a:r>
          </a:p>
          <a:p>
            <a:pPr lvl="1"/>
            <a:r>
              <a:rPr lang="en-US" smtClean="0"/>
              <a:t>Second level</a:t>
            </a:r>
          </a:p>
        </p:txBody>
      </p:sp>
      <p:sp>
        <p:nvSpPr>
          <p:cNvPr id="8" name="Content Placeholder 7"/>
          <p:cNvSpPr>
            <a:spLocks noGrp="1"/>
          </p:cNvSpPr>
          <p:nvPr>
            <p:ph sz="quarter" idx="13"/>
          </p:nvPr>
        </p:nvSpPr>
        <p:spPr>
          <a:xfrm>
            <a:off x="702110" y="2764299"/>
            <a:ext cx="3739896" cy="3337560"/>
          </a:xfrm>
        </p:spPr>
        <p:txBody>
          <a:bodyPr/>
          <a:lstStyle>
            <a:lvl3pPr marL="334963" indent="-228600">
              <a:defRPr/>
            </a:lvl3pPr>
            <a:lvl4pPr marL="569913" indent="-228600">
              <a:defRPr/>
            </a:lvl4pPr>
          </a:lstStyle>
          <a:p>
            <a:pPr lvl="0"/>
            <a:r>
              <a:rPr lang="en-US" smtClean="0"/>
              <a:t>Click to edit Master text styles</a:t>
            </a:r>
          </a:p>
          <a:p>
            <a:pPr lvl="1"/>
            <a:r>
              <a:rPr lang="en-US" smtClean="0"/>
              <a:t>Second level</a:t>
            </a:r>
          </a:p>
        </p:txBody>
      </p:sp>
      <p:sp>
        <p:nvSpPr>
          <p:cNvPr id="6" name="Slide Number Placeholder 7"/>
          <p:cNvSpPr>
            <a:spLocks noGrp="1"/>
          </p:cNvSpPr>
          <p:nvPr>
            <p:ph type="sldNum" sz="quarter" idx="14"/>
          </p:nvPr>
        </p:nvSpPr>
        <p:spPr>
          <a:ln/>
        </p:spPr>
        <p:txBody>
          <a:bodyPr/>
          <a:lstStyle>
            <a:lvl1pPr>
              <a:defRPr/>
            </a:lvl1pPr>
          </a:lstStyle>
          <a:p>
            <a:pPr>
              <a:defRPr/>
            </a:pPr>
            <a:r>
              <a:rPr lang="en-GB"/>
              <a:t> </a:t>
            </a:r>
            <a:fld id="{3E44D622-EA02-40FE-AC37-7D0635215454}" type="slidenum">
              <a:rPr lang="en-GB"/>
              <a:pPr>
                <a:defRPr/>
              </a:pPr>
              <a:t>‹#›</a:t>
            </a:fld>
            <a:endParaRPr lang="en-GB"/>
          </a:p>
        </p:txBody>
      </p:sp>
      <p:sp>
        <p:nvSpPr>
          <p:cNvPr id="9" name="Footer Placeholder 4"/>
          <p:cNvSpPr>
            <a:spLocks noGrp="1"/>
          </p:cNvSpPr>
          <p:nvPr>
            <p:ph type="ftr" sz="quarter" idx="15"/>
          </p:nvPr>
        </p:nvSpPr>
        <p:spPr>
          <a:xfrm>
            <a:off x="990600" y="6461125"/>
            <a:ext cx="7162800" cy="381000"/>
          </a:xfrm>
          <a:prstGeom prst="rect">
            <a:avLst/>
          </a:prstGeom>
        </p:spPr>
        <p:txBody>
          <a:bodyPr/>
          <a:lstStyle>
            <a:lvl1pPr>
              <a:defRPr sz="1000">
                <a:latin typeface="Arial" pitchFamily="34" charset="0"/>
                <a:cs typeface="Arial" pitchFamily="34" charset="0"/>
              </a:defRPr>
            </a:lvl1p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extLst>
      <p:ext uri="{BB962C8B-B14F-4D97-AF65-F5344CB8AC3E}">
        <p14:creationId xmlns:p14="http://schemas.microsoft.com/office/powerpoint/2010/main" val="403367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38328"/>
            <a:ext cx="7772400" cy="1219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7"/>
          <p:cNvSpPr>
            <a:spLocks noGrp="1"/>
          </p:cNvSpPr>
          <p:nvPr>
            <p:ph type="sldNum" sz="quarter" idx="10"/>
          </p:nvPr>
        </p:nvSpPr>
        <p:spPr>
          <a:ln/>
        </p:spPr>
        <p:txBody>
          <a:bodyPr/>
          <a:lstStyle>
            <a:lvl1pPr>
              <a:defRPr/>
            </a:lvl1pPr>
          </a:lstStyle>
          <a:p>
            <a:pPr>
              <a:defRPr/>
            </a:pPr>
            <a:r>
              <a:rPr lang="en-GB"/>
              <a:t> </a:t>
            </a:r>
            <a:fld id="{614A7DFD-D5A1-4281-8CB7-353C71E0C3CE}" type="slidenum">
              <a:rPr lang="en-GB"/>
              <a:pPr>
                <a:defRPr/>
              </a:pPr>
              <a:t>‹#›</a:t>
            </a:fld>
            <a:endParaRPr lang="en-GB"/>
          </a:p>
        </p:txBody>
      </p:sp>
      <p:sp>
        <p:nvSpPr>
          <p:cNvPr id="6" name="Footer Placeholder 4"/>
          <p:cNvSpPr>
            <a:spLocks noGrp="1"/>
          </p:cNvSpPr>
          <p:nvPr>
            <p:ph type="ftr" sz="quarter" idx="11"/>
          </p:nvPr>
        </p:nvSpPr>
        <p:spPr>
          <a:xfrm>
            <a:off x="990600" y="6461125"/>
            <a:ext cx="7162800" cy="381000"/>
          </a:xfrm>
          <a:prstGeom prst="rect">
            <a:avLst/>
          </a:prstGeom>
        </p:spPr>
        <p:txBody>
          <a:bodyPr/>
          <a:lstStyle>
            <a:lvl1pPr>
              <a:defRPr sz="1000">
                <a:latin typeface="Arial" pitchFamily="34" charset="0"/>
                <a:cs typeface="Arial" pitchFamily="34" charset="0"/>
              </a:defRPr>
            </a:lvl1p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extLst>
      <p:ext uri="{BB962C8B-B14F-4D97-AF65-F5344CB8AC3E}">
        <p14:creationId xmlns:p14="http://schemas.microsoft.com/office/powerpoint/2010/main" val="4050695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338328"/>
            <a:ext cx="7772400" cy="12161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0493" y="1620177"/>
            <a:ext cx="7772400" cy="570136"/>
          </a:xfrm>
        </p:spPr>
        <p:txBody>
          <a:bodyPr anchor="ctr"/>
          <a:lstStyle>
            <a:lvl1pPr marL="0" indent="0" algn="ctr">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43476"/>
            <a:ext cx="4032504" cy="40315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238673"/>
            <a:ext cx="4032504" cy="40325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7"/>
          <p:cNvSpPr>
            <a:spLocks noGrp="1"/>
          </p:cNvSpPr>
          <p:nvPr>
            <p:ph type="sldNum" sz="quarter" idx="10"/>
          </p:nvPr>
        </p:nvSpPr>
        <p:spPr>
          <a:ln/>
        </p:spPr>
        <p:txBody>
          <a:bodyPr/>
          <a:lstStyle>
            <a:lvl1pPr>
              <a:defRPr/>
            </a:lvl1pPr>
          </a:lstStyle>
          <a:p>
            <a:pPr>
              <a:defRPr/>
            </a:pPr>
            <a:r>
              <a:rPr lang="en-GB"/>
              <a:t> </a:t>
            </a:r>
            <a:fld id="{7B3717A0-E4F5-40B0-BA5C-79ADC112C096}" type="slidenum">
              <a:rPr lang="en-GB"/>
              <a:pPr>
                <a:defRPr/>
              </a:pPr>
              <a:t>‹#›</a:t>
            </a:fld>
            <a:endParaRPr lang="en-GB"/>
          </a:p>
        </p:txBody>
      </p:sp>
      <p:sp>
        <p:nvSpPr>
          <p:cNvPr id="8" name="Footer Placeholder 4"/>
          <p:cNvSpPr>
            <a:spLocks noGrp="1"/>
          </p:cNvSpPr>
          <p:nvPr>
            <p:ph type="ftr" sz="quarter" idx="11"/>
          </p:nvPr>
        </p:nvSpPr>
        <p:spPr>
          <a:xfrm>
            <a:off x="990600" y="6461125"/>
            <a:ext cx="7162800" cy="381000"/>
          </a:xfrm>
          <a:prstGeom prst="rect">
            <a:avLst/>
          </a:prstGeom>
        </p:spPr>
        <p:txBody>
          <a:bodyPr/>
          <a:lstStyle>
            <a:lvl1pPr>
              <a:defRPr sz="1000">
                <a:latin typeface="Arial" pitchFamily="34" charset="0"/>
                <a:cs typeface="Arial" pitchFamily="34" charset="0"/>
              </a:defRPr>
            </a:lvl1p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extLst>
      <p:ext uri="{BB962C8B-B14F-4D97-AF65-F5344CB8AC3E}">
        <p14:creationId xmlns:p14="http://schemas.microsoft.com/office/powerpoint/2010/main" val="820738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4" name="Slide Number Placeholder 7"/>
          <p:cNvSpPr>
            <a:spLocks noGrp="1"/>
          </p:cNvSpPr>
          <p:nvPr>
            <p:ph type="sldNum" sz="quarter" idx="10"/>
          </p:nvPr>
        </p:nvSpPr>
        <p:spPr>
          <a:ln/>
        </p:spPr>
        <p:txBody>
          <a:bodyPr/>
          <a:lstStyle>
            <a:lvl1pPr>
              <a:defRPr/>
            </a:lvl1pPr>
          </a:lstStyle>
          <a:p>
            <a:pPr>
              <a:defRPr/>
            </a:pPr>
            <a:r>
              <a:rPr lang="en-GB"/>
              <a:t> </a:t>
            </a:r>
            <a:fld id="{188D1A90-A040-4DD0-9271-B643EA61CDC5}" type="slidenum">
              <a:rPr lang="en-GB"/>
              <a:pPr>
                <a:defRPr/>
              </a:pPr>
              <a:t>‹#›</a:t>
            </a:fld>
            <a:endParaRPr lang="en-GB"/>
          </a:p>
        </p:txBody>
      </p:sp>
      <p:sp>
        <p:nvSpPr>
          <p:cNvPr id="5" name="Footer Placeholder 4"/>
          <p:cNvSpPr>
            <a:spLocks noGrp="1"/>
          </p:cNvSpPr>
          <p:nvPr>
            <p:ph type="ftr" sz="quarter" idx="11"/>
          </p:nvPr>
        </p:nvSpPr>
        <p:spPr>
          <a:xfrm>
            <a:off x="990600" y="6461125"/>
            <a:ext cx="7162800" cy="381000"/>
          </a:xfrm>
          <a:prstGeom prst="rect">
            <a:avLst/>
          </a:prstGeom>
        </p:spPr>
        <p:txBody>
          <a:bodyPr/>
          <a:lstStyle>
            <a:lvl1pPr>
              <a:defRPr sz="1000">
                <a:latin typeface="Arial" pitchFamily="34" charset="0"/>
                <a:cs typeface="Arial" pitchFamily="34" charset="0"/>
              </a:defRPr>
            </a:lvl1p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extLst>
      <p:ext uri="{BB962C8B-B14F-4D97-AF65-F5344CB8AC3E}">
        <p14:creationId xmlns:p14="http://schemas.microsoft.com/office/powerpoint/2010/main" val="190820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4" name="Slide Number Placeholder 7"/>
          <p:cNvSpPr>
            <a:spLocks noGrp="1"/>
          </p:cNvSpPr>
          <p:nvPr>
            <p:ph type="sldNum" sz="quarter" idx="10"/>
          </p:nvPr>
        </p:nvSpPr>
        <p:spPr>
          <a:ln/>
        </p:spPr>
        <p:txBody>
          <a:bodyPr/>
          <a:lstStyle>
            <a:lvl1pPr>
              <a:defRPr/>
            </a:lvl1pPr>
          </a:lstStyle>
          <a:p>
            <a:pPr>
              <a:defRPr/>
            </a:pPr>
            <a:r>
              <a:rPr lang="en-GB"/>
              <a:t> </a:t>
            </a:r>
            <a:fld id="{A052E82C-B001-4BA7-9594-2E720477FFE4}" type="slidenum">
              <a:rPr lang="en-GB"/>
              <a:pPr>
                <a:defRPr/>
              </a:pPr>
              <a:t>‹#›</a:t>
            </a:fld>
            <a:endParaRPr lang="en-GB"/>
          </a:p>
        </p:txBody>
      </p:sp>
      <p:sp>
        <p:nvSpPr>
          <p:cNvPr id="5" name="Footer Placeholder 4"/>
          <p:cNvSpPr>
            <a:spLocks noGrp="1"/>
          </p:cNvSpPr>
          <p:nvPr>
            <p:ph type="ftr" sz="quarter" idx="11"/>
          </p:nvPr>
        </p:nvSpPr>
        <p:spPr>
          <a:xfrm>
            <a:off x="990600" y="6461125"/>
            <a:ext cx="7162800" cy="381000"/>
          </a:xfrm>
          <a:prstGeom prst="rect">
            <a:avLst/>
          </a:prstGeom>
        </p:spPr>
        <p:txBody>
          <a:bodyPr/>
          <a:lstStyle>
            <a:lvl1pPr>
              <a:defRPr sz="1000">
                <a:latin typeface="Arial" pitchFamily="34" charset="0"/>
                <a:cs typeface="Arial" pitchFamily="34" charset="0"/>
              </a:defRPr>
            </a:lvl1p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extLst>
      <p:ext uri="{BB962C8B-B14F-4D97-AF65-F5344CB8AC3E}">
        <p14:creationId xmlns:p14="http://schemas.microsoft.com/office/powerpoint/2010/main" val="1526217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idx="1"/>
          </p:nvPr>
        </p:nvSpPr>
        <p:spPr>
          <a:xfrm>
            <a:off x="464457" y="1641475"/>
            <a:ext cx="82295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7"/>
          <p:cNvSpPr>
            <a:spLocks noGrp="1"/>
          </p:cNvSpPr>
          <p:nvPr>
            <p:ph type="sldNum" sz="quarter" idx="10"/>
          </p:nvPr>
        </p:nvSpPr>
        <p:spPr/>
        <p:txBody>
          <a:bodyPr/>
          <a:lstStyle>
            <a:lvl1pPr>
              <a:defRPr/>
            </a:lvl1pPr>
          </a:lstStyle>
          <a:p>
            <a:pPr>
              <a:defRPr/>
            </a:pPr>
            <a:r>
              <a:rPr lang="en-GB"/>
              <a:t> </a:t>
            </a:r>
            <a:fld id="{1AD8ACA3-3E0E-4DC6-8BCC-CEC4A8FD98EC}" type="slidenum">
              <a:rPr lang="en-GB"/>
              <a:pPr>
                <a:defRPr/>
              </a:pPr>
              <a:t>‹#›</a:t>
            </a:fld>
            <a:endParaRPr lang="en-GB"/>
          </a:p>
        </p:txBody>
      </p:sp>
    </p:spTree>
    <p:extLst>
      <p:ext uri="{BB962C8B-B14F-4D97-AF65-F5344CB8AC3E}">
        <p14:creationId xmlns:p14="http://schemas.microsoft.com/office/powerpoint/2010/main" val="4006042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7" name="Slide Number Placeholder 7"/>
          <p:cNvSpPr>
            <a:spLocks noGrp="1"/>
          </p:cNvSpPr>
          <p:nvPr>
            <p:ph type="sldNum" sz="quarter" idx="10"/>
          </p:nvPr>
        </p:nvSpPr>
        <p:spPr>
          <a:ln/>
        </p:spPr>
        <p:txBody>
          <a:bodyPr/>
          <a:lstStyle>
            <a:lvl1pPr>
              <a:defRPr/>
            </a:lvl1pPr>
          </a:lstStyle>
          <a:p>
            <a:pPr>
              <a:defRPr/>
            </a:pPr>
            <a:r>
              <a:rPr lang="en-GB"/>
              <a:t> </a:t>
            </a:r>
            <a:fld id="{0AB772B3-D777-4F70-B2A3-C76FF2042358}" type="slidenum">
              <a:rPr lang="en-GB"/>
              <a:pPr>
                <a:defRPr/>
              </a:pPr>
              <a:t>‹#›</a:t>
            </a:fld>
            <a:endParaRPr lang="en-GB"/>
          </a:p>
        </p:txBody>
      </p:sp>
      <p:sp>
        <p:nvSpPr>
          <p:cNvPr id="8" name="Footer Placeholder 4"/>
          <p:cNvSpPr>
            <a:spLocks noGrp="1"/>
          </p:cNvSpPr>
          <p:nvPr>
            <p:ph type="ftr" sz="quarter" idx="11"/>
          </p:nvPr>
        </p:nvSpPr>
        <p:spPr>
          <a:xfrm>
            <a:off x="990600" y="6461125"/>
            <a:ext cx="7162800" cy="381000"/>
          </a:xfrm>
          <a:prstGeom prst="rect">
            <a:avLst/>
          </a:prstGeom>
        </p:spPr>
        <p:txBody>
          <a:bodyPr/>
          <a:lstStyle>
            <a:lvl1pPr>
              <a:defRPr sz="1000">
                <a:latin typeface="Arial" pitchFamily="34" charset="0"/>
                <a:cs typeface="Arial" pitchFamily="34" charset="0"/>
              </a:defRPr>
            </a:lvl1p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extLst>
      <p:ext uri="{BB962C8B-B14F-4D97-AF65-F5344CB8AC3E}">
        <p14:creationId xmlns:p14="http://schemas.microsoft.com/office/powerpoint/2010/main" val="27626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half" idx="12"/>
          </p:nvPr>
        </p:nvSpPr>
        <p:spPr>
          <a:xfrm>
            <a:off x="4642413"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7"/>
          <p:cNvSpPr>
            <a:spLocks noGrp="1"/>
          </p:cNvSpPr>
          <p:nvPr>
            <p:ph type="sldNum" sz="quarter" idx="13"/>
          </p:nvPr>
        </p:nvSpPr>
        <p:spPr>
          <a:ln/>
        </p:spPr>
        <p:txBody>
          <a:bodyPr/>
          <a:lstStyle>
            <a:lvl1pPr>
              <a:defRPr/>
            </a:lvl1pPr>
          </a:lstStyle>
          <a:p>
            <a:pPr>
              <a:defRPr/>
            </a:pPr>
            <a:r>
              <a:rPr lang="en-GB"/>
              <a:t> </a:t>
            </a:r>
            <a:fld id="{C27E17C3-AD0D-4262-83DE-34B8222CEFF3}" type="slidenum">
              <a:rPr lang="en-GB"/>
              <a:pPr>
                <a:defRPr/>
              </a:pPr>
              <a:t>‹#›</a:t>
            </a:fld>
            <a:endParaRPr lang="en-GB"/>
          </a:p>
        </p:txBody>
      </p:sp>
      <p:sp>
        <p:nvSpPr>
          <p:cNvPr id="9" name="Footer Placeholder 4"/>
          <p:cNvSpPr>
            <a:spLocks noGrp="1"/>
          </p:cNvSpPr>
          <p:nvPr>
            <p:ph type="ftr" sz="quarter" idx="14"/>
          </p:nvPr>
        </p:nvSpPr>
        <p:spPr>
          <a:xfrm>
            <a:off x="990600" y="6461125"/>
            <a:ext cx="7162800" cy="381000"/>
          </a:xfrm>
          <a:prstGeom prst="rect">
            <a:avLst/>
          </a:prstGeom>
        </p:spPr>
        <p:txBody>
          <a:bodyPr/>
          <a:lstStyle>
            <a:lvl1pPr>
              <a:defRPr sz="1000">
                <a:latin typeface="Arial" pitchFamily="34" charset="0"/>
                <a:cs typeface="Arial" pitchFamily="34" charset="0"/>
              </a:defRPr>
            </a:lvl1p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extLst>
      <p:ext uri="{BB962C8B-B14F-4D97-AF65-F5344CB8AC3E}">
        <p14:creationId xmlns:p14="http://schemas.microsoft.com/office/powerpoint/2010/main" val="76360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464457" y="1641475"/>
            <a:ext cx="8229599" cy="4454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7"/>
          <p:cNvSpPr>
            <a:spLocks noGrp="1"/>
          </p:cNvSpPr>
          <p:nvPr>
            <p:ph type="sldNum" sz="quarter" idx="10"/>
          </p:nvPr>
        </p:nvSpPr>
        <p:spPr>
          <a:ln/>
        </p:spPr>
        <p:txBody>
          <a:bodyPr/>
          <a:lstStyle>
            <a:lvl1pPr>
              <a:defRPr/>
            </a:lvl1pPr>
          </a:lstStyle>
          <a:p>
            <a:pPr>
              <a:defRPr/>
            </a:pPr>
            <a:r>
              <a:rPr lang="en-GB"/>
              <a:t> </a:t>
            </a:r>
            <a:fld id="{F97A820A-DAB5-4BFC-9DFE-802520FC4BFC}" type="slidenum">
              <a:rPr lang="en-GB"/>
              <a:pPr>
                <a:defRPr/>
              </a:pPr>
              <a:t>‹#›</a:t>
            </a:fld>
            <a:endParaRPr lang="en-GB"/>
          </a:p>
        </p:txBody>
      </p:sp>
      <p:sp>
        <p:nvSpPr>
          <p:cNvPr id="6" name="Footer Placeholder 4"/>
          <p:cNvSpPr>
            <a:spLocks noGrp="1"/>
          </p:cNvSpPr>
          <p:nvPr>
            <p:ph type="ftr" sz="quarter" idx="11"/>
          </p:nvPr>
        </p:nvSpPr>
        <p:spPr>
          <a:xfrm>
            <a:off x="990600" y="6461125"/>
            <a:ext cx="7162800" cy="381000"/>
          </a:xfrm>
          <a:prstGeom prst="rect">
            <a:avLst/>
          </a:prstGeom>
        </p:spPr>
        <p:txBody>
          <a:bodyPr/>
          <a:lstStyle>
            <a:lvl1pPr>
              <a:defRPr sz="1000">
                <a:latin typeface="Arial" pitchFamily="34" charset="0"/>
                <a:cs typeface="Arial" pitchFamily="34" charset="0"/>
              </a:defRPr>
            </a:lvl1p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extLst>
      <p:ext uri="{BB962C8B-B14F-4D97-AF65-F5344CB8AC3E}">
        <p14:creationId xmlns:p14="http://schemas.microsoft.com/office/powerpoint/2010/main" val="1260490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Regular">
    <p:spTree>
      <p:nvGrpSpPr>
        <p:cNvPr id="1" name=""/>
        <p:cNvGrpSpPr/>
        <p:nvPr/>
      </p:nvGrpSpPr>
      <p:grpSpPr>
        <a:xfrm>
          <a:off x="0" y="0"/>
          <a:ext cx="0" cy="0"/>
          <a:chOff x="0" y="0"/>
          <a:chExt cx="0" cy="0"/>
        </a:xfrm>
      </p:grpSpPr>
      <p:sp>
        <p:nvSpPr>
          <p:cNvPr id="2" name="Title 1"/>
          <p:cNvSpPr>
            <a:spLocks noGrp="1"/>
          </p:cNvSpPr>
          <p:nvPr>
            <p:ph type="title"/>
          </p:nvPr>
        </p:nvSpPr>
        <p:spPr>
          <a:xfrm>
            <a:off x="685800" y="338328"/>
            <a:ext cx="7772400" cy="1219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645920"/>
            <a:ext cx="7772400" cy="4454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7"/>
          <p:cNvSpPr>
            <a:spLocks noGrp="1"/>
          </p:cNvSpPr>
          <p:nvPr>
            <p:ph type="sldNum" sz="quarter" idx="10"/>
          </p:nvPr>
        </p:nvSpPr>
        <p:spPr>
          <a:ln/>
        </p:spPr>
        <p:txBody>
          <a:bodyPr/>
          <a:lstStyle>
            <a:lvl1pPr>
              <a:defRPr/>
            </a:lvl1pPr>
          </a:lstStyle>
          <a:p>
            <a:pPr>
              <a:defRPr/>
            </a:pPr>
            <a:r>
              <a:rPr lang="en-GB"/>
              <a:t> </a:t>
            </a:r>
            <a:fld id="{A68A1ED5-0F66-4215-AE99-489CB4680ADE}" type="slidenum">
              <a:rPr lang="en-GB"/>
              <a:pPr>
                <a:defRPr/>
              </a:pPr>
              <a:t>‹#›</a:t>
            </a:fld>
            <a:endParaRPr lang="en-GB"/>
          </a:p>
        </p:txBody>
      </p:sp>
      <p:sp>
        <p:nvSpPr>
          <p:cNvPr id="5" name="Footer Placeholder 4"/>
          <p:cNvSpPr>
            <a:spLocks noGrp="1"/>
          </p:cNvSpPr>
          <p:nvPr>
            <p:ph type="ftr" sz="quarter" idx="11"/>
          </p:nvPr>
        </p:nvSpPr>
        <p:spPr>
          <a:xfrm>
            <a:off x="990600" y="6461125"/>
            <a:ext cx="7162800" cy="381000"/>
          </a:xfrm>
          <a:prstGeom prst="rect">
            <a:avLst/>
          </a:prstGeom>
        </p:spPr>
        <p:txBody>
          <a:bodyPr/>
          <a:lstStyle>
            <a:lvl1pPr>
              <a:defRPr sz="1000">
                <a:latin typeface="Arial" pitchFamily="34" charset="0"/>
                <a:cs typeface="Arial" pitchFamily="34" charset="0"/>
              </a:defRPr>
            </a:lvl1p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extLst>
      <p:ext uri="{BB962C8B-B14F-4D97-AF65-F5344CB8AC3E}">
        <p14:creationId xmlns:p14="http://schemas.microsoft.com/office/powerpoint/2010/main" val="3058419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7"/>
          <p:cNvSpPr>
            <a:spLocks noGrp="1"/>
          </p:cNvSpPr>
          <p:nvPr>
            <p:ph type="sldNum" sz="quarter" idx="10"/>
          </p:nvPr>
        </p:nvSpPr>
        <p:spPr>
          <a:ln/>
        </p:spPr>
        <p:txBody>
          <a:bodyPr/>
          <a:lstStyle>
            <a:lvl1pPr>
              <a:defRPr/>
            </a:lvl1pPr>
          </a:lstStyle>
          <a:p>
            <a:pPr>
              <a:defRPr/>
            </a:pPr>
            <a:r>
              <a:rPr lang="en-GB"/>
              <a:t> </a:t>
            </a:r>
            <a:fld id="{E8B29E86-DE8A-4469-ABF2-53117E9D2955}" type="slidenum">
              <a:rPr lang="en-GB"/>
              <a:pPr>
                <a:defRPr/>
              </a:pPr>
              <a:t>‹#›</a:t>
            </a:fld>
            <a:endParaRPr lang="en-GB"/>
          </a:p>
        </p:txBody>
      </p:sp>
      <p:sp>
        <p:nvSpPr>
          <p:cNvPr id="4" name="Footer Placeholder 4"/>
          <p:cNvSpPr>
            <a:spLocks noGrp="1"/>
          </p:cNvSpPr>
          <p:nvPr>
            <p:ph type="ftr" sz="quarter" idx="11"/>
          </p:nvPr>
        </p:nvSpPr>
        <p:spPr>
          <a:xfrm>
            <a:off x="990600" y="6461125"/>
            <a:ext cx="7162800" cy="381000"/>
          </a:xfrm>
          <a:prstGeom prst="rect">
            <a:avLst/>
          </a:prstGeom>
        </p:spPr>
        <p:txBody>
          <a:bodyPr/>
          <a:lstStyle>
            <a:lvl1pPr>
              <a:defRPr sz="1000">
                <a:latin typeface="Arial" pitchFamily="34" charset="0"/>
                <a:cs typeface="Arial" pitchFamily="34" charset="0"/>
              </a:defRPr>
            </a:lvl1p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extLst>
      <p:ext uri="{BB962C8B-B14F-4D97-AF65-F5344CB8AC3E}">
        <p14:creationId xmlns:p14="http://schemas.microsoft.com/office/powerpoint/2010/main" val="3318038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Slide Number Placeholder 7"/>
          <p:cNvSpPr>
            <a:spLocks noGrp="1"/>
          </p:cNvSpPr>
          <p:nvPr>
            <p:ph type="sldNum" sz="quarter" idx="4"/>
          </p:nvPr>
        </p:nvSpPr>
        <p:spPr bwMode="auto">
          <a:xfrm>
            <a:off x="8534400" y="6465888"/>
            <a:ext cx="577850" cy="376237"/>
          </a:xfrm>
          <a:prstGeom prst="rect">
            <a:avLst/>
          </a:prstGeom>
          <a:noFill/>
          <a:ln>
            <a:noFill/>
          </a:ln>
          <a:extLst/>
        </p:spPr>
        <p:txBody>
          <a:bodyPr vert="horz" wrap="square" lIns="91440" tIns="45720" rIns="91440" bIns="45720" numCol="1" anchor="ctr" anchorCtr="1" compatLnSpc="1">
            <a:prstTxWarp prst="textNoShape">
              <a:avLst/>
            </a:prstTxWarp>
          </a:bodyPr>
          <a:lstStyle>
            <a:lvl1pPr>
              <a:defRPr sz="1000">
                <a:solidFill>
                  <a:srgbClr val="000000"/>
                </a:solidFill>
                <a:latin typeface="Arial" charset="0"/>
                <a:cs typeface="Arial" charset="0"/>
              </a:defRPr>
            </a:lvl1pPr>
          </a:lstStyle>
          <a:p>
            <a:pPr>
              <a:defRPr/>
            </a:pPr>
            <a:r>
              <a:rPr lang="en-GB"/>
              <a:t> </a:t>
            </a:r>
            <a:fld id="{C2034911-0A51-46CF-9726-738F8DE0B787}" type="slidenum">
              <a:rPr lang="en-GB"/>
              <a:pPr>
                <a:defRPr/>
              </a:pPr>
              <a:t>‹#›</a:t>
            </a:fld>
            <a:endParaRPr lang="en-GB"/>
          </a:p>
        </p:txBody>
      </p:sp>
      <p:sp>
        <p:nvSpPr>
          <p:cNvPr id="6" name="Footer Placeholder 2"/>
          <p:cNvSpPr>
            <a:spLocks noGrp="1"/>
          </p:cNvSpPr>
          <p:nvPr>
            <p:ph type="ftr" sz="quarter" idx="3"/>
          </p:nvPr>
        </p:nvSpPr>
        <p:spPr bwMode="auto">
          <a:xfrm>
            <a:off x="990600" y="6461125"/>
            <a:ext cx="71628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endParaRPr lang="en-US" sz="1000" dirty="0" smtClean="0">
              <a:latin typeface="Arial" pitchFamily="34" charset="0"/>
            </a:endParaRPr>
          </a:p>
        </p:txBody>
      </p:sp>
    </p:spTree>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53"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Lst>
  <p:hf hdr="0" dt="0"/>
  <p:txStyles>
    <p:titleStyle>
      <a:lvl1pPr algn="ctr"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a:solidFill>
            <a:schemeClr val="tx1"/>
          </a:solidFill>
          <a:latin typeface="Arial" charset="0"/>
          <a:cs typeface="Arial" charset="0"/>
        </a:defRPr>
      </a:lvl2pPr>
      <a:lvl3pPr algn="ctr" rtl="0" eaLnBrk="0" fontAlgn="base" hangingPunct="0">
        <a:spcBef>
          <a:spcPct val="0"/>
        </a:spcBef>
        <a:spcAft>
          <a:spcPct val="0"/>
        </a:spcAft>
        <a:defRPr sz="3600">
          <a:solidFill>
            <a:schemeClr val="tx1"/>
          </a:solidFill>
          <a:latin typeface="Arial" charset="0"/>
          <a:cs typeface="Arial" charset="0"/>
        </a:defRPr>
      </a:lvl3pPr>
      <a:lvl4pPr algn="ctr" rtl="0" eaLnBrk="0" fontAlgn="base" hangingPunct="0">
        <a:spcBef>
          <a:spcPct val="0"/>
        </a:spcBef>
        <a:spcAft>
          <a:spcPct val="0"/>
        </a:spcAft>
        <a:defRPr sz="3600">
          <a:solidFill>
            <a:schemeClr val="tx1"/>
          </a:solidFill>
          <a:latin typeface="Arial" charset="0"/>
          <a:cs typeface="Arial" charset="0"/>
        </a:defRPr>
      </a:lvl4pPr>
      <a:lvl5pPr algn="ctr" rtl="0" eaLnBrk="0" fontAlgn="base" hangingPunct="0">
        <a:spcBef>
          <a:spcPct val="0"/>
        </a:spcBef>
        <a:spcAft>
          <a:spcPct val="0"/>
        </a:spcAft>
        <a:defRPr sz="36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chemeClr val="tx1"/>
        </a:buClr>
        <a:buSzPct val="60000"/>
        <a:buFont typeface="Wingdings 2" pitchFamily="18" charset="2"/>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SzPct val="80000"/>
        <a:buFont typeface="Wingdings" pitchFamily="2" charset="2"/>
        <a:buChar char="Ø"/>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tx1"/>
        </a:buClr>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chemeClr val="tx1"/>
        </a:buClr>
        <a:buSzPct val="75000"/>
        <a:buFont typeface="Wingdings 3" pitchFamily="18" charset="2"/>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chemeClr val="tx1"/>
        </a:buClr>
        <a:buFont typeface="Calibri"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3372592"/>
            <a:ext cx="7772400" cy="1733798"/>
          </a:xfrm>
        </p:spPr>
        <p:txBody>
          <a:bodyPr/>
          <a:lstStyle/>
          <a:p>
            <a:r>
              <a:rPr lang="en-US" altLang="en-US" dirty="0" smtClean="0"/>
              <a:t>Female Genitourinary System</a:t>
            </a:r>
          </a:p>
        </p:txBody>
      </p:sp>
      <p:sp>
        <p:nvSpPr>
          <p:cNvPr id="3075" name="Rectangle 3"/>
          <p:cNvSpPr>
            <a:spLocks noGrp="1" noChangeArrowheads="1"/>
          </p:cNvSpPr>
          <p:nvPr>
            <p:ph type="subTitle" idx="1"/>
          </p:nvPr>
        </p:nvSpPr>
        <p:spPr>
          <a:xfrm>
            <a:off x="1463634" y="1721923"/>
            <a:ext cx="6216732" cy="1246908"/>
          </a:xfrm>
        </p:spPr>
        <p:txBody>
          <a:bodyPr anchor="ctr"/>
          <a:lstStyle/>
          <a:p>
            <a:r>
              <a:rPr lang="en-US" altLang="en-US" sz="4000" dirty="0" smtClean="0">
                <a:solidFill>
                  <a:schemeClr val="tx1"/>
                </a:solidFill>
              </a:rPr>
              <a:t>Chapter 26</a:t>
            </a:r>
          </a:p>
        </p:txBody>
      </p:sp>
      <p:sp>
        <p:nvSpPr>
          <p:cNvPr id="5" name="Footer Placeholder 1"/>
          <p:cNvSpPr>
            <a:spLocks noGrp="1"/>
          </p:cNvSpPr>
          <p:nvPr>
            <p:ph type="ftr" sz="quarter" idx="4294967295"/>
          </p:nvPr>
        </p:nvSpPr>
        <p:spPr>
          <a:xfrm>
            <a:off x="990600" y="6461125"/>
            <a:ext cx="7162800" cy="381000"/>
          </a:xfrm>
          <a:prstGeom prst="rect">
            <a:avLst/>
          </a:prstGeom>
        </p:spPr>
        <p:txBody>
          <a:bodyPr/>
          <a:lstStyle/>
          <a:p>
            <a:pPr algn="ctr">
              <a:defRPr/>
            </a:pPr>
            <a:r>
              <a:rPr lang="en-US" sz="1000" dirty="0" smtClean="0">
                <a:latin typeface="Arial" pitchFamily="34" charset="0"/>
                <a:cs typeface="Arial" pitchFamily="34" charset="0"/>
              </a:rPr>
              <a:t>Copyright © 2016 by Elsevier, Inc. All rights reserved.</a:t>
            </a:r>
          </a:p>
          <a:p>
            <a:pPr algn="ctr">
              <a:defRPr/>
            </a:pPr>
            <a:r>
              <a:rPr lang="en-US" sz="1000" dirty="0" smtClean="0">
                <a:latin typeface="Arial" pitchFamily="34" charset="0"/>
                <a:cs typeface="Arial" pitchFamily="34" charset="0"/>
              </a:rPr>
              <a:t>Copyright © 2012, 2008, 2004, 2000, 1996, 1993 by Saunders, an affiliate of Elsevier Inc. </a:t>
            </a:r>
            <a:endParaRPr lang="en-US" sz="10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338138"/>
            <a:ext cx="7772400" cy="1219200"/>
          </a:xfrm>
        </p:spPr>
        <p:txBody>
          <a:bodyPr/>
          <a:lstStyle/>
          <a:p>
            <a:r>
              <a:rPr lang="en-US" altLang="en-US" dirty="0" smtClean="0"/>
              <a:t>Internal Genitalia I</a:t>
            </a:r>
          </a:p>
        </p:txBody>
      </p:sp>
      <p:sp>
        <p:nvSpPr>
          <p:cNvPr id="12291" name="Rectangle 3"/>
          <p:cNvSpPr>
            <a:spLocks noGrp="1" noChangeArrowheads="1"/>
          </p:cNvSpPr>
          <p:nvPr>
            <p:ph idx="1"/>
          </p:nvPr>
        </p:nvSpPr>
        <p:spPr>
          <a:xfrm>
            <a:off x="685800" y="1646238"/>
            <a:ext cx="7772400" cy="4454525"/>
          </a:xfrm>
        </p:spPr>
        <p:txBody>
          <a:bodyPr/>
          <a:lstStyle/>
          <a:p>
            <a:r>
              <a:rPr lang="en-US" altLang="en-US" sz="2400" b="1" dirty="0" smtClean="0"/>
              <a:t>Vagina:</a:t>
            </a:r>
            <a:r>
              <a:rPr lang="en-US" altLang="en-US" sz="2400" dirty="0" smtClean="0"/>
              <a:t> flattened, tubular canal extending from the orifice up and backward into the pelvis</a:t>
            </a:r>
          </a:p>
          <a:p>
            <a:pPr lvl="1"/>
            <a:r>
              <a:rPr lang="en-US" altLang="en-US" sz="2000" dirty="0" smtClean="0"/>
              <a:t>9 cm long, it sits between rectum posteriorly and bladder and urethra anteriorly</a:t>
            </a:r>
          </a:p>
          <a:p>
            <a:pPr lvl="1"/>
            <a:r>
              <a:rPr lang="en-US" altLang="en-US" sz="2000" dirty="0" smtClean="0"/>
              <a:t>Its walls are in thick transverse folds, or </a:t>
            </a:r>
            <a:r>
              <a:rPr lang="en-US" altLang="en-US" sz="2000" dirty="0" err="1" smtClean="0"/>
              <a:t>rugae</a:t>
            </a:r>
            <a:r>
              <a:rPr lang="en-US" altLang="en-US" sz="2000" dirty="0" smtClean="0"/>
              <a:t>, enabling the vagina to dilate widely during childbirth</a:t>
            </a:r>
            <a:endParaRPr lang="en-US" altLang="en-US" sz="2200" dirty="0" smtClean="0"/>
          </a:p>
          <a:p>
            <a:r>
              <a:rPr lang="en-US" altLang="en-US" sz="2400" b="1" dirty="0" smtClean="0"/>
              <a:t>Uterine cervix: </a:t>
            </a:r>
            <a:r>
              <a:rPr lang="en-US" altLang="en-US" sz="2400" dirty="0" smtClean="0"/>
              <a:t>at end of the canal, projects into the vagina</a:t>
            </a:r>
          </a:p>
          <a:p>
            <a:pPr lvl="1"/>
            <a:r>
              <a:rPr lang="en-US" altLang="en-US" sz="2000" dirty="0" smtClean="0"/>
              <a:t>In nulliparous female, the cervix appears as a smooth doughnut-shaped area with a small circular hole, or </a:t>
            </a:r>
            <a:r>
              <a:rPr lang="en-US" altLang="en-US" sz="2000" dirty="0" err="1" smtClean="0"/>
              <a:t>os</a:t>
            </a:r>
            <a:r>
              <a:rPr lang="en-US" altLang="en-US" sz="2000" dirty="0" smtClean="0"/>
              <a:t> </a:t>
            </a:r>
          </a:p>
          <a:p>
            <a:pPr lvl="1"/>
            <a:r>
              <a:rPr lang="en-US" altLang="en-US" sz="2000" dirty="0" smtClean="0"/>
              <a:t>After childbirth, </a:t>
            </a:r>
            <a:r>
              <a:rPr lang="en-US" altLang="en-US" sz="2000" dirty="0" err="1" smtClean="0"/>
              <a:t>os</a:t>
            </a:r>
            <a:r>
              <a:rPr lang="en-US" altLang="en-US" sz="2000" dirty="0" smtClean="0"/>
              <a:t> is slightly enlarged and irregular</a:t>
            </a:r>
            <a:endParaRPr lang="en-US" altLang="en-US" dirty="0" smtClean="0"/>
          </a:p>
        </p:txBody>
      </p:sp>
      <p:sp>
        <p:nvSpPr>
          <p:cNvPr id="12293"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6342801F-6515-4BDB-957A-9B59BEF7336A}" type="slidenum">
              <a:rPr lang="en-GB" sz="1000" smtClean="0">
                <a:solidFill>
                  <a:srgbClr val="000000"/>
                </a:solidFill>
                <a:latin typeface="Arial" pitchFamily="34" charset="0"/>
                <a:cs typeface="Arial" pitchFamily="34" charset="0"/>
              </a:rPr>
              <a:pPr eaLnBrk="1" hangingPunct="1"/>
              <a:t>10</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38138"/>
            <a:ext cx="7772400" cy="1219200"/>
          </a:xfrm>
        </p:spPr>
        <p:txBody>
          <a:bodyPr/>
          <a:lstStyle/>
          <a:p>
            <a:r>
              <a:rPr lang="en-US" altLang="en-US" dirty="0" smtClean="0"/>
              <a:t>Internal Genitalia II</a:t>
            </a:r>
          </a:p>
        </p:txBody>
      </p:sp>
      <p:sp>
        <p:nvSpPr>
          <p:cNvPr id="13315" name="Rectangle 3"/>
          <p:cNvSpPr>
            <a:spLocks noGrp="1" noChangeArrowheads="1"/>
          </p:cNvSpPr>
          <p:nvPr>
            <p:ph idx="1"/>
          </p:nvPr>
        </p:nvSpPr>
        <p:spPr>
          <a:xfrm>
            <a:off x="685800" y="1646238"/>
            <a:ext cx="7772400" cy="4638675"/>
          </a:xfrm>
        </p:spPr>
        <p:txBody>
          <a:bodyPr/>
          <a:lstStyle/>
          <a:p>
            <a:r>
              <a:rPr lang="en-US" altLang="en-US" sz="2400" b="1" dirty="0" smtClean="0"/>
              <a:t>Cervical epithelium </a:t>
            </a:r>
            <a:r>
              <a:rPr lang="en-US" altLang="en-US" b="1" dirty="0" smtClean="0"/>
              <a:t>is of two distinct types</a:t>
            </a:r>
          </a:p>
          <a:p>
            <a:pPr lvl="1"/>
            <a:r>
              <a:rPr lang="en-US" altLang="en-US" sz="2000" dirty="0" smtClean="0"/>
              <a:t>Vagina and cervix covered with smooth, pink, stratified squamous epithelium</a:t>
            </a:r>
          </a:p>
          <a:p>
            <a:pPr lvl="1"/>
            <a:r>
              <a:rPr lang="en-US" altLang="en-US" sz="2000" dirty="0" smtClean="0"/>
              <a:t>Inside </a:t>
            </a:r>
            <a:r>
              <a:rPr lang="en-US" altLang="en-US" sz="2000" dirty="0" err="1" smtClean="0"/>
              <a:t>os</a:t>
            </a:r>
            <a:r>
              <a:rPr lang="en-US" altLang="en-US" sz="2000" dirty="0" smtClean="0"/>
              <a:t>, the </a:t>
            </a:r>
            <a:r>
              <a:rPr lang="en-US" altLang="en-US" sz="2000" dirty="0" err="1" smtClean="0"/>
              <a:t>endocervical</a:t>
            </a:r>
            <a:r>
              <a:rPr lang="en-US" altLang="en-US" sz="2000" dirty="0" smtClean="0"/>
              <a:t> canal lined with columnar epithelium that looks red and rough</a:t>
            </a:r>
          </a:p>
          <a:p>
            <a:pPr lvl="1"/>
            <a:r>
              <a:rPr lang="en-US" altLang="en-US" sz="2000" b="1" dirty="0" err="1" smtClean="0"/>
              <a:t>Squamocolumnar</a:t>
            </a:r>
            <a:r>
              <a:rPr lang="en-US" altLang="en-US" sz="2000" b="1" dirty="0" smtClean="0"/>
              <a:t> junction: </a:t>
            </a:r>
            <a:r>
              <a:rPr lang="en-US" altLang="en-US" sz="2000" dirty="0" smtClean="0"/>
              <a:t>the point where these two tissues meet and is not visible</a:t>
            </a:r>
            <a:endParaRPr lang="en-US" altLang="en-US" dirty="0" smtClean="0"/>
          </a:p>
          <a:p>
            <a:r>
              <a:rPr lang="en-US" altLang="en-US" sz="2400" dirty="0" smtClean="0"/>
              <a:t>Anterior fornix in front and the posterior fornix in back form a continuous recess around cervix</a:t>
            </a:r>
          </a:p>
          <a:p>
            <a:r>
              <a:rPr lang="en-US" altLang="en-US" sz="2400" dirty="0" smtClean="0"/>
              <a:t>Behind the posterior fornix is another deep recess called the </a:t>
            </a:r>
            <a:r>
              <a:rPr lang="en-US" altLang="en-US" sz="2400" dirty="0" err="1" smtClean="0"/>
              <a:t>rectouterine</a:t>
            </a:r>
            <a:r>
              <a:rPr lang="en-US" altLang="en-US" sz="2400" dirty="0" smtClean="0"/>
              <a:t> pouch, or </a:t>
            </a:r>
            <a:r>
              <a:rPr lang="en-US" altLang="en-US" sz="2400" b="1" dirty="0" smtClean="0"/>
              <a:t>cul-de-sac of Douglas</a:t>
            </a:r>
          </a:p>
        </p:txBody>
      </p:sp>
      <p:sp>
        <p:nvSpPr>
          <p:cNvPr id="13317"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7C288734-2E57-4B7C-899D-D9C869262F1E}" type="slidenum">
              <a:rPr lang="en-GB" sz="1000" smtClean="0">
                <a:solidFill>
                  <a:srgbClr val="000000"/>
                </a:solidFill>
                <a:latin typeface="Arial" pitchFamily="34" charset="0"/>
                <a:cs typeface="Arial" pitchFamily="34" charset="0"/>
              </a:rPr>
              <a:pPr eaLnBrk="1" hangingPunct="1"/>
              <a:t>11</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338138"/>
            <a:ext cx="7772400" cy="1219200"/>
          </a:xfrm>
        </p:spPr>
        <p:txBody>
          <a:bodyPr/>
          <a:lstStyle/>
          <a:p>
            <a:r>
              <a:rPr lang="en-US" altLang="en-US" dirty="0" smtClean="0"/>
              <a:t>Internal Genitalia III</a:t>
            </a:r>
          </a:p>
        </p:txBody>
      </p:sp>
      <p:sp>
        <p:nvSpPr>
          <p:cNvPr id="14339" name="Rectangle 3"/>
          <p:cNvSpPr>
            <a:spLocks noGrp="1" noChangeArrowheads="1"/>
          </p:cNvSpPr>
          <p:nvPr>
            <p:ph idx="1"/>
          </p:nvPr>
        </p:nvSpPr>
        <p:spPr>
          <a:xfrm>
            <a:off x="685800" y="1646238"/>
            <a:ext cx="7772400" cy="4454525"/>
          </a:xfrm>
        </p:spPr>
        <p:txBody>
          <a:bodyPr/>
          <a:lstStyle/>
          <a:p>
            <a:pPr lvl="1"/>
            <a:r>
              <a:rPr lang="en-US" altLang="en-US" b="1" dirty="0" smtClean="0"/>
              <a:t>Uterus:</a:t>
            </a:r>
            <a:r>
              <a:rPr lang="en-US" altLang="en-US" dirty="0" smtClean="0"/>
              <a:t> pear-shaped, thick-walled, muscular organ, flattened </a:t>
            </a:r>
            <a:r>
              <a:rPr lang="en-US" altLang="en-US" dirty="0" err="1" smtClean="0"/>
              <a:t>anteroposteriorly</a:t>
            </a:r>
            <a:r>
              <a:rPr lang="en-US" altLang="en-US" dirty="0" smtClean="0"/>
              <a:t>, not fixed and freely movable, and usually tilts forward and superior to the bladder</a:t>
            </a:r>
          </a:p>
          <a:p>
            <a:pPr lvl="1"/>
            <a:r>
              <a:rPr lang="en-US" altLang="en-US" b="1" dirty="0" smtClean="0"/>
              <a:t>Fallopian tubes: </a:t>
            </a:r>
            <a:r>
              <a:rPr lang="en-US" altLang="en-US" dirty="0" smtClean="0"/>
              <a:t>two pliable, trumpet-shaped tubes, 10 cm in length, extending from the uterine fundus laterally to the brim of the pelvis</a:t>
            </a:r>
          </a:p>
          <a:p>
            <a:pPr lvl="1"/>
            <a:r>
              <a:rPr lang="en-US" altLang="en-US" b="1" dirty="0" smtClean="0"/>
              <a:t>Ovaries</a:t>
            </a:r>
            <a:r>
              <a:rPr lang="en-US" altLang="en-US" dirty="0" smtClean="0"/>
              <a:t> are located one on each side of the uterus at the level of the anterior superior iliac spine</a:t>
            </a:r>
          </a:p>
        </p:txBody>
      </p:sp>
      <p:sp>
        <p:nvSpPr>
          <p:cNvPr id="14341"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7B11F6D7-4E01-4707-AD0E-4EB095B27F74}" type="slidenum">
              <a:rPr lang="en-GB" sz="1000" smtClean="0">
                <a:solidFill>
                  <a:srgbClr val="000000"/>
                </a:solidFill>
                <a:latin typeface="Arial" pitchFamily="34" charset="0"/>
                <a:cs typeface="Arial" pitchFamily="34" charset="0"/>
              </a:rPr>
              <a:pPr eaLnBrk="1" hangingPunct="1"/>
              <a:t>12</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1963" y="338138"/>
            <a:ext cx="8366125" cy="1219200"/>
          </a:xfrm>
        </p:spPr>
        <p:txBody>
          <a:bodyPr/>
          <a:lstStyle/>
          <a:p>
            <a:r>
              <a:rPr lang="en-US" altLang="en-US" dirty="0" smtClean="0"/>
              <a:t>Developmental Competence: Infants &amp; Adolescents I</a:t>
            </a:r>
          </a:p>
        </p:txBody>
      </p:sp>
      <p:sp>
        <p:nvSpPr>
          <p:cNvPr id="15363" name="Rectangle 3"/>
          <p:cNvSpPr>
            <a:spLocks noGrp="1" noChangeArrowheads="1"/>
          </p:cNvSpPr>
          <p:nvPr>
            <p:ph idx="1"/>
          </p:nvPr>
        </p:nvSpPr>
        <p:spPr>
          <a:xfrm>
            <a:off x="685800" y="1646238"/>
            <a:ext cx="7772400" cy="4454525"/>
          </a:xfrm>
        </p:spPr>
        <p:txBody>
          <a:bodyPr/>
          <a:lstStyle/>
          <a:p>
            <a:pPr lvl="1"/>
            <a:r>
              <a:rPr lang="en-US" altLang="en-US" dirty="0" smtClean="0"/>
              <a:t>At birth, external genitalia are engorged because of presence of maternal estrogen</a:t>
            </a:r>
          </a:p>
          <a:p>
            <a:pPr lvl="1"/>
            <a:r>
              <a:rPr lang="en-US" altLang="en-US" dirty="0" smtClean="0"/>
              <a:t>At puberty, estrogens stimulate growth of cells in the reproductive tract and development of secondary sex characteristics</a:t>
            </a:r>
          </a:p>
          <a:p>
            <a:pPr lvl="1"/>
            <a:r>
              <a:rPr lang="en-US" altLang="en-US" dirty="0" smtClean="0"/>
              <a:t>First signs of puberty are breast and pubic hair development, beginning between ages 8 and 10 </a:t>
            </a:r>
          </a:p>
          <a:p>
            <a:pPr lvl="1"/>
            <a:r>
              <a:rPr lang="en-US" altLang="en-US" dirty="0" smtClean="0"/>
              <a:t>Menarche occurs during latter half of this sequence, just after peak of growth velocity</a:t>
            </a:r>
          </a:p>
          <a:p>
            <a:pPr lvl="1"/>
            <a:r>
              <a:rPr lang="en-US" altLang="en-US" dirty="0" smtClean="0"/>
              <a:t>Ovaries are now in pelvic cavity</a:t>
            </a:r>
          </a:p>
          <a:p>
            <a:pPr lvl="1"/>
            <a:endParaRPr lang="en-US" altLang="en-US" dirty="0" smtClean="0"/>
          </a:p>
        </p:txBody>
      </p:sp>
      <p:sp>
        <p:nvSpPr>
          <p:cNvPr id="15365"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CDF69258-5DB6-4F20-90E6-B524C16330E5}" type="slidenum">
              <a:rPr lang="en-GB" sz="1000" smtClean="0">
                <a:solidFill>
                  <a:srgbClr val="000000"/>
                </a:solidFill>
                <a:latin typeface="Arial" pitchFamily="34" charset="0"/>
                <a:cs typeface="Arial" pitchFamily="34" charset="0"/>
              </a:rPr>
              <a:pPr eaLnBrk="1" hangingPunct="1"/>
              <a:t>13</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38138"/>
            <a:ext cx="7772400" cy="1219200"/>
          </a:xfrm>
        </p:spPr>
        <p:txBody>
          <a:bodyPr/>
          <a:lstStyle/>
          <a:p>
            <a:r>
              <a:rPr lang="en-US" altLang="en-US" dirty="0" smtClean="0"/>
              <a:t>Tanner’s Table</a:t>
            </a:r>
          </a:p>
        </p:txBody>
      </p:sp>
      <p:sp>
        <p:nvSpPr>
          <p:cNvPr id="16387" name="Rectangle 3"/>
          <p:cNvSpPr>
            <a:spLocks noGrp="1" noChangeArrowheads="1"/>
          </p:cNvSpPr>
          <p:nvPr>
            <p:ph idx="1"/>
          </p:nvPr>
        </p:nvSpPr>
        <p:spPr>
          <a:xfrm>
            <a:off x="685800" y="1646238"/>
            <a:ext cx="7772400" cy="4454525"/>
          </a:xfrm>
        </p:spPr>
        <p:txBody>
          <a:bodyPr/>
          <a:lstStyle/>
          <a:p>
            <a:r>
              <a:rPr lang="en-US" altLang="en-US" sz="2400" dirty="0" smtClean="0"/>
              <a:t>Five stages of pubic hair development, sex maturity rating, SMR, helpful in teaching girls expected sequence of sexual development</a:t>
            </a:r>
          </a:p>
          <a:p>
            <a:r>
              <a:rPr lang="en-US" altLang="en-US" sz="2400" dirty="0" smtClean="0"/>
              <a:t>Data may not necessarily generalize to all racial groups as research was based on Caucasian girls</a:t>
            </a:r>
          </a:p>
          <a:p>
            <a:pPr lvl="1"/>
            <a:r>
              <a:rPr lang="en-US" altLang="en-US" sz="2000" dirty="0" smtClean="0"/>
              <a:t>Mature Asian women normally have fine sparse pubic hair</a:t>
            </a:r>
          </a:p>
          <a:p>
            <a:pPr lvl="1"/>
            <a:r>
              <a:rPr lang="en-US" altLang="en-US" sz="2000" dirty="0" smtClean="0"/>
              <a:t>African-American and Mexican-American girls had pubic hair and had achieved menarche at younger ages than white girls</a:t>
            </a:r>
            <a:endParaRPr lang="en-US" altLang="en-US" dirty="0" smtClean="0"/>
          </a:p>
        </p:txBody>
      </p:sp>
      <p:sp>
        <p:nvSpPr>
          <p:cNvPr id="16389"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37F9E500-91D7-422E-9B3E-196AD7689C73}" type="slidenum">
              <a:rPr lang="en-GB" sz="1000" smtClean="0">
                <a:solidFill>
                  <a:srgbClr val="000000"/>
                </a:solidFill>
                <a:latin typeface="Arial" pitchFamily="34" charset="0"/>
                <a:cs typeface="Arial" pitchFamily="34" charset="0"/>
              </a:rPr>
              <a:pPr eaLnBrk="1" hangingPunct="1"/>
              <a:t>14</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09575" y="338138"/>
            <a:ext cx="8524875" cy="1219200"/>
          </a:xfrm>
        </p:spPr>
        <p:txBody>
          <a:bodyPr/>
          <a:lstStyle/>
          <a:p>
            <a:r>
              <a:rPr lang="en-US" altLang="en-US" dirty="0" smtClean="0"/>
              <a:t>Developmental Competence: Pregnant Woman I</a:t>
            </a:r>
          </a:p>
        </p:txBody>
      </p:sp>
      <p:sp>
        <p:nvSpPr>
          <p:cNvPr id="17411" name="Rectangle 3"/>
          <p:cNvSpPr>
            <a:spLocks noGrp="1" noChangeArrowheads="1"/>
          </p:cNvSpPr>
          <p:nvPr>
            <p:ph idx="1"/>
          </p:nvPr>
        </p:nvSpPr>
        <p:spPr>
          <a:xfrm>
            <a:off x="685800" y="1646238"/>
            <a:ext cx="7772400" cy="4454525"/>
          </a:xfrm>
        </p:spPr>
        <p:txBody>
          <a:bodyPr/>
          <a:lstStyle/>
          <a:p>
            <a:r>
              <a:rPr lang="en-US" altLang="en-US" dirty="0" smtClean="0"/>
              <a:t>Shortly after first missed menstrual period, </a:t>
            </a:r>
            <a:r>
              <a:rPr lang="en-US" altLang="en-US" b="1" dirty="0" smtClean="0"/>
              <a:t>genitalia</a:t>
            </a:r>
            <a:r>
              <a:rPr lang="en-US" altLang="en-US" dirty="0" smtClean="0"/>
              <a:t> show signs of the growing fetus</a:t>
            </a:r>
          </a:p>
          <a:p>
            <a:pPr lvl="1"/>
            <a:r>
              <a:rPr lang="en-US" altLang="en-US" dirty="0" smtClean="0"/>
              <a:t>Cervix softens (</a:t>
            </a:r>
            <a:r>
              <a:rPr lang="en-US" altLang="en-US" b="1" dirty="0" err="1" smtClean="0"/>
              <a:t>Goodell’s</a:t>
            </a:r>
            <a:r>
              <a:rPr lang="en-US" altLang="en-US" b="1" dirty="0" smtClean="0"/>
              <a:t> sign</a:t>
            </a:r>
            <a:r>
              <a:rPr lang="en-US" altLang="en-US" dirty="0" smtClean="0"/>
              <a:t>) at 4 to 6 weeks of gestation, and vaginal mucosa and cervix look cyanotic (</a:t>
            </a:r>
            <a:r>
              <a:rPr lang="en-US" altLang="en-US" b="1" dirty="0" smtClean="0"/>
              <a:t>Chadwick’s sign</a:t>
            </a:r>
            <a:r>
              <a:rPr lang="en-US" altLang="en-US" dirty="0" smtClean="0"/>
              <a:t>) at 8 to 12 weeks of gestation</a:t>
            </a:r>
          </a:p>
          <a:p>
            <a:pPr lvl="1"/>
            <a:r>
              <a:rPr lang="en-US" altLang="en-US" dirty="0" smtClean="0"/>
              <a:t>Changes occur because of increased vascularity and edema of cervix and hypertrophy and hyperplasia of cervical glands</a:t>
            </a:r>
          </a:p>
          <a:p>
            <a:pPr lvl="1"/>
            <a:r>
              <a:rPr lang="en-US" altLang="en-US" dirty="0" smtClean="0"/>
              <a:t>Isthmus of uterus softens (</a:t>
            </a:r>
            <a:r>
              <a:rPr lang="en-US" altLang="en-US" b="1" dirty="0" err="1" smtClean="0"/>
              <a:t>Hegar’s</a:t>
            </a:r>
            <a:r>
              <a:rPr lang="en-US" altLang="en-US" b="1" dirty="0" smtClean="0"/>
              <a:t> sign</a:t>
            </a:r>
            <a:r>
              <a:rPr lang="en-US" altLang="en-US" dirty="0" smtClean="0"/>
              <a:t>) at 6 to 8 weeks of gestation</a:t>
            </a:r>
          </a:p>
        </p:txBody>
      </p:sp>
      <p:sp>
        <p:nvSpPr>
          <p:cNvPr id="17413"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A63B29E4-E962-425C-8712-0D17FA38FB1F}" type="slidenum">
              <a:rPr lang="en-GB" sz="1000" smtClean="0">
                <a:solidFill>
                  <a:srgbClr val="000000"/>
                </a:solidFill>
                <a:latin typeface="Arial" pitchFamily="34" charset="0"/>
                <a:cs typeface="Arial" pitchFamily="34" charset="0"/>
              </a:rPr>
              <a:pPr eaLnBrk="1" hangingPunct="1"/>
              <a:t>15</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38138"/>
            <a:ext cx="7772400" cy="1219200"/>
          </a:xfrm>
        </p:spPr>
        <p:txBody>
          <a:bodyPr/>
          <a:lstStyle/>
          <a:p>
            <a:r>
              <a:rPr lang="en-US" altLang="en-US" dirty="0" smtClean="0"/>
              <a:t>Developmental Competence: Pregnant Woman II</a:t>
            </a:r>
          </a:p>
        </p:txBody>
      </p:sp>
      <p:sp>
        <p:nvSpPr>
          <p:cNvPr id="18435" name="Rectangle 3"/>
          <p:cNvSpPr>
            <a:spLocks noGrp="1" noChangeArrowheads="1"/>
          </p:cNvSpPr>
          <p:nvPr>
            <p:ph idx="1"/>
          </p:nvPr>
        </p:nvSpPr>
        <p:spPr>
          <a:xfrm>
            <a:off x="685800" y="1646238"/>
            <a:ext cx="7772400" cy="4454525"/>
          </a:xfrm>
        </p:spPr>
        <p:txBody>
          <a:bodyPr/>
          <a:lstStyle/>
          <a:p>
            <a:r>
              <a:rPr lang="en-US" altLang="en-US" sz="2400" dirty="0" smtClean="0"/>
              <a:t>Greatest change is in </a:t>
            </a:r>
            <a:r>
              <a:rPr lang="en-US" altLang="en-US" sz="2400" b="1" dirty="0" smtClean="0"/>
              <a:t>uterus</a:t>
            </a:r>
          </a:p>
          <a:p>
            <a:pPr lvl="1"/>
            <a:r>
              <a:rPr lang="en-US" altLang="en-US" sz="2000" dirty="0" smtClean="0"/>
              <a:t>Increases in capacity by 500 to 1000 times its </a:t>
            </a:r>
            <a:r>
              <a:rPr lang="en-US" altLang="en-US" sz="2000" dirty="0" err="1" smtClean="0"/>
              <a:t>nonpregnant</a:t>
            </a:r>
            <a:r>
              <a:rPr lang="en-US" altLang="en-US" sz="2000" dirty="0" smtClean="0"/>
              <a:t> state, first because of hormone stimulation, then because of increasing size of its contents </a:t>
            </a:r>
          </a:p>
          <a:p>
            <a:pPr lvl="1"/>
            <a:r>
              <a:rPr lang="en-US" altLang="en-US" sz="2000" dirty="0" smtClean="0"/>
              <a:t>Early growth encroaches on space occupied by bladder, producing symptom of urinary frequency</a:t>
            </a:r>
          </a:p>
          <a:p>
            <a:pPr lvl="1"/>
            <a:r>
              <a:rPr lang="en-US" altLang="en-US" sz="2000" dirty="0" smtClean="0"/>
              <a:t>By 10 to 12 weeks’ gestation, uterus becomes globular in shape and is too large to stay in pelvis</a:t>
            </a:r>
          </a:p>
          <a:p>
            <a:pPr lvl="1"/>
            <a:r>
              <a:rPr lang="en-US" altLang="en-US" sz="2000" dirty="0" smtClean="0"/>
              <a:t>At 20 to 24 weeks’ gestation, uterus has oval shape; it rises almost to the liver, displacing intestines superiorly and laterally</a:t>
            </a:r>
          </a:p>
        </p:txBody>
      </p:sp>
      <p:sp>
        <p:nvSpPr>
          <p:cNvPr id="18437"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399CC4CF-55C0-4F03-98FE-0B57D8E037DF}" type="slidenum">
              <a:rPr lang="en-GB" sz="1000" smtClean="0">
                <a:solidFill>
                  <a:srgbClr val="000000"/>
                </a:solidFill>
                <a:latin typeface="Arial" pitchFamily="34" charset="0"/>
                <a:cs typeface="Arial" pitchFamily="34" charset="0"/>
              </a:rPr>
              <a:pPr eaLnBrk="1" hangingPunct="1"/>
              <a:t>16</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57188" y="338138"/>
            <a:ext cx="8555037" cy="1219200"/>
          </a:xfrm>
        </p:spPr>
        <p:txBody>
          <a:bodyPr/>
          <a:lstStyle/>
          <a:p>
            <a:r>
              <a:rPr lang="en-US" altLang="en-US" dirty="0" smtClean="0"/>
              <a:t>Developmental Competence: Pregnant Woman III</a:t>
            </a:r>
          </a:p>
        </p:txBody>
      </p:sp>
      <p:sp>
        <p:nvSpPr>
          <p:cNvPr id="19459" name="Rectangle 3"/>
          <p:cNvSpPr>
            <a:spLocks noGrp="1" noChangeArrowheads="1"/>
          </p:cNvSpPr>
          <p:nvPr>
            <p:ph idx="1"/>
          </p:nvPr>
        </p:nvSpPr>
        <p:spPr>
          <a:xfrm>
            <a:off x="685800" y="1646238"/>
            <a:ext cx="7772400" cy="4454525"/>
          </a:xfrm>
        </p:spPr>
        <p:txBody>
          <a:bodyPr/>
          <a:lstStyle/>
          <a:p>
            <a:r>
              <a:rPr lang="en-US" altLang="en-US" sz="2400" dirty="0" smtClean="0"/>
              <a:t>Clot of thick, tenacious mucus forms in spaces of cervical canal, the mucus plug, which protects fetus from infection</a:t>
            </a:r>
            <a:endParaRPr lang="en-US" altLang="en-US" dirty="0" smtClean="0"/>
          </a:p>
          <a:p>
            <a:pPr lvl="1"/>
            <a:r>
              <a:rPr lang="en-US" altLang="en-US" sz="2000" b="1" dirty="0" smtClean="0"/>
              <a:t>Mucus plug </a:t>
            </a:r>
            <a:r>
              <a:rPr lang="en-US" altLang="en-US" sz="2000" dirty="0" smtClean="0"/>
              <a:t>dislodges when labor begins at end of term, producing a sign of labor called “</a:t>
            </a:r>
            <a:r>
              <a:rPr lang="en-US" altLang="en-US" sz="2000" b="1" dirty="0" smtClean="0"/>
              <a:t>bloody show</a:t>
            </a:r>
            <a:r>
              <a:rPr lang="en-US" altLang="en-US" sz="2000" dirty="0" smtClean="0"/>
              <a:t>”</a:t>
            </a:r>
          </a:p>
          <a:p>
            <a:pPr lvl="1"/>
            <a:r>
              <a:rPr lang="en-US" altLang="en-US" sz="2000" dirty="0" smtClean="0"/>
              <a:t>Cervical and vaginal secretions increase</a:t>
            </a:r>
          </a:p>
          <a:p>
            <a:pPr lvl="1"/>
            <a:r>
              <a:rPr lang="en-US" altLang="en-US" sz="2000" dirty="0" smtClean="0"/>
              <a:t>Increased acidity occurs by action of Lactobacillus acidophilus, which changes glycogen into lactic acid</a:t>
            </a:r>
          </a:p>
          <a:p>
            <a:pPr lvl="1"/>
            <a:r>
              <a:rPr lang="en-US" altLang="en-US" sz="2000" dirty="0" smtClean="0"/>
              <a:t>Acidic pH keeps pathogenic bacteria from multiplying in vagina, but increases in glycogen increase risk of candidiasis (yeast infection) during pregnancy</a:t>
            </a:r>
            <a:endParaRPr lang="en-US" altLang="en-US" sz="2200" dirty="0" smtClean="0"/>
          </a:p>
        </p:txBody>
      </p:sp>
      <p:sp>
        <p:nvSpPr>
          <p:cNvPr id="19461"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353C6FA2-5B47-4FBB-B569-0B10A05D866E}" type="slidenum">
              <a:rPr lang="en-GB" sz="1000" smtClean="0">
                <a:solidFill>
                  <a:srgbClr val="000000"/>
                </a:solidFill>
                <a:latin typeface="Arial" pitchFamily="34" charset="0"/>
                <a:cs typeface="Arial" pitchFamily="34" charset="0"/>
              </a:rPr>
              <a:pPr eaLnBrk="1" hangingPunct="1"/>
              <a:t>17</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00050" y="338138"/>
            <a:ext cx="8259763" cy="1219200"/>
          </a:xfrm>
        </p:spPr>
        <p:txBody>
          <a:bodyPr/>
          <a:lstStyle/>
          <a:p>
            <a:r>
              <a:rPr lang="en-US" altLang="en-US" dirty="0" smtClean="0"/>
              <a:t>Developmental Competence: Aging Woman I</a:t>
            </a:r>
          </a:p>
        </p:txBody>
      </p:sp>
      <p:sp>
        <p:nvSpPr>
          <p:cNvPr id="20483" name="Rectangle 3"/>
          <p:cNvSpPr>
            <a:spLocks noGrp="1" noChangeArrowheads="1"/>
          </p:cNvSpPr>
          <p:nvPr>
            <p:ph idx="1"/>
          </p:nvPr>
        </p:nvSpPr>
        <p:spPr>
          <a:xfrm>
            <a:off x="685800" y="1646238"/>
            <a:ext cx="7772400" cy="4702175"/>
          </a:xfrm>
        </p:spPr>
        <p:txBody>
          <a:bodyPr/>
          <a:lstStyle/>
          <a:p>
            <a:r>
              <a:rPr lang="en-US" altLang="en-US" dirty="0" smtClean="0"/>
              <a:t>Female’s hormonal milieu decreases rapidly in contrast with slow decline in aging male</a:t>
            </a:r>
          </a:p>
          <a:p>
            <a:pPr lvl="1"/>
            <a:r>
              <a:rPr lang="en-US" altLang="en-US" b="1" dirty="0" smtClean="0"/>
              <a:t>Menopause: </a:t>
            </a:r>
            <a:r>
              <a:rPr lang="en-US" altLang="en-US" dirty="0" smtClean="0"/>
              <a:t>cessation of menses</a:t>
            </a:r>
          </a:p>
          <a:p>
            <a:pPr lvl="2"/>
            <a:r>
              <a:rPr lang="en-US" altLang="en-US" dirty="0" smtClean="0"/>
              <a:t>Usually this occurs around 48 to 51, although a wide variation of ages from 35 to 60 years exists</a:t>
            </a:r>
          </a:p>
          <a:p>
            <a:pPr lvl="2"/>
            <a:r>
              <a:rPr lang="en-US" altLang="en-US" dirty="0" smtClean="0"/>
              <a:t>Stage of menopause includes preceding 1 to 2 years of decline in ovarian function, shown by irregular menses that gradually become farther apart and produce lighter flow</a:t>
            </a:r>
          </a:p>
          <a:p>
            <a:pPr lvl="2"/>
            <a:r>
              <a:rPr lang="en-US" altLang="en-US" dirty="0" smtClean="0"/>
              <a:t>Ovaries stop producing progesterone and estrogen</a:t>
            </a:r>
          </a:p>
          <a:p>
            <a:pPr lvl="2"/>
            <a:r>
              <a:rPr lang="en-US" altLang="en-US" dirty="0" smtClean="0"/>
              <a:t>Because cells in the reproductive tract are estrogen dependent, decreased estrogen levels during menopause bring dramatic physical changes</a:t>
            </a:r>
          </a:p>
        </p:txBody>
      </p:sp>
      <p:sp>
        <p:nvSpPr>
          <p:cNvPr id="20485"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605F5DC8-7FA1-4E7C-8C94-B557428D6C33}" type="slidenum">
              <a:rPr lang="en-GB" sz="1000" smtClean="0">
                <a:solidFill>
                  <a:srgbClr val="000000"/>
                </a:solidFill>
                <a:latin typeface="Arial" pitchFamily="34" charset="0"/>
                <a:cs typeface="Arial" pitchFamily="34" charset="0"/>
              </a:rPr>
              <a:pPr eaLnBrk="1" hangingPunct="1"/>
              <a:t>18</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8938" y="338138"/>
            <a:ext cx="8534400" cy="1219200"/>
          </a:xfrm>
        </p:spPr>
        <p:txBody>
          <a:bodyPr/>
          <a:lstStyle/>
          <a:p>
            <a:r>
              <a:rPr lang="en-US" altLang="en-US" dirty="0" smtClean="0"/>
              <a:t>Developmental Competence: Aging Woman II</a:t>
            </a:r>
          </a:p>
        </p:txBody>
      </p:sp>
      <p:sp>
        <p:nvSpPr>
          <p:cNvPr id="21507" name="Rectangle 3"/>
          <p:cNvSpPr>
            <a:spLocks noGrp="1" noChangeArrowheads="1"/>
          </p:cNvSpPr>
          <p:nvPr>
            <p:ph idx="1"/>
          </p:nvPr>
        </p:nvSpPr>
        <p:spPr>
          <a:xfrm>
            <a:off x="685800" y="1646238"/>
            <a:ext cx="7772400" cy="4454525"/>
          </a:xfrm>
        </p:spPr>
        <p:txBody>
          <a:bodyPr/>
          <a:lstStyle/>
          <a:p>
            <a:r>
              <a:rPr lang="en-US" altLang="en-US" sz="2400" dirty="0" smtClean="0"/>
              <a:t>Uterus shrinks in size because of decreased myometrium</a:t>
            </a:r>
          </a:p>
          <a:p>
            <a:r>
              <a:rPr lang="en-US" altLang="en-US" sz="2400" dirty="0" smtClean="0"/>
              <a:t>Ovaries atrophy to 1 to 2 cm and are not palpable after menopause</a:t>
            </a:r>
          </a:p>
          <a:p>
            <a:pPr lvl="1"/>
            <a:r>
              <a:rPr lang="en-US" altLang="en-US" sz="2000" dirty="0" smtClean="0"/>
              <a:t>Ovulation still may occur sporadically after menopause</a:t>
            </a:r>
            <a:endParaRPr lang="en-US" altLang="en-US" sz="2200" dirty="0" smtClean="0"/>
          </a:p>
          <a:p>
            <a:r>
              <a:rPr lang="en-US" altLang="en-US" sz="2400" dirty="0" smtClean="0"/>
              <a:t>Uterus droops as sacral ligaments relax and pelvic musculature weakens</a:t>
            </a:r>
          </a:p>
          <a:p>
            <a:pPr lvl="1"/>
            <a:r>
              <a:rPr lang="en-US" altLang="en-US" sz="2000" dirty="0" smtClean="0"/>
              <a:t>Sometimes it may protrude, or prolapse, into vagina</a:t>
            </a:r>
          </a:p>
          <a:p>
            <a:pPr lvl="1"/>
            <a:r>
              <a:rPr lang="en-US" altLang="en-US" sz="2000" dirty="0" smtClean="0"/>
              <a:t>Cervix shrinks, looks paler, thick, glistening epithelium</a:t>
            </a:r>
            <a:endParaRPr lang="en-US" altLang="en-US" sz="2200" dirty="0" smtClean="0"/>
          </a:p>
        </p:txBody>
      </p:sp>
      <p:sp>
        <p:nvSpPr>
          <p:cNvPr id="21509"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15BB1B2A-3BC2-4EE4-AD39-01633D8FFCDB}" type="slidenum">
              <a:rPr lang="en-GB" sz="1000" smtClean="0">
                <a:solidFill>
                  <a:srgbClr val="000000"/>
                </a:solidFill>
                <a:latin typeface="Arial" pitchFamily="34" charset="0"/>
                <a:cs typeface="Arial" pitchFamily="34" charset="0"/>
              </a:rPr>
              <a:pPr eaLnBrk="1" hangingPunct="1"/>
              <a:t>19</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0"/>
          <p:cNvSpPr>
            <a:spLocks noGrp="1"/>
          </p:cNvSpPr>
          <p:nvPr>
            <p:ph type="title"/>
          </p:nvPr>
        </p:nvSpPr>
        <p:spPr>
          <a:xfrm>
            <a:off x="685800" y="338138"/>
            <a:ext cx="7772400" cy="1219200"/>
          </a:xfrm>
        </p:spPr>
        <p:txBody>
          <a:bodyPr/>
          <a:lstStyle/>
          <a:p>
            <a:r>
              <a:rPr lang="en-US" altLang="en-US" dirty="0" smtClean="0"/>
              <a:t>Female Genitourinary System</a:t>
            </a:r>
          </a:p>
        </p:txBody>
      </p:sp>
      <p:sp>
        <p:nvSpPr>
          <p:cNvPr id="4099" name="Rectangle 4"/>
          <p:cNvSpPr>
            <a:spLocks noGrp="1" noChangeArrowheads="1"/>
          </p:cNvSpPr>
          <p:nvPr>
            <p:ph idx="1"/>
          </p:nvPr>
        </p:nvSpPr>
        <p:spPr>
          <a:xfrm>
            <a:off x="685800" y="1646238"/>
            <a:ext cx="7772400" cy="4454525"/>
          </a:xfrm>
        </p:spPr>
        <p:txBody>
          <a:bodyPr/>
          <a:lstStyle/>
          <a:p>
            <a:r>
              <a:rPr lang="en-US" altLang="en-US" dirty="0" smtClean="0"/>
              <a:t>External female genital structures include:</a:t>
            </a:r>
          </a:p>
        </p:txBody>
      </p:sp>
      <p:sp>
        <p:nvSpPr>
          <p:cNvPr id="4100" name="Text Placeholder 4"/>
          <p:cNvSpPr>
            <a:spLocks noGrp="1"/>
          </p:cNvSpPr>
          <p:nvPr>
            <p:ph sz="quarter" idx="11"/>
          </p:nvPr>
        </p:nvSpPr>
        <p:spPr>
          <a:xfrm>
            <a:off x="4721225" y="2763838"/>
            <a:ext cx="3740150" cy="3338512"/>
          </a:xfrm>
        </p:spPr>
        <p:txBody>
          <a:bodyPr/>
          <a:lstStyle/>
          <a:p>
            <a:pPr lvl="1"/>
            <a:r>
              <a:rPr lang="en-US" altLang="en-US" smtClean="0"/>
              <a:t>Vestibule</a:t>
            </a:r>
          </a:p>
          <a:p>
            <a:pPr lvl="1"/>
            <a:r>
              <a:rPr lang="en-US" altLang="en-US" smtClean="0"/>
              <a:t>Urethral meatus</a:t>
            </a:r>
          </a:p>
          <a:p>
            <a:pPr lvl="1"/>
            <a:r>
              <a:rPr lang="en-US" altLang="en-US" smtClean="0"/>
              <a:t>Skene’s glands</a:t>
            </a:r>
          </a:p>
          <a:p>
            <a:pPr lvl="1"/>
            <a:r>
              <a:rPr lang="en-US" altLang="en-US" smtClean="0"/>
              <a:t>Vaginal orifice</a:t>
            </a:r>
          </a:p>
          <a:p>
            <a:pPr lvl="1"/>
            <a:r>
              <a:rPr lang="en-US" altLang="en-US" smtClean="0"/>
              <a:t>Hymen</a:t>
            </a:r>
          </a:p>
          <a:p>
            <a:pPr lvl="1"/>
            <a:r>
              <a:rPr lang="en-US" altLang="en-US" smtClean="0"/>
              <a:t>Bartholin’s glands</a:t>
            </a:r>
          </a:p>
        </p:txBody>
      </p:sp>
      <p:sp>
        <p:nvSpPr>
          <p:cNvPr id="4101" name="Content Placeholder 12"/>
          <p:cNvSpPr>
            <a:spLocks noGrp="1"/>
          </p:cNvSpPr>
          <p:nvPr>
            <p:ph sz="quarter" idx="13"/>
          </p:nvPr>
        </p:nvSpPr>
        <p:spPr>
          <a:xfrm>
            <a:off x="701675" y="2763838"/>
            <a:ext cx="3740150" cy="3338512"/>
          </a:xfrm>
        </p:spPr>
        <p:txBody>
          <a:bodyPr/>
          <a:lstStyle/>
          <a:p>
            <a:pPr lvl="1"/>
            <a:r>
              <a:rPr lang="en-US" altLang="en-US" dirty="0" smtClean="0"/>
              <a:t>Vulva, or pudendum</a:t>
            </a:r>
          </a:p>
          <a:p>
            <a:pPr lvl="1"/>
            <a:r>
              <a:rPr lang="en-US" altLang="en-US" dirty="0" smtClean="0"/>
              <a:t>Mons pubis</a:t>
            </a:r>
          </a:p>
          <a:p>
            <a:pPr lvl="1"/>
            <a:r>
              <a:rPr lang="en-US" altLang="en-US" dirty="0" smtClean="0"/>
              <a:t>Labia </a:t>
            </a:r>
            <a:r>
              <a:rPr lang="en-US" altLang="en-US" dirty="0" err="1" smtClean="0"/>
              <a:t>majora</a:t>
            </a:r>
            <a:endParaRPr lang="en-US" altLang="en-US" dirty="0" smtClean="0"/>
          </a:p>
          <a:p>
            <a:pPr lvl="1"/>
            <a:r>
              <a:rPr lang="en-US" altLang="en-US" dirty="0" smtClean="0"/>
              <a:t>Labia </a:t>
            </a:r>
            <a:r>
              <a:rPr lang="en-US" altLang="en-US" dirty="0" err="1" smtClean="0"/>
              <a:t>minora</a:t>
            </a:r>
            <a:endParaRPr lang="en-US" altLang="en-US" dirty="0" smtClean="0"/>
          </a:p>
          <a:p>
            <a:pPr lvl="1"/>
            <a:r>
              <a:rPr lang="en-US" altLang="en-US" dirty="0" smtClean="0"/>
              <a:t>Frenulum or </a:t>
            </a:r>
            <a:r>
              <a:rPr lang="en-US" altLang="en-US" dirty="0" err="1" smtClean="0"/>
              <a:t>fourchette</a:t>
            </a:r>
            <a:endParaRPr lang="en-US" altLang="en-US" dirty="0" smtClean="0"/>
          </a:p>
          <a:p>
            <a:pPr lvl="1"/>
            <a:r>
              <a:rPr lang="en-US" altLang="en-US" dirty="0" smtClean="0"/>
              <a:t>Clitoris</a:t>
            </a:r>
          </a:p>
        </p:txBody>
      </p:sp>
      <p:sp>
        <p:nvSpPr>
          <p:cNvPr id="4103" name="Slide Number Placeholder 3"/>
          <p:cNvSpPr>
            <a:spLocks noGrp="1"/>
          </p:cNvSpPr>
          <p:nvPr>
            <p:ph type="sldNum" sz="quarter" idx="1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67F3614D-6D4E-4C1C-B9EB-8FE74CC80424}" type="slidenum">
              <a:rPr lang="en-GB" sz="1000" smtClean="0">
                <a:solidFill>
                  <a:srgbClr val="000000"/>
                </a:solidFill>
                <a:latin typeface="Arial" pitchFamily="34" charset="0"/>
                <a:cs typeface="Arial" pitchFamily="34" charset="0"/>
              </a:rPr>
              <a:pPr eaLnBrk="1" hangingPunct="1"/>
              <a:t>2</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5"/>
          </p:nvPr>
        </p:nvSpPr>
        <p:spPr/>
        <p:txBody>
          <a:bodyPr/>
          <a:lstStyle/>
          <a:p>
            <a:pPr>
              <a:defRPr/>
            </a:pPr>
            <a:r>
              <a:rPr lang="en-US" dirty="0" smtClean="0"/>
              <a:t>Copyright © 2016 by Elsevier, Inc. All rights reserved.</a:t>
            </a:r>
          </a:p>
          <a:p>
            <a:pPr>
              <a:defRPr/>
            </a:pPr>
            <a:r>
              <a:rPr lang="en-US" dirty="0" smtClean="0"/>
              <a:t>Copyright © 2012, 2008, 2004, 2000, 1996, 1993 by Saunders, an affiliate of Elsevier Inc. </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38138"/>
            <a:ext cx="7772400" cy="1219200"/>
          </a:xfrm>
        </p:spPr>
        <p:txBody>
          <a:bodyPr/>
          <a:lstStyle/>
          <a:p>
            <a:r>
              <a:rPr lang="en-US" altLang="en-US" dirty="0" smtClean="0"/>
              <a:t>Developmental Competence: Aging Woman III</a:t>
            </a:r>
          </a:p>
        </p:txBody>
      </p:sp>
      <p:sp>
        <p:nvSpPr>
          <p:cNvPr id="22531" name="Rectangle 3"/>
          <p:cNvSpPr>
            <a:spLocks noGrp="1" noChangeArrowheads="1"/>
          </p:cNvSpPr>
          <p:nvPr>
            <p:ph idx="1"/>
          </p:nvPr>
        </p:nvSpPr>
        <p:spPr>
          <a:xfrm>
            <a:off x="685800" y="1646238"/>
            <a:ext cx="7772400" cy="4454525"/>
          </a:xfrm>
        </p:spPr>
        <p:txBody>
          <a:bodyPr/>
          <a:lstStyle/>
          <a:p>
            <a:r>
              <a:rPr lang="en-US" altLang="en-US" sz="2400" dirty="0" smtClean="0"/>
              <a:t>Vagina becomes shorter, narrower, and less elastic because of increased connective tissue</a:t>
            </a:r>
          </a:p>
          <a:p>
            <a:pPr lvl="1"/>
            <a:r>
              <a:rPr lang="en-US" altLang="en-US" sz="2000" dirty="0" smtClean="0"/>
              <a:t>Without sexual activity, vagina atrophies to one-half its former length and width</a:t>
            </a:r>
          </a:p>
          <a:p>
            <a:pPr lvl="1"/>
            <a:r>
              <a:rPr lang="en-US" altLang="en-US" sz="2000" dirty="0" smtClean="0"/>
              <a:t>Vaginal epithelium atrophies, becoming thinner, drier, and itchy</a:t>
            </a:r>
          </a:p>
          <a:p>
            <a:pPr lvl="2"/>
            <a:r>
              <a:rPr lang="en-US" altLang="en-US" sz="1800" dirty="0" smtClean="0"/>
              <a:t>This results in a fragile mucosal surface that is at risk for bleeding and vaginitis</a:t>
            </a:r>
          </a:p>
          <a:p>
            <a:pPr lvl="2"/>
            <a:r>
              <a:rPr lang="en-US" altLang="en-US" sz="1800" dirty="0" smtClean="0"/>
              <a:t>Decreased vaginal secretions leave vagina dry and at risk for irritation and pain with intercourse, dyspareunia</a:t>
            </a:r>
          </a:p>
          <a:p>
            <a:pPr lvl="2"/>
            <a:r>
              <a:rPr lang="en-US" altLang="en-US" sz="1800" dirty="0" smtClean="0"/>
              <a:t>Vaginal pH becomes more alkaline, and a decreased glycogen content occurs from the decreased estrogen</a:t>
            </a:r>
            <a:endParaRPr lang="en-US" altLang="en-US" dirty="0" smtClean="0"/>
          </a:p>
        </p:txBody>
      </p:sp>
      <p:sp>
        <p:nvSpPr>
          <p:cNvPr id="22533"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479D1A7C-A098-4658-A496-E748BCBC43AF}" type="slidenum">
              <a:rPr lang="en-GB" sz="1000" smtClean="0">
                <a:solidFill>
                  <a:srgbClr val="000000"/>
                </a:solidFill>
                <a:latin typeface="Arial" pitchFamily="34" charset="0"/>
                <a:cs typeface="Arial" pitchFamily="34" charset="0"/>
              </a:rPr>
              <a:pPr eaLnBrk="1" hangingPunct="1"/>
              <a:t>20</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38138"/>
            <a:ext cx="7772400" cy="1219200"/>
          </a:xfrm>
        </p:spPr>
        <p:txBody>
          <a:bodyPr/>
          <a:lstStyle/>
          <a:p>
            <a:r>
              <a:rPr lang="en-US" altLang="en-US" dirty="0" smtClean="0"/>
              <a:t>Developmental Competence: Aging Woman IV</a:t>
            </a:r>
          </a:p>
        </p:txBody>
      </p:sp>
      <p:sp>
        <p:nvSpPr>
          <p:cNvPr id="23555" name="Rectangle 3"/>
          <p:cNvSpPr>
            <a:spLocks noGrp="1" noChangeArrowheads="1"/>
          </p:cNvSpPr>
          <p:nvPr>
            <p:ph idx="1"/>
          </p:nvPr>
        </p:nvSpPr>
        <p:spPr>
          <a:xfrm>
            <a:off x="685800" y="1646238"/>
            <a:ext cx="7772400" cy="4638675"/>
          </a:xfrm>
        </p:spPr>
        <p:txBody>
          <a:bodyPr/>
          <a:lstStyle/>
          <a:p>
            <a:r>
              <a:rPr lang="en-US" altLang="en-US" sz="2000" dirty="0" smtClean="0"/>
              <a:t>Externally, </a:t>
            </a:r>
            <a:r>
              <a:rPr lang="en-US" altLang="en-US" sz="2000" dirty="0" err="1" smtClean="0"/>
              <a:t>mons</a:t>
            </a:r>
            <a:r>
              <a:rPr lang="en-US" altLang="en-US" sz="2000" dirty="0" smtClean="0"/>
              <a:t> pubis looks smaller because fat pad atrophies</a:t>
            </a:r>
          </a:p>
          <a:p>
            <a:r>
              <a:rPr lang="en-US" altLang="en-US" sz="2000" dirty="0" smtClean="0"/>
              <a:t>Labia and clitoris gradually decrease in size</a:t>
            </a:r>
          </a:p>
          <a:p>
            <a:r>
              <a:rPr lang="en-US" altLang="en-US" sz="2000" dirty="0" smtClean="0"/>
              <a:t>Pubic hair becomes thin and sparse</a:t>
            </a:r>
          </a:p>
          <a:p>
            <a:r>
              <a:rPr lang="en-US" altLang="en-US" sz="2000" dirty="0" smtClean="0"/>
              <a:t>Changes in female sexual response cycle</a:t>
            </a:r>
          </a:p>
          <a:p>
            <a:pPr lvl="1"/>
            <a:r>
              <a:rPr lang="en-US" altLang="en-US" sz="1800" dirty="0" smtClean="0"/>
              <a:t>Declining estrogen levels produce some physiologic changes in the female sexual response cycle</a:t>
            </a:r>
          </a:p>
          <a:p>
            <a:pPr lvl="2"/>
            <a:r>
              <a:rPr lang="en-US" altLang="en-US" sz="1600" dirty="0" smtClean="0"/>
              <a:t>Reduced amount of vaginal secretion and lubrication during excitement</a:t>
            </a:r>
          </a:p>
          <a:p>
            <a:pPr lvl="2"/>
            <a:r>
              <a:rPr lang="en-US" altLang="en-US" sz="1600" dirty="0" smtClean="0"/>
              <a:t>Shorter duration o</a:t>
            </a:r>
            <a:r>
              <a:rPr lang="en-US" altLang="en-US" sz="1800" dirty="0" smtClean="0"/>
              <a:t>f orgasm; and rapid resolution</a:t>
            </a:r>
          </a:p>
          <a:p>
            <a:pPr lvl="1"/>
            <a:r>
              <a:rPr lang="en-US" altLang="en-US" sz="1800" dirty="0" smtClean="0"/>
              <a:t>However, these changes do not affect sexual pleasure and function</a:t>
            </a:r>
          </a:p>
          <a:p>
            <a:pPr lvl="2"/>
            <a:r>
              <a:rPr lang="en-US" altLang="en-US" sz="1600" dirty="0" smtClean="0"/>
              <a:t>Sexual desire and need for full sexual expression continue</a:t>
            </a:r>
          </a:p>
          <a:p>
            <a:pPr lvl="1"/>
            <a:endParaRPr lang="en-US" altLang="en-US" sz="2000" dirty="0" smtClean="0"/>
          </a:p>
        </p:txBody>
      </p:sp>
      <p:sp>
        <p:nvSpPr>
          <p:cNvPr id="23557"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AE64D3E1-9749-4A6B-8B66-C55902B63CF1}" type="slidenum">
              <a:rPr lang="en-GB" sz="1000" smtClean="0">
                <a:solidFill>
                  <a:srgbClr val="000000"/>
                </a:solidFill>
                <a:latin typeface="Arial" pitchFamily="34" charset="0"/>
                <a:cs typeface="Arial" pitchFamily="34" charset="0"/>
              </a:rPr>
              <a:pPr eaLnBrk="1" hangingPunct="1"/>
              <a:t>21</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38138"/>
            <a:ext cx="7772400" cy="1219200"/>
          </a:xfrm>
        </p:spPr>
        <p:txBody>
          <a:bodyPr/>
          <a:lstStyle/>
          <a:p>
            <a:r>
              <a:rPr lang="en-US" altLang="en-US" dirty="0" smtClean="0"/>
              <a:t>Culture &amp; Genetics</a:t>
            </a:r>
          </a:p>
        </p:txBody>
      </p:sp>
      <p:sp>
        <p:nvSpPr>
          <p:cNvPr id="24579" name="Rectangle 3"/>
          <p:cNvSpPr>
            <a:spLocks noGrp="1" noChangeArrowheads="1"/>
          </p:cNvSpPr>
          <p:nvPr>
            <p:ph idx="1"/>
          </p:nvPr>
        </p:nvSpPr>
        <p:spPr>
          <a:xfrm>
            <a:off x="706438" y="1446213"/>
            <a:ext cx="7772400" cy="4995862"/>
          </a:xfrm>
        </p:spPr>
        <p:txBody>
          <a:bodyPr/>
          <a:lstStyle/>
          <a:p>
            <a:r>
              <a:rPr lang="en-US" altLang="en-US" sz="2000" b="1" dirty="0" smtClean="0"/>
              <a:t>Differences in how ethnic groups perceive the value of Pap Smear testing </a:t>
            </a:r>
          </a:p>
          <a:p>
            <a:pPr lvl="1"/>
            <a:r>
              <a:rPr lang="en-US" altLang="en-US" sz="1800" dirty="0" smtClean="0"/>
              <a:t>Even though overall rates of cervical cancer have decreased in the U.S., the overall incidence of cervical cancer is increased in African American women</a:t>
            </a:r>
          </a:p>
          <a:p>
            <a:pPr lvl="1"/>
            <a:r>
              <a:rPr lang="en-US" altLang="en-US" sz="1800" dirty="0" smtClean="0"/>
              <a:t>Pap test is also better at screening subtype squamous better than subtype </a:t>
            </a:r>
            <a:r>
              <a:rPr lang="en-US" altLang="en-US" sz="1800" dirty="0" err="1" smtClean="0"/>
              <a:t>adeno</a:t>
            </a:r>
            <a:endParaRPr lang="en-US" altLang="en-US" sz="1800" dirty="0" smtClean="0"/>
          </a:p>
          <a:p>
            <a:r>
              <a:rPr lang="en-US" altLang="en-US" sz="2000" b="1" dirty="0" smtClean="0"/>
              <a:t>Female circumcision, known as infibulation or female genital mutilation</a:t>
            </a:r>
          </a:p>
          <a:p>
            <a:pPr lvl="1"/>
            <a:r>
              <a:rPr lang="en-US" altLang="en-US" sz="1800" dirty="0" smtClean="0"/>
              <a:t>Invasive surgical procedure (removal partial or total of the clitoris) usually performed on girls before puberty – social custom</a:t>
            </a:r>
          </a:p>
          <a:p>
            <a:pPr lvl="1"/>
            <a:r>
              <a:rPr lang="en-US" altLang="en-US" sz="1800" dirty="0" smtClean="0"/>
              <a:t>Practiced within Aboriginal, Christian, and Muslim families who have emigrated to U.S. from western and southern Asia, Middle East, and large areas of Africa </a:t>
            </a:r>
          </a:p>
          <a:p>
            <a:pPr lvl="2"/>
            <a:endParaRPr lang="en-US" altLang="en-US" sz="1800" dirty="0" smtClean="0"/>
          </a:p>
        </p:txBody>
      </p:sp>
      <p:sp>
        <p:nvSpPr>
          <p:cNvPr id="24581"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88B2B216-577B-4175-9BDD-A4119B55358D}" type="slidenum">
              <a:rPr lang="en-GB" sz="1000" smtClean="0">
                <a:solidFill>
                  <a:srgbClr val="000000"/>
                </a:solidFill>
                <a:latin typeface="Arial" pitchFamily="34" charset="0"/>
                <a:cs typeface="Arial" pitchFamily="34" charset="0"/>
              </a:rPr>
              <a:pPr eaLnBrk="1" hangingPunct="1"/>
              <a:t>22</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38138"/>
            <a:ext cx="7772400" cy="1219200"/>
          </a:xfrm>
        </p:spPr>
        <p:txBody>
          <a:bodyPr/>
          <a:lstStyle/>
          <a:p>
            <a:r>
              <a:rPr lang="en-US" altLang="en-US" dirty="0" smtClean="0"/>
              <a:t>Subjective Data</a:t>
            </a:r>
          </a:p>
        </p:txBody>
      </p:sp>
      <p:sp>
        <p:nvSpPr>
          <p:cNvPr id="25603" name="Rectangle 3"/>
          <p:cNvSpPr>
            <a:spLocks noGrp="1" noChangeArrowheads="1"/>
          </p:cNvSpPr>
          <p:nvPr>
            <p:ph sz="half" idx="1"/>
          </p:nvPr>
        </p:nvSpPr>
        <p:spPr/>
        <p:txBody>
          <a:bodyPr/>
          <a:lstStyle/>
          <a:p>
            <a:r>
              <a:rPr lang="en-US" altLang="en-US" dirty="0" smtClean="0"/>
              <a:t>Menstrual history</a:t>
            </a:r>
          </a:p>
          <a:p>
            <a:r>
              <a:rPr lang="en-US" altLang="en-US" dirty="0" smtClean="0"/>
              <a:t>Obstetric history</a:t>
            </a:r>
          </a:p>
          <a:p>
            <a:r>
              <a:rPr lang="en-US" altLang="en-US" dirty="0" smtClean="0"/>
              <a:t>Menopause</a:t>
            </a:r>
          </a:p>
          <a:p>
            <a:r>
              <a:rPr lang="en-US" altLang="en-US" dirty="0" smtClean="0"/>
              <a:t>Self-care behaviors</a:t>
            </a:r>
          </a:p>
          <a:p>
            <a:r>
              <a:rPr lang="en-US" altLang="en-US" dirty="0" smtClean="0"/>
              <a:t>Acute pelvic pain</a:t>
            </a:r>
          </a:p>
          <a:p>
            <a:r>
              <a:rPr lang="en-US" altLang="en-US" dirty="0" smtClean="0"/>
              <a:t>Urinary symptoms</a:t>
            </a:r>
          </a:p>
        </p:txBody>
      </p:sp>
      <p:sp>
        <p:nvSpPr>
          <p:cNvPr id="25604" name="Content Placeholder 4"/>
          <p:cNvSpPr>
            <a:spLocks noGrp="1"/>
          </p:cNvSpPr>
          <p:nvPr>
            <p:ph sz="half" idx="2"/>
          </p:nvPr>
        </p:nvSpPr>
        <p:spPr/>
        <p:txBody>
          <a:bodyPr/>
          <a:lstStyle/>
          <a:p>
            <a:r>
              <a:rPr lang="en-US" altLang="en-US" dirty="0" smtClean="0"/>
              <a:t>Vaginal discharge</a:t>
            </a:r>
          </a:p>
          <a:p>
            <a:r>
              <a:rPr lang="en-US" altLang="en-US" dirty="0" smtClean="0"/>
              <a:t>Past history</a:t>
            </a:r>
          </a:p>
          <a:p>
            <a:r>
              <a:rPr lang="en-US" altLang="en-US" dirty="0" smtClean="0"/>
              <a:t>Sexual activity</a:t>
            </a:r>
          </a:p>
          <a:p>
            <a:r>
              <a:rPr lang="en-US" altLang="en-US" dirty="0" smtClean="0"/>
              <a:t>Contraceptive use</a:t>
            </a:r>
          </a:p>
          <a:p>
            <a:r>
              <a:rPr lang="en-US" altLang="en-US" dirty="0" smtClean="0"/>
              <a:t>Sexually transmitted infection (STI) contact</a:t>
            </a:r>
          </a:p>
          <a:p>
            <a:r>
              <a:rPr lang="en-US" altLang="en-US" dirty="0" smtClean="0"/>
              <a:t>STI risk reduction</a:t>
            </a:r>
          </a:p>
        </p:txBody>
      </p:sp>
      <p:sp>
        <p:nvSpPr>
          <p:cNvPr id="2560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133A441A-4058-4F3B-A3EF-C47840561318}" type="slidenum">
              <a:rPr lang="en-GB" sz="1000" smtClean="0">
                <a:solidFill>
                  <a:srgbClr val="000000"/>
                </a:solidFill>
                <a:latin typeface="Arial" pitchFamily="34" charset="0"/>
                <a:cs typeface="Arial" pitchFamily="34" charset="0"/>
              </a:rPr>
              <a:pPr eaLnBrk="1" hangingPunct="1"/>
              <a:t>23</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38138"/>
            <a:ext cx="7772400" cy="1219200"/>
          </a:xfrm>
        </p:spPr>
        <p:txBody>
          <a:bodyPr/>
          <a:lstStyle/>
          <a:p>
            <a:r>
              <a:rPr lang="en-US" altLang="en-US" dirty="0" smtClean="0"/>
              <a:t>Menstrual History Questions</a:t>
            </a:r>
          </a:p>
        </p:txBody>
      </p:sp>
      <p:sp>
        <p:nvSpPr>
          <p:cNvPr id="26627" name="Rectangle 3"/>
          <p:cNvSpPr>
            <a:spLocks noGrp="1" noChangeArrowheads="1"/>
          </p:cNvSpPr>
          <p:nvPr>
            <p:ph idx="1"/>
          </p:nvPr>
        </p:nvSpPr>
        <p:spPr>
          <a:xfrm>
            <a:off x="685800" y="1646238"/>
            <a:ext cx="7772400" cy="4454525"/>
          </a:xfrm>
        </p:spPr>
        <p:txBody>
          <a:bodyPr/>
          <a:lstStyle/>
          <a:p>
            <a:r>
              <a:rPr lang="en-US" altLang="en-US" sz="2400" b="1" dirty="0" smtClean="0"/>
              <a:t>Tell me about your menstrual periods</a:t>
            </a:r>
            <a:endParaRPr lang="en-US" altLang="en-US" sz="2000" b="1" dirty="0" smtClean="0"/>
          </a:p>
          <a:p>
            <a:pPr lvl="1"/>
            <a:r>
              <a:rPr lang="en-US" altLang="en-US" sz="2000" dirty="0" smtClean="0"/>
              <a:t>Age at first period? Date of your last menstrual period?</a:t>
            </a:r>
          </a:p>
          <a:p>
            <a:pPr lvl="1"/>
            <a:r>
              <a:rPr lang="en-US" altLang="en-US" sz="2000" dirty="0" smtClean="0"/>
              <a:t>How often are your periods?</a:t>
            </a:r>
          </a:p>
          <a:p>
            <a:pPr lvl="1"/>
            <a:r>
              <a:rPr lang="en-US" altLang="en-US" sz="2000" dirty="0" smtClean="0"/>
              <a:t>How many days does your period last?</a:t>
            </a:r>
          </a:p>
          <a:p>
            <a:pPr lvl="1"/>
            <a:r>
              <a:rPr lang="en-US" altLang="en-US" sz="2000" dirty="0" smtClean="0"/>
              <a:t>Is your usual amount of flow light, medium, or heavy? How many pads or tampons do you use each day or hour?</a:t>
            </a:r>
          </a:p>
          <a:p>
            <a:pPr lvl="1"/>
            <a:r>
              <a:rPr lang="en-US" altLang="en-US" sz="2000" dirty="0" smtClean="0"/>
              <a:t>Do you have any clotting?</a:t>
            </a:r>
          </a:p>
          <a:p>
            <a:pPr lvl="1"/>
            <a:r>
              <a:rPr lang="en-US" altLang="en-US" sz="2000" dirty="0" smtClean="0"/>
              <a:t>Do you have any pain or cramps before or during your period? How do you treat them? Do they interfere with daily activities? Are there any other associated symptoms, such as bloating, breast tenderness, or moodiness? </a:t>
            </a:r>
          </a:p>
          <a:p>
            <a:pPr lvl="1"/>
            <a:r>
              <a:rPr lang="en-US" altLang="en-US" sz="2000" dirty="0" smtClean="0"/>
              <a:t>Do you have any spotting between periods?</a:t>
            </a:r>
          </a:p>
        </p:txBody>
      </p:sp>
      <p:sp>
        <p:nvSpPr>
          <p:cNvPr id="26629"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D0B2853C-32C1-44AC-B7F3-0B340C157CE6}" type="slidenum">
              <a:rPr lang="en-GB" sz="1000" smtClean="0">
                <a:solidFill>
                  <a:srgbClr val="000000"/>
                </a:solidFill>
                <a:latin typeface="Arial" pitchFamily="34" charset="0"/>
                <a:cs typeface="Arial" pitchFamily="34" charset="0"/>
              </a:rPr>
              <a:pPr eaLnBrk="1" hangingPunct="1"/>
              <a:t>24</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38138"/>
            <a:ext cx="7772400" cy="1219200"/>
          </a:xfrm>
        </p:spPr>
        <p:txBody>
          <a:bodyPr/>
          <a:lstStyle/>
          <a:p>
            <a:r>
              <a:rPr lang="en-US" altLang="en-US" dirty="0" smtClean="0"/>
              <a:t>Obstetric History Questions</a:t>
            </a:r>
          </a:p>
        </p:txBody>
      </p:sp>
      <p:sp>
        <p:nvSpPr>
          <p:cNvPr id="27651" name="Rectangle 3"/>
          <p:cNvSpPr>
            <a:spLocks noGrp="1" noChangeArrowheads="1"/>
          </p:cNvSpPr>
          <p:nvPr>
            <p:ph idx="1"/>
          </p:nvPr>
        </p:nvSpPr>
        <p:spPr>
          <a:xfrm>
            <a:off x="685800" y="1646238"/>
            <a:ext cx="7772400" cy="4454525"/>
          </a:xfrm>
        </p:spPr>
        <p:txBody>
          <a:bodyPr/>
          <a:lstStyle/>
          <a:p>
            <a:r>
              <a:rPr lang="en-US" altLang="en-US" dirty="0" smtClean="0"/>
              <a:t>Have you ever been pregnant?</a:t>
            </a:r>
          </a:p>
          <a:p>
            <a:r>
              <a:rPr lang="en-US" altLang="en-US" dirty="0" smtClean="0"/>
              <a:t>How many times?</a:t>
            </a:r>
          </a:p>
          <a:p>
            <a:r>
              <a:rPr lang="en-US" altLang="en-US" dirty="0" smtClean="0"/>
              <a:t>How many infants have you given birth to?</a:t>
            </a:r>
          </a:p>
          <a:p>
            <a:r>
              <a:rPr lang="en-US" altLang="en-US" dirty="0" smtClean="0"/>
              <a:t>Have you had any miscarriages or abortions?</a:t>
            </a:r>
          </a:p>
          <a:p>
            <a:r>
              <a:rPr lang="en-US" altLang="en-US" dirty="0" smtClean="0"/>
              <a:t>For each pregnancy, describe the duration, any complications, labor and delivery, and infant’s gender, birth weight, and condition</a:t>
            </a:r>
          </a:p>
          <a:p>
            <a:r>
              <a:rPr lang="en-US" altLang="en-US" dirty="0" smtClean="0"/>
              <a:t>Do you think you may be pregnant now? What symptoms have you noticed?</a:t>
            </a:r>
          </a:p>
        </p:txBody>
      </p:sp>
      <p:sp>
        <p:nvSpPr>
          <p:cNvPr id="27653"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EF744176-A10C-40EA-889D-B288D4242269}" type="slidenum">
              <a:rPr lang="en-GB" sz="1000" smtClean="0">
                <a:solidFill>
                  <a:srgbClr val="000000"/>
                </a:solidFill>
                <a:latin typeface="Arial" pitchFamily="34" charset="0"/>
                <a:cs typeface="Arial" pitchFamily="34" charset="0"/>
              </a:rPr>
              <a:pPr eaLnBrk="1" hangingPunct="1"/>
              <a:t>25</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38138"/>
            <a:ext cx="7772400" cy="1219200"/>
          </a:xfrm>
        </p:spPr>
        <p:txBody>
          <a:bodyPr/>
          <a:lstStyle/>
          <a:p>
            <a:r>
              <a:rPr lang="en-US" altLang="en-US" dirty="0" smtClean="0"/>
              <a:t>Menopause History Questions</a:t>
            </a:r>
          </a:p>
        </p:txBody>
      </p:sp>
      <p:sp>
        <p:nvSpPr>
          <p:cNvPr id="28675" name="Rectangle 3"/>
          <p:cNvSpPr>
            <a:spLocks noGrp="1" noChangeArrowheads="1"/>
          </p:cNvSpPr>
          <p:nvPr>
            <p:ph idx="1"/>
          </p:nvPr>
        </p:nvSpPr>
        <p:spPr>
          <a:xfrm>
            <a:off x="685800" y="1646238"/>
            <a:ext cx="7772400" cy="4454525"/>
          </a:xfrm>
        </p:spPr>
        <p:txBody>
          <a:bodyPr/>
          <a:lstStyle/>
          <a:p>
            <a:r>
              <a:rPr lang="en-US" altLang="en-US" sz="2400" dirty="0" smtClean="0"/>
              <a:t>Have your periods slowed down or stopped?</a:t>
            </a:r>
          </a:p>
          <a:p>
            <a:r>
              <a:rPr lang="en-US" altLang="en-US" sz="2400" dirty="0" smtClean="0"/>
              <a:t>Do you have any associated symptoms of menopause, such as hot flashes, night sweats, numbness and tingling, headache, palpitations, drenching sweats, mood swings, vaginal dryness, or itching? Any treatment?</a:t>
            </a:r>
          </a:p>
          <a:p>
            <a:r>
              <a:rPr lang="en-US" altLang="en-US" sz="2400" dirty="0" smtClean="0"/>
              <a:t>If you are using hormone replacement, how much? How is it working? Do you have any side effects?</a:t>
            </a:r>
          </a:p>
          <a:p>
            <a:r>
              <a:rPr lang="en-US" altLang="en-US" sz="2400" dirty="0" smtClean="0"/>
              <a:t>How do you feel about going through menopause?</a:t>
            </a:r>
          </a:p>
        </p:txBody>
      </p:sp>
      <p:sp>
        <p:nvSpPr>
          <p:cNvPr id="28677"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25970227-EDD2-4AAF-A6F9-0FADEF70AC76}" type="slidenum">
              <a:rPr lang="en-GB" sz="1000" smtClean="0">
                <a:solidFill>
                  <a:srgbClr val="000000"/>
                </a:solidFill>
                <a:latin typeface="Arial" pitchFamily="34" charset="0"/>
                <a:cs typeface="Arial" pitchFamily="34" charset="0"/>
              </a:rPr>
              <a:pPr eaLnBrk="1" hangingPunct="1"/>
              <a:t>26</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338138"/>
            <a:ext cx="7772400" cy="1219200"/>
          </a:xfrm>
        </p:spPr>
        <p:txBody>
          <a:bodyPr/>
          <a:lstStyle/>
          <a:p>
            <a:r>
              <a:rPr lang="en-US" altLang="en-US" dirty="0" smtClean="0"/>
              <a:t>Self-Care Behaviors Questions</a:t>
            </a:r>
          </a:p>
        </p:txBody>
      </p:sp>
      <p:sp>
        <p:nvSpPr>
          <p:cNvPr id="29699" name="Rectangle 3"/>
          <p:cNvSpPr>
            <a:spLocks noGrp="1" noChangeArrowheads="1"/>
          </p:cNvSpPr>
          <p:nvPr>
            <p:ph idx="1"/>
          </p:nvPr>
        </p:nvSpPr>
        <p:spPr>
          <a:xfrm>
            <a:off x="685800" y="1646238"/>
            <a:ext cx="7772400" cy="4454525"/>
          </a:xfrm>
        </p:spPr>
        <p:txBody>
          <a:bodyPr/>
          <a:lstStyle/>
          <a:p>
            <a:pPr lvl="1"/>
            <a:r>
              <a:rPr lang="en-US" altLang="en-US" dirty="0" smtClean="0"/>
              <a:t>How often do you have a gynecologic checkup?</a:t>
            </a:r>
          </a:p>
          <a:p>
            <a:pPr lvl="1"/>
            <a:r>
              <a:rPr lang="en-US" altLang="en-US" dirty="0" smtClean="0"/>
              <a:t>When was your last Pap smear? What were the results?</a:t>
            </a:r>
          </a:p>
          <a:p>
            <a:pPr lvl="1"/>
            <a:r>
              <a:rPr lang="en-US" altLang="en-US" dirty="0" smtClean="0"/>
              <a:t>Has your mother ever mentioned taking hormones while pregnant with you?</a:t>
            </a:r>
          </a:p>
        </p:txBody>
      </p:sp>
      <p:sp>
        <p:nvSpPr>
          <p:cNvPr id="29701"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AAB99C0E-1FF8-4E49-911B-534A9191A574}" type="slidenum">
              <a:rPr lang="en-GB" sz="1000" smtClean="0">
                <a:solidFill>
                  <a:srgbClr val="000000"/>
                </a:solidFill>
                <a:latin typeface="Arial" pitchFamily="34" charset="0"/>
                <a:cs typeface="Arial" pitchFamily="34" charset="0"/>
              </a:rPr>
              <a:pPr eaLnBrk="1" hangingPunct="1"/>
              <a:t>27</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338138"/>
            <a:ext cx="7772400" cy="1219200"/>
          </a:xfrm>
        </p:spPr>
        <p:txBody>
          <a:bodyPr/>
          <a:lstStyle/>
          <a:p>
            <a:r>
              <a:rPr lang="en-US" altLang="en-US" dirty="0" smtClean="0"/>
              <a:t>Urinary Symptom History Questions</a:t>
            </a:r>
          </a:p>
        </p:txBody>
      </p:sp>
      <p:sp>
        <p:nvSpPr>
          <p:cNvPr id="30723" name="Rectangle 3"/>
          <p:cNvSpPr>
            <a:spLocks noGrp="1" noChangeArrowheads="1"/>
          </p:cNvSpPr>
          <p:nvPr>
            <p:ph idx="1"/>
          </p:nvPr>
        </p:nvSpPr>
        <p:spPr>
          <a:xfrm>
            <a:off x="685800" y="1646238"/>
            <a:ext cx="7772400" cy="4454525"/>
          </a:xfrm>
        </p:spPr>
        <p:txBody>
          <a:bodyPr/>
          <a:lstStyle/>
          <a:p>
            <a:r>
              <a:rPr lang="en-US" altLang="en-US" sz="2400" dirty="0" smtClean="0"/>
              <a:t>Any problems with urinating? Frequently and small amounts? Cannot wait to urinate?</a:t>
            </a:r>
          </a:p>
          <a:p>
            <a:r>
              <a:rPr lang="en-US" altLang="en-US" sz="2400" dirty="0" smtClean="0"/>
              <a:t>Any burning or pain on urinating?</a:t>
            </a:r>
          </a:p>
          <a:p>
            <a:r>
              <a:rPr lang="en-US" altLang="en-US" sz="2400" dirty="0" smtClean="0"/>
              <a:t>Do you awaken during night to urinate?</a:t>
            </a:r>
          </a:p>
          <a:p>
            <a:r>
              <a:rPr lang="en-US" altLang="en-US" sz="2400" dirty="0" smtClean="0"/>
              <a:t>Is there blood in your urine?</a:t>
            </a:r>
          </a:p>
          <a:p>
            <a:r>
              <a:rPr lang="en-US" altLang="en-US" sz="2400" dirty="0" smtClean="0"/>
              <a:t>Is your urine dark, cloudy, or foul smelling?</a:t>
            </a:r>
          </a:p>
          <a:p>
            <a:r>
              <a:rPr lang="en-US" altLang="en-US" sz="2400" dirty="0" smtClean="0"/>
              <a:t>Do you have any difficulty controlling urine or wetting yourself?</a:t>
            </a:r>
          </a:p>
          <a:p>
            <a:r>
              <a:rPr lang="en-US" altLang="en-US" sz="2400" dirty="0" smtClean="0"/>
              <a:t>Do you urinate when sneezing, laughing, coughing, or bearing down?</a:t>
            </a:r>
          </a:p>
        </p:txBody>
      </p:sp>
      <p:sp>
        <p:nvSpPr>
          <p:cNvPr id="30725"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28CF4606-5D04-4088-BC9E-25F6D11AC09D}" type="slidenum">
              <a:rPr lang="en-GB" sz="1000" smtClean="0">
                <a:solidFill>
                  <a:srgbClr val="000000"/>
                </a:solidFill>
                <a:latin typeface="Arial" pitchFamily="34" charset="0"/>
                <a:cs typeface="Arial" pitchFamily="34" charset="0"/>
              </a:rPr>
              <a:pPr eaLnBrk="1" hangingPunct="1"/>
              <a:t>28</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338138"/>
            <a:ext cx="7772400" cy="1219200"/>
          </a:xfrm>
        </p:spPr>
        <p:txBody>
          <a:bodyPr/>
          <a:lstStyle/>
          <a:p>
            <a:r>
              <a:rPr lang="en-US" altLang="en-US" dirty="0" smtClean="0"/>
              <a:t>Vaginal Discharge History Questions</a:t>
            </a:r>
          </a:p>
        </p:txBody>
      </p:sp>
      <p:sp>
        <p:nvSpPr>
          <p:cNvPr id="31747" name="Rectangle 3"/>
          <p:cNvSpPr>
            <a:spLocks noGrp="1" noChangeArrowheads="1"/>
          </p:cNvSpPr>
          <p:nvPr>
            <p:ph idx="1"/>
          </p:nvPr>
        </p:nvSpPr>
        <p:spPr>
          <a:xfrm>
            <a:off x="696913" y="1466850"/>
            <a:ext cx="7772400" cy="4945063"/>
          </a:xfrm>
        </p:spPr>
        <p:txBody>
          <a:bodyPr/>
          <a:lstStyle/>
          <a:p>
            <a:r>
              <a:rPr lang="en-US" altLang="en-US" sz="2000" dirty="0" smtClean="0"/>
              <a:t>Any unusual vaginal discharge? Increased amount? Is it white, yellow-green, gray, </a:t>
            </a:r>
            <a:r>
              <a:rPr lang="en-US" altLang="en-US" sz="2000" dirty="0" err="1" smtClean="0"/>
              <a:t>curdlike</a:t>
            </a:r>
            <a:r>
              <a:rPr lang="en-US" altLang="en-US" sz="2000" dirty="0" smtClean="0"/>
              <a:t>, or foul smelling?</a:t>
            </a:r>
          </a:p>
          <a:p>
            <a:r>
              <a:rPr lang="en-US" altLang="en-US" sz="2000" dirty="0" smtClean="0"/>
              <a:t>When did this begin?</a:t>
            </a:r>
          </a:p>
          <a:p>
            <a:r>
              <a:rPr lang="en-US" altLang="en-US" sz="2000" dirty="0" smtClean="0"/>
              <a:t>Is the discharge associated with vaginal itching, rash, or pain with intercourse?</a:t>
            </a:r>
          </a:p>
          <a:p>
            <a:r>
              <a:rPr lang="en-US" altLang="en-US" sz="2000" dirty="0" smtClean="0"/>
              <a:t>Are you taking any medications?</a:t>
            </a:r>
          </a:p>
          <a:p>
            <a:r>
              <a:rPr lang="en-US" altLang="en-US" sz="2000" dirty="0" smtClean="0"/>
              <a:t>Do you have a family history of diabetes?</a:t>
            </a:r>
          </a:p>
          <a:p>
            <a:r>
              <a:rPr lang="en-US" altLang="en-US" sz="2000" dirty="0" smtClean="0"/>
              <a:t>What part of your menstrual cycle are you in now?</a:t>
            </a:r>
          </a:p>
          <a:p>
            <a:r>
              <a:rPr lang="en-US" altLang="en-US" sz="2000" dirty="0" smtClean="0"/>
              <a:t>Do you use a vaginal douche? How often?</a:t>
            </a:r>
          </a:p>
          <a:p>
            <a:r>
              <a:rPr lang="en-US" altLang="en-US" sz="2000" dirty="0" smtClean="0"/>
              <a:t>Do you use feminine hygiene spray?</a:t>
            </a:r>
          </a:p>
          <a:p>
            <a:r>
              <a:rPr lang="en-US" altLang="en-US" sz="2000" dirty="0" smtClean="0"/>
              <a:t>Do you wear </a:t>
            </a:r>
            <a:r>
              <a:rPr lang="en-US" altLang="en-US" sz="2000" dirty="0" err="1" smtClean="0"/>
              <a:t>nonventilating</a:t>
            </a:r>
            <a:r>
              <a:rPr lang="en-US" altLang="en-US" sz="2000" dirty="0" smtClean="0"/>
              <a:t> underpants or pantyhose?</a:t>
            </a:r>
          </a:p>
          <a:p>
            <a:r>
              <a:rPr lang="en-US" altLang="en-US" sz="2000" dirty="0" smtClean="0"/>
              <a:t>Have you treated the discharge with anything? What was the result?</a:t>
            </a:r>
          </a:p>
        </p:txBody>
      </p:sp>
      <p:sp>
        <p:nvSpPr>
          <p:cNvPr id="31749"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A694A485-7838-4146-817D-EAEF358CD118}" type="slidenum">
              <a:rPr lang="en-GB" sz="1000" smtClean="0">
                <a:solidFill>
                  <a:srgbClr val="000000"/>
                </a:solidFill>
                <a:latin typeface="Arial" pitchFamily="34" charset="0"/>
                <a:cs typeface="Arial" pitchFamily="34" charset="0"/>
              </a:rPr>
              <a:pPr eaLnBrk="1" hangingPunct="1"/>
              <a:t>29</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8"/>
          <p:cNvSpPr>
            <a:spLocks noGrp="1" noChangeArrowheads="1"/>
          </p:cNvSpPr>
          <p:nvPr>
            <p:ph type="title"/>
          </p:nvPr>
        </p:nvSpPr>
        <p:spPr/>
        <p:txBody>
          <a:bodyPr/>
          <a:lstStyle/>
          <a:p>
            <a:r>
              <a:rPr lang="en-US" altLang="en-US" dirty="0" smtClean="0"/>
              <a:t>External Female Genitalia</a:t>
            </a:r>
          </a:p>
        </p:txBody>
      </p:sp>
      <p:pic>
        <p:nvPicPr>
          <p:cNvPr id="5123" name="Picture 10" descr="f26-01-X32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4013" y="1811338"/>
            <a:ext cx="5861050" cy="434498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125"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E8A59CA7-472A-40AC-ACA8-8AE3A7669EA9}" type="slidenum">
              <a:rPr lang="en-GB" sz="1000" smtClean="0">
                <a:solidFill>
                  <a:srgbClr val="000000"/>
                </a:solidFill>
                <a:latin typeface="Arial" pitchFamily="34" charset="0"/>
                <a:cs typeface="Arial" pitchFamily="34" charset="0"/>
              </a:rPr>
              <a:pPr eaLnBrk="1" hangingPunct="1"/>
              <a:t>3</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dirty="0" smtClean="0"/>
              <a:t>Copyright © 2016 by Elsevier, Inc. All rights reserved.</a:t>
            </a:r>
          </a:p>
          <a:p>
            <a:pPr>
              <a:defRPr/>
            </a:pPr>
            <a:r>
              <a:rPr lang="en-US" dirty="0" smtClean="0"/>
              <a:t>Copyright © 2012, 2008, 2004, 2000, 1996, 1993 by Saunders, an affiliate of Elsevier Inc. </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338138"/>
            <a:ext cx="7772400" cy="1219200"/>
          </a:xfrm>
        </p:spPr>
        <p:txBody>
          <a:bodyPr/>
          <a:lstStyle/>
          <a:p>
            <a:r>
              <a:rPr lang="en-US" altLang="en-US" dirty="0" smtClean="0"/>
              <a:t>Past History Questions</a:t>
            </a:r>
          </a:p>
        </p:txBody>
      </p:sp>
      <p:sp>
        <p:nvSpPr>
          <p:cNvPr id="32771" name="Rectangle 3"/>
          <p:cNvSpPr>
            <a:spLocks noGrp="1" noChangeArrowheads="1"/>
          </p:cNvSpPr>
          <p:nvPr>
            <p:ph idx="1"/>
          </p:nvPr>
        </p:nvSpPr>
        <p:spPr>
          <a:xfrm>
            <a:off x="685800" y="1646238"/>
            <a:ext cx="7772400" cy="4454525"/>
          </a:xfrm>
        </p:spPr>
        <p:txBody>
          <a:bodyPr/>
          <a:lstStyle/>
          <a:p>
            <a:r>
              <a:rPr lang="en-US" altLang="en-US" dirty="0" smtClean="0"/>
              <a:t>Any other problems in genital area? Do you have any sores or lesions, now or in past? How were these treated?</a:t>
            </a:r>
          </a:p>
          <a:p>
            <a:r>
              <a:rPr lang="en-US" altLang="en-US" dirty="0" smtClean="0"/>
              <a:t>Do you have any abdominal pain?</a:t>
            </a:r>
          </a:p>
          <a:p>
            <a:r>
              <a:rPr lang="en-US" altLang="en-US" dirty="0" smtClean="0"/>
              <a:t>Have you had any surgery on uterus, ovaries, or vagina?</a:t>
            </a:r>
          </a:p>
        </p:txBody>
      </p:sp>
      <p:sp>
        <p:nvSpPr>
          <p:cNvPr id="32773"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0B406943-F887-4D79-BE82-629045E33412}" type="slidenum">
              <a:rPr lang="en-GB" sz="1000" smtClean="0">
                <a:solidFill>
                  <a:srgbClr val="000000"/>
                </a:solidFill>
                <a:latin typeface="Arial" pitchFamily="34" charset="0"/>
                <a:cs typeface="Arial" pitchFamily="34" charset="0"/>
              </a:rPr>
              <a:pPr eaLnBrk="1" hangingPunct="1"/>
              <a:t>30</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338138"/>
            <a:ext cx="7772400" cy="1219200"/>
          </a:xfrm>
        </p:spPr>
        <p:txBody>
          <a:bodyPr/>
          <a:lstStyle/>
          <a:p>
            <a:r>
              <a:rPr lang="en-US" altLang="en-US" dirty="0" smtClean="0"/>
              <a:t>Sexual Activity History Questions</a:t>
            </a:r>
          </a:p>
        </p:txBody>
      </p:sp>
      <p:sp>
        <p:nvSpPr>
          <p:cNvPr id="33795" name="Rectangle 3"/>
          <p:cNvSpPr>
            <a:spLocks noGrp="1" noChangeArrowheads="1"/>
          </p:cNvSpPr>
          <p:nvPr>
            <p:ph idx="1"/>
          </p:nvPr>
        </p:nvSpPr>
        <p:spPr>
          <a:xfrm>
            <a:off x="696913" y="1477963"/>
            <a:ext cx="7772400" cy="4922837"/>
          </a:xfrm>
        </p:spPr>
        <p:txBody>
          <a:bodyPr/>
          <a:lstStyle/>
          <a:p>
            <a:r>
              <a:rPr lang="en-US" altLang="en-US" sz="2400" dirty="0" smtClean="0"/>
              <a:t>Often women have a question about their sexual relationship and how it affects their health. Do you?</a:t>
            </a:r>
          </a:p>
          <a:p>
            <a:r>
              <a:rPr lang="en-US" altLang="en-US" sz="2400" dirty="0" smtClean="0"/>
              <a:t>Are you in a relationship involving sex now?</a:t>
            </a:r>
          </a:p>
          <a:p>
            <a:r>
              <a:rPr lang="en-US" altLang="en-US" sz="2400" dirty="0" smtClean="0"/>
              <a:t>Are aspects of sex satisfactory to you and your partner?</a:t>
            </a:r>
          </a:p>
          <a:p>
            <a:r>
              <a:rPr lang="en-US" altLang="en-US" sz="2400" dirty="0" smtClean="0"/>
              <a:t>Satisfied with the way you and partner communicate about sex?</a:t>
            </a:r>
          </a:p>
          <a:p>
            <a:r>
              <a:rPr lang="en-US" altLang="en-US" sz="2400" dirty="0" smtClean="0"/>
              <a:t>Are you satisfied with your ability to respond sexually?</a:t>
            </a:r>
          </a:p>
          <a:p>
            <a:r>
              <a:rPr lang="en-US" altLang="en-US" sz="2400" dirty="0" smtClean="0"/>
              <a:t>Do you have more than one sexual partner?</a:t>
            </a:r>
          </a:p>
          <a:p>
            <a:r>
              <a:rPr lang="en-US" altLang="en-US" sz="2400" dirty="0" smtClean="0"/>
              <a:t>What is your sexual preference: do you prefer a relationship with a man, with a woman, or with both?</a:t>
            </a:r>
          </a:p>
          <a:p>
            <a:pPr lvl="1"/>
            <a:endParaRPr lang="en-US" altLang="en-US" dirty="0" smtClean="0"/>
          </a:p>
        </p:txBody>
      </p:sp>
      <p:sp>
        <p:nvSpPr>
          <p:cNvPr id="33797"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965606CE-ED43-487F-BC4A-4CF125F4D17A}" type="slidenum">
              <a:rPr lang="en-GB" sz="1000" smtClean="0">
                <a:solidFill>
                  <a:srgbClr val="000000"/>
                </a:solidFill>
                <a:latin typeface="Arial" pitchFamily="34" charset="0"/>
                <a:cs typeface="Arial" pitchFamily="34" charset="0"/>
              </a:rPr>
              <a:pPr eaLnBrk="1" hangingPunct="1"/>
              <a:t>31</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338138"/>
            <a:ext cx="7772400" cy="1219200"/>
          </a:xfrm>
        </p:spPr>
        <p:txBody>
          <a:bodyPr/>
          <a:lstStyle/>
          <a:p>
            <a:r>
              <a:rPr lang="en-US" altLang="en-US" dirty="0" smtClean="0"/>
              <a:t>Contraceptive Use</a:t>
            </a:r>
          </a:p>
        </p:txBody>
      </p:sp>
      <p:sp>
        <p:nvSpPr>
          <p:cNvPr id="34819" name="Rectangle 3"/>
          <p:cNvSpPr>
            <a:spLocks noGrp="1" noChangeArrowheads="1"/>
          </p:cNvSpPr>
          <p:nvPr>
            <p:ph idx="1"/>
          </p:nvPr>
        </p:nvSpPr>
        <p:spPr>
          <a:xfrm>
            <a:off x="685800" y="1646238"/>
            <a:ext cx="7772400" cy="4454525"/>
          </a:xfrm>
        </p:spPr>
        <p:txBody>
          <a:bodyPr/>
          <a:lstStyle/>
          <a:p>
            <a:r>
              <a:rPr lang="en-US" altLang="en-US" sz="2400" dirty="0" smtClean="0"/>
              <a:t>Currently planning a pregnancy or avoiding pregnancy?</a:t>
            </a:r>
          </a:p>
          <a:p>
            <a:r>
              <a:rPr lang="en-US" altLang="en-US" sz="2400" dirty="0" smtClean="0"/>
              <a:t>Do you and your partner use a contraceptive? Which method? Is this satisfactory? Do you have any questions about this or other methods?</a:t>
            </a:r>
          </a:p>
          <a:p>
            <a:r>
              <a:rPr lang="en-US" altLang="en-US" sz="2400" dirty="0" smtClean="0"/>
              <a:t>Which methods have you used in the past?</a:t>
            </a:r>
          </a:p>
          <a:p>
            <a:r>
              <a:rPr lang="en-US" altLang="en-US" sz="2400" dirty="0" smtClean="0"/>
              <a:t>Have you and your partner discussed having children?</a:t>
            </a:r>
          </a:p>
          <a:p>
            <a:r>
              <a:rPr lang="en-US" altLang="en-US" sz="2400" dirty="0" smtClean="0"/>
              <a:t>Have you ever had any problems becoming pregnant?</a:t>
            </a:r>
          </a:p>
        </p:txBody>
      </p:sp>
      <p:sp>
        <p:nvSpPr>
          <p:cNvPr id="34821"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90A53952-2FFA-428C-A18C-2E2C340B9788}" type="slidenum">
              <a:rPr lang="en-GB" sz="1000" smtClean="0">
                <a:solidFill>
                  <a:srgbClr val="000000"/>
                </a:solidFill>
                <a:latin typeface="Arial" pitchFamily="34" charset="0"/>
                <a:cs typeface="Arial" pitchFamily="34" charset="0"/>
              </a:rPr>
              <a:pPr eaLnBrk="1" hangingPunct="1"/>
              <a:t>32</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38138"/>
            <a:ext cx="7772400" cy="1219200"/>
          </a:xfrm>
        </p:spPr>
        <p:txBody>
          <a:bodyPr/>
          <a:lstStyle/>
          <a:p>
            <a:r>
              <a:rPr lang="en-US" altLang="en-US" dirty="0" smtClean="0"/>
              <a:t>STI History Questions</a:t>
            </a:r>
          </a:p>
        </p:txBody>
      </p:sp>
      <p:sp>
        <p:nvSpPr>
          <p:cNvPr id="35843" name="Rectangle 3"/>
          <p:cNvSpPr>
            <a:spLocks noGrp="1" noChangeArrowheads="1"/>
          </p:cNvSpPr>
          <p:nvPr>
            <p:ph idx="1"/>
          </p:nvPr>
        </p:nvSpPr>
        <p:spPr>
          <a:xfrm>
            <a:off x="685800" y="1646238"/>
            <a:ext cx="7772400" cy="4454525"/>
          </a:xfrm>
        </p:spPr>
        <p:txBody>
          <a:bodyPr/>
          <a:lstStyle/>
          <a:p>
            <a:r>
              <a:rPr lang="en-US" altLang="en-US" b="1" dirty="0" smtClean="0"/>
              <a:t>Sexually transmitted infection (STI) contact</a:t>
            </a:r>
          </a:p>
          <a:p>
            <a:pPr lvl="1"/>
            <a:r>
              <a:rPr lang="en-US" altLang="en-US" dirty="0" smtClean="0"/>
              <a:t>Any sexual contact with partner having an STI, such as gonorrhea, herpes, HIV, AIDS, chlamydial infection, venereal warts, or syphilis? When? How was this treated? Were there any complications?</a:t>
            </a:r>
          </a:p>
          <a:p>
            <a:r>
              <a:rPr lang="en-US" altLang="en-US" b="1" dirty="0" smtClean="0"/>
              <a:t>STI risk reduction</a:t>
            </a:r>
          </a:p>
          <a:p>
            <a:pPr lvl="1"/>
            <a:r>
              <a:rPr lang="en-US" altLang="en-US" dirty="0" smtClean="0"/>
              <a:t>Do you use any precautions to reduce risk of STIs? Do you use condoms at each episode of sexual intercourse?</a:t>
            </a:r>
          </a:p>
        </p:txBody>
      </p:sp>
      <p:sp>
        <p:nvSpPr>
          <p:cNvPr id="35845"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D79734F9-2982-4DDA-8D51-DC7E0A937DBC}" type="slidenum">
              <a:rPr lang="en-GB" sz="1000" smtClean="0">
                <a:solidFill>
                  <a:srgbClr val="000000"/>
                </a:solidFill>
                <a:latin typeface="Arial" pitchFamily="34" charset="0"/>
                <a:cs typeface="Arial" pitchFamily="34" charset="0"/>
              </a:rPr>
              <a:pPr eaLnBrk="1" hangingPunct="1"/>
              <a:t>33</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15913" y="338138"/>
            <a:ext cx="8439150" cy="1219200"/>
          </a:xfrm>
        </p:spPr>
        <p:txBody>
          <a:bodyPr/>
          <a:lstStyle/>
          <a:p>
            <a:r>
              <a:rPr lang="en-US" altLang="en-US" dirty="0" smtClean="0"/>
              <a:t>Additional History: Infants &amp; Children </a:t>
            </a:r>
          </a:p>
        </p:txBody>
      </p:sp>
      <p:sp>
        <p:nvSpPr>
          <p:cNvPr id="36867" name="Rectangle 3"/>
          <p:cNvSpPr>
            <a:spLocks noGrp="1" noChangeArrowheads="1"/>
          </p:cNvSpPr>
          <p:nvPr>
            <p:ph idx="1"/>
          </p:nvPr>
        </p:nvSpPr>
        <p:spPr>
          <a:xfrm>
            <a:off x="685800" y="1550988"/>
            <a:ext cx="7772400" cy="4597400"/>
          </a:xfrm>
        </p:spPr>
        <p:txBody>
          <a:bodyPr/>
          <a:lstStyle/>
          <a:p>
            <a:r>
              <a:rPr lang="en-US" altLang="en-US" sz="2000" dirty="0" smtClean="0"/>
              <a:t>Does your child have any problem urinating? Pain with urinating, crying, holding genitals? Urinary tract infection?</a:t>
            </a:r>
          </a:p>
          <a:p>
            <a:r>
              <a:rPr lang="en-US" altLang="en-US" sz="2000" dirty="0" smtClean="0"/>
              <a:t>If child is older than 2 to 2½, has toilet training started? How is it progressing?</a:t>
            </a:r>
          </a:p>
          <a:p>
            <a:r>
              <a:rPr lang="en-US" altLang="en-US" sz="2000" dirty="0" smtClean="0"/>
              <a:t>Does the child wet bed at night? Is this a problem for child or you (parents)? What have you (parents) done?</a:t>
            </a:r>
          </a:p>
          <a:p>
            <a:r>
              <a:rPr lang="en-US" altLang="en-US" sz="2000" dirty="0" smtClean="0"/>
              <a:t>Problem with genital area: itching, rash, vaginal discharge?</a:t>
            </a:r>
          </a:p>
          <a:p>
            <a:r>
              <a:rPr lang="en-US" altLang="en-US" sz="2000" dirty="0" smtClean="0"/>
              <a:t>To child: Has anyone ever touched you between your legs and you did not want them to? </a:t>
            </a:r>
          </a:p>
          <a:p>
            <a:r>
              <a:rPr lang="en-US" altLang="en-US" sz="2000" dirty="0" smtClean="0"/>
              <a:t>Sometimes that happens to children; they should remember they have not been bad; they should try to tell a big person about it</a:t>
            </a:r>
          </a:p>
          <a:p>
            <a:pPr lvl="1"/>
            <a:r>
              <a:rPr lang="en-US" altLang="en-US" sz="1800" dirty="0" smtClean="0"/>
              <a:t>Can you tell me three different big people you trust who you could talk to?</a:t>
            </a:r>
          </a:p>
          <a:p>
            <a:pPr lvl="1"/>
            <a:endParaRPr lang="en-US" altLang="en-US" dirty="0" smtClean="0"/>
          </a:p>
        </p:txBody>
      </p:sp>
      <p:sp>
        <p:nvSpPr>
          <p:cNvPr id="36869"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9CC12835-D445-47A6-A590-649E53D178CE}" type="slidenum">
              <a:rPr lang="en-GB" sz="1000" smtClean="0">
                <a:solidFill>
                  <a:srgbClr val="000000"/>
                </a:solidFill>
                <a:latin typeface="Arial" pitchFamily="34" charset="0"/>
                <a:cs typeface="Arial" pitchFamily="34" charset="0"/>
              </a:rPr>
              <a:pPr eaLnBrk="1" hangingPunct="1"/>
              <a:t>34</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57188" y="338138"/>
            <a:ext cx="8566150" cy="1219200"/>
          </a:xfrm>
        </p:spPr>
        <p:txBody>
          <a:bodyPr/>
          <a:lstStyle/>
          <a:p>
            <a:r>
              <a:rPr lang="en-US" altLang="en-US" dirty="0" smtClean="0"/>
              <a:t>Additional History: Preadolescents &amp; Adolescents I</a:t>
            </a:r>
          </a:p>
        </p:txBody>
      </p:sp>
      <p:sp>
        <p:nvSpPr>
          <p:cNvPr id="37891" name="Rectangle 3"/>
          <p:cNvSpPr>
            <a:spLocks noGrp="1" noChangeArrowheads="1"/>
          </p:cNvSpPr>
          <p:nvPr>
            <p:ph idx="1"/>
          </p:nvPr>
        </p:nvSpPr>
        <p:spPr>
          <a:xfrm>
            <a:off x="685800" y="1646238"/>
            <a:ext cx="7772400" cy="4454525"/>
          </a:xfrm>
        </p:spPr>
        <p:txBody>
          <a:bodyPr/>
          <a:lstStyle/>
          <a:p>
            <a:r>
              <a:rPr lang="en-US" altLang="en-US" sz="1800" dirty="0" smtClean="0"/>
              <a:t>Use following questions to assess sexual growth, development, and sexual behavior </a:t>
            </a:r>
          </a:p>
          <a:p>
            <a:r>
              <a:rPr lang="en-US" altLang="en-US" sz="1800" dirty="0" smtClean="0"/>
              <a:t>Ask questions that seem appropriate for girl’s age, but norms vary widely</a:t>
            </a:r>
          </a:p>
          <a:p>
            <a:r>
              <a:rPr lang="en-US" altLang="en-US" sz="1800" dirty="0" smtClean="0"/>
              <a:t>When in doubt ask too many questions rather than omit something</a:t>
            </a:r>
          </a:p>
          <a:p>
            <a:r>
              <a:rPr lang="en-US" altLang="en-US" sz="1800" dirty="0" smtClean="0"/>
              <a:t>Children obtain information, often misinformation, from media and peers at surprisingly early ages</a:t>
            </a:r>
          </a:p>
          <a:p>
            <a:r>
              <a:rPr lang="en-US" altLang="en-US" sz="1800" dirty="0" smtClean="0"/>
              <a:t>Ask direct, matter-of-fact questions; avoid sounding judgmental</a:t>
            </a:r>
          </a:p>
          <a:p>
            <a:r>
              <a:rPr lang="en-US" altLang="en-US" sz="1800" dirty="0" smtClean="0"/>
              <a:t>Start with a permission statement, “Often girls your age experience . . .” This conveys that it is normal to think or feel a certain way</a:t>
            </a:r>
          </a:p>
          <a:p>
            <a:r>
              <a:rPr lang="en-US" altLang="en-US" sz="1800" dirty="0" smtClean="0"/>
              <a:t>Try open-ended, “When did you . . .” rather than “Do you . . .” This is less threatening because it implies that the topic is normal and unexceptional</a:t>
            </a:r>
          </a:p>
        </p:txBody>
      </p:sp>
      <p:sp>
        <p:nvSpPr>
          <p:cNvPr id="37893"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77FFE371-73C8-43CB-B96B-A00842563E24}" type="slidenum">
              <a:rPr lang="en-GB" sz="1000" smtClean="0">
                <a:solidFill>
                  <a:srgbClr val="000000"/>
                </a:solidFill>
                <a:latin typeface="Arial" pitchFamily="34" charset="0"/>
                <a:cs typeface="Arial" pitchFamily="34" charset="0"/>
              </a:rPr>
              <a:pPr eaLnBrk="1" hangingPunct="1"/>
              <a:t>35</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338138"/>
            <a:ext cx="7772400" cy="1219200"/>
          </a:xfrm>
        </p:spPr>
        <p:txBody>
          <a:bodyPr/>
          <a:lstStyle/>
          <a:p>
            <a:r>
              <a:rPr lang="en-US" altLang="en-US" dirty="0" smtClean="0"/>
              <a:t>Additional History: Preadolescents &amp; Adolescents II</a:t>
            </a:r>
          </a:p>
        </p:txBody>
      </p:sp>
      <p:sp>
        <p:nvSpPr>
          <p:cNvPr id="38915" name="Rectangle 3"/>
          <p:cNvSpPr>
            <a:spLocks noGrp="1" noChangeArrowheads="1"/>
          </p:cNvSpPr>
          <p:nvPr>
            <p:ph idx="1"/>
          </p:nvPr>
        </p:nvSpPr>
        <p:spPr>
          <a:xfrm>
            <a:off x="685800" y="1646238"/>
            <a:ext cx="7772400" cy="4681537"/>
          </a:xfrm>
        </p:spPr>
        <p:txBody>
          <a:bodyPr/>
          <a:lstStyle/>
          <a:p>
            <a:r>
              <a:rPr lang="en-US" altLang="en-US" sz="2000" dirty="0" smtClean="0"/>
              <a:t>Around age 9 or 10, girls start to develop breasts and pubic hair</a:t>
            </a:r>
          </a:p>
          <a:p>
            <a:pPr lvl="1"/>
            <a:r>
              <a:rPr lang="en-US" altLang="en-US" sz="1800" dirty="0" smtClean="0"/>
              <a:t>Have you ever seen charts and pictures of normal growth patterns for girls? Let us go over these now.</a:t>
            </a:r>
            <a:endParaRPr lang="en-US" altLang="en-US" sz="2000" dirty="0" smtClean="0"/>
          </a:p>
          <a:p>
            <a:r>
              <a:rPr lang="en-US" altLang="en-US" sz="2000" dirty="0" smtClean="0"/>
              <a:t>Have your periods started? How did you feel? Were you prepared or surprised?</a:t>
            </a:r>
          </a:p>
          <a:p>
            <a:r>
              <a:rPr lang="en-US" altLang="en-US" sz="2000" dirty="0" smtClean="0"/>
              <a:t>Who in your family do you talk to about your body changes and about sex information?</a:t>
            </a:r>
          </a:p>
          <a:p>
            <a:r>
              <a:rPr lang="en-US" altLang="en-US" sz="2000" dirty="0" smtClean="0"/>
              <a:t>Do you think you get enough information? </a:t>
            </a:r>
          </a:p>
          <a:p>
            <a:r>
              <a:rPr lang="en-US" altLang="en-US" sz="2000" dirty="0" smtClean="0"/>
              <a:t>What about sex education classes at school? Is there a teacher, a nurse, a minister, to whom you can talk?</a:t>
            </a:r>
          </a:p>
          <a:p>
            <a:r>
              <a:rPr lang="en-US" altLang="en-US" sz="2000" dirty="0" smtClean="0"/>
              <a:t>Often girls your age have questions about sexual activity; Do you have questions? Are you dating?</a:t>
            </a:r>
          </a:p>
        </p:txBody>
      </p:sp>
      <p:sp>
        <p:nvSpPr>
          <p:cNvPr id="38917"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74A44A41-DC78-492D-B9B4-AC354C468E26}" type="slidenum">
              <a:rPr lang="en-GB" sz="1000" smtClean="0">
                <a:solidFill>
                  <a:srgbClr val="000000"/>
                </a:solidFill>
                <a:latin typeface="Arial" pitchFamily="34" charset="0"/>
                <a:cs typeface="Arial" pitchFamily="34" charset="0"/>
              </a:rPr>
              <a:pPr eaLnBrk="1" hangingPunct="1"/>
              <a:t>36</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338138"/>
            <a:ext cx="7772400" cy="1219200"/>
          </a:xfrm>
        </p:spPr>
        <p:txBody>
          <a:bodyPr/>
          <a:lstStyle/>
          <a:p>
            <a:r>
              <a:rPr lang="en-US" altLang="en-US" dirty="0" smtClean="0"/>
              <a:t>Additional History: Preadolescents &amp; Adolescents III</a:t>
            </a:r>
          </a:p>
        </p:txBody>
      </p:sp>
      <p:sp>
        <p:nvSpPr>
          <p:cNvPr id="39939" name="Rectangle 3"/>
          <p:cNvSpPr>
            <a:spLocks noGrp="1" noChangeArrowheads="1"/>
          </p:cNvSpPr>
          <p:nvPr>
            <p:ph idx="1"/>
          </p:nvPr>
        </p:nvSpPr>
        <p:spPr>
          <a:xfrm>
            <a:off x="685800" y="1646238"/>
            <a:ext cx="7772400" cy="4454525"/>
          </a:xfrm>
        </p:spPr>
        <p:txBody>
          <a:bodyPr/>
          <a:lstStyle/>
          <a:p>
            <a:r>
              <a:rPr lang="en-US" altLang="en-US" sz="2000" dirty="0" smtClean="0"/>
              <a:t>Do you and your boyfriend have intercourse? Are you using condoms? What kind of protection did you use the last time you had sex?</a:t>
            </a:r>
          </a:p>
          <a:p>
            <a:r>
              <a:rPr lang="en-US" altLang="en-US" sz="2000" dirty="0" smtClean="0"/>
              <a:t>Has anyone ever talked to you about sexually transmitted infections, such as chlamydia, herpes, gonorrhea, or AIDS?</a:t>
            </a:r>
          </a:p>
          <a:p>
            <a:r>
              <a:rPr lang="en-US" altLang="en-US" sz="2000" dirty="0" smtClean="0"/>
              <a:t>Have you and your parents discussed the human papillomavirus vaccine? It is recommended before girls become sexually active.</a:t>
            </a:r>
          </a:p>
          <a:p>
            <a:r>
              <a:rPr lang="en-US" altLang="en-US" sz="2000" dirty="0" smtClean="0"/>
              <a:t>Sometimes a person touches a girl in a way that she does not want them to</a:t>
            </a:r>
          </a:p>
          <a:p>
            <a:r>
              <a:rPr lang="en-US" altLang="en-US" sz="2000" dirty="0" smtClean="0"/>
              <a:t>Has that ever happened to you? If that happens, the girl should remember it is not her fault</a:t>
            </a:r>
          </a:p>
          <a:p>
            <a:r>
              <a:rPr lang="en-US" altLang="en-US" sz="2000" dirty="0" smtClean="0"/>
              <a:t>She should tell another adult about it</a:t>
            </a:r>
          </a:p>
          <a:p>
            <a:pPr lvl="1"/>
            <a:endParaRPr lang="en-US" altLang="en-US" dirty="0" smtClean="0"/>
          </a:p>
        </p:txBody>
      </p:sp>
      <p:sp>
        <p:nvSpPr>
          <p:cNvPr id="39941"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6BBF045D-5A93-4575-8009-B3ABA84E4AB1}" type="slidenum">
              <a:rPr lang="en-GB" sz="1000" smtClean="0">
                <a:solidFill>
                  <a:srgbClr val="000000"/>
                </a:solidFill>
                <a:latin typeface="Arial" pitchFamily="34" charset="0"/>
                <a:cs typeface="Arial" pitchFamily="34" charset="0"/>
              </a:rPr>
              <a:pPr eaLnBrk="1" hangingPunct="1"/>
              <a:t>37</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338138"/>
            <a:ext cx="7772400" cy="1219200"/>
          </a:xfrm>
        </p:spPr>
        <p:txBody>
          <a:bodyPr/>
          <a:lstStyle/>
          <a:p>
            <a:r>
              <a:rPr lang="en-US" altLang="en-US" dirty="0" smtClean="0"/>
              <a:t>Additional History: Aging Woman</a:t>
            </a:r>
          </a:p>
        </p:txBody>
      </p:sp>
      <p:sp>
        <p:nvSpPr>
          <p:cNvPr id="40963" name="Rectangle 3"/>
          <p:cNvSpPr>
            <a:spLocks noGrp="1" noChangeArrowheads="1"/>
          </p:cNvSpPr>
          <p:nvPr>
            <p:ph idx="1"/>
          </p:nvPr>
        </p:nvSpPr>
        <p:spPr>
          <a:xfrm>
            <a:off x="685800" y="1646238"/>
            <a:ext cx="7772400" cy="4454525"/>
          </a:xfrm>
        </p:spPr>
        <p:txBody>
          <a:bodyPr/>
          <a:lstStyle/>
          <a:p>
            <a:r>
              <a:rPr lang="en-US" altLang="en-US" sz="2400" dirty="0" smtClean="0"/>
              <a:t>After menopause, have you noted any vaginal bleeding?</a:t>
            </a:r>
          </a:p>
          <a:p>
            <a:r>
              <a:rPr lang="en-US" altLang="en-US" sz="2400" dirty="0" smtClean="0"/>
              <a:t>Any vaginal itching, discharge, or pain with intercourse?</a:t>
            </a:r>
          </a:p>
          <a:p>
            <a:r>
              <a:rPr lang="en-US" altLang="en-US" sz="2400" dirty="0" smtClean="0"/>
              <a:t>Any pressure in genital area, loss of urine with cough or sneeze, back pain, or constipation?</a:t>
            </a:r>
          </a:p>
          <a:p>
            <a:r>
              <a:rPr lang="en-US" altLang="en-US" sz="2400" dirty="0" smtClean="0"/>
              <a:t>Are you in a relationship involving sex now? Are aspects of sex satisfactory to you and your partner? Is there adequate privacy for a sexual relationship?</a:t>
            </a:r>
          </a:p>
        </p:txBody>
      </p:sp>
      <p:sp>
        <p:nvSpPr>
          <p:cNvPr id="40965"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F860A1BE-E675-44EA-BFC7-29E29F58250F}" type="slidenum">
              <a:rPr lang="en-GB" sz="1000" smtClean="0">
                <a:solidFill>
                  <a:srgbClr val="000000"/>
                </a:solidFill>
                <a:latin typeface="Arial" pitchFamily="34" charset="0"/>
                <a:cs typeface="Arial" pitchFamily="34" charset="0"/>
              </a:rPr>
              <a:pPr eaLnBrk="1" hangingPunct="1"/>
              <a:t>38</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338138"/>
            <a:ext cx="7772400" cy="1219200"/>
          </a:xfrm>
        </p:spPr>
        <p:txBody>
          <a:bodyPr/>
          <a:lstStyle/>
          <a:p>
            <a:r>
              <a:rPr lang="en-US" altLang="en-US" dirty="0" smtClean="0"/>
              <a:t>Objective Data: Preparation</a:t>
            </a:r>
          </a:p>
        </p:txBody>
      </p:sp>
      <p:sp>
        <p:nvSpPr>
          <p:cNvPr id="41987" name="Rectangle 3"/>
          <p:cNvSpPr>
            <a:spLocks noGrp="1" noChangeArrowheads="1"/>
          </p:cNvSpPr>
          <p:nvPr>
            <p:ph idx="1"/>
          </p:nvPr>
        </p:nvSpPr>
        <p:spPr>
          <a:xfrm>
            <a:off x="685800" y="1646238"/>
            <a:ext cx="7772400" cy="4659312"/>
          </a:xfrm>
        </p:spPr>
        <p:txBody>
          <a:bodyPr/>
          <a:lstStyle/>
          <a:p>
            <a:r>
              <a:rPr lang="en-US" altLang="en-US" dirty="0" smtClean="0"/>
              <a:t>Assemble equipment before helping woman into position</a:t>
            </a:r>
          </a:p>
          <a:p>
            <a:r>
              <a:rPr lang="en-US" altLang="en-US" dirty="0" smtClean="0"/>
              <a:t>Arrange within easy reach</a:t>
            </a:r>
          </a:p>
          <a:p>
            <a:r>
              <a:rPr lang="en-US" altLang="en-US" dirty="0" smtClean="0"/>
              <a:t>Familiarize yourself with vaginal speculum before examination</a:t>
            </a:r>
          </a:p>
          <a:p>
            <a:pPr lvl="1"/>
            <a:r>
              <a:rPr lang="en-US" altLang="en-US" dirty="0" smtClean="0"/>
              <a:t>Practice opening and closing blades, locking them into position, and releasing them</a:t>
            </a:r>
          </a:p>
          <a:p>
            <a:pPr lvl="1"/>
            <a:r>
              <a:rPr lang="en-US" altLang="en-US" dirty="0" smtClean="0"/>
              <a:t>Try both metal and plastic types</a:t>
            </a:r>
          </a:p>
          <a:p>
            <a:r>
              <a:rPr lang="en-US" altLang="en-US" dirty="0" smtClean="0"/>
              <a:t>Note that plastic speculum locks and unlocks with a resounding click that can be alarming</a:t>
            </a:r>
          </a:p>
        </p:txBody>
      </p:sp>
      <p:sp>
        <p:nvSpPr>
          <p:cNvPr id="41989"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7A0AAE60-534A-4E1A-BA2F-E87D5EAC5888}" type="slidenum">
              <a:rPr lang="en-GB" sz="1000" smtClean="0">
                <a:solidFill>
                  <a:srgbClr val="000000"/>
                </a:solidFill>
                <a:latin typeface="Arial" pitchFamily="34" charset="0"/>
                <a:cs typeface="Arial" pitchFamily="34" charset="0"/>
              </a:rPr>
              <a:pPr eaLnBrk="1" hangingPunct="1"/>
              <a:t>39</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0"/>
          <p:cNvSpPr>
            <a:spLocks noGrp="1"/>
          </p:cNvSpPr>
          <p:nvPr>
            <p:ph type="title"/>
          </p:nvPr>
        </p:nvSpPr>
        <p:spPr>
          <a:xfrm>
            <a:off x="685800" y="338138"/>
            <a:ext cx="7772400" cy="1219200"/>
          </a:xfrm>
        </p:spPr>
        <p:txBody>
          <a:bodyPr/>
          <a:lstStyle/>
          <a:p>
            <a:r>
              <a:rPr lang="en-US" altLang="en-US" dirty="0" smtClean="0"/>
              <a:t>Female Genitourinary System</a:t>
            </a:r>
          </a:p>
        </p:txBody>
      </p:sp>
      <p:sp>
        <p:nvSpPr>
          <p:cNvPr id="6147" name="Rectangle 4"/>
          <p:cNvSpPr>
            <a:spLocks noGrp="1" noChangeArrowheads="1"/>
          </p:cNvSpPr>
          <p:nvPr>
            <p:ph idx="1"/>
          </p:nvPr>
        </p:nvSpPr>
        <p:spPr>
          <a:xfrm>
            <a:off x="685800" y="1646238"/>
            <a:ext cx="7772400" cy="4454525"/>
          </a:xfrm>
        </p:spPr>
        <p:txBody>
          <a:bodyPr/>
          <a:lstStyle/>
          <a:p>
            <a:r>
              <a:rPr lang="en-US" altLang="en-US" dirty="0" smtClean="0"/>
              <a:t>Internal female genital structures include: </a:t>
            </a:r>
          </a:p>
        </p:txBody>
      </p:sp>
      <p:sp>
        <p:nvSpPr>
          <p:cNvPr id="6148" name="Content Placeholder 4"/>
          <p:cNvSpPr>
            <a:spLocks noGrp="1"/>
          </p:cNvSpPr>
          <p:nvPr>
            <p:ph sz="quarter" idx="11"/>
          </p:nvPr>
        </p:nvSpPr>
        <p:spPr>
          <a:xfrm>
            <a:off x="4721225" y="2422525"/>
            <a:ext cx="3740150" cy="3338513"/>
          </a:xfrm>
        </p:spPr>
        <p:txBody>
          <a:bodyPr/>
          <a:lstStyle/>
          <a:p>
            <a:pPr lvl="1"/>
            <a:r>
              <a:rPr lang="en-US" altLang="en-US" dirty="0" err="1" smtClean="0"/>
              <a:t>Rectouterine</a:t>
            </a:r>
            <a:r>
              <a:rPr lang="en-US" altLang="en-US" dirty="0" smtClean="0"/>
              <a:t> pouch, or cul-de-sac of Douglas</a:t>
            </a:r>
          </a:p>
          <a:p>
            <a:pPr lvl="1"/>
            <a:r>
              <a:rPr lang="en-US" altLang="en-US" dirty="0" smtClean="0"/>
              <a:t>Uterus</a:t>
            </a:r>
          </a:p>
          <a:p>
            <a:pPr lvl="1"/>
            <a:r>
              <a:rPr lang="en-US" altLang="en-US" dirty="0" smtClean="0"/>
              <a:t>Fallopian tubes </a:t>
            </a:r>
          </a:p>
        </p:txBody>
      </p:sp>
      <p:sp>
        <p:nvSpPr>
          <p:cNvPr id="6149" name="Content Placeholder 5"/>
          <p:cNvSpPr>
            <a:spLocks noGrp="1"/>
          </p:cNvSpPr>
          <p:nvPr>
            <p:ph sz="quarter" idx="13"/>
          </p:nvPr>
        </p:nvSpPr>
        <p:spPr>
          <a:xfrm>
            <a:off x="701675" y="2476500"/>
            <a:ext cx="3740150" cy="3338513"/>
          </a:xfrm>
        </p:spPr>
        <p:txBody>
          <a:bodyPr/>
          <a:lstStyle/>
          <a:p>
            <a:pPr lvl="1"/>
            <a:r>
              <a:rPr lang="en-US" altLang="en-US" dirty="0" smtClean="0"/>
              <a:t>Vagina</a:t>
            </a:r>
          </a:p>
          <a:p>
            <a:pPr lvl="1"/>
            <a:r>
              <a:rPr lang="en-US" altLang="en-US" dirty="0" smtClean="0"/>
              <a:t>Cervix</a:t>
            </a:r>
          </a:p>
          <a:p>
            <a:pPr lvl="1"/>
            <a:r>
              <a:rPr lang="en-US" altLang="en-US" dirty="0" err="1" smtClean="0"/>
              <a:t>Squamocolumnar</a:t>
            </a:r>
            <a:r>
              <a:rPr lang="en-US" altLang="en-US" dirty="0" smtClean="0"/>
              <a:t> </a:t>
            </a:r>
            <a:br>
              <a:rPr lang="en-US" altLang="en-US" dirty="0" smtClean="0"/>
            </a:br>
            <a:r>
              <a:rPr lang="en-US" altLang="en-US" dirty="0" smtClean="0"/>
              <a:t>junction</a:t>
            </a:r>
          </a:p>
          <a:p>
            <a:pPr lvl="1"/>
            <a:r>
              <a:rPr lang="en-US" altLang="en-US" dirty="0" smtClean="0"/>
              <a:t>Anterior fornix </a:t>
            </a:r>
          </a:p>
          <a:p>
            <a:pPr lvl="1"/>
            <a:r>
              <a:rPr lang="en-US" altLang="en-US" dirty="0" smtClean="0"/>
              <a:t>Posterior fornix</a:t>
            </a:r>
          </a:p>
        </p:txBody>
      </p:sp>
      <p:sp>
        <p:nvSpPr>
          <p:cNvPr id="6151" name="Slide Number Placeholder 3"/>
          <p:cNvSpPr>
            <a:spLocks noGrp="1"/>
          </p:cNvSpPr>
          <p:nvPr>
            <p:ph type="sldNum" sz="quarter" idx="1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8E17A30D-9937-4619-A6E6-ABC4DC5F216A}" type="slidenum">
              <a:rPr lang="en-GB" sz="1000" smtClean="0">
                <a:solidFill>
                  <a:srgbClr val="000000"/>
                </a:solidFill>
                <a:latin typeface="Arial" pitchFamily="34" charset="0"/>
                <a:cs typeface="Arial" pitchFamily="34" charset="0"/>
              </a:rPr>
              <a:pPr eaLnBrk="1" hangingPunct="1"/>
              <a:t>4</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5"/>
          </p:nvPr>
        </p:nvSpPr>
        <p:spPr/>
        <p:txBody>
          <a:bodyPr/>
          <a:lstStyle/>
          <a:p>
            <a:pPr>
              <a:defRPr/>
            </a:pPr>
            <a:r>
              <a:rPr lang="en-US" dirty="0" smtClean="0"/>
              <a:t>Copyright © 2016 by Elsevier, Inc. All rights reserved.</a:t>
            </a:r>
          </a:p>
          <a:p>
            <a:pPr>
              <a:defRPr/>
            </a:pPr>
            <a:r>
              <a:rPr lang="en-US" dirty="0" smtClean="0"/>
              <a:t>Copyright © 2012, 2008, 2004, 2000, 1996, 1993 by Saunders, an affiliate of Elsevier Inc. </a:t>
            </a:r>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338138"/>
            <a:ext cx="7772400" cy="1216025"/>
          </a:xfrm>
        </p:spPr>
        <p:txBody>
          <a:bodyPr/>
          <a:lstStyle/>
          <a:p>
            <a:r>
              <a:rPr lang="en-US" altLang="en-US" dirty="0" smtClean="0"/>
              <a:t>Objective Data: Equipment</a:t>
            </a:r>
          </a:p>
        </p:txBody>
      </p:sp>
      <p:sp>
        <p:nvSpPr>
          <p:cNvPr id="43011" name="Rectangle 3"/>
          <p:cNvSpPr>
            <a:spLocks noGrp="1" noChangeArrowheads="1"/>
          </p:cNvSpPr>
          <p:nvPr>
            <p:ph sz="half" idx="2"/>
          </p:nvPr>
        </p:nvSpPr>
        <p:spPr>
          <a:xfrm>
            <a:off x="636588" y="1622425"/>
            <a:ext cx="4032250" cy="4725988"/>
          </a:xfrm>
        </p:spPr>
        <p:txBody>
          <a:bodyPr/>
          <a:lstStyle/>
          <a:p>
            <a:r>
              <a:rPr lang="en-US" altLang="en-US" sz="2000" dirty="0" smtClean="0"/>
              <a:t>Gloves</a:t>
            </a:r>
          </a:p>
          <a:p>
            <a:r>
              <a:rPr lang="en-US" altLang="en-US" sz="2000" dirty="0" smtClean="0"/>
              <a:t>Goose-necked lamp</a:t>
            </a:r>
          </a:p>
          <a:p>
            <a:r>
              <a:rPr lang="en-US" altLang="en-US" sz="2000" dirty="0" smtClean="0"/>
              <a:t>Vaginal speculum of appropriate size</a:t>
            </a:r>
          </a:p>
          <a:p>
            <a:r>
              <a:rPr lang="en-US" altLang="en-US" sz="2000" dirty="0" smtClean="0"/>
              <a:t>Graves’ speculum, useful for most adult women, available in varying lengths and widths</a:t>
            </a:r>
          </a:p>
          <a:p>
            <a:r>
              <a:rPr lang="en-US" altLang="en-US" sz="2000" dirty="0" smtClean="0"/>
              <a:t>Pederson speculum, narrow blades, useful for young or postmenopausal women with narrowed </a:t>
            </a:r>
            <a:r>
              <a:rPr lang="en-US" altLang="en-US" sz="2000" dirty="0" err="1" smtClean="0"/>
              <a:t>introitus</a:t>
            </a:r>
            <a:endParaRPr lang="en-US" altLang="en-US" sz="2000" dirty="0" smtClean="0"/>
          </a:p>
          <a:p>
            <a:r>
              <a:rPr lang="en-US" altLang="en-US" sz="2000" dirty="0" smtClean="0"/>
              <a:t>Large cotton-tipped applicators, rectal swabs</a:t>
            </a:r>
          </a:p>
          <a:p>
            <a:r>
              <a:rPr lang="en-US" altLang="en-US" sz="2000" dirty="0" smtClean="0"/>
              <a:t>Lubricant</a:t>
            </a:r>
          </a:p>
          <a:p>
            <a:pPr lvl="2"/>
            <a:endParaRPr lang="en-US" altLang="en-US" dirty="0" smtClean="0"/>
          </a:p>
        </p:txBody>
      </p:sp>
      <p:sp>
        <p:nvSpPr>
          <p:cNvPr id="43012" name="Content Placeholder 6"/>
          <p:cNvSpPr>
            <a:spLocks noGrp="1"/>
          </p:cNvSpPr>
          <p:nvPr>
            <p:ph sz="quarter" idx="4"/>
          </p:nvPr>
        </p:nvSpPr>
        <p:spPr>
          <a:xfrm>
            <a:off x="4645025" y="1555750"/>
            <a:ext cx="4032250" cy="4781550"/>
          </a:xfrm>
        </p:spPr>
        <p:txBody>
          <a:bodyPr/>
          <a:lstStyle/>
          <a:p>
            <a:r>
              <a:rPr lang="en-US" altLang="en-US" dirty="0" smtClean="0"/>
              <a:t>Materials for </a:t>
            </a:r>
            <a:r>
              <a:rPr lang="en-US" altLang="en-US" dirty="0" err="1" smtClean="0"/>
              <a:t>cytologic</a:t>
            </a:r>
            <a:r>
              <a:rPr lang="en-US" altLang="en-US" dirty="0" smtClean="0"/>
              <a:t> study:</a:t>
            </a:r>
          </a:p>
          <a:p>
            <a:pPr lvl="1"/>
            <a:r>
              <a:rPr lang="en-US" altLang="en-US" dirty="0" smtClean="0"/>
              <a:t>Glass slide with frosted end</a:t>
            </a:r>
          </a:p>
          <a:p>
            <a:pPr lvl="1"/>
            <a:r>
              <a:rPr lang="en-US" altLang="en-US" dirty="0" smtClean="0"/>
              <a:t>Sterile </a:t>
            </a:r>
            <a:r>
              <a:rPr lang="en-US" altLang="en-US" dirty="0" err="1" smtClean="0"/>
              <a:t>Cytobrush</a:t>
            </a:r>
            <a:r>
              <a:rPr lang="en-US" altLang="en-US" dirty="0" smtClean="0"/>
              <a:t> or cotton-tipped applicator</a:t>
            </a:r>
          </a:p>
          <a:p>
            <a:pPr lvl="1"/>
            <a:r>
              <a:rPr lang="en-US" altLang="en-US" dirty="0" err="1" smtClean="0"/>
              <a:t>Ayre’s</a:t>
            </a:r>
            <a:r>
              <a:rPr lang="en-US" altLang="en-US" dirty="0" smtClean="0"/>
              <a:t> spatula</a:t>
            </a:r>
          </a:p>
          <a:p>
            <a:pPr lvl="1"/>
            <a:r>
              <a:rPr lang="en-US" altLang="en-US" dirty="0" smtClean="0"/>
              <a:t>Spray fixative</a:t>
            </a:r>
          </a:p>
          <a:p>
            <a:pPr lvl="1"/>
            <a:r>
              <a:rPr lang="en-US" altLang="en-US" dirty="0" smtClean="0"/>
              <a:t>Specimen container for gonorrhea culture (GC)/chlamydia</a:t>
            </a:r>
          </a:p>
          <a:p>
            <a:pPr lvl="1"/>
            <a:r>
              <a:rPr lang="en-US" altLang="en-US" dirty="0" smtClean="0"/>
              <a:t>Small bottle of normal saline solution, potassium hydroxide (KOH), and acetic acid (white vinegar)</a:t>
            </a:r>
          </a:p>
        </p:txBody>
      </p:sp>
      <p:sp>
        <p:nvSpPr>
          <p:cNvPr id="4301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F07C8FB0-1852-4978-A9A5-CF18C972DAD2}" type="slidenum">
              <a:rPr lang="en-GB" sz="1000" smtClean="0">
                <a:solidFill>
                  <a:srgbClr val="000000"/>
                </a:solidFill>
                <a:latin typeface="Arial" pitchFamily="34" charset="0"/>
                <a:cs typeface="Arial" pitchFamily="34" charset="0"/>
              </a:rPr>
              <a:pPr eaLnBrk="1" hangingPunct="1"/>
              <a:t>40</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38138"/>
            <a:ext cx="7772400" cy="1219200"/>
          </a:xfrm>
        </p:spPr>
        <p:txBody>
          <a:bodyPr/>
          <a:lstStyle/>
          <a:p>
            <a:r>
              <a:rPr lang="en-US" altLang="en-US" dirty="0" smtClean="0"/>
              <a:t>Objective Data: Positioning</a:t>
            </a:r>
          </a:p>
        </p:txBody>
      </p:sp>
      <p:sp>
        <p:nvSpPr>
          <p:cNvPr id="44035" name="Rectangle 3"/>
          <p:cNvSpPr>
            <a:spLocks noGrp="1" noChangeArrowheads="1"/>
          </p:cNvSpPr>
          <p:nvPr>
            <p:ph idx="1"/>
          </p:nvPr>
        </p:nvSpPr>
        <p:spPr>
          <a:xfrm>
            <a:off x="685800" y="1646238"/>
            <a:ext cx="7772400" cy="4454525"/>
          </a:xfrm>
        </p:spPr>
        <p:txBody>
          <a:bodyPr/>
          <a:lstStyle/>
          <a:p>
            <a:r>
              <a:rPr lang="en-US" altLang="en-US" sz="2400" dirty="0" smtClean="0"/>
              <a:t>Initially, the woman </a:t>
            </a:r>
            <a:r>
              <a:rPr lang="en-US" altLang="en-US" dirty="0" smtClean="0"/>
              <a:t>should be sitting up</a:t>
            </a:r>
          </a:p>
          <a:p>
            <a:pPr lvl="1"/>
            <a:r>
              <a:rPr lang="en-US" altLang="en-US" sz="2000" dirty="0" smtClean="0"/>
              <a:t>An equal-status position is important to establish trust and rapport before vaginal examination</a:t>
            </a:r>
            <a:endParaRPr lang="en-US" altLang="en-US" dirty="0" smtClean="0"/>
          </a:p>
          <a:p>
            <a:r>
              <a:rPr lang="en-US" altLang="en-US" sz="2400" dirty="0" smtClean="0"/>
              <a:t>For examination, woman should be placed in lithotomy position, with examiner sitting on stool</a:t>
            </a:r>
          </a:p>
          <a:p>
            <a:pPr lvl="1"/>
            <a:r>
              <a:rPr lang="en-US" altLang="en-US" sz="2000" dirty="0" smtClean="0"/>
              <a:t>Help woman into lithotomy position, with body supine, feet in stirrups, knees apart, and buttocks at edge of examining table</a:t>
            </a:r>
          </a:p>
          <a:p>
            <a:pPr lvl="1"/>
            <a:r>
              <a:rPr lang="en-US" altLang="en-US" sz="2000" dirty="0" smtClean="0"/>
              <a:t>Ask woman to lift hips as you guide them to edge of table</a:t>
            </a:r>
          </a:p>
          <a:p>
            <a:pPr lvl="1"/>
            <a:r>
              <a:rPr lang="en-US" altLang="en-US" sz="2000" dirty="0" smtClean="0"/>
              <a:t>Some women prefer to leave their shoes or socks on</a:t>
            </a:r>
            <a:endParaRPr lang="en-US" altLang="en-US" sz="2200" dirty="0" smtClean="0"/>
          </a:p>
        </p:txBody>
      </p:sp>
      <p:sp>
        <p:nvSpPr>
          <p:cNvPr id="44037"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2C14A308-4BC2-493B-9072-A9941B764BED}" type="slidenum">
              <a:rPr lang="en-GB" sz="1000" smtClean="0">
                <a:solidFill>
                  <a:srgbClr val="000000"/>
                </a:solidFill>
                <a:latin typeface="Arial" pitchFamily="34" charset="0"/>
                <a:cs typeface="Arial" pitchFamily="34" charset="0"/>
              </a:rPr>
              <a:pPr eaLnBrk="1" hangingPunct="1"/>
              <a:t>41</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dirty="0" smtClean="0"/>
              <a:t>Lithotomy Position and Draping</a:t>
            </a:r>
          </a:p>
        </p:txBody>
      </p:sp>
      <p:pic>
        <p:nvPicPr>
          <p:cNvPr id="45059" name="Picture 8" descr="f26-04-X32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5213" y="1765300"/>
            <a:ext cx="4459287" cy="435610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5061"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D3E014CD-14CC-4F2F-A3C3-FFA949CBC6DD}" type="slidenum">
              <a:rPr lang="en-GB" sz="1000" smtClean="0">
                <a:solidFill>
                  <a:srgbClr val="000000"/>
                </a:solidFill>
                <a:latin typeface="Arial" pitchFamily="34" charset="0"/>
                <a:cs typeface="Arial" pitchFamily="34" charset="0"/>
              </a:rPr>
              <a:pPr eaLnBrk="1" hangingPunct="1"/>
              <a:t>42</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338138"/>
            <a:ext cx="7772400" cy="1219200"/>
          </a:xfrm>
        </p:spPr>
        <p:txBody>
          <a:bodyPr/>
          <a:lstStyle/>
          <a:p>
            <a:r>
              <a:rPr lang="en-US" altLang="en-US" dirty="0" smtClean="0"/>
              <a:t>Objective Data: Positioning II</a:t>
            </a:r>
          </a:p>
        </p:txBody>
      </p:sp>
      <p:sp>
        <p:nvSpPr>
          <p:cNvPr id="46083" name="Rectangle 3"/>
          <p:cNvSpPr>
            <a:spLocks noGrp="1" noChangeArrowheads="1"/>
          </p:cNvSpPr>
          <p:nvPr>
            <p:ph idx="1"/>
          </p:nvPr>
        </p:nvSpPr>
        <p:spPr>
          <a:xfrm>
            <a:off x="685800" y="1646238"/>
            <a:ext cx="7772400" cy="4522787"/>
          </a:xfrm>
        </p:spPr>
        <p:txBody>
          <a:bodyPr/>
          <a:lstStyle/>
          <a:p>
            <a:r>
              <a:rPr lang="en-US" altLang="en-US" sz="2400" dirty="0" smtClean="0"/>
              <a:t>Place arms at her sides or across chest, not over head, because this position only tightens abdominal muscles</a:t>
            </a:r>
          </a:p>
          <a:p>
            <a:r>
              <a:rPr lang="en-US" altLang="en-US" sz="2400" dirty="0" smtClean="0"/>
              <a:t>Traditional mode is to drape woman fully, covering stomach and legs, exposing only vulva to view</a:t>
            </a:r>
          </a:p>
          <a:p>
            <a:r>
              <a:rPr lang="en-US" altLang="en-US" sz="2400" dirty="0" smtClean="0"/>
              <a:t>Be sure to push down drape between woman’s legs and elevate her head so that you can see her face</a:t>
            </a:r>
          </a:p>
          <a:p>
            <a:pPr lvl="1"/>
            <a:r>
              <a:rPr lang="en-US" altLang="en-US" sz="2000" dirty="0" smtClean="0"/>
              <a:t>Lithotomy position leaves many women feeling helpless and vulnerable</a:t>
            </a:r>
          </a:p>
          <a:p>
            <a:pPr lvl="1"/>
            <a:r>
              <a:rPr lang="en-US" altLang="en-US" sz="2000" dirty="0" smtClean="0"/>
              <a:t>Indeed, many women tolerate pelvic examination because they consider it basic for health care, yet find it uncomfortable</a:t>
            </a:r>
            <a:endParaRPr lang="en-US" altLang="en-US" sz="2200" dirty="0" smtClean="0"/>
          </a:p>
        </p:txBody>
      </p:sp>
      <p:sp>
        <p:nvSpPr>
          <p:cNvPr id="46085"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A60E6FDB-D17C-4DCA-89EB-0AABA784B984}" type="slidenum">
              <a:rPr lang="en-GB" sz="1000" smtClean="0">
                <a:solidFill>
                  <a:srgbClr val="000000"/>
                </a:solidFill>
                <a:latin typeface="Arial" pitchFamily="34" charset="0"/>
                <a:cs typeface="Arial" pitchFamily="34" charset="0"/>
              </a:rPr>
              <a:pPr eaLnBrk="1" hangingPunct="1"/>
              <a:t>43</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338138"/>
            <a:ext cx="7772400" cy="1219200"/>
          </a:xfrm>
        </p:spPr>
        <p:txBody>
          <a:bodyPr/>
          <a:lstStyle/>
          <a:p>
            <a:r>
              <a:rPr lang="en-US" altLang="en-US" dirty="0" smtClean="0"/>
              <a:t>Objective Data: Positioning III</a:t>
            </a:r>
          </a:p>
        </p:txBody>
      </p:sp>
      <p:sp>
        <p:nvSpPr>
          <p:cNvPr id="47107" name="Rectangle 3"/>
          <p:cNvSpPr>
            <a:spLocks noGrp="1" noChangeArrowheads="1"/>
          </p:cNvSpPr>
          <p:nvPr>
            <p:ph idx="1"/>
          </p:nvPr>
        </p:nvSpPr>
        <p:spPr>
          <a:xfrm>
            <a:off x="685800" y="1646238"/>
            <a:ext cx="7772400" cy="4454525"/>
          </a:xfrm>
        </p:spPr>
        <p:txBody>
          <a:bodyPr/>
          <a:lstStyle/>
          <a:p>
            <a:r>
              <a:rPr lang="en-US" altLang="en-US" sz="2400" b="1" dirty="0" smtClean="0"/>
              <a:t>You can help woman relax, decrease her anxiety, and retain a sense of control by using these measures</a:t>
            </a:r>
          </a:p>
          <a:p>
            <a:pPr lvl="1"/>
            <a:r>
              <a:rPr lang="en-US" altLang="en-US" sz="2000" dirty="0" smtClean="0"/>
              <a:t>Have her empty bladder before examination</a:t>
            </a:r>
          </a:p>
          <a:p>
            <a:pPr lvl="1"/>
            <a:r>
              <a:rPr lang="en-US" altLang="en-US" sz="2000" dirty="0" smtClean="0"/>
              <a:t>Position examination table so that her perineum is not exposed to an inadvertent open door</a:t>
            </a:r>
          </a:p>
          <a:p>
            <a:pPr lvl="1"/>
            <a:r>
              <a:rPr lang="en-US" altLang="en-US" sz="2000" dirty="0" smtClean="0"/>
              <a:t>Ask if she would like a friend, family member, or chaperone present; position this person by woman’s head to maintain privacy</a:t>
            </a:r>
          </a:p>
          <a:p>
            <a:pPr lvl="1"/>
            <a:r>
              <a:rPr lang="en-US" altLang="en-US" sz="2000" dirty="0" smtClean="0"/>
              <a:t>Elevate her head and shoulders to </a:t>
            </a:r>
            <a:r>
              <a:rPr lang="en-US" altLang="en-US" sz="2000" dirty="0" err="1" smtClean="0"/>
              <a:t>semisitting</a:t>
            </a:r>
            <a:r>
              <a:rPr lang="en-US" altLang="en-US" sz="2000" dirty="0" smtClean="0"/>
              <a:t> position to maintain eye contact</a:t>
            </a:r>
          </a:p>
          <a:p>
            <a:pPr lvl="1"/>
            <a:r>
              <a:rPr lang="en-US" altLang="en-US" sz="2000" dirty="0" smtClean="0"/>
              <a:t>Place stirrups so that legs are not abducted too far</a:t>
            </a:r>
            <a:endParaRPr lang="en-US" altLang="en-US" sz="2200" dirty="0" smtClean="0"/>
          </a:p>
        </p:txBody>
      </p:sp>
      <p:sp>
        <p:nvSpPr>
          <p:cNvPr id="47109"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6DC91C25-94D4-4D95-AB16-11C6771DD1D6}" type="slidenum">
              <a:rPr lang="en-GB" sz="1000" smtClean="0">
                <a:solidFill>
                  <a:srgbClr val="000000"/>
                </a:solidFill>
                <a:latin typeface="Arial" pitchFamily="34" charset="0"/>
                <a:cs typeface="Arial" pitchFamily="34" charset="0"/>
              </a:rPr>
              <a:pPr eaLnBrk="1" hangingPunct="1"/>
              <a:t>44</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338138"/>
            <a:ext cx="7772400" cy="1219200"/>
          </a:xfrm>
        </p:spPr>
        <p:txBody>
          <a:bodyPr/>
          <a:lstStyle/>
          <a:p>
            <a:r>
              <a:rPr lang="en-US" altLang="en-US" dirty="0" smtClean="0"/>
              <a:t>Objective Data: Positioning IV</a:t>
            </a:r>
          </a:p>
        </p:txBody>
      </p:sp>
      <p:sp>
        <p:nvSpPr>
          <p:cNvPr id="48131" name="Rectangle 3"/>
          <p:cNvSpPr>
            <a:spLocks noGrp="1" noChangeArrowheads="1"/>
          </p:cNvSpPr>
          <p:nvPr>
            <p:ph idx="1"/>
          </p:nvPr>
        </p:nvSpPr>
        <p:spPr>
          <a:xfrm>
            <a:off x="685800" y="1646238"/>
            <a:ext cx="7772400" cy="4659312"/>
          </a:xfrm>
        </p:spPr>
        <p:txBody>
          <a:bodyPr/>
          <a:lstStyle/>
          <a:p>
            <a:r>
              <a:rPr lang="en-US" altLang="en-US" b="1" dirty="0" smtClean="0"/>
              <a:t>You can help woman relax, decrease her anxiety, and retain a sense of control by using these measures </a:t>
            </a:r>
          </a:p>
          <a:p>
            <a:pPr lvl="1"/>
            <a:r>
              <a:rPr lang="en-US" altLang="en-US" dirty="0" smtClean="0"/>
              <a:t>Explain each step in examination before you do it</a:t>
            </a:r>
          </a:p>
          <a:p>
            <a:pPr lvl="1"/>
            <a:r>
              <a:rPr lang="en-US" altLang="en-US" dirty="0" smtClean="0"/>
              <a:t>Assure woman she can stop examination at any point should she feel any discomfort</a:t>
            </a:r>
          </a:p>
          <a:p>
            <a:pPr lvl="1"/>
            <a:r>
              <a:rPr lang="en-US" altLang="en-US" dirty="0" smtClean="0"/>
              <a:t>Use a gentle, firm touch, and gradual movements</a:t>
            </a:r>
          </a:p>
          <a:p>
            <a:pPr lvl="1"/>
            <a:r>
              <a:rPr lang="en-US" altLang="en-US" dirty="0" smtClean="0"/>
              <a:t>Communicate throughout examination; maintain a dialog to share information</a:t>
            </a:r>
          </a:p>
          <a:p>
            <a:pPr lvl="1"/>
            <a:r>
              <a:rPr lang="en-US" altLang="en-US" dirty="0" smtClean="0"/>
              <a:t>Use techniques of educational or mirror pelvic examination</a:t>
            </a:r>
          </a:p>
        </p:txBody>
      </p:sp>
      <p:sp>
        <p:nvSpPr>
          <p:cNvPr id="48133"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0E852007-D44B-4045-8031-98CD41151DC0}" type="slidenum">
              <a:rPr lang="en-GB" sz="1000" smtClean="0">
                <a:solidFill>
                  <a:srgbClr val="000000"/>
                </a:solidFill>
                <a:latin typeface="Arial" pitchFamily="34" charset="0"/>
                <a:cs typeface="Arial" pitchFamily="34" charset="0"/>
              </a:rPr>
              <a:pPr eaLnBrk="1" hangingPunct="1"/>
              <a:t>45</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338138"/>
            <a:ext cx="7772400" cy="1219200"/>
          </a:xfrm>
        </p:spPr>
        <p:txBody>
          <a:bodyPr/>
          <a:lstStyle/>
          <a:p>
            <a:r>
              <a:rPr lang="en-US" altLang="en-US" dirty="0" smtClean="0"/>
              <a:t>Educational or Mirror Pelvic Examination</a:t>
            </a:r>
          </a:p>
        </p:txBody>
      </p:sp>
      <p:sp>
        <p:nvSpPr>
          <p:cNvPr id="49155" name="Rectangle 3"/>
          <p:cNvSpPr>
            <a:spLocks noGrp="1" noChangeArrowheads="1"/>
          </p:cNvSpPr>
          <p:nvPr>
            <p:ph idx="1"/>
          </p:nvPr>
        </p:nvSpPr>
        <p:spPr>
          <a:xfrm>
            <a:off x="685800" y="1646238"/>
            <a:ext cx="7772400" cy="4454525"/>
          </a:xfrm>
        </p:spPr>
        <p:txBody>
          <a:bodyPr/>
          <a:lstStyle/>
          <a:p>
            <a:r>
              <a:rPr lang="en-US" altLang="en-US" sz="2000" dirty="0" smtClean="0"/>
              <a:t>Routine examination with some modifications in attitude, position, and communication</a:t>
            </a:r>
          </a:p>
          <a:p>
            <a:r>
              <a:rPr lang="en-US" altLang="en-US" sz="2000" dirty="0" smtClean="0"/>
              <a:t>First, woman considered active participant, one who is interested in learning and in sharing decisions about her own health care</a:t>
            </a:r>
          </a:p>
          <a:p>
            <a:r>
              <a:rPr lang="en-US" altLang="en-US" sz="2000" dirty="0" smtClean="0"/>
              <a:t>Woman props herself up on one elbow, or head of table is raised; her other hand holds a mirror between her legs, above examiner’s hands</a:t>
            </a:r>
          </a:p>
          <a:p>
            <a:r>
              <a:rPr lang="en-US" altLang="en-US" sz="2000" dirty="0" smtClean="0"/>
              <a:t>Mirror works well for teaching normal anatomy and its relationship to sexual behavior</a:t>
            </a:r>
          </a:p>
          <a:p>
            <a:r>
              <a:rPr lang="en-US" altLang="en-US" sz="2000" dirty="0" smtClean="0"/>
              <a:t>Woman is more willing to comply with treatment when she shares in decisions</a:t>
            </a:r>
          </a:p>
          <a:p>
            <a:pPr lvl="2"/>
            <a:endParaRPr lang="en-US" altLang="en-US" sz="1800" dirty="0" smtClean="0"/>
          </a:p>
        </p:txBody>
      </p:sp>
      <p:sp>
        <p:nvSpPr>
          <p:cNvPr id="49157"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C5249887-D3C6-4D93-A5EE-1AA7614772A6}" type="slidenum">
              <a:rPr lang="en-GB" sz="1000" smtClean="0">
                <a:solidFill>
                  <a:srgbClr val="000000"/>
                </a:solidFill>
                <a:latin typeface="Arial" pitchFamily="34" charset="0"/>
                <a:cs typeface="Arial" pitchFamily="34" charset="0"/>
              </a:rPr>
              <a:pPr eaLnBrk="1" hangingPunct="1"/>
              <a:t>46</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338138"/>
            <a:ext cx="7772400" cy="1219200"/>
          </a:xfrm>
        </p:spPr>
        <p:txBody>
          <a:bodyPr/>
          <a:lstStyle/>
          <a:p>
            <a:r>
              <a:rPr lang="en-US" altLang="en-US" dirty="0" smtClean="0"/>
              <a:t>External Genitalia: Inspection I</a:t>
            </a:r>
          </a:p>
        </p:txBody>
      </p:sp>
      <p:sp>
        <p:nvSpPr>
          <p:cNvPr id="50179" name="Rectangle 3"/>
          <p:cNvSpPr>
            <a:spLocks noGrp="1" noChangeArrowheads="1"/>
          </p:cNvSpPr>
          <p:nvPr>
            <p:ph idx="1"/>
          </p:nvPr>
        </p:nvSpPr>
        <p:spPr>
          <a:xfrm>
            <a:off x="685800" y="1646238"/>
            <a:ext cx="7772400" cy="4454525"/>
          </a:xfrm>
        </p:spPr>
        <p:txBody>
          <a:bodyPr/>
          <a:lstStyle/>
          <a:p>
            <a:r>
              <a:rPr lang="en-US" altLang="en-US" sz="2400" dirty="0" smtClean="0"/>
              <a:t>Skin color is even; labia </a:t>
            </a:r>
            <a:r>
              <a:rPr lang="en-US" altLang="en-US" sz="2400" dirty="0" err="1" smtClean="0"/>
              <a:t>minora</a:t>
            </a:r>
            <a:r>
              <a:rPr lang="en-US" altLang="en-US" sz="2400" dirty="0" smtClean="0"/>
              <a:t> are darker pink</a:t>
            </a:r>
          </a:p>
          <a:p>
            <a:r>
              <a:rPr lang="en-US" altLang="en-US" sz="2400" dirty="0" smtClean="0"/>
              <a:t>Hair distribution in usual female pattern of inverted triangle, although it normally may trail up abdomen</a:t>
            </a:r>
          </a:p>
          <a:p>
            <a:r>
              <a:rPr lang="en-US" altLang="en-US" sz="2400" dirty="0" smtClean="0"/>
              <a:t>Labia </a:t>
            </a:r>
            <a:r>
              <a:rPr lang="en-US" altLang="en-US" sz="2400" dirty="0" err="1" smtClean="0"/>
              <a:t>majora</a:t>
            </a:r>
            <a:r>
              <a:rPr lang="en-US" altLang="en-US" sz="2400" dirty="0" smtClean="0"/>
              <a:t> normally are symmetric, plump, and well formed; in nulliparous woman, labia meet in midline; after a vaginal delivery, labia are gaping and slightly shriveled</a:t>
            </a:r>
          </a:p>
          <a:p>
            <a:r>
              <a:rPr lang="en-US" altLang="en-US" sz="2400" dirty="0" smtClean="0"/>
              <a:t>No lesions should be present, except for occasional sebaceous cysts</a:t>
            </a:r>
          </a:p>
        </p:txBody>
      </p:sp>
      <p:sp>
        <p:nvSpPr>
          <p:cNvPr id="50181"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446C3849-3202-47A8-98A0-CA78143C861F}" type="slidenum">
              <a:rPr lang="en-GB" sz="1000" smtClean="0">
                <a:solidFill>
                  <a:srgbClr val="000000"/>
                </a:solidFill>
                <a:latin typeface="Arial" pitchFamily="34" charset="0"/>
                <a:cs typeface="Arial" pitchFamily="34" charset="0"/>
              </a:rPr>
              <a:pPr eaLnBrk="1" hangingPunct="1"/>
              <a:t>47</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338138"/>
            <a:ext cx="7772400" cy="1219200"/>
          </a:xfrm>
        </p:spPr>
        <p:txBody>
          <a:bodyPr/>
          <a:lstStyle/>
          <a:p>
            <a:r>
              <a:rPr lang="en-US" altLang="en-US" dirty="0" smtClean="0"/>
              <a:t>External Genitalia: Inspection II</a:t>
            </a:r>
          </a:p>
        </p:txBody>
      </p:sp>
      <p:sp>
        <p:nvSpPr>
          <p:cNvPr id="51203" name="Rectangle 3"/>
          <p:cNvSpPr>
            <a:spLocks noGrp="1" noChangeArrowheads="1"/>
          </p:cNvSpPr>
          <p:nvPr>
            <p:ph idx="1"/>
          </p:nvPr>
        </p:nvSpPr>
        <p:spPr>
          <a:xfrm>
            <a:off x="685800" y="1646238"/>
            <a:ext cx="7772400" cy="4454525"/>
          </a:xfrm>
        </p:spPr>
        <p:txBody>
          <a:bodyPr/>
          <a:lstStyle/>
          <a:p>
            <a:r>
              <a:rPr lang="en-US" altLang="en-US" sz="2400" b="1" dirty="0" smtClean="0"/>
              <a:t>With your gloved hand, separate labia </a:t>
            </a:r>
            <a:r>
              <a:rPr lang="en-US" altLang="en-US" sz="2400" b="1" dirty="0" err="1" smtClean="0"/>
              <a:t>majora</a:t>
            </a:r>
            <a:r>
              <a:rPr lang="en-US" altLang="en-US" sz="2400" b="1" dirty="0" smtClean="0"/>
              <a:t> to inspect:</a:t>
            </a:r>
          </a:p>
          <a:p>
            <a:pPr lvl="1"/>
            <a:r>
              <a:rPr lang="en-US" altLang="en-US" sz="2000" dirty="0" smtClean="0"/>
              <a:t>Clitoris</a:t>
            </a:r>
          </a:p>
          <a:p>
            <a:pPr lvl="1"/>
            <a:r>
              <a:rPr lang="en-US" altLang="en-US" sz="2000" dirty="0" smtClean="0"/>
              <a:t>Labia </a:t>
            </a:r>
            <a:r>
              <a:rPr lang="en-US" altLang="en-US" sz="2000" dirty="0" err="1" smtClean="0"/>
              <a:t>minora</a:t>
            </a:r>
            <a:r>
              <a:rPr lang="en-US" altLang="en-US" sz="2000" dirty="0" smtClean="0"/>
              <a:t> are dark pink and moist, usually symmetric</a:t>
            </a:r>
          </a:p>
          <a:p>
            <a:pPr lvl="1"/>
            <a:r>
              <a:rPr lang="en-US" altLang="en-US" sz="2000" dirty="0" smtClean="0"/>
              <a:t>Urethral opening appears stellate or </a:t>
            </a:r>
            <a:r>
              <a:rPr lang="en-US" altLang="en-US" sz="2000" dirty="0" err="1" smtClean="0"/>
              <a:t>slitlike</a:t>
            </a:r>
            <a:r>
              <a:rPr lang="en-US" altLang="en-US" sz="2000" dirty="0" smtClean="0"/>
              <a:t> and is midline</a:t>
            </a:r>
          </a:p>
          <a:p>
            <a:pPr lvl="1"/>
            <a:r>
              <a:rPr lang="en-US" altLang="en-US" sz="2000" dirty="0" smtClean="0"/>
              <a:t>Vaginal opening, or </a:t>
            </a:r>
            <a:r>
              <a:rPr lang="en-US" altLang="en-US" sz="2000" dirty="0" err="1" smtClean="0"/>
              <a:t>introitus</a:t>
            </a:r>
            <a:r>
              <a:rPr lang="en-US" altLang="en-US" sz="2000" dirty="0" smtClean="0"/>
              <a:t>, may appear as narrow vertical slit or as larger opening</a:t>
            </a:r>
          </a:p>
          <a:p>
            <a:pPr lvl="1"/>
            <a:r>
              <a:rPr lang="en-US" altLang="en-US" sz="2000" dirty="0" smtClean="0"/>
              <a:t>Perineum is smooth; a well-healed episiotomy scar, midline or </a:t>
            </a:r>
            <a:r>
              <a:rPr lang="en-US" altLang="en-US" sz="2000" dirty="0" err="1" smtClean="0"/>
              <a:t>mediolateral</a:t>
            </a:r>
            <a:r>
              <a:rPr lang="en-US" altLang="en-US" sz="2000" dirty="0" smtClean="0"/>
              <a:t>, may be present after vaginal birth</a:t>
            </a:r>
          </a:p>
          <a:p>
            <a:pPr lvl="1"/>
            <a:r>
              <a:rPr lang="en-US" altLang="en-US" sz="2000" dirty="0" smtClean="0"/>
              <a:t>Anus has coarse skin of increased pigmentation</a:t>
            </a:r>
          </a:p>
        </p:txBody>
      </p:sp>
      <p:sp>
        <p:nvSpPr>
          <p:cNvPr id="51205"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8300851D-B810-4FB8-B8F7-30B49553979E}" type="slidenum">
              <a:rPr lang="en-GB" sz="1000" smtClean="0">
                <a:solidFill>
                  <a:srgbClr val="000000"/>
                </a:solidFill>
                <a:latin typeface="Arial" pitchFamily="34" charset="0"/>
                <a:cs typeface="Arial" pitchFamily="34" charset="0"/>
              </a:rPr>
              <a:pPr eaLnBrk="1" hangingPunct="1"/>
              <a:t>48</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338138"/>
            <a:ext cx="7772400" cy="1219200"/>
          </a:xfrm>
        </p:spPr>
        <p:txBody>
          <a:bodyPr/>
          <a:lstStyle/>
          <a:p>
            <a:r>
              <a:rPr lang="en-US" altLang="en-US" dirty="0" smtClean="0"/>
              <a:t>External Genitalia: Palpation I</a:t>
            </a:r>
          </a:p>
        </p:txBody>
      </p:sp>
      <p:sp>
        <p:nvSpPr>
          <p:cNvPr id="52227" name="Rectangle 3"/>
          <p:cNvSpPr>
            <a:spLocks noGrp="1" noChangeArrowheads="1"/>
          </p:cNvSpPr>
          <p:nvPr>
            <p:ph idx="1"/>
          </p:nvPr>
        </p:nvSpPr>
        <p:spPr>
          <a:xfrm>
            <a:off x="685800" y="1646238"/>
            <a:ext cx="7772400" cy="4683310"/>
          </a:xfrm>
        </p:spPr>
        <p:txBody>
          <a:bodyPr/>
          <a:lstStyle/>
          <a:p>
            <a:r>
              <a:rPr lang="en-US" altLang="en-US" b="1" dirty="0" smtClean="0"/>
              <a:t>Assess urethra and </a:t>
            </a:r>
            <a:r>
              <a:rPr lang="en-US" altLang="en-US" b="1" dirty="0" err="1" smtClean="0"/>
              <a:t>Skene’s</a:t>
            </a:r>
            <a:r>
              <a:rPr lang="en-US" altLang="en-US" b="1" dirty="0" smtClean="0"/>
              <a:t> glands</a:t>
            </a:r>
          </a:p>
          <a:p>
            <a:pPr lvl="1"/>
            <a:r>
              <a:rPr lang="en-US" altLang="en-US" dirty="0" smtClean="0"/>
              <a:t>Dip gloved finger in bowl of warm water to lubricate</a:t>
            </a:r>
          </a:p>
          <a:p>
            <a:pPr lvl="1"/>
            <a:r>
              <a:rPr lang="en-US" altLang="en-US" dirty="0" smtClean="0"/>
              <a:t>Insert index finger into vagina, and gently milk urethra by applying pressure up and out</a:t>
            </a:r>
          </a:p>
          <a:p>
            <a:pPr lvl="1"/>
            <a:r>
              <a:rPr lang="en-US" altLang="en-US" dirty="0" smtClean="0"/>
              <a:t>Procedure should produce no pain</a:t>
            </a:r>
          </a:p>
          <a:p>
            <a:pPr lvl="1"/>
            <a:r>
              <a:rPr lang="en-US" altLang="en-US" dirty="0" smtClean="0"/>
              <a:t>If any discharge appears, culture it</a:t>
            </a:r>
          </a:p>
          <a:p>
            <a:r>
              <a:rPr lang="en-US" altLang="en-US" b="1" dirty="0" smtClean="0"/>
              <a:t>Assess </a:t>
            </a:r>
            <a:r>
              <a:rPr lang="en-US" altLang="en-US" b="1" dirty="0" err="1" smtClean="0"/>
              <a:t>Bartholin’s</a:t>
            </a:r>
            <a:r>
              <a:rPr lang="en-US" altLang="en-US" b="1" dirty="0" smtClean="0"/>
              <a:t> glands</a:t>
            </a:r>
          </a:p>
          <a:p>
            <a:pPr lvl="1"/>
            <a:r>
              <a:rPr lang="en-US" altLang="en-US" dirty="0" smtClean="0"/>
              <a:t>Palpate posterior parts of labia </a:t>
            </a:r>
            <a:r>
              <a:rPr lang="en-US" altLang="en-US" dirty="0" err="1" smtClean="0"/>
              <a:t>majora</a:t>
            </a:r>
            <a:r>
              <a:rPr lang="en-US" altLang="en-US" dirty="0" smtClean="0"/>
              <a:t> with index finger in vagina and your thumb outside; normally, labia feel soft and homogeneous</a:t>
            </a:r>
          </a:p>
        </p:txBody>
      </p:sp>
      <p:sp>
        <p:nvSpPr>
          <p:cNvPr id="52229"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BA9B6B60-14DE-4BC7-B2D7-76BC8C43BE50}" type="slidenum">
              <a:rPr lang="en-GB" sz="1000" smtClean="0">
                <a:solidFill>
                  <a:srgbClr val="000000"/>
                </a:solidFill>
                <a:latin typeface="Arial" pitchFamily="34" charset="0"/>
                <a:cs typeface="Arial" pitchFamily="34" charset="0"/>
              </a:rPr>
              <a:pPr eaLnBrk="1" hangingPunct="1"/>
              <a:t>49</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r>
              <a:rPr lang="en-US" altLang="en-US" dirty="0" smtClean="0"/>
              <a:t>Internal Female Genitalia</a:t>
            </a:r>
          </a:p>
        </p:txBody>
      </p:sp>
      <p:pic>
        <p:nvPicPr>
          <p:cNvPr id="7171" name="Picture 8" descr="f26-02-X32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1806575"/>
            <a:ext cx="6469063" cy="433863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7173"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790A81EF-17C1-4FF4-B9ED-3257CC693E5B}" type="slidenum">
              <a:rPr lang="en-GB" sz="1000" smtClean="0">
                <a:solidFill>
                  <a:srgbClr val="000000"/>
                </a:solidFill>
                <a:latin typeface="Arial" pitchFamily="34" charset="0"/>
                <a:cs typeface="Arial" pitchFamily="34" charset="0"/>
              </a:rPr>
              <a:pPr eaLnBrk="1" hangingPunct="1"/>
              <a:t>5</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dirty="0" smtClean="0"/>
              <a:t>Palpation: </a:t>
            </a:r>
            <a:r>
              <a:rPr lang="en-US" altLang="en-US" dirty="0" err="1" smtClean="0"/>
              <a:t>Bartholin’s</a:t>
            </a:r>
            <a:r>
              <a:rPr lang="en-US" altLang="en-US" dirty="0" smtClean="0"/>
              <a:t> Glands </a:t>
            </a:r>
          </a:p>
        </p:txBody>
      </p:sp>
      <p:sp>
        <p:nvSpPr>
          <p:cNvPr id="53251" name="Text Box 4"/>
          <p:cNvSpPr txBox="1">
            <a:spLocks noChangeArrowheads="1"/>
          </p:cNvSpPr>
          <p:nvPr/>
        </p:nvSpPr>
        <p:spPr bwMode="auto">
          <a:xfrm>
            <a:off x="4437063" y="3327400"/>
            <a:ext cx="4497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GB" altLang="en-US">
              <a:cs typeface="Arial" pitchFamily="34" charset="0"/>
            </a:endParaRPr>
          </a:p>
        </p:txBody>
      </p:sp>
      <p:pic>
        <p:nvPicPr>
          <p:cNvPr id="53252" name="Picture 9" descr="f26-08-X32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838" y="1803400"/>
            <a:ext cx="5637212" cy="436403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325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CAB576C8-8FF5-4049-8168-53738159D6A4}" type="slidenum">
              <a:rPr lang="en-GB" sz="1000" smtClean="0">
                <a:solidFill>
                  <a:srgbClr val="000000"/>
                </a:solidFill>
                <a:latin typeface="Arial" pitchFamily="34" charset="0"/>
                <a:cs typeface="Arial" pitchFamily="34" charset="0"/>
              </a:rPr>
              <a:pPr eaLnBrk="1" hangingPunct="1"/>
              <a:t>50</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338138"/>
            <a:ext cx="7772400" cy="1219200"/>
          </a:xfrm>
        </p:spPr>
        <p:txBody>
          <a:bodyPr/>
          <a:lstStyle/>
          <a:p>
            <a:r>
              <a:rPr lang="en-US" altLang="en-US" dirty="0" smtClean="0"/>
              <a:t>External Genitalia: Palpation II</a:t>
            </a:r>
          </a:p>
        </p:txBody>
      </p:sp>
      <p:sp>
        <p:nvSpPr>
          <p:cNvPr id="54275" name="Rectangle 3"/>
          <p:cNvSpPr>
            <a:spLocks noGrp="1" noChangeArrowheads="1"/>
          </p:cNvSpPr>
          <p:nvPr>
            <p:ph idx="1"/>
          </p:nvPr>
        </p:nvSpPr>
        <p:spPr>
          <a:xfrm>
            <a:off x="685800" y="1646238"/>
            <a:ext cx="7772400" cy="4454525"/>
          </a:xfrm>
        </p:spPr>
        <p:txBody>
          <a:bodyPr/>
          <a:lstStyle/>
          <a:p>
            <a:r>
              <a:rPr lang="en-US" altLang="en-US" sz="2000" dirty="0" smtClean="0"/>
              <a:t>Assess support of pelvic musculature by using these maneuvers:</a:t>
            </a:r>
          </a:p>
          <a:p>
            <a:pPr lvl="1"/>
            <a:r>
              <a:rPr lang="en-US" altLang="en-US" sz="1800" dirty="0" smtClean="0"/>
              <a:t>Palpate perineum</a:t>
            </a:r>
          </a:p>
          <a:p>
            <a:pPr lvl="1"/>
            <a:r>
              <a:rPr lang="en-US" altLang="en-US" sz="1800" dirty="0" smtClean="0"/>
              <a:t>Normally, it feels thick, smooth, and muscular in nulliparous woman; thin and rigid in multiparous woman</a:t>
            </a:r>
            <a:endParaRPr lang="en-US" altLang="en-US" sz="2000" dirty="0" smtClean="0"/>
          </a:p>
          <a:p>
            <a:r>
              <a:rPr lang="en-US" altLang="en-US" sz="2000" dirty="0" smtClean="0"/>
              <a:t>Ask woman to squeeze vaginal opening around your fingers; it should feel tight in nulliparous woman and have less tone in multiparous woman</a:t>
            </a:r>
          </a:p>
          <a:p>
            <a:r>
              <a:rPr lang="en-US" altLang="en-US" sz="2000" dirty="0" smtClean="0"/>
              <a:t>Using index and middle fingers, separate vaginal orifice and ask woman to strain down; normally, no bulging of vaginal walls or urinary incontinence occurs</a:t>
            </a:r>
          </a:p>
          <a:p>
            <a:pPr lvl="2"/>
            <a:endParaRPr lang="en-US" altLang="en-US" dirty="0" smtClean="0"/>
          </a:p>
        </p:txBody>
      </p:sp>
      <p:sp>
        <p:nvSpPr>
          <p:cNvPr id="54277"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346A5B7A-1372-4439-8EB7-4CA23F96C1C6}" type="slidenum">
              <a:rPr lang="en-GB" sz="1000" smtClean="0">
                <a:solidFill>
                  <a:srgbClr val="000000"/>
                </a:solidFill>
                <a:latin typeface="Arial" pitchFamily="34" charset="0"/>
                <a:cs typeface="Arial" pitchFamily="34" charset="0"/>
              </a:rPr>
              <a:pPr eaLnBrk="1" hangingPunct="1"/>
              <a:t>51</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338138"/>
            <a:ext cx="7772400" cy="1219200"/>
          </a:xfrm>
        </p:spPr>
        <p:txBody>
          <a:bodyPr/>
          <a:lstStyle/>
          <a:p>
            <a:r>
              <a:rPr lang="en-US" altLang="en-US" dirty="0" smtClean="0"/>
              <a:t>Speculum Examination I</a:t>
            </a:r>
          </a:p>
        </p:txBody>
      </p:sp>
      <p:sp>
        <p:nvSpPr>
          <p:cNvPr id="55299" name="Rectangle 3"/>
          <p:cNvSpPr>
            <a:spLocks noGrp="1" noChangeArrowheads="1"/>
          </p:cNvSpPr>
          <p:nvPr>
            <p:ph idx="1"/>
          </p:nvPr>
        </p:nvSpPr>
        <p:spPr>
          <a:xfrm>
            <a:off x="685800" y="1646238"/>
            <a:ext cx="7772400" cy="4454525"/>
          </a:xfrm>
        </p:spPr>
        <p:txBody>
          <a:bodyPr/>
          <a:lstStyle/>
          <a:p>
            <a:r>
              <a:rPr lang="en-US" altLang="en-US" b="1" dirty="0" smtClean="0"/>
              <a:t>Internal genitalia: </a:t>
            </a:r>
          </a:p>
          <a:p>
            <a:pPr lvl="1"/>
            <a:r>
              <a:rPr lang="en-US" altLang="en-US" dirty="0" smtClean="0"/>
              <a:t>Select proper-sized speculum; warm and lubricate speculum under warm running water</a:t>
            </a:r>
          </a:p>
          <a:p>
            <a:pPr lvl="1"/>
            <a:r>
              <a:rPr lang="en-US" altLang="en-US" dirty="0" smtClean="0"/>
              <a:t>Evidence shows applying a small amount, dime size water soluble gel lubricant on the outer inferior blade increases patient comfort and yields no more unsatisfactory slides than does water only</a:t>
            </a:r>
          </a:p>
          <a:p>
            <a:pPr lvl="1"/>
            <a:r>
              <a:rPr lang="en-US" altLang="en-US" dirty="0" smtClean="0"/>
              <a:t>However, effect of gel lubricant on interference with bacterial or viral cultures has not been tested</a:t>
            </a:r>
          </a:p>
        </p:txBody>
      </p:sp>
      <p:sp>
        <p:nvSpPr>
          <p:cNvPr id="55301"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4CF93F14-9EDC-40C9-AE4A-8980AB7939EE}" type="slidenum">
              <a:rPr lang="en-GB" sz="1000" smtClean="0">
                <a:solidFill>
                  <a:srgbClr val="000000"/>
                </a:solidFill>
                <a:latin typeface="Arial" pitchFamily="34" charset="0"/>
                <a:cs typeface="Arial" pitchFamily="34" charset="0"/>
              </a:rPr>
              <a:pPr eaLnBrk="1" hangingPunct="1"/>
              <a:t>52</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338138"/>
            <a:ext cx="7772400" cy="1219200"/>
          </a:xfrm>
        </p:spPr>
        <p:txBody>
          <a:bodyPr/>
          <a:lstStyle/>
          <a:p>
            <a:r>
              <a:rPr lang="en-US" altLang="en-US" dirty="0" smtClean="0"/>
              <a:t>Speculum Examination II</a:t>
            </a:r>
          </a:p>
        </p:txBody>
      </p:sp>
      <p:sp>
        <p:nvSpPr>
          <p:cNvPr id="56323" name="Rectangle 3"/>
          <p:cNvSpPr>
            <a:spLocks noGrp="1" noChangeArrowheads="1"/>
          </p:cNvSpPr>
          <p:nvPr>
            <p:ph idx="1"/>
          </p:nvPr>
        </p:nvSpPr>
        <p:spPr>
          <a:xfrm>
            <a:off x="685800" y="1646238"/>
            <a:ext cx="7772400" cy="4454525"/>
          </a:xfrm>
        </p:spPr>
        <p:txBody>
          <a:bodyPr/>
          <a:lstStyle/>
          <a:p>
            <a:r>
              <a:rPr lang="en-US" altLang="en-US" b="1" dirty="0" smtClean="0"/>
              <a:t>Internal genitalia: </a:t>
            </a:r>
          </a:p>
          <a:p>
            <a:pPr lvl="1"/>
            <a:r>
              <a:rPr lang="en-US" altLang="en-US" dirty="0" smtClean="0"/>
              <a:t>Good technique is to dedicate one hand to patient and other to picking up equipment</a:t>
            </a:r>
          </a:p>
          <a:p>
            <a:pPr lvl="2"/>
            <a:r>
              <a:rPr lang="en-US" altLang="en-US" dirty="0" smtClean="0"/>
              <a:t>For example, hold speculum in your left hand with index and middle fingers surrounding blades and thumb under thumbscrew</a:t>
            </a:r>
          </a:p>
          <a:p>
            <a:pPr lvl="3"/>
            <a:r>
              <a:rPr lang="en-US" altLang="en-US" dirty="0" smtClean="0"/>
              <a:t>This prevents blades from opening painfully during insertion; with your right index and middle fingers push </a:t>
            </a:r>
            <a:r>
              <a:rPr lang="en-US" altLang="en-US" dirty="0" err="1" smtClean="0"/>
              <a:t>introitus</a:t>
            </a:r>
            <a:r>
              <a:rPr lang="en-US" altLang="en-US" dirty="0" smtClean="0"/>
              <a:t> down and open to relax </a:t>
            </a:r>
            <a:r>
              <a:rPr lang="en-US" altLang="en-US" dirty="0" err="1" smtClean="0"/>
              <a:t>pubococcygeal</a:t>
            </a:r>
            <a:r>
              <a:rPr lang="en-US" altLang="en-US" dirty="0" smtClean="0"/>
              <a:t> muscle </a:t>
            </a:r>
          </a:p>
          <a:p>
            <a:pPr lvl="3"/>
            <a:r>
              <a:rPr lang="en-US" altLang="en-US" dirty="0" smtClean="0"/>
              <a:t>Tilt width of blades obliquely and insert speculum past your right fingers, applying any pressure downward; this avoids pressure on sensitive urethra above it</a:t>
            </a:r>
          </a:p>
          <a:p>
            <a:pPr lvl="3"/>
            <a:r>
              <a:rPr lang="en-US" altLang="en-US" dirty="0" smtClean="0"/>
              <a:t>Ease insertion by asking woman to bear down</a:t>
            </a:r>
          </a:p>
        </p:txBody>
      </p:sp>
      <p:sp>
        <p:nvSpPr>
          <p:cNvPr id="56325"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56BB6899-E9C0-44B5-853E-90FA332801EB}" type="slidenum">
              <a:rPr lang="en-GB" sz="1000" smtClean="0">
                <a:solidFill>
                  <a:srgbClr val="000000"/>
                </a:solidFill>
                <a:latin typeface="Arial" pitchFamily="34" charset="0"/>
                <a:cs typeface="Arial" pitchFamily="34" charset="0"/>
              </a:rPr>
              <a:pPr eaLnBrk="1" hangingPunct="1"/>
              <a:t>53</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338138"/>
            <a:ext cx="7772400" cy="1219200"/>
          </a:xfrm>
        </p:spPr>
        <p:txBody>
          <a:bodyPr/>
          <a:lstStyle/>
          <a:p>
            <a:r>
              <a:rPr lang="en-US" altLang="en-US" dirty="0" smtClean="0"/>
              <a:t>Internal Genitalia I</a:t>
            </a:r>
          </a:p>
        </p:txBody>
      </p:sp>
      <p:sp>
        <p:nvSpPr>
          <p:cNvPr id="68611" name="Rectangle 3"/>
          <p:cNvSpPr>
            <a:spLocks noGrp="1" noChangeArrowheads="1"/>
          </p:cNvSpPr>
          <p:nvPr>
            <p:ph idx="1"/>
          </p:nvPr>
        </p:nvSpPr>
        <p:spPr>
          <a:xfrm>
            <a:off x="685800" y="1646238"/>
            <a:ext cx="7772400" cy="4454525"/>
          </a:xfrm>
        </p:spPr>
        <p:txBody>
          <a:bodyPr/>
          <a:lstStyle/>
          <a:p>
            <a:pPr>
              <a:defRPr/>
            </a:pPr>
            <a:r>
              <a:rPr lang="en-US" altLang="en-US" b="1" dirty="0" smtClean="0">
                <a:latin typeface="Arial" charset="0"/>
                <a:cs typeface="Arial" charset="0"/>
              </a:rPr>
              <a:t>Internal genitalia: inspect cervix and its </a:t>
            </a:r>
            <a:r>
              <a:rPr lang="en-US" altLang="en-US" b="1" dirty="0" err="1" smtClean="0">
                <a:latin typeface="Arial" charset="0"/>
                <a:cs typeface="Arial" charset="0"/>
              </a:rPr>
              <a:t>os</a:t>
            </a:r>
            <a:endParaRPr lang="en-US" altLang="en-US" b="1" dirty="0" smtClean="0">
              <a:latin typeface="Arial" charset="0"/>
              <a:cs typeface="Arial" charset="0"/>
            </a:endParaRPr>
          </a:p>
          <a:p>
            <a:pPr lvl="1">
              <a:defRPr/>
            </a:pPr>
            <a:r>
              <a:rPr lang="en-US" altLang="en-US" b="1" dirty="0" smtClean="0">
                <a:latin typeface="Arial" charset="0"/>
                <a:cs typeface="Arial" charset="0"/>
              </a:rPr>
              <a:t>Color: </a:t>
            </a:r>
            <a:r>
              <a:rPr lang="en-US" altLang="en-US" dirty="0" smtClean="0">
                <a:latin typeface="Arial" charset="0"/>
                <a:cs typeface="Arial" charset="0"/>
              </a:rPr>
              <a:t>normally cervical mucosa is pink and even</a:t>
            </a:r>
          </a:p>
          <a:p>
            <a:pPr lvl="2">
              <a:buFont typeface="Arial" charset="0"/>
              <a:buChar char="•"/>
              <a:defRPr/>
            </a:pPr>
            <a:r>
              <a:rPr lang="en-US" altLang="en-US" dirty="0" smtClean="0">
                <a:latin typeface="Arial" charset="0"/>
                <a:cs typeface="Arial" charset="0"/>
              </a:rPr>
              <a:t>During second month of pregnancy it looks blue </a:t>
            </a:r>
          </a:p>
          <a:p>
            <a:pPr marL="914400" lvl="2" indent="0">
              <a:buFont typeface="Arial" charset="0"/>
              <a:buNone/>
              <a:defRPr/>
            </a:pPr>
            <a:r>
              <a:rPr lang="en-US" altLang="en-US" dirty="0" smtClean="0">
                <a:latin typeface="Arial" charset="0"/>
                <a:cs typeface="Arial" charset="0"/>
              </a:rPr>
              <a:t>    (Chadwick’s sign); after menopause it is pale</a:t>
            </a:r>
          </a:p>
          <a:p>
            <a:pPr lvl="1">
              <a:defRPr/>
            </a:pPr>
            <a:r>
              <a:rPr lang="en-US" altLang="en-US" b="1" dirty="0" smtClean="0">
                <a:latin typeface="Arial" charset="0"/>
                <a:cs typeface="Arial" charset="0"/>
              </a:rPr>
              <a:t>Position: </a:t>
            </a:r>
            <a:r>
              <a:rPr lang="en-US" altLang="en-US" dirty="0" smtClean="0">
                <a:latin typeface="Arial" charset="0"/>
                <a:cs typeface="Arial" charset="0"/>
              </a:rPr>
              <a:t>midline, either anterior or posterior; projects 1 to 3 cm into vagina</a:t>
            </a:r>
          </a:p>
          <a:p>
            <a:pPr lvl="1">
              <a:defRPr/>
            </a:pPr>
            <a:r>
              <a:rPr lang="en-US" altLang="en-US" b="1" dirty="0" smtClean="0">
                <a:latin typeface="Arial" charset="0"/>
                <a:cs typeface="Arial" charset="0"/>
              </a:rPr>
              <a:t>Size: </a:t>
            </a:r>
            <a:r>
              <a:rPr lang="en-US" altLang="en-US" dirty="0" smtClean="0">
                <a:latin typeface="Arial" charset="0"/>
                <a:cs typeface="Arial" charset="0"/>
              </a:rPr>
              <a:t>diameter is 2.5 cm (1 inch)</a:t>
            </a:r>
          </a:p>
          <a:p>
            <a:pPr lvl="1">
              <a:defRPr/>
            </a:pPr>
            <a:r>
              <a:rPr lang="en-US" altLang="en-US" b="1" dirty="0" err="1" smtClean="0">
                <a:latin typeface="Arial" charset="0"/>
                <a:cs typeface="Arial" charset="0"/>
              </a:rPr>
              <a:t>Os</a:t>
            </a:r>
            <a:r>
              <a:rPr lang="en-US" altLang="en-US" b="1" dirty="0" smtClean="0">
                <a:latin typeface="Arial" charset="0"/>
                <a:cs typeface="Arial" charset="0"/>
              </a:rPr>
              <a:t>: </a:t>
            </a:r>
            <a:r>
              <a:rPr lang="en-US" altLang="en-US" dirty="0" smtClean="0">
                <a:latin typeface="Arial" charset="0"/>
                <a:cs typeface="Arial" charset="0"/>
              </a:rPr>
              <a:t>small and round in nulliparous woman; in </a:t>
            </a:r>
            <a:r>
              <a:rPr lang="en-US" altLang="en-US" dirty="0" err="1" smtClean="0">
                <a:latin typeface="Arial" charset="0"/>
                <a:cs typeface="Arial" charset="0"/>
              </a:rPr>
              <a:t>parous</a:t>
            </a:r>
            <a:r>
              <a:rPr lang="en-US" altLang="en-US" dirty="0" smtClean="0">
                <a:latin typeface="Arial" charset="0"/>
                <a:cs typeface="Arial" charset="0"/>
              </a:rPr>
              <a:t> woman, it is horizontal irregular slit and also may show healed lacerations on sides</a:t>
            </a:r>
          </a:p>
        </p:txBody>
      </p:sp>
      <p:sp>
        <p:nvSpPr>
          <p:cNvPr id="57349"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87546F02-AD76-4614-B51A-5A3D05C67FD7}" type="slidenum">
              <a:rPr lang="en-GB" sz="1000" smtClean="0">
                <a:solidFill>
                  <a:srgbClr val="000000"/>
                </a:solidFill>
                <a:latin typeface="Arial" pitchFamily="34" charset="0"/>
                <a:cs typeface="Arial" pitchFamily="34" charset="0"/>
              </a:rPr>
              <a:pPr eaLnBrk="1" hangingPunct="1"/>
              <a:t>54</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338138"/>
            <a:ext cx="7772400" cy="1219200"/>
          </a:xfrm>
        </p:spPr>
        <p:txBody>
          <a:bodyPr/>
          <a:lstStyle/>
          <a:p>
            <a:r>
              <a:rPr lang="en-US" altLang="en-US" dirty="0" smtClean="0"/>
              <a:t>Internal Genitalia II</a:t>
            </a:r>
          </a:p>
        </p:txBody>
      </p:sp>
      <p:sp>
        <p:nvSpPr>
          <p:cNvPr id="58371" name="Rectangle 3"/>
          <p:cNvSpPr>
            <a:spLocks noGrp="1" noChangeArrowheads="1"/>
          </p:cNvSpPr>
          <p:nvPr>
            <p:ph idx="1"/>
          </p:nvPr>
        </p:nvSpPr>
        <p:spPr>
          <a:xfrm>
            <a:off x="717550" y="1425575"/>
            <a:ext cx="7772400" cy="4849813"/>
          </a:xfrm>
        </p:spPr>
        <p:txBody>
          <a:bodyPr/>
          <a:lstStyle/>
          <a:p>
            <a:r>
              <a:rPr lang="en-US" altLang="en-US" sz="2400" b="1" dirty="0" smtClean="0"/>
              <a:t>Internal genitalia: inspect cervix</a:t>
            </a:r>
            <a:r>
              <a:rPr lang="en-US" altLang="en-US" b="1" dirty="0" smtClean="0"/>
              <a:t> </a:t>
            </a:r>
          </a:p>
          <a:p>
            <a:pPr lvl="1"/>
            <a:r>
              <a:rPr lang="en-US" altLang="en-US" sz="2000" b="1" dirty="0" smtClean="0"/>
              <a:t>Surface: </a:t>
            </a:r>
            <a:r>
              <a:rPr lang="en-US" altLang="en-US" sz="2000" dirty="0" smtClean="0"/>
              <a:t>normally smooth, but cervical eversion, or </a:t>
            </a:r>
            <a:r>
              <a:rPr lang="en-US" altLang="en-US" sz="2000" dirty="0" err="1" smtClean="0"/>
              <a:t>ectropion</a:t>
            </a:r>
            <a:r>
              <a:rPr lang="en-US" altLang="en-US" sz="2000" dirty="0" smtClean="0"/>
              <a:t>, may occur after vaginal deliveries</a:t>
            </a:r>
          </a:p>
          <a:p>
            <a:pPr lvl="2"/>
            <a:r>
              <a:rPr lang="en-US" altLang="en-US" sz="1800" b="1" dirty="0" err="1" smtClean="0"/>
              <a:t>Endocervical</a:t>
            </a:r>
            <a:r>
              <a:rPr lang="en-US" altLang="en-US" sz="1800" b="1" dirty="0" smtClean="0"/>
              <a:t> canal </a:t>
            </a:r>
            <a:r>
              <a:rPr lang="en-US" altLang="en-US" sz="1800" dirty="0" err="1" smtClean="0"/>
              <a:t>everted</a:t>
            </a:r>
            <a:r>
              <a:rPr lang="en-US" altLang="en-US" sz="1800" dirty="0" smtClean="0"/>
              <a:t>; looks like red, beefy halo inside pink cervix surrounding </a:t>
            </a:r>
            <a:r>
              <a:rPr lang="en-US" altLang="en-US" sz="1800" dirty="0" err="1" smtClean="0"/>
              <a:t>os</a:t>
            </a:r>
            <a:endParaRPr lang="en-US" altLang="en-US" sz="1800" dirty="0" smtClean="0"/>
          </a:p>
          <a:p>
            <a:pPr lvl="2"/>
            <a:r>
              <a:rPr lang="en-US" altLang="en-US" sz="1800" dirty="0" smtClean="0"/>
              <a:t>Difficult to distinguish this normal variation from an abnormal condition and biopsy may be needed</a:t>
            </a:r>
          </a:p>
          <a:p>
            <a:pPr lvl="2"/>
            <a:r>
              <a:rPr lang="en-US" altLang="en-US" sz="1800" b="1" dirty="0" err="1" smtClean="0"/>
              <a:t>Nabothian</a:t>
            </a:r>
            <a:r>
              <a:rPr lang="en-US" altLang="en-US" sz="1800" b="1" dirty="0" smtClean="0"/>
              <a:t> cysts </a:t>
            </a:r>
            <a:r>
              <a:rPr lang="en-US" altLang="en-US" sz="1800" dirty="0" smtClean="0"/>
              <a:t>are benign growths that commonly appear on cervix after childbirth; they are small, smooth, yellow nodules that may be single or multiple; they are retention cysts caused by obstruction of cervical glands</a:t>
            </a:r>
          </a:p>
          <a:p>
            <a:pPr lvl="1"/>
            <a:r>
              <a:rPr lang="en-US" altLang="en-US" sz="2000" dirty="0" smtClean="0"/>
              <a:t>If secretions are copious, swab area with a thick-tipped rectal swab</a:t>
            </a:r>
          </a:p>
          <a:p>
            <a:pPr lvl="1"/>
            <a:r>
              <a:rPr lang="en-US" altLang="en-US" sz="2000" dirty="0" smtClean="0"/>
              <a:t>This method sponges away secretions, and you have better view of structures</a:t>
            </a:r>
          </a:p>
          <a:p>
            <a:pPr lvl="2"/>
            <a:endParaRPr lang="en-US" altLang="en-US" dirty="0" smtClean="0"/>
          </a:p>
        </p:txBody>
      </p:sp>
      <p:sp>
        <p:nvSpPr>
          <p:cNvPr id="58373"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27705ABB-F895-497B-9167-46C53EC70B8D}" type="slidenum">
              <a:rPr lang="en-GB" sz="1000" smtClean="0">
                <a:solidFill>
                  <a:srgbClr val="000000"/>
                </a:solidFill>
                <a:latin typeface="Arial" pitchFamily="34" charset="0"/>
                <a:cs typeface="Arial" pitchFamily="34" charset="0"/>
              </a:rPr>
              <a:pPr eaLnBrk="1" hangingPunct="1"/>
              <a:t>55</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title"/>
          </p:nvPr>
        </p:nvSpPr>
        <p:spPr/>
        <p:txBody>
          <a:bodyPr/>
          <a:lstStyle/>
          <a:p>
            <a:r>
              <a:rPr lang="en-US" altLang="en-US" dirty="0" smtClean="0"/>
              <a:t>Variations of the Cervix</a:t>
            </a:r>
          </a:p>
        </p:txBody>
      </p:sp>
      <p:pic>
        <p:nvPicPr>
          <p:cNvPr id="59395" name="Picture 9" descr="f26-13-X32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9713" y="1803400"/>
            <a:ext cx="3570287" cy="433705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9397"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816A6ED5-6548-4630-803D-88D0C57D747E}" type="slidenum">
              <a:rPr lang="en-GB" sz="1000" smtClean="0">
                <a:solidFill>
                  <a:srgbClr val="000000"/>
                </a:solidFill>
                <a:latin typeface="Arial" pitchFamily="34" charset="0"/>
                <a:cs typeface="Arial" pitchFamily="34" charset="0"/>
              </a:rPr>
              <a:pPr eaLnBrk="1" hangingPunct="1"/>
              <a:t>56</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338138"/>
            <a:ext cx="7772400" cy="1219200"/>
          </a:xfrm>
        </p:spPr>
        <p:txBody>
          <a:bodyPr/>
          <a:lstStyle/>
          <a:p>
            <a:r>
              <a:rPr lang="en-US" altLang="en-US" dirty="0" err="1" smtClean="0"/>
              <a:t>Papanicolaou</a:t>
            </a:r>
            <a:endParaRPr lang="en-US" altLang="en-US" dirty="0" smtClean="0"/>
          </a:p>
        </p:txBody>
      </p:sp>
      <p:sp>
        <p:nvSpPr>
          <p:cNvPr id="60419" name="Rectangle 3"/>
          <p:cNvSpPr>
            <a:spLocks noGrp="1" noChangeArrowheads="1"/>
          </p:cNvSpPr>
          <p:nvPr>
            <p:ph idx="1"/>
          </p:nvPr>
        </p:nvSpPr>
        <p:spPr>
          <a:xfrm>
            <a:off x="685800" y="1646238"/>
            <a:ext cx="7772400" cy="4454525"/>
          </a:xfrm>
        </p:spPr>
        <p:txBody>
          <a:bodyPr/>
          <a:lstStyle/>
          <a:p>
            <a:r>
              <a:rPr lang="en-US" altLang="en-US" b="1" dirty="0" smtClean="0"/>
              <a:t>Obtain cervical smears and cultures</a:t>
            </a:r>
          </a:p>
          <a:p>
            <a:pPr lvl="1"/>
            <a:r>
              <a:rPr lang="en-US" altLang="en-US" dirty="0" smtClean="0"/>
              <a:t>Pap smear screens for cervical cancer, but not for endometrial or ovarian cancer</a:t>
            </a:r>
          </a:p>
          <a:p>
            <a:pPr lvl="1"/>
            <a:r>
              <a:rPr lang="en-US" altLang="en-US" dirty="0" smtClean="0"/>
              <a:t>Do not obtain during woman’s menses or if a heavy infectious discharge present</a:t>
            </a:r>
          </a:p>
          <a:p>
            <a:pPr lvl="1"/>
            <a:r>
              <a:rPr lang="en-US" altLang="en-US" dirty="0" smtClean="0"/>
              <a:t>Instruct woman not to douche, have intercourse, or put anything into vagina 24 hours before collecting specimen</a:t>
            </a:r>
          </a:p>
          <a:p>
            <a:pPr lvl="1"/>
            <a:r>
              <a:rPr lang="en-US" altLang="en-US" dirty="0" smtClean="0"/>
              <a:t>Obtain Pap smear before other specimens so you will not disrupt or remove cells</a:t>
            </a:r>
          </a:p>
        </p:txBody>
      </p:sp>
      <p:sp>
        <p:nvSpPr>
          <p:cNvPr id="60421"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7BCF52C3-76AC-4332-AFBE-A5C82D35F202}" type="slidenum">
              <a:rPr lang="en-GB" sz="1000" smtClean="0">
                <a:solidFill>
                  <a:srgbClr val="000000"/>
                </a:solidFill>
                <a:latin typeface="Arial" pitchFamily="34" charset="0"/>
                <a:cs typeface="Arial" pitchFamily="34" charset="0"/>
              </a:rPr>
              <a:pPr eaLnBrk="1" hangingPunct="1"/>
              <a:t>57</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338138"/>
            <a:ext cx="7772400" cy="1219200"/>
          </a:xfrm>
        </p:spPr>
        <p:txBody>
          <a:bodyPr/>
          <a:lstStyle/>
          <a:p>
            <a:r>
              <a:rPr lang="en-US" altLang="en-US" dirty="0" smtClean="0"/>
              <a:t>Pap Smear Specimens</a:t>
            </a:r>
          </a:p>
        </p:txBody>
      </p:sp>
      <p:sp>
        <p:nvSpPr>
          <p:cNvPr id="61443" name="Rectangle 3"/>
          <p:cNvSpPr>
            <a:spLocks noGrp="1" noChangeArrowheads="1"/>
          </p:cNvSpPr>
          <p:nvPr>
            <p:ph idx="1"/>
          </p:nvPr>
        </p:nvSpPr>
        <p:spPr>
          <a:xfrm>
            <a:off x="685800" y="1646238"/>
            <a:ext cx="7772400" cy="4454525"/>
          </a:xfrm>
        </p:spPr>
        <p:txBody>
          <a:bodyPr/>
          <a:lstStyle/>
          <a:p>
            <a:r>
              <a:rPr lang="en-US" altLang="en-US" sz="2000" b="1" dirty="0" smtClean="0"/>
              <a:t>Vaginal pool: </a:t>
            </a:r>
            <a:r>
              <a:rPr lang="en-US" altLang="en-US" sz="2000" dirty="0" smtClean="0"/>
              <a:t>gently rub blunt end of an </a:t>
            </a:r>
            <a:r>
              <a:rPr lang="en-US" altLang="en-US" sz="2000" dirty="0" err="1" smtClean="0"/>
              <a:t>Ayre</a:t>
            </a:r>
            <a:r>
              <a:rPr lang="en-US" altLang="en-US" sz="2000" dirty="0" smtClean="0"/>
              <a:t> spatula over vaginal wall under and lateral to cervix; wipe specimen on glass slide</a:t>
            </a:r>
          </a:p>
          <a:p>
            <a:r>
              <a:rPr lang="en-US" altLang="en-US" sz="2000" b="1" dirty="0" smtClean="0"/>
              <a:t>Cervical scrape: </a:t>
            </a:r>
            <a:r>
              <a:rPr lang="en-US" altLang="en-US" sz="2000" dirty="0" smtClean="0"/>
              <a:t>insert bifid end of </a:t>
            </a:r>
            <a:r>
              <a:rPr lang="en-US" altLang="en-US" sz="2000" dirty="0" err="1" smtClean="0"/>
              <a:t>Ayre</a:t>
            </a:r>
            <a:r>
              <a:rPr lang="en-US" altLang="en-US" sz="2000" dirty="0" smtClean="0"/>
              <a:t> spatula into vagina with the more pointed bump into cervical </a:t>
            </a:r>
            <a:r>
              <a:rPr lang="en-US" altLang="en-US" sz="2000" dirty="0" err="1" smtClean="0"/>
              <a:t>os</a:t>
            </a:r>
            <a:r>
              <a:rPr lang="en-US" altLang="en-US" sz="2000" dirty="0" smtClean="0"/>
              <a:t>; rotate 360 to 720 degrees, using firm pressure; this specimen is important for the adolescent whose </a:t>
            </a:r>
            <a:r>
              <a:rPr lang="en-US" altLang="en-US" sz="2000" dirty="0" err="1" smtClean="0"/>
              <a:t>endocervical</a:t>
            </a:r>
            <a:r>
              <a:rPr lang="en-US" altLang="en-US" sz="2000" dirty="0" smtClean="0"/>
              <a:t> cells have not yet migrated into </a:t>
            </a:r>
            <a:r>
              <a:rPr lang="en-US" altLang="en-US" sz="2000" dirty="0" err="1" smtClean="0"/>
              <a:t>endocervical</a:t>
            </a:r>
            <a:r>
              <a:rPr lang="en-US" altLang="en-US" sz="2000" dirty="0" smtClean="0"/>
              <a:t> canal</a:t>
            </a:r>
          </a:p>
          <a:p>
            <a:r>
              <a:rPr lang="en-US" altLang="en-US" sz="2000" b="1" dirty="0" err="1" smtClean="0"/>
              <a:t>Endocervical</a:t>
            </a:r>
            <a:r>
              <a:rPr lang="en-US" altLang="en-US" sz="2000" b="1" dirty="0" smtClean="0"/>
              <a:t>: </a:t>
            </a:r>
            <a:r>
              <a:rPr lang="en-US" altLang="en-US" sz="2000" dirty="0" smtClean="0"/>
              <a:t>insert a </a:t>
            </a:r>
            <a:r>
              <a:rPr lang="en-US" altLang="en-US" sz="2000" dirty="0" err="1" smtClean="0"/>
              <a:t>Cytobrush</a:t>
            </a:r>
            <a:r>
              <a:rPr lang="en-US" altLang="en-US" sz="2000" dirty="0" smtClean="0"/>
              <a:t> into </a:t>
            </a:r>
            <a:r>
              <a:rPr lang="en-US" altLang="en-US" sz="2000" dirty="0" err="1" smtClean="0"/>
              <a:t>os</a:t>
            </a:r>
            <a:r>
              <a:rPr lang="en-US" altLang="en-US" sz="2000" dirty="0" smtClean="0"/>
              <a:t>; </a:t>
            </a:r>
            <a:r>
              <a:rPr lang="en-US" altLang="en-US" sz="2000" dirty="0" err="1" smtClean="0"/>
              <a:t>Cytobrush</a:t>
            </a:r>
            <a:r>
              <a:rPr lang="en-US" altLang="en-US" sz="2000" dirty="0" smtClean="0"/>
              <a:t> gives a higher yield of </a:t>
            </a:r>
            <a:r>
              <a:rPr lang="en-US" altLang="en-US" sz="2000" dirty="0" err="1" smtClean="0"/>
              <a:t>endocervical</a:t>
            </a:r>
            <a:r>
              <a:rPr lang="en-US" altLang="en-US" sz="2000" dirty="0" smtClean="0"/>
              <a:t> cells at </a:t>
            </a:r>
            <a:r>
              <a:rPr lang="en-US" altLang="en-US" sz="2000" dirty="0" err="1" smtClean="0"/>
              <a:t>squamocolumnar</a:t>
            </a:r>
            <a:r>
              <a:rPr lang="en-US" altLang="en-US" sz="2000" dirty="0" smtClean="0"/>
              <a:t> junction, and is safe for use during pregnancy</a:t>
            </a:r>
          </a:p>
        </p:txBody>
      </p:sp>
      <p:sp>
        <p:nvSpPr>
          <p:cNvPr id="61445"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3951D391-9364-448B-B4B9-301C66FB93D2}" type="slidenum">
              <a:rPr lang="en-GB" sz="1000" smtClean="0">
                <a:solidFill>
                  <a:srgbClr val="000000"/>
                </a:solidFill>
                <a:latin typeface="Arial" pitchFamily="34" charset="0"/>
                <a:cs typeface="Arial" pitchFamily="34" charset="0"/>
              </a:rPr>
              <a:pPr eaLnBrk="1" hangingPunct="1"/>
              <a:t>58</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338138"/>
            <a:ext cx="7772400" cy="1219200"/>
          </a:xfrm>
        </p:spPr>
        <p:txBody>
          <a:bodyPr/>
          <a:lstStyle/>
          <a:p>
            <a:r>
              <a:rPr lang="en-US" altLang="en-US" dirty="0" smtClean="0"/>
              <a:t>Pap Smear Specimen Documentation</a:t>
            </a:r>
          </a:p>
        </p:txBody>
      </p:sp>
      <p:sp>
        <p:nvSpPr>
          <p:cNvPr id="62467" name="Rectangle 3"/>
          <p:cNvSpPr>
            <a:spLocks noGrp="1" noChangeArrowheads="1"/>
          </p:cNvSpPr>
          <p:nvPr>
            <p:ph idx="1"/>
          </p:nvPr>
        </p:nvSpPr>
        <p:spPr>
          <a:xfrm>
            <a:off x="685800" y="1646238"/>
            <a:ext cx="7772400" cy="4454525"/>
          </a:xfrm>
        </p:spPr>
        <p:txBody>
          <a:bodyPr/>
          <a:lstStyle/>
          <a:p>
            <a:r>
              <a:rPr lang="en-US" altLang="en-US" sz="2400" b="1" dirty="0" smtClean="0"/>
              <a:t>Send specimens to laboratory with following necessary data:</a:t>
            </a:r>
          </a:p>
          <a:p>
            <a:pPr lvl="1"/>
            <a:r>
              <a:rPr lang="en-US" altLang="en-US" sz="2000" dirty="0" smtClean="0"/>
              <a:t>Date of specimen</a:t>
            </a:r>
          </a:p>
          <a:p>
            <a:pPr lvl="1"/>
            <a:r>
              <a:rPr lang="en-US" altLang="en-US" sz="2000" dirty="0" smtClean="0"/>
              <a:t>Woman’s date of birth</a:t>
            </a:r>
          </a:p>
          <a:p>
            <a:pPr lvl="1"/>
            <a:r>
              <a:rPr lang="en-US" altLang="en-US" sz="2000" dirty="0" smtClean="0"/>
              <a:t>Date of last menstrual period</a:t>
            </a:r>
          </a:p>
          <a:p>
            <a:pPr lvl="1"/>
            <a:r>
              <a:rPr lang="en-US" altLang="en-US" sz="2000" dirty="0" smtClean="0"/>
              <a:t>Any hormone medication</a:t>
            </a:r>
          </a:p>
          <a:p>
            <a:pPr lvl="1"/>
            <a:r>
              <a:rPr lang="en-US" altLang="en-US" sz="2000" dirty="0" smtClean="0"/>
              <a:t>If pregnant, with estimated date of delivery</a:t>
            </a:r>
          </a:p>
          <a:p>
            <a:pPr lvl="1"/>
            <a:r>
              <a:rPr lang="en-US" altLang="en-US" sz="2000" dirty="0" smtClean="0"/>
              <a:t>Known infections</a:t>
            </a:r>
          </a:p>
          <a:p>
            <a:pPr lvl="1"/>
            <a:r>
              <a:rPr lang="en-US" altLang="en-US" sz="2000" dirty="0" smtClean="0"/>
              <a:t>Prior surgery or radiation</a:t>
            </a:r>
          </a:p>
          <a:p>
            <a:pPr lvl="1"/>
            <a:r>
              <a:rPr lang="en-US" altLang="en-US" sz="2000" dirty="0" smtClean="0"/>
              <a:t>Prior abnormal cytology</a:t>
            </a:r>
          </a:p>
          <a:p>
            <a:pPr lvl="1"/>
            <a:r>
              <a:rPr lang="en-US" altLang="en-US" sz="2000" dirty="0" smtClean="0"/>
              <a:t>Abnormal findings on physical examination</a:t>
            </a:r>
            <a:endParaRPr lang="en-US" altLang="en-US" sz="2200" dirty="0" smtClean="0"/>
          </a:p>
        </p:txBody>
      </p:sp>
      <p:sp>
        <p:nvSpPr>
          <p:cNvPr id="62469"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AECD276B-FC14-4AAC-81C4-68B73E073B75}" type="slidenum">
              <a:rPr lang="en-GB" sz="1000" smtClean="0">
                <a:solidFill>
                  <a:srgbClr val="000000"/>
                </a:solidFill>
                <a:latin typeface="Arial" pitchFamily="34" charset="0"/>
                <a:cs typeface="Arial" pitchFamily="34" charset="0"/>
              </a:rPr>
              <a:pPr eaLnBrk="1" hangingPunct="1"/>
              <a:t>59</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38138"/>
            <a:ext cx="7772400" cy="1219200"/>
          </a:xfrm>
        </p:spPr>
        <p:txBody>
          <a:bodyPr/>
          <a:lstStyle/>
          <a:p>
            <a:r>
              <a:rPr lang="en-US" altLang="en-US" dirty="0" smtClean="0"/>
              <a:t>External Genitalia I</a:t>
            </a:r>
          </a:p>
        </p:txBody>
      </p:sp>
      <p:sp>
        <p:nvSpPr>
          <p:cNvPr id="8195" name="Rectangle 3"/>
          <p:cNvSpPr>
            <a:spLocks noGrp="1" noChangeArrowheads="1"/>
          </p:cNvSpPr>
          <p:nvPr>
            <p:ph idx="1"/>
          </p:nvPr>
        </p:nvSpPr>
        <p:spPr>
          <a:xfrm>
            <a:off x="685800" y="1646238"/>
            <a:ext cx="7772400" cy="4873625"/>
          </a:xfrm>
        </p:spPr>
        <p:txBody>
          <a:bodyPr/>
          <a:lstStyle/>
          <a:p>
            <a:r>
              <a:rPr lang="en-US" altLang="en-US" dirty="0" smtClean="0"/>
              <a:t>Called </a:t>
            </a:r>
            <a:r>
              <a:rPr lang="en-US" altLang="en-US" b="1" dirty="0" smtClean="0"/>
              <a:t>vulva</a:t>
            </a:r>
            <a:r>
              <a:rPr lang="en-US" altLang="en-US" dirty="0" smtClean="0"/>
              <a:t>, or </a:t>
            </a:r>
            <a:r>
              <a:rPr lang="en-US" altLang="en-US" b="1" dirty="0" smtClean="0"/>
              <a:t>pudendum</a:t>
            </a:r>
          </a:p>
          <a:p>
            <a:r>
              <a:rPr lang="en-US" altLang="en-US" b="1" dirty="0" smtClean="0"/>
              <a:t>Mons pubis </a:t>
            </a:r>
            <a:r>
              <a:rPr lang="en-US" altLang="en-US" dirty="0" smtClean="0"/>
              <a:t>is a round, firm pad of adipose tissue covering the </a:t>
            </a:r>
            <a:r>
              <a:rPr lang="en-US" altLang="en-US" dirty="0" err="1" smtClean="0"/>
              <a:t>symphysis</a:t>
            </a:r>
            <a:r>
              <a:rPr lang="en-US" altLang="en-US" dirty="0" smtClean="0"/>
              <a:t> pubis</a:t>
            </a:r>
          </a:p>
          <a:p>
            <a:pPr lvl="1"/>
            <a:r>
              <a:rPr lang="en-US" altLang="en-US" dirty="0" smtClean="0"/>
              <a:t>After puberty, it is covered with hair in pattern of an inverted triangle</a:t>
            </a:r>
          </a:p>
          <a:p>
            <a:r>
              <a:rPr lang="en-US" altLang="en-US" b="1" dirty="0" smtClean="0"/>
              <a:t>Labia </a:t>
            </a:r>
            <a:r>
              <a:rPr lang="en-US" altLang="en-US" b="1" dirty="0" err="1" smtClean="0"/>
              <a:t>majora</a:t>
            </a:r>
            <a:r>
              <a:rPr lang="en-US" altLang="en-US" b="1" dirty="0" smtClean="0"/>
              <a:t> </a:t>
            </a:r>
            <a:r>
              <a:rPr lang="en-US" altLang="en-US" dirty="0" smtClean="0"/>
              <a:t>are two rounded folds of adipose tissue extending from </a:t>
            </a:r>
            <a:r>
              <a:rPr lang="en-US" altLang="en-US" dirty="0" err="1" smtClean="0"/>
              <a:t>mons</a:t>
            </a:r>
            <a:r>
              <a:rPr lang="en-US" altLang="en-US" dirty="0" smtClean="0"/>
              <a:t> pubis down and around to perineum</a:t>
            </a:r>
          </a:p>
          <a:p>
            <a:pPr lvl="1"/>
            <a:r>
              <a:rPr lang="en-US" altLang="en-US" dirty="0" smtClean="0"/>
              <a:t>After puberty, hair covers outer surfaces of the labia, whereas inner folds are smooth and moist and contain sebaceous follicles</a:t>
            </a:r>
          </a:p>
        </p:txBody>
      </p:sp>
      <p:sp>
        <p:nvSpPr>
          <p:cNvPr id="8197"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E1633AFC-1E9F-4FB4-9955-6628316EBF66}" type="slidenum">
              <a:rPr lang="en-GB" sz="1000" smtClean="0">
                <a:solidFill>
                  <a:srgbClr val="000000"/>
                </a:solidFill>
                <a:latin typeface="Arial" pitchFamily="34" charset="0"/>
                <a:cs typeface="Arial" pitchFamily="34" charset="0"/>
              </a:rPr>
              <a:pPr eaLnBrk="1" hangingPunct="1"/>
              <a:t>6</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338138"/>
            <a:ext cx="7772400" cy="1219200"/>
          </a:xfrm>
        </p:spPr>
        <p:txBody>
          <a:bodyPr/>
          <a:lstStyle/>
          <a:p>
            <a:r>
              <a:rPr lang="en-US" altLang="en-US" dirty="0" smtClean="0"/>
              <a:t>Testing for STIs</a:t>
            </a:r>
          </a:p>
        </p:txBody>
      </p:sp>
      <p:sp>
        <p:nvSpPr>
          <p:cNvPr id="63491" name="Rectangle 3"/>
          <p:cNvSpPr>
            <a:spLocks noGrp="1" noChangeArrowheads="1"/>
          </p:cNvSpPr>
          <p:nvPr>
            <p:ph idx="1"/>
          </p:nvPr>
        </p:nvSpPr>
        <p:spPr>
          <a:xfrm>
            <a:off x="685800" y="1646238"/>
            <a:ext cx="7772400" cy="4454525"/>
          </a:xfrm>
        </p:spPr>
        <p:txBody>
          <a:bodyPr/>
          <a:lstStyle/>
          <a:p>
            <a:r>
              <a:rPr lang="en-US" altLang="en-US" dirty="0" smtClean="0"/>
              <a:t>To screen for STIs, and if you note any abnormal vaginal discharge, obtain gonorrhea (GC)/chlamydia culture</a:t>
            </a:r>
          </a:p>
          <a:p>
            <a:pPr lvl="1"/>
            <a:r>
              <a:rPr lang="en-US" altLang="en-US" dirty="0" smtClean="0"/>
              <a:t>Insert a sterile cotton applicator into </a:t>
            </a:r>
            <a:r>
              <a:rPr lang="en-US" altLang="en-US" dirty="0" err="1" smtClean="0"/>
              <a:t>os</a:t>
            </a:r>
            <a:r>
              <a:rPr lang="en-US" altLang="en-US" dirty="0" smtClean="0"/>
              <a:t>, rotate it 360 degrees, and leave it in place 10 to 20 seconds for complete saturation</a:t>
            </a:r>
          </a:p>
          <a:p>
            <a:pPr lvl="1"/>
            <a:r>
              <a:rPr lang="en-US" altLang="en-US" dirty="0" smtClean="0"/>
              <a:t>Insert into labeled specimen container</a:t>
            </a:r>
          </a:p>
        </p:txBody>
      </p:sp>
      <p:sp>
        <p:nvSpPr>
          <p:cNvPr id="63493"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EB74CABA-53AE-47D2-9AEA-7740CD590B71}" type="slidenum">
              <a:rPr lang="en-GB" sz="1000" smtClean="0">
                <a:solidFill>
                  <a:srgbClr val="000000"/>
                </a:solidFill>
                <a:latin typeface="Arial" pitchFamily="34" charset="0"/>
                <a:cs typeface="Arial" pitchFamily="34" charset="0"/>
              </a:rPr>
              <a:pPr eaLnBrk="1" hangingPunct="1"/>
              <a:t>60</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338138"/>
            <a:ext cx="7772400" cy="1219200"/>
          </a:xfrm>
        </p:spPr>
        <p:txBody>
          <a:bodyPr/>
          <a:lstStyle/>
          <a:p>
            <a:r>
              <a:rPr lang="en-US" altLang="en-US" dirty="0" smtClean="0"/>
              <a:t>Additional Testing Samples</a:t>
            </a:r>
          </a:p>
        </p:txBody>
      </p:sp>
      <p:sp>
        <p:nvSpPr>
          <p:cNvPr id="64515" name="Rectangle 3"/>
          <p:cNvSpPr>
            <a:spLocks noGrp="1" noChangeArrowheads="1"/>
          </p:cNvSpPr>
          <p:nvPr>
            <p:ph idx="1"/>
          </p:nvPr>
        </p:nvSpPr>
        <p:spPr>
          <a:xfrm>
            <a:off x="685800" y="1646238"/>
            <a:ext cx="7772400" cy="4454525"/>
          </a:xfrm>
        </p:spPr>
        <p:txBody>
          <a:bodyPr/>
          <a:lstStyle/>
          <a:p>
            <a:r>
              <a:rPr lang="en-US" altLang="en-US" sz="2400" b="1" dirty="0" smtClean="0"/>
              <a:t>Saline mount, or wet preparation: </a:t>
            </a:r>
            <a:r>
              <a:rPr lang="en-US" altLang="en-US" sz="2400" dirty="0" smtClean="0"/>
              <a:t>spread sample of discharge onto a glass slide and add one drop of normal saline solution and a coverslip</a:t>
            </a:r>
          </a:p>
          <a:p>
            <a:r>
              <a:rPr lang="en-US" altLang="en-US" sz="2400" b="1" dirty="0" smtClean="0"/>
              <a:t>KOH preparation: </a:t>
            </a:r>
            <a:r>
              <a:rPr lang="en-US" altLang="en-US" sz="2400" dirty="0" smtClean="0"/>
              <a:t>add one drop of potassium hydroxide and a coverslip to a sample of discharge on slide </a:t>
            </a:r>
          </a:p>
          <a:p>
            <a:r>
              <a:rPr lang="en-US" altLang="en-US" sz="2400" b="1" dirty="0" smtClean="0"/>
              <a:t>Anal culture: </a:t>
            </a:r>
            <a:r>
              <a:rPr lang="en-US" altLang="en-US" sz="2400" dirty="0" smtClean="0"/>
              <a:t>insert sterile cotton swab into anal canal about 1 cm; rotate and move it side to side</a:t>
            </a:r>
          </a:p>
          <a:p>
            <a:r>
              <a:rPr lang="en-US" altLang="en-US" sz="2400" b="1" dirty="0" smtClean="0"/>
              <a:t>Acetic acid wash:  </a:t>
            </a:r>
            <a:r>
              <a:rPr lang="en-US" altLang="en-US" sz="2400" dirty="0" smtClean="0"/>
              <a:t>acetic acid (white vinegar) screens for asymptomatic HPV, which causes genital warts</a:t>
            </a:r>
          </a:p>
          <a:p>
            <a:pPr lvl="1"/>
            <a:endParaRPr lang="en-US" altLang="en-US" dirty="0" smtClean="0"/>
          </a:p>
        </p:txBody>
      </p:sp>
      <p:sp>
        <p:nvSpPr>
          <p:cNvPr id="64517"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09BC9C17-56EF-4C59-9AFD-E9E002103D85}" type="slidenum">
              <a:rPr lang="en-GB" sz="1000" smtClean="0">
                <a:solidFill>
                  <a:srgbClr val="000000"/>
                </a:solidFill>
                <a:latin typeface="Arial" pitchFamily="34" charset="0"/>
                <a:cs typeface="Arial" pitchFamily="34" charset="0"/>
              </a:rPr>
              <a:pPr eaLnBrk="1" hangingPunct="1"/>
              <a:t>61</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338138"/>
            <a:ext cx="7772400" cy="1219200"/>
          </a:xfrm>
        </p:spPr>
        <p:txBody>
          <a:bodyPr/>
          <a:lstStyle/>
          <a:p>
            <a:r>
              <a:rPr lang="en-US" altLang="en-US" dirty="0" smtClean="0"/>
              <a:t>Inspection of Vaginal Wall</a:t>
            </a:r>
          </a:p>
        </p:txBody>
      </p:sp>
      <p:sp>
        <p:nvSpPr>
          <p:cNvPr id="65539" name="Rectangle 3"/>
          <p:cNvSpPr>
            <a:spLocks noGrp="1" noChangeArrowheads="1"/>
          </p:cNvSpPr>
          <p:nvPr>
            <p:ph idx="1"/>
          </p:nvPr>
        </p:nvSpPr>
        <p:spPr>
          <a:xfrm>
            <a:off x="685800" y="1646238"/>
            <a:ext cx="7772400" cy="4588307"/>
          </a:xfrm>
        </p:spPr>
        <p:txBody>
          <a:bodyPr/>
          <a:lstStyle/>
          <a:p>
            <a:r>
              <a:rPr lang="en-US" altLang="en-US" dirty="0" smtClean="0"/>
              <a:t>Loosen thumbscrew but continue to hold speculum blades open</a:t>
            </a:r>
          </a:p>
          <a:p>
            <a:pPr lvl="1"/>
            <a:r>
              <a:rPr lang="en-US" altLang="en-US" dirty="0" smtClean="0"/>
              <a:t>Slowly withdraw speculum, rotating it as you go, to fully inspect vaginal wall</a:t>
            </a:r>
          </a:p>
          <a:p>
            <a:pPr lvl="1"/>
            <a:r>
              <a:rPr lang="en-US" altLang="en-US" dirty="0" smtClean="0"/>
              <a:t>Normally wall looks pink, deeply </a:t>
            </a:r>
            <a:r>
              <a:rPr lang="en-US" altLang="en-US" dirty="0" err="1" smtClean="0"/>
              <a:t>rugated</a:t>
            </a:r>
            <a:r>
              <a:rPr lang="en-US" altLang="en-US" dirty="0" smtClean="0"/>
              <a:t>, moist and smooth, and free of inflammation or lesions</a:t>
            </a:r>
          </a:p>
          <a:p>
            <a:pPr lvl="1"/>
            <a:r>
              <a:rPr lang="en-US" altLang="en-US" dirty="0" smtClean="0"/>
              <a:t>Normal discharge is thin and clear, or opaque and stringy, but always odorless</a:t>
            </a:r>
          </a:p>
          <a:p>
            <a:pPr lvl="1"/>
            <a:r>
              <a:rPr lang="en-US" altLang="en-US" dirty="0" smtClean="0"/>
              <a:t>When blade ends near vaginal opening, let them close, but be careful not to pinch mucosa or catch any hairs</a:t>
            </a:r>
          </a:p>
        </p:txBody>
      </p:sp>
      <p:sp>
        <p:nvSpPr>
          <p:cNvPr id="65541"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6BF57D01-860C-4431-9409-507B09C07A76}" type="slidenum">
              <a:rPr lang="en-GB" sz="1000" smtClean="0">
                <a:solidFill>
                  <a:srgbClr val="000000"/>
                </a:solidFill>
                <a:latin typeface="Arial" pitchFamily="34" charset="0"/>
                <a:cs typeface="Arial" pitchFamily="34" charset="0"/>
              </a:rPr>
              <a:pPr eaLnBrk="1" hangingPunct="1"/>
              <a:t>62</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338138"/>
            <a:ext cx="7772400" cy="1219200"/>
          </a:xfrm>
        </p:spPr>
        <p:txBody>
          <a:bodyPr/>
          <a:lstStyle/>
          <a:p>
            <a:r>
              <a:rPr lang="en-US" altLang="en-US" dirty="0" smtClean="0"/>
              <a:t>Bimanual Examination: Vaginal Wall </a:t>
            </a:r>
          </a:p>
        </p:txBody>
      </p:sp>
      <p:sp>
        <p:nvSpPr>
          <p:cNvPr id="66563" name="Rectangle 3"/>
          <p:cNvSpPr>
            <a:spLocks noGrp="1" noChangeArrowheads="1"/>
          </p:cNvSpPr>
          <p:nvPr>
            <p:ph idx="1"/>
          </p:nvPr>
        </p:nvSpPr>
        <p:spPr>
          <a:xfrm>
            <a:off x="749300" y="1404938"/>
            <a:ext cx="7772400" cy="4627562"/>
          </a:xfrm>
        </p:spPr>
        <p:txBody>
          <a:bodyPr/>
          <a:lstStyle/>
          <a:p>
            <a:r>
              <a:rPr lang="en-US" altLang="en-US" sz="2000" dirty="0" smtClean="0"/>
              <a:t>Rise to a stand, and have woman remain in lithotomy position; drop lubricant onto first two fingers of your gloved </a:t>
            </a:r>
            <a:r>
              <a:rPr lang="en-US" altLang="en-US" sz="2000" dirty="0" err="1" smtClean="0"/>
              <a:t>intravaginal</a:t>
            </a:r>
            <a:r>
              <a:rPr lang="en-US" altLang="en-US" sz="2000" dirty="0" smtClean="0"/>
              <a:t> hand</a:t>
            </a:r>
          </a:p>
          <a:p>
            <a:pPr lvl="1"/>
            <a:r>
              <a:rPr lang="en-US" altLang="en-US" dirty="0" smtClean="0"/>
              <a:t> </a:t>
            </a:r>
            <a:r>
              <a:rPr lang="en-US" altLang="en-US" sz="1800" dirty="0" smtClean="0"/>
              <a:t>Assume “obstetric” position with first two fingers extended, last two flexed onto palm, and thumb abducted</a:t>
            </a:r>
          </a:p>
          <a:p>
            <a:pPr lvl="1"/>
            <a:r>
              <a:rPr lang="en-US" altLang="en-US" sz="1800" dirty="0" smtClean="0"/>
              <a:t>Insert fingers into vagina, with any pressure directed posteriorly; wait until vaginal walls relax, then insert your fingers fully</a:t>
            </a:r>
          </a:p>
          <a:p>
            <a:pPr lvl="1"/>
            <a:r>
              <a:rPr lang="en-US" altLang="en-US" sz="1800" dirty="0" smtClean="0"/>
              <a:t>Use both hands to palpate internal genitalia </a:t>
            </a:r>
          </a:p>
          <a:p>
            <a:pPr lvl="1"/>
            <a:r>
              <a:rPr lang="en-US" altLang="en-US" sz="1800" dirty="0" smtClean="0"/>
              <a:t>Assess location, size, and mobility, and screen for any tenderness or mass</a:t>
            </a:r>
          </a:p>
          <a:p>
            <a:r>
              <a:rPr lang="en-US" altLang="en-US" sz="2000" dirty="0" smtClean="0"/>
              <a:t>One hand is on abdomen while other hand inserts two fingers into vagina</a:t>
            </a:r>
          </a:p>
          <a:p>
            <a:pPr lvl="1"/>
            <a:r>
              <a:rPr lang="en-US" altLang="en-US" sz="1800" dirty="0" smtClean="0"/>
              <a:t>Palpate vaginal wall; normally, it feels smooth and has no area of induration or tenderness</a:t>
            </a:r>
          </a:p>
          <a:p>
            <a:pPr lvl="2"/>
            <a:endParaRPr lang="en-US" altLang="en-US" dirty="0" smtClean="0"/>
          </a:p>
        </p:txBody>
      </p:sp>
      <p:sp>
        <p:nvSpPr>
          <p:cNvPr id="66565"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2B5D6531-E614-4AA3-AD43-83EDFCE3230F}" type="slidenum">
              <a:rPr lang="en-GB" sz="1000" smtClean="0">
                <a:solidFill>
                  <a:srgbClr val="000000"/>
                </a:solidFill>
                <a:latin typeface="Arial" pitchFamily="34" charset="0"/>
                <a:cs typeface="Arial" pitchFamily="34" charset="0"/>
              </a:rPr>
              <a:pPr eaLnBrk="1" hangingPunct="1"/>
              <a:t>63</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338138"/>
            <a:ext cx="7772400" cy="1219200"/>
          </a:xfrm>
        </p:spPr>
        <p:txBody>
          <a:bodyPr/>
          <a:lstStyle/>
          <a:p>
            <a:r>
              <a:rPr lang="en-US" altLang="en-US" dirty="0" smtClean="0"/>
              <a:t>Bimanual Examination: Cervix</a:t>
            </a:r>
          </a:p>
        </p:txBody>
      </p:sp>
      <p:sp>
        <p:nvSpPr>
          <p:cNvPr id="67587" name="Rectangle 3"/>
          <p:cNvSpPr>
            <a:spLocks noGrp="1" noChangeArrowheads="1"/>
          </p:cNvSpPr>
          <p:nvPr>
            <p:ph idx="1"/>
          </p:nvPr>
        </p:nvSpPr>
        <p:spPr>
          <a:xfrm>
            <a:off x="685800" y="1498600"/>
            <a:ext cx="7772400" cy="4733925"/>
          </a:xfrm>
        </p:spPr>
        <p:txBody>
          <a:bodyPr/>
          <a:lstStyle/>
          <a:p>
            <a:r>
              <a:rPr lang="en-US" altLang="en-US" sz="2000" dirty="0" smtClean="0"/>
              <a:t>Locate cervix in midline, often near anterior vaginal wall</a:t>
            </a:r>
          </a:p>
          <a:p>
            <a:pPr lvl="1"/>
            <a:r>
              <a:rPr lang="en-US" altLang="en-US" sz="1800" dirty="0" smtClean="0"/>
              <a:t>Palpate using palmar surface of fingers; note these characteristics of normal cervix:</a:t>
            </a:r>
          </a:p>
          <a:p>
            <a:pPr lvl="2"/>
            <a:r>
              <a:rPr lang="en-US" altLang="en-US" sz="1600" dirty="0" smtClean="0"/>
              <a:t>Consistency: feels smooth and firm; softens and feels velvety at 5 to 6 weeks of pregnancy (</a:t>
            </a:r>
            <a:r>
              <a:rPr lang="en-US" altLang="en-US" sz="1600" dirty="0" err="1" smtClean="0"/>
              <a:t>Goodell’s</a:t>
            </a:r>
            <a:r>
              <a:rPr lang="en-US" altLang="en-US" sz="1600" dirty="0" smtClean="0"/>
              <a:t> sign)</a:t>
            </a:r>
          </a:p>
          <a:p>
            <a:pPr lvl="2"/>
            <a:r>
              <a:rPr lang="en-US" altLang="en-US" sz="1600" dirty="0" smtClean="0"/>
              <a:t>Contour: evenly rounded</a:t>
            </a:r>
          </a:p>
          <a:p>
            <a:pPr lvl="2"/>
            <a:r>
              <a:rPr lang="en-US" altLang="en-US" sz="1600" dirty="0" smtClean="0"/>
              <a:t>Mobility: with a finger on either side, move cervix gently from side to side; normally, this produces no pain</a:t>
            </a:r>
          </a:p>
          <a:p>
            <a:pPr lvl="2"/>
            <a:r>
              <a:rPr lang="en-US" altLang="en-US" sz="1600" dirty="0" smtClean="0"/>
              <a:t>Palpate all around </a:t>
            </a:r>
            <a:r>
              <a:rPr lang="en-US" altLang="en-US" sz="1600" dirty="0" err="1" smtClean="0"/>
              <a:t>fornices</a:t>
            </a:r>
            <a:r>
              <a:rPr lang="en-US" altLang="en-US" sz="1600" dirty="0" smtClean="0"/>
              <a:t>; the wall should feel smooth</a:t>
            </a:r>
          </a:p>
          <a:p>
            <a:pPr lvl="1"/>
            <a:r>
              <a:rPr lang="en-US" altLang="en-US" sz="1800" dirty="0" smtClean="0"/>
              <a:t>Next, use abdominal hand to push pelvic organs closer for your </a:t>
            </a:r>
            <a:r>
              <a:rPr lang="en-US" altLang="en-US" sz="1800" dirty="0" err="1" smtClean="0"/>
              <a:t>intravaginal</a:t>
            </a:r>
            <a:r>
              <a:rPr lang="en-US" altLang="en-US" sz="1800" dirty="0" smtClean="0"/>
              <a:t> fingers to palpate</a:t>
            </a:r>
          </a:p>
          <a:p>
            <a:pPr lvl="2"/>
            <a:r>
              <a:rPr lang="en-US" altLang="en-US" sz="1600" dirty="0" smtClean="0"/>
              <a:t>Place your hand midway between umbilicus and </a:t>
            </a:r>
            <a:r>
              <a:rPr lang="en-US" altLang="en-US" sz="1600" dirty="0" err="1" smtClean="0"/>
              <a:t>symphysis</a:t>
            </a:r>
            <a:r>
              <a:rPr lang="en-US" altLang="en-US" sz="1600" dirty="0" smtClean="0"/>
              <a:t>; push down slowly</a:t>
            </a:r>
          </a:p>
          <a:p>
            <a:pPr lvl="3"/>
            <a:r>
              <a:rPr lang="en-US" altLang="en-US" sz="1400" dirty="0" smtClean="0"/>
              <a:t>Brace elbow of your pelvic arm against your hip, and keep it horizontal; woman must be relaxed</a:t>
            </a:r>
          </a:p>
          <a:p>
            <a:pPr lvl="2"/>
            <a:endParaRPr lang="en-US" altLang="en-US" sz="1800" dirty="0" smtClean="0"/>
          </a:p>
        </p:txBody>
      </p:sp>
      <p:sp>
        <p:nvSpPr>
          <p:cNvPr id="67589"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A1BFB3C3-BDB1-4802-A37E-35EB2386E379}" type="slidenum">
              <a:rPr lang="en-GB" sz="1000" smtClean="0">
                <a:solidFill>
                  <a:srgbClr val="000000"/>
                </a:solidFill>
                <a:latin typeface="Arial" pitchFamily="34" charset="0"/>
                <a:cs typeface="Arial" pitchFamily="34" charset="0"/>
              </a:rPr>
              <a:pPr eaLnBrk="1" hangingPunct="1"/>
              <a:t>64</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338138"/>
            <a:ext cx="7772400" cy="1219200"/>
          </a:xfrm>
        </p:spPr>
        <p:txBody>
          <a:bodyPr/>
          <a:lstStyle/>
          <a:p>
            <a:r>
              <a:rPr lang="en-US" altLang="en-US" dirty="0" smtClean="0"/>
              <a:t>Bimanual Examination: Uterus</a:t>
            </a:r>
          </a:p>
        </p:txBody>
      </p:sp>
      <p:sp>
        <p:nvSpPr>
          <p:cNvPr id="68611" name="Rectangle 3"/>
          <p:cNvSpPr>
            <a:spLocks noGrp="1" noChangeArrowheads="1"/>
          </p:cNvSpPr>
          <p:nvPr>
            <p:ph idx="1"/>
          </p:nvPr>
        </p:nvSpPr>
        <p:spPr>
          <a:xfrm>
            <a:off x="685800" y="1646238"/>
            <a:ext cx="7772400" cy="4454525"/>
          </a:xfrm>
        </p:spPr>
        <p:txBody>
          <a:bodyPr/>
          <a:lstStyle/>
          <a:p>
            <a:r>
              <a:rPr lang="en-US" altLang="en-US" sz="2400" dirty="0" smtClean="0"/>
              <a:t>Assess with </a:t>
            </a:r>
            <a:r>
              <a:rPr lang="en-US" altLang="en-US" sz="2400" dirty="0" err="1" smtClean="0"/>
              <a:t>intravaginal</a:t>
            </a:r>
            <a:r>
              <a:rPr lang="en-US" altLang="en-US" sz="2400" dirty="0" smtClean="0"/>
              <a:t> fingers in anterior fornix</a:t>
            </a:r>
          </a:p>
          <a:p>
            <a:pPr lvl="1"/>
            <a:r>
              <a:rPr lang="en-US" altLang="en-US" sz="2000" dirty="0" smtClean="0"/>
              <a:t>Determine position, or version, of uterus</a:t>
            </a:r>
          </a:p>
          <a:p>
            <a:pPr lvl="1"/>
            <a:r>
              <a:rPr lang="en-US" altLang="en-US" sz="2000" dirty="0" smtClean="0"/>
              <a:t>In many women, uterus is </a:t>
            </a:r>
            <a:r>
              <a:rPr lang="en-US" altLang="en-US" sz="2000" dirty="0" err="1" smtClean="0"/>
              <a:t>anteverted</a:t>
            </a:r>
            <a:r>
              <a:rPr lang="en-US" altLang="en-US" sz="2000" dirty="0" smtClean="0"/>
              <a:t>; you palpate it at level of pubis with cervix pointing posteriorly</a:t>
            </a:r>
          </a:p>
          <a:p>
            <a:pPr lvl="1"/>
            <a:r>
              <a:rPr lang="en-US" altLang="en-US" sz="2000" dirty="0" smtClean="0"/>
              <a:t>Two other positions occur normally: </a:t>
            </a:r>
            <a:r>
              <a:rPr lang="en-US" altLang="en-US" sz="2000" dirty="0" err="1" smtClean="0"/>
              <a:t>midposition</a:t>
            </a:r>
            <a:r>
              <a:rPr lang="en-US" altLang="en-US" sz="2000" dirty="0" smtClean="0"/>
              <a:t> and </a:t>
            </a:r>
            <a:r>
              <a:rPr lang="en-US" altLang="en-US" sz="2000" dirty="0" err="1" smtClean="0"/>
              <a:t>retroverted</a:t>
            </a:r>
            <a:endParaRPr lang="en-US" altLang="en-US" sz="2000" dirty="0" smtClean="0"/>
          </a:p>
          <a:p>
            <a:pPr lvl="1"/>
            <a:r>
              <a:rPr lang="en-US" altLang="en-US" sz="2000" dirty="0" smtClean="0"/>
              <a:t>Palpate uterine wall with your fingers in </a:t>
            </a:r>
            <a:r>
              <a:rPr lang="en-US" altLang="en-US" sz="2000" dirty="0" err="1" smtClean="0"/>
              <a:t>fornices</a:t>
            </a:r>
            <a:endParaRPr lang="en-US" altLang="en-US" sz="2000" dirty="0" smtClean="0"/>
          </a:p>
          <a:p>
            <a:pPr lvl="2"/>
            <a:r>
              <a:rPr lang="en-US" altLang="en-US" sz="1800" dirty="0" smtClean="0"/>
              <a:t>Bounce uterus gently between your abdominal and </a:t>
            </a:r>
            <a:r>
              <a:rPr lang="en-US" altLang="en-US" sz="1800" dirty="0" err="1" smtClean="0"/>
              <a:t>intravaginal</a:t>
            </a:r>
            <a:r>
              <a:rPr lang="en-US" altLang="en-US" sz="1800" dirty="0" smtClean="0"/>
              <a:t> hands</a:t>
            </a:r>
          </a:p>
          <a:p>
            <a:pPr lvl="2"/>
            <a:r>
              <a:rPr lang="en-US" altLang="en-US" sz="1800" dirty="0" smtClean="0"/>
              <a:t>Normally, it feels firm and smooth, with contour of fundus rounded; it softens during pregnancy; it should be freely movable and </a:t>
            </a:r>
            <a:r>
              <a:rPr lang="en-US" altLang="en-US" sz="1800" dirty="0" err="1" smtClean="0"/>
              <a:t>nontender</a:t>
            </a:r>
            <a:endParaRPr lang="en-US" altLang="en-US" dirty="0" smtClean="0"/>
          </a:p>
        </p:txBody>
      </p:sp>
      <p:sp>
        <p:nvSpPr>
          <p:cNvPr id="68613"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32748295-1CDB-41D6-8099-7936B6E92E20}" type="slidenum">
              <a:rPr lang="en-GB" sz="1000" smtClean="0">
                <a:solidFill>
                  <a:srgbClr val="000000"/>
                </a:solidFill>
                <a:latin typeface="Arial" pitchFamily="34" charset="0"/>
                <a:cs typeface="Arial" pitchFamily="34" charset="0"/>
              </a:rPr>
              <a:pPr eaLnBrk="1" hangingPunct="1"/>
              <a:t>65</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338138"/>
            <a:ext cx="7772400" cy="1219200"/>
          </a:xfrm>
        </p:spPr>
        <p:txBody>
          <a:bodyPr/>
          <a:lstStyle/>
          <a:p>
            <a:r>
              <a:rPr lang="en-US" altLang="en-US" dirty="0" smtClean="0"/>
              <a:t>Bimanual Examination: Adnexa</a:t>
            </a:r>
          </a:p>
        </p:txBody>
      </p:sp>
      <p:sp>
        <p:nvSpPr>
          <p:cNvPr id="69635" name="Rectangle 3"/>
          <p:cNvSpPr>
            <a:spLocks noGrp="1" noChangeArrowheads="1"/>
          </p:cNvSpPr>
          <p:nvPr>
            <p:ph idx="1"/>
          </p:nvPr>
        </p:nvSpPr>
        <p:spPr>
          <a:xfrm>
            <a:off x="685800" y="1646238"/>
            <a:ext cx="7772400" cy="4618037"/>
          </a:xfrm>
        </p:spPr>
        <p:txBody>
          <a:bodyPr/>
          <a:lstStyle/>
          <a:p>
            <a:r>
              <a:rPr lang="en-US" altLang="en-US" sz="2400" dirty="0" smtClean="0"/>
              <a:t>Move both hands to right to explore adnexa</a:t>
            </a:r>
          </a:p>
          <a:p>
            <a:pPr lvl="1"/>
            <a:r>
              <a:rPr lang="en-US" altLang="en-US" sz="2000" dirty="0" smtClean="0"/>
              <a:t>Place abdominal hand on lower quadrant inside anterior iliac spine and place </a:t>
            </a:r>
            <a:r>
              <a:rPr lang="en-US" altLang="en-US" sz="2000" dirty="0" err="1" smtClean="0"/>
              <a:t>intravaginal</a:t>
            </a:r>
            <a:r>
              <a:rPr lang="en-US" altLang="en-US" sz="2000" dirty="0" smtClean="0"/>
              <a:t> fingers in lateral fornix</a:t>
            </a:r>
          </a:p>
          <a:p>
            <a:pPr lvl="1"/>
            <a:r>
              <a:rPr lang="en-US" altLang="en-US" sz="2000" dirty="0" smtClean="0"/>
              <a:t>Push abdominal hand in and try to capture ovary</a:t>
            </a:r>
          </a:p>
          <a:p>
            <a:pPr lvl="2"/>
            <a:r>
              <a:rPr lang="en-US" altLang="en-US" sz="1800" dirty="0" smtClean="0"/>
              <a:t>Often you cannot feel ovary; normally feels smooth, firm, almond shaped, and movable, sliding through fingers</a:t>
            </a:r>
          </a:p>
          <a:p>
            <a:pPr lvl="2"/>
            <a:r>
              <a:rPr lang="en-US" altLang="en-US" sz="1800" dirty="0" smtClean="0"/>
              <a:t>Fallopian tube is not palpable normally; no other mass or pulsation should be felt</a:t>
            </a:r>
          </a:p>
          <a:p>
            <a:pPr lvl="2"/>
            <a:r>
              <a:rPr lang="en-US" altLang="en-US" sz="1800" dirty="0" smtClean="0"/>
              <a:t>Move to left to palpate other side </a:t>
            </a:r>
          </a:p>
          <a:p>
            <a:pPr lvl="2"/>
            <a:r>
              <a:rPr lang="en-US" altLang="en-US" sz="1800" dirty="0" smtClean="0"/>
              <a:t>Then, withdraw your hand and check secretions on fingers before discarding the glove</a:t>
            </a:r>
          </a:p>
          <a:p>
            <a:pPr lvl="2"/>
            <a:r>
              <a:rPr lang="en-US" altLang="en-US" sz="1800" dirty="0" smtClean="0"/>
              <a:t>Normal secretions are clear or cloudy and odorless</a:t>
            </a:r>
            <a:endParaRPr lang="en-US" altLang="en-US" dirty="0" smtClean="0"/>
          </a:p>
        </p:txBody>
      </p:sp>
      <p:sp>
        <p:nvSpPr>
          <p:cNvPr id="69637"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3E263F27-01E6-4938-82B9-F749C262D264}" type="slidenum">
              <a:rPr lang="en-GB" sz="1000" smtClean="0">
                <a:solidFill>
                  <a:srgbClr val="000000"/>
                </a:solidFill>
                <a:latin typeface="Arial" pitchFamily="34" charset="0"/>
                <a:cs typeface="Arial" pitchFamily="34" charset="0"/>
              </a:rPr>
              <a:pPr eaLnBrk="1" hangingPunct="1"/>
              <a:t>66</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338138"/>
            <a:ext cx="7772400" cy="1219200"/>
          </a:xfrm>
        </p:spPr>
        <p:txBody>
          <a:bodyPr/>
          <a:lstStyle/>
          <a:p>
            <a:r>
              <a:rPr lang="en-US" altLang="en-US" dirty="0" smtClean="0"/>
              <a:t>Bimanual Examination </a:t>
            </a:r>
          </a:p>
        </p:txBody>
      </p:sp>
      <p:sp>
        <p:nvSpPr>
          <p:cNvPr id="70659" name="Rectangle 3"/>
          <p:cNvSpPr>
            <a:spLocks noGrp="1" noChangeArrowheads="1"/>
          </p:cNvSpPr>
          <p:nvPr>
            <p:ph idx="1"/>
          </p:nvPr>
        </p:nvSpPr>
        <p:spPr>
          <a:xfrm>
            <a:off x="685800" y="1646238"/>
            <a:ext cx="7772400" cy="4454525"/>
          </a:xfrm>
        </p:spPr>
        <p:txBody>
          <a:bodyPr/>
          <a:lstStyle/>
          <a:p>
            <a:r>
              <a:rPr lang="en-US" altLang="en-US" dirty="0" smtClean="0"/>
              <a:t>Note of caution</a:t>
            </a:r>
          </a:p>
          <a:p>
            <a:pPr lvl="1"/>
            <a:r>
              <a:rPr lang="en-US" altLang="en-US" dirty="0" smtClean="0"/>
              <a:t>Normal adnexal structures often are not palpable</a:t>
            </a:r>
          </a:p>
          <a:p>
            <a:pPr lvl="1"/>
            <a:r>
              <a:rPr lang="en-US" altLang="en-US" dirty="0" smtClean="0"/>
              <a:t>Be careful not to mistake an abnormality for a normal structure</a:t>
            </a:r>
          </a:p>
          <a:p>
            <a:pPr lvl="1"/>
            <a:r>
              <a:rPr lang="en-US" altLang="en-US" dirty="0" smtClean="0"/>
              <a:t>To be safe, consider abnormal any mass that you cannot positively identify, and refer woman for further study</a:t>
            </a:r>
          </a:p>
        </p:txBody>
      </p:sp>
      <p:sp>
        <p:nvSpPr>
          <p:cNvPr id="70661"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AC62F222-8829-4C02-92AA-751EB9A237F8}" type="slidenum">
              <a:rPr lang="en-GB" sz="1000" smtClean="0">
                <a:solidFill>
                  <a:srgbClr val="000000"/>
                </a:solidFill>
                <a:latin typeface="Arial" pitchFamily="34" charset="0"/>
                <a:cs typeface="Arial" pitchFamily="34" charset="0"/>
              </a:rPr>
              <a:pPr eaLnBrk="1" hangingPunct="1"/>
              <a:t>67</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338138"/>
            <a:ext cx="7772400" cy="1219200"/>
          </a:xfrm>
        </p:spPr>
        <p:txBody>
          <a:bodyPr/>
          <a:lstStyle/>
          <a:p>
            <a:r>
              <a:rPr lang="en-US" altLang="en-US" dirty="0" err="1" smtClean="0"/>
              <a:t>Rectovaginal</a:t>
            </a:r>
            <a:r>
              <a:rPr lang="en-US" altLang="en-US" dirty="0" smtClean="0"/>
              <a:t> Examination I</a:t>
            </a:r>
          </a:p>
        </p:txBody>
      </p:sp>
      <p:sp>
        <p:nvSpPr>
          <p:cNvPr id="71683" name="Rectangle 3"/>
          <p:cNvSpPr>
            <a:spLocks noGrp="1" noChangeArrowheads="1"/>
          </p:cNvSpPr>
          <p:nvPr>
            <p:ph idx="1"/>
          </p:nvPr>
        </p:nvSpPr>
        <p:spPr>
          <a:xfrm>
            <a:off x="685800" y="1646238"/>
            <a:ext cx="7772400" cy="4454525"/>
          </a:xfrm>
        </p:spPr>
        <p:txBody>
          <a:bodyPr/>
          <a:lstStyle/>
          <a:p>
            <a:r>
              <a:rPr lang="en-US" altLang="en-US" dirty="0" smtClean="0"/>
              <a:t>Use this technique to assess </a:t>
            </a:r>
            <a:r>
              <a:rPr lang="en-US" altLang="en-US" dirty="0" err="1" smtClean="0"/>
              <a:t>rectovaginal</a:t>
            </a:r>
            <a:r>
              <a:rPr lang="en-US" altLang="en-US" dirty="0" smtClean="0"/>
              <a:t> septum, posterior uterine wall, cul-de-sac, and rectum</a:t>
            </a:r>
          </a:p>
          <a:p>
            <a:pPr lvl="1"/>
            <a:r>
              <a:rPr lang="en-US" altLang="en-US" dirty="0" smtClean="0"/>
              <a:t>Change gloves to avoid spreading any possible infection; lubricate first two fingers</a:t>
            </a:r>
          </a:p>
          <a:p>
            <a:pPr lvl="1"/>
            <a:r>
              <a:rPr lang="en-US" altLang="en-US" dirty="0" smtClean="0"/>
              <a:t>Instruct woman this may feel uncomfortable and will mimic feeling of moving her bowels</a:t>
            </a:r>
          </a:p>
          <a:p>
            <a:pPr lvl="1"/>
            <a:r>
              <a:rPr lang="en-US" altLang="en-US" dirty="0" smtClean="0"/>
              <a:t>Ask her to bear down as you insert your index finger into vagina and your middle finger gently into rectum</a:t>
            </a:r>
          </a:p>
        </p:txBody>
      </p:sp>
      <p:sp>
        <p:nvSpPr>
          <p:cNvPr id="71685"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542E3100-2EF3-4D34-991E-C6F76F24083D}" type="slidenum">
              <a:rPr lang="en-GB" sz="1000" smtClean="0">
                <a:solidFill>
                  <a:srgbClr val="000000"/>
                </a:solidFill>
                <a:latin typeface="Arial" pitchFamily="34" charset="0"/>
                <a:cs typeface="Arial" pitchFamily="34" charset="0"/>
              </a:rPr>
              <a:pPr eaLnBrk="1" hangingPunct="1"/>
              <a:t>68</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338138"/>
            <a:ext cx="7772400" cy="1219200"/>
          </a:xfrm>
        </p:spPr>
        <p:txBody>
          <a:bodyPr/>
          <a:lstStyle/>
          <a:p>
            <a:r>
              <a:rPr lang="en-US" altLang="en-US" dirty="0" err="1" smtClean="0"/>
              <a:t>Rectovaginal</a:t>
            </a:r>
            <a:r>
              <a:rPr lang="en-US" altLang="en-US" dirty="0" smtClean="0"/>
              <a:t> Examination  II</a:t>
            </a:r>
          </a:p>
        </p:txBody>
      </p:sp>
      <p:sp>
        <p:nvSpPr>
          <p:cNvPr id="72707" name="Rectangle 3"/>
          <p:cNvSpPr>
            <a:spLocks noGrp="1" noChangeArrowheads="1"/>
          </p:cNvSpPr>
          <p:nvPr>
            <p:ph idx="1"/>
          </p:nvPr>
        </p:nvSpPr>
        <p:spPr>
          <a:xfrm>
            <a:off x="685800" y="1646238"/>
            <a:ext cx="7772400" cy="4588307"/>
          </a:xfrm>
        </p:spPr>
        <p:txBody>
          <a:bodyPr/>
          <a:lstStyle/>
          <a:p>
            <a:r>
              <a:rPr lang="en-US" altLang="en-US" dirty="0" smtClean="0"/>
              <a:t>While pushing with abdominal hand, repeat steps of bimanual examination</a:t>
            </a:r>
          </a:p>
          <a:p>
            <a:pPr lvl="1"/>
            <a:r>
              <a:rPr lang="en-US" altLang="en-US" dirty="0" smtClean="0"/>
              <a:t>Keep </a:t>
            </a:r>
            <a:r>
              <a:rPr lang="en-US" altLang="en-US" dirty="0" err="1" smtClean="0"/>
              <a:t>intravaginal</a:t>
            </a:r>
            <a:r>
              <a:rPr lang="en-US" altLang="en-US" dirty="0" smtClean="0"/>
              <a:t> finger on cervix so </a:t>
            </a:r>
            <a:r>
              <a:rPr lang="en-US" altLang="en-US" dirty="0" err="1" smtClean="0"/>
              <a:t>intrarectal</a:t>
            </a:r>
            <a:r>
              <a:rPr lang="en-US" altLang="en-US" dirty="0" smtClean="0"/>
              <a:t> finger does not mistake cervix for a mass</a:t>
            </a:r>
          </a:p>
          <a:p>
            <a:pPr lvl="2"/>
            <a:r>
              <a:rPr lang="en-US" altLang="en-US" dirty="0" err="1" smtClean="0"/>
              <a:t>Rectovaginal</a:t>
            </a:r>
            <a:r>
              <a:rPr lang="en-US" altLang="en-US" dirty="0" smtClean="0"/>
              <a:t> septum should feel smooth, thin, firm, and pliable</a:t>
            </a:r>
          </a:p>
          <a:p>
            <a:pPr lvl="2"/>
            <a:r>
              <a:rPr lang="en-US" altLang="en-US" dirty="0" smtClean="0"/>
              <a:t>Uterine wall and fundus feel firm and smooth</a:t>
            </a:r>
          </a:p>
          <a:p>
            <a:pPr lvl="2"/>
            <a:r>
              <a:rPr lang="en-US" altLang="en-US" dirty="0" smtClean="0"/>
              <a:t>Rotate </a:t>
            </a:r>
            <a:r>
              <a:rPr lang="en-US" altLang="en-US" dirty="0" err="1" smtClean="0"/>
              <a:t>intrarectal</a:t>
            </a:r>
            <a:r>
              <a:rPr lang="en-US" altLang="en-US" dirty="0" smtClean="0"/>
              <a:t> finger to check rectal wall and anal sphincter tone</a:t>
            </a:r>
          </a:p>
          <a:p>
            <a:pPr lvl="2"/>
            <a:r>
              <a:rPr lang="en-US" altLang="en-US" dirty="0" smtClean="0"/>
              <a:t>Check your gloved finger as you withdraw; test any adherent stool for occult blood</a:t>
            </a:r>
          </a:p>
          <a:p>
            <a:pPr lvl="2"/>
            <a:r>
              <a:rPr lang="en-US" altLang="en-US" dirty="0" smtClean="0"/>
              <a:t>Give woman tissues to wipe area; help her to sit up</a:t>
            </a:r>
          </a:p>
        </p:txBody>
      </p:sp>
      <p:sp>
        <p:nvSpPr>
          <p:cNvPr id="72709"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FD7299B3-F1C3-4F56-877E-C2D62513761A}" type="slidenum">
              <a:rPr lang="en-GB" sz="1000" smtClean="0">
                <a:solidFill>
                  <a:srgbClr val="000000"/>
                </a:solidFill>
                <a:latin typeface="Arial" pitchFamily="34" charset="0"/>
                <a:cs typeface="Arial" pitchFamily="34" charset="0"/>
              </a:rPr>
              <a:pPr eaLnBrk="1" hangingPunct="1"/>
              <a:t>69</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38138"/>
            <a:ext cx="7772400" cy="1219200"/>
          </a:xfrm>
        </p:spPr>
        <p:txBody>
          <a:bodyPr/>
          <a:lstStyle/>
          <a:p>
            <a:r>
              <a:rPr lang="en-US" altLang="en-US" dirty="0" smtClean="0"/>
              <a:t>External Genitalia II</a:t>
            </a:r>
          </a:p>
        </p:txBody>
      </p:sp>
      <p:sp>
        <p:nvSpPr>
          <p:cNvPr id="9219" name="Rectangle 3"/>
          <p:cNvSpPr>
            <a:spLocks noGrp="1" noChangeArrowheads="1"/>
          </p:cNvSpPr>
          <p:nvPr>
            <p:ph idx="1"/>
          </p:nvPr>
        </p:nvSpPr>
        <p:spPr>
          <a:xfrm>
            <a:off x="685800" y="1646238"/>
            <a:ext cx="7772400" cy="4454525"/>
          </a:xfrm>
        </p:spPr>
        <p:txBody>
          <a:bodyPr/>
          <a:lstStyle/>
          <a:p>
            <a:r>
              <a:rPr lang="en-US" altLang="en-US" b="1" dirty="0" smtClean="0"/>
              <a:t>Labia </a:t>
            </a:r>
            <a:r>
              <a:rPr lang="en-US" altLang="en-US" b="1" dirty="0" err="1" smtClean="0"/>
              <a:t>minora</a:t>
            </a:r>
            <a:r>
              <a:rPr lang="en-US" altLang="en-US" b="1" dirty="0" smtClean="0"/>
              <a:t>:</a:t>
            </a:r>
            <a:r>
              <a:rPr lang="en-US" altLang="en-US" dirty="0" smtClean="0"/>
              <a:t> inside labia </a:t>
            </a:r>
            <a:r>
              <a:rPr lang="en-US" altLang="en-US" dirty="0" err="1" smtClean="0"/>
              <a:t>majora</a:t>
            </a:r>
            <a:r>
              <a:rPr lang="en-US" altLang="en-US" dirty="0" smtClean="0"/>
              <a:t> as two smaller, darker folds of skin</a:t>
            </a:r>
          </a:p>
          <a:p>
            <a:pPr lvl="1"/>
            <a:r>
              <a:rPr lang="en-US" altLang="en-US" dirty="0" smtClean="0"/>
              <a:t>Joined anteriorly at clitoris, forming a hood, or prepuce</a:t>
            </a:r>
          </a:p>
          <a:p>
            <a:pPr lvl="1"/>
            <a:r>
              <a:rPr lang="en-US" altLang="en-US" dirty="0" smtClean="0"/>
              <a:t>Labia </a:t>
            </a:r>
            <a:r>
              <a:rPr lang="en-US" altLang="en-US" dirty="0" err="1" smtClean="0"/>
              <a:t>minora</a:t>
            </a:r>
            <a:r>
              <a:rPr lang="en-US" altLang="en-US" dirty="0" smtClean="0"/>
              <a:t> are joined posteriorly by a transverse fold, the frenulum or </a:t>
            </a:r>
            <a:r>
              <a:rPr lang="en-US" altLang="en-US" dirty="0" err="1" smtClean="0"/>
              <a:t>fourchette</a:t>
            </a:r>
            <a:endParaRPr lang="en-US" altLang="en-US" dirty="0" smtClean="0"/>
          </a:p>
          <a:p>
            <a:r>
              <a:rPr lang="en-US" altLang="en-US" b="1" dirty="0" smtClean="0"/>
              <a:t>Clitoris:</a:t>
            </a:r>
            <a:r>
              <a:rPr lang="en-US" altLang="en-US" dirty="0" smtClean="0"/>
              <a:t> small, pea-shaped erectile body homologous with male penis and highly sensitive to tactile stimulation</a:t>
            </a:r>
          </a:p>
        </p:txBody>
      </p:sp>
      <p:sp>
        <p:nvSpPr>
          <p:cNvPr id="9221"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FE0A8135-7C47-448E-BFCB-E2F21A26A8A1}" type="slidenum">
              <a:rPr lang="en-GB" sz="1000" smtClean="0">
                <a:solidFill>
                  <a:srgbClr val="000000"/>
                </a:solidFill>
                <a:latin typeface="Arial" pitchFamily="34" charset="0"/>
                <a:cs typeface="Arial" pitchFamily="34" charset="0"/>
              </a:rPr>
              <a:pPr eaLnBrk="1" hangingPunct="1"/>
              <a:t>7</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338138"/>
            <a:ext cx="7772400" cy="1219200"/>
          </a:xfrm>
        </p:spPr>
        <p:txBody>
          <a:bodyPr/>
          <a:lstStyle/>
          <a:p>
            <a:r>
              <a:rPr lang="en-US" altLang="en-US" dirty="0" smtClean="0"/>
              <a:t>Developmental Competence: Infants &amp; Children </a:t>
            </a:r>
          </a:p>
        </p:txBody>
      </p:sp>
      <p:sp>
        <p:nvSpPr>
          <p:cNvPr id="73731" name="Rectangle 3"/>
          <p:cNvSpPr>
            <a:spLocks noGrp="1" noChangeArrowheads="1"/>
          </p:cNvSpPr>
          <p:nvPr>
            <p:ph idx="1"/>
          </p:nvPr>
        </p:nvSpPr>
        <p:spPr>
          <a:xfrm>
            <a:off x="685800" y="1646238"/>
            <a:ext cx="7772400" cy="4754562"/>
          </a:xfrm>
        </p:spPr>
        <p:txBody>
          <a:bodyPr/>
          <a:lstStyle/>
          <a:p>
            <a:r>
              <a:rPr lang="en-US" altLang="en-US" sz="2400" dirty="0" smtClean="0"/>
              <a:t>Preparation</a:t>
            </a:r>
          </a:p>
          <a:p>
            <a:pPr lvl="1"/>
            <a:r>
              <a:rPr lang="en-US" altLang="en-US" sz="2000" dirty="0" smtClean="0"/>
              <a:t>Infant: place on examination table</a:t>
            </a:r>
          </a:p>
          <a:p>
            <a:pPr lvl="1"/>
            <a:r>
              <a:rPr lang="en-US" altLang="en-US" sz="2000" dirty="0" smtClean="0"/>
              <a:t>Toddler/preschooler: place on parent’s lap</a:t>
            </a:r>
          </a:p>
          <a:p>
            <a:pPr lvl="2"/>
            <a:r>
              <a:rPr lang="en-US" altLang="en-US" sz="1800" dirty="0" smtClean="0"/>
              <a:t>Frog-leg position: hips flexed, soles of feet together and up to bottom</a:t>
            </a:r>
          </a:p>
          <a:p>
            <a:pPr lvl="2"/>
            <a:r>
              <a:rPr lang="en-US" altLang="en-US" sz="1800" dirty="0" smtClean="0"/>
              <a:t>Preschool child may want to separate her own labia</a:t>
            </a:r>
          </a:p>
          <a:p>
            <a:pPr lvl="2"/>
            <a:r>
              <a:rPr lang="en-US" altLang="en-US" sz="1800" dirty="0" smtClean="0"/>
              <a:t>No drapes: young girl wants to see what you are doing</a:t>
            </a:r>
            <a:endParaRPr lang="en-US" altLang="en-US" dirty="0" smtClean="0"/>
          </a:p>
          <a:p>
            <a:pPr lvl="1"/>
            <a:r>
              <a:rPr lang="en-US" altLang="en-US" sz="2000" dirty="0" smtClean="0"/>
              <a:t>School-age child: place on examination table, frog-leg position, no drapes</a:t>
            </a:r>
          </a:p>
          <a:p>
            <a:pPr lvl="1"/>
            <a:r>
              <a:rPr lang="en-US" altLang="en-US" sz="2000" dirty="0" smtClean="0"/>
              <a:t>During childhood routine screening limited to inspection of external genitalia to determine that (1) structures are intact, (2) vagina is present, and (3) hymen is patent</a:t>
            </a:r>
            <a:endParaRPr lang="en-US" altLang="en-US" sz="2200" dirty="0" smtClean="0"/>
          </a:p>
        </p:txBody>
      </p:sp>
      <p:sp>
        <p:nvSpPr>
          <p:cNvPr id="73733"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B69AD15E-2FF7-4ECE-A443-E5820EDF3FCC}" type="slidenum">
              <a:rPr lang="en-GB" sz="1000" smtClean="0">
                <a:solidFill>
                  <a:srgbClr val="000000"/>
                </a:solidFill>
                <a:latin typeface="Arial" pitchFamily="34" charset="0"/>
                <a:cs typeface="Arial" pitchFamily="34" charset="0"/>
              </a:rPr>
              <a:pPr eaLnBrk="1" hangingPunct="1"/>
              <a:t>70</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338138"/>
            <a:ext cx="7772400" cy="1219200"/>
          </a:xfrm>
        </p:spPr>
        <p:txBody>
          <a:bodyPr/>
          <a:lstStyle/>
          <a:p>
            <a:r>
              <a:rPr lang="en-US" altLang="en-US" dirty="0" smtClean="0"/>
              <a:t>Developmental Competence: Newborn I</a:t>
            </a:r>
          </a:p>
        </p:txBody>
      </p:sp>
      <p:sp>
        <p:nvSpPr>
          <p:cNvPr id="74755" name="Rectangle 3"/>
          <p:cNvSpPr>
            <a:spLocks noGrp="1" noChangeArrowheads="1"/>
          </p:cNvSpPr>
          <p:nvPr>
            <p:ph idx="1"/>
          </p:nvPr>
        </p:nvSpPr>
        <p:spPr>
          <a:xfrm>
            <a:off x="685800" y="1646238"/>
            <a:ext cx="7772400" cy="4454525"/>
          </a:xfrm>
        </p:spPr>
        <p:txBody>
          <a:bodyPr/>
          <a:lstStyle/>
          <a:p>
            <a:r>
              <a:rPr lang="en-US" altLang="en-US" sz="2400" dirty="0" smtClean="0"/>
              <a:t>Genitalia somewhat engorged</a:t>
            </a:r>
          </a:p>
          <a:p>
            <a:r>
              <a:rPr lang="en-US" altLang="en-US" sz="2400" dirty="0" smtClean="0"/>
              <a:t>Labia </a:t>
            </a:r>
            <a:r>
              <a:rPr lang="en-US" altLang="en-US" sz="2400" dirty="0" err="1" smtClean="0"/>
              <a:t>majora</a:t>
            </a:r>
            <a:r>
              <a:rPr lang="en-US" altLang="en-US" sz="2400" dirty="0" smtClean="0"/>
              <a:t> swollen, labia </a:t>
            </a:r>
            <a:r>
              <a:rPr lang="en-US" altLang="en-US" sz="2400" dirty="0" err="1" smtClean="0"/>
              <a:t>minora</a:t>
            </a:r>
            <a:r>
              <a:rPr lang="en-US" altLang="en-US" sz="2400" dirty="0" smtClean="0"/>
              <a:t> prominent and protrude beyond labia </a:t>
            </a:r>
            <a:r>
              <a:rPr lang="en-US" altLang="en-US" sz="2400" dirty="0" err="1" smtClean="0"/>
              <a:t>majora</a:t>
            </a:r>
            <a:r>
              <a:rPr lang="en-US" altLang="en-US" sz="2400" dirty="0" smtClean="0"/>
              <a:t>; clitoris looks relatively large, and hymen appears thick</a:t>
            </a:r>
          </a:p>
          <a:p>
            <a:r>
              <a:rPr lang="en-US" altLang="en-US" sz="2400" dirty="0" smtClean="0"/>
              <a:t>Because of transient engorgement, vaginal opening more difficult to see now than it will be later</a:t>
            </a:r>
          </a:p>
          <a:p>
            <a:r>
              <a:rPr lang="en-US" altLang="en-US" sz="2400" dirty="0" smtClean="0"/>
              <a:t>Place your thumbs on labia </a:t>
            </a:r>
            <a:r>
              <a:rPr lang="en-US" altLang="en-US" sz="2400" dirty="0" err="1" smtClean="0"/>
              <a:t>majora</a:t>
            </a:r>
            <a:r>
              <a:rPr lang="en-US" altLang="en-US" sz="2400" dirty="0" smtClean="0"/>
              <a:t>; push laterally while pushing perineum down, and try to note vaginal opening above </a:t>
            </a:r>
            <a:r>
              <a:rPr lang="en-US" altLang="en-US" sz="2400" dirty="0" err="1" smtClean="0"/>
              <a:t>hymenal</a:t>
            </a:r>
            <a:r>
              <a:rPr lang="en-US" altLang="en-US" sz="2400" dirty="0" smtClean="0"/>
              <a:t> ring; do not palpate clitoris as it is very sensitive</a:t>
            </a:r>
          </a:p>
        </p:txBody>
      </p:sp>
      <p:sp>
        <p:nvSpPr>
          <p:cNvPr id="74757"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272AE5DC-10CA-4A66-BD39-FE6AF7F9D4BF}" type="slidenum">
              <a:rPr lang="en-GB" sz="1000" smtClean="0">
                <a:solidFill>
                  <a:srgbClr val="000000"/>
                </a:solidFill>
                <a:latin typeface="Arial" pitchFamily="34" charset="0"/>
                <a:cs typeface="Arial" pitchFamily="34" charset="0"/>
              </a:rPr>
              <a:pPr eaLnBrk="1" hangingPunct="1"/>
              <a:t>71</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338138"/>
            <a:ext cx="7772400" cy="1219200"/>
          </a:xfrm>
        </p:spPr>
        <p:txBody>
          <a:bodyPr/>
          <a:lstStyle/>
          <a:p>
            <a:r>
              <a:rPr lang="en-US" altLang="en-US" dirty="0" smtClean="0"/>
              <a:t>Developmental Competence: Newborn II</a:t>
            </a:r>
          </a:p>
        </p:txBody>
      </p:sp>
      <p:sp>
        <p:nvSpPr>
          <p:cNvPr id="75779" name="Rectangle 3"/>
          <p:cNvSpPr>
            <a:spLocks noGrp="1" noChangeArrowheads="1"/>
          </p:cNvSpPr>
          <p:nvPr>
            <p:ph idx="1"/>
          </p:nvPr>
        </p:nvSpPr>
        <p:spPr>
          <a:xfrm>
            <a:off x="685800" y="1646238"/>
            <a:ext cx="7772400" cy="4575175"/>
          </a:xfrm>
        </p:spPr>
        <p:txBody>
          <a:bodyPr/>
          <a:lstStyle/>
          <a:p>
            <a:r>
              <a:rPr lang="en-US" altLang="en-US" sz="2400" dirty="0" smtClean="0"/>
              <a:t>A sanguineous vaginal discharge or </a:t>
            </a:r>
            <a:r>
              <a:rPr lang="en-US" altLang="en-US" sz="2400" dirty="0" err="1" smtClean="0"/>
              <a:t>leukorrhea</a:t>
            </a:r>
            <a:r>
              <a:rPr lang="en-US" altLang="en-US" sz="2400" dirty="0" smtClean="0"/>
              <a:t> (</a:t>
            </a:r>
            <a:r>
              <a:rPr lang="en-US" altLang="en-US" sz="2400" dirty="0" err="1" smtClean="0"/>
              <a:t>mucoid</a:t>
            </a:r>
            <a:r>
              <a:rPr lang="en-US" altLang="en-US" sz="2400" dirty="0" smtClean="0"/>
              <a:t> discharge) normal during first few weeks due to maternal estrogen effect; may also cause transient breast engorgement and secretion</a:t>
            </a:r>
          </a:p>
          <a:p>
            <a:r>
              <a:rPr lang="en-US" altLang="en-US" sz="2400" dirty="0" smtClean="0"/>
              <a:t>During early weeks, genital engorgement resolves, and labia </a:t>
            </a:r>
            <a:r>
              <a:rPr lang="en-US" altLang="en-US" sz="2400" dirty="0" err="1" smtClean="0"/>
              <a:t>minora</a:t>
            </a:r>
            <a:r>
              <a:rPr lang="en-US" altLang="en-US" sz="2400" dirty="0" smtClean="0"/>
              <a:t> atrophy and remain small until puberty</a:t>
            </a:r>
          </a:p>
          <a:p>
            <a:r>
              <a:rPr lang="en-US" altLang="en-US" sz="2400" dirty="0" smtClean="0"/>
              <a:t>Between the ages of 2 months and 7 years, labia </a:t>
            </a:r>
            <a:r>
              <a:rPr lang="en-US" altLang="en-US" sz="2400" dirty="0" err="1" smtClean="0"/>
              <a:t>majora</a:t>
            </a:r>
            <a:r>
              <a:rPr lang="en-US" altLang="en-US" sz="2400" dirty="0" smtClean="0"/>
              <a:t> are flat, labia </a:t>
            </a:r>
            <a:r>
              <a:rPr lang="en-US" altLang="en-US" sz="2400" dirty="0" err="1" smtClean="0"/>
              <a:t>minora</a:t>
            </a:r>
            <a:r>
              <a:rPr lang="en-US" altLang="en-US" sz="2400" dirty="0" smtClean="0"/>
              <a:t> thin, clitoris relatively small, and hymen is tissue-paper thin</a:t>
            </a:r>
          </a:p>
          <a:p>
            <a:r>
              <a:rPr lang="en-US" altLang="en-US" sz="2400" dirty="0" smtClean="0"/>
              <a:t>Normally, no irritation or foul-smelling discharge is present</a:t>
            </a:r>
          </a:p>
        </p:txBody>
      </p:sp>
      <p:sp>
        <p:nvSpPr>
          <p:cNvPr id="75781"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801D3692-2D47-42D0-82C3-97C6A62DF139}" type="slidenum">
              <a:rPr lang="en-GB" sz="1000" smtClean="0">
                <a:solidFill>
                  <a:srgbClr val="000000"/>
                </a:solidFill>
                <a:latin typeface="Arial" pitchFamily="34" charset="0"/>
                <a:cs typeface="Arial" pitchFamily="34" charset="0"/>
              </a:rPr>
              <a:pPr eaLnBrk="1" hangingPunct="1"/>
              <a:t>72</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The parent of a newborn girl is concerned because the baby’s vagina and clitoris appear large and swollen. What is the nurse’s best response</a:t>
            </a:r>
            <a:r>
              <a:rPr lang="en-US" dirty="0" smtClean="0"/>
              <a:t>?</a:t>
            </a:r>
          </a:p>
          <a:p>
            <a:pPr marL="463550" indent="-463550" eaLnBrk="1" hangingPunct="1">
              <a:buSzPct val="100000"/>
              <a:buFont typeface="Arial" charset="0"/>
              <a:buAutoNum type="arabicPeriod"/>
              <a:defRPr/>
            </a:pPr>
            <a:r>
              <a:rPr lang="en-US" dirty="0"/>
              <a:t>“This is a normal finding in newborn girls and should resolve within a few weeks.”	</a:t>
            </a:r>
          </a:p>
          <a:p>
            <a:pPr marL="463550" indent="-463550" eaLnBrk="1" hangingPunct="1">
              <a:buSzPct val="100000"/>
              <a:buFont typeface="Arial" charset="0"/>
              <a:buAutoNum type="arabicPeriod"/>
              <a:defRPr/>
            </a:pPr>
            <a:r>
              <a:rPr lang="en-US" dirty="0"/>
              <a:t>“I would make an appointment to see your infant’s pediatrician as soon as you get her home.” 	</a:t>
            </a:r>
          </a:p>
          <a:p>
            <a:pPr marL="463550" indent="-463550" eaLnBrk="1" hangingPunct="1">
              <a:buSzPct val="100000"/>
              <a:buFont typeface="Arial" charset="0"/>
              <a:buAutoNum type="arabicPeriod"/>
              <a:defRPr/>
            </a:pPr>
            <a:r>
              <a:rPr lang="en-US" dirty="0"/>
              <a:t>“The infant will need some additional tests to determine the cause of this problem.” </a:t>
            </a:r>
          </a:p>
          <a:p>
            <a:pPr marL="463550" indent="-463550" eaLnBrk="1" hangingPunct="1">
              <a:buSzPct val="100000"/>
              <a:buFont typeface="Arial" charset="0"/>
              <a:buAutoNum type="arabicPeriod"/>
              <a:defRPr/>
            </a:pPr>
            <a:r>
              <a:rPr lang="en-US" dirty="0"/>
              <a:t>“We will have the doctor examine the infant right away.”</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r>
              <a:rPr lang="en-GB" smtClean="0"/>
              <a:t> </a:t>
            </a:r>
            <a:fld id="{A68A1ED5-0F66-4215-AE99-489CB4680ADE}" type="slidenum">
              <a:rPr lang="en-GB" smtClean="0"/>
              <a:pPr>
                <a:defRPr/>
              </a:pPr>
              <a:t>73</a:t>
            </a:fld>
            <a:endParaRPr lang="en-GB"/>
          </a:p>
        </p:txBody>
      </p:sp>
      <p:sp>
        <p:nvSpPr>
          <p:cNvPr id="5" name="Footer Placeholder 4"/>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extLst>
      <p:ext uri="{BB962C8B-B14F-4D97-AF65-F5344CB8AC3E}">
        <p14:creationId xmlns:p14="http://schemas.microsoft.com/office/powerpoint/2010/main" val="34600451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338138"/>
            <a:ext cx="7772400" cy="1219200"/>
          </a:xfrm>
        </p:spPr>
        <p:txBody>
          <a:bodyPr/>
          <a:lstStyle/>
          <a:p>
            <a:r>
              <a:rPr lang="en-US" altLang="en-US" dirty="0" smtClean="0"/>
              <a:t>Developmental Competence: School-Age Girl</a:t>
            </a:r>
          </a:p>
        </p:txBody>
      </p:sp>
      <p:sp>
        <p:nvSpPr>
          <p:cNvPr id="76803" name="Rectangle 3"/>
          <p:cNvSpPr>
            <a:spLocks noGrp="1" noChangeArrowheads="1"/>
          </p:cNvSpPr>
          <p:nvPr>
            <p:ph idx="1"/>
          </p:nvPr>
        </p:nvSpPr>
        <p:spPr>
          <a:xfrm>
            <a:off x="685800" y="1646238"/>
            <a:ext cx="7772400" cy="4670425"/>
          </a:xfrm>
        </p:spPr>
        <p:txBody>
          <a:bodyPr/>
          <a:lstStyle/>
          <a:p>
            <a:r>
              <a:rPr lang="en-US" altLang="en-US" sz="2400" dirty="0" smtClean="0"/>
              <a:t>Around 7 to 10 years of age, the </a:t>
            </a:r>
            <a:r>
              <a:rPr lang="en-US" altLang="en-US" sz="2400" dirty="0" err="1" smtClean="0"/>
              <a:t>mons</a:t>
            </a:r>
            <a:r>
              <a:rPr lang="en-US" altLang="en-US" sz="2400" dirty="0" smtClean="0"/>
              <a:t> pubis thickens, labia </a:t>
            </a:r>
            <a:r>
              <a:rPr lang="en-US" altLang="en-US" sz="2400" dirty="0" err="1" smtClean="0"/>
              <a:t>majora</a:t>
            </a:r>
            <a:r>
              <a:rPr lang="en-US" altLang="en-US" sz="2400" dirty="0" smtClean="0"/>
              <a:t> thicken, and labia </a:t>
            </a:r>
            <a:r>
              <a:rPr lang="en-US" altLang="en-US" sz="2400" dirty="0" err="1" smtClean="0"/>
              <a:t>minora</a:t>
            </a:r>
            <a:r>
              <a:rPr lang="en-US" altLang="en-US" sz="2400" dirty="0" smtClean="0"/>
              <a:t> become slightly rounded</a:t>
            </a:r>
          </a:p>
          <a:p>
            <a:r>
              <a:rPr lang="en-US" altLang="en-US" sz="2400" dirty="0" smtClean="0"/>
              <a:t>Pubic hair appears beginning around age 11, although sparse pubic hair may occur as early as age 8</a:t>
            </a:r>
          </a:p>
          <a:p>
            <a:r>
              <a:rPr lang="en-US" altLang="en-US" sz="2400" dirty="0" smtClean="0"/>
              <a:t>Normally hymen is perforate</a:t>
            </a:r>
          </a:p>
          <a:p>
            <a:r>
              <a:rPr lang="en-US" altLang="en-US" sz="2400" dirty="0" smtClean="0"/>
              <a:t>Almost always in these age groups, an external examination will suffice</a:t>
            </a:r>
          </a:p>
          <a:p>
            <a:r>
              <a:rPr lang="en-US" altLang="en-US" sz="2400" dirty="0" smtClean="0"/>
              <a:t>If needed, an internal pelvic examination is best performed by a pediatric gynecologist using specialized instruments</a:t>
            </a:r>
          </a:p>
        </p:txBody>
      </p:sp>
      <p:sp>
        <p:nvSpPr>
          <p:cNvPr id="76805"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1E200A0D-8023-40C4-B92F-D745E8496557}" type="slidenum">
              <a:rPr lang="en-GB" sz="1000" smtClean="0">
                <a:solidFill>
                  <a:srgbClr val="000000"/>
                </a:solidFill>
                <a:latin typeface="Arial" pitchFamily="34" charset="0"/>
                <a:cs typeface="Arial" pitchFamily="34" charset="0"/>
              </a:rPr>
              <a:pPr eaLnBrk="1" hangingPunct="1"/>
              <a:t>74</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338138"/>
            <a:ext cx="7772400" cy="1219200"/>
          </a:xfrm>
        </p:spPr>
        <p:txBody>
          <a:bodyPr/>
          <a:lstStyle/>
          <a:p>
            <a:r>
              <a:rPr lang="en-US" altLang="en-US" dirty="0" smtClean="0"/>
              <a:t>Developmental Competence: Adolescent I</a:t>
            </a:r>
          </a:p>
        </p:txBody>
      </p:sp>
      <p:sp>
        <p:nvSpPr>
          <p:cNvPr id="77827" name="Rectangle 3"/>
          <p:cNvSpPr>
            <a:spLocks noGrp="1" noChangeArrowheads="1"/>
          </p:cNvSpPr>
          <p:nvPr>
            <p:ph idx="1"/>
          </p:nvPr>
        </p:nvSpPr>
        <p:spPr>
          <a:xfrm>
            <a:off x="685800" y="1646238"/>
            <a:ext cx="7772400" cy="4454525"/>
          </a:xfrm>
        </p:spPr>
        <p:txBody>
          <a:bodyPr/>
          <a:lstStyle/>
          <a:p>
            <a:r>
              <a:rPr lang="en-US" altLang="en-US" sz="2400" dirty="0" smtClean="0"/>
              <a:t>Girl has special needs during genitalia examination</a:t>
            </a:r>
          </a:p>
          <a:p>
            <a:pPr lvl="1"/>
            <a:r>
              <a:rPr lang="en-US" altLang="en-US" sz="2000" dirty="0" smtClean="0"/>
              <a:t>Examine her alone, without mother present </a:t>
            </a:r>
          </a:p>
          <a:p>
            <a:pPr lvl="1"/>
            <a:r>
              <a:rPr lang="en-US" altLang="en-US" sz="2000" dirty="0" smtClean="0"/>
              <a:t>Assure her of privacy and confidentiality</a:t>
            </a:r>
          </a:p>
          <a:p>
            <a:pPr lvl="1"/>
            <a:r>
              <a:rPr lang="en-US" altLang="en-US" sz="2000" dirty="0" smtClean="0"/>
              <a:t>Allow plenty of time for health education and discussion of pubertal progress</a:t>
            </a:r>
            <a:endParaRPr lang="en-US" altLang="en-US" sz="2200" dirty="0" smtClean="0"/>
          </a:p>
          <a:p>
            <a:r>
              <a:rPr lang="en-US" altLang="en-US" sz="2400" dirty="0" smtClean="0"/>
              <a:t>Assess her growth velocity and menstrual history, and use SMR charts to teach breast and pubic hair development</a:t>
            </a:r>
          </a:p>
          <a:p>
            <a:pPr lvl="1"/>
            <a:r>
              <a:rPr lang="en-US" altLang="en-US" sz="2000" dirty="0" smtClean="0"/>
              <a:t>Assure her that increased vaginal fluid (physiologic </a:t>
            </a:r>
            <a:r>
              <a:rPr lang="en-US" altLang="en-US" sz="2000" dirty="0" err="1" smtClean="0"/>
              <a:t>leukorrhea</a:t>
            </a:r>
            <a:r>
              <a:rPr lang="en-US" altLang="en-US" sz="2000" dirty="0" smtClean="0"/>
              <a:t>) is normal because of estrogen effect</a:t>
            </a:r>
            <a:endParaRPr lang="en-US" altLang="en-US" sz="2200" dirty="0" smtClean="0"/>
          </a:p>
        </p:txBody>
      </p:sp>
      <p:sp>
        <p:nvSpPr>
          <p:cNvPr id="77829"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F6E09435-2E5C-45DF-BE3C-B3C32AE51AAD}" type="slidenum">
              <a:rPr lang="en-GB" sz="1000" smtClean="0">
                <a:solidFill>
                  <a:srgbClr val="000000"/>
                </a:solidFill>
                <a:latin typeface="Arial" pitchFamily="34" charset="0"/>
                <a:cs typeface="Arial" pitchFamily="34" charset="0"/>
              </a:rPr>
              <a:pPr eaLnBrk="1" hangingPunct="1"/>
              <a:t>75</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338138"/>
            <a:ext cx="7772400" cy="1219200"/>
          </a:xfrm>
        </p:spPr>
        <p:txBody>
          <a:bodyPr/>
          <a:lstStyle/>
          <a:p>
            <a:r>
              <a:rPr lang="en-US" altLang="en-US" dirty="0" smtClean="0"/>
              <a:t>Developmental Competence: Adolescent II</a:t>
            </a:r>
          </a:p>
        </p:txBody>
      </p:sp>
      <p:sp>
        <p:nvSpPr>
          <p:cNvPr id="78851" name="Rectangle 3"/>
          <p:cNvSpPr>
            <a:spLocks noGrp="1" noChangeArrowheads="1"/>
          </p:cNvSpPr>
          <p:nvPr>
            <p:ph idx="1"/>
          </p:nvPr>
        </p:nvSpPr>
        <p:spPr>
          <a:xfrm>
            <a:off x="685800" y="1646238"/>
            <a:ext cx="7772400" cy="4454525"/>
          </a:xfrm>
        </p:spPr>
        <p:txBody>
          <a:bodyPr/>
          <a:lstStyle/>
          <a:p>
            <a:r>
              <a:rPr lang="en-US" altLang="en-US" dirty="0" smtClean="0"/>
              <a:t>Perform pelvic examination </a:t>
            </a:r>
          </a:p>
          <a:p>
            <a:pPr lvl="1"/>
            <a:r>
              <a:rPr lang="en-US" altLang="en-US" dirty="0" smtClean="0"/>
              <a:t>When contraception is desired</a:t>
            </a:r>
          </a:p>
          <a:p>
            <a:pPr lvl="1"/>
            <a:r>
              <a:rPr lang="en-US" altLang="en-US" dirty="0" smtClean="0"/>
              <a:t>When girl’s sexual activity includes intercourse</a:t>
            </a:r>
          </a:p>
          <a:p>
            <a:pPr lvl="1"/>
            <a:r>
              <a:rPr lang="en-US" altLang="en-US" dirty="0" smtClean="0"/>
              <a:t>At age 18 in virgins</a:t>
            </a:r>
          </a:p>
          <a:p>
            <a:r>
              <a:rPr lang="en-US" altLang="en-US" dirty="0" smtClean="0"/>
              <a:t>Start periodic Pap smears when intercourse begins</a:t>
            </a:r>
          </a:p>
          <a:p>
            <a:pPr lvl="1"/>
            <a:r>
              <a:rPr lang="en-US" altLang="en-US" dirty="0" smtClean="0"/>
              <a:t>Although techniques of examination are listed in adult section, you will need to provide additional time and </a:t>
            </a:r>
            <a:r>
              <a:rPr lang="en-US" altLang="en-US" dirty="0" err="1" smtClean="0"/>
              <a:t>psychologic</a:t>
            </a:r>
            <a:r>
              <a:rPr lang="en-US" altLang="en-US" dirty="0" smtClean="0"/>
              <a:t> support for adolescent having her first pelvic examination</a:t>
            </a:r>
          </a:p>
        </p:txBody>
      </p:sp>
      <p:sp>
        <p:nvSpPr>
          <p:cNvPr id="78853"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2FF18C80-4A07-4618-BE3B-CED10A969C0B}" type="slidenum">
              <a:rPr lang="en-GB" sz="1000" smtClean="0">
                <a:solidFill>
                  <a:srgbClr val="000000"/>
                </a:solidFill>
                <a:latin typeface="Arial" pitchFamily="34" charset="0"/>
                <a:cs typeface="Arial" pitchFamily="34" charset="0"/>
              </a:rPr>
              <a:pPr eaLnBrk="1" hangingPunct="1"/>
              <a:t>76</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338138"/>
            <a:ext cx="7772400" cy="1219200"/>
          </a:xfrm>
        </p:spPr>
        <p:txBody>
          <a:bodyPr/>
          <a:lstStyle/>
          <a:p>
            <a:r>
              <a:rPr lang="en-US" altLang="en-US" dirty="0" smtClean="0"/>
              <a:t>Developmental Competence: Adolescent III</a:t>
            </a:r>
          </a:p>
        </p:txBody>
      </p:sp>
      <p:sp>
        <p:nvSpPr>
          <p:cNvPr id="79875" name="Rectangle 3"/>
          <p:cNvSpPr>
            <a:spLocks noGrp="1" noChangeArrowheads="1"/>
          </p:cNvSpPr>
          <p:nvPr>
            <p:ph idx="1"/>
          </p:nvPr>
        </p:nvSpPr>
        <p:spPr>
          <a:xfrm>
            <a:off x="685800" y="1646238"/>
            <a:ext cx="7772400" cy="4454525"/>
          </a:xfrm>
        </p:spPr>
        <p:txBody>
          <a:bodyPr/>
          <a:lstStyle/>
          <a:p>
            <a:r>
              <a:rPr lang="en-US" altLang="en-US" sz="2400" dirty="0" smtClean="0"/>
              <a:t>First pelvic examination experience determines how adolescent will approach future care</a:t>
            </a:r>
          </a:p>
          <a:p>
            <a:pPr lvl="1"/>
            <a:r>
              <a:rPr lang="en-US" altLang="en-US" sz="2000" dirty="0" smtClean="0"/>
              <a:t>Your accepting attitude and gentle, unhurried approach are important; you have unique teaching opportunity here</a:t>
            </a:r>
          </a:p>
          <a:p>
            <a:pPr lvl="1"/>
            <a:r>
              <a:rPr lang="en-US" altLang="en-US" sz="2000" dirty="0" smtClean="0"/>
              <a:t>Take time to teach, using girl’s own body as illustration </a:t>
            </a:r>
          </a:p>
          <a:p>
            <a:pPr lvl="1"/>
            <a:r>
              <a:rPr lang="en-US" altLang="en-US" sz="2000" dirty="0" smtClean="0"/>
              <a:t>Your frank discussion of anatomy and sexual behavior communicates that these topics are acceptable to discuss and not taboo with health care providers</a:t>
            </a:r>
          </a:p>
          <a:p>
            <a:pPr lvl="1"/>
            <a:r>
              <a:rPr lang="en-US" altLang="en-US" sz="2000" dirty="0" smtClean="0"/>
              <a:t>This affirms girl’s self-concept</a:t>
            </a:r>
          </a:p>
          <a:p>
            <a:pPr lvl="1"/>
            <a:r>
              <a:rPr lang="en-US" altLang="en-US" sz="2000" dirty="0" smtClean="0"/>
              <a:t>During bimanual examination, note that adnexa are not palpable in adolescent</a:t>
            </a:r>
            <a:endParaRPr lang="en-US" altLang="en-US" sz="2200" dirty="0" smtClean="0"/>
          </a:p>
        </p:txBody>
      </p:sp>
      <p:sp>
        <p:nvSpPr>
          <p:cNvPr id="79877"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A99CEFC5-4D88-425E-AB68-1A0CA8A5FFB6}" type="slidenum">
              <a:rPr lang="en-GB" sz="1000" smtClean="0">
                <a:solidFill>
                  <a:srgbClr val="000000"/>
                </a:solidFill>
                <a:latin typeface="Arial" pitchFamily="34" charset="0"/>
                <a:cs typeface="Arial" pitchFamily="34" charset="0"/>
              </a:rPr>
              <a:pPr eaLnBrk="1" hangingPunct="1"/>
              <a:t>77</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5800" y="338138"/>
            <a:ext cx="7772400" cy="1219200"/>
          </a:xfrm>
        </p:spPr>
        <p:txBody>
          <a:bodyPr/>
          <a:lstStyle/>
          <a:p>
            <a:r>
              <a:rPr lang="en-US" altLang="en-US" dirty="0" smtClean="0"/>
              <a:t>Developmental Competence: Pregnant Woman</a:t>
            </a:r>
          </a:p>
        </p:txBody>
      </p:sp>
      <p:sp>
        <p:nvSpPr>
          <p:cNvPr id="80899" name="Rectangle 3"/>
          <p:cNvSpPr>
            <a:spLocks noGrp="1" noChangeArrowheads="1"/>
          </p:cNvSpPr>
          <p:nvPr>
            <p:ph idx="1"/>
          </p:nvPr>
        </p:nvSpPr>
        <p:spPr>
          <a:xfrm>
            <a:off x="685800" y="1646238"/>
            <a:ext cx="7772400" cy="4454525"/>
          </a:xfrm>
        </p:spPr>
        <p:txBody>
          <a:bodyPr/>
          <a:lstStyle/>
          <a:p>
            <a:r>
              <a:rPr lang="en-US" altLang="en-US" sz="2400" dirty="0" smtClean="0"/>
              <a:t>Depending on week of gestation of pregnancy, inspection shows enlarging abdomen </a:t>
            </a:r>
          </a:p>
          <a:p>
            <a:r>
              <a:rPr lang="en-US" altLang="en-US" sz="2400" dirty="0" smtClean="0"/>
              <a:t>Height of fundus ascends gradually as fetus grows</a:t>
            </a:r>
          </a:p>
          <a:p>
            <a:r>
              <a:rPr lang="en-US" altLang="en-US" sz="2400" dirty="0" smtClean="0"/>
              <a:t>External genitalia show hyperemia of perineum and vulva because of increased vascularity</a:t>
            </a:r>
          </a:p>
          <a:p>
            <a:r>
              <a:rPr lang="en-US" altLang="en-US" sz="2400" dirty="0" smtClean="0"/>
              <a:t>During bimanual examination, the isthmus of uterus feels softer and is more easily compressed between your two hands (</a:t>
            </a:r>
            <a:r>
              <a:rPr lang="en-US" altLang="en-US" sz="2400" dirty="0" err="1" smtClean="0"/>
              <a:t>Hegar’s</a:t>
            </a:r>
            <a:r>
              <a:rPr lang="en-US" altLang="en-US" sz="2400" dirty="0" smtClean="0"/>
              <a:t> sign)</a:t>
            </a:r>
          </a:p>
          <a:p>
            <a:pPr lvl="2"/>
            <a:endParaRPr lang="en-US" altLang="en-US" dirty="0" smtClean="0"/>
          </a:p>
        </p:txBody>
      </p:sp>
      <p:sp>
        <p:nvSpPr>
          <p:cNvPr id="80901"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68E32D8E-58EB-44FD-87AC-89493A526167}" type="slidenum">
              <a:rPr lang="en-GB" sz="1000" smtClean="0">
                <a:solidFill>
                  <a:srgbClr val="000000"/>
                </a:solidFill>
                <a:latin typeface="Arial" pitchFamily="34" charset="0"/>
                <a:cs typeface="Arial" pitchFamily="34" charset="0"/>
              </a:rPr>
              <a:pPr eaLnBrk="1" hangingPunct="1"/>
              <a:t>78</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338138"/>
            <a:ext cx="7772400" cy="1219200"/>
          </a:xfrm>
        </p:spPr>
        <p:txBody>
          <a:bodyPr/>
          <a:lstStyle/>
          <a:p>
            <a:r>
              <a:rPr lang="en-US" altLang="en-US" dirty="0" smtClean="0"/>
              <a:t>Developmental Competence: Aging Woman I</a:t>
            </a:r>
          </a:p>
        </p:txBody>
      </p:sp>
      <p:sp>
        <p:nvSpPr>
          <p:cNvPr id="81923" name="Rectangle 3"/>
          <p:cNvSpPr>
            <a:spLocks noGrp="1" noChangeArrowheads="1"/>
          </p:cNvSpPr>
          <p:nvPr>
            <p:ph idx="1"/>
          </p:nvPr>
        </p:nvSpPr>
        <p:spPr>
          <a:xfrm>
            <a:off x="685800" y="1646238"/>
            <a:ext cx="7772400" cy="4454525"/>
          </a:xfrm>
        </p:spPr>
        <p:txBody>
          <a:bodyPr/>
          <a:lstStyle/>
          <a:p>
            <a:r>
              <a:rPr lang="en-US" altLang="en-US" sz="2400" dirty="0" smtClean="0"/>
              <a:t>To avoid painful examination, take care to lubricate instruments and examining hand adequately</a:t>
            </a:r>
          </a:p>
          <a:p>
            <a:pPr lvl="1"/>
            <a:r>
              <a:rPr lang="en-US" altLang="en-US" sz="2000" dirty="0" smtClean="0"/>
              <a:t>Use Pedersen speculum, rather than Graves, because its narrower, flatter blades are more comfortable in women with vaginal stenosis or dryness</a:t>
            </a:r>
          </a:p>
          <a:p>
            <a:pPr lvl="1"/>
            <a:r>
              <a:rPr lang="en-US" altLang="en-US" sz="2000" dirty="0" smtClean="0"/>
              <a:t>Menopause and resulting decrease in estrogen production cause numerous physical changes</a:t>
            </a:r>
          </a:p>
          <a:p>
            <a:pPr lvl="2"/>
            <a:r>
              <a:rPr lang="en-US" altLang="en-US" sz="1800" dirty="0" smtClean="0"/>
              <a:t>Pubic hair gradually decreases, becoming thin and sparse in later years </a:t>
            </a:r>
          </a:p>
          <a:p>
            <a:pPr lvl="1"/>
            <a:r>
              <a:rPr lang="en-US" altLang="en-US" sz="2000" dirty="0" smtClean="0"/>
              <a:t>Skin is thinner and fat deposits decrease, leaving </a:t>
            </a:r>
            <a:r>
              <a:rPr lang="en-US" altLang="en-US" sz="2000" dirty="0" err="1" smtClean="0"/>
              <a:t>mons</a:t>
            </a:r>
            <a:r>
              <a:rPr lang="en-US" altLang="en-US" sz="2000" dirty="0" smtClean="0"/>
              <a:t> pubis smaller and labia flatter</a:t>
            </a:r>
          </a:p>
          <a:p>
            <a:pPr lvl="1"/>
            <a:r>
              <a:rPr lang="en-US" altLang="en-US" sz="2000" dirty="0" smtClean="0"/>
              <a:t>Clitoris size also decreases after age 60 years</a:t>
            </a:r>
            <a:endParaRPr lang="en-US" altLang="en-US" sz="2200" dirty="0" smtClean="0"/>
          </a:p>
        </p:txBody>
      </p:sp>
      <p:sp>
        <p:nvSpPr>
          <p:cNvPr id="81925"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7F4ED5BC-6FA2-4452-AD66-EC2B408774BC}" type="slidenum">
              <a:rPr lang="en-GB" sz="1000" smtClean="0">
                <a:solidFill>
                  <a:srgbClr val="000000"/>
                </a:solidFill>
                <a:latin typeface="Arial" pitchFamily="34" charset="0"/>
                <a:cs typeface="Arial" pitchFamily="34" charset="0"/>
              </a:rPr>
              <a:pPr eaLnBrk="1" hangingPunct="1"/>
              <a:t>79</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338138"/>
            <a:ext cx="7772400" cy="1219200"/>
          </a:xfrm>
        </p:spPr>
        <p:txBody>
          <a:bodyPr/>
          <a:lstStyle/>
          <a:p>
            <a:r>
              <a:rPr lang="en-US" altLang="en-US" dirty="0" smtClean="0"/>
              <a:t>External Genitalia III</a:t>
            </a:r>
          </a:p>
        </p:txBody>
      </p:sp>
      <p:sp>
        <p:nvSpPr>
          <p:cNvPr id="10243" name="Rectangle 3"/>
          <p:cNvSpPr>
            <a:spLocks noGrp="1" noChangeArrowheads="1"/>
          </p:cNvSpPr>
          <p:nvPr>
            <p:ph idx="1"/>
          </p:nvPr>
        </p:nvSpPr>
        <p:spPr>
          <a:xfrm>
            <a:off x="685800" y="1646238"/>
            <a:ext cx="7772400" cy="4656137"/>
          </a:xfrm>
        </p:spPr>
        <p:txBody>
          <a:bodyPr/>
          <a:lstStyle/>
          <a:p>
            <a:r>
              <a:rPr lang="en-US" altLang="en-US" b="1" dirty="0" smtClean="0"/>
              <a:t>Vestibule: </a:t>
            </a:r>
            <a:r>
              <a:rPr lang="en-US" altLang="en-US" dirty="0" smtClean="0"/>
              <a:t>a boat-shaped space, or cleft encircled by the labial structures</a:t>
            </a:r>
          </a:p>
          <a:p>
            <a:pPr lvl="1"/>
            <a:r>
              <a:rPr lang="en-US" altLang="en-US" dirty="0" smtClean="0"/>
              <a:t>Within it are numerous openings</a:t>
            </a:r>
          </a:p>
          <a:p>
            <a:pPr lvl="2"/>
            <a:r>
              <a:rPr lang="en-US" altLang="en-US" b="1" dirty="0" smtClean="0"/>
              <a:t>Urethral meatus </a:t>
            </a:r>
            <a:r>
              <a:rPr lang="en-US" altLang="en-US" dirty="0" smtClean="0"/>
              <a:t>appears as dimple just posterior to clitoris</a:t>
            </a:r>
          </a:p>
          <a:p>
            <a:pPr lvl="2"/>
            <a:r>
              <a:rPr lang="en-US" altLang="en-US" dirty="0" smtClean="0"/>
              <a:t>Surrounding the urethral meatus are tiny, multiple </a:t>
            </a:r>
            <a:r>
              <a:rPr lang="en-US" altLang="en-US" b="1" dirty="0" err="1" smtClean="0"/>
              <a:t>paraurethral</a:t>
            </a:r>
            <a:r>
              <a:rPr lang="en-US" altLang="en-US" b="1" dirty="0" smtClean="0"/>
              <a:t> (</a:t>
            </a:r>
            <a:r>
              <a:rPr lang="en-US" altLang="en-US" b="1" dirty="0" err="1" smtClean="0"/>
              <a:t>Skene’s</a:t>
            </a:r>
            <a:r>
              <a:rPr lang="en-US" altLang="en-US" b="1" dirty="0" smtClean="0"/>
              <a:t>) glands</a:t>
            </a:r>
            <a:r>
              <a:rPr lang="en-US" altLang="en-US" dirty="0" smtClean="0"/>
              <a:t>; their ducts are not visible, but open posterior to urethra</a:t>
            </a:r>
          </a:p>
          <a:p>
            <a:r>
              <a:rPr lang="en-US" altLang="en-US" b="1" dirty="0" smtClean="0"/>
              <a:t>Vaginal orifice: </a:t>
            </a:r>
            <a:r>
              <a:rPr lang="en-US" altLang="en-US" dirty="0" smtClean="0"/>
              <a:t>posterior to urethral meatus</a:t>
            </a:r>
          </a:p>
          <a:p>
            <a:pPr lvl="1"/>
            <a:r>
              <a:rPr lang="en-US" altLang="en-US" dirty="0" smtClean="0"/>
              <a:t>Appears either as a thin median slit or as a large opening with irregular edges, depending on presentation of the membranous hymen</a:t>
            </a:r>
          </a:p>
        </p:txBody>
      </p:sp>
      <p:sp>
        <p:nvSpPr>
          <p:cNvPr id="10245"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67EC33D7-5EE6-49A2-9C7F-433D87A40B10}" type="slidenum">
              <a:rPr lang="en-GB" sz="1000" smtClean="0">
                <a:solidFill>
                  <a:srgbClr val="000000"/>
                </a:solidFill>
                <a:latin typeface="Arial" pitchFamily="34" charset="0"/>
                <a:cs typeface="Arial" pitchFamily="34" charset="0"/>
              </a:rPr>
              <a:pPr eaLnBrk="1" hangingPunct="1"/>
              <a:t>8</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338138"/>
            <a:ext cx="7772400" cy="1219200"/>
          </a:xfrm>
        </p:spPr>
        <p:txBody>
          <a:bodyPr/>
          <a:lstStyle/>
          <a:p>
            <a:r>
              <a:rPr lang="en-US" altLang="en-US" dirty="0" smtClean="0"/>
              <a:t>Developmental Competence: Aging Woman II</a:t>
            </a:r>
          </a:p>
        </p:txBody>
      </p:sp>
      <p:sp>
        <p:nvSpPr>
          <p:cNvPr id="82947" name="Rectangle 3"/>
          <p:cNvSpPr>
            <a:spLocks noGrp="1" noChangeArrowheads="1"/>
          </p:cNvSpPr>
          <p:nvPr>
            <p:ph idx="1"/>
          </p:nvPr>
        </p:nvSpPr>
        <p:spPr>
          <a:xfrm>
            <a:off x="685800" y="1646238"/>
            <a:ext cx="7772400" cy="4454525"/>
          </a:xfrm>
        </p:spPr>
        <p:txBody>
          <a:bodyPr/>
          <a:lstStyle/>
          <a:p>
            <a:r>
              <a:rPr lang="en-US" altLang="en-US" sz="2400" dirty="0" smtClean="0"/>
              <a:t>Internally, </a:t>
            </a:r>
            <a:r>
              <a:rPr lang="en-US" altLang="en-US" sz="2400" dirty="0" err="1" smtClean="0"/>
              <a:t>rugae</a:t>
            </a:r>
            <a:r>
              <a:rPr lang="en-US" altLang="en-US" sz="2400" dirty="0" smtClean="0"/>
              <a:t> of vaginal walls decrease, and walls look pale pink because of thinned epithelium </a:t>
            </a:r>
          </a:p>
          <a:p>
            <a:pPr lvl="1"/>
            <a:r>
              <a:rPr lang="en-US" altLang="en-US" sz="2000" dirty="0" smtClean="0"/>
              <a:t>Cervix shrinks and looks pale and glistening</a:t>
            </a:r>
          </a:p>
          <a:p>
            <a:pPr lvl="2"/>
            <a:r>
              <a:rPr lang="en-US" altLang="en-US" sz="1800" dirty="0" smtClean="0"/>
              <a:t>May retract, appearing to be flush with vaginal wall</a:t>
            </a:r>
          </a:p>
          <a:p>
            <a:pPr lvl="2"/>
            <a:r>
              <a:rPr lang="en-US" altLang="en-US" sz="1800" dirty="0" smtClean="0"/>
              <a:t>Sometimes hard to distinguish cervix from surrounding vaginal mucosa</a:t>
            </a:r>
          </a:p>
          <a:p>
            <a:pPr lvl="2"/>
            <a:r>
              <a:rPr lang="en-US" altLang="en-US" sz="1800" dirty="0" smtClean="0"/>
              <a:t>Alternately, cervix may protrude into vagina, if uterus has prolapsed</a:t>
            </a:r>
          </a:p>
          <a:p>
            <a:pPr lvl="1"/>
            <a:r>
              <a:rPr lang="en-US" altLang="en-US" sz="2000" dirty="0" smtClean="0"/>
              <a:t>With bimanual examination, you may need to insert only one gloved finger if vaginal stenosis exists</a:t>
            </a:r>
          </a:p>
          <a:p>
            <a:pPr lvl="1"/>
            <a:r>
              <a:rPr lang="en-US" altLang="en-US" sz="2000" dirty="0" smtClean="0"/>
              <a:t>Uterus feels smaller and firmer, and ovaries are not palpable normally</a:t>
            </a:r>
            <a:endParaRPr lang="en-US" altLang="en-US" sz="2200" dirty="0" smtClean="0"/>
          </a:p>
        </p:txBody>
      </p:sp>
      <p:sp>
        <p:nvSpPr>
          <p:cNvPr id="82949"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D1DC7BDB-AB91-49E6-B2F9-7EC527D131EB}" type="slidenum">
              <a:rPr lang="en-GB" sz="1000" smtClean="0">
                <a:solidFill>
                  <a:srgbClr val="000000"/>
                </a:solidFill>
                <a:latin typeface="Arial" pitchFamily="34" charset="0"/>
                <a:cs typeface="Arial" pitchFamily="34" charset="0"/>
              </a:rPr>
              <a:pPr eaLnBrk="1" hangingPunct="1"/>
              <a:t>80</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338138"/>
            <a:ext cx="7772400" cy="1219200"/>
          </a:xfrm>
        </p:spPr>
        <p:txBody>
          <a:bodyPr/>
          <a:lstStyle/>
          <a:p>
            <a:r>
              <a:rPr lang="en-US" altLang="en-US" dirty="0" smtClean="0"/>
              <a:t>Developmental Competence: Aging Woman III</a:t>
            </a:r>
          </a:p>
        </p:txBody>
      </p:sp>
      <p:sp>
        <p:nvSpPr>
          <p:cNvPr id="83971" name="Rectangle 3"/>
          <p:cNvSpPr>
            <a:spLocks noGrp="1" noChangeArrowheads="1"/>
          </p:cNvSpPr>
          <p:nvPr>
            <p:ph idx="1"/>
          </p:nvPr>
        </p:nvSpPr>
        <p:spPr>
          <a:xfrm>
            <a:off x="685800" y="1646238"/>
            <a:ext cx="7772400" cy="4454525"/>
          </a:xfrm>
        </p:spPr>
        <p:txBody>
          <a:bodyPr/>
          <a:lstStyle/>
          <a:p>
            <a:r>
              <a:rPr lang="en-US" altLang="en-US" dirty="0" smtClean="0"/>
              <a:t>Older women may have special needs and will appreciate following plans of care</a:t>
            </a:r>
          </a:p>
          <a:p>
            <a:pPr lvl="1"/>
            <a:r>
              <a:rPr lang="en-US" altLang="en-US" dirty="0" smtClean="0"/>
              <a:t>For those with arthritis, taking a mild analgesic or anti-inflammatory before appointment may ease joint pain in positioning</a:t>
            </a:r>
          </a:p>
          <a:p>
            <a:pPr lvl="1"/>
            <a:r>
              <a:rPr lang="en-US" altLang="en-US" dirty="0" smtClean="0"/>
              <a:t>Schedule appointment times when joint pain or stiffness is at its least</a:t>
            </a:r>
          </a:p>
          <a:p>
            <a:pPr lvl="1"/>
            <a:r>
              <a:rPr lang="en-US" altLang="en-US" dirty="0" smtClean="0"/>
              <a:t>Allow extra time for positioning and “</a:t>
            </a:r>
            <a:r>
              <a:rPr lang="en-US" altLang="en-US" dirty="0" err="1" smtClean="0"/>
              <a:t>unpositioning</a:t>
            </a:r>
            <a:r>
              <a:rPr lang="en-US" altLang="en-US" dirty="0" smtClean="0"/>
              <a:t>” after examination; be careful to maintain dignity and privacy</a:t>
            </a:r>
          </a:p>
        </p:txBody>
      </p:sp>
      <p:sp>
        <p:nvSpPr>
          <p:cNvPr id="83973"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5AD16825-1CCA-43FB-ABCD-EEF61BDB6DDF}" type="slidenum">
              <a:rPr lang="en-GB" sz="1000" smtClean="0">
                <a:solidFill>
                  <a:srgbClr val="000000"/>
                </a:solidFill>
                <a:latin typeface="Arial" pitchFamily="34" charset="0"/>
                <a:cs typeface="Arial" pitchFamily="34" charset="0"/>
              </a:rPr>
              <a:pPr eaLnBrk="1" hangingPunct="1"/>
              <a:t>81</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338138"/>
            <a:ext cx="7772400" cy="1219200"/>
          </a:xfrm>
        </p:spPr>
        <p:txBody>
          <a:bodyPr/>
          <a:lstStyle/>
          <a:p>
            <a:pPr marL="342900" indent="-342900"/>
            <a:r>
              <a:rPr lang="en-US" altLang="en-US" dirty="0" smtClean="0"/>
              <a:t>HPV Vaccine</a:t>
            </a:r>
          </a:p>
        </p:txBody>
      </p:sp>
      <p:sp>
        <p:nvSpPr>
          <p:cNvPr id="84995" name="Rectangle 3"/>
          <p:cNvSpPr>
            <a:spLocks noGrp="1" noChangeArrowheads="1"/>
          </p:cNvSpPr>
          <p:nvPr>
            <p:ph idx="1"/>
          </p:nvPr>
        </p:nvSpPr>
        <p:spPr>
          <a:xfrm>
            <a:off x="685800" y="1646238"/>
            <a:ext cx="7772400" cy="4454525"/>
          </a:xfrm>
        </p:spPr>
        <p:txBody>
          <a:bodyPr/>
          <a:lstStyle/>
          <a:p>
            <a:r>
              <a:rPr lang="en-US" altLang="en-US" sz="2000" b="1" dirty="0" smtClean="0"/>
              <a:t>Breakthrough in cancer prevention</a:t>
            </a:r>
          </a:p>
          <a:p>
            <a:pPr lvl="1"/>
            <a:r>
              <a:rPr lang="en-US" altLang="en-US" sz="1800" dirty="0" smtClean="0"/>
              <a:t>In June, 2006, the Advisory Committee on Immunization Practices (ACIP) voted to recommend first vaccine developed to prevent cervical cancer </a:t>
            </a:r>
          </a:p>
          <a:p>
            <a:pPr lvl="2"/>
            <a:r>
              <a:rPr lang="en-US" altLang="en-US" sz="1600" dirty="0" smtClean="0"/>
              <a:t>CDC recommendation for girls or boys starting at age 11 or 12 years of age with a series of 3 injections within a 6 month period</a:t>
            </a:r>
          </a:p>
          <a:p>
            <a:pPr lvl="2"/>
            <a:r>
              <a:rPr lang="en-US" altLang="en-US" sz="1600" dirty="0" smtClean="0"/>
              <a:t>One of most important advances in women’s health in recent years </a:t>
            </a:r>
          </a:p>
          <a:p>
            <a:pPr lvl="2"/>
            <a:r>
              <a:rPr lang="en-US" altLang="en-US" sz="1600" dirty="0" smtClean="0"/>
              <a:t>Vaccine targets HPV, responsible for most cases of cervical cancer</a:t>
            </a:r>
          </a:p>
          <a:p>
            <a:pPr lvl="1"/>
            <a:r>
              <a:rPr lang="en-US" altLang="en-US" sz="1800" dirty="0" smtClean="0"/>
              <a:t>It is recommended for girls and women before they become sexually active because it is not effective if individual is already infected with HPV</a:t>
            </a:r>
          </a:p>
        </p:txBody>
      </p:sp>
      <p:sp>
        <p:nvSpPr>
          <p:cNvPr id="84997"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BC47F90B-BF49-4B71-981E-E54B07EA7538}" type="slidenum">
              <a:rPr lang="en-GB" sz="1000" smtClean="0">
                <a:solidFill>
                  <a:srgbClr val="000000"/>
                </a:solidFill>
                <a:latin typeface="Arial" pitchFamily="34" charset="0"/>
                <a:cs typeface="Arial" pitchFamily="34" charset="0"/>
              </a:rPr>
              <a:pPr eaLnBrk="1" hangingPunct="1"/>
              <a:t>82</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85800" y="338138"/>
            <a:ext cx="7772400" cy="1219200"/>
          </a:xfrm>
        </p:spPr>
        <p:txBody>
          <a:bodyPr/>
          <a:lstStyle/>
          <a:p>
            <a:r>
              <a:rPr lang="en-US" altLang="en-US" dirty="0" smtClean="0"/>
              <a:t>HPV – Sexually Transmitted Virus</a:t>
            </a:r>
          </a:p>
        </p:txBody>
      </p:sp>
      <p:sp>
        <p:nvSpPr>
          <p:cNvPr id="86019" name="Rectangle 3"/>
          <p:cNvSpPr>
            <a:spLocks noGrp="1" noChangeArrowheads="1"/>
          </p:cNvSpPr>
          <p:nvPr>
            <p:ph idx="1"/>
          </p:nvPr>
        </p:nvSpPr>
        <p:spPr>
          <a:xfrm>
            <a:off x="685800" y="1646238"/>
            <a:ext cx="7772400" cy="4454525"/>
          </a:xfrm>
        </p:spPr>
        <p:txBody>
          <a:bodyPr/>
          <a:lstStyle/>
          <a:p>
            <a:r>
              <a:rPr lang="en-US" altLang="en-US" dirty="0" smtClean="0"/>
              <a:t>Human papillomavirus, or HPV, is a very common sexually-transmitted virus</a:t>
            </a:r>
          </a:p>
          <a:p>
            <a:pPr lvl="1"/>
            <a:r>
              <a:rPr lang="en-US" altLang="en-US" dirty="0" smtClean="0"/>
              <a:t>Most people who have had sex, both men and women, have been infected at some point in their lives</a:t>
            </a:r>
          </a:p>
          <a:p>
            <a:pPr lvl="1"/>
            <a:r>
              <a:rPr lang="en-US" altLang="en-US" dirty="0" smtClean="0"/>
              <a:t>Most people never even know they have HPV because virus usually does not cause any symptoms and body is able to fight it off</a:t>
            </a:r>
          </a:p>
          <a:p>
            <a:pPr lvl="1"/>
            <a:r>
              <a:rPr lang="en-US" altLang="en-US" dirty="0" smtClean="0"/>
              <a:t>However, sometimes virus lingers in a woman’s cervix and can cause changes that may eventually lead to cervical cancer</a:t>
            </a:r>
          </a:p>
        </p:txBody>
      </p:sp>
      <p:sp>
        <p:nvSpPr>
          <p:cNvPr id="86021"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6AB7BDAC-6C6D-4CBA-8055-9D0321BEAAB9}" type="slidenum">
              <a:rPr lang="en-GB" sz="1000" smtClean="0">
                <a:solidFill>
                  <a:srgbClr val="000000"/>
                </a:solidFill>
                <a:latin typeface="Arial" pitchFamily="34" charset="0"/>
                <a:cs typeface="Arial" pitchFamily="34" charset="0"/>
              </a:rPr>
              <a:pPr eaLnBrk="1" hangingPunct="1"/>
              <a:t>83</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85800" y="338138"/>
            <a:ext cx="7772400" cy="1219200"/>
          </a:xfrm>
        </p:spPr>
        <p:txBody>
          <a:bodyPr/>
          <a:lstStyle/>
          <a:p>
            <a:r>
              <a:rPr lang="en-US" altLang="en-US" dirty="0" smtClean="0"/>
              <a:t>HPV Teaching Points</a:t>
            </a:r>
          </a:p>
        </p:txBody>
      </p:sp>
      <p:sp>
        <p:nvSpPr>
          <p:cNvPr id="87043" name="Rectangle 3"/>
          <p:cNvSpPr>
            <a:spLocks noGrp="1" noChangeArrowheads="1"/>
          </p:cNvSpPr>
          <p:nvPr>
            <p:ph idx="1"/>
          </p:nvPr>
        </p:nvSpPr>
        <p:spPr>
          <a:xfrm>
            <a:off x="685800" y="1646238"/>
            <a:ext cx="7772400" cy="4600183"/>
          </a:xfrm>
        </p:spPr>
        <p:txBody>
          <a:bodyPr/>
          <a:lstStyle/>
          <a:p>
            <a:r>
              <a:rPr lang="en-US" altLang="en-US" dirty="0" smtClean="0"/>
              <a:t>Remind women that obtaining vaccine does not mean they can forget about routine pelvic examinations and Pap tests </a:t>
            </a:r>
          </a:p>
          <a:p>
            <a:pPr lvl="1"/>
            <a:r>
              <a:rPr lang="en-US" altLang="en-US" dirty="0" smtClean="0"/>
              <a:t>Vaccine will protect against major types of HPV that cause cervical cancer, but not all types</a:t>
            </a:r>
          </a:p>
          <a:p>
            <a:pPr lvl="1"/>
            <a:r>
              <a:rPr lang="en-US" altLang="en-US" dirty="0" smtClean="0"/>
              <a:t>Pap tests detect cell changes in cervix before they turn into cancer, at an early, curable stage</a:t>
            </a:r>
          </a:p>
          <a:p>
            <a:pPr lvl="1"/>
            <a:r>
              <a:rPr lang="en-US" altLang="en-US" dirty="0" smtClean="0"/>
              <a:t>Only other way to prevent HPV is to abstain from all sexual activity</a:t>
            </a:r>
          </a:p>
          <a:p>
            <a:pPr lvl="2"/>
            <a:r>
              <a:rPr lang="en-US" altLang="en-US" dirty="0" smtClean="0"/>
              <a:t>Condoms may not protect against HPV because areas not covered by condom can be exposed to virus</a:t>
            </a:r>
          </a:p>
        </p:txBody>
      </p:sp>
      <p:sp>
        <p:nvSpPr>
          <p:cNvPr id="87045"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D9B76491-CAD1-4F99-AFF9-2D715F1D2C0D}" type="slidenum">
              <a:rPr lang="en-GB" sz="1000" smtClean="0">
                <a:solidFill>
                  <a:srgbClr val="000000"/>
                </a:solidFill>
                <a:latin typeface="Arial" pitchFamily="34" charset="0"/>
                <a:cs typeface="Arial" pitchFamily="34" charset="0"/>
              </a:rPr>
              <a:pPr eaLnBrk="1" hangingPunct="1"/>
              <a:t>84</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dirty="0" smtClean="0"/>
              <a:t>Copyright © 2016 by Elsevier, Inc. All rights reserved.</a:t>
            </a:r>
          </a:p>
          <a:p>
            <a:pPr>
              <a:defRPr/>
            </a:pPr>
            <a:r>
              <a:rPr lang="en-US" dirty="0" smtClean="0"/>
              <a:t>Copyright © 2012, 2008, 2004, 2000, 1996, 1993 by Saunders, an affiliate of Elsevier Inc. </a:t>
            </a:r>
            <a:endParaRPr lang="en-US" dirty="0"/>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The parent of a 10-year-old female asks the nurse if her daughter can receive the human papillomavirus (HPV) vaccine. The nurse’s best response is</a:t>
            </a:r>
            <a:r>
              <a:rPr lang="en-US" dirty="0" smtClean="0"/>
              <a:t>:</a:t>
            </a:r>
          </a:p>
          <a:p>
            <a:pPr marL="463550" indent="-463550" eaLnBrk="1" hangingPunct="1">
              <a:buSzPct val="100000"/>
              <a:buFont typeface="Arial" charset="0"/>
              <a:buAutoNum type="arabicPeriod"/>
              <a:defRPr/>
            </a:pPr>
            <a:r>
              <a:rPr lang="en-US" dirty="0"/>
              <a:t>“Your daughter can start the HPV series after her first menstrual cycle.”</a:t>
            </a:r>
          </a:p>
          <a:p>
            <a:pPr marL="463550" indent="-463550" eaLnBrk="1" hangingPunct="1">
              <a:buSzPct val="100000"/>
              <a:buFont typeface="Arial" charset="0"/>
              <a:buAutoNum type="arabicPeriod"/>
              <a:defRPr/>
            </a:pPr>
            <a:r>
              <a:rPr lang="en-US" dirty="0"/>
              <a:t>“Your daughter can start the HPV series now.”</a:t>
            </a:r>
          </a:p>
          <a:p>
            <a:pPr marL="463550" indent="-463550" eaLnBrk="1" hangingPunct="1">
              <a:buSzPct val="100000"/>
              <a:buFont typeface="Arial" charset="0"/>
              <a:buAutoNum type="arabicPeriod"/>
              <a:defRPr/>
            </a:pPr>
            <a:r>
              <a:rPr lang="en-US" dirty="0"/>
              <a:t>“Your daughter will need to wait until she is sexually active to start the HPV series.”</a:t>
            </a:r>
          </a:p>
          <a:p>
            <a:pPr marL="463550" indent="-463550" eaLnBrk="1" hangingPunct="1">
              <a:buSzPct val="100000"/>
              <a:buFont typeface="Arial" charset="0"/>
              <a:buAutoNum type="arabicPeriod"/>
              <a:defRPr/>
            </a:pPr>
            <a:r>
              <a:rPr lang="en-US" dirty="0"/>
              <a:t>“The HPV vaccine is not appropriate for females.” </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r>
              <a:rPr lang="en-GB" smtClean="0"/>
              <a:t> </a:t>
            </a:r>
            <a:fld id="{A68A1ED5-0F66-4215-AE99-489CB4680ADE}" type="slidenum">
              <a:rPr lang="en-GB" smtClean="0"/>
              <a:pPr>
                <a:defRPr/>
              </a:pPr>
              <a:t>85</a:t>
            </a:fld>
            <a:endParaRPr lang="en-GB"/>
          </a:p>
        </p:txBody>
      </p:sp>
      <p:sp>
        <p:nvSpPr>
          <p:cNvPr id="5" name="Footer Placeholder 4"/>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extLst>
      <p:ext uri="{BB962C8B-B14F-4D97-AF65-F5344CB8AC3E}">
        <p14:creationId xmlns:p14="http://schemas.microsoft.com/office/powerpoint/2010/main" val="18027338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en-US" dirty="0" smtClean="0"/>
              <a:t>Sample Charting: Subjective</a:t>
            </a:r>
          </a:p>
        </p:txBody>
      </p:sp>
      <p:pic>
        <p:nvPicPr>
          <p:cNvPr id="88067" name="Picture 9" descr="ch26_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88" y="1809750"/>
            <a:ext cx="8224837" cy="376713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88069"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C890FC8E-C3D5-42E2-9415-9380A1D471FE}" type="slidenum">
              <a:rPr lang="en-GB" sz="1000" smtClean="0">
                <a:solidFill>
                  <a:srgbClr val="000000"/>
                </a:solidFill>
                <a:latin typeface="Arial" pitchFamily="34" charset="0"/>
                <a:cs typeface="Arial" pitchFamily="34" charset="0"/>
              </a:rPr>
              <a:pPr eaLnBrk="1" hangingPunct="1"/>
              <a:t>86</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dirty="0" smtClean="0"/>
              <a:t>Sample Charting: Objective &amp; Assessment</a:t>
            </a:r>
          </a:p>
        </p:txBody>
      </p:sp>
      <p:pic>
        <p:nvPicPr>
          <p:cNvPr id="89091" name="Picture 9" descr="ch26_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746250"/>
            <a:ext cx="8151813" cy="3300413"/>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89092" name="Picture 9" descr="ch26_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5183188"/>
            <a:ext cx="8147050" cy="1116012"/>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8909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638F3898-899D-4B18-B592-76FF3FABF4D5}" type="slidenum">
              <a:rPr lang="en-GB" sz="1000" smtClean="0">
                <a:solidFill>
                  <a:srgbClr val="000000"/>
                </a:solidFill>
                <a:latin typeface="Arial" pitchFamily="34" charset="0"/>
                <a:cs typeface="Arial" pitchFamily="34" charset="0"/>
              </a:rPr>
              <a:pPr eaLnBrk="1" hangingPunct="1"/>
              <a:t>87</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4"/>
          <p:cNvSpPr>
            <a:spLocks noGrp="1" noChangeArrowheads="1"/>
          </p:cNvSpPr>
          <p:nvPr>
            <p:ph type="title"/>
          </p:nvPr>
        </p:nvSpPr>
        <p:spPr>
          <a:xfrm>
            <a:off x="685800" y="338138"/>
            <a:ext cx="7772400" cy="1219200"/>
          </a:xfrm>
        </p:spPr>
        <p:txBody>
          <a:bodyPr/>
          <a:lstStyle/>
          <a:p>
            <a:r>
              <a:rPr lang="en-US" altLang="en-US" dirty="0" smtClean="0"/>
              <a:t>Abnormalities of  External Genitalia</a:t>
            </a:r>
          </a:p>
        </p:txBody>
      </p:sp>
      <p:sp>
        <p:nvSpPr>
          <p:cNvPr id="90115" name="Rectangle 5"/>
          <p:cNvSpPr>
            <a:spLocks noGrp="1" noChangeArrowheads="1"/>
          </p:cNvSpPr>
          <p:nvPr>
            <p:ph idx="1"/>
          </p:nvPr>
        </p:nvSpPr>
        <p:spPr>
          <a:xfrm>
            <a:off x="685800" y="1646238"/>
            <a:ext cx="7772400" cy="4454525"/>
          </a:xfrm>
        </p:spPr>
        <p:txBody>
          <a:bodyPr/>
          <a:lstStyle/>
          <a:p>
            <a:r>
              <a:rPr lang="en-US" altLang="en-US" dirty="0" err="1" smtClean="0"/>
              <a:t>Pediculosis</a:t>
            </a:r>
            <a:r>
              <a:rPr lang="en-US" altLang="en-US" dirty="0" smtClean="0"/>
              <a:t> pubis, crab lice</a:t>
            </a:r>
          </a:p>
          <a:p>
            <a:r>
              <a:rPr lang="en-US" altLang="en-US" dirty="0" smtClean="0"/>
              <a:t>Syphilitic chancre</a:t>
            </a:r>
          </a:p>
          <a:p>
            <a:r>
              <a:rPr lang="en-US" altLang="en-US" dirty="0" smtClean="0"/>
              <a:t>Herpes simplex virus, type 2 herpes </a:t>
            </a:r>
            <a:r>
              <a:rPr lang="en-US" altLang="en-US" dirty="0" err="1" smtClean="0"/>
              <a:t>genitalis</a:t>
            </a:r>
            <a:endParaRPr lang="en-US" altLang="en-US" dirty="0" smtClean="0"/>
          </a:p>
          <a:p>
            <a:r>
              <a:rPr lang="en-US" altLang="en-US" dirty="0" smtClean="0"/>
              <a:t>Red rash, contact dermatitis</a:t>
            </a:r>
          </a:p>
          <a:p>
            <a:r>
              <a:rPr lang="en-US" altLang="en-US" dirty="0" smtClean="0"/>
              <a:t>HPV warts</a:t>
            </a:r>
          </a:p>
          <a:p>
            <a:r>
              <a:rPr lang="en-US" altLang="en-US" dirty="0" smtClean="0"/>
              <a:t>Urethritis</a:t>
            </a:r>
          </a:p>
          <a:p>
            <a:r>
              <a:rPr lang="en-US" altLang="en-US" dirty="0" smtClean="0"/>
              <a:t>Abscess of </a:t>
            </a:r>
            <a:r>
              <a:rPr lang="en-US" altLang="en-US" dirty="0" err="1" smtClean="0"/>
              <a:t>Bartholin’s</a:t>
            </a:r>
            <a:r>
              <a:rPr lang="en-US" altLang="en-US" dirty="0" smtClean="0"/>
              <a:t> gland</a:t>
            </a:r>
          </a:p>
          <a:p>
            <a:r>
              <a:rPr lang="en-US" altLang="en-US" dirty="0" smtClean="0"/>
              <a:t>Urethral </a:t>
            </a:r>
            <a:r>
              <a:rPr lang="en-US" altLang="en-US" dirty="0" err="1" smtClean="0"/>
              <a:t>caruncle</a:t>
            </a:r>
            <a:endParaRPr lang="en-US" altLang="en-US" dirty="0" smtClean="0"/>
          </a:p>
        </p:txBody>
      </p:sp>
      <p:sp>
        <p:nvSpPr>
          <p:cNvPr id="90117"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E111BDB9-AAAB-41B7-86F9-7DE6792488C9}" type="slidenum">
              <a:rPr lang="en-GB" sz="1000" smtClean="0">
                <a:solidFill>
                  <a:srgbClr val="000000"/>
                </a:solidFill>
                <a:latin typeface="Arial" pitchFamily="34" charset="0"/>
                <a:cs typeface="Arial" pitchFamily="34" charset="0"/>
              </a:rPr>
              <a:pPr eaLnBrk="1" hangingPunct="1"/>
              <a:t>88</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4"/>
          <p:cNvSpPr>
            <a:spLocks noGrp="1" noChangeArrowheads="1"/>
          </p:cNvSpPr>
          <p:nvPr>
            <p:ph type="title"/>
          </p:nvPr>
        </p:nvSpPr>
        <p:spPr>
          <a:xfrm>
            <a:off x="685800" y="338138"/>
            <a:ext cx="7772400" cy="1219200"/>
          </a:xfrm>
        </p:spPr>
        <p:txBody>
          <a:bodyPr/>
          <a:lstStyle/>
          <a:p>
            <a:r>
              <a:rPr lang="en-US" altLang="en-US" dirty="0" smtClean="0"/>
              <a:t>Abnormalities of Pelvic Musculature</a:t>
            </a:r>
          </a:p>
        </p:txBody>
      </p:sp>
      <p:sp>
        <p:nvSpPr>
          <p:cNvPr id="91139" name="Rectangle 5"/>
          <p:cNvSpPr>
            <a:spLocks noGrp="1" noChangeArrowheads="1"/>
          </p:cNvSpPr>
          <p:nvPr>
            <p:ph idx="1"/>
          </p:nvPr>
        </p:nvSpPr>
        <p:spPr>
          <a:xfrm>
            <a:off x="685800" y="1646238"/>
            <a:ext cx="7772400" cy="4454525"/>
          </a:xfrm>
        </p:spPr>
        <p:txBody>
          <a:bodyPr/>
          <a:lstStyle/>
          <a:p>
            <a:r>
              <a:rPr lang="en-US" altLang="en-US" dirty="0" smtClean="0"/>
              <a:t>Cystocele</a:t>
            </a:r>
          </a:p>
          <a:p>
            <a:r>
              <a:rPr lang="en-US" altLang="en-US" dirty="0" smtClean="0"/>
              <a:t>Rectocele</a:t>
            </a:r>
          </a:p>
          <a:p>
            <a:r>
              <a:rPr lang="en-US" altLang="en-US" dirty="0" smtClean="0"/>
              <a:t>Uterine prolapse</a:t>
            </a:r>
          </a:p>
        </p:txBody>
      </p:sp>
      <p:sp>
        <p:nvSpPr>
          <p:cNvPr id="91141"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00E647CE-05AB-49C6-8999-21D2B8224684}" type="slidenum">
              <a:rPr lang="en-GB" sz="1000" smtClean="0">
                <a:solidFill>
                  <a:srgbClr val="000000"/>
                </a:solidFill>
                <a:latin typeface="Arial" pitchFamily="34" charset="0"/>
                <a:cs typeface="Arial" pitchFamily="34" charset="0"/>
              </a:rPr>
              <a:pPr eaLnBrk="1" hangingPunct="1"/>
              <a:t>89</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38138"/>
            <a:ext cx="7772400" cy="1219200"/>
          </a:xfrm>
        </p:spPr>
        <p:txBody>
          <a:bodyPr/>
          <a:lstStyle/>
          <a:p>
            <a:r>
              <a:rPr lang="en-US" altLang="en-US" dirty="0" smtClean="0"/>
              <a:t>External Genitalia IV</a:t>
            </a:r>
          </a:p>
        </p:txBody>
      </p:sp>
      <p:sp>
        <p:nvSpPr>
          <p:cNvPr id="11267" name="Rectangle 3"/>
          <p:cNvSpPr>
            <a:spLocks noGrp="1" noChangeArrowheads="1"/>
          </p:cNvSpPr>
          <p:nvPr>
            <p:ph idx="1"/>
          </p:nvPr>
        </p:nvSpPr>
        <p:spPr>
          <a:xfrm>
            <a:off x="685800" y="1646238"/>
            <a:ext cx="7772400" cy="4454525"/>
          </a:xfrm>
        </p:spPr>
        <p:txBody>
          <a:bodyPr/>
          <a:lstStyle/>
          <a:p>
            <a:r>
              <a:rPr lang="en-US" altLang="en-US" b="1" dirty="0" smtClean="0"/>
              <a:t>Hymen: </a:t>
            </a:r>
            <a:r>
              <a:rPr lang="en-US" altLang="en-US" dirty="0" smtClean="0"/>
              <a:t>thin, circular or crescent-shaped fold that may cover part of the vaginal orifice or may be absent completely</a:t>
            </a:r>
          </a:p>
          <a:p>
            <a:r>
              <a:rPr lang="en-US" altLang="en-US" b="1" dirty="0" smtClean="0"/>
              <a:t>Vestibular or </a:t>
            </a:r>
            <a:r>
              <a:rPr lang="en-US" altLang="en-US" b="1" dirty="0" err="1" smtClean="0"/>
              <a:t>Bartholin’s</a:t>
            </a:r>
            <a:r>
              <a:rPr lang="en-US" altLang="en-US" b="1" dirty="0" smtClean="0"/>
              <a:t> glands: </a:t>
            </a:r>
            <a:r>
              <a:rPr lang="en-US" altLang="en-US" dirty="0" smtClean="0"/>
              <a:t>on either side and posterior to vaginal orifice, secrete clear lubricating mucus during intercourse</a:t>
            </a:r>
          </a:p>
          <a:p>
            <a:pPr lvl="1"/>
            <a:r>
              <a:rPr lang="en-US" altLang="en-US" dirty="0" smtClean="0"/>
              <a:t>Their ducts are not visible, but open in groove between labia </a:t>
            </a:r>
            <a:r>
              <a:rPr lang="en-US" altLang="en-US" dirty="0" err="1" smtClean="0"/>
              <a:t>minora</a:t>
            </a:r>
            <a:r>
              <a:rPr lang="en-US" altLang="en-US" dirty="0" smtClean="0"/>
              <a:t> and hymen</a:t>
            </a:r>
          </a:p>
        </p:txBody>
      </p:sp>
      <p:sp>
        <p:nvSpPr>
          <p:cNvPr id="11269"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5231C3EF-B2DE-4D3D-A579-E342E3CADD5D}" type="slidenum">
              <a:rPr lang="en-GB" sz="1000" smtClean="0">
                <a:solidFill>
                  <a:srgbClr val="000000"/>
                </a:solidFill>
                <a:latin typeface="Arial" pitchFamily="34" charset="0"/>
                <a:cs typeface="Arial" pitchFamily="34" charset="0"/>
              </a:rPr>
              <a:pPr eaLnBrk="1" hangingPunct="1"/>
              <a:t>9</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6"/>
          <p:cNvSpPr>
            <a:spLocks noGrp="1" noChangeArrowheads="1"/>
          </p:cNvSpPr>
          <p:nvPr>
            <p:ph type="title"/>
          </p:nvPr>
        </p:nvSpPr>
        <p:spPr>
          <a:xfrm>
            <a:off x="685800" y="338138"/>
            <a:ext cx="7772400" cy="1219200"/>
          </a:xfrm>
        </p:spPr>
        <p:txBody>
          <a:bodyPr/>
          <a:lstStyle/>
          <a:p>
            <a:r>
              <a:rPr lang="en-US" altLang="en-US" dirty="0" smtClean="0"/>
              <a:t>Abnormalities of Cervix</a:t>
            </a:r>
          </a:p>
        </p:txBody>
      </p:sp>
      <p:sp>
        <p:nvSpPr>
          <p:cNvPr id="92163" name="Rectangle 7"/>
          <p:cNvSpPr>
            <a:spLocks noGrp="1" noChangeArrowheads="1"/>
          </p:cNvSpPr>
          <p:nvPr>
            <p:ph idx="1"/>
          </p:nvPr>
        </p:nvSpPr>
        <p:spPr>
          <a:xfrm>
            <a:off x="685800" y="1646238"/>
            <a:ext cx="7772400" cy="4454525"/>
          </a:xfrm>
        </p:spPr>
        <p:txBody>
          <a:bodyPr/>
          <a:lstStyle/>
          <a:p>
            <a:r>
              <a:rPr lang="en-US" altLang="en-US" dirty="0" smtClean="0"/>
              <a:t>Bluish cervix, cyanosis</a:t>
            </a:r>
          </a:p>
          <a:p>
            <a:r>
              <a:rPr lang="en-US" altLang="en-US" dirty="0" smtClean="0"/>
              <a:t>Erosion</a:t>
            </a:r>
          </a:p>
          <a:p>
            <a:r>
              <a:rPr lang="en-US" altLang="en-US" dirty="0" smtClean="0"/>
              <a:t>HPV, </a:t>
            </a:r>
            <a:r>
              <a:rPr lang="en-US" altLang="en-US" dirty="0" err="1" smtClean="0"/>
              <a:t>condylomata</a:t>
            </a:r>
            <a:endParaRPr lang="en-US" altLang="en-US" dirty="0" smtClean="0"/>
          </a:p>
          <a:p>
            <a:r>
              <a:rPr lang="en-US" altLang="en-US" dirty="0" smtClean="0"/>
              <a:t>Polyp</a:t>
            </a:r>
          </a:p>
          <a:p>
            <a:r>
              <a:rPr lang="en-US" altLang="en-US" dirty="0" smtClean="0"/>
              <a:t>Diethylstilbestrol (DES) syndrome erosion</a:t>
            </a:r>
          </a:p>
          <a:p>
            <a:r>
              <a:rPr lang="en-US" altLang="en-US" dirty="0" smtClean="0"/>
              <a:t>Carcinoma</a:t>
            </a:r>
          </a:p>
        </p:txBody>
      </p:sp>
      <p:sp>
        <p:nvSpPr>
          <p:cNvPr id="92165"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F29A0916-DE08-4333-8B8B-03897CFF0A7F}" type="slidenum">
              <a:rPr lang="en-GB" sz="1000" smtClean="0">
                <a:solidFill>
                  <a:srgbClr val="000000"/>
                </a:solidFill>
                <a:latin typeface="Arial" pitchFamily="34" charset="0"/>
                <a:cs typeface="Arial" pitchFamily="34" charset="0"/>
              </a:rPr>
              <a:pPr eaLnBrk="1" hangingPunct="1"/>
              <a:t>90</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Grp="1" noChangeArrowheads="1"/>
          </p:cNvSpPr>
          <p:nvPr>
            <p:ph type="title"/>
          </p:nvPr>
        </p:nvSpPr>
        <p:spPr>
          <a:xfrm>
            <a:off x="685800" y="338138"/>
            <a:ext cx="7772400" cy="1219200"/>
          </a:xfrm>
        </p:spPr>
        <p:txBody>
          <a:bodyPr/>
          <a:lstStyle/>
          <a:p>
            <a:r>
              <a:rPr lang="en-US" altLang="en-US" dirty="0" err="1" smtClean="0"/>
              <a:t>Vulvovaginal</a:t>
            </a:r>
            <a:r>
              <a:rPr lang="en-US" altLang="en-US" dirty="0" smtClean="0"/>
              <a:t> Inflammations</a:t>
            </a:r>
          </a:p>
        </p:txBody>
      </p:sp>
      <p:sp>
        <p:nvSpPr>
          <p:cNvPr id="93187" name="Rectangle 5"/>
          <p:cNvSpPr>
            <a:spLocks noGrp="1" noChangeArrowheads="1"/>
          </p:cNvSpPr>
          <p:nvPr>
            <p:ph idx="1"/>
          </p:nvPr>
        </p:nvSpPr>
        <p:spPr>
          <a:xfrm>
            <a:off x="685800" y="1646238"/>
            <a:ext cx="7772400" cy="4454525"/>
          </a:xfrm>
        </p:spPr>
        <p:txBody>
          <a:bodyPr/>
          <a:lstStyle/>
          <a:p>
            <a:r>
              <a:rPr lang="en-US" altLang="en-US" dirty="0" smtClean="0"/>
              <a:t>Atrophic vaginitis</a:t>
            </a:r>
          </a:p>
          <a:p>
            <a:r>
              <a:rPr lang="en-US" altLang="en-US" dirty="0" smtClean="0"/>
              <a:t>Candidiasis (</a:t>
            </a:r>
            <a:r>
              <a:rPr lang="en-US" altLang="en-US" dirty="0" err="1" smtClean="0"/>
              <a:t>moniliasis</a:t>
            </a:r>
            <a:r>
              <a:rPr lang="en-US" altLang="en-US" dirty="0" smtClean="0"/>
              <a:t>)</a:t>
            </a:r>
          </a:p>
          <a:p>
            <a:r>
              <a:rPr lang="en-US" altLang="en-US" dirty="0" err="1" smtClean="0"/>
              <a:t>Trichomoniasis</a:t>
            </a:r>
            <a:endParaRPr lang="en-US" altLang="en-US" dirty="0" smtClean="0"/>
          </a:p>
          <a:p>
            <a:r>
              <a:rPr lang="en-US" altLang="en-US" dirty="0" smtClean="0"/>
              <a:t>Bacterial </a:t>
            </a:r>
            <a:r>
              <a:rPr lang="en-US" altLang="en-US" dirty="0" err="1" smtClean="0"/>
              <a:t>vaginosis</a:t>
            </a:r>
            <a:endParaRPr lang="en-US" altLang="en-US" dirty="0" smtClean="0"/>
          </a:p>
          <a:p>
            <a:r>
              <a:rPr lang="en-US" altLang="en-US" dirty="0" smtClean="0"/>
              <a:t>Chlamydia</a:t>
            </a:r>
          </a:p>
          <a:p>
            <a:r>
              <a:rPr lang="en-US" altLang="en-US" dirty="0" smtClean="0"/>
              <a:t>Gonorrhea</a:t>
            </a:r>
          </a:p>
        </p:txBody>
      </p:sp>
      <p:sp>
        <p:nvSpPr>
          <p:cNvPr id="93189"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9B15EAAE-D929-4A1C-94D0-C7A17CB6E40B}" type="slidenum">
              <a:rPr lang="en-GB" sz="1000" smtClean="0">
                <a:solidFill>
                  <a:srgbClr val="000000"/>
                </a:solidFill>
                <a:latin typeface="Arial" pitchFamily="34" charset="0"/>
                <a:cs typeface="Arial" pitchFamily="34" charset="0"/>
              </a:rPr>
              <a:pPr eaLnBrk="1" hangingPunct="1"/>
              <a:t>91</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85800" y="338138"/>
            <a:ext cx="7772400" cy="1219200"/>
          </a:xfrm>
        </p:spPr>
        <p:txBody>
          <a:bodyPr/>
          <a:lstStyle/>
          <a:p>
            <a:r>
              <a:rPr lang="en-US" altLang="en-US" dirty="0" smtClean="0"/>
              <a:t>Uterine Enlargement</a:t>
            </a:r>
          </a:p>
        </p:txBody>
      </p:sp>
      <p:sp>
        <p:nvSpPr>
          <p:cNvPr id="94211" name="Rectangle 3"/>
          <p:cNvSpPr>
            <a:spLocks noGrp="1" noChangeArrowheads="1"/>
          </p:cNvSpPr>
          <p:nvPr>
            <p:ph idx="1"/>
          </p:nvPr>
        </p:nvSpPr>
        <p:spPr>
          <a:xfrm>
            <a:off x="685800" y="1646238"/>
            <a:ext cx="7772400" cy="4454525"/>
          </a:xfrm>
        </p:spPr>
        <p:txBody>
          <a:bodyPr/>
          <a:lstStyle/>
          <a:p>
            <a:r>
              <a:rPr lang="en-US" altLang="en-US" dirty="0" smtClean="0"/>
              <a:t>Pregnancy</a:t>
            </a:r>
          </a:p>
          <a:p>
            <a:r>
              <a:rPr lang="en-US" altLang="en-US" dirty="0" err="1" smtClean="0"/>
              <a:t>Myomas</a:t>
            </a:r>
            <a:r>
              <a:rPr lang="en-US" altLang="en-US" dirty="0" smtClean="0"/>
              <a:t>, </a:t>
            </a:r>
            <a:r>
              <a:rPr lang="en-US" altLang="en-US" dirty="0" err="1" smtClean="0"/>
              <a:t>leiomyomas</a:t>
            </a:r>
            <a:r>
              <a:rPr lang="en-US" altLang="en-US" dirty="0" smtClean="0"/>
              <a:t>, uterine fibroids</a:t>
            </a:r>
          </a:p>
          <a:p>
            <a:r>
              <a:rPr lang="en-US" altLang="en-US" dirty="0" smtClean="0"/>
              <a:t>Carcinoma of the endometrium</a:t>
            </a:r>
          </a:p>
          <a:p>
            <a:r>
              <a:rPr lang="en-US" altLang="en-US" dirty="0" smtClean="0"/>
              <a:t>Endometriosis</a:t>
            </a:r>
          </a:p>
          <a:p>
            <a:endParaRPr lang="en-US" altLang="en-US" dirty="0" smtClean="0"/>
          </a:p>
        </p:txBody>
      </p:sp>
      <p:sp>
        <p:nvSpPr>
          <p:cNvPr id="94213"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4EEED054-73B1-4BA5-A020-C4612EE5AE8E}" type="slidenum">
              <a:rPr lang="en-GB" sz="1000" smtClean="0">
                <a:solidFill>
                  <a:srgbClr val="000000"/>
                </a:solidFill>
                <a:latin typeface="Arial" pitchFamily="34" charset="0"/>
                <a:cs typeface="Arial" pitchFamily="34" charset="0"/>
              </a:rPr>
              <a:pPr eaLnBrk="1" hangingPunct="1"/>
              <a:t>92</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p:cNvSpPr>
            <a:spLocks noGrp="1" noChangeArrowheads="1"/>
          </p:cNvSpPr>
          <p:nvPr>
            <p:ph type="title"/>
          </p:nvPr>
        </p:nvSpPr>
        <p:spPr>
          <a:xfrm>
            <a:off x="685800" y="338138"/>
            <a:ext cx="7772400" cy="1219200"/>
          </a:xfrm>
        </p:spPr>
        <p:txBody>
          <a:bodyPr/>
          <a:lstStyle/>
          <a:p>
            <a:r>
              <a:rPr lang="en-US" altLang="en-US" dirty="0" smtClean="0"/>
              <a:t>Adnexal Enlargement</a:t>
            </a:r>
          </a:p>
        </p:txBody>
      </p:sp>
      <p:sp>
        <p:nvSpPr>
          <p:cNvPr id="95235" name="Rectangle 5"/>
          <p:cNvSpPr>
            <a:spLocks noGrp="1" noChangeArrowheads="1"/>
          </p:cNvSpPr>
          <p:nvPr>
            <p:ph idx="1"/>
          </p:nvPr>
        </p:nvSpPr>
        <p:spPr>
          <a:xfrm>
            <a:off x="685800" y="1646238"/>
            <a:ext cx="7772400" cy="4454525"/>
          </a:xfrm>
        </p:spPr>
        <p:txBody>
          <a:bodyPr/>
          <a:lstStyle/>
          <a:p>
            <a:r>
              <a:rPr lang="en-US" altLang="en-US" dirty="0" smtClean="0"/>
              <a:t>Fallopian tube mass, acute </a:t>
            </a:r>
            <a:r>
              <a:rPr lang="en-US" altLang="en-US" dirty="0" err="1" smtClean="0"/>
              <a:t>salpingitis</a:t>
            </a:r>
            <a:r>
              <a:rPr lang="en-US" altLang="en-US" dirty="0" smtClean="0"/>
              <a:t>, pelvic inflammatory disease (PID)</a:t>
            </a:r>
          </a:p>
          <a:p>
            <a:r>
              <a:rPr lang="en-US" altLang="en-US" dirty="0" smtClean="0"/>
              <a:t>Fallopian tube mass, ectopic pregnancy</a:t>
            </a:r>
          </a:p>
          <a:p>
            <a:r>
              <a:rPr lang="en-US" altLang="en-US" dirty="0" smtClean="0"/>
              <a:t>Fluctuant ovarian mass, ovarian cyst</a:t>
            </a:r>
          </a:p>
          <a:p>
            <a:r>
              <a:rPr lang="en-US" altLang="en-US" dirty="0" smtClean="0"/>
              <a:t>Solid ovarian mass, ovarian cancer</a:t>
            </a:r>
          </a:p>
        </p:txBody>
      </p:sp>
      <p:sp>
        <p:nvSpPr>
          <p:cNvPr id="95237"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D3A761AD-1540-42E9-907F-3BB5E531AC33}" type="slidenum">
              <a:rPr lang="en-GB" sz="1000" smtClean="0">
                <a:solidFill>
                  <a:srgbClr val="000000"/>
                </a:solidFill>
                <a:latin typeface="Arial" pitchFamily="34" charset="0"/>
                <a:cs typeface="Arial" pitchFamily="34" charset="0"/>
              </a:rPr>
              <a:pPr eaLnBrk="1" hangingPunct="1"/>
              <a:t>93</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4"/>
          <p:cNvSpPr>
            <a:spLocks noGrp="1" noChangeArrowheads="1"/>
          </p:cNvSpPr>
          <p:nvPr>
            <p:ph type="title"/>
          </p:nvPr>
        </p:nvSpPr>
        <p:spPr>
          <a:xfrm>
            <a:off x="685800" y="338138"/>
            <a:ext cx="7772400" cy="1219200"/>
          </a:xfrm>
        </p:spPr>
        <p:txBody>
          <a:bodyPr/>
          <a:lstStyle/>
          <a:p>
            <a:r>
              <a:rPr lang="en-US" altLang="en-US" dirty="0" smtClean="0"/>
              <a:t>Abnormalities in Pediatric Genitalia</a:t>
            </a:r>
          </a:p>
        </p:txBody>
      </p:sp>
      <p:sp>
        <p:nvSpPr>
          <p:cNvPr id="96259" name="Rectangle 5"/>
          <p:cNvSpPr>
            <a:spLocks noGrp="1" noChangeArrowheads="1"/>
          </p:cNvSpPr>
          <p:nvPr>
            <p:ph idx="1"/>
          </p:nvPr>
        </p:nvSpPr>
        <p:spPr>
          <a:xfrm>
            <a:off x="685800" y="1646238"/>
            <a:ext cx="7772400" cy="4454525"/>
          </a:xfrm>
        </p:spPr>
        <p:txBody>
          <a:bodyPr/>
          <a:lstStyle/>
          <a:p>
            <a:r>
              <a:rPr lang="en-US" altLang="en-US" dirty="0" smtClean="0"/>
              <a:t>Ambiguous genitalia</a:t>
            </a:r>
          </a:p>
          <a:p>
            <a:r>
              <a:rPr lang="en-US" altLang="en-US" dirty="0" err="1" smtClean="0"/>
              <a:t>Vulvovaginitis</a:t>
            </a:r>
            <a:r>
              <a:rPr lang="en-US" altLang="en-US" dirty="0" smtClean="0"/>
              <a:t> in child</a:t>
            </a:r>
          </a:p>
        </p:txBody>
      </p:sp>
      <p:sp>
        <p:nvSpPr>
          <p:cNvPr id="96261"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766D9936-2259-4373-A851-B19E31FC31A7}" type="slidenum">
              <a:rPr lang="en-GB" sz="1000" smtClean="0">
                <a:solidFill>
                  <a:srgbClr val="000000"/>
                </a:solidFill>
                <a:latin typeface="Arial" pitchFamily="34" charset="0"/>
                <a:cs typeface="Arial" pitchFamily="34" charset="0"/>
              </a:rPr>
              <a:pPr eaLnBrk="1" hangingPunct="1"/>
              <a:t>94</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685800" y="338138"/>
            <a:ext cx="7772400" cy="1219200"/>
          </a:xfrm>
        </p:spPr>
        <p:txBody>
          <a:bodyPr/>
          <a:lstStyle/>
          <a:p>
            <a:r>
              <a:rPr lang="en-US" altLang="en-US" dirty="0" smtClean="0"/>
              <a:t>Summary Checklist: Female Genitourinary System</a:t>
            </a:r>
          </a:p>
        </p:txBody>
      </p:sp>
      <p:sp>
        <p:nvSpPr>
          <p:cNvPr id="97283" name="Content Placeholder 2"/>
          <p:cNvSpPr>
            <a:spLocks noGrp="1"/>
          </p:cNvSpPr>
          <p:nvPr>
            <p:ph idx="1"/>
          </p:nvPr>
        </p:nvSpPr>
        <p:spPr>
          <a:xfrm>
            <a:off x="685800" y="1646238"/>
            <a:ext cx="7772400" cy="4454525"/>
          </a:xfrm>
        </p:spPr>
        <p:txBody>
          <a:bodyPr/>
          <a:lstStyle/>
          <a:p>
            <a:r>
              <a:rPr lang="en-US" altLang="en-US" b="1" dirty="0" smtClean="0"/>
              <a:t>Inspect external genitalia</a:t>
            </a:r>
          </a:p>
          <a:p>
            <a:r>
              <a:rPr lang="en-US" altLang="en-US" b="1" dirty="0" smtClean="0"/>
              <a:t>Palpate labia</a:t>
            </a:r>
            <a:r>
              <a:rPr lang="en-US" altLang="en-US" dirty="0" smtClean="0"/>
              <a:t>, </a:t>
            </a:r>
            <a:r>
              <a:rPr lang="en-US" altLang="en-US" dirty="0" err="1" smtClean="0"/>
              <a:t>Skene’s</a:t>
            </a:r>
            <a:r>
              <a:rPr lang="en-US" altLang="en-US" dirty="0" smtClean="0"/>
              <a:t> &amp; </a:t>
            </a:r>
            <a:r>
              <a:rPr lang="en-US" altLang="en-US" dirty="0" err="1" smtClean="0"/>
              <a:t>Bartholin’s</a:t>
            </a:r>
            <a:r>
              <a:rPr lang="en-US" altLang="en-US" dirty="0" smtClean="0"/>
              <a:t> glands</a:t>
            </a:r>
          </a:p>
          <a:p>
            <a:r>
              <a:rPr lang="en-US" altLang="en-US" dirty="0" smtClean="0"/>
              <a:t>Using </a:t>
            </a:r>
            <a:r>
              <a:rPr lang="en-US" altLang="en-US" b="1" dirty="0" smtClean="0"/>
              <a:t>vaginal speculum</a:t>
            </a:r>
            <a:r>
              <a:rPr lang="en-US" altLang="en-US" dirty="0" smtClean="0"/>
              <a:t>, inspect cervix &amp; vagina</a:t>
            </a:r>
          </a:p>
          <a:p>
            <a:r>
              <a:rPr lang="en-US" altLang="en-US" dirty="0" smtClean="0"/>
              <a:t>Obtain </a:t>
            </a:r>
            <a:r>
              <a:rPr lang="en-US" altLang="en-US" b="1" dirty="0" smtClean="0"/>
              <a:t>specimens</a:t>
            </a:r>
            <a:r>
              <a:rPr lang="en-US" altLang="en-US" dirty="0" smtClean="0"/>
              <a:t> for </a:t>
            </a:r>
            <a:r>
              <a:rPr lang="en-US" altLang="en-US" dirty="0" err="1" smtClean="0"/>
              <a:t>cytologic</a:t>
            </a:r>
            <a:r>
              <a:rPr lang="en-US" altLang="en-US" dirty="0" smtClean="0"/>
              <a:t> study</a:t>
            </a:r>
          </a:p>
          <a:p>
            <a:r>
              <a:rPr lang="en-US" altLang="en-US" dirty="0" smtClean="0"/>
              <a:t>Perform </a:t>
            </a:r>
            <a:r>
              <a:rPr lang="en-US" altLang="en-US" b="1" dirty="0" smtClean="0"/>
              <a:t>bimanual examination</a:t>
            </a:r>
            <a:r>
              <a:rPr lang="en-US" altLang="en-US" dirty="0" smtClean="0"/>
              <a:t>: cervix, uterus &amp; adnexa</a:t>
            </a:r>
          </a:p>
          <a:p>
            <a:r>
              <a:rPr lang="en-US" altLang="en-US" dirty="0" smtClean="0"/>
              <a:t>Perform </a:t>
            </a:r>
            <a:r>
              <a:rPr lang="en-US" altLang="en-US" b="1" dirty="0" err="1" smtClean="0"/>
              <a:t>rectovaginal</a:t>
            </a:r>
            <a:r>
              <a:rPr lang="en-US" altLang="en-US" dirty="0" smtClean="0"/>
              <a:t> examination</a:t>
            </a:r>
          </a:p>
          <a:p>
            <a:r>
              <a:rPr lang="en-US" altLang="en-US" b="1" dirty="0" smtClean="0"/>
              <a:t>Test stool </a:t>
            </a:r>
            <a:r>
              <a:rPr lang="en-US" altLang="en-US" dirty="0" smtClean="0"/>
              <a:t>for occult blood</a:t>
            </a:r>
          </a:p>
        </p:txBody>
      </p:sp>
      <p:sp>
        <p:nvSpPr>
          <p:cNvPr id="97285"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smtClean="0">
                <a:solidFill>
                  <a:srgbClr val="000000"/>
                </a:solidFill>
                <a:latin typeface="Arial" pitchFamily="34" charset="0"/>
                <a:cs typeface="Arial" pitchFamily="34" charset="0"/>
              </a:rPr>
              <a:t> </a:t>
            </a:r>
            <a:fld id="{D1C42322-E412-4E04-AB2D-DE70E3950716}" type="slidenum">
              <a:rPr lang="en-GB" sz="1000" smtClean="0">
                <a:solidFill>
                  <a:srgbClr val="000000"/>
                </a:solidFill>
                <a:latin typeface="Arial" pitchFamily="34" charset="0"/>
                <a:cs typeface="Arial" pitchFamily="34" charset="0"/>
              </a:rPr>
              <a:pPr eaLnBrk="1" hangingPunct="1"/>
              <a:t>95</a:t>
            </a:fld>
            <a:endParaRPr lang="en-GB" sz="1000" smtClean="0">
              <a:solidFill>
                <a:srgbClr val="0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1749</TotalTime>
  <Words>10255</Words>
  <Application>Microsoft Office PowerPoint</Application>
  <PresentationFormat>On-screen Show (4:3)</PresentationFormat>
  <Paragraphs>923</Paragraphs>
  <Slides>95</Slides>
  <Notes>30</Notes>
  <HiddenSlides>0</HiddenSlides>
  <MMClips>0</MMClips>
  <ScaleCrop>false</ScaleCrop>
  <HeadingPairs>
    <vt:vector size="4" baseType="variant">
      <vt:variant>
        <vt:lpstr>Theme</vt:lpstr>
      </vt:variant>
      <vt:variant>
        <vt:i4>1</vt:i4>
      </vt:variant>
      <vt:variant>
        <vt:lpstr>Slide Titles</vt:lpstr>
      </vt:variant>
      <vt:variant>
        <vt:i4>95</vt:i4>
      </vt:variant>
    </vt:vector>
  </HeadingPairs>
  <TitlesOfParts>
    <vt:vector size="96" baseType="lpstr">
      <vt:lpstr>Office Theme</vt:lpstr>
      <vt:lpstr>Female Genitourinary System</vt:lpstr>
      <vt:lpstr>Female Genitourinary System</vt:lpstr>
      <vt:lpstr>External Female Genitalia</vt:lpstr>
      <vt:lpstr>Female Genitourinary System</vt:lpstr>
      <vt:lpstr>Internal Female Genitalia</vt:lpstr>
      <vt:lpstr>External Genitalia I</vt:lpstr>
      <vt:lpstr>External Genitalia II</vt:lpstr>
      <vt:lpstr>External Genitalia III</vt:lpstr>
      <vt:lpstr>External Genitalia IV</vt:lpstr>
      <vt:lpstr>Internal Genitalia I</vt:lpstr>
      <vt:lpstr>Internal Genitalia II</vt:lpstr>
      <vt:lpstr>Internal Genitalia III</vt:lpstr>
      <vt:lpstr>Developmental Competence: Infants &amp; Adolescents I</vt:lpstr>
      <vt:lpstr>Tanner’s Table</vt:lpstr>
      <vt:lpstr>Developmental Competence: Pregnant Woman I</vt:lpstr>
      <vt:lpstr>Developmental Competence: Pregnant Woman II</vt:lpstr>
      <vt:lpstr>Developmental Competence: Pregnant Woman III</vt:lpstr>
      <vt:lpstr>Developmental Competence: Aging Woman I</vt:lpstr>
      <vt:lpstr>Developmental Competence: Aging Woman II</vt:lpstr>
      <vt:lpstr>Developmental Competence: Aging Woman III</vt:lpstr>
      <vt:lpstr>Developmental Competence: Aging Woman IV</vt:lpstr>
      <vt:lpstr>Culture &amp; Genetics</vt:lpstr>
      <vt:lpstr>Subjective Data</vt:lpstr>
      <vt:lpstr>Menstrual History Questions</vt:lpstr>
      <vt:lpstr>Obstetric History Questions</vt:lpstr>
      <vt:lpstr>Menopause History Questions</vt:lpstr>
      <vt:lpstr>Self-Care Behaviors Questions</vt:lpstr>
      <vt:lpstr>Urinary Symptom History Questions</vt:lpstr>
      <vt:lpstr>Vaginal Discharge History Questions</vt:lpstr>
      <vt:lpstr>Past History Questions</vt:lpstr>
      <vt:lpstr>Sexual Activity History Questions</vt:lpstr>
      <vt:lpstr>Contraceptive Use</vt:lpstr>
      <vt:lpstr>STI History Questions</vt:lpstr>
      <vt:lpstr>Additional History: Infants &amp; Children </vt:lpstr>
      <vt:lpstr>Additional History: Preadolescents &amp; Adolescents I</vt:lpstr>
      <vt:lpstr>Additional History: Preadolescents &amp; Adolescents II</vt:lpstr>
      <vt:lpstr>Additional History: Preadolescents &amp; Adolescents III</vt:lpstr>
      <vt:lpstr>Additional History: Aging Woman</vt:lpstr>
      <vt:lpstr>Objective Data: Preparation</vt:lpstr>
      <vt:lpstr>Objective Data: Equipment</vt:lpstr>
      <vt:lpstr>Objective Data: Positioning</vt:lpstr>
      <vt:lpstr>Lithotomy Position and Draping</vt:lpstr>
      <vt:lpstr>Objective Data: Positioning II</vt:lpstr>
      <vt:lpstr>Objective Data: Positioning III</vt:lpstr>
      <vt:lpstr>Objective Data: Positioning IV</vt:lpstr>
      <vt:lpstr>Educational or Mirror Pelvic Examination</vt:lpstr>
      <vt:lpstr>External Genitalia: Inspection I</vt:lpstr>
      <vt:lpstr>External Genitalia: Inspection II</vt:lpstr>
      <vt:lpstr>External Genitalia: Palpation I</vt:lpstr>
      <vt:lpstr>Palpation: Bartholin’s Glands </vt:lpstr>
      <vt:lpstr>External Genitalia: Palpation II</vt:lpstr>
      <vt:lpstr>Speculum Examination I</vt:lpstr>
      <vt:lpstr>Speculum Examination II</vt:lpstr>
      <vt:lpstr>Internal Genitalia I</vt:lpstr>
      <vt:lpstr>Internal Genitalia II</vt:lpstr>
      <vt:lpstr>Variations of the Cervix</vt:lpstr>
      <vt:lpstr>Papanicolaou</vt:lpstr>
      <vt:lpstr>Pap Smear Specimens</vt:lpstr>
      <vt:lpstr>Pap Smear Specimen Documentation</vt:lpstr>
      <vt:lpstr>Testing for STIs</vt:lpstr>
      <vt:lpstr>Additional Testing Samples</vt:lpstr>
      <vt:lpstr>Inspection of Vaginal Wall</vt:lpstr>
      <vt:lpstr>Bimanual Examination: Vaginal Wall </vt:lpstr>
      <vt:lpstr>Bimanual Examination: Cervix</vt:lpstr>
      <vt:lpstr>Bimanual Examination: Uterus</vt:lpstr>
      <vt:lpstr>Bimanual Examination: Adnexa</vt:lpstr>
      <vt:lpstr>Bimanual Examination </vt:lpstr>
      <vt:lpstr>Rectovaginal Examination I</vt:lpstr>
      <vt:lpstr>Rectovaginal Examination  II</vt:lpstr>
      <vt:lpstr>Developmental Competence: Infants &amp; Children </vt:lpstr>
      <vt:lpstr>Developmental Competence: Newborn I</vt:lpstr>
      <vt:lpstr>Developmental Competence: Newborn II</vt:lpstr>
      <vt:lpstr>Question</vt:lpstr>
      <vt:lpstr>Developmental Competence: School-Age Girl</vt:lpstr>
      <vt:lpstr>Developmental Competence: Adolescent I</vt:lpstr>
      <vt:lpstr>Developmental Competence: Adolescent II</vt:lpstr>
      <vt:lpstr>Developmental Competence: Adolescent III</vt:lpstr>
      <vt:lpstr>Developmental Competence: Pregnant Woman</vt:lpstr>
      <vt:lpstr>Developmental Competence: Aging Woman I</vt:lpstr>
      <vt:lpstr>Developmental Competence: Aging Woman II</vt:lpstr>
      <vt:lpstr>Developmental Competence: Aging Woman III</vt:lpstr>
      <vt:lpstr>HPV Vaccine</vt:lpstr>
      <vt:lpstr>HPV – Sexually Transmitted Virus</vt:lpstr>
      <vt:lpstr>HPV Teaching Points</vt:lpstr>
      <vt:lpstr>Question</vt:lpstr>
      <vt:lpstr>Sample Charting: Subjective</vt:lpstr>
      <vt:lpstr>Sample Charting: Objective &amp; Assessment</vt:lpstr>
      <vt:lpstr>Abnormalities of  External Genitalia</vt:lpstr>
      <vt:lpstr>Abnormalities of Pelvic Musculature</vt:lpstr>
      <vt:lpstr>Abnormalities of Cervix</vt:lpstr>
      <vt:lpstr>Vulvovaginal Inflammations</vt:lpstr>
      <vt:lpstr>Uterine Enlargement</vt:lpstr>
      <vt:lpstr>Adnexal Enlargement</vt:lpstr>
      <vt:lpstr>Abnormalities in Pediatric Genitalia</vt:lpstr>
      <vt:lpstr>Summary Checklist: Female Genitourinary System</vt:lpstr>
    </vt:vector>
  </TitlesOfParts>
  <Company>Elsevier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localadmin</dc:creator>
  <cp:lastModifiedBy>HBays</cp:lastModifiedBy>
  <cp:revision>354</cp:revision>
  <dcterms:created xsi:type="dcterms:W3CDTF">2007-07-25T18:30:10Z</dcterms:created>
  <dcterms:modified xsi:type="dcterms:W3CDTF">2015-02-03T20:39:58Z</dcterms:modified>
</cp:coreProperties>
</file>