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5" r:id="rId1"/>
  </p:sldMasterIdLst>
  <p:notesMasterIdLst>
    <p:notesMasterId r:id="rId44"/>
  </p:notesMasterIdLst>
  <p:handoutMasterIdLst>
    <p:handoutMasterId r:id="rId45"/>
  </p:handoutMasterIdLst>
  <p:sldIdLst>
    <p:sldId id="450" r:id="rId2"/>
    <p:sldId id="460" r:id="rId3"/>
    <p:sldId id="459" r:id="rId4"/>
    <p:sldId id="461" r:id="rId5"/>
    <p:sldId id="462" r:id="rId6"/>
    <p:sldId id="451" r:id="rId7"/>
    <p:sldId id="463" r:id="rId8"/>
    <p:sldId id="464" r:id="rId9"/>
    <p:sldId id="465" r:id="rId10"/>
    <p:sldId id="452" r:id="rId11"/>
    <p:sldId id="466" r:id="rId12"/>
    <p:sldId id="467" r:id="rId13"/>
    <p:sldId id="453" r:id="rId14"/>
    <p:sldId id="469" r:id="rId15"/>
    <p:sldId id="470" r:id="rId16"/>
    <p:sldId id="471" r:id="rId17"/>
    <p:sldId id="472" r:id="rId18"/>
    <p:sldId id="473" r:id="rId19"/>
    <p:sldId id="475" r:id="rId20"/>
    <p:sldId id="477" r:id="rId21"/>
    <p:sldId id="478" r:id="rId22"/>
    <p:sldId id="479" r:id="rId23"/>
    <p:sldId id="480" r:id="rId24"/>
    <p:sldId id="481" r:id="rId25"/>
    <p:sldId id="482" r:id="rId26"/>
    <p:sldId id="458" r:id="rId27"/>
    <p:sldId id="484" r:id="rId28"/>
    <p:sldId id="486" r:id="rId29"/>
    <p:sldId id="488" r:id="rId30"/>
    <p:sldId id="455" r:id="rId31"/>
    <p:sldId id="489" r:id="rId32"/>
    <p:sldId id="495" r:id="rId33"/>
    <p:sldId id="457" r:id="rId34"/>
    <p:sldId id="456" r:id="rId35"/>
    <p:sldId id="491" r:id="rId36"/>
    <p:sldId id="492" r:id="rId37"/>
    <p:sldId id="493" r:id="rId38"/>
    <p:sldId id="454" r:id="rId39"/>
    <p:sldId id="496" r:id="rId40"/>
    <p:sldId id="497" r:id="rId41"/>
    <p:sldId id="498" r:id="rId42"/>
    <p:sldId id="4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87626" autoAdjust="0"/>
  </p:normalViewPr>
  <p:slideViewPr>
    <p:cSldViewPr snapToGrid="0">
      <p:cViewPr>
        <p:scale>
          <a:sx n="80" d="100"/>
          <a:sy n="80" d="100"/>
        </p:scale>
        <p:origin x="-978" y="-444"/>
      </p:cViewPr>
      <p:guideLst>
        <p:guide orient="horz" pos="2160"/>
        <p:guide orient="horz" pos="670"/>
        <p:guide orient="horz" pos="1121"/>
        <p:guide orient="horz" pos="1505"/>
        <p:guide pos="2880"/>
        <p:guide pos="5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5838"/>
    </p:cViewPr>
  </p:sorter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D58866E-B5C6-4CE4-843A-ED0EF097AF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424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6701617-5370-4538-B143-3174C471FA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947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D729D6-A47B-4352-9AE9-0A99F6A01965}" type="slidenum">
              <a:rPr lang="en-US" altLang="en-US" sz="1200" smtClean="0">
                <a:latin typeface="Arial" pitchFamily="34" charset="0"/>
              </a:rPr>
              <a:pPr eaLnBrk="1" hangingPunct="1"/>
              <a:t>1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The correct answer is 3. The ROS is a systematic approach to obtaining subjective data.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1 is incorrect because the ROS is in the patient’s words and is considered subjective.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2 is incorrect because the ROS is considered subjective data.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4 is incorrect because the ROS is a separate component of the health history and is not included in the social history.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01617-5370-4538-B143-3174C471FA40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7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A4860E-DE21-4CA8-8537-D9D52FEC172C}" type="slidenum">
              <a:rPr lang="en-US" altLang="en-US" sz="1200" smtClean="0">
                <a:latin typeface="Arial" pitchFamily="34" charset="0"/>
              </a:rPr>
              <a:pPr eaLnBrk="1" hangingPunct="1"/>
              <a:t>6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</a:rPr>
              <a:t>The Health History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General Appearance</a:t>
            </a:r>
          </a:p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9D8715-925A-4E05-80B1-BC506C2382FC}" type="slidenum">
              <a:rPr lang="en-US" altLang="en-US" sz="1200" smtClean="0">
                <a:latin typeface="Arial" pitchFamily="34" charset="0"/>
              </a:rPr>
              <a:pPr eaLnBrk="1" hangingPunct="1"/>
              <a:t>10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</a:rPr>
              <a:t>Measurement</a:t>
            </a:r>
          </a:p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98225C4-FEBD-42D3-B69B-3FC5C5A3C43C}" type="slidenum">
              <a:rPr lang="en-US" altLang="en-US" sz="1200" smtClean="0">
                <a:latin typeface="Arial" pitchFamily="34" charset="0"/>
              </a:rPr>
              <a:pPr eaLnBrk="1" hangingPunct="1"/>
              <a:t>13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</a:rPr>
              <a:t>Skin (hands)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Vital Signs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Head and Face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Eye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Ear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Nose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Mouth and Throat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Neck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Chest, Posterior and Lateral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Chest, Anterior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Heart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Upper Extremities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Breasts </a:t>
            </a:r>
          </a:p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962C12B-7AF5-4320-9302-3ECF8D2C7A93}" type="slidenum">
              <a:rPr lang="en-US" altLang="en-US" sz="1200" smtClean="0">
                <a:latin typeface="Arial" pitchFamily="34" charset="0"/>
              </a:rPr>
              <a:pPr eaLnBrk="1" hangingPunct="1"/>
              <a:t>26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6F7789-A72C-4FEC-934B-58E09E9ADCC9}" type="slidenum">
              <a:rPr lang="en-US" altLang="en-US" sz="1200" smtClean="0">
                <a:latin typeface="Arial" pitchFamily="34" charset="0"/>
              </a:rPr>
              <a:pPr eaLnBrk="1" hangingPunct="1"/>
              <a:t>30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</a:rPr>
              <a:t>Musculoskeletal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Neurologic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9E4BD34-7CB0-4A63-92F1-64EF24043A8C}" type="slidenum">
              <a:rPr lang="en-US" altLang="en-US" sz="1200" smtClean="0">
                <a:latin typeface="Arial" pitchFamily="34" charset="0"/>
              </a:rPr>
              <a:pPr eaLnBrk="1" hangingPunct="1"/>
              <a:t>33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</a:rPr>
              <a:t>Male Rectum (standing at table)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004628-5054-4E54-9A16-12977115C592}" type="slidenum">
              <a:rPr lang="en-US" altLang="en-US" sz="1200" smtClean="0">
                <a:latin typeface="Arial" pitchFamily="34" charset="0"/>
              </a:rPr>
              <a:pPr eaLnBrk="1" hangingPunct="1"/>
              <a:t>34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</a:rPr>
              <a:t>Lower Extremities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Musculoskeletal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8B37CA-88BB-4267-8A08-B73F5326EE71}" type="slidenum">
              <a:rPr lang="en-US" altLang="en-US" sz="1200" smtClean="0">
                <a:latin typeface="Arial" pitchFamily="34" charset="0"/>
              </a:rPr>
              <a:pPr eaLnBrk="1" hangingPunct="1"/>
              <a:t>38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</a:rPr>
              <a:t>Breasts, cont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Neck Vessels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Heart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Abdomen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Inguinal Area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Lower Extremities</a:t>
            </a:r>
          </a:p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F0D39-6374-4281-ABF1-A9F10782F2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332847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93" y="1620177"/>
            <a:ext cx="7772400" cy="570136"/>
          </a:xfrm>
        </p:spPr>
        <p:txBody>
          <a:bodyPr anchor="ctr"/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43476"/>
            <a:ext cx="4032504" cy="40315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38673"/>
            <a:ext cx="4032504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F5A85-7523-4080-9EC2-8BCCAA6F02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369060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7BA9E-EC2D-4754-94F7-3D1C30456D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33986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ACDA8-50BF-4B14-9B4B-B3F8C4746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93688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2068-026D-4D82-B93C-93B6697BF9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256257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CA2CA-76A4-417F-8D20-C6C22F7242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363412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8AFFF-4DEA-4CF6-862C-92A3E11C1C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298338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D1E43-9794-4E6C-9F81-2EEF8677D4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84553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5920"/>
            <a:ext cx="7772400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9DDEC-B9E6-4010-BBA4-EEB8FFF3EA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402214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C321D-F1FF-4A6A-A9D7-18FFD6462D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48169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690C761-5526-40F2-B1F6-F0DC1437D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0600" y="6461125"/>
            <a:ext cx="7162800" cy="381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 3" pitchFamily="18" charset="2"/>
        <a:buChar char="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35150"/>
            <a:ext cx="7772400" cy="1470025"/>
          </a:xfrm>
        </p:spPr>
        <p:txBody>
          <a:bodyPr/>
          <a:lstStyle/>
          <a:p>
            <a:r>
              <a:rPr lang="en-US" altLang="en-US" sz="4000" dirty="0" smtClean="0"/>
              <a:t>Chapter 27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90925"/>
            <a:ext cx="6400800" cy="1752600"/>
          </a:xfrm>
        </p:spPr>
        <p:txBody>
          <a:bodyPr anchor="ctr"/>
          <a:lstStyle/>
          <a:p>
            <a:r>
              <a:rPr lang="en-US" altLang="en-US" sz="3600" dirty="0" smtClean="0">
                <a:solidFill>
                  <a:schemeClr val="tx1"/>
                </a:solidFill>
              </a:rPr>
              <a:t>The Complete Health</a:t>
            </a:r>
            <a:br>
              <a:rPr lang="en-US" altLang="en-US" sz="3600" dirty="0" smtClean="0">
                <a:solidFill>
                  <a:schemeClr val="tx1"/>
                </a:solidFill>
              </a:rPr>
            </a:br>
            <a:r>
              <a:rPr lang="en-US" altLang="en-US" sz="3600" dirty="0" smtClean="0">
                <a:solidFill>
                  <a:schemeClr val="tx1"/>
                </a:solidFill>
              </a:rPr>
              <a:t>Assessment: Adult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dirty="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dirty="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Standing</a:t>
            </a:r>
          </a:p>
        </p:txBody>
      </p:sp>
      <p:pic>
        <p:nvPicPr>
          <p:cNvPr id="12292" name="Picture 4" descr="f27-u03-X324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3128963" y="1816100"/>
            <a:ext cx="2878137" cy="4329113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E66055D-DFDA-44E6-92BE-CF5259F93B7F}" type="slidenum">
              <a:rPr lang="en-US" sz="1000" smtClean="0">
                <a:latin typeface="Arial" pitchFamily="34" charset="0"/>
              </a:rPr>
              <a:pPr eaLnBrk="1" hangingPunct="1"/>
              <a:t>10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Examine both hands and inspect nails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For the rest of the examination, examine skin with corresponding regional examination</a:t>
            </a:r>
          </a:p>
        </p:txBody>
      </p:sp>
      <p:sp>
        <p:nvSpPr>
          <p:cNvPr id="1229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Skin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7419988-45D2-4865-97F4-D3FA6879B42F}" type="slidenum">
              <a:rPr lang="en-US" sz="1000" smtClean="0">
                <a:latin typeface="Arial" pitchFamily="34" charset="0"/>
              </a:rPr>
              <a:pPr eaLnBrk="1" hangingPunct="1"/>
              <a:t>11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665663"/>
          </a:xfrm>
        </p:spPr>
        <p:txBody>
          <a:bodyPr/>
          <a:lstStyle/>
          <a:p>
            <a:r>
              <a:rPr lang="en-US" altLang="en-US" sz="2400" smtClean="0"/>
              <a:t>Vital signs</a:t>
            </a:r>
          </a:p>
          <a:p>
            <a:pPr lvl="1"/>
            <a:r>
              <a:rPr lang="en-US" altLang="en-US" sz="2000" smtClean="0"/>
              <a:t>Radial pulse</a:t>
            </a:r>
          </a:p>
          <a:p>
            <a:pPr lvl="1"/>
            <a:r>
              <a:rPr lang="en-US" altLang="en-US" sz="2000" smtClean="0"/>
              <a:t>Respirations</a:t>
            </a:r>
          </a:p>
          <a:p>
            <a:pPr lvl="1"/>
            <a:r>
              <a:rPr lang="en-US" altLang="en-US" sz="2000" smtClean="0"/>
              <a:t>Blood pressure in arms or lower legs, if indicated</a:t>
            </a:r>
          </a:p>
          <a:p>
            <a:pPr lvl="1"/>
            <a:r>
              <a:rPr lang="en-US" altLang="en-US" sz="2000" smtClean="0"/>
              <a:t>Temperature, if indicated</a:t>
            </a:r>
          </a:p>
          <a:p>
            <a:r>
              <a:rPr lang="en-US" altLang="en-US" sz="2400" smtClean="0"/>
              <a:t>Head and face</a:t>
            </a:r>
          </a:p>
          <a:p>
            <a:pPr lvl="1"/>
            <a:r>
              <a:rPr lang="en-US" altLang="en-US" sz="2000" smtClean="0"/>
              <a:t>Inspect and palpate scalp, hair, and cranium</a:t>
            </a:r>
          </a:p>
          <a:p>
            <a:pPr lvl="1"/>
            <a:r>
              <a:rPr lang="en-US" altLang="en-US" sz="2000" smtClean="0"/>
              <a:t>Inspect face: expression, symmetry, CN VII</a:t>
            </a:r>
          </a:p>
          <a:p>
            <a:pPr lvl="1"/>
            <a:r>
              <a:rPr lang="en-US" altLang="en-US" sz="2000" smtClean="0"/>
              <a:t>Palpate temporal artery, then temporomandibular joint as person opens and closes mouth</a:t>
            </a:r>
          </a:p>
          <a:p>
            <a:pPr lvl="1"/>
            <a:r>
              <a:rPr lang="en-US" altLang="en-US" sz="2000" smtClean="0"/>
              <a:t>Palpate maxillary sinuses and frontal sinuses</a:t>
            </a:r>
          </a:p>
          <a:p>
            <a:pPr lvl="2"/>
            <a:r>
              <a:rPr lang="en-US" altLang="en-US" sz="1800" smtClean="0"/>
              <a:t>If tender, transilluminate the sinuses</a:t>
            </a:r>
          </a:p>
          <a:p>
            <a:pPr lvl="1"/>
            <a:endParaRPr lang="en-US" altLang="en-US" smtClean="0"/>
          </a:p>
        </p:txBody>
      </p:sp>
      <p:sp>
        <p:nvSpPr>
          <p:cNvPr id="1331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Vital Signs and Head and Face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66FA06-1289-4270-B2A5-17DE70628CA9}" type="slidenum">
              <a:rPr lang="en-US" sz="1000" smtClean="0">
                <a:latin typeface="Arial" pitchFamily="34" charset="0"/>
              </a:rPr>
              <a:pPr eaLnBrk="1" hangingPunct="1"/>
              <a:t>12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Seated, Changed into Gown</a:t>
            </a:r>
          </a:p>
        </p:txBody>
      </p:sp>
      <p:pic>
        <p:nvPicPr>
          <p:cNvPr id="15364" name="Picture 4" descr="f27-u04-X324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3121025" y="1814513"/>
            <a:ext cx="2882900" cy="43307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DD25F9C-43DD-4E0C-8420-FE28918EA57C}" type="slidenum">
              <a:rPr lang="en-US" sz="1000" smtClean="0">
                <a:latin typeface="Arial" pitchFamily="34" charset="0"/>
              </a:rPr>
              <a:pPr eaLnBrk="1" hangingPunct="1"/>
              <a:t>13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Test visual fields by confrontation, CN II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Test extraocular muscles: corneal light reflex, six cardinal positions of gaze, CN III, IV, VI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Inspect external eye structures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Inspect conjunctivae, sclerae, corneas, and irides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Test pupil size for light and accommodation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Darken room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Using an ophthalmoscope, inspect ocular fundus, including red reflex, disc, vessels, and retinal background</a:t>
            </a:r>
          </a:p>
        </p:txBody>
      </p:sp>
      <p:sp>
        <p:nvSpPr>
          <p:cNvPr id="1536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Eyes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081022-5F8C-444C-AF24-0EC549E89044}" type="slidenum">
              <a:rPr lang="en-US" sz="1000" smtClean="0">
                <a:latin typeface="Arial" pitchFamily="34" charset="0"/>
              </a:rPr>
              <a:pPr eaLnBrk="1" hangingPunct="1"/>
              <a:t>14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Inspect external ear: position and alignment, skin condition, and auditory meatus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Move auricle and push tragus for tenderness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With an otoscope, inspect canal, then tympanic membrane for color, position, landmarks, and integrity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Test hearing using voice test; tuning fork tests, Weber and Rinne tests</a:t>
            </a:r>
          </a:p>
        </p:txBody>
      </p:sp>
      <p:sp>
        <p:nvSpPr>
          <p:cNvPr id="1638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Ears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292C630-2869-48F0-98EA-7C5F02F9B590}" type="slidenum">
              <a:rPr lang="en-US" sz="1000" smtClean="0">
                <a:latin typeface="Arial" pitchFamily="34" charset="0"/>
              </a:rPr>
              <a:pPr eaLnBrk="1" hangingPunct="1"/>
              <a:t>15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Inspect external nose for symmetry and lesions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Inspect facial symmetry, CN VII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Test the patency of each nostril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With a speculum, inspect the nares, including nasal mucosa, septum, and turbinates</a:t>
            </a:r>
          </a:p>
        </p:txBody>
      </p:sp>
      <p:sp>
        <p:nvSpPr>
          <p:cNvPr id="1741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Nose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68A6352-6118-4404-B61C-41D34ED279DF}" type="slidenum">
              <a:rPr lang="en-US" sz="1000" smtClean="0">
                <a:latin typeface="Arial" pitchFamily="34" charset="0"/>
              </a:rPr>
              <a:pPr eaLnBrk="1" hangingPunct="1"/>
              <a:t>16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7593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With a penlight, inspect mouth, including buccal mucosa, teeth and gums, tongue, floor of mouth, palate, and uvula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Grade tonsils, if present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Note mobility of uvula as person phonates “ahh,” and test gag reflex, CN IX, and CN X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Ask the person to stick out tongue, check CN XII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With a gloved hand, bimanually palpate mouth, if indicated</a:t>
            </a:r>
          </a:p>
        </p:txBody>
      </p:sp>
      <p:sp>
        <p:nvSpPr>
          <p:cNvPr id="1843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Mouth and Throat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DE7D54A-7E7D-4DF0-8869-446F512A3506}" type="slidenum">
              <a:rPr lang="en-US" sz="1000" smtClean="0">
                <a:latin typeface="Arial" pitchFamily="34" charset="0"/>
              </a:rPr>
              <a:pPr eaLnBrk="1" hangingPunct="1"/>
              <a:t>17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Inspect neck for symmetry, lumps, and pulsations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Palpate cervical lymph nodes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Inspect and palpate carotid pulse, one side at a time; if indicated, listen for carotid bruits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Palpate trachea in midline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Test ROM and muscle strength against your resistance: head forward and back, head turned to each side, and shoulder shrug, CN XI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1800" smtClean="0"/>
              <a:t>Step behind person, taking your stethoscope, ruler, and marking pen with you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Palpate thyroid gland from posterior approach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Open person’s gown to expose all of back for examination of thorax, but leave gown on shoulders and anterior chest</a:t>
            </a:r>
          </a:p>
          <a:p>
            <a:pPr lvl="2"/>
            <a:endParaRPr lang="en-US" altLang="en-US" smtClean="0"/>
          </a:p>
        </p:txBody>
      </p:sp>
      <p:sp>
        <p:nvSpPr>
          <p:cNvPr id="1945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Neck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D92F1C-7A2B-432C-AE43-1A6252821372}" type="slidenum">
              <a:rPr lang="en-US" sz="1000" smtClean="0">
                <a:latin typeface="Arial" pitchFamily="34" charset="0"/>
              </a:rPr>
              <a:pPr eaLnBrk="1" hangingPunct="1"/>
              <a:t>18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Inspect the posterior chest: configuration of thoracic cage, skin characteristics, and symmetry of shoulders and muscles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Palpate: symmetric expansion; tactile fremitus; lumps or tenderness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Palpate length of spinous processes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Percuss over all lung fields, percuss using diaphragmatic excursion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Percuss costovertebral angle, noting tenderness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Auscultate breath sounds; note any adventitious sounds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1800" smtClean="0"/>
              <a:t>Move around to face patient; patient remains sitting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1800" smtClean="0"/>
              <a:t>For a female breast examination, ask permission to lift gown to drape on shoulders, exposing anterior chest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1800" smtClean="0"/>
              <a:t>For male, lower gown to the lap</a:t>
            </a:r>
          </a:p>
          <a:p>
            <a:pPr lvl="1"/>
            <a:endParaRPr lang="en-US" altLang="en-US" smtClean="0"/>
          </a:p>
        </p:txBody>
      </p:sp>
      <p:sp>
        <p:nvSpPr>
          <p:cNvPr id="2048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Chest: Posterior and Lateral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DFA1AB-8A79-46EC-B748-0B22EA62D6C2}" type="slidenum">
              <a:rPr lang="en-US" sz="1000" smtClean="0">
                <a:latin typeface="Arial" pitchFamily="34" charset="0"/>
              </a:rPr>
              <a:pPr eaLnBrk="1" hangingPunct="1"/>
              <a:t>19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651375"/>
          </a:xfrm>
        </p:spPr>
        <p:txBody>
          <a:bodyPr/>
          <a:lstStyle/>
          <a:p>
            <a:r>
              <a:rPr lang="en-US" altLang="en-US" smtClean="0"/>
              <a:t>The art of arranging all of the steps you have learned so far</a:t>
            </a:r>
          </a:p>
          <a:p>
            <a:pPr lvl="1"/>
            <a:r>
              <a:rPr lang="en-US" altLang="en-US" smtClean="0"/>
              <a:t>You may have to pause and think of what comes next rather than just gather data</a:t>
            </a:r>
          </a:p>
          <a:p>
            <a:pPr lvl="2"/>
            <a:r>
              <a:rPr lang="en-US" altLang="en-US" smtClean="0"/>
              <a:t>Repeated rehearsals will make it smoother</a:t>
            </a:r>
          </a:p>
          <a:p>
            <a:pPr lvl="2"/>
            <a:r>
              <a:rPr lang="en-US" altLang="en-US" smtClean="0"/>
              <a:t>You will come to the point at which the procedure flows naturally</a:t>
            </a:r>
          </a:p>
          <a:p>
            <a:pPr lvl="2"/>
            <a:r>
              <a:rPr lang="en-US" altLang="en-US" smtClean="0"/>
              <a:t>Even if you forget a step, you will be able to insert it gracefully into the next logical place</a:t>
            </a:r>
          </a:p>
          <a:p>
            <a:pPr lvl="2"/>
            <a:r>
              <a:rPr lang="en-US" altLang="en-US" smtClean="0"/>
              <a:t>The following sequence is one suggested route</a:t>
            </a:r>
          </a:p>
          <a:p>
            <a:pPr lvl="2"/>
            <a:r>
              <a:rPr lang="en-US" altLang="en-US" smtClean="0"/>
              <a:t>It is intended to minimize the number of position changes for the patient and for you</a:t>
            </a:r>
          </a:p>
        </p:txBody>
      </p:sp>
      <p:sp>
        <p:nvSpPr>
          <p:cNvPr id="307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Complete Health Assessment</a:t>
            </a:r>
            <a:br>
              <a:rPr lang="en-US" altLang="en-US" dirty="0" smtClean="0"/>
            </a:br>
            <a:r>
              <a:rPr lang="en-US" altLang="en-US" dirty="0" smtClean="0"/>
              <a:t>Adult I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6586C8-CBE4-4699-AA56-0946FA46BF1E}" type="slidenum">
              <a:rPr lang="en-US" sz="1000" smtClean="0">
                <a:latin typeface="Arial" pitchFamily="34" charset="0"/>
              </a:rPr>
              <a:pPr eaLnBrk="1" hangingPunct="1"/>
              <a:t>2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Inspect respirations and skin characteristics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Palpate for tactile fremitus, lumps, or tenderness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Percuss anterior lung fields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Auscultate breath sounds</a:t>
            </a:r>
          </a:p>
        </p:txBody>
      </p:sp>
      <p:sp>
        <p:nvSpPr>
          <p:cNvPr id="2150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Chest: Anterior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FC831CD-534E-4ABE-B2D6-CD079851CFE9}" type="slidenum">
              <a:rPr lang="en-US" sz="1000" smtClean="0">
                <a:latin typeface="Arial" pitchFamily="34" charset="0"/>
              </a:rPr>
              <a:pPr eaLnBrk="1" hangingPunct="1"/>
              <a:t>20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Heart</a:t>
            </a:r>
          </a:p>
          <a:p>
            <a:pPr lvl="1"/>
            <a:r>
              <a:rPr lang="en-US" altLang="en-US" smtClean="0"/>
              <a:t>Ask person to lean forward and exhale briefly; auscultate cardiac base for any murmurs</a:t>
            </a:r>
          </a:p>
          <a:p>
            <a:r>
              <a:rPr lang="en-US" altLang="en-US" smtClean="0"/>
              <a:t>Upper extremities</a:t>
            </a:r>
          </a:p>
          <a:p>
            <a:pPr lvl="1"/>
            <a:r>
              <a:rPr lang="en-US" altLang="en-US" smtClean="0"/>
              <a:t>Test ROM and muscle strength of hands, arms, and shoulders</a:t>
            </a:r>
          </a:p>
          <a:p>
            <a:pPr lvl="1"/>
            <a:r>
              <a:rPr lang="en-US" altLang="en-US" smtClean="0"/>
              <a:t>Palpate epitrochlear nodes</a:t>
            </a:r>
          </a:p>
        </p:txBody>
      </p:sp>
      <p:sp>
        <p:nvSpPr>
          <p:cNvPr id="2253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Heart and Upper Extremities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953EDDE-4DCE-46B9-BD29-A08A114041B1}" type="slidenum">
              <a:rPr lang="en-US" sz="1000" smtClean="0">
                <a:latin typeface="Arial" pitchFamily="34" charset="0"/>
              </a:rPr>
              <a:pPr eaLnBrk="1" hangingPunct="1"/>
              <a:t>21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665663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dirty="0" smtClean="0"/>
              <a:t>Inspect for symmetry, mobility, and dimpling as woman lifts arms over head, pushes hands on hips, and leans forward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dirty="0" smtClean="0"/>
              <a:t>Inspect supraclavicular and </a:t>
            </a:r>
            <a:r>
              <a:rPr lang="en-US" altLang="en-US" sz="2800" dirty="0" err="1" smtClean="0"/>
              <a:t>infraclavicular</a:t>
            </a:r>
            <a:r>
              <a:rPr lang="en-US" altLang="en-US" sz="2800" dirty="0" smtClean="0"/>
              <a:t> areas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dirty="0" smtClean="0"/>
              <a:t>Help woman to lie supine with head at a flat to 30-degree angle 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dirty="0" smtClean="0"/>
              <a:t>Stand at person’s right side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dirty="0" smtClean="0"/>
              <a:t>Drape gown up across shoulders, and place an extra sheet across lower abdomen</a:t>
            </a:r>
          </a:p>
        </p:txBody>
      </p:sp>
      <p:sp>
        <p:nvSpPr>
          <p:cNvPr id="2355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Female Breasts I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7B439A3-FB5D-479A-A78E-4E48E9A91565}" type="slidenum">
              <a:rPr lang="en-US" sz="1000" smtClean="0">
                <a:latin typeface="Arial" pitchFamily="34" charset="0"/>
              </a:rPr>
              <a:pPr eaLnBrk="1" hangingPunct="1"/>
              <a:t>22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Palpate each breast, lifting same side arm up over head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Include the tail of Spence and areola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Palpate each nipple for discharge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Support person’s arm and palpate axilla and regional lymph nodes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Teach breast self-examination</a:t>
            </a:r>
          </a:p>
        </p:txBody>
      </p:sp>
      <p:sp>
        <p:nvSpPr>
          <p:cNvPr id="2457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Female Breasts II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F40F86-B185-4843-8724-B21FFED5B1EA}" type="slidenum">
              <a:rPr lang="en-US" sz="1000" smtClean="0">
                <a:latin typeface="Arial" pitchFamily="34" charset="0"/>
              </a:rPr>
              <a:pPr eaLnBrk="1" hangingPunct="1"/>
              <a:t>23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Male breasts</a:t>
            </a:r>
          </a:p>
          <a:p>
            <a:pPr lvl="1"/>
            <a:r>
              <a:rPr lang="en-US" altLang="en-US" smtClean="0"/>
              <a:t>Inspect and palpate while palpating anterior chest wall</a:t>
            </a:r>
          </a:p>
          <a:p>
            <a:pPr lvl="1"/>
            <a:r>
              <a:rPr lang="en-US" altLang="en-US" smtClean="0"/>
              <a:t>Supporting each arm, palpate axilla and regional nodes</a:t>
            </a:r>
          </a:p>
          <a:p>
            <a:r>
              <a:rPr lang="en-US" altLang="en-US" smtClean="0"/>
              <a:t>Neck vessels</a:t>
            </a:r>
          </a:p>
          <a:p>
            <a:pPr lvl="1"/>
            <a:r>
              <a:rPr lang="en-US" altLang="en-US" smtClean="0"/>
              <a:t>Inspect each side of neck for a jugular venous pulse, turning person’s head slightly to other side</a:t>
            </a:r>
          </a:p>
          <a:p>
            <a:pPr lvl="1"/>
            <a:r>
              <a:rPr lang="en-US" altLang="en-US" smtClean="0"/>
              <a:t>Estimate jugular venous pressure, if indicated</a:t>
            </a:r>
          </a:p>
        </p:txBody>
      </p:sp>
      <p:sp>
        <p:nvSpPr>
          <p:cNvPr id="2560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Male Breasts and Neck Vessels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B3C05D-3591-4B89-BD49-53F4512ABF27}" type="slidenum">
              <a:rPr lang="en-US" sz="1000" smtClean="0">
                <a:latin typeface="Arial" pitchFamily="34" charset="0"/>
              </a:rPr>
              <a:pPr eaLnBrk="1" hangingPunct="1"/>
              <a:t>24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Inspect precordium for any pulsations or heave (lift)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Palpate apical impulse and note location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Palpate precordium for any abnormal thrill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Auscultate apical rate and rhythm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Auscultate with the diaphragm of stethoscope to study heart sounds, inching from apex up to base, or vice versa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Auscultate heart sounds with the bell of stethoscope, again inching through all locations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Turn person over to left side while again auscultating apex with bell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mtClean="0"/>
              <a:t>Person should be supine, with bed or table flat; arrange drapes to expose abdomen from chest to pubis</a:t>
            </a:r>
          </a:p>
          <a:p>
            <a:pPr lvl="1"/>
            <a:endParaRPr lang="en-US" altLang="en-US" smtClean="0"/>
          </a:p>
        </p:txBody>
      </p:sp>
      <p:sp>
        <p:nvSpPr>
          <p:cNvPr id="2662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Heart 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12D434-2FFF-4A9C-A10A-CB94AD82B04A}" type="slidenum">
              <a:rPr lang="en-US" sz="1000" smtClean="0">
                <a:latin typeface="Arial" pitchFamily="34" charset="0"/>
              </a:rPr>
              <a:pPr eaLnBrk="1" hangingPunct="1"/>
              <a:t>25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Person Supine</a:t>
            </a:r>
          </a:p>
        </p:txBody>
      </p:sp>
      <p:grpSp>
        <p:nvGrpSpPr>
          <p:cNvPr id="27651" name="Group 7"/>
          <p:cNvGrpSpPr>
            <a:grpSpLocks noChangeAspect="1"/>
          </p:cNvGrpSpPr>
          <p:nvPr/>
        </p:nvGrpSpPr>
        <p:grpSpPr bwMode="auto">
          <a:xfrm>
            <a:off x="1752600" y="1814513"/>
            <a:ext cx="5637213" cy="4318000"/>
            <a:chOff x="1024" y="1009"/>
            <a:chExt cx="3760" cy="2880"/>
          </a:xfrm>
        </p:grpSpPr>
        <p:sp>
          <p:nvSpPr>
            <p:cNvPr id="28677" name="AutoShape 6"/>
            <p:cNvSpPr>
              <a:spLocks noChangeAspect="1" noChangeArrowheads="1" noTextEdit="1"/>
            </p:cNvSpPr>
            <p:nvPr/>
          </p:nvSpPr>
          <p:spPr bwMode="auto">
            <a:xfrm>
              <a:off x="1024" y="1009"/>
              <a:ext cx="3760" cy="2880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pic>
          <p:nvPicPr>
            <p:cNvPr id="28678" name="Picture 8"/>
            <p:cNvPicPr>
              <a:picLocks noChangeAspect="1"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1024" y="1009"/>
              <a:ext cx="3768" cy="2888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</p:spPr>
        </p:pic>
      </p:grp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CD0413A-DF84-48E3-BF16-32AD4EF16C16}" type="slidenum">
              <a:rPr lang="en-US" sz="1000" smtClean="0">
                <a:latin typeface="Arial" pitchFamily="34" charset="0"/>
              </a:rPr>
              <a:pPr eaLnBrk="1" hangingPunct="1"/>
              <a:t>26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Inspect for contour, symmetry, skin characteristics, umbilicus, and pulsations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Auscultate bowel sounds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Auscultate for vascular sounds over aorta and renal arteries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Percuss all quadrants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Percuss height of liver span in right midclavicular line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Percuss location of spleen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Palpate using light palpation in all quadrants, then deep palpation in all quadrants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Palpate for liver, spleen, kidneys, and aorta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Test abdominal reflexes, if indicated</a:t>
            </a:r>
          </a:p>
        </p:txBody>
      </p:sp>
      <p:sp>
        <p:nvSpPr>
          <p:cNvPr id="2867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Abdomen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C83A39-F160-47CB-8CC6-8DD28A297B08}" type="slidenum">
              <a:rPr lang="en-US" sz="1000" smtClean="0">
                <a:latin typeface="Arial" pitchFamily="34" charset="0"/>
              </a:rPr>
              <a:pPr eaLnBrk="1" hangingPunct="1"/>
              <a:t>27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z="2000" smtClean="0"/>
              <a:t>Inguinal area</a:t>
            </a:r>
          </a:p>
          <a:p>
            <a:pPr lvl="1"/>
            <a:r>
              <a:rPr lang="en-US" altLang="en-US" sz="1800" smtClean="0"/>
              <a:t>Palpate each groin for femoral pulse and inguinal nodes; lift drape to expose legs</a:t>
            </a:r>
          </a:p>
          <a:p>
            <a:pPr lvl="1"/>
            <a:r>
              <a:rPr lang="en-US" altLang="en-US" sz="1800" smtClean="0"/>
              <a:t>Palpate for temperature and pretibial edema</a:t>
            </a:r>
            <a:endParaRPr lang="en-US" altLang="en-US" sz="1600" smtClean="0"/>
          </a:p>
          <a:p>
            <a:r>
              <a:rPr lang="en-US" altLang="en-US" sz="2000" smtClean="0"/>
              <a:t>Lower extremities</a:t>
            </a:r>
          </a:p>
          <a:p>
            <a:pPr lvl="1"/>
            <a:r>
              <a:rPr lang="en-US" altLang="en-US" sz="1800" smtClean="0"/>
              <a:t>Inspect for symmetry, skin characteristics, and hair distribution</a:t>
            </a:r>
          </a:p>
          <a:p>
            <a:pPr lvl="1"/>
            <a:r>
              <a:rPr lang="en-US" altLang="en-US" sz="1800" smtClean="0"/>
              <a:t>Palpate pulses, including popliteal, posterior tibial, and dorsalis pedis pulses</a:t>
            </a:r>
          </a:p>
          <a:p>
            <a:pPr lvl="1"/>
            <a:r>
              <a:rPr lang="en-US" altLang="en-US" sz="1800" smtClean="0"/>
              <a:t>Separate toes and inspect</a:t>
            </a:r>
          </a:p>
          <a:p>
            <a:pPr lvl="1"/>
            <a:r>
              <a:rPr lang="en-US" altLang="en-US" sz="1800" smtClean="0"/>
              <a:t>Test ROM and muscle strength of hips, knees, ankles, and feet</a:t>
            </a:r>
            <a:endParaRPr lang="en-US" altLang="en-US" sz="1600" smtClean="0"/>
          </a:p>
          <a:p>
            <a:pPr lvl="2"/>
            <a:r>
              <a:rPr lang="en-US" altLang="en-US" sz="1600" smtClean="0"/>
              <a:t>Ask person to sit up and to dangle legs off bed or table; keep gown on and drape over lap</a:t>
            </a:r>
          </a:p>
          <a:p>
            <a:r>
              <a:rPr lang="en-US" altLang="en-US" sz="2000" smtClean="0"/>
              <a:t>Musculoskeletal</a:t>
            </a:r>
          </a:p>
          <a:p>
            <a:pPr lvl="1"/>
            <a:r>
              <a:rPr lang="en-US" altLang="en-US" sz="1800" smtClean="0"/>
              <a:t>Note muscle strength as person sits up</a:t>
            </a:r>
          </a:p>
          <a:p>
            <a:pPr lvl="1"/>
            <a:endParaRPr lang="en-US" altLang="en-US" sz="2000" smtClean="0"/>
          </a:p>
        </p:txBody>
      </p:sp>
      <p:sp>
        <p:nvSpPr>
          <p:cNvPr id="2969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Inguinal Area, Lower Extremities, and Musculoskeletal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8CA214-CA29-4C06-B2F6-56FA478BA6DA}" type="slidenum">
              <a:rPr lang="en-US" sz="1000" smtClean="0">
                <a:latin typeface="Arial" pitchFamily="34" charset="0"/>
              </a:rPr>
              <a:pPr eaLnBrk="1" hangingPunct="1"/>
              <a:t>28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Test sensation in selected areas on face, arms, hands, legs, and feet: superficial pain, light touch, and vibration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Test position sense of finger, one hand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Test stereognosis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Test cerebellar function of the upper extremities using finger-to-nose test or rapid-alternating-movements test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Test cerebellar function of lower extremities by asking person to run each heel down opposite shin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Elicit deep tendon reflexes: biceps, triceps, brachioradialis, patellar, and Achilles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Test the Babinski reflex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1800" smtClean="0"/>
              <a:t>Ask person to stand with gown on; stand close to person</a:t>
            </a:r>
          </a:p>
          <a:p>
            <a:pPr lvl="1"/>
            <a:endParaRPr lang="en-US" altLang="en-US" sz="2000" smtClean="0"/>
          </a:p>
        </p:txBody>
      </p:sp>
      <p:sp>
        <p:nvSpPr>
          <p:cNvPr id="3072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Neurologic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39D4CE-F034-49DB-A264-D4E5AFF935C9}" type="slidenum">
              <a:rPr lang="en-US" sz="1000" smtClean="0">
                <a:latin typeface="Arial" pitchFamily="34" charset="0"/>
              </a:rPr>
              <a:pPr eaLnBrk="1" hangingPunct="1"/>
              <a:t>29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Perform all of the steps listed here for a complete examination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With experience, you will learn to strike a balance between which steps you must retain to be thorough and which corners you may safely cut when time is pressing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2400" smtClean="0"/>
              <a:t>Have all equipment prepared and accessible before examination</a:t>
            </a:r>
          </a:p>
        </p:txBody>
      </p:sp>
      <p:sp>
        <p:nvSpPr>
          <p:cNvPr id="409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Complete Health Assessment </a:t>
            </a:r>
            <a:br>
              <a:rPr lang="en-US" altLang="en-US" dirty="0" smtClean="0"/>
            </a:br>
            <a:r>
              <a:rPr lang="en-US" altLang="en-US" dirty="0" smtClean="0"/>
              <a:t>Adult II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92D09E-6772-4EB0-B177-26AC3B894441}" type="slidenum">
              <a:rPr lang="en-US" sz="1000" smtClean="0">
                <a:latin typeface="Arial" pitchFamily="34" charset="0"/>
              </a:rPr>
              <a:pPr eaLnBrk="1" hangingPunct="1"/>
              <a:t>3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Patient Sits Up and Dangles Legs</a:t>
            </a:r>
          </a:p>
        </p:txBody>
      </p:sp>
      <p:pic>
        <p:nvPicPr>
          <p:cNvPr id="32772" name="Picture 4" descr="f27-u19-X324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 t="3299" b="4109"/>
          <a:stretch>
            <a:fillRect/>
          </a:stretch>
        </p:blipFill>
        <p:spPr bwMode="auto">
          <a:xfrm>
            <a:off x="3003550" y="1816100"/>
            <a:ext cx="3121025" cy="434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3174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174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C5DE1F7-F1A3-4BA0-9811-CD720DC4E5CC}" type="slidenum">
              <a:rPr lang="en-US" sz="1000" smtClean="0">
                <a:latin typeface="Arial" pitchFamily="34" charset="0"/>
              </a:rPr>
              <a:pPr eaLnBrk="1" hangingPunct="1"/>
              <a:t>30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732338"/>
          </a:xfrm>
        </p:spPr>
        <p:txBody>
          <a:bodyPr/>
          <a:lstStyle/>
          <a:p>
            <a:r>
              <a:rPr lang="en-US" altLang="en-US" smtClean="0"/>
              <a:t>Lower extremities</a:t>
            </a:r>
          </a:p>
          <a:p>
            <a:pPr lvl="1"/>
            <a:r>
              <a:rPr lang="en-US" altLang="en-US" smtClean="0"/>
              <a:t>Inspect legs for varicose veins</a:t>
            </a:r>
          </a:p>
          <a:p>
            <a:r>
              <a:rPr lang="en-US" altLang="en-US" smtClean="0"/>
              <a:t>Musculoskeletal</a:t>
            </a:r>
          </a:p>
          <a:p>
            <a:pPr lvl="1"/>
            <a:r>
              <a:rPr lang="en-US" altLang="en-US" smtClean="0"/>
              <a:t>Ask person to walk across room in his or her regular walk, turn, then walk back toward you, in heel-to-toe fashion</a:t>
            </a:r>
          </a:p>
          <a:p>
            <a:pPr lvl="1"/>
            <a:r>
              <a:rPr lang="en-US" altLang="en-US" smtClean="0"/>
              <a:t>Ask person to walk on toes for a few steps, then to walk on heels for a few steps</a:t>
            </a:r>
          </a:p>
          <a:p>
            <a:pPr lvl="1"/>
            <a:r>
              <a:rPr lang="en-US" altLang="en-US" smtClean="0"/>
              <a:t>Stand close and check for Romberg sign</a:t>
            </a:r>
          </a:p>
          <a:p>
            <a:pPr lvl="1"/>
            <a:r>
              <a:rPr lang="en-US" altLang="en-US" smtClean="0"/>
              <a:t>Ask person to hold edge of bed and to perform a shallow knee bend, one for each leg</a:t>
            </a:r>
          </a:p>
          <a:p>
            <a:pPr lvl="1"/>
            <a:endParaRPr lang="en-US" altLang="en-US" smtClean="0"/>
          </a:p>
        </p:txBody>
      </p:sp>
      <p:sp>
        <p:nvSpPr>
          <p:cNvPr id="3277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Lower Extremities and Musculoskeletal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F731714-1484-4B75-9090-995FA6C41B37}" type="slidenum">
              <a:rPr lang="en-US" sz="1000" smtClean="0">
                <a:latin typeface="Arial" pitchFamily="34" charset="0"/>
              </a:rPr>
              <a:pPr eaLnBrk="1" hangingPunct="1"/>
              <a:t>31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Inspect penis and scrotum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Palpate the scrotal contents; if a mass exists, transilluminate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Check for inguinal hernia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Teach testicular self-examination</a:t>
            </a:r>
          </a:p>
          <a:p>
            <a:pPr lvl="1"/>
            <a:endParaRPr lang="en-US" altLang="en-US" smtClean="0"/>
          </a:p>
        </p:txBody>
      </p:sp>
      <p:sp>
        <p:nvSpPr>
          <p:cNvPr id="3379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Male Genitalia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381726D-8F1D-421A-AB0E-F93C0D9F1193}" type="slidenum">
              <a:rPr lang="en-US" sz="1000" smtClean="0">
                <a:latin typeface="Arial" pitchFamily="34" charset="0"/>
              </a:rPr>
              <a:pPr eaLnBrk="1" hangingPunct="1"/>
              <a:t>32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Male Genitalia</a:t>
            </a:r>
          </a:p>
        </p:txBody>
      </p:sp>
      <p:pic>
        <p:nvPicPr>
          <p:cNvPr id="35844" name="Picture 4" descr="f27-u23-X324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159000" y="1817688"/>
            <a:ext cx="4819650" cy="4338637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85A4CE-7F91-47EB-BC0F-EC26FB5168CA}" type="slidenum">
              <a:rPr lang="en-US" sz="1000" smtClean="0">
                <a:latin typeface="Arial" pitchFamily="34" charset="0"/>
              </a:rPr>
              <a:pPr eaLnBrk="1" hangingPunct="1"/>
              <a:t>33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Patient Stands Up</a:t>
            </a:r>
          </a:p>
        </p:txBody>
      </p:sp>
      <p:pic>
        <p:nvPicPr>
          <p:cNvPr id="36868" name="Picture 4" descr="f27-u21-X324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 b="3572"/>
          <a:stretch>
            <a:fillRect/>
          </a:stretch>
        </p:blipFill>
        <p:spPr bwMode="auto">
          <a:xfrm>
            <a:off x="3071813" y="1816100"/>
            <a:ext cx="2992437" cy="434022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6A783A5-0606-48AE-B429-1CA7735B2FA8}" type="slidenum">
              <a:rPr lang="en-US" sz="1000" smtClean="0">
                <a:latin typeface="Arial" pitchFamily="34" charset="0"/>
              </a:rPr>
              <a:pPr eaLnBrk="1" hangingPunct="1"/>
              <a:t>34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Stand behind and check the spine as person touches toes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Stabilize pelvis and test ROM of spine as person hyperextends, rotates, and laterally bends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For male patient, sit on a stool in front of him; person stands</a:t>
            </a:r>
          </a:p>
        </p:txBody>
      </p:sp>
      <p:sp>
        <p:nvSpPr>
          <p:cNvPr id="3686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Musculoskeletal</a:t>
            </a:r>
          </a:p>
        </p:txBody>
      </p:sp>
      <p:sp>
        <p:nvSpPr>
          <p:cNvPr id="3686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686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D6636E7-7326-41E9-8A99-6CF1A66CF83A}" type="slidenum">
              <a:rPr lang="en-US" sz="1000" smtClean="0">
                <a:latin typeface="Arial" pitchFamily="34" charset="0"/>
              </a:rPr>
              <a:pPr eaLnBrk="1" hangingPunct="1"/>
              <a:t>35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Inspect the perianal area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With a gloved lubricated finger, palpate the rectal walls and prostate gland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Save a stool specimen for an occult blood test</a:t>
            </a:r>
          </a:p>
        </p:txBody>
      </p:sp>
      <p:sp>
        <p:nvSpPr>
          <p:cNvPr id="3789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Male Rectum</a:t>
            </a:r>
          </a:p>
        </p:txBody>
      </p:sp>
      <p:sp>
        <p:nvSpPr>
          <p:cNvPr id="3789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F9794AC-67A8-49C8-A68D-8E1BBBF1E7E9}" type="slidenum">
              <a:rPr lang="en-US" sz="1000" smtClean="0">
                <a:latin typeface="Arial" pitchFamily="34" charset="0"/>
              </a:rPr>
              <a:pPr eaLnBrk="1" hangingPunct="1"/>
              <a:t>36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Inspect perineal and perianal areas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With a vaginal speculum, inspect cervix and vaginal walls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Procure specimens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Perform a bimanual examination; check cervix, uterus, and adnexa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Continue bimanual examining, checking rectum and rectovaginal walls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Save a stool specimen for an occult blood test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mtClean="0"/>
              <a:t>Provide tissues for female to wipe perineal area, and help her up to a sitting position</a:t>
            </a:r>
          </a:p>
        </p:txBody>
      </p:sp>
      <p:sp>
        <p:nvSpPr>
          <p:cNvPr id="3891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Female Genitalia</a:t>
            </a:r>
          </a:p>
        </p:txBody>
      </p:sp>
      <p:sp>
        <p:nvSpPr>
          <p:cNvPr id="3891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891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3DD6B88-2557-4524-A31C-D36172B43E83}" type="slidenum">
              <a:rPr lang="en-US" sz="1000" smtClean="0">
                <a:latin typeface="Arial" pitchFamily="34" charset="0"/>
              </a:rPr>
              <a:pPr eaLnBrk="1" hangingPunct="1"/>
              <a:t>37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Lithotomy Position, Female Genitalia</a:t>
            </a:r>
          </a:p>
        </p:txBody>
      </p:sp>
      <p:pic>
        <p:nvPicPr>
          <p:cNvPr id="40964" name="Picture 7" descr="27FU24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343150" y="1778000"/>
            <a:ext cx="4448175" cy="4452938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3994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F8FE180-9CC1-4C8A-9770-6469B6F69A16}" type="slidenum">
              <a:rPr lang="en-US" sz="1000" smtClean="0">
                <a:latin typeface="Arial" pitchFamily="34" charset="0"/>
              </a:rPr>
              <a:pPr eaLnBrk="1" hangingPunct="1"/>
              <a:t>38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z="2400" smtClean="0"/>
              <a:t>Tell patient you are finished with examination and that you will leave room as he or she gets dressed</a:t>
            </a:r>
          </a:p>
          <a:p>
            <a:r>
              <a:rPr lang="en-US" altLang="en-US" sz="2400" smtClean="0"/>
              <a:t>Return to discuss examination and further plans and to answer any questions</a:t>
            </a:r>
          </a:p>
          <a:p>
            <a:r>
              <a:rPr lang="en-US" altLang="en-US" sz="2400" smtClean="0"/>
              <a:t>Thank person for his or her time</a:t>
            </a:r>
          </a:p>
          <a:p>
            <a:r>
              <a:rPr lang="en-US" altLang="en-US" sz="2400" smtClean="0"/>
              <a:t>For hospitalized person, return bed and any room equipment to way you found it</a:t>
            </a:r>
          </a:p>
          <a:p>
            <a:r>
              <a:rPr lang="en-US" altLang="en-US" sz="2400" smtClean="0"/>
              <a:t>Make sure call light and telephone are within easy reach</a:t>
            </a:r>
          </a:p>
          <a:p>
            <a:endParaRPr lang="en-US" alt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End of Physical Examination</a:t>
            </a:r>
          </a:p>
        </p:txBody>
      </p:sp>
      <p:sp>
        <p:nvSpPr>
          <p:cNvPr id="4096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096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B6B4A07-4CB4-4392-AD14-9E86232FF704}" type="slidenum">
              <a:rPr lang="en-US" sz="1000" smtClean="0">
                <a:latin typeface="Arial" pitchFamily="34" charset="0"/>
              </a:rPr>
              <a:pPr eaLnBrk="1" hangingPunct="1"/>
              <a:t>39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Patient walks into room, sits; the examiner sits facing the patient; the patient is in street clothes</a:t>
            </a:r>
          </a:p>
        </p:txBody>
      </p:sp>
      <p:sp>
        <p:nvSpPr>
          <p:cNvPr id="512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Sequence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CF21B7-081A-439A-834A-4BE3EB47C1A2}" type="slidenum">
              <a:rPr lang="en-US" sz="1000" smtClean="0">
                <a:latin typeface="Arial" pitchFamily="34" charset="0"/>
              </a:rPr>
              <a:pPr eaLnBrk="1" hangingPunct="1"/>
              <a:t>4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Record and document in a timely manner so as to assure accuracy</a:t>
            </a:r>
          </a:p>
          <a:p>
            <a:r>
              <a:rPr lang="en-US" altLang="en-US" smtClean="0"/>
              <a:t>Note pertinent negative and positive findings</a:t>
            </a:r>
          </a:p>
          <a:p>
            <a:r>
              <a:rPr lang="en-US" altLang="en-US" smtClean="0"/>
              <a:t>Use short, clear phrases and avoid redundant phrases</a:t>
            </a:r>
          </a:p>
          <a:p>
            <a:r>
              <a:rPr lang="en-US" altLang="en-US" smtClean="0"/>
              <a:t>Use simple line drawings to identify as well as assist in health teaching</a:t>
            </a:r>
          </a:p>
        </p:txBody>
      </p:sp>
      <p:sp>
        <p:nvSpPr>
          <p:cNvPr id="419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Documentation and Critical Thinking</a:t>
            </a:r>
          </a:p>
        </p:txBody>
      </p:sp>
      <p:sp>
        <p:nvSpPr>
          <p:cNvPr id="4198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198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D66AA7-0ACE-4E58-9EFC-F92206304007}" type="slidenum">
              <a:rPr lang="en-US" sz="1000" smtClean="0">
                <a:latin typeface="Arial" pitchFamily="34" charset="0"/>
              </a:rPr>
              <a:pPr eaLnBrk="1" hangingPunct="1"/>
              <a:t>40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685800" y="338138"/>
            <a:ext cx="7772400" cy="1216025"/>
          </a:xfrm>
        </p:spPr>
        <p:txBody>
          <a:bodyPr/>
          <a:lstStyle/>
          <a:p>
            <a:r>
              <a:rPr lang="en-US" altLang="en-US" dirty="0" smtClean="0"/>
              <a:t>Components of the Health Assessment</a:t>
            </a:r>
          </a:p>
        </p:txBody>
      </p:sp>
      <p:sp>
        <p:nvSpPr>
          <p:cNvPr id="43011" name="Text Placeholder 4"/>
          <p:cNvSpPr>
            <a:spLocks noGrp="1"/>
          </p:cNvSpPr>
          <p:nvPr>
            <p:ph type="body" idx="1"/>
          </p:nvPr>
        </p:nvSpPr>
        <p:spPr>
          <a:xfrm>
            <a:off x="681038" y="1620838"/>
            <a:ext cx="7772400" cy="569912"/>
          </a:xfrm>
        </p:spPr>
        <p:txBody>
          <a:bodyPr/>
          <a:lstStyle/>
          <a:p>
            <a:r>
              <a:rPr lang="en-US" altLang="en-US" smtClean="0"/>
              <a:t>Indicate Source of Information </a:t>
            </a:r>
          </a:p>
        </p:txBody>
      </p:sp>
      <p:sp>
        <p:nvSpPr>
          <p:cNvPr id="43012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243138"/>
            <a:ext cx="4032250" cy="4032250"/>
          </a:xfrm>
        </p:spPr>
        <p:txBody>
          <a:bodyPr/>
          <a:lstStyle/>
          <a:p>
            <a:r>
              <a:rPr lang="en-US" altLang="en-US" dirty="0" smtClean="0"/>
              <a:t>Health history</a:t>
            </a:r>
          </a:p>
          <a:p>
            <a:pPr lvl="1"/>
            <a:r>
              <a:rPr lang="en-US" altLang="en-US" dirty="0" smtClean="0"/>
              <a:t>Biographic data</a:t>
            </a:r>
          </a:p>
          <a:p>
            <a:pPr lvl="1"/>
            <a:r>
              <a:rPr lang="en-US" altLang="en-US" dirty="0" smtClean="0"/>
              <a:t>Past health</a:t>
            </a:r>
          </a:p>
          <a:p>
            <a:pPr lvl="1"/>
            <a:r>
              <a:rPr lang="en-US" altLang="en-US" dirty="0" smtClean="0"/>
              <a:t>Family history</a:t>
            </a:r>
          </a:p>
          <a:p>
            <a:pPr lvl="1"/>
            <a:r>
              <a:rPr lang="en-US" altLang="en-US" dirty="0" smtClean="0"/>
              <a:t>Review of systems</a:t>
            </a:r>
          </a:p>
          <a:p>
            <a:pPr lvl="1"/>
            <a:r>
              <a:rPr lang="en-US" altLang="en-US" dirty="0" smtClean="0"/>
              <a:t>Functional assessment</a:t>
            </a:r>
          </a:p>
          <a:p>
            <a:pPr lvl="1"/>
            <a:r>
              <a:rPr lang="en-US" altLang="en-US" dirty="0" smtClean="0"/>
              <a:t>Perception of health</a:t>
            </a:r>
          </a:p>
        </p:txBody>
      </p:sp>
      <p:sp>
        <p:nvSpPr>
          <p:cNvPr id="43013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38375"/>
            <a:ext cx="4032250" cy="4032250"/>
          </a:xfrm>
        </p:spPr>
        <p:txBody>
          <a:bodyPr/>
          <a:lstStyle/>
          <a:p>
            <a:r>
              <a:rPr lang="en-US" altLang="en-US" dirty="0" smtClean="0"/>
              <a:t>Physical examination</a:t>
            </a:r>
          </a:p>
          <a:p>
            <a:pPr lvl="1"/>
            <a:r>
              <a:rPr lang="en-US" altLang="en-US" dirty="0" smtClean="0"/>
              <a:t>Measurement</a:t>
            </a:r>
          </a:p>
          <a:p>
            <a:pPr lvl="1"/>
            <a:r>
              <a:rPr lang="en-US" altLang="en-US" dirty="0" smtClean="0"/>
              <a:t>Head-to-toe examination</a:t>
            </a:r>
          </a:p>
          <a:p>
            <a:r>
              <a:rPr lang="en-US" altLang="en-US" dirty="0" smtClean="0"/>
              <a:t>Assessment</a:t>
            </a:r>
          </a:p>
          <a:p>
            <a:pPr lvl="1"/>
            <a:r>
              <a:rPr lang="en-US" altLang="en-US" dirty="0" smtClean="0"/>
              <a:t>Nursing diagnoses</a:t>
            </a:r>
          </a:p>
        </p:txBody>
      </p:sp>
      <p:sp>
        <p:nvSpPr>
          <p:cNvPr id="4301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301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D709F2A-4EB1-477B-82A5-04351F712565}" type="slidenum">
              <a:rPr lang="en-US" sz="1000" smtClean="0">
                <a:latin typeface="Arial" pitchFamily="34" charset="0"/>
              </a:rPr>
              <a:pPr eaLnBrk="1" hangingPunct="1"/>
              <a:t>41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nurse is completing a review of systems (ROS) during a health assessment. The nurse knows that the ROS is considered</a:t>
            </a:r>
            <a:r>
              <a:rPr lang="en-US" dirty="0" smtClean="0"/>
              <a:t>: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factual information that incorporates objective information.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a systematic approach to obtaining objective information.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a systematic approach to obtaining subjective information.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an important component of the social history.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DF5A85-7523-4080-9EC2-8BCCAA6F02E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2016 by Elsevier, Inc. All rights reserved.</a:t>
            </a:r>
          </a:p>
          <a:p>
            <a:pPr>
              <a:defRPr/>
            </a:pPr>
            <a:r>
              <a:rPr lang="en-US" smtClean="0"/>
              <a:t>Copyright © 2012, 2008, 2004, 2000, 1996, 1993 by Saunders, an affiliate of Elsevier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28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Collect the history, complete or limited as visit warrants</a:t>
            </a:r>
          </a:p>
          <a:p>
            <a:pPr lvl="1"/>
            <a:r>
              <a:rPr lang="en-US" altLang="en-US" smtClean="0"/>
              <a:t>While obtaining the history and throughout the examination, note data on person’s general appearance</a:t>
            </a:r>
          </a:p>
        </p:txBody>
      </p:sp>
      <p:sp>
        <p:nvSpPr>
          <p:cNvPr id="614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Health History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96D027-C6C2-40E2-BB2D-2E71F8A1C9DE}" type="slidenum">
              <a:rPr lang="en-US" sz="1000" smtClean="0">
                <a:latin typeface="Arial" pitchFamily="34" charset="0"/>
              </a:rPr>
              <a:pPr eaLnBrk="1" hangingPunct="1"/>
              <a:t>5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Seated Together</a:t>
            </a:r>
          </a:p>
        </p:txBody>
      </p:sp>
      <p:pic>
        <p:nvPicPr>
          <p:cNvPr id="8196" name="Picture 5" descr="f27-u01-X324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1312863" y="1827975"/>
            <a:ext cx="6511925" cy="43307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5779EA-ECCE-4798-A120-9D40410986DF}" type="slidenum">
              <a:rPr lang="en-US" sz="1000" smtClean="0">
                <a:latin typeface="Arial" pitchFamily="34" charset="0"/>
              </a:rPr>
              <a:pPr eaLnBrk="1" hangingPunct="1"/>
              <a:t>6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Appears stated age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Level of consciousness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Skin color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Nutritional status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Posture and position comfortably erect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Obvious physical deformities</a:t>
            </a:r>
          </a:p>
          <a:p>
            <a:pPr lvl="1"/>
            <a:endParaRPr lang="en-US" altLang="en-US" smtClean="0"/>
          </a:p>
        </p:txBody>
      </p:sp>
      <p:sp>
        <p:nvSpPr>
          <p:cNvPr id="819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Appearance I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A0EC84F-13A6-4C7A-B973-0295C4B1B454}" type="slidenum">
              <a:rPr lang="en-US" sz="1000" smtClean="0">
                <a:latin typeface="Arial" pitchFamily="34" charset="0"/>
              </a:rPr>
              <a:pPr eaLnBrk="1" hangingPunct="1"/>
              <a:t>7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Mobility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1800" smtClean="0"/>
              <a:t>Gait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1800" smtClean="0"/>
              <a:t>Use of assistive devices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1800" smtClean="0"/>
              <a:t>Range of motion (ROM) of joints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1800" smtClean="0"/>
              <a:t>No involuntary movement</a:t>
            </a:r>
          </a:p>
          <a:p>
            <a:pPr lvl="2">
              <a:buSzPct val="80000"/>
              <a:buFont typeface="Wingdings" pitchFamily="2" charset="2"/>
              <a:buChar char="Ø"/>
            </a:pPr>
            <a:r>
              <a:rPr lang="en-US" altLang="en-US" sz="1800" smtClean="0"/>
              <a:t>Able to rise easily from a seated position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Facial expression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Mood and affect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Speech: articulation, pattern, content appropriate, native language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Hearing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000" smtClean="0"/>
              <a:t>Personal hygiene</a:t>
            </a:r>
          </a:p>
          <a:p>
            <a:pPr lvl="1"/>
            <a:endParaRPr lang="en-US" altLang="en-US" smtClean="0"/>
          </a:p>
        </p:txBody>
      </p:sp>
      <p:sp>
        <p:nvSpPr>
          <p:cNvPr id="921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Appearance II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6021901-756A-4B0C-AE8E-9DD3C3B47C16}" type="slidenum">
              <a:rPr lang="en-US" sz="1000" smtClean="0">
                <a:latin typeface="Arial" pitchFamily="34" charset="0"/>
              </a:rPr>
              <a:pPr eaLnBrk="1" hangingPunct="1"/>
              <a:t>8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5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Weight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Height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Compute body mass index</a:t>
            </a:r>
          </a:p>
          <a:p>
            <a:pPr lvl="1">
              <a:buSzPct val="60000"/>
              <a:buFont typeface="Wingdings 2" pitchFamily="18" charset="2"/>
              <a:buChar char=""/>
            </a:pPr>
            <a:r>
              <a:rPr lang="en-US" altLang="en-US" sz="2800" smtClean="0"/>
              <a:t>Vision using Snellen’s eye chart</a:t>
            </a:r>
          </a:p>
        </p:txBody>
      </p:sp>
      <p:sp>
        <p:nvSpPr>
          <p:cNvPr id="1024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Measurement 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09CD2F9-D6E8-4A61-9992-BCB883A9E8EE}" type="slidenum">
              <a:rPr lang="en-US" sz="1000" smtClean="0">
                <a:latin typeface="Arial" pitchFamily="34" charset="0"/>
              </a:rPr>
              <a:pPr eaLnBrk="1" hangingPunct="1"/>
              <a:t>9</a:t>
            </a:fld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</TotalTime>
  <Words>3467</Words>
  <Application>Microsoft Office PowerPoint</Application>
  <PresentationFormat>On-screen Show (4:3)</PresentationFormat>
  <Paragraphs>405</Paragraphs>
  <Slides>42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Chapter 27</vt:lpstr>
      <vt:lpstr>Complete Health Assessment Adult I</vt:lpstr>
      <vt:lpstr>Complete Health Assessment  Adult II</vt:lpstr>
      <vt:lpstr>Sequence</vt:lpstr>
      <vt:lpstr>The Health History</vt:lpstr>
      <vt:lpstr>Seated Together</vt:lpstr>
      <vt:lpstr>General Appearance I</vt:lpstr>
      <vt:lpstr>General Appearance II</vt:lpstr>
      <vt:lpstr>Measurement </vt:lpstr>
      <vt:lpstr>Standing</vt:lpstr>
      <vt:lpstr>Skin</vt:lpstr>
      <vt:lpstr>Vital Signs and Head and Face</vt:lpstr>
      <vt:lpstr>Seated, Changed into Gown</vt:lpstr>
      <vt:lpstr>Eyes</vt:lpstr>
      <vt:lpstr>Ears</vt:lpstr>
      <vt:lpstr>Nose</vt:lpstr>
      <vt:lpstr>Mouth and Throat</vt:lpstr>
      <vt:lpstr>Neck</vt:lpstr>
      <vt:lpstr>Chest: Posterior and Lateral</vt:lpstr>
      <vt:lpstr>Chest: Anterior</vt:lpstr>
      <vt:lpstr>Heart and Upper Extremities</vt:lpstr>
      <vt:lpstr>Female Breasts I</vt:lpstr>
      <vt:lpstr>Female Breasts II</vt:lpstr>
      <vt:lpstr>Male Breasts and Neck Vessels</vt:lpstr>
      <vt:lpstr>Heart </vt:lpstr>
      <vt:lpstr>Person Supine</vt:lpstr>
      <vt:lpstr>Abdomen</vt:lpstr>
      <vt:lpstr>Inguinal Area, Lower Extremities, and Musculoskeletal</vt:lpstr>
      <vt:lpstr>Neurologic</vt:lpstr>
      <vt:lpstr>Patient Sits Up and Dangles Legs</vt:lpstr>
      <vt:lpstr>Lower Extremities and Musculoskeletal</vt:lpstr>
      <vt:lpstr>Male Genitalia</vt:lpstr>
      <vt:lpstr>Male Genitalia</vt:lpstr>
      <vt:lpstr>Patient Stands Up</vt:lpstr>
      <vt:lpstr>Musculoskeletal</vt:lpstr>
      <vt:lpstr>Male Rectum</vt:lpstr>
      <vt:lpstr>Female Genitalia</vt:lpstr>
      <vt:lpstr>Lithotomy Position, Female Genitalia</vt:lpstr>
      <vt:lpstr>End of Physical Examination</vt:lpstr>
      <vt:lpstr>Documentation and Critical Thinking</vt:lpstr>
      <vt:lpstr>Components of the Health Assessment</vt:lpstr>
      <vt:lpstr>Question</vt:lpstr>
    </vt:vector>
  </TitlesOfParts>
  <Company>Elsevier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localadmin</dc:creator>
  <cp:lastModifiedBy>HBays</cp:lastModifiedBy>
  <cp:revision>145</cp:revision>
  <dcterms:created xsi:type="dcterms:W3CDTF">2007-07-25T18:30:10Z</dcterms:created>
  <dcterms:modified xsi:type="dcterms:W3CDTF">2015-02-03T20:43:52Z</dcterms:modified>
</cp:coreProperties>
</file>