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1"/>
  </p:sldMasterIdLst>
  <p:notesMasterIdLst>
    <p:notesMasterId r:id="rId30"/>
  </p:notesMasterIdLst>
  <p:handoutMasterIdLst>
    <p:handoutMasterId r:id="rId31"/>
  </p:handoutMasterIdLst>
  <p:sldIdLst>
    <p:sldId id="450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5" r:id="rId20"/>
    <p:sldId id="476" r:id="rId21"/>
    <p:sldId id="479" r:id="rId22"/>
    <p:sldId id="478" r:id="rId23"/>
    <p:sldId id="477" r:id="rId24"/>
    <p:sldId id="480" r:id="rId25"/>
    <p:sldId id="482" r:id="rId26"/>
    <p:sldId id="484" r:id="rId27"/>
    <p:sldId id="485" r:id="rId28"/>
    <p:sldId id="486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88921" autoAdjust="0"/>
  </p:normalViewPr>
  <p:slideViewPr>
    <p:cSldViewPr snapToGrid="0">
      <p:cViewPr>
        <p:scale>
          <a:sx n="80" d="100"/>
          <a:sy n="80" d="100"/>
        </p:scale>
        <p:origin x="-1476" y="-120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49CB98-461B-42A0-BF5F-251D1B1E6E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51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2718701-7411-41BA-AD8F-ADBD929D52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09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4001A9-165B-4CAD-9015-AF25E48B02D9}" type="slidenum">
              <a:rPr lang="en-US" altLang="en-US" sz="1200" smtClean="0">
                <a:latin typeface="Arial" pitchFamily="34" charset="0"/>
              </a:rPr>
              <a:pPr eaLnBrk="1" hangingPunct="1"/>
              <a:t>1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correct answer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is 1. 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head-to-toe approach is appropriate for an adolescent for a complete physical examination.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Answers 2 and 4 are incorrect because a focused or problem-centered approach would be used for a follow-up visit, not an initial visit for a complete physical assessment.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Answer 3 is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incorrect because 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physical assessment of an adolescent could be completed in one visit.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18701-7411-41BA-AD8F-ADBD929D52C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52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0132013D-FA19-4A29-A834-092C619897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49626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CCE9296-06DE-4C6B-9E98-49360F6D72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394764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EA90494E-38C7-48D2-A1F9-E2D92E9B7A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96024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D2B8ED62-F224-4A89-B5E2-B9A7441298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42504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4964371-1716-4E04-9E44-A3F7FFE3F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120464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0CD59A8-498A-432C-8B12-88688AC99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07023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28E89E8-56CE-4DB5-BAA8-C2587DC926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49035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127B4E4B-3F09-470F-9678-9FEB41E01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403442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5CD2DE33-37D2-4C04-8557-42D5355E1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  <p:extLst>
      <p:ext uri="{BB962C8B-B14F-4D97-AF65-F5344CB8AC3E}">
        <p14:creationId xmlns:p14="http://schemas.microsoft.com/office/powerpoint/2010/main" val="230112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fld id="{2F4C5CDA-A969-4059-933E-55EC0AB0B6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800" cy="381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2016 by Elsevier, Inc. All rights reserved.</a:t>
            </a:r>
          </a:p>
          <a:p>
            <a:pPr>
              <a:defRPr/>
            </a:pPr>
            <a:r>
              <a:rPr lang="en-US"/>
              <a:t>Copyright © 2012, 2008, 2004, 2000, 1996, 1993 by Saunders, an affiliate of Elsevier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3863"/>
            <a:ext cx="7772400" cy="1470025"/>
          </a:xfrm>
        </p:spPr>
        <p:txBody>
          <a:bodyPr/>
          <a:lstStyle/>
          <a:p>
            <a:r>
              <a:rPr lang="en-US" altLang="en-US" sz="4000" dirty="0" smtClean="0"/>
              <a:t>Chapter 28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49638"/>
            <a:ext cx="6400800" cy="1752600"/>
          </a:xfrm>
        </p:spPr>
        <p:txBody>
          <a:bodyPr anchor="ctr"/>
          <a:lstStyle/>
          <a:p>
            <a:r>
              <a:rPr lang="en-US" altLang="en-US" sz="3600" dirty="0" smtClean="0">
                <a:solidFill>
                  <a:schemeClr val="tx1"/>
                </a:solidFill>
              </a:rPr>
              <a:t>The Complete Physical Assessment: Infant, Child, and Adolescent</a:t>
            </a:r>
          </a:p>
        </p:txBody>
      </p:sp>
      <p:sp>
        <p:nvSpPr>
          <p:cNvPr id="205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dirty="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Upper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000" smtClean="0"/>
              <a:t>Inspect and manipulate ROM, muscle tone, and absence of scarf sign</a:t>
            </a:r>
          </a:p>
          <a:p>
            <a:r>
              <a:rPr lang="en-US" altLang="en-US" sz="2000" smtClean="0"/>
              <a:t>Count fingers, palmar creases,  and note color of hands and nail beds</a:t>
            </a:r>
          </a:p>
          <a:p>
            <a:r>
              <a:rPr lang="en-US" altLang="en-US" sz="2000" smtClean="0"/>
              <a:t>Place your thumbs in the infant’s palm to note grasp reflex</a:t>
            </a:r>
          </a:p>
          <a:p>
            <a:r>
              <a:rPr lang="en-US" altLang="en-US" sz="2000" smtClean="0"/>
              <a:t>Wrap your hands around infant’s hands to pull up, and note head lag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 smtClean="0"/>
              <a:t>Lower</a:t>
            </a:r>
          </a:p>
        </p:txBody>
      </p:sp>
      <p:sp>
        <p:nvSpPr>
          <p:cNvPr id="11269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sz="2000" smtClean="0"/>
              <a:t>Inspect and manipulate legs and feet, noting ROM, muscle tone, and skin condition</a:t>
            </a:r>
          </a:p>
          <a:p>
            <a:r>
              <a:rPr lang="en-US" altLang="en-US" sz="2000" smtClean="0"/>
              <a:t>Note alignment of feet and toes, look for flat soles, and count toes</a:t>
            </a:r>
          </a:p>
          <a:p>
            <a:r>
              <a:rPr lang="en-US" altLang="en-US" sz="2000" smtClean="0"/>
              <a:t>Perform Ortolani sign for hip stability</a:t>
            </a:r>
          </a:p>
          <a:p>
            <a:r>
              <a:rPr lang="en-US" altLang="en-US" sz="2000" smtClean="0"/>
              <a:t>Check plantar grasp reflex (present 8 to 10 months)</a:t>
            </a:r>
          </a:p>
          <a:p>
            <a:r>
              <a:rPr lang="en-US" altLang="en-US" sz="2000" smtClean="0"/>
              <a:t>Check Babinski reflex (fanning of toes until 24 months)</a:t>
            </a:r>
          </a:p>
        </p:txBody>
      </p:sp>
      <p:sp>
        <p:nvSpPr>
          <p:cNvPr id="1127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Extremities</a:t>
            </a:r>
          </a:p>
        </p:txBody>
      </p:sp>
      <p:sp>
        <p:nvSpPr>
          <p:cNvPr id="11271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127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F9E6DDFF-22CE-4BA9-ADDA-0731F8DEB425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10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Females: inspect labia and clitoris (edematous in newborn), vernix caseosa between labia, and patent vagina</a:t>
            </a:r>
          </a:p>
          <a:p>
            <a:r>
              <a:rPr lang="en-US" altLang="en-US" smtClean="0"/>
              <a:t>Males: inspect position of urethral meatus (do not retract foreskin), strength of urine stream if possible, rugae on scrotum, and palpate testes </a:t>
            </a:r>
          </a:p>
          <a:p>
            <a:r>
              <a:rPr lang="en-US" altLang="en-US" smtClean="0"/>
              <a:t>Position: lift the infant under the axillae &amp; hold him or her facing you at eye level</a:t>
            </a:r>
          </a:p>
        </p:txBody>
      </p:sp>
      <p:sp>
        <p:nvSpPr>
          <p:cNvPr id="1229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Genitalia</a:t>
            </a:r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F6A46ECF-44AA-41A2-83D6-6006777FF288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11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Note shoulder muscle tone</a:t>
            </a:r>
          </a:p>
          <a:p>
            <a:r>
              <a:rPr lang="en-US" altLang="en-US" smtClean="0"/>
              <a:t>Rotate the infant slowly from side to side—Note doll’s eye reflex</a:t>
            </a:r>
          </a:p>
          <a:p>
            <a:r>
              <a:rPr lang="en-US" altLang="en-US" smtClean="0"/>
              <a:t>Position</a:t>
            </a:r>
          </a:p>
          <a:p>
            <a:pPr lvl="1"/>
            <a:r>
              <a:rPr lang="en-US" altLang="en-US" smtClean="0"/>
              <a:t>Turn the infant around so that his or her back is to you; elicit stepping and placing reflex against the edge of the exam table</a:t>
            </a:r>
          </a:p>
          <a:p>
            <a:pPr lvl="1"/>
            <a:r>
              <a:rPr lang="en-US" altLang="en-US" smtClean="0"/>
              <a:t>Turn the infant over and hold him or her prone in your hands, or place infant prone on the exam table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133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Neuromuscular</a:t>
            </a:r>
          </a:p>
        </p:txBody>
      </p:sp>
      <p:sp>
        <p:nvSpPr>
          <p:cNvPr id="1331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3D283260-27CC-4021-BC34-9510235210D6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12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Inspect</a:t>
            </a:r>
          </a:p>
          <a:p>
            <a:pPr lvl="1"/>
            <a:r>
              <a:rPr lang="en-US" altLang="en-US" smtClean="0"/>
              <a:t> Length of spine, trunk incurvation reflex, and symmetry of gluteal folds</a:t>
            </a:r>
          </a:p>
          <a:p>
            <a:pPr lvl="1"/>
            <a:r>
              <a:rPr lang="en-US" altLang="en-US" smtClean="0"/>
              <a:t>Intact skin, note any sinus openings, protrusions, or tufts of hair</a:t>
            </a:r>
          </a:p>
          <a:p>
            <a:pPr lvl="1"/>
            <a:r>
              <a:rPr lang="en-US" altLang="en-US" smtClean="0"/>
              <a:t>Note patent anal opening</a:t>
            </a:r>
          </a:p>
          <a:p>
            <a:pPr lvl="1"/>
            <a:r>
              <a:rPr lang="en-US" altLang="en-US" smtClean="0"/>
              <a:t>Check for passage of meconium during first 24 to 48 hours</a:t>
            </a:r>
          </a:p>
          <a:p>
            <a:endParaRPr lang="en-US" altLang="en-US" smtClean="0"/>
          </a:p>
        </p:txBody>
      </p:sp>
      <p:sp>
        <p:nvSpPr>
          <p:cNvPr id="1433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Spine and Rectum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98DC4FD4-26AF-456B-81B1-EC59EC90C301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13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Using an otoscope, inspect auditory canals and tympanic membranes</a:t>
            </a:r>
          </a:p>
          <a:p>
            <a:r>
              <a:rPr lang="en-US" altLang="en-US" smtClean="0"/>
              <a:t>Elicit Moro reflex </a:t>
            </a:r>
          </a:p>
        </p:txBody>
      </p:sp>
      <p:sp>
        <p:nvSpPr>
          <p:cNvPr id="1536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Final Procedures: Neonate and Infant</a:t>
            </a:r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83D140A0-0B61-495C-9DE3-B20F72EC2520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14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Review developmental considerations in Chapter 8 </a:t>
            </a:r>
          </a:p>
          <a:p>
            <a:r>
              <a:rPr lang="en-US" altLang="en-US" smtClean="0"/>
              <a:t>Preschool child displays developing initiative and takes on tasks independently </a:t>
            </a:r>
          </a:p>
          <a:p>
            <a:pPr lvl="1"/>
            <a:r>
              <a:rPr lang="en-US" altLang="en-US" smtClean="0"/>
              <a:t>Child is cooperative and easy to involve</a:t>
            </a:r>
          </a:p>
          <a:p>
            <a:pPr lvl="1"/>
            <a:r>
              <a:rPr lang="en-US" altLang="en-US" smtClean="0"/>
              <a:t>Fearful of body injury </a:t>
            </a:r>
          </a:p>
          <a:p>
            <a:pPr lvl="1"/>
            <a:r>
              <a:rPr lang="en-US" altLang="en-US" smtClean="0"/>
              <a:t>May recoil from invasive procedures</a:t>
            </a:r>
          </a:p>
          <a:p>
            <a:r>
              <a:rPr lang="en-US" altLang="en-US" smtClean="0"/>
              <a:t>Young school child is developing industry</a:t>
            </a:r>
          </a:p>
          <a:p>
            <a:pPr lvl="1"/>
            <a:r>
              <a:rPr lang="en-US" altLang="en-US" smtClean="0"/>
              <a:t>Cooperative and interested in learning about the body</a:t>
            </a:r>
          </a:p>
          <a:p>
            <a:endParaRPr lang="en-US" altLang="en-US" smtClean="0"/>
          </a:p>
        </p:txBody>
      </p:sp>
      <p:sp>
        <p:nvSpPr>
          <p:cNvPr id="1638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Sequence: The Young Child</a:t>
            </a:r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4A607344-4634-420F-B099-EE59CBAA74FA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15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Collect history, including developmental data</a:t>
            </a:r>
          </a:p>
          <a:p>
            <a:r>
              <a:rPr lang="en-US" altLang="en-US" smtClean="0"/>
              <a:t>During the history, note data on general appearance</a:t>
            </a:r>
          </a:p>
        </p:txBody>
      </p:sp>
      <p:sp>
        <p:nvSpPr>
          <p:cNvPr id="1741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Health History</a:t>
            </a: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E0501D54-C398-4F3A-96E8-06D2744C3C60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16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mtClean="0"/>
              <a:t>Note</a:t>
            </a:r>
          </a:p>
          <a:p>
            <a:pPr lvl="1"/>
            <a:r>
              <a:rPr lang="en-US" altLang="en-US" smtClean="0"/>
              <a:t>Child’s ability to amuse while parent speaks</a:t>
            </a:r>
          </a:p>
          <a:p>
            <a:pPr lvl="1"/>
            <a:r>
              <a:rPr lang="en-US" altLang="en-US" smtClean="0"/>
              <a:t>Parent and child interaction</a:t>
            </a:r>
          </a:p>
          <a:p>
            <a:pPr lvl="1"/>
            <a:r>
              <a:rPr lang="en-US" altLang="en-US" smtClean="0"/>
              <a:t>Gross and fine motor skills as child plays with toys</a:t>
            </a:r>
          </a:p>
          <a:p>
            <a:pPr lvl="1"/>
            <a:r>
              <a:rPr lang="en-US" altLang="en-US" smtClean="0"/>
              <a:t>Gradually focus on and involve yourself with child, at first in a “play“ period</a:t>
            </a:r>
            <a:endParaRPr lang="en-US" altLang="en-US" sz="1800" smtClean="0"/>
          </a:p>
        </p:txBody>
      </p:sp>
      <p:sp>
        <p:nvSpPr>
          <p:cNvPr id="18435" name="Content Placeholder 14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116388"/>
          </a:xfrm>
        </p:spPr>
        <p:txBody>
          <a:bodyPr/>
          <a:lstStyle/>
          <a:p>
            <a:r>
              <a:rPr lang="en-US" altLang="en-US" sz="2000" smtClean="0"/>
              <a:t>Evaluate</a:t>
            </a:r>
          </a:p>
          <a:p>
            <a:pPr lvl="1"/>
            <a:r>
              <a:rPr lang="en-US" altLang="en-US" sz="1800" smtClean="0"/>
              <a:t>Developmental milestones—Denver II</a:t>
            </a:r>
          </a:p>
          <a:p>
            <a:pPr lvl="1"/>
            <a:r>
              <a:rPr lang="en-US" altLang="en-US" sz="1800" smtClean="0"/>
              <a:t>Posture while child is sitting and standing</a:t>
            </a:r>
          </a:p>
          <a:p>
            <a:pPr lvl="1"/>
            <a:r>
              <a:rPr lang="en-US" altLang="en-US" sz="1800" smtClean="0"/>
              <a:t>Alignment of legs and feet while walking</a:t>
            </a:r>
          </a:p>
          <a:p>
            <a:pPr lvl="1"/>
            <a:r>
              <a:rPr lang="en-US" altLang="en-US" sz="1800" smtClean="0"/>
              <a:t>Speech acquisition</a:t>
            </a:r>
          </a:p>
          <a:p>
            <a:pPr lvl="1"/>
            <a:r>
              <a:rPr lang="en-US" altLang="en-US" sz="1800" smtClean="0"/>
              <a:t>Vision and hearing ability</a:t>
            </a:r>
          </a:p>
          <a:p>
            <a:pPr lvl="1"/>
            <a:r>
              <a:rPr lang="en-US" altLang="en-US" sz="1800" smtClean="0"/>
              <a:t>Social interaction</a:t>
            </a:r>
          </a:p>
          <a:p>
            <a:pPr lvl="1"/>
            <a:r>
              <a:rPr lang="en-US" altLang="en-US" sz="1800" smtClean="0"/>
              <a:t>Use age-appropriate techniques to engage child in exam </a:t>
            </a:r>
            <a:endParaRPr lang="en-US" altLang="en-US" sz="1600" smtClean="0"/>
          </a:p>
        </p:txBody>
      </p:sp>
      <p:sp>
        <p:nvSpPr>
          <p:cNvPr id="1843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Appearance and Measurement</a:t>
            </a:r>
          </a:p>
        </p:txBody>
      </p:sp>
      <p:sp>
        <p:nvSpPr>
          <p:cNvPr id="1843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84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F4C457EB-8B92-459A-B05D-88846D660080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17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Inspect arms and hands for alignment, skin condition, fingers, and note palmar creases</a:t>
            </a:r>
          </a:p>
          <a:p>
            <a:r>
              <a:rPr lang="en-US" altLang="en-US" smtClean="0"/>
              <a:t>Palpate and note radial pulse</a:t>
            </a:r>
          </a:p>
          <a:p>
            <a:r>
              <a:rPr lang="en-US" altLang="en-US" smtClean="0"/>
              <a:t>Test biceps and triceps reflexes with reflex hammer</a:t>
            </a:r>
          </a:p>
          <a:p>
            <a:r>
              <a:rPr lang="en-US" altLang="en-US" smtClean="0"/>
              <a:t>Inspect size and shape of the head and symmetry of facies</a:t>
            </a:r>
          </a:p>
          <a:p>
            <a:r>
              <a:rPr lang="en-US" altLang="en-US" smtClean="0"/>
              <a:t>Palpate the cervical lymph nodes, trachea, and thyroid gland</a:t>
            </a:r>
          </a:p>
          <a:p>
            <a:endParaRPr lang="en-US" altLang="en-US" smtClean="0"/>
          </a:p>
        </p:txBody>
      </p:sp>
      <p:sp>
        <p:nvSpPr>
          <p:cNvPr id="1945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Upper Extremities and Head, Face and Neck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0880D6A9-0AF7-41A3-8883-256323C86249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18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Inspect external structures. Note any palpebral slant</a:t>
            </a:r>
          </a:p>
          <a:p>
            <a:r>
              <a:rPr lang="en-US" altLang="en-US" sz="2400" smtClean="0"/>
              <a:t>Elicit corneal light and pupillary light reflexes with penlight</a:t>
            </a:r>
          </a:p>
          <a:p>
            <a:r>
              <a:rPr lang="en-US" altLang="en-US" sz="2400" smtClean="0"/>
              <a:t>Observe cardinal gaze using penlight</a:t>
            </a:r>
          </a:p>
          <a:p>
            <a:r>
              <a:rPr lang="en-US" altLang="en-US" sz="2400" smtClean="0"/>
              <a:t>If indicated, perform cover test, covering the eye with your thumb in a young child or an index card</a:t>
            </a:r>
          </a:p>
          <a:p>
            <a:r>
              <a:rPr lang="en-US" altLang="en-US" sz="2400" smtClean="0"/>
              <a:t>Inspect conjunctivae and sclera</a:t>
            </a:r>
          </a:p>
          <a:p>
            <a:r>
              <a:rPr lang="en-US" altLang="en-US" sz="2400" smtClean="0"/>
              <a:t>Observe red reflex, and inspect fundus using ophthalmoscope</a:t>
            </a:r>
          </a:p>
          <a:p>
            <a:endParaRPr lang="en-US" altLang="en-US" smtClean="0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Eyes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8221BB8A-C1B9-4611-96BB-ED773BF93309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19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Review Chapter 8 for steps on preparation and positioning as well as developmental principles of the infant</a:t>
            </a:r>
          </a:p>
          <a:p>
            <a:r>
              <a:rPr lang="en-US" altLang="en-US" sz="2400" smtClean="0"/>
              <a:t>Apgar (1 and 5 minutes) will provide evidence of newborn’s immediate adaptation to extrauterine life</a:t>
            </a:r>
          </a:p>
          <a:p>
            <a:r>
              <a:rPr lang="en-US" altLang="en-US" sz="2400" smtClean="0"/>
              <a:t>Following sequence will expand these data</a:t>
            </a:r>
          </a:p>
          <a:p>
            <a:r>
              <a:rPr lang="en-US" altLang="en-US" sz="2400" smtClean="0"/>
              <a:t>Sequence may be reordered based on</a:t>
            </a:r>
          </a:p>
          <a:p>
            <a:pPr lvl="1"/>
            <a:r>
              <a:rPr lang="en-US" altLang="en-US" sz="2000" smtClean="0"/>
              <a:t>Infant’s sleep and wakefulness state</a:t>
            </a:r>
          </a:p>
          <a:p>
            <a:pPr lvl="1"/>
            <a:r>
              <a:rPr lang="en-US" altLang="en-US" sz="2000" smtClean="0"/>
              <a:t>Physical condition </a:t>
            </a:r>
          </a:p>
          <a:p>
            <a:pPr lvl="1"/>
            <a:r>
              <a:rPr lang="en-US" altLang="en-US" sz="2000" smtClean="0"/>
              <a:t>Infant is supine on warming table/exam table with overhead heating unit </a:t>
            </a:r>
          </a:p>
          <a:p>
            <a:pPr lvl="1"/>
            <a:endParaRPr lang="en-US" altLang="en-US" smtClean="0"/>
          </a:p>
        </p:txBody>
      </p:sp>
      <p:sp>
        <p:nvSpPr>
          <p:cNvPr id="307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Sequence: Neonate and Infant</a:t>
            </a:r>
          </a:p>
        </p:txBody>
      </p:sp>
      <p:sp>
        <p:nvSpPr>
          <p:cNvPr id="307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4B58AC37-68E7-4308-A1C1-3D1DBF086A46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Nose</a:t>
            </a:r>
          </a:p>
          <a:p>
            <a:pPr lvl="1"/>
            <a:r>
              <a:rPr lang="en-US" altLang="en-US" smtClean="0"/>
              <a:t>Inspect external nose, noting skin condition</a:t>
            </a:r>
          </a:p>
          <a:p>
            <a:pPr lvl="1"/>
            <a:r>
              <a:rPr lang="en-US" altLang="en-US" smtClean="0"/>
              <a:t>Inspect nares, mucosa, septum, and turbinates using penlight</a:t>
            </a:r>
          </a:p>
          <a:p>
            <a:r>
              <a:rPr lang="en-US" altLang="en-US" smtClean="0"/>
              <a:t>Mouth and throat</a:t>
            </a:r>
          </a:p>
          <a:p>
            <a:pPr lvl="1"/>
            <a:r>
              <a:rPr lang="en-US" altLang="en-US" smtClean="0"/>
              <a:t>Inspect mouth, buccal mucosa, teeth and gums, tongue, palate, and uvula with penlight (tongue blade as last resort)</a:t>
            </a:r>
          </a:p>
          <a:p>
            <a:pPr lvl="1"/>
            <a:endParaRPr lang="en-US" altLang="en-US" smtClean="0"/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Nose, Mouth, and Throat</a:t>
            </a:r>
          </a:p>
        </p:txBody>
      </p:sp>
      <p:sp>
        <p:nvSpPr>
          <p:cNvPr id="2150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150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08D9FDC3-4A9B-4CFA-A6F8-50FF0909EC07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20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Inspect and palpate auricles</a:t>
            </a:r>
          </a:p>
          <a:p>
            <a:r>
              <a:rPr lang="en-US" altLang="en-US" sz="2400" smtClean="0"/>
              <a:t>Note any discharge from auditory meatus</a:t>
            </a:r>
          </a:p>
          <a:p>
            <a:r>
              <a:rPr lang="en-US" altLang="en-US" sz="2400" smtClean="0"/>
              <a:t>Check for foreign body</a:t>
            </a:r>
          </a:p>
          <a:p>
            <a:r>
              <a:rPr lang="en-US" altLang="en-US" sz="2400" smtClean="0"/>
              <a:t>Inspect ear canal and tympanic membranes using otoscope</a:t>
            </a:r>
          </a:p>
          <a:p>
            <a:r>
              <a:rPr lang="en-US" altLang="en-US" sz="2400" smtClean="0"/>
              <a:t>Inspect  tympanic membrane for color, position, landmarks, and integrity</a:t>
            </a:r>
          </a:p>
          <a:p>
            <a:r>
              <a:rPr lang="en-US" altLang="en-US" sz="2400" smtClean="0"/>
              <a:t>Gain child’s cooperation by letting child handle equipment or to look in the parent’s ear using the otoscope</a:t>
            </a:r>
          </a:p>
          <a:p>
            <a:endParaRPr lang="en-US" altLang="en-US" sz="2400" smtClean="0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Ears</a:t>
            </a:r>
          </a:p>
        </p:txBody>
      </p:sp>
      <p:sp>
        <p:nvSpPr>
          <p:cNvPr id="2253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83FFCEDD-1DE8-4A39-8CAA-E9C9B977F2E6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21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Inspect posterior chest: configuration, skin characteristics, symmetry of shoulders, and muscles</a:t>
            </a:r>
          </a:p>
          <a:p>
            <a:r>
              <a:rPr lang="en-US" altLang="en-US" smtClean="0"/>
              <a:t>Palpate for lumps or tenderness over length of spinous processes</a:t>
            </a:r>
          </a:p>
          <a:p>
            <a:r>
              <a:rPr lang="en-US" altLang="en-US" smtClean="0"/>
              <a:t>Percuss over lung fields</a:t>
            </a:r>
          </a:p>
          <a:p>
            <a:r>
              <a:rPr lang="en-US" altLang="en-US" smtClean="0"/>
              <a:t>Auscultate breath sounds, perform  bilateral comparison in upper and lower lung fields</a:t>
            </a:r>
          </a:p>
          <a:p>
            <a:r>
              <a:rPr lang="en-US" altLang="en-US" smtClean="0"/>
              <a:t>Note any adventitious sounds</a:t>
            </a: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Thorax and Breath Sounds</a:t>
            </a:r>
          </a:p>
        </p:txBody>
      </p:sp>
      <p:sp>
        <p:nvSpPr>
          <p:cNvPr id="2355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355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AA9BC0FF-7236-4CCB-B7E9-F454DA794841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22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Inspect size, shape, and configuration of chest wall</a:t>
            </a:r>
          </a:p>
          <a:p>
            <a:r>
              <a:rPr lang="en-US" altLang="en-US" sz="2400" smtClean="0"/>
              <a:t>Assess respiratory movement</a:t>
            </a:r>
          </a:p>
          <a:p>
            <a:r>
              <a:rPr lang="en-US" altLang="en-US" sz="2400" smtClean="0"/>
              <a:t>Inspect pulsations on the precordium—Note nipple and breast development</a:t>
            </a:r>
          </a:p>
          <a:p>
            <a:r>
              <a:rPr lang="en-US" altLang="en-US" sz="2400" smtClean="0"/>
              <a:t>Palpate apical pulse and note location, chest wall for thrills and for tactile fremitus</a:t>
            </a:r>
          </a:p>
          <a:p>
            <a:r>
              <a:rPr lang="en-US" altLang="en-US" sz="2400" smtClean="0"/>
              <a:t>Auscultate breath and heart sounds in all locations, count respiratory, and heart rate</a:t>
            </a:r>
          </a:p>
          <a:p>
            <a:r>
              <a:rPr lang="en-US" altLang="en-US" sz="2400" smtClean="0"/>
              <a:t>Auscultate S1 and S2 across the precordium—Note presence of murmurs </a:t>
            </a: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Chest and Heart</a:t>
            </a:r>
          </a:p>
        </p:txBody>
      </p:sp>
      <p:sp>
        <p:nvSpPr>
          <p:cNvPr id="2458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458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CFC35987-7EBF-48D9-B104-4520E0802455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23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000" smtClean="0"/>
              <a:t>Abdomen</a:t>
            </a:r>
          </a:p>
          <a:p>
            <a:pPr lvl="1"/>
            <a:r>
              <a:rPr lang="en-US" altLang="en-US" sz="1800" smtClean="0"/>
              <a:t>Inspect shape, skin condition, and periumbilical area</a:t>
            </a:r>
          </a:p>
          <a:p>
            <a:pPr lvl="1"/>
            <a:r>
              <a:rPr lang="en-US" altLang="en-US" sz="1800" smtClean="0"/>
              <a:t>Auscultate bowel sounds</a:t>
            </a:r>
          </a:p>
          <a:p>
            <a:pPr lvl="1"/>
            <a:r>
              <a:rPr lang="en-US" altLang="en-US" sz="1800" smtClean="0"/>
              <a:t>Palpate skin turgor, muscle tone, liver edge, spleen, kidneys,  and note presence of any masses</a:t>
            </a:r>
          </a:p>
          <a:p>
            <a:pPr lvl="1"/>
            <a:r>
              <a:rPr lang="en-US" altLang="en-US" sz="1800" smtClean="0"/>
              <a:t>Palpate femoral pulses and compare strength with radial pulses</a:t>
            </a:r>
          </a:p>
          <a:p>
            <a:pPr lvl="1"/>
            <a:r>
              <a:rPr lang="en-US" altLang="en-US" sz="1800" smtClean="0"/>
              <a:t>Palpate inguinal lymph nodes</a:t>
            </a:r>
            <a:endParaRPr lang="en-US" altLang="en-US" sz="2000" smtClean="0"/>
          </a:p>
          <a:p>
            <a:r>
              <a:rPr lang="en-US" altLang="en-US" sz="2000" smtClean="0"/>
              <a:t>Genitalia</a:t>
            </a:r>
          </a:p>
          <a:p>
            <a:pPr lvl="1"/>
            <a:r>
              <a:rPr lang="en-US" altLang="en-US" sz="1800" smtClean="0"/>
              <a:t>Inspect external genitalia</a:t>
            </a:r>
          </a:p>
          <a:p>
            <a:pPr lvl="1"/>
            <a:r>
              <a:rPr lang="en-US" altLang="en-US" sz="1800" smtClean="0"/>
              <a:t>On males: palpate the scrotum for testes—If masses are present, then transilluminate</a:t>
            </a:r>
            <a:endParaRPr lang="en-US" altLang="en-US" sz="2000" smtClean="0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Abdomen and Genitalia</a:t>
            </a:r>
          </a:p>
        </p:txBody>
      </p:sp>
      <p:sp>
        <p:nvSpPr>
          <p:cNvPr id="2560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560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7B2B51E2-9DDD-46B2-BEA0-F98A8FC5DAF4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24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Perform Ortolani test to determine hip stability</a:t>
            </a:r>
          </a:p>
          <a:p>
            <a:r>
              <a:rPr lang="en-US" altLang="en-US" smtClean="0"/>
              <a:t>Note alignment of legs and skin condition and feet</a:t>
            </a:r>
          </a:p>
          <a:p>
            <a:r>
              <a:rPr lang="en-US" altLang="en-US" smtClean="0"/>
              <a:t>Inspect toes and longitudinal arch</a:t>
            </a:r>
          </a:p>
          <a:p>
            <a:r>
              <a:rPr lang="en-US" altLang="en-US" smtClean="0"/>
              <a:t>Check ROM of hips, knees, and ankles</a:t>
            </a:r>
          </a:p>
          <a:p>
            <a:r>
              <a:rPr lang="en-US" altLang="en-US" smtClean="0"/>
              <a:t>Palpate dorsalis pedis pulse bilaterally</a:t>
            </a:r>
          </a:p>
          <a:p>
            <a:r>
              <a:rPr lang="en-US" altLang="en-US" smtClean="0"/>
              <a:t>Elicit plantar, Achilles, and patellar reflex using reflex hammer</a:t>
            </a:r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Lower Extremities</a:t>
            </a:r>
          </a:p>
        </p:txBody>
      </p:sp>
      <p:sp>
        <p:nvSpPr>
          <p:cNvPr id="2662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662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091FB21C-F408-4744-9EA0-1CEC056634BF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25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dirty="0" smtClean="0"/>
              <a:t>Perform the sequence noted in the head-to-toe format described in the aging adult section</a:t>
            </a:r>
          </a:p>
          <a:p>
            <a:r>
              <a:rPr lang="en-US" altLang="en-US" dirty="0" smtClean="0"/>
              <a:t>Major task of adolescence is identity</a:t>
            </a:r>
          </a:p>
          <a:p>
            <a:r>
              <a:rPr lang="en-US" altLang="en-US" dirty="0" smtClean="0"/>
              <a:t>Adolescent is increasingly self-conscious and introspective</a:t>
            </a:r>
          </a:p>
          <a:p>
            <a:r>
              <a:rPr lang="en-US" altLang="en-US" dirty="0" smtClean="0"/>
              <a:t>Allow adolescent to keep street clothes on for a well-person examination, and work around them</a:t>
            </a: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Adolescent</a:t>
            </a:r>
          </a:p>
        </p:txBody>
      </p:sp>
      <p:sp>
        <p:nvSpPr>
          <p:cNvPr id="2765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765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EB5C3BBA-7EAB-4870-B6FF-B31D4233C7B1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26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Sitting Up</a:t>
            </a:r>
          </a:p>
        </p:txBody>
      </p:sp>
      <p:sp>
        <p:nvSpPr>
          <p:cNvPr id="28675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000" smtClean="0"/>
              <a:t>Proceed with head, eyes, ears, neck, and thoracic examination</a:t>
            </a:r>
          </a:p>
          <a:p>
            <a:r>
              <a:rPr lang="en-US" altLang="en-US" sz="2000" smtClean="0"/>
              <a:t>Sit upright at edge of examination table</a:t>
            </a:r>
          </a:p>
        </p:txBody>
      </p:sp>
      <p:sp>
        <p:nvSpPr>
          <p:cNvPr id="28676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 smtClean="0"/>
              <a:t>Supine</a:t>
            </a:r>
          </a:p>
        </p:txBody>
      </p:sp>
      <p:sp>
        <p:nvSpPr>
          <p:cNvPr id="28677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sz="2000" smtClean="0"/>
              <a:t>Conduct cardiac, abdominal, and lower extremity examination next</a:t>
            </a:r>
          </a:p>
          <a:p>
            <a:r>
              <a:rPr lang="en-US" altLang="en-US" sz="2000" smtClean="0"/>
              <a:t>Place drape over lower abdomen when examining inguinal area</a:t>
            </a:r>
          </a:p>
          <a:p>
            <a:r>
              <a:rPr lang="en-US" altLang="en-US" sz="2000" smtClean="0"/>
              <a:t>Ask adolescent to unzip and lower clothes under drape</a:t>
            </a:r>
          </a:p>
          <a:p>
            <a:r>
              <a:rPr lang="en-US" altLang="en-US" sz="2000" smtClean="0"/>
              <a:t>Pant legs can be pulled up to examine lower legs and feet</a:t>
            </a:r>
          </a:p>
          <a:p>
            <a:endParaRPr lang="en-US" altLang="en-US" smtClean="0"/>
          </a:p>
        </p:txBody>
      </p:sp>
      <p:sp>
        <p:nvSpPr>
          <p:cNvPr id="286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Position</a:t>
            </a:r>
          </a:p>
        </p:txBody>
      </p:sp>
      <p:sp>
        <p:nvSpPr>
          <p:cNvPr id="28679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2868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C29DD597-62DB-4520-AC68-F2614C084EFD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27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approach to a complete physical assessment should be used for an adolescent?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Head-to-toe </a:t>
            </a:r>
            <a:r>
              <a:rPr lang="en-US" dirty="0"/>
              <a:t>approach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Focused </a:t>
            </a:r>
            <a:r>
              <a:rPr lang="en-US" dirty="0"/>
              <a:t>approach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Systems </a:t>
            </a:r>
            <a:r>
              <a:rPr lang="en-US" dirty="0"/>
              <a:t>approach divided into two or three visits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Problem-centered </a:t>
            </a:r>
            <a:r>
              <a:rPr lang="en-US" dirty="0"/>
              <a:t>approach 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34964371-1716-4E04-9E44-A3F7FFE3FEF3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2016 by Elsevier, Inc. All rights reserved.</a:t>
            </a:r>
          </a:p>
          <a:p>
            <a:pPr>
              <a:defRPr/>
            </a:pPr>
            <a:r>
              <a:rPr lang="en-US" smtClean="0"/>
              <a:t>Copyright © 2012, 2008, 2004, 2000, 1996, 1993 by Saunders, an affiliate of Elsevier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4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Note pulse, respirations, and temperature</a:t>
            </a:r>
          </a:p>
          <a:p>
            <a:r>
              <a:rPr lang="en-US" altLang="en-US" smtClean="0"/>
              <a:t>Weight, length, and head circumference are plotted against growth chart </a:t>
            </a: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Vital Signs and Measurement</a:t>
            </a:r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410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1C01A49A-7E2C-4D4D-92F4-A95759C77330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3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Body symmetry: spontaneous position, flexion of head and neck, and spontaneous movement</a:t>
            </a:r>
          </a:p>
          <a:p>
            <a:r>
              <a:rPr lang="en-US" altLang="en-US" smtClean="0"/>
              <a:t>Skin color and characteristics: note any obvious deformities</a:t>
            </a:r>
          </a:p>
          <a:p>
            <a:r>
              <a:rPr lang="en-US" altLang="en-US" smtClean="0"/>
              <a:t>Symmetry and positioning of facial features</a:t>
            </a:r>
          </a:p>
          <a:p>
            <a:r>
              <a:rPr lang="en-US" altLang="en-US" smtClean="0"/>
              <a:t>Alert, responsive effort</a:t>
            </a:r>
          </a:p>
          <a:p>
            <a:r>
              <a:rPr lang="en-US" altLang="en-US" smtClean="0"/>
              <a:t>Strong, lusty cry</a:t>
            </a:r>
          </a:p>
          <a:p>
            <a:endParaRPr lang="en-US" altLang="en-US" smtClean="0"/>
          </a:p>
        </p:txBody>
      </p:sp>
      <p:sp>
        <p:nvSpPr>
          <p:cNvPr id="512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Appearance</a:t>
            </a:r>
          </a:p>
        </p:txBody>
      </p:sp>
      <p:sp>
        <p:nvSpPr>
          <p:cNvPr id="512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512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5E36C46C-325D-4E6D-B6C7-732A0642F4BF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4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Inspection of skin condition, chest configuration, nipples, and breast tissue</a:t>
            </a:r>
          </a:p>
          <a:p>
            <a:r>
              <a:rPr lang="en-US" altLang="en-US" smtClean="0"/>
              <a:t>Note movement of abdomen with respirations and any chest retractions</a:t>
            </a:r>
          </a:p>
          <a:p>
            <a:r>
              <a:rPr lang="en-US" altLang="en-US" smtClean="0"/>
              <a:t>Palpate apical impulse and note location, chest wall for thrills, and tactile fremitus if the infant is crying</a:t>
            </a:r>
          </a:p>
          <a:p>
            <a:r>
              <a:rPr lang="en-US" altLang="en-US" smtClean="0"/>
              <a:t>Auscultate breath sounds, heart sounds in all locations, and bowel sounds in the abdomen and chest</a:t>
            </a:r>
          </a:p>
        </p:txBody>
      </p:sp>
      <p:sp>
        <p:nvSpPr>
          <p:cNvPr id="614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Chest and Heart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6484B556-BA30-4179-9B1E-7DDB387147E1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5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Inspect</a:t>
            </a:r>
          </a:p>
          <a:p>
            <a:pPr lvl="1"/>
            <a:r>
              <a:rPr lang="en-US" altLang="en-US" sz="2000" smtClean="0"/>
              <a:t>Shape of abdomen and skin condition</a:t>
            </a:r>
          </a:p>
          <a:p>
            <a:pPr lvl="1"/>
            <a:r>
              <a:rPr lang="en-US" altLang="en-US" sz="2000" smtClean="0"/>
              <a:t>Umbilicus, count cord vessels, condition of cord or stump, detection of hernia</a:t>
            </a:r>
          </a:p>
          <a:p>
            <a:pPr lvl="1"/>
            <a:r>
              <a:rPr lang="en-US" altLang="en-US" sz="2000" smtClean="0"/>
              <a:t>Skin turgor</a:t>
            </a:r>
          </a:p>
          <a:p>
            <a:r>
              <a:rPr lang="en-US" altLang="en-US" sz="2400" smtClean="0"/>
              <a:t>Palpate</a:t>
            </a:r>
          </a:p>
          <a:p>
            <a:pPr lvl="1"/>
            <a:r>
              <a:rPr lang="en-US" altLang="en-US" sz="2000" smtClean="0"/>
              <a:t>Light palpation to note muscle tone, liver, spleen tip, and bladder</a:t>
            </a:r>
          </a:p>
          <a:p>
            <a:pPr lvl="1"/>
            <a:r>
              <a:rPr lang="en-US" altLang="en-US" sz="2000" smtClean="0"/>
              <a:t>Deep palpation to note kidneys and potential masses</a:t>
            </a:r>
          </a:p>
          <a:p>
            <a:pPr lvl="1"/>
            <a:r>
              <a:rPr lang="en-US" altLang="en-US" sz="2000" smtClean="0"/>
              <a:t>Femoral arteries and inguinal lymph nodes</a:t>
            </a:r>
          </a:p>
          <a:p>
            <a:r>
              <a:rPr lang="en-US" altLang="en-US" sz="2400" smtClean="0"/>
              <a:t>Percuss all quadrants</a:t>
            </a:r>
          </a:p>
        </p:txBody>
      </p:sp>
      <p:sp>
        <p:nvSpPr>
          <p:cNvPr id="717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Abdomen</a:t>
            </a:r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83B28F3E-13CD-4861-BDC6-8777A326F9F6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6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400" smtClean="0"/>
              <a:t>Note molding after delivery, any swelling on cranium, bulging of fontanel with crying or at rest</a:t>
            </a:r>
          </a:p>
          <a:p>
            <a:r>
              <a:rPr lang="en-US" altLang="en-US" sz="2400" smtClean="0"/>
              <a:t>Palpate fontanels, suture lines, and any swellings</a:t>
            </a:r>
          </a:p>
          <a:p>
            <a:r>
              <a:rPr lang="en-US" altLang="en-US" sz="2400" smtClean="0"/>
              <a:t>Inspect positioning and symmetry of facial features at rest and while the infant is crying</a:t>
            </a:r>
          </a:p>
          <a:p>
            <a:r>
              <a:rPr lang="en-US" altLang="en-US" sz="2400" smtClean="0"/>
              <a:t>To open neonate’s eyes</a:t>
            </a:r>
          </a:p>
          <a:p>
            <a:pPr lvl="1"/>
            <a:r>
              <a:rPr lang="en-US" altLang="en-US" sz="2000" smtClean="0"/>
              <a:t>Support head and shoulders</a:t>
            </a:r>
          </a:p>
          <a:p>
            <a:pPr lvl="1"/>
            <a:r>
              <a:rPr lang="en-US" altLang="en-US" sz="2000" smtClean="0"/>
              <a:t>Gently lower baby backward, or ask the parents to hold the baby over his or her shoulder while you stand behind the parent</a:t>
            </a:r>
          </a:p>
          <a:p>
            <a:pPr lvl="1"/>
            <a:endParaRPr lang="en-US" altLang="en-US" smtClean="0"/>
          </a:p>
        </p:txBody>
      </p:sp>
      <p:sp>
        <p:nvSpPr>
          <p:cNvPr id="819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Head and Face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5202E28A-F406-4884-BD41-9115FA52A529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7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z="2000" smtClean="0"/>
              <a:t>Eyes</a:t>
            </a:r>
          </a:p>
          <a:p>
            <a:pPr lvl="1"/>
            <a:r>
              <a:rPr lang="en-US" altLang="en-US" sz="1800" smtClean="0"/>
              <a:t>Inspect the lids (edematous in the neonate), palpebral slant, conjunctivae, any nystagmus, and any discharge</a:t>
            </a:r>
          </a:p>
          <a:p>
            <a:pPr lvl="1"/>
            <a:r>
              <a:rPr lang="en-US" altLang="en-US" sz="1800" smtClean="0"/>
              <a:t>Elicit pupillary reflex, blink reflex, and corneal light reflex using a penlight—assess movement and tracking of light</a:t>
            </a:r>
          </a:p>
          <a:p>
            <a:pPr lvl="1"/>
            <a:r>
              <a:rPr lang="en-US" altLang="en-US" sz="1800" smtClean="0"/>
              <a:t>Elicit red reflex using an ophthalmoscope</a:t>
            </a:r>
          </a:p>
          <a:p>
            <a:r>
              <a:rPr lang="en-US" altLang="en-US" sz="2000" smtClean="0"/>
              <a:t>Ears</a:t>
            </a:r>
          </a:p>
          <a:p>
            <a:pPr lvl="1"/>
            <a:r>
              <a:rPr lang="en-US" altLang="en-US" sz="1800" smtClean="0"/>
              <a:t>Inspect size, shape, alignment of auricles, patency of canals</a:t>
            </a:r>
          </a:p>
          <a:p>
            <a:pPr lvl="1"/>
            <a:r>
              <a:rPr lang="en-US" altLang="en-US" sz="1800" smtClean="0"/>
              <a:t>Any extra skin tags or pits</a:t>
            </a:r>
          </a:p>
          <a:p>
            <a:pPr lvl="1"/>
            <a:r>
              <a:rPr lang="en-US" altLang="en-US" sz="1800" smtClean="0"/>
              <a:t>Defer otoscopic exam until the end of the complete examination</a:t>
            </a:r>
          </a:p>
          <a:p>
            <a:r>
              <a:rPr lang="en-US" altLang="en-US" sz="2000" smtClean="0"/>
              <a:t>Nose</a:t>
            </a:r>
          </a:p>
          <a:p>
            <a:pPr lvl="1"/>
            <a:r>
              <a:rPr lang="en-US" altLang="en-US" sz="1800" smtClean="0"/>
              <a:t>Determine patency of nares</a:t>
            </a:r>
          </a:p>
          <a:p>
            <a:pPr lvl="1"/>
            <a:r>
              <a:rPr lang="en-US" altLang="en-US" sz="1800" smtClean="0"/>
              <a:t>Note any nasal discharge, sneezing, and flaring with respirations</a:t>
            </a:r>
          </a:p>
          <a:p>
            <a:pPr lvl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921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Eyes, Ears, and Nose</a:t>
            </a:r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64A9A3EF-6DF9-4DB5-9EE6-4872A45BFB0D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8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6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4454525"/>
          </a:xfrm>
        </p:spPr>
        <p:txBody>
          <a:bodyPr/>
          <a:lstStyle/>
          <a:p>
            <a:r>
              <a:rPr lang="en-US" altLang="en-US" smtClean="0"/>
              <a:t>Inspect lips and gums, high-arched palate, buccal mucosa, tongue size, frenulum of tongue—note absent or minimal salivation in neonate</a:t>
            </a:r>
          </a:p>
          <a:p>
            <a:r>
              <a:rPr lang="en-US" altLang="en-US" smtClean="0"/>
              <a:t>Note rooting reflex</a:t>
            </a:r>
          </a:p>
          <a:p>
            <a:r>
              <a:rPr lang="en-US" altLang="en-US" smtClean="0"/>
              <a:t>Note sucking reflex and, using gloved finger, palpate the palate</a:t>
            </a:r>
          </a:p>
        </p:txBody>
      </p:sp>
      <p:sp>
        <p:nvSpPr>
          <p:cNvPr id="1024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Mouth, Throat, and Neck</a:t>
            </a:r>
          </a:p>
        </p:txBody>
      </p:sp>
      <p:sp>
        <p:nvSpPr>
          <p:cNvPr id="1024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000" smtClean="0">
                <a:latin typeface="Arial" pitchFamily="34" charset="0"/>
              </a:rPr>
              <a:t>Copyright © 2016 by Elsevier, Inc. All rights reserved.</a:t>
            </a:r>
          </a:p>
          <a:p>
            <a:pPr eaLnBrk="1" hangingPunct="1"/>
            <a:r>
              <a:rPr lang="en-US" sz="1000" smtClean="0">
                <a:latin typeface="Arial" pitchFamily="34" charset="0"/>
              </a:rPr>
              <a:t>Copyright © 2012, 2008, 2004, 2000, 1996, 1993 by Saunders, an affiliate of Elsevier Inc. </a:t>
            </a:r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000" smtClean="0">
                <a:latin typeface="Arial" pitchFamily="34" charset="0"/>
                <a:cs typeface="Arial" pitchFamily="34" charset="0"/>
              </a:rPr>
              <a:t> </a:t>
            </a:r>
            <a:fld id="{196D1BF4-B79D-4676-83C3-F15A4F6741A2}" type="slidenum">
              <a:rPr lang="en-GB" sz="1000" smtClean="0">
                <a:latin typeface="Arial" pitchFamily="34" charset="0"/>
                <a:cs typeface="Arial" pitchFamily="34" charset="0"/>
              </a:rPr>
              <a:pPr eaLnBrk="1" hangingPunct="1"/>
              <a:t>9</a:t>
            </a:fld>
            <a:endParaRPr lang="en-GB" sz="1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2605</Words>
  <Application>Microsoft Office PowerPoint</Application>
  <PresentationFormat>On-screen Show (4:3)</PresentationFormat>
  <Paragraphs>278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Chapter 28</vt:lpstr>
      <vt:lpstr>Sequence: Neonate and Infant</vt:lpstr>
      <vt:lpstr>Vital Signs and Measurement</vt:lpstr>
      <vt:lpstr>General Appearance</vt:lpstr>
      <vt:lpstr>Chest and Heart</vt:lpstr>
      <vt:lpstr>Abdomen</vt:lpstr>
      <vt:lpstr>Head and Face</vt:lpstr>
      <vt:lpstr>Eyes, Ears, and Nose</vt:lpstr>
      <vt:lpstr>Mouth, Throat, and Neck</vt:lpstr>
      <vt:lpstr>Extremities</vt:lpstr>
      <vt:lpstr>Genitalia</vt:lpstr>
      <vt:lpstr>Neuromuscular</vt:lpstr>
      <vt:lpstr>Spine and Rectum</vt:lpstr>
      <vt:lpstr>Final Procedures: Neonate and Infant</vt:lpstr>
      <vt:lpstr>Sequence: The Young Child</vt:lpstr>
      <vt:lpstr>The Health History</vt:lpstr>
      <vt:lpstr>General Appearance and Measurement</vt:lpstr>
      <vt:lpstr>Upper Extremities and Head, Face and Neck</vt:lpstr>
      <vt:lpstr>Eyes</vt:lpstr>
      <vt:lpstr>Nose, Mouth, and Throat</vt:lpstr>
      <vt:lpstr>Ears</vt:lpstr>
      <vt:lpstr>Thorax and Breath Sounds</vt:lpstr>
      <vt:lpstr>Chest and Heart</vt:lpstr>
      <vt:lpstr>Abdomen and Genitalia</vt:lpstr>
      <vt:lpstr>Lower Extremities</vt:lpstr>
      <vt:lpstr>The Adolescent</vt:lpstr>
      <vt:lpstr>Position</vt:lpstr>
      <vt:lpstr>Question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Zameer Ahmad</cp:lastModifiedBy>
  <cp:revision>186</cp:revision>
  <dcterms:created xsi:type="dcterms:W3CDTF">2007-07-25T18:30:10Z</dcterms:created>
  <dcterms:modified xsi:type="dcterms:W3CDTF">2015-02-04T10:12:05Z</dcterms:modified>
</cp:coreProperties>
</file>