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9" r:id="rId1"/>
  </p:sldMasterIdLst>
  <p:notesMasterIdLst>
    <p:notesMasterId r:id="rId22"/>
  </p:notesMasterIdLst>
  <p:handoutMasterIdLst>
    <p:handoutMasterId r:id="rId23"/>
  </p:handoutMasterIdLst>
  <p:sldIdLst>
    <p:sldId id="450" r:id="rId2"/>
    <p:sldId id="455" r:id="rId3"/>
    <p:sldId id="456" r:id="rId4"/>
    <p:sldId id="457" r:id="rId5"/>
    <p:sldId id="458" r:id="rId6"/>
    <p:sldId id="459" r:id="rId7"/>
    <p:sldId id="460" r:id="rId8"/>
    <p:sldId id="462" r:id="rId9"/>
    <p:sldId id="463" r:id="rId10"/>
    <p:sldId id="464" r:id="rId11"/>
    <p:sldId id="465" r:id="rId12"/>
    <p:sldId id="466" r:id="rId13"/>
    <p:sldId id="467" r:id="rId14"/>
    <p:sldId id="468" r:id="rId15"/>
    <p:sldId id="470" r:id="rId16"/>
    <p:sldId id="473" r:id="rId17"/>
    <p:sldId id="471" r:id="rId18"/>
    <p:sldId id="472" r:id="rId19"/>
    <p:sldId id="474" r:id="rId20"/>
    <p:sldId id="475"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4" autoAdjust="0"/>
    <p:restoredTop sz="87194" autoAdjust="0"/>
  </p:normalViewPr>
  <p:slideViewPr>
    <p:cSldViewPr snapToGrid="0">
      <p:cViewPr>
        <p:scale>
          <a:sx n="80" d="100"/>
          <a:sy n="80" d="100"/>
        </p:scale>
        <p:origin x="-1044" y="-432"/>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84"/>
    </p:cViewPr>
  </p:notesTextViewPr>
  <p:sorterViewPr>
    <p:cViewPr>
      <p:scale>
        <a:sx n="60" d="100"/>
        <a:sy n="60" d="100"/>
      </p:scale>
      <p:origin x="0" y="0"/>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EAD6690-BC3D-4DFF-AC4F-79BFCF7EE1EF}" type="slidenum">
              <a:rPr lang="en-US"/>
              <a:pPr>
                <a:defRPr/>
              </a:pPr>
              <a:t>‹#›</a:t>
            </a:fld>
            <a:endParaRPr lang="en-US" dirty="0"/>
          </a:p>
        </p:txBody>
      </p:sp>
    </p:spTree>
    <p:extLst>
      <p:ext uri="{BB962C8B-B14F-4D97-AF65-F5344CB8AC3E}">
        <p14:creationId xmlns:p14="http://schemas.microsoft.com/office/powerpoint/2010/main" val="2881382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D4BB1FA-35F5-4BB3-9C68-AE3DEEE70AA9}" type="slidenum">
              <a:rPr lang="en-US"/>
              <a:pPr>
                <a:defRPr/>
              </a:pPr>
              <a:t>‹#›</a:t>
            </a:fld>
            <a:endParaRPr lang="en-US" dirty="0"/>
          </a:p>
        </p:txBody>
      </p:sp>
    </p:spTree>
    <p:extLst>
      <p:ext uri="{BB962C8B-B14F-4D97-AF65-F5344CB8AC3E}">
        <p14:creationId xmlns:p14="http://schemas.microsoft.com/office/powerpoint/2010/main" val="41261915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0D0BF81-AE66-4613-ADE6-2B83AC090E5C}" type="slidenum">
              <a:rPr lang="en-US" altLang="en-US" sz="1200" smtClean="0">
                <a:latin typeface="Arial" pitchFamily="34" charset="0"/>
              </a:rPr>
              <a:pPr eaLnBrk="1" hangingPunct="1"/>
              <a:t>1</a:t>
            </a:fld>
            <a:endParaRPr lang="en-US" altLang="en-US" sz="1200" smtClean="0">
              <a:latin typeface="Arial"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1. Discharge teaching should begin on admission and continue throughout the hospital stay to ensure that the patient does not require further instructions or have any knowledge deficits.</a:t>
            </a:r>
          </a:p>
          <a:p>
            <a:pPr eaLnBrk="1" hangingPunct="1">
              <a:spcBef>
                <a:spcPct val="0"/>
              </a:spcBef>
            </a:pPr>
            <a:r>
              <a:rPr lang="en-US" altLang="en-US" dirty="0" smtClean="0"/>
              <a:t>Answer 2 is incorrect because the patient may become overwhelmed if all instructions are given just prior to discharge.</a:t>
            </a:r>
          </a:p>
          <a:p>
            <a:pPr eaLnBrk="1" hangingPunct="1">
              <a:spcBef>
                <a:spcPct val="0"/>
              </a:spcBef>
            </a:pPr>
            <a:r>
              <a:rPr lang="en-US" altLang="en-US" dirty="0" smtClean="0"/>
              <a:t>Answer 3 is incorrect because there is no need to wait for discharge orders to start teaching. </a:t>
            </a:r>
          </a:p>
          <a:p>
            <a:pPr eaLnBrk="1" hangingPunct="1">
              <a:spcBef>
                <a:spcPct val="0"/>
              </a:spcBef>
            </a:pPr>
            <a:r>
              <a:rPr lang="en-US" altLang="en-US" smtClean="0"/>
              <a:t>Answer 4 is incorrect because the doctor will provide instructions; however, the nurse is responsible for the majority of the discharge teaching. </a:t>
            </a:r>
          </a:p>
          <a:p>
            <a:endParaRPr lang="en-US" dirty="0"/>
          </a:p>
        </p:txBody>
      </p:sp>
      <p:sp>
        <p:nvSpPr>
          <p:cNvPr id="4" name="Slide Number Placeholder 3"/>
          <p:cNvSpPr>
            <a:spLocks noGrp="1"/>
          </p:cNvSpPr>
          <p:nvPr>
            <p:ph type="sldNum" sz="quarter" idx="10"/>
          </p:nvPr>
        </p:nvSpPr>
        <p:spPr/>
        <p:txBody>
          <a:bodyPr/>
          <a:lstStyle/>
          <a:p>
            <a:pPr>
              <a:defRPr/>
            </a:pPr>
            <a:fld id="{9D4BB1FA-35F5-4BB3-9C68-AE3DEEE70AA9}" type="slidenum">
              <a:rPr lang="en-US" smtClean="0"/>
              <a:pPr>
                <a:defRPr/>
              </a:pPr>
              <a:t>20</a:t>
            </a:fld>
            <a:endParaRPr lang="en-US" dirty="0"/>
          </a:p>
        </p:txBody>
      </p:sp>
    </p:spTree>
    <p:extLst>
      <p:ext uri="{BB962C8B-B14F-4D97-AF65-F5344CB8AC3E}">
        <p14:creationId xmlns:p14="http://schemas.microsoft.com/office/powerpoint/2010/main" val="344842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F9FA372D-20AA-4469-963A-9C0A64FF0351}"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61380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0DC11F87-72B3-4C6E-AEAE-36D50B601A6F}"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010913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06EB85F8-4F88-43F6-B1FA-0F3C2468C42B}"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48049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F9726636-B064-4E85-96A3-3AB48C9611FA}"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411014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1"/>
          <p:cNvSpPr>
            <a:spLocks noGrp="1"/>
          </p:cNvSpPr>
          <p:nvPr>
            <p:ph type="sldNum" sz="quarter" idx="10"/>
          </p:nvPr>
        </p:nvSpPr>
        <p:spPr/>
        <p:txBody>
          <a:bodyPr/>
          <a:lstStyle>
            <a:lvl1pPr>
              <a:defRPr/>
            </a:lvl1pPr>
          </a:lstStyle>
          <a:p>
            <a:pPr>
              <a:defRPr/>
            </a:pPr>
            <a:fld id="{431E1FE2-674A-4B94-A6E6-45EAB9E3E71E}" type="slidenum">
              <a:rPr lang="en-US"/>
              <a:pPr>
                <a:defRPr/>
              </a:pPr>
              <a:t>‹#›</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708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
          <p:cNvSpPr>
            <a:spLocks noGrp="1"/>
          </p:cNvSpPr>
          <p:nvPr>
            <p:ph type="sldNum" sz="quarter" idx="13"/>
          </p:nvPr>
        </p:nvSpPr>
        <p:spPr/>
        <p:txBody>
          <a:bodyPr/>
          <a:lstStyle>
            <a:lvl1pPr>
              <a:defRPr/>
            </a:lvl1pPr>
          </a:lstStyle>
          <a:p>
            <a:pPr>
              <a:defRPr/>
            </a:pPr>
            <a:fld id="{3DD30D71-6B1F-4230-950D-308E2E989BB8}" type="slidenum">
              <a:rPr lang="en-US"/>
              <a:pPr>
                <a:defRPr/>
              </a:pPr>
              <a:t>‹#›</a:t>
            </a:fld>
            <a:endParaRPr lang="en-US" dirty="0"/>
          </a:p>
        </p:txBody>
      </p:sp>
      <p:sp>
        <p:nvSpPr>
          <p:cNvPr id="9" name="Footer Placeholder 4"/>
          <p:cNvSpPr>
            <a:spLocks noGrp="1"/>
          </p:cNvSpPr>
          <p:nvPr>
            <p:ph type="ftr" sz="quarter" idx="14"/>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4108803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CCC0D188-40F4-4A34-A8D6-70A2D49EB879}"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63361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85428D66-C0B9-4801-A702-1293EB264C19}"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64769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Slide Number Placeholder 1"/>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pPr>
              <a:defRPr/>
            </a:pPr>
            <a:fld id="{C9A75D5F-3820-4E99-908A-CBCEC16069A6}" type="slidenum">
              <a:rPr lang="en-US"/>
              <a:pPr>
                <a:defRPr/>
              </a:pPr>
              <a:t>‹#›</a:t>
            </a:fld>
            <a:endParaRPr lang="en-US" dirty="0"/>
          </a:p>
        </p:txBody>
      </p:sp>
      <p:sp>
        <p:nvSpPr>
          <p:cNvPr id="7" name="Footer Placeholder 4"/>
          <p:cNvSpPr>
            <a:spLocks noGrp="1"/>
          </p:cNvSpPr>
          <p:nvPr>
            <p:ph type="ftr" sz="quarter" idx="3"/>
          </p:nvPr>
        </p:nvSpPr>
        <p:spPr>
          <a:xfrm>
            <a:off x="990600" y="6461125"/>
            <a:ext cx="7162800" cy="381000"/>
          </a:xfrm>
          <a:prstGeom prst="rect">
            <a:avLst/>
          </a:prstGeom>
        </p:spPr>
        <p:txBody>
          <a:bodyPr/>
          <a:lstStyle>
            <a:lvl1pPr algn="ctr">
              <a:defRPr sz="1000" smtClean="0">
                <a:latin typeface="Arial" panose="020B0604020202020204" pitchFamily="34" charset="0"/>
                <a:cs typeface="Arial" panose="020B0604020202020204" pitchFamily="34" charset="0"/>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1575425"/>
            <a:ext cx="7772400" cy="1470025"/>
          </a:xfrm>
        </p:spPr>
        <p:txBody>
          <a:bodyPr/>
          <a:lstStyle/>
          <a:p>
            <a:r>
              <a:rPr lang="en-US" altLang="en-US" sz="4000" dirty="0" smtClean="0"/>
              <a:t>Chapter 29</a:t>
            </a:r>
          </a:p>
        </p:txBody>
      </p:sp>
      <p:sp>
        <p:nvSpPr>
          <p:cNvPr id="10243" name="Rectangle 3"/>
          <p:cNvSpPr>
            <a:spLocks noGrp="1" noChangeArrowheads="1"/>
          </p:cNvSpPr>
          <p:nvPr>
            <p:ph type="subTitle" idx="1"/>
          </p:nvPr>
        </p:nvSpPr>
        <p:spPr>
          <a:xfrm>
            <a:off x="1371600" y="3331200"/>
            <a:ext cx="6400800" cy="1752600"/>
          </a:xfrm>
        </p:spPr>
        <p:txBody>
          <a:bodyPr anchor="ctr"/>
          <a:lstStyle/>
          <a:p>
            <a:r>
              <a:rPr lang="en-US" altLang="en-US" sz="3600" dirty="0" smtClean="0">
                <a:solidFill>
                  <a:schemeClr val="tx1"/>
                </a:solidFill>
              </a:rPr>
              <a:t>Bedside Assessment and Electronic Health Recording</a:t>
            </a:r>
          </a:p>
        </p:txBody>
      </p:sp>
      <p:sp>
        <p:nvSpPr>
          <p:cNvPr id="102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Oxygen by mask, nasal prongs, check fitting</a:t>
            </a:r>
          </a:p>
          <a:p>
            <a:pPr lvl="1">
              <a:buSzPct val="60000"/>
              <a:buFont typeface="Wingdings 2" pitchFamily="18" charset="2"/>
              <a:buChar char=""/>
            </a:pPr>
            <a:r>
              <a:rPr lang="en-US" altLang="en-US" sz="2800" smtClean="0"/>
              <a:t>Note FiO</a:t>
            </a:r>
            <a:r>
              <a:rPr lang="en-US" altLang="en-US" sz="2800" baseline="-25000" smtClean="0"/>
              <a:t>2</a:t>
            </a:r>
          </a:p>
          <a:p>
            <a:pPr lvl="1">
              <a:buSzPct val="60000"/>
              <a:buFont typeface="Wingdings 2" pitchFamily="18" charset="2"/>
              <a:buChar char=""/>
            </a:pPr>
            <a:r>
              <a:rPr lang="en-US" altLang="en-US" sz="2800" smtClean="0"/>
              <a:t>Respiratory effort</a:t>
            </a:r>
          </a:p>
          <a:p>
            <a:pPr lvl="1">
              <a:buSzPct val="60000"/>
              <a:buFont typeface="Wingdings 2" pitchFamily="18" charset="2"/>
              <a:buChar char=""/>
            </a:pPr>
            <a:r>
              <a:rPr lang="en-US" altLang="en-US" sz="2800" smtClean="0"/>
              <a:t>Auscultate breath sounds comparing side to side</a:t>
            </a:r>
          </a:p>
          <a:p>
            <a:pPr lvl="1">
              <a:buSzPct val="60000"/>
              <a:buFont typeface="Wingdings 2" pitchFamily="18" charset="2"/>
              <a:buChar char=""/>
            </a:pPr>
            <a:r>
              <a:rPr lang="en-US" altLang="en-US" sz="2800" smtClean="0"/>
              <a:t>Ask patient to cough and deep breathe; note presence of mucus </a:t>
            </a:r>
          </a:p>
        </p:txBody>
      </p:sp>
      <p:sp>
        <p:nvSpPr>
          <p:cNvPr id="19459" name="Title 5"/>
          <p:cNvSpPr>
            <a:spLocks noGrp="1"/>
          </p:cNvSpPr>
          <p:nvPr>
            <p:ph type="title"/>
          </p:nvPr>
        </p:nvSpPr>
        <p:spPr/>
        <p:txBody>
          <a:bodyPr/>
          <a:lstStyle/>
          <a:p>
            <a:r>
              <a:rPr lang="en-US" altLang="en-US" smtClean="0"/>
              <a:t>Respiratory System</a:t>
            </a:r>
          </a:p>
        </p:txBody>
      </p:sp>
      <p:sp>
        <p:nvSpPr>
          <p:cNvPr id="1946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946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778B0B-FCB9-4F15-A647-07AA81E06AC6}" type="slidenum">
              <a:rPr lang="en-US" sz="1000" smtClean="0">
                <a:latin typeface="Arial" pitchFamily="34" charset="0"/>
              </a:rPr>
              <a:pPr eaLnBrk="1" hangingPunct="1"/>
              <a:t>10</a:t>
            </a:fld>
            <a:endParaRPr lang="en-US" sz="1000" smtClean="0">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Auscultate rhythm at apex: Is it regular?</a:t>
            </a:r>
          </a:p>
          <a:p>
            <a:pPr lvl="1">
              <a:buSzPct val="60000"/>
              <a:buFont typeface="Wingdings 2" pitchFamily="18" charset="2"/>
              <a:buChar char=""/>
            </a:pPr>
            <a:r>
              <a:rPr lang="en-US" altLang="en-US" sz="2800" smtClean="0"/>
              <a:t>Check apical pulse against radial pulse, noting perfusion of all beats</a:t>
            </a:r>
          </a:p>
          <a:p>
            <a:pPr lvl="1">
              <a:buSzPct val="60000"/>
              <a:buFont typeface="Wingdings 2" pitchFamily="18" charset="2"/>
              <a:buChar char=""/>
            </a:pPr>
            <a:r>
              <a:rPr lang="en-US" altLang="en-US" sz="2800" smtClean="0"/>
              <a:t>Assess heart sounds in all auscultatory areas: first with diaphragm, repeat with bell</a:t>
            </a:r>
          </a:p>
          <a:p>
            <a:pPr lvl="1">
              <a:buSzPct val="60000"/>
              <a:buFont typeface="Wingdings 2" pitchFamily="18" charset="2"/>
              <a:buChar char=""/>
            </a:pPr>
            <a:r>
              <a:rPr lang="en-US" altLang="en-US" sz="2800" smtClean="0"/>
              <a:t>Check capillary refill for prompt return</a:t>
            </a:r>
          </a:p>
        </p:txBody>
      </p:sp>
      <p:sp>
        <p:nvSpPr>
          <p:cNvPr id="20483" name="Title 5"/>
          <p:cNvSpPr>
            <a:spLocks noGrp="1"/>
          </p:cNvSpPr>
          <p:nvPr>
            <p:ph type="title"/>
          </p:nvPr>
        </p:nvSpPr>
        <p:spPr/>
        <p:txBody>
          <a:bodyPr/>
          <a:lstStyle/>
          <a:p>
            <a:r>
              <a:rPr lang="en-US" altLang="en-US" smtClean="0"/>
              <a:t>Cardiovascular System I</a:t>
            </a:r>
          </a:p>
        </p:txBody>
      </p:sp>
      <p:sp>
        <p:nvSpPr>
          <p:cNvPr id="2048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048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44C91AF-A3CF-4E7E-8839-FFE15283E4BE}" type="slidenum">
              <a:rPr lang="en-US" sz="1000" smtClean="0">
                <a:latin typeface="Arial" pitchFamily="34" charset="0"/>
              </a:rPr>
              <a:pPr eaLnBrk="1" hangingPunct="1"/>
              <a:t>11</a:t>
            </a:fld>
            <a:endParaRPr lang="en-US" sz="1000" smtClean="0">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mtClean="0"/>
              <a:t>Check pretibial edema</a:t>
            </a:r>
          </a:p>
          <a:p>
            <a:pPr lvl="1">
              <a:buSzPct val="60000"/>
              <a:buFont typeface="Wingdings 2" pitchFamily="18" charset="2"/>
              <a:buChar char=""/>
            </a:pPr>
            <a:r>
              <a:rPr lang="en-US" altLang="en-US" smtClean="0"/>
              <a:t>Palpate posterior tibial and dorsalis pedis pulse bilaterally</a:t>
            </a:r>
          </a:p>
          <a:p>
            <a:pPr lvl="2">
              <a:buSzPct val="80000"/>
              <a:buFont typeface="Wingdings" pitchFamily="2" charset="2"/>
              <a:buChar char="Ø"/>
            </a:pPr>
            <a:r>
              <a:rPr lang="en-US" altLang="en-US" smtClean="0"/>
              <a:t>Note: Be prepared to assess pulses in lower extremities by Doppler imaging if you cannot find them by palpation</a:t>
            </a:r>
          </a:p>
          <a:p>
            <a:pPr lvl="1">
              <a:buSzPct val="60000"/>
              <a:buFont typeface="Wingdings 2" pitchFamily="18" charset="2"/>
              <a:buChar char=""/>
            </a:pPr>
            <a:r>
              <a:rPr lang="en-US" altLang="en-US" smtClean="0"/>
              <a:t>Verify that the proper IV solution is hanging and flowing at the proper rate, according to the physician’s orders and your own assessment of the patient’s needs</a:t>
            </a:r>
          </a:p>
        </p:txBody>
      </p:sp>
      <p:sp>
        <p:nvSpPr>
          <p:cNvPr id="21507" name="Title 5"/>
          <p:cNvSpPr>
            <a:spLocks noGrp="1"/>
          </p:cNvSpPr>
          <p:nvPr>
            <p:ph type="title"/>
          </p:nvPr>
        </p:nvSpPr>
        <p:spPr/>
        <p:txBody>
          <a:bodyPr/>
          <a:lstStyle/>
          <a:p>
            <a:r>
              <a:rPr lang="en-US" altLang="en-US" smtClean="0"/>
              <a:t>Cardiovascular System II</a:t>
            </a:r>
          </a:p>
        </p:txBody>
      </p:sp>
      <p:sp>
        <p:nvSpPr>
          <p:cNvPr id="2150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150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99AC6B4-E90E-447B-A4C1-5FCB77082083}" type="slidenum">
              <a:rPr lang="en-US" sz="1000" smtClean="0">
                <a:latin typeface="Arial" pitchFamily="34" charset="0"/>
              </a:rPr>
              <a:pPr eaLnBrk="1" hangingPunct="1"/>
              <a:t>12</a:t>
            </a:fld>
            <a:endParaRPr lang="en-US" sz="1000" smtClean="0">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Note skin color, consistent with person’s racial heritage</a:t>
            </a:r>
          </a:p>
          <a:p>
            <a:pPr lvl="1">
              <a:buSzPct val="60000"/>
              <a:buFont typeface="Wingdings 2" pitchFamily="18" charset="2"/>
              <a:buChar char=""/>
            </a:pPr>
            <a:r>
              <a:rPr lang="en-US" altLang="en-US" sz="2000" smtClean="0"/>
              <a:t>Palpate skin temperature; expect warm and dry</a:t>
            </a:r>
          </a:p>
          <a:p>
            <a:pPr lvl="1">
              <a:buSzPct val="60000"/>
              <a:buFont typeface="Wingdings 2" pitchFamily="18" charset="2"/>
              <a:buChar char=""/>
            </a:pPr>
            <a:r>
              <a:rPr lang="en-US" altLang="en-US" sz="2000" smtClean="0"/>
              <a:t>Pinch up a fold of skin under clavicle or on forearm to note mobility and turgor</a:t>
            </a:r>
          </a:p>
          <a:p>
            <a:pPr lvl="1">
              <a:buSzPct val="60000"/>
              <a:buFont typeface="Wingdings 2" pitchFamily="18" charset="2"/>
              <a:buChar char=""/>
            </a:pPr>
            <a:r>
              <a:rPr lang="en-US" altLang="en-US" sz="2000" smtClean="0"/>
              <a:t>Note skin integrity, any lesions, and the condition of any dressings</a:t>
            </a:r>
          </a:p>
          <a:p>
            <a:pPr lvl="1">
              <a:buSzPct val="60000"/>
              <a:buFont typeface="Wingdings 2" pitchFamily="18" charset="2"/>
              <a:buChar char=""/>
            </a:pPr>
            <a:r>
              <a:rPr lang="en-US" altLang="en-US" sz="2000" smtClean="0"/>
              <a:t>Complete any standardized scales used to quantify risk of skin breakdown</a:t>
            </a:r>
          </a:p>
          <a:p>
            <a:pPr lvl="1">
              <a:buSzPct val="60000"/>
              <a:buFont typeface="Wingdings 2" pitchFamily="18" charset="2"/>
              <a:buChar char=""/>
            </a:pPr>
            <a:r>
              <a:rPr lang="en-US" altLang="en-US" sz="2000" smtClean="0"/>
              <a:t>Verify that any air loss or pressure loss surfaces being used are properly applied and operating at correct settings</a:t>
            </a:r>
          </a:p>
          <a:p>
            <a:pPr lvl="1"/>
            <a:endParaRPr lang="en-US" altLang="en-US" smtClean="0"/>
          </a:p>
        </p:txBody>
      </p:sp>
      <p:sp>
        <p:nvSpPr>
          <p:cNvPr id="22531" name="Title 5"/>
          <p:cNvSpPr>
            <a:spLocks noGrp="1"/>
          </p:cNvSpPr>
          <p:nvPr>
            <p:ph type="title"/>
          </p:nvPr>
        </p:nvSpPr>
        <p:spPr/>
        <p:txBody>
          <a:bodyPr/>
          <a:lstStyle/>
          <a:p>
            <a:r>
              <a:rPr lang="en-US" altLang="en-US" smtClean="0"/>
              <a:t>Skin</a:t>
            </a:r>
          </a:p>
        </p:txBody>
      </p:sp>
      <p:sp>
        <p:nvSpPr>
          <p:cNvPr id="225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253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0E67AC3-44F2-43C0-9537-C217C7D97577}" type="slidenum">
              <a:rPr lang="en-US" sz="1000" smtClean="0">
                <a:latin typeface="Arial" pitchFamily="34" charset="0"/>
              </a:rPr>
              <a:pPr eaLnBrk="1" hangingPunct="1"/>
              <a:t>13</a:t>
            </a:fld>
            <a:endParaRPr lang="en-US" sz="1000" smtClean="0">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6"/>
          <p:cNvSpPr>
            <a:spLocks noGrp="1"/>
          </p:cNvSpPr>
          <p:nvPr>
            <p:ph idx="1"/>
          </p:nvPr>
        </p:nvSpPr>
        <p:spPr>
          <a:xfrm>
            <a:off x="465138" y="1641475"/>
            <a:ext cx="8229600" cy="4454525"/>
          </a:xfrm>
        </p:spPr>
        <p:txBody>
          <a:bodyPr/>
          <a:lstStyle/>
          <a:p>
            <a:r>
              <a:rPr lang="en-US" altLang="en-US" sz="2400" smtClean="0"/>
              <a:t>Abdomen</a:t>
            </a:r>
          </a:p>
          <a:p>
            <a:pPr lvl="1"/>
            <a:r>
              <a:rPr lang="en-US" altLang="en-US" sz="2000" smtClean="0"/>
              <a:t>Assess contour of abdomen: flat, rounded</a:t>
            </a:r>
          </a:p>
          <a:p>
            <a:pPr lvl="1"/>
            <a:r>
              <a:rPr lang="en-US" altLang="en-US" sz="2000" smtClean="0"/>
              <a:t>Listen to bowel sounds in all four quadrants</a:t>
            </a:r>
          </a:p>
          <a:p>
            <a:pPr lvl="1"/>
            <a:r>
              <a:rPr lang="en-US" altLang="en-US" sz="2000" smtClean="0"/>
              <a:t>Check any tube placement for drainage and insertion site integrity</a:t>
            </a:r>
          </a:p>
          <a:p>
            <a:pPr lvl="1"/>
            <a:r>
              <a:rPr lang="en-US" altLang="en-US" sz="2000" smtClean="0"/>
              <a:t>Inquire whether passing flatus or stool</a:t>
            </a:r>
          </a:p>
          <a:p>
            <a:r>
              <a:rPr lang="en-US" altLang="en-US" sz="2400" smtClean="0"/>
              <a:t>Genitourinary </a:t>
            </a:r>
          </a:p>
          <a:p>
            <a:pPr lvl="1"/>
            <a:r>
              <a:rPr lang="en-US" altLang="en-US" sz="2000" smtClean="0"/>
              <a:t>Inquire whether voiding regularly</a:t>
            </a:r>
          </a:p>
          <a:p>
            <a:pPr lvl="1"/>
            <a:r>
              <a:rPr lang="en-US" altLang="en-US" sz="2000" smtClean="0"/>
              <a:t>Check urine for color, clarity</a:t>
            </a:r>
          </a:p>
          <a:p>
            <a:pPr lvl="1"/>
            <a:r>
              <a:rPr lang="en-US" altLang="en-US" sz="2000" smtClean="0"/>
              <a:t>If urine output is below expected value, perform a bladder scan according to agency protocol</a:t>
            </a:r>
          </a:p>
          <a:p>
            <a:pPr lvl="1"/>
            <a:endParaRPr lang="en-US" altLang="en-US" smtClean="0"/>
          </a:p>
        </p:txBody>
      </p:sp>
      <p:sp>
        <p:nvSpPr>
          <p:cNvPr id="23555" name="Title 5"/>
          <p:cNvSpPr>
            <a:spLocks noGrp="1"/>
          </p:cNvSpPr>
          <p:nvPr>
            <p:ph type="title"/>
          </p:nvPr>
        </p:nvSpPr>
        <p:spPr/>
        <p:txBody>
          <a:bodyPr/>
          <a:lstStyle/>
          <a:p>
            <a:r>
              <a:rPr lang="en-US" altLang="en-US" smtClean="0"/>
              <a:t>Abdomen and Genitourinary</a:t>
            </a:r>
          </a:p>
        </p:txBody>
      </p:sp>
      <p:sp>
        <p:nvSpPr>
          <p:cNvPr id="235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355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0FCC325-BBC1-4FD4-96F0-14EBCF7C7FA5}" type="slidenum">
              <a:rPr lang="en-US" sz="1000" smtClean="0">
                <a:latin typeface="Arial" pitchFamily="34" charset="0"/>
              </a:rPr>
              <a:pPr eaLnBrk="1" hangingPunct="1"/>
              <a:t>14</a:t>
            </a:fld>
            <a:endParaRPr lang="en-US" sz="1000" smtClean="0">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Note activity order—If patient is on bed rest, HOB should be greater than 15 degrees as patient at risk for skin breakdown</a:t>
            </a:r>
          </a:p>
          <a:p>
            <a:pPr lvl="1">
              <a:buSzPct val="60000"/>
              <a:buFont typeface="Wingdings 2" pitchFamily="18" charset="2"/>
              <a:buChar char=""/>
            </a:pPr>
            <a:r>
              <a:rPr lang="en-US" altLang="en-US" sz="2000" smtClean="0"/>
              <a:t>Note if SCDs are ordered and follow protocol</a:t>
            </a:r>
          </a:p>
          <a:p>
            <a:pPr lvl="1">
              <a:buSzPct val="60000"/>
              <a:buFont typeface="Wingdings 2" pitchFamily="18" charset="2"/>
              <a:buChar char=""/>
            </a:pPr>
            <a:r>
              <a:rPr lang="en-US" altLang="en-US" sz="2000" smtClean="0"/>
              <a:t>If ambulatory, assist patient to sitting level and move to chair</a:t>
            </a:r>
          </a:p>
          <a:p>
            <a:pPr lvl="1">
              <a:buSzPct val="60000"/>
              <a:buFont typeface="Wingdings 2" pitchFamily="18" charset="2"/>
              <a:buChar char=""/>
            </a:pPr>
            <a:r>
              <a:rPr lang="en-US" altLang="en-US" sz="2000" smtClean="0"/>
              <a:t>Note any assistance needed and ability to transfer</a:t>
            </a:r>
          </a:p>
          <a:p>
            <a:pPr lvl="1">
              <a:buSzPct val="60000"/>
              <a:buFont typeface="Wingdings 2" pitchFamily="18" charset="2"/>
              <a:buChar char=""/>
            </a:pPr>
            <a:r>
              <a:rPr lang="en-US" altLang="en-US" sz="2000" smtClean="0"/>
              <a:t>Assess need for ambulatory aid or equipment </a:t>
            </a:r>
          </a:p>
          <a:p>
            <a:pPr lvl="1">
              <a:buSzPct val="60000"/>
              <a:buFont typeface="Wingdings 2" pitchFamily="18" charset="2"/>
              <a:buChar char=""/>
            </a:pPr>
            <a:r>
              <a:rPr lang="en-US" altLang="en-US" sz="2000" smtClean="0"/>
              <a:t>Complete any standardized scales per protocol to quantify fall risk</a:t>
            </a:r>
          </a:p>
          <a:p>
            <a:pPr lvl="1">
              <a:buSzPct val="60000"/>
              <a:buFont typeface="Wingdings 2" pitchFamily="18" charset="2"/>
              <a:buChar char=""/>
            </a:pPr>
            <a:r>
              <a:rPr lang="en-US" altLang="en-US" sz="2000" smtClean="0"/>
              <a:t>Initiate or continue appropriate plan of care and follow core measures as needed </a:t>
            </a:r>
          </a:p>
          <a:p>
            <a:pPr lvl="1">
              <a:buSzPct val="60000"/>
              <a:buFont typeface="Wingdings 2" pitchFamily="18" charset="2"/>
              <a:buChar char=""/>
            </a:pPr>
            <a:r>
              <a:rPr lang="en-US" altLang="en-US" sz="2000" smtClean="0"/>
              <a:t>Complete documentation </a:t>
            </a:r>
          </a:p>
        </p:txBody>
      </p:sp>
      <p:sp>
        <p:nvSpPr>
          <p:cNvPr id="24579" name="Title 5"/>
          <p:cNvSpPr>
            <a:spLocks noGrp="1"/>
          </p:cNvSpPr>
          <p:nvPr>
            <p:ph type="title"/>
          </p:nvPr>
        </p:nvSpPr>
        <p:spPr/>
        <p:txBody>
          <a:bodyPr/>
          <a:lstStyle/>
          <a:p>
            <a:r>
              <a:rPr lang="en-US" altLang="en-US" smtClean="0"/>
              <a:t>Activity</a:t>
            </a:r>
          </a:p>
        </p:txBody>
      </p:sp>
      <p:sp>
        <p:nvSpPr>
          <p:cNvPr id="2458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458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6B10607-BB5A-4F57-8927-A2549296F7B0}" type="slidenum">
              <a:rPr lang="en-US" sz="1000" smtClean="0">
                <a:latin typeface="Arial" pitchFamily="34" charset="0"/>
              </a:rPr>
              <a:pPr eaLnBrk="1" hangingPunct="1"/>
              <a:t>15</a:t>
            </a:fld>
            <a:endParaRPr lang="en-US" sz="1000" smtClean="0">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465138" y="1641475"/>
            <a:ext cx="8229600" cy="4721225"/>
          </a:xfrm>
        </p:spPr>
        <p:txBody>
          <a:bodyPr/>
          <a:lstStyle/>
          <a:p>
            <a:r>
              <a:rPr lang="en-US" altLang="en-US" sz="2000" smtClean="0"/>
              <a:t>BP&gt;160 systolic or &lt;90</a:t>
            </a:r>
          </a:p>
          <a:p>
            <a:r>
              <a:rPr lang="en-US" altLang="en-US" sz="2000" smtClean="0"/>
              <a:t>Temperature </a:t>
            </a:r>
            <a:r>
              <a:rPr lang="en-US" altLang="en-US" sz="2000" smtClean="0">
                <a:sym typeface="Symbol" pitchFamily="18" charset="2"/>
              </a:rPr>
              <a:t></a:t>
            </a:r>
            <a:r>
              <a:rPr lang="en-US" altLang="en-US" sz="2000" smtClean="0"/>
              <a:t>97° or </a:t>
            </a:r>
            <a:r>
              <a:rPr lang="en-US" altLang="en-US" sz="2000" smtClean="0">
                <a:sym typeface="Symbol" pitchFamily="18" charset="2"/>
              </a:rPr>
              <a:t></a:t>
            </a:r>
            <a:r>
              <a:rPr lang="en-US" altLang="en-US" sz="2000" smtClean="0"/>
              <a:t>100° F</a:t>
            </a:r>
          </a:p>
          <a:p>
            <a:r>
              <a:rPr lang="en-US" altLang="en-US" sz="2000" smtClean="0"/>
              <a:t>Heart rate </a:t>
            </a:r>
            <a:r>
              <a:rPr lang="en-US" altLang="en-US" sz="2000" smtClean="0">
                <a:sym typeface="Symbol" pitchFamily="18" charset="2"/>
              </a:rPr>
              <a:t></a:t>
            </a:r>
            <a:r>
              <a:rPr lang="en-US" altLang="en-US" sz="2000" smtClean="0"/>
              <a:t>60 or </a:t>
            </a:r>
            <a:r>
              <a:rPr lang="en-US" altLang="en-US" sz="2000" smtClean="0">
                <a:sym typeface="Symbol" pitchFamily="18" charset="2"/>
              </a:rPr>
              <a:t></a:t>
            </a:r>
            <a:r>
              <a:rPr lang="en-US" altLang="en-US" sz="2000" smtClean="0"/>
              <a:t>90 beats/min</a:t>
            </a:r>
          </a:p>
          <a:p>
            <a:r>
              <a:rPr lang="en-US" altLang="en-US" sz="2000" smtClean="0"/>
              <a:t>Respirations </a:t>
            </a:r>
            <a:r>
              <a:rPr lang="en-US" altLang="en-US" sz="2000" smtClean="0">
                <a:sym typeface="Symbol" pitchFamily="18" charset="2"/>
              </a:rPr>
              <a:t></a:t>
            </a:r>
            <a:r>
              <a:rPr lang="en-US" altLang="en-US" sz="2000" smtClean="0"/>
              <a:t>12 or </a:t>
            </a:r>
            <a:r>
              <a:rPr lang="en-US" altLang="en-US" sz="2000" smtClean="0">
                <a:sym typeface="Symbol" pitchFamily="18" charset="2"/>
              </a:rPr>
              <a:t></a:t>
            </a:r>
            <a:r>
              <a:rPr lang="en-US" altLang="en-US" sz="2000" smtClean="0"/>
              <a:t>28/min</a:t>
            </a:r>
          </a:p>
          <a:p>
            <a:r>
              <a:rPr lang="en-US" altLang="en-US" sz="2000" smtClean="0"/>
              <a:t>O</a:t>
            </a:r>
            <a:r>
              <a:rPr lang="en-US" altLang="en-US" sz="2000" baseline="-25000" smtClean="0"/>
              <a:t>2</a:t>
            </a:r>
            <a:r>
              <a:rPr lang="en-US" altLang="en-US" sz="2000" smtClean="0"/>
              <a:t> saturation &lt;92%</a:t>
            </a:r>
          </a:p>
          <a:p>
            <a:r>
              <a:rPr lang="en-US" altLang="en-US" sz="2000" smtClean="0"/>
              <a:t>Urine output &lt;30 or &lt;240 mL/8 hours</a:t>
            </a:r>
          </a:p>
          <a:p>
            <a:r>
              <a:rPr lang="en-US" altLang="en-US" sz="2000" smtClean="0"/>
              <a:t>Dark amber or bloody urine (*urology patients)</a:t>
            </a:r>
          </a:p>
          <a:p>
            <a:r>
              <a:rPr lang="en-US" altLang="en-US" sz="2000" smtClean="0"/>
              <a:t>Postoperative nausea or vomiting</a:t>
            </a:r>
          </a:p>
          <a:p>
            <a:r>
              <a:rPr lang="en-US" altLang="en-US" sz="2000" smtClean="0"/>
              <a:t>Surgical pain not controlled with medication and/or chest pain</a:t>
            </a:r>
          </a:p>
          <a:p>
            <a:r>
              <a:rPr lang="en-US" altLang="en-US" sz="2000" smtClean="0"/>
              <a:t>Bleeding</a:t>
            </a:r>
          </a:p>
          <a:p>
            <a:r>
              <a:rPr lang="en-US" altLang="en-US" sz="2000" smtClean="0"/>
              <a:t>Altered level of consciousness (LOC), confusion, or difficulty arousing</a:t>
            </a:r>
          </a:p>
          <a:p>
            <a:r>
              <a:rPr lang="en-US" altLang="en-US" sz="2000" smtClean="0"/>
              <a:t>Sudden restlessness and/or anxiety </a:t>
            </a:r>
          </a:p>
        </p:txBody>
      </p:sp>
      <p:sp>
        <p:nvSpPr>
          <p:cNvPr id="25603" name="Title 1"/>
          <p:cNvSpPr>
            <a:spLocks noGrp="1"/>
          </p:cNvSpPr>
          <p:nvPr>
            <p:ph type="title"/>
          </p:nvPr>
        </p:nvSpPr>
        <p:spPr/>
        <p:txBody>
          <a:bodyPr/>
          <a:lstStyle/>
          <a:p>
            <a:r>
              <a:rPr lang="en-US" altLang="en-US" smtClean="0"/>
              <a:t>Examination Findings Requiring Immediate Assistance</a:t>
            </a:r>
          </a:p>
        </p:txBody>
      </p:sp>
      <p:sp>
        <p:nvSpPr>
          <p:cNvPr id="2560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560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30E8B60-6CE4-49BD-A37A-0EE360219751}" type="slidenum">
              <a:rPr lang="en-US" sz="1000" smtClean="0">
                <a:latin typeface="Arial" pitchFamily="34" charset="0"/>
              </a:rPr>
              <a:pPr eaLnBrk="1" hangingPunct="1"/>
              <a:t>16</a:t>
            </a:fld>
            <a:endParaRPr lang="en-US" sz="1000" smtClean="0">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Comprehensive record of patient information and relevant clinical data</a:t>
            </a:r>
          </a:p>
          <a:p>
            <a:pPr lvl="1">
              <a:buSzPct val="60000"/>
              <a:buFont typeface="Wingdings 2" pitchFamily="18" charset="2"/>
              <a:buChar char=""/>
            </a:pPr>
            <a:r>
              <a:rPr lang="en-US" altLang="en-US" sz="2800" smtClean="0"/>
              <a:t>Do not include billing and scheduling systems but focus on patient information</a:t>
            </a:r>
          </a:p>
          <a:p>
            <a:pPr lvl="1">
              <a:buSzPct val="60000"/>
              <a:buFont typeface="Wingdings 2" pitchFamily="18" charset="2"/>
              <a:buChar char=""/>
            </a:pPr>
            <a:r>
              <a:rPr lang="en-US" altLang="en-US" sz="2800" smtClean="0"/>
              <a:t>Institute of Medicine (IOM) report noting importance of electronic health records (EHRs)</a:t>
            </a:r>
          </a:p>
          <a:p>
            <a:pPr lvl="1">
              <a:buSzPct val="60000"/>
              <a:buFont typeface="Wingdings 2" pitchFamily="18" charset="2"/>
              <a:buChar char=""/>
            </a:pPr>
            <a:r>
              <a:rPr lang="en-US" altLang="en-US" sz="2800" smtClean="0"/>
              <a:t>Concept of meaningful use as required by federal government regulations </a:t>
            </a:r>
          </a:p>
        </p:txBody>
      </p:sp>
      <p:sp>
        <p:nvSpPr>
          <p:cNvPr id="26627" name="Title 5"/>
          <p:cNvSpPr>
            <a:spLocks noGrp="1"/>
          </p:cNvSpPr>
          <p:nvPr>
            <p:ph type="title"/>
          </p:nvPr>
        </p:nvSpPr>
        <p:spPr/>
        <p:txBody>
          <a:bodyPr/>
          <a:lstStyle/>
          <a:p>
            <a:r>
              <a:rPr lang="en-US" altLang="en-US" smtClean="0"/>
              <a:t>Electronic Health Recording </a:t>
            </a:r>
          </a:p>
        </p:txBody>
      </p:sp>
      <p:sp>
        <p:nvSpPr>
          <p:cNvPr id="2662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662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A9458C4-894F-4193-BEC2-8C3A7476943F}" type="slidenum">
              <a:rPr lang="en-US" sz="1000" smtClean="0">
                <a:latin typeface="Arial" pitchFamily="34" charset="0"/>
              </a:rPr>
              <a:pPr eaLnBrk="1" hangingPunct="1"/>
              <a:t>17</a:t>
            </a:fld>
            <a:endParaRPr lang="en-US" sz="1000" smtClean="0">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6"/>
          <p:cNvSpPr>
            <a:spLocks noGrp="1"/>
          </p:cNvSpPr>
          <p:nvPr>
            <p:ph idx="1"/>
          </p:nvPr>
        </p:nvSpPr>
        <p:spPr>
          <a:xfrm>
            <a:off x="465138" y="1641475"/>
            <a:ext cx="8229600" cy="4454525"/>
          </a:xfrm>
        </p:spPr>
        <p:txBody>
          <a:bodyPr/>
          <a:lstStyle/>
          <a:p>
            <a:r>
              <a:rPr lang="en-US" altLang="en-US" sz="2400" smtClean="0"/>
              <a:t>Meaningful use includes physician order entry and clinical decision support  to help increase patient safety and quality of care</a:t>
            </a:r>
          </a:p>
          <a:p>
            <a:r>
              <a:rPr lang="en-US" altLang="en-US" sz="2400" smtClean="0"/>
              <a:t>Provides timely updates and allows for communication of information </a:t>
            </a:r>
          </a:p>
          <a:p>
            <a:r>
              <a:rPr lang="en-US" altLang="en-US" sz="2400" smtClean="0"/>
              <a:t>EHRs are being used to meet Joint Commission National Patient Safety Goals</a:t>
            </a:r>
          </a:p>
          <a:p>
            <a:r>
              <a:rPr lang="en-US" altLang="en-US" sz="2400" smtClean="0"/>
              <a:t>Use of computer physician order entry (CPOE) has decreased transcription and prescribing errors</a:t>
            </a:r>
          </a:p>
          <a:p>
            <a:r>
              <a:rPr lang="en-US" altLang="en-US" sz="2400" smtClean="0"/>
              <a:t>Barcode usage for medication administration and built-in checklists to help maintain safety </a:t>
            </a:r>
          </a:p>
        </p:txBody>
      </p:sp>
      <p:sp>
        <p:nvSpPr>
          <p:cNvPr id="27651" name="Title 5"/>
          <p:cNvSpPr>
            <a:spLocks noGrp="1"/>
          </p:cNvSpPr>
          <p:nvPr>
            <p:ph type="title"/>
          </p:nvPr>
        </p:nvSpPr>
        <p:spPr/>
        <p:txBody>
          <a:bodyPr/>
          <a:lstStyle/>
          <a:p>
            <a:r>
              <a:rPr lang="en-US" altLang="en-US" smtClean="0"/>
              <a:t>Patient Safety</a:t>
            </a:r>
          </a:p>
        </p:txBody>
      </p:sp>
      <p:sp>
        <p:nvSpPr>
          <p:cNvPr id="2765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765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5F94E1C-EAD3-41A1-B65C-B4FAEB656063}" type="slidenum">
              <a:rPr lang="en-US" sz="1000" smtClean="0">
                <a:latin typeface="Arial" pitchFamily="34" charset="0"/>
              </a:rPr>
              <a:pPr eaLnBrk="1" hangingPunct="1"/>
              <a:t>18</a:t>
            </a:fld>
            <a:endParaRPr lang="en-US" sz="1000" smtClean="0">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65138" y="1641475"/>
            <a:ext cx="8229600" cy="4454525"/>
          </a:xfrm>
        </p:spPr>
        <p:txBody>
          <a:bodyPr/>
          <a:lstStyle/>
          <a:p>
            <a:r>
              <a:rPr lang="en-US" altLang="en-US" sz="2000" smtClean="0"/>
              <a:t>Acronym for verbal communication</a:t>
            </a:r>
          </a:p>
          <a:p>
            <a:r>
              <a:rPr lang="en-US" altLang="en-US" sz="2000" b="1" smtClean="0"/>
              <a:t>S</a:t>
            </a:r>
            <a:r>
              <a:rPr lang="en-US" altLang="en-US" sz="2000" smtClean="0"/>
              <a:t>ituation</a:t>
            </a:r>
          </a:p>
          <a:p>
            <a:pPr lvl="1"/>
            <a:r>
              <a:rPr lang="en-US" altLang="en-US" sz="1800" smtClean="0"/>
              <a:t>Providing specific information relative to patient issue</a:t>
            </a:r>
          </a:p>
          <a:p>
            <a:r>
              <a:rPr lang="en-US" altLang="en-US" sz="2000" b="1" smtClean="0"/>
              <a:t>B</a:t>
            </a:r>
            <a:r>
              <a:rPr lang="en-US" altLang="en-US" sz="2000" smtClean="0"/>
              <a:t>ackground</a:t>
            </a:r>
          </a:p>
          <a:p>
            <a:pPr lvl="1"/>
            <a:r>
              <a:rPr lang="en-US" altLang="en-US" sz="1800" smtClean="0"/>
              <a:t>Providing context and assessment data relative to patient issue</a:t>
            </a:r>
            <a:endParaRPr lang="en-US" altLang="en-US" sz="2000" smtClean="0"/>
          </a:p>
          <a:p>
            <a:r>
              <a:rPr lang="en-US" altLang="en-US" sz="2000" b="1" smtClean="0"/>
              <a:t>A</a:t>
            </a:r>
            <a:r>
              <a:rPr lang="en-US" altLang="en-US" sz="2000" smtClean="0"/>
              <a:t>ssessment </a:t>
            </a:r>
          </a:p>
          <a:p>
            <a:pPr lvl="1"/>
            <a:r>
              <a:rPr lang="en-US" altLang="en-US" sz="1800" smtClean="0"/>
              <a:t>Nurse’s interpretation of data relative to patient issue</a:t>
            </a:r>
            <a:endParaRPr lang="en-US" altLang="en-US" sz="2000" smtClean="0"/>
          </a:p>
          <a:p>
            <a:r>
              <a:rPr lang="en-US" altLang="en-US" sz="2000" b="1" smtClean="0"/>
              <a:t>R</a:t>
            </a:r>
            <a:r>
              <a:rPr lang="en-US" altLang="en-US" sz="2000" smtClean="0"/>
              <a:t>ecommendation </a:t>
            </a:r>
          </a:p>
          <a:p>
            <a:pPr lvl="1"/>
            <a:r>
              <a:rPr lang="en-US" altLang="en-US" sz="1800" smtClean="0"/>
              <a:t>Expectation of physician’s orders relative to patient issue</a:t>
            </a:r>
            <a:endParaRPr lang="en-US" altLang="en-US" sz="2000" smtClean="0"/>
          </a:p>
        </p:txBody>
      </p:sp>
      <p:sp>
        <p:nvSpPr>
          <p:cNvPr id="28675" name="Title 1"/>
          <p:cNvSpPr>
            <a:spLocks noGrp="1"/>
          </p:cNvSpPr>
          <p:nvPr>
            <p:ph type="title"/>
          </p:nvPr>
        </p:nvSpPr>
        <p:spPr/>
        <p:txBody>
          <a:bodyPr/>
          <a:lstStyle/>
          <a:p>
            <a:r>
              <a:rPr lang="en-US" altLang="en-US" smtClean="0"/>
              <a:t>SBAR for Staff Communication</a:t>
            </a:r>
          </a:p>
        </p:txBody>
      </p:sp>
      <p:sp>
        <p:nvSpPr>
          <p:cNvPr id="2867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867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FBCC629-5857-4B51-854D-761D9B9B7BEC}" type="slidenum">
              <a:rPr lang="en-US" sz="1000" smtClean="0">
                <a:latin typeface="Arial" pitchFamily="34" charset="0"/>
              </a:rPr>
              <a:pPr eaLnBrk="1" hangingPunct="1"/>
              <a:t>19</a:t>
            </a:fld>
            <a:endParaRPr lang="en-US" sz="1000" smtClean="0">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mtClean="0"/>
              <a:t>Patient does not require a complete head-to-toe physical examination during every 24-hour stay</a:t>
            </a:r>
          </a:p>
          <a:p>
            <a:pPr lvl="2">
              <a:buSzPct val="80000"/>
              <a:buFont typeface="Wingdings" pitchFamily="2" charset="2"/>
              <a:buChar char="Ø"/>
            </a:pPr>
            <a:r>
              <a:rPr lang="en-US" altLang="en-US" smtClean="0"/>
              <a:t>Patient does require consistent specialized examination at least every 8 hours that focuses on certain parameters</a:t>
            </a:r>
          </a:p>
          <a:p>
            <a:pPr lvl="2">
              <a:buSzPct val="80000"/>
              <a:buFont typeface="Wingdings" pitchFamily="2" charset="2"/>
              <a:buChar char="Ø"/>
            </a:pPr>
            <a:r>
              <a:rPr lang="en-US" altLang="en-US" smtClean="0"/>
              <a:t>Note that some measurements, such as daily weights, abdominal girth, or circumference of a limb, must be taken very carefully</a:t>
            </a:r>
          </a:p>
          <a:p>
            <a:pPr lvl="2">
              <a:buSzPct val="80000"/>
              <a:buFont typeface="Wingdings" pitchFamily="2" charset="2"/>
              <a:buChar char="Ø"/>
            </a:pPr>
            <a:r>
              <a:rPr lang="en-US" altLang="en-US" smtClean="0"/>
              <a:t>Usefulness of such measurements depends entirely on consistency of procedure from nurse to nurse</a:t>
            </a:r>
          </a:p>
          <a:p>
            <a:pPr lvl="2">
              <a:buSzPct val="80000"/>
              <a:buFont typeface="Wingdings" pitchFamily="2" charset="2"/>
              <a:buChar char="Ø"/>
            </a:pPr>
            <a:r>
              <a:rPr lang="en-US" altLang="en-US" smtClean="0"/>
              <a:t>Also remember that many assessments must be done frequently throughout course of a shift</a:t>
            </a:r>
          </a:p>
        </p:txBody>
      </p:sp>
      <p:sp>
        <p:nvSpPr>
          <p:cNvPr id="11267" name="Title 5"/>
          <p:cNvSpPr>
            <a:spLocks noGrp="1"/>
          </p:cNvSpPr>
          <p:nvPr>
            <p:ph type="title"/>
          </p:nvPr>
        </p:nvSpPr>
        <p:spPr/>
        <p:txBody>
          <a:bodyPr/>
          <a:lstStyle/>
          <a:p>
            <a:r>
              <a:rPr lang="en-US" altLang="en-US" smtClean="0"/>
              <a:t>Hospital Setting Requirements</a:t>
            </a:r>
          </a:p>
        </p:txBody>
      </p:sp>
      <p:sp>
        <p:nvSpPr>
          <p:cNvPr id="112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12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B85E6F9-ED72-4755-B3D4-014D2E674B59}" type="slidenum">
              <a:rPr lang="en-US" sz="1000" smtClean="0">
                <a:latin typeface="Arial" pitchFamily="34" charset="0"/>
              </a:rPr>
              <a:pPr eaLnBrk="1" hangingPunct="1"/>
              <a:t>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a:t>The nurse is preparing discharge planning for a hospitalized patient. When should the nurse start discharge teaching</a:t>
            </a:r>
            <a:r>
              <a:rPr lang="en-US" dirty="0" smtClean="0"/>
              <a:t>?</a:t>
            </a:r>
          </a:p>
          <a:p>
            <a:pPr marL="463550" indent="-463550" eaLnBrk="1" hangingPunct="1">
              <a:buSzPct val="100000"/>
              <a:buFont typeface="Arial" charset="0"/>
              <a:buAutoNum type="arabicPeriod"/>
              <a:defRPr/>
            </a:pPr>
            <a:r>
              <a:rPr lang="en-US" dirty="0"/>
              <a:t>The nurse should start discharge teaching upon admission. </a:t>
            </a:r>
          </a:p>
          <a:p>
            <a:pPr marL="463550" indent="-463550" eaLnBrk="1" hangingPunct="1">
              <a:buSzPct val="100000"/>
              <a:buFont typeface="Arial" charset="0"/>
              <a:buAutoNum type="arabicPeriod"/>
              <a:defRPr/>
            </a:pPr>
            <a:r>
              <a:rPr lang="en-US" dirty="0"/>
              <a:t>The nurse should wait until just before discharge to start teaching so the patient will remember instructions.</a:t>
            </a:r>
          </a:p>
          <a:p>
            <a:pPr marL="463550" indent="-463550" eaLnBrk="1" hangingPunct="1">
              <a:buSzPct val="100000"/>
              <a:buFont typeface="Arial" charset="0"/>
              <a:buAutoNum type="arabicPeriod"/>
              <a:defRPr/>
            </a:pPr>
            <a:r>
              <a:rPr lang="en-US" dirty="0"/>
              <a:t>The nurse should wait for the doctor to write the orders for discharge.</a:t>
            </a:r>
          </a:p>
          <a:p>
            <a:pPr marL="463550" indent="-463550" eaLnBrk="1" hangingPunct="1">
              <a:buSzPct val="100000"/>
              <a:buFont typeface="Arial" charset="0"/>
              <a:buAutoNum type="arabicPeriod"/>
              <a:defRPr/>
            </a:pPr>
            <a:r>
              <a:rPr lang="en-US" dirty="0"/>
              <a:t>The doctor will provide discharge teaching.</a:t>
            </a:r>
          </a:p>
          <a:p>
            <a:pPr marL="0" indent="0">
              <a:buNone/>
            </a:pPr>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fld id="{0DC11F87-72B3-4C6E-AEAE-36D50B601A6F}" type="slidenum">
              <a:rPr lang="en-US" smtClean="0"/>
              <a:pPr>
                <a:defRPr/>
              </a:pPr>
              <a:t>20</a:t>
            </a:fld>
            <a:endParaRPr lang="en-US" dirty="0"/>
          </a:p>
        </p:txBody>
      </p:sp>
      <p:sp>
        <p:nvSpPr>
          <p:cNvPr id="5" name="Footer Placeholder 4"/>
          <p:cNvSpPr>
            <a:spLocks noGrp="1"/>
          </p:cNvSpPr>
          <p:nvPr>
            <p:ph type="ftr" sz="quarter" idx="11"/>
          </p:nvPr>
        </p:nvSpPr>
        <p:spPr/>
        <p:txBody>
          <a:bodyPr/>
          <a:lstStyle/>
          <a:p>
            <a:pPr>
              <a:defRPr/>
            </a:pPr>
            <a:r>
              <a:rPr lang="en-US" smtClean="0"/>
              <a:t>Copyright © 2016 by Elsevier, Inc. All rights reserved.</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415660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dirty="0" smtClean="0"/>
              <a:t>As you perform this sequence, take note of anything that will need continuous monitoring, such as a blood pressure or pulse oximetry reading that is not what you expect, or breath sounds suggesting difficult respiratory effort</a:t>
            </a:r>
          </a:p>
          <a:p>
            <a:pPr lvl="1">
              <a:buSzPct val="60000"/>
              <a:buFont typeface="Wingdings 2" pitchFamily="18" charset="2"/>
              <a:buChar char=""/>
            </a:pPr>
            <a:r>
              <a:rPr lang="en-US" altLang="en-US" dirty="0" smtClean="0"/>
              <a:t>If there is no protocol in place for a particular assessment situation, then decide for yourself how often you need to check on person’s status</a:t>
            </a:r>
          </a:p>
          <a:p>
            <a:pPr lvl="1">
              <a:buSzPct val="60000"/>
              <a:buFont typeface="Wingdings 2" pitchFamily="18" charset="2"/>
              <a:buChar char=""/>
            </a:pPr>
            <a:r>
              <a:rPr lang="en-US" altLang="en-US" dirty="0" smtClean="0"/>
              <a:t>Your assessments must be thorough and accurate, yet you must be able to complete them rapidly without seeming hurried</a:t>
            </a:r>
          </a:p>
          <a:p>
            <a:pPr lvl="1"/>
            <a:endParaRPr lang="en-US" altLang="en-US" sz="2000" dirty="0" smtClean="0"/>
          </a:p>
        </p:txBody>
      </p:sp>
      <p:sp>
        <p:nvSpPr>
          <p:cNvPr id="12291" name="Title 5"/>
          <p:cNvSpPr>
            <a:spLocks noGrp="1"/>
          </p:cNvSpPr>
          <p:nvPr>
            <p:ph type="title"/>
          </p:nvPr>
        </p:nvSpPr>
        <p:spPr/>
        <p:txBody>
          <a:bodyPr/>
          <a:lstStyle/>
          <a:p>
            <a:r>
              <a:rPr lang="en-US" altLang="en-US" smtClean="0"/>
              <a:t>Outline of Initial Assessment I</a:t>
            </a:r>
          </a:p>
        </p:txBody>
      </p:sp>
      <p:sp>
        <p:nvSpPr>
          <p:cNvPr id="122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229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7E0A1B9-6D7F-4212-810C-33EC8BDB226C}" type="slidenum">
              <a:rPr lang="en-US" sz="1000" smtClean="0">
                <a:latin typeface="Arial" pitchFamily="34" charset="0"/>
              </a:rPr>
              <a:pPr eaLnBrk="1" hangingPunct="1"/>
              <a:t>3</a:t>
            </a:fld>
            <a:endParaRPr lang="en-US" sz="1000" smtClean="0">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mtClean="0"/>
              <a:t>Basic reassessment applies to adults in medical, surgical, and in cardiac step-down care areas</a:t>
            </a:r>
          </a:p>
          <a:p>
            <a:pPr lvl="1">
              <a:buSzPct val="60000"/>
              <a:buFont typeface="Wingdings 2" pitchFamily="18" charset="2"/>
              <a:buChar char=""/>
            </a:pPr>
            <a:r>
              <a:rPr lang="en-US" altLang="en-US" smtClean="0"/>
              <a:t>Each assessment must then be specialized to each adult, and findings must be integrated into your complete knowledge base regarding patient</a:t>
            </a:r>
          </a:p>
          <a:p>
            <a:pPr lvl="1">
              <a:buSzPct val="60000"/>
              <a:buFont typeface="Wingdings 2" pitchFamily="18" charset="2"/>
              <a:buChar char=""/>
            </a:pPr>
            <a:r>
              <a:rPr lang="en-US" altLang="en-US" smtClean="0"/>
              <a:t>This includes what you read in chart, what you hear in reports, and results of any laboratory tests and diagnostic imaging that are available</a:t>
            </a:r>
          </a:p>
        </p:txBody>
      </p:sp>
      <p:sp>
        <p:nvSpPr>
          <p:cNvPr id="13315" name="Title 5"/>
          <p:cNvSpPr>
            <a:spLocks noGrp="1"/>
          </p:cNvSpPr>
          <p:nvPr>
            <p:ph type="title"/>
          </p:nvPr>
        </p:nvSpPr>
        <p:spPr/>
        <p:txBody>
          <a:bodyPr/>
          <a:lstStyle/>
          <a:p>
            <a:r>
              <a:rPr lang="en-US" altLang="en-US" smtClean="0"/>
              <a:t>Outline of Initial Assessment II</a:t>
            </a:r>
          </a:p>
        </p:txBody>
      </p:sp>
      <p:sp>
        <p:nvSpPr>
          <p:cNvPr id="133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33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5DCFDAC-EC5A-495F-91EE-96F84F8C74D6}" type="slidenum">
              <a:rPr lang="en-US" sz="1000" smtClean="0">
                <a:latin typeface="Arial" pitchFamily="34" charset="0"/>
              </a:rPr>
              <a:pPr eaLnBrk="1" hangingPunct="1"/>
              <a:t>4</a:t>
            </a:fld>
            <a:endParaRPr lang="en-US" sz="1000" smtClean="0">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6"/>
          <p:cNvSpPr>
            <a:spLocks noGrp="1"/>
          </p:cNvSpPr>
          <p:nvPr>
            <p:ph idx="1"/>
          </p:nvPr>
        </p:nvSpPr>
        <p:spPr>
          <a:xfrm>
            <a:off x="465138" y="1641475"/>
            <a:ext cx="8229600" cy="4454525"/>
          </a:xfrm>
        </p:spPr>
        <p:txBody>
          <a:bodyPr/>
          <a:lstStyle/>
          <a:p>
            <a:r>
              <a:rPr lang="en-US" altLang="en-US" smtClean="0"/>
              <a:t>On your way into room</a:t>
            </a:r>
          </a:p>
          <a:p>
            <a:pPr lvl="1"/>
            <a:r>
              <a:rPr lang="en-US" altLang="en-US" smtClean="0"/>
              <a:t>Note and verify that necessary markers or flags are in place at doorway regarding such conditions as isolation precautions, latex allergies, or fall precautions</a:t>
            </a:r>
          </a:p>
          <a:p>
            <a:r>
              <a:rPr lang="en-US" altLang="en-US" smtClean="0"/>
              <a:t>Once in the room</a:t>
            </a:r>
          </a:p>
          <a:p>
            <a:pPr lvl="1"/>
            <a:r>
              <a:rPr lang="en-US" altLang="en-US" smtClean="0"/>
              <a:t>Introduce yourself as patient’s nurse for next 8 hours</a:t>
            </a:r>
          </a:p>
          <a:p>
            <a:pPr lvl="1"/>
            <a:r>
              <a:rPr lang="en-US" altLang="en-US" smtClean="0"/>
              <a:t>Make direct eye contact and ask how he or she is feeling, how he or she spent previous shift, and whether he or she is having any pain or discomfort</a:t>
            </a:r>
          </a:p>
          <a:p>
            <a:pPr lvl="1"/>
            <a:endParaRPr lang="en-US" altLang="en-US" smtClean="0"/>
          </a:p>
          <a:p>
            <a:pPr lvl="1"/>
            <a:endParaRPr lang="en-US" altLang="en-US" smtClean="0"/>
          </a:p>
          <a:p>
            <a:pPr lvl="1"/>
            <a:endParaRPr lang="en-US" altLang="en-US" smtClean="0"/>
          </a:p>
        </p:txBody>
      </p:sp>
      <p:sp>
        <p:nvSpPr>
          <p:cNvPr id="14339" name="Title 5"/>
          <p:cNvSpPr>
            <a:spLocks noGrp="1"/>
          </p:cNvSpPr>
          <p:nvPr>
            <p:ph type="title"/>
          </p:nvPr>
        </p:nvSpPr>
        <p:spPr/>
        <p:txBody>
          <a:bodyPr/>
          <a:lstStyle/>
          <a:p>
            <a:r>
              <a:rPr lang="en-US" altLang="en-US" smtClean="0"/>
              <a:t>Health History Sequence I</a:t>
            </a:r>
          </a:p>
        </p:txBody>
      </p:sp>
      <p:sp>
        <p:nvSpPr>
          <p:cNvPr id="143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43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993E479-71F5-41AB-873D-082EDBF6EC07}" type="slidenum">
              <a:rPr lang="en-US" sz="1000" smtClean="0">
                <a:latin typeface="Arial" pitchFamily="34" charset="0"/>
              </a:rPr>
              <a:pPr eaLnBrk="1" hangingPunct="1"/>
              <a:t>5</a:t>
            </a:fld>
            <a:endParaRPr lang="en-US" sz="1000" smtClean="0">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6"/>
          <p:cNvSpPr>
            <a:spLocks noGrp="1"/>
          </p:cNvSpPr>
          <p:nvPr>
            <p:ph idx="1"/>
          </p:nvPr>
        </p:nvSpPr>
        <p:spPr>
          <a:xfrm>
            <a:off x="465138" y="1641475"/>
            <a:ext cx="8229600" cy="4454525"/>
          </a:xfrm>
        </p:spPr>
        <p:txBody>
          <a:bodyPr/>
          <a:lstStyle/>
          <a:p>
            <a:r>
              <a:rPr lang="en-US" altLang="en-US" smtClean="0"/>
              <a:t>Once in the room </a:t>
            </a:r>
          </a:p>
          <a:p>
            <a:pPr lvl="1"/>
            <a:r>
              <a:rPr lang="en-US" altLang="en-US" smtClean="0"/>
              <a:t>Refer to what you have heard from previous shift in process of your own questioning</a:t>
            </a:r>
          </a:p>
          <a:p>
            <a:pPr lvl="2"/>
            <a:r>
              <a:rPr lang="en-US" altLang="en-US" smtClean="0"/>
              <a:t>This alleviates person’s frustration at answering same questions every time a new staff member enters</a:t>
            </a:r>
          </a:p>
          <a:p>
            <a:pPr lvl="2"/>
            <a:r>
              <a:rPr lang="en-US" altLang="en-US" smtClean="0"/>
              <a:t>Offer water as a courtesy, and note data this gives you</a:t>
            </a:r>
          </a:p>
          <a:p>
            <a:pPr lvl="3"/>
            <a:r>
              <a:rPr lang="en-US" altLang="en-US" smtClean="0"/>
              <a:t>Person’s ability to hear, follow directions, cross the midline, and especially ability to swallow</a:t>
            </a:r>
          </a:p>
          <a:p>
            <a:pPr lvl="2"/>
            <a:r>
              <a:rPr lang="en-US" altLang="en-US" smtClean="0"/>
              <a:t>As you collect this and subsequent history, note data on general appearance</a:t>
            </a:r>
          </a:p>
          <a:p>
            <a:pPr lvl="2"/>
            <a:r>
              <a:rPr lang="en-US" altLang="en-US" smtClean="0"/>
              <a:t>Complete your initial overview by verifying that correct name band has been applied to wrist</a:t>
            </a:r>
          </a:p>
        </p:txBody>
      </p:sp>
      <p:sp>
        <p:nvSpPr>
          <p:cNvPr id="15363" name="Title 5"/>
          <p:cNvSpPr>
            <a:spLocks noGrp="1"/>
          </p:cNvSpPr>
          <p:nvPr>
            <p:ph type="title"/>
          </p:nvPr>
        </p:nvSpPr>
        <p:spPr/>
        <p:txBody>
          <a:bodyPr/>
          <a:lstStyle/>
          <a:p>
            <a:r>
              <a:rPr lang="en-US" altLang="en-US" smtClean="0"/>
              <a:t>Health History Sequence II</a:t>
            </a:r>
          </a:p>
        </p:txBody>
      </p:sp>
      <p:sp>
        <p:nvSpPr>
          <p:cNvPr id="153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53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0117598-B8AC-4925-A335-1858663DA983}" type="slidenum">
              <a:rPr lang="en-US" sz="1000" smtClean="0">
                <a:latin typeface="Arial" pitchFamily="34" charset="0"/>
              </a:rPr>
              <a:pPr eaLnBrk="1" hangingPunct="1"/>
              <a:t>6</a:t>
            </a:fld>
            <a:endParaRPr lang="en-US" sz="1000" smtClean="0">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Facial expression, appropriate to the situation</a:t>
            </a:r>
          </a:p>
          <a:p>
            <a:pPr lvl="1">
              <a:buSzPct val="60000"/>
              <a:buFont typeface="Wingdings 2" pitchFamily="18" charset="2"/>
              <a:buChar char=""/>
            </a:pPr>
            <a:r>
              <a:rPr lang="en-US" altLang="en-US" sz="2000" smtClean="0"/>
              <a:t>Body position, relaxed and comfortable or tense, in pain</a:t>
            </a:r>
          </a:p>
          <a:p>
            <a:pPr lvl="1">
              <a:buSzPct val="60000"/>
              <a:buFont typeface="Wingdings 2" pitchFamily="18" charset="2"/>
              <a:buChar char=""/>
            </a:pPr>
            <a:r>
              <a:rPr lang="en-US" altLang="en-US" sz="2000" smtClean="0"/>
              <a:t>Level of consciousness, alert and oriented, attentive to your questions, responds appropriately</a:t>
            </a:r>
          </a:p>
          <a:p>
            <a:pPr lvl="1">
              <a:buSzPct val="60000"/>
              <a:buFont typeface="Wingdings 2" pitchFamily="18" charset="2"/>
              <a:buChar char=""/>
            </a:pPr>
            <a:r>
              <a:rPr lang="en-US" altLang="en-US" sz="2000" smtClean="0"/>
              <a:t>Skin color, even tone consistent with racial heritage</a:t>
            </a:r>
          </a:p>
          <a:p>
            <a:pPr lvl="1">
              <a:buSzPct val="60000"/>
              <a:buFont typeface="Wingdings 2" pitchFamily="18" charset="2"/>
              <a:buChar char=""/>
            </a:pPr>
            <a:r>
              <a:rPr lang="en-US" altLang="en-US" sz="2000" smtClean="0"/>
              <a:t>Nutritional status, weight appears in healthy range, even fat distribution, hydration appears healthy</a:t>
            </a:r>
          </a:p>
          <a:p>
            <a:pPr lvl="1">
              <a:buSzPct val="60000"/>
              <a:buFont typeface="Wingdings 2" pitchFamily="18" charset="2"/>
              <a:buChar char=""/>
            </a:pPr>
            <a:r>
              <a:rPr lang="en-US" altLang="en-US" sz="2000" smtClean="0"/>
              <a:t>Speech: articulation clear and understandable, pattern fluent and even, content appropriate</a:t>
            </a:r>
          </a:p>
          <a:p>
            <a:pPr lvl="1">
              <a:buSzPct val="60000"/>
              <a:buFont typeface="Wingdings 2" pitchFamily="18" charset="2"/>
              <a:buChar char=""/>
            </a:pPr>
            <a:r>
              <a:rPr lang="en-US" altLang="en-US" sz="2000" smtClean="0"/>
              <a:t>Hearing: responses and facial expression consistent with what you have said</a:t>
            </a:r>
          </a:p>
        </p:txBody>
      </p:sp>
      <p:sp>
        <p:nvSpPr>
          <p:cNvPr id="16387" name="Title 5"/>
          <p:cNvSpPr>
            <a:spLocks noGrp="1"/>
          </p:cNvSpPr>
          <p:nvPr>
            <p:ph type="title"/>
          </p:nvPr>
        </p:nvSpPr>
        <p:spPr/>
        <p:txBody>
          <a:bodyPr/>
          <a:lstStyle/>
          <a:p>
            <a:r>
              <a:rPr lang="en-US" altLang="en-US" smtClean="0"/>
              <a:t>General Appearance</a:t>
            </a:r>
          </a:p>
        </p:txBody>
      </p:sp>
      <p:sp>
        <p:nvSpPr>
          <p:cNvPr id="163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63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1F179B5-E71B-4394-9761-0D66C31EE8F2}" type="slidenum">
              <a:rPr lang="en-US" sz="1000" smtClean="0">
                <a:latin typeface="Arial" pitchFamily="34" charset="0"/>
              </a:rPr>
              <a:pPr eaLnBrk="1" hangingPunct="1"/>
              <a:t>7</a:t>
            </a:fld>
            <a:endParaRPr lang="en-US" sz="1000" smtClean="0">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mtClean="0"/>
              <a:t>Temperature</a:t>
            </a:r>
          </a:p>
          <a:p>
            <a:pPr lvl="1">
              <a:buSzPct val="60000"/>
              <a:buFont typeface="Wingdings 2" pitchFamily="18" charset="2"/>
              <a:buChar char=""/>
            </a:pPr>
            <a:r>
              <a:rPr lang="en-US" altLang="en-US" smtClean="0"/>
              <a:t>Pulse</a:t>
            </a:r>
          </a:p>
          <a:p>
            <a:pPr lvl="1">
              <a:buSzPct val="60000"/>
              <a:buFont typeface="Wingdings 2" pitchFamily="18" charset="2"/>
              <a:buChar char=""/>
            </a:pPr>
            <a:r>
              <a:rPr lang="en-US" altLang="en-US" smtClean="0"/>
              <a:t>Respiration</a:t>
            </a:r>
          </a:p>
          <a:p>
            <a:pPr lvl="1">
              <a:buSzPct val="60000"/>
              <a:buFont typeface="Wingdings 2" pitchFamily="18" charset="2"/>
              <a:buChar char=""/>
            </a:pPr>
            <a:r>
              <a:rPr lang="en-US" altLang="en-US" smtClean="0"/>
              <a:t>Blood pressure</a:t>
            </a:r>
          </a:p>
          <a:p>
            <a:pPr lvl="1">
              <a:buSzPct val="60000"/>
              <a:buFont typeface="Wingdings 2" pitchFamily="18" charset="2"/>
              <a:buChar char=""/>
            </a:pPr>
            <a:r>
              <a:rPr lang="en-US" altLang="en-US" smtClean="0"/>
              <a:t>Pulse oximetry</a:t>
            </a:r>
          </a:p>
          <a:p>
            <a:pPr lvl="1">
              <a:buSzPct val="60000"/>
              <a:buFont typeface="Wingdings 2" pitchFamily="18" charset="2"/>
              <a:buChar char=""/>
            </a:pPr>
            <a:r>
              <a:rPr lang="en-US" altLang="en-US" smtClean="0"/>
              <a:t>Rate pain level on 1 to 10 scale, pain tolerance</a:t>
            </a:r>
          </a:p>
          <a:p>
            <a:pPr lvl="1">
              <a:buSzPct val="60000"/>
              <a:buFont typeface="Wingdings 2" pitchFamily="18" charset="2"/>
              <a:buChar char=""/>
            </a:pPr>
            <a:r>
              <a:rPr lang="en-US" altLang="en-US" smtClean="0"/>
              <a:t>If pain medication is given, note response in 15 minutes for IV administration to 1 hour for oral administration</a:t>
            </a:r>
          </a:p>
        </p:txBody>
      </p:sp>
      <p:sp>
        <p:nvSpPr>
          <p:cNvPr id="17411" name="Title 5"/>
          <p:cNvSpPr>
            <a:spLocks noGrp="1"/>
          </p:cNvSpPr>
          <p:nvPr>
            <p:ph type="title"/>
          </p:nvPr>
        </p:nvSpPr>
        <p:spPr/>
        <p:txBody>
          <a:bodyPr/>
          <a:lstStyle/>
          <a:p>
            <a:r>
              <a:rPr lang="en-US" altLang="en-US" smtClean="0"/>
              <a:t>Measurement</a:t>
            </a:r>
          </a:p>
        </p:txBody>
      </p:sp>
      <p:sp>
        <p:nvSpPr>
          <p:cNvPr id="174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74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5A3C07F-F641-4A75-8F2C-D268FE77BC5B}" type="slidenum">
              <a:rPr lang="en-US" sz="1000" smtClean="0">
                <a:latin typeface="Arial" pitchFamily="34" charset="0"/>
              </a:rPr>
              <a:pPr eaLnBrk="1" hangingPunct="1"/>
              <a:t>8</a:t>
            </a:fld>
            <a:endParaRPr lang="en-US" sz="1000" smtClean="0">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6"/>
          <p:cNvSpPr>
            <a:spLocks noGrp="1"/>
          </p:cNvSpPr>
          <p:nvPr>
            <p:ph idx="1"/>
          </p:nvPr>
        </p:nvSpPr>
        <p:spPr>
          <a:xfrm>
            <a:off x="465138" y="1641475"/>
            <a:ext cx="8229600" cy="4454525"/>
          </a:xfrm>
        </p:spPr>
        <p:txBody>
          <a:bodyPr/>
          <a:lstStyle/>
          <a:p>
            <a:pPr lvl="1">
              <a:buSzPct val="60000"/>
              <a:buFont typeface="Wingdings 2" pitchFamily="18" charset="2"/>
              <a:buChar char=""/>
            </a:pPr>
            <a:r>
              <a:rPr lang="en-US" altLang="en-US" smtClean="0"/>
              <a:t>Eyes open spontaneously to name</a:t>
            </a:r>
          </a:p>
          <a:p>
            <a:pPr lvl="1">
              <a:buSzPct val="60000"/>
              <a:buFont typeface="Wingdings 2" pitchFamily="18" charset="2"/>
              <a:buChar char=""/>
            </a:pPr>
            <a:r>
              <a:rPr lang="en-US" altLang="en-US" smtClean="0"/>
              <a:t>Motor response</a:t>
            </a:r>
          </a:p>
          <a:p>
            <a:pPr lvl="1">
              <a:buSzPct val="60000"/>
              <a:buFont typeface="Wingdings 2" pitchFamily="18" charset="2"/>
              <a:buChar char=""/>
            </a:pPr>
            <a:r>
              <a:rPr lang="en-US" altLang="en-US" smtClean="0"/>
              <a:t>Verbal response</a:t>
            </a:r>
          </a:p>
          <a:p>
            <a:pPr lvl="1">
              <a:buSzPct val="60000"/>
              <a:buFont typeface="Wingdings 2" pitchFamily="18" charset="2"/>
              <a:buChar char=""/>
            </a:pPr>
            <a:r>
              <a:rPr lang="en-US" altLang="en-US" smtClean="0"/>
              <a:t>Pupil size in millimeter and reaction, right and left</a:t>
            </a:r>
          </a:p>
          <a:p>
            <a:pPr lvl="1">
              <a:buSzPct val="60000"/>
              <a:buFont typeface="Wingdings 2" pitchFamily="18" charset="2"/>
              <a:buChar char=""/>
            </a:pPr>
            <a:r>
              <a:rPr lang="en-US" altLang="en-US" smtClean="0"/>
              <a:t>Muscle strength, right and left upper; right and left lower</a:t>
            </a:r>
          </a:p>
          <a:p>
            <a:pPr lvl="1">
              <a:buSzPct val="60000"/>
              <a:buFont typeface="Wingdings 2" pitchFamily="18" charset="2"/>
              <a:buChar char=""/>
            </a:pPr>
            <a:r>
              <a:rPr lang="en-US" altLang="en-US" smtClean="0"/>
              <a:t>Any ptosis, facial droop</a:t>
            </a:r>
          </a:p>
          <a:p>
            <a:pPr lvl="1">
              <a:buSzPct val="60000"/>
              <a:buFont typeface="Wingdings 2" pitchFamily="18" charset="2"/>
              <a:buChar char=""/>
            </a:pPr>
            <a:r>
              <a:rPr lang="en-US" altLang="en-US" smtClean="0"/>
              <a:t>Sensation</a:t>
            </a:r>
          </a:p>
          <a:p>
            <a:pPr lvl="1">
              <a:buSzPct val="60000"/>
              <a:buFont typeface="Wingdings 2" pitchFamily="18" charset="2"/>
              <a:buChar char=""/>
            </a:pPr>
            <a:r>
              <a:rPr lang="en-US" altLang="en-US" smtClean="0"/>
              <a:t>Communication</a:t>
            </a:r>
          </a:p>
          <a:p>
            <a:pPr lvl="1">
              <a:buSzPct val="60000"/>
              <a:buFont typeface="Wingdings 2" pitchFamily="18" charset="2"/>
              <a:buChar char=""/>
            </a:pPr>
            <a:r>
              <a:rPr lang="en-US" altLang="en-US" smtClean="0"/>
              <a:t>Ability to swallow</a:t>
            </a:r>
          </a:p>
        </p:txBody>
      </p:sp>
      <p:sp>
        <p:nvSpPr>
          <p:cNvPr id="18435" name="Title 5"/>
          <p:cNvSpPr>
            <a:spLocks noGrp="1"/>
          </p:cNvSpPr>
          <p:nvPr>
            <p:ph type="title"/>
          </p:nvPr>
        </p:nvSpPr>
        <p:spPr/>
        <p:txBody>
          <a:bodyPr/>
          <a:lstStyle/>
          <a:p>
            <a:r>
              <a:rPr lang="en-US" altLang="en-US" smtClean="0"/>
              <a:t>Neurologic System</a:t>
            </a:r>
          </a:p>
        </p:txBody>
      </p:sp>
      <p:sp>
        <p:nvSpPr>
          <p:cNvPr id="1843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843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B0CAB07-E759-4EB6-AD99-1FCF8D3C0558}" type="slidenum">
              <a:rPr lang="en-US" sz="1000" smtClean="0">
                <a:latin typeface="Arial" pitchFamily="34" charset="0"/>
              </a:rPr>
              <a:pPr eaLnBrk="1" hangingPunct="1"/>
              <a:t>9</a:t>
            </a:fld>
            <a:endParaRPr lang="en-US" sz="1000" smtClean="0">
              <a:latin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TotalTime>
  <Words>2014</Words>
  <Application>Microsoft Office PowerPoint</Application>
  <PresentationFormat>On-screen Show (4:3)</PresentationFormat>
  <Paragraphs>204</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Chapter 29</vt:lpstr>
      <vt:lpstr>Hospital Setting Requirements</vt:lpstr>
      <vt:lpstr>Outline of Initial Assessment I</vt:lpstr>
      <vt:lpstr>Outline of Initial Assessment II</vt:lpstr>
      <vt:lpstr>Health History Sequence I</vt:lpstr>
      <vt:lpstr>Health History Sequence II</vt:lpstr>
      <vt:lpstr>General Appearance</vt:lpstr>
      <vt:lpstr>Measurement</vt:lpstr>
      <vt:lpstr>Neurologic System</vt:lpstr>
      <vt:lpstr>Respiratory System</vt:lpstr>
      <vt:lpstr>Cardiovascular System I</vt:lpstr>
      <vt:lpstr>Cardiovascular System II</vt:lpstr>
      <vt:lpstr>Skin</vt:lpstr>
      <vt:lpstr>Abdomen and Genitourinary</vt:lpstr>
      <vt:lpstr>Activity</vt:lpstr>
      <vt:lpstr>Examination Findings Requiring Immediate Assistance</vt:lpstr>
      <vt:lpstr>Electronic Health Recording </vt:lpstr>
      <vt:lpstr>Patient Safety</vt:lpstr>
      <vt:lpstr>SBAR for Staff Communication</vt:lpstr>
      <vt:lpstr>Question</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144</cp:revision>
  <dcterms:created xsi:type="dcterms:W3CDTF">2007-07-25T18:30:10Z</dcterms:created>
  <dcterms:modified xsi:type="dcterms:W3CDTF">2015-02-03T20:47:29Z</dcterms:modified>
</cp:coreProperties>
</file>