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Lst>
  <p:notesMasterIdLst>
    <p:notesMasterId r:id="rId22"/>
  </p:notesMasterIdLst>
  <p:handoutMasterIdLst>
    <p:handoutMasterId r:id="rId23"/>
  </p:handoutMasterIdLst>
  <p:sldIdLst>
    <p:sldId id="450" r:id="rId2"/>
    <p:sldId id="455" r:id="rId3"/>
    <p:sldId id="456" r:id="rId4"/>
    <p:sldId id="457" r:id="rId5"/>
    <p:sldId id="458" r:id="rId6"/>
    <p:sldId id="459" r:id="rId7"/>
    <p:sldId id="460" r:id="rId8"/>
    <p:sldId id="462" r:id="rId9"/>
    <p:sldId id="463" r:id="rId10"/>
    <p:sldId id="464" r:id="rId11"/>
    <p:sldId id="465" r:id="rId12"/>
    <p:sldId id="466" r:id="rId13"/>
    <p:sldId id="467" r:id="rId14"/>
    <p:sldId id="468" r:id="rId15"/>
    <p:sldId id="470" r:id="rId16"/>
    <p:sldId id="473" r:id="rId17"/>
    <p:sldId id="471" r:id="rId18"/>
    <p:sldId id="472" r:id="rId19"/>
    <p:sldId id="474" r:id="rId20"/>
    <p:sldId id="475"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7194" autoAdjust="0"/>
  </p:normalViewPr>
  <p:slideViewPr>
    <p:cSldViewPr snapToGrid="0">
      <p:cViewPr>
        <p:scale>
          <a:sx n="80" d="100"/>
          <a:sy n="80" d="100"/>
        </p:scale>
        <p:origin x="-1044" y="-432"/>
      </p:cViewPr>
      <p:guideLst>
        <p:guide orient="horz" pos="2160"/>
        <p:guide orient="horz" pos="670"/>
        <p:guide orient="horz" pos="1121"/>
        <p:guide orient="horz" pos="1505"/>
        <p:guide pos="2880"/>
        <p:guide pos="501"/>
      </p:guideLst>
    </p:cSldViewPr>
  </p:slideViewPr>
  <p:outlineViewPr>
    <p:cViewPr>
      <p:scale>
        <a:sx n="33" d="100"/>
        <a:sy n="33" d="100"/>
      </p:scale>
      <p:origin x="0" y="0"/>
    </p:cViewPr>
  </p:outlineViewPr>
  <p:notesTextViewPr>
    <p:cViewPr>
      <p:scale>
        <a:sx n="100" d="100"/>
        <a:sy n="100" d="100"/>
      </p:scale>
      <p:origin x="0" y="84"/>
    </p:cViewPr>
  </p:notesTextViewPr>
  <p:sorterViewPr>
    <p:cViewPr>
      <p:scale>
        <a:sx n="60" d="100"/>
        <a:sy n="60" d="100"/>
      </p:scale>
      <p:origin x="0" y="0"/>
    </p:cViewPr>
  </p:sorterViewPr>
  <p:notesViewPr>
    <p:cSldViewPr snapToGrid="0">
      <p:cViewPr varScale="1">
        <p:scale>
          <a:sx n="53" d="100"/>
          <a:sy n="53" d="100"/>
        </p:scale>
        <p:origin x="-18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8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18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8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EAD6690-BC3D-4DFF-AC4F-79BFCF7EE1EF}" type="slidenum">
              <a:rPr lang="en-US"/>
              <a:pPr>
                <a:defRPr/>
              </a:pPr>
              <a:t>‹#›</a:t>
            </a:fld>
            <a:endParaRPr lang="en-US" dirty="0"/>
          </a:p>
        </p:txBody>
      </p:sp>
    </p:spTree>
    <p:extLst>
      <p:ext uri="{BB962C8B-B14F-4D97-AF65-F5344CB8AC3E}">
        <p14:creationId xmlns:p14="http://schemas.microsoft.com/office/powerpoint/2010/main" val="2881382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D4BB1FA-35F5-4BB3-9C68-AE3DEEE70AA9}" type="slidenum">
              <a:rPr lang="en-US"/>
              <a:pPr>
                <a:defRPr/>
              </a:pPr>
              <a:t>‹#›</a:t>
            </a:fld>
            <a:endParaRPr lang="en-US" dirty="0"/>
          </a:p>
        </p:txBody>
      </p:sp>
    </p:spTree>
    <p:extLst>
      <p:ext uri="{BB962C8B-B14F-4D97-AF65-F5344CB8AC3E}">
        <p14:creationId xmlns:p14="http://schemas.microsoft.com/office/powerpoint/2010/main" val="41261915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0D0BF81-AE66-4613-ADE6-2B83AC090E5C}" type="slidenum">
              <a:rPr lang="en-US" altLang="en-US" sz="1200" smtClean="0">
                <a:latin typeface="Arial" pitchFamily="34" charset="0"/>
              </a:rPr>
              <a:pPr eaLnBrk="1" hangingPunct="1"/>
              <a:t>1</a:t>
            </a:fld>
            <a:endParaRPr lang="en-US" altLang="en-US" sz="1200" smtClean="0">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The correct answer is 1. Discharge teaching should begin on admission and continue throughout the hospital stay to ensure that the patient does not require further instructions or have any knowledge deficits.</a:t>
            </a:r>
          </a:p>
          <a:p>
            <a:pPr eaLnBrk="1" hangingPunct="1">
              <a:spcBef>
                <a:spcPct val="0"/>
              </a:spcBef>
            </a:pPr>
            <a:r>
              <a:rPr lang="en-US" altLang="en-US" dirty="0" smtClean="0"/>
              <a:t>Answer 2 is incorrect because the patient may become overwhelmed if all instructions are given just prior to discharge.</a:t>
            </a:r>
          </a:p>
          <a:p>
            <a:pPr eaLnBrk="1" hangingPunct="1">
              <a:spcBef>
                <a:spcPct val="0"/>
              </a:spcBef>
            </a:pPr>
            <a:r>
              <a:rPr lang="en-US" altLang="en-US" dirty="0" smtClean="0"/>
              <a:t>Answer 3 is incorrect because there is no need to wait for discharge orders to start teaching. </a:t>
            </a:r>
          </a:p>
          <a:p>
            <a:pPr eaLnBrk="1" hangingPunct="1">
              <a:spcBef>
                <a:spcPct val="0"/>
              </a:spcBef>
            </a:pPr>
            <a:r>
              <a:rPr lang="en-US" altLang="en-US" smtClean="0"/>
              <a:t>Answer 4 is incorrect because the doctor will provide instructions; however, the nurse is responsible for the majority of the discharge teaching. </a:t>
            </a:r>
          </a:p>
          <a:p>
            <a:endParaRPr lang="en-US" dirty="0"/>
          </a:p>
        </p:txBody>
      </p:sp>
      <p:sp>
        <p:nvSpPr>
          <p:cNvPr id="4" name="Slide Number Placeholder 3"/>
          <p:cNvSpPr>
            <a:spLocks noGrp="1"/>
          </p:cNvSpPr>
          <p:nvPr>
            <p:ph type="sldNum" sz="quarter" idx="10"/>
          </p:nvPr>
        </p:nvSpPr>
        <p:spPr/>
        <p:txBody>
          <a:bodyPr/>
          <a:lstStyle/>
          <a:p>
            <a:pPr>
              <a:defRPr/>
            </a:pPr>
            <a:fld id="{9D4BB1FA-35F5-4BB3-9C68-AE3DEEE70AA9}" type="slidenum">
              <a:rPr lang="en-US" smtClean="0"/>
              <a:pPr>
                <a:defRPr/>
              </a:pPr>
              <a:t>20</a:t>
            </a:fld>
            <a:endParaRPr lang="en-US" dirty="0"/>
          </a:p>
        </p:txBody>
      </p:sp>
    </p:spTree>
    <p:extLst>
      <p:ext uri="{BB962C8B-B14F-4D97-AF65-F5344CB8AC3E}">
        <p14:creationId xmlns:p14="http://schemas.microsoft.com/office/powerpoint/2010/main" val="344842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F9FA372D-20AA-4469-963A-9C0A64FF0351}"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61380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0DC11F87-72B3-4C6E-AEAE-36D50B601A6F}"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2010913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4" name="Slide Number Placeholder 1"/>
          <p:cNvSpPr>
            <a:spLocks noGrp="1"/>
          </p:cNvSpPr>
          <p:nvPr>
            <p:ph type="sldNum" sz="quarter" idx="10"/>
          </p:nvPr>
        </p:nvSpPr>
        <p:spPr/>
        <p:txBody>
          <a:bodyPr/>
          <a:lstStyle>
            <a:lvl1pPr>
              <a:defRPr/>
            </a:lvl1pPr>
          </a:lstStyle>
          <a:p>
            <a:pPr>
              <a:defRPr/>
            </a:pPr>
            <a:fld id="{06EB85F8-4F88-43F6-B1FA-0F3C2468C42B}"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480497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F9726636-B064-4E85-96A3-3AB48C9611FA}"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4110149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7" name="Slide Number Placeholder 1"/>
          <p:cNvSpPr>
            <a:spLocks noGrp="1"/>
          </p:cNvSpPr>
          <p:nvPr>
            <p:ph type="sldNum" sz="quarter" idx="10"/>
          </p:nvPr>
        </p:nvSpPr>
        <p:spPr/>
        <p:txBody>
          <a:bodyPr/>
          <a:lstStyle>
            <a:lvl1pPr>
              <a:defRPr/>
            </a:lvl1pPr>
          </a:lstStyle>
          <a:p>
            <a:pPr>
              <a:defRPr/>
            </a:pPr>
            <a:fld id="{431E1FE2-674A-4B94-A6E6-45EAB9E3E71E}" type="slidenum">
              <a:rPr lang="en-US"/>
              <a:pPr>
                <a:defRPr/>
              </a:pPr>
              <a:t>‹#›</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708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1"/>
          <p:cNvSpPr>
            <a:spLocks noGrp="1"/>
          </p:cNvSpPr>
          <p:nvPr>
            <p:ph type="sldNum" sz="quarter" idx="13"/>
          </p:nvPr>
        </p:nvSpPr>
        <p:spPr/>
        <p:txBody>
          <a:bodyPr/>
          <a:lstStyle>
            <a:lvl1pPr>
              <a:defRPr/>
            </a:lvl1pPr>
          </a:lstStyle>
          <a:p>
            <a:pPr>
              <a:defRPr/>
            </a:pPr>
            <a:fld id="{3DD30D71-6B1F-4230-950D-308E2E989BB8}" type="slidenum">
              <a:rPr lang="en-US"/>
              <a:pPr>
                <a:defRPr/>
              </a:pPr>
              <a:t>‹#›</a:t>
            </a:fld>
            <a:endParaRPr lang="en-US" dirty="0"/>
          </a:p>
        </p:txBody>
      </p:sp>
      <p:sp>
        <p:nvSpPr>
          <p:cNvPr id="9" name="Footer Placeholder 4"/>
          <p:cNvSpPr>
            <a:spLocks noGrp="1"/>
          </p:cNvSpPr>
          <p:nvPr>
            <p:ph type="ftr" sz="quarter" idx="14"/>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4108803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5" name="Content Placeholder 2"/>
          <p:cNvSpPr>
            <a:spLocks noGrp="1"/>
          </p:cNvSpPr>
          <p:nvPr>
            <p:ph idx="1"/>
          </p:nvPr>
        </p:nvSpPr>
        <p:spPr>
          <a:xfrm>
            <a:off x="464457" y="1641475"/>
            <a:ext cx="8229599"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CCC0D188-40F4-4A34-A8D6-70A2D49EB879}" type="slidenum">
              <a:rPr lang="en-US"/>
              <a:pPr>
                <a:defRPr/>
              </a:pPr>
              <a:t>‹#›</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63361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Regular">
    <p:spTree>
      <p:nvGrpSpPr>
        <p:cNvPr id="1" name=""/>
        <p:cNvGrpSpPr/>
        <p:nvPr/>
      </p:nvGrpSpPr>
      <p:grpSpPr>
        <a:xfrm>
          <a:off x="0" y="0"/>
          <a:ext cx="0" cy="0"/>
          <a:chOff x="0" y="0"/>
          <a:chExt cx="0" cy="0"/>
        </a:xfrm>
      </p:grpSpPr>
      <p:sp>
        <p:nvSpPr>
          <p:cNvPr id="2" name="Title 1"/>
          <p:cNvSpPr>
            <a:spLocks noGrp="1"/>
          </p:cNvSpPr>
          <p:nvPr>
            <p:ph type="title"/>
          </p:nvPr>
        </p:nvSpPr>
        <p:spPr>
          <a:xfrm>
            <a:off x="685800" y="338328"/>
            <a:ext cx="7772400" cy="1219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645920"/>
            <a:ext cx="7772400" cy="4454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
          <p:cNvSpPr>
            <a:spLocks noGrp="1"/>
          </p:cNvSpPr>
          <p:nvPr>
            <p:ph type="sldNum" sz="quarter" idx="10"/>
          </p:nvPr>
        </p:nvSpPr>
        <p:spPr/>
        <p:txBody>
          <a:bodyPr/>
          <a:lstStyle>
            <a:lvl1pPr>
              <a:defRPr/>
            </a:lvl1pPr>
          </a:lstStyle>
          <a:p>
            <a:pPr>
              <a:defRPr/>
            </a:pPr>
            <a:fld id="{85428D66-C0B9-4801-A702-1293EB264C19}"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extLst>
      <p:ext uri="{BB962C8B-B14F-4D97-AF65-F5344CB8AC3E}">
        <p14:creationId xmlns:p14="http://schemas.microsoft.com/office/powerpoint/2010/main" val="164769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Slide Number Placeholder 1"/>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cs typeface="Arial" panose="020B0604020202020204" pitchFamily="34" charset="0"/>
              </a:defRPr>
            </a:lvl1pPr>
          </a:lstStyle>
          <a:p>
            <a:pPr>
              <a:defRPr/>
            </a:pPr>
            <a:fld id="{C9A75D5F-3820-4E99-908A-CBCEC16069A6}" type="slidenum">
              <a:rPr lang="en-US"/>
              <a:pPr>
                <a:defRPr/>
              </a:pPr>
              <a:t>‹#›</a:t>
            </a:fld>
            <a:endParaRPr lang="en-US" dirty="0"/>
          </a:p>
        </p:txBody>
      </p:sp>
      <p:sp>
        <p:nvSpPr>
          <p:cNvPr id="7" name="Footer Placeholder 4"/>
          <p:cNvSpPr>
            <a:spLocks noGrp="1"/>
          </p:cNvSpPr>
          <p:nvPr>
            <p:ph type="ftr" sz="quarter" idx="3"/>
          </p:nvPr>
        </p:nvSpPr>
        <p:spPr>
          <a:xfrm>
            <a:off x="990600" y="6461125"/>
            <a:ext cx="7162800" cy="381000"/>
          </a:xfrm>
          <a:prstGeom prst="rect">
            <a:avLst/>
          </a:prstGeom>
        </p:spPr>
        <p:txBody>
          <a:bodyPr/>
          <a:lstStyle>
            <a:lvl1pPr algn="ctr">
              <a:defRPr sz="1000" smtClean="0">
                <a:latin typeface="Arial" panose="020B0604020202020204" pitchFamily="34" charset="0"/>
                <a:cs typeface="Arial" panose="020B0604020202020204" pitchFamily="34" charset="0"/>
              </a:defRPr>
            </a:lvl1pPr>
          </a:lstStyle>
          <a:p>
            <a:pPr>
              <a:defRPr/>
            </a:pPr>
            <a:r>
              <a:rPr lang="en-US"/>
              <a:t>Copyright © 2016 by Elsevier, Inc. All rights reserved.</a:t>
            </a:r>
          </a:p>
          <a:p>
            <a:pPr>
              <a:defRPr/>
            </a:pPr>
            <a:r>
              <a:rPr lang="en-US"/>
              <a:t>Copyright © 2012, 2008, 2004, 2000, 1996, 1993 by Saunders, an affiliate of Elsevier Inc. </a:t>
            </a:r>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Lst>
  <p:hf hdr="0" dt="0"/>
  <p:txStyles>
    <p:titleStyle>
      <a:lvl1pPr algn="ctr"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3600">
          <a:solidFill>
            <a:schemeClr val="tx1"/>
          </a:solidFill>
          <a:latin typeface="Arial" charset="0"/>
          <a:cs typeface="Arial" charset="0"/>
        </a:defRPr>
      </a:lvl2pPr>
      <a:lvl3pPr algn="ctr" rtl="0" eaLnBrk="0" fontAlgn="base" hangingPunct="0">
        <a:spcBef>
          <a:spcPct val="0"/>
        </a:spcBef>
        <a:spcAft>
          <a:spcPct val="0"/>
        </a:spcAft>
        <a:defRPr sz="3600">
          <a:solidFill>
            <a:schemeClr val="tx1"/>
          </a:solidFill>
          <a:latin typeface="Arial" charset="0"/>
          <a:cs typeface="Arial" charset="0"/>
        </a:defRPr>
      </a:lvl3pPr>
      <a:lvl4pPr algn="ctr" rtl="0" eaLnBrk="0" fontAlgn="base" hangingPunct="0">
        <a:spcBef>
          <a:spcPct val="0"/>
        </a:spcBef>
        <a:spcAft>
          <a:spcPct val="0"/>
        </a:spcAft>
        <a:defRPr sz="3600">
          <a:solidFill>
            <a:schemeClr val="tx1"/>
          </a:solidFill>
          <a:latin typeface="Arial" charset="0"/>
          <a:cs typeface="Arial" charset="0"/>
        </a:defRPr>
      </a:lvl4pPr>
      <a:lvl5pPr algn="ctr" rtl="0" eaLnBrk="0" fontAlgn="base" hangingPunct="0">
        <a:spcBef>
          <a:spcPct val="0"/>
        </a:spcBef>
        <a:spcAft>
          <a:spcPct val="0"/>
        </a:spcAft>
        <a:defRPr sz="36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itchFamily="18" charset="2"/>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1"/>
        </a:buClr>
        <a:buSzPct val="80000"/>
        <a:buFont typeface="Wingdings" pitchFamily="2" charset="2"/>
        <a:buChar char="Ø"/>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tx1"/>
        </a:buClr>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itchFamily="18" charset="2"/>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chemeClr val="tx1"/>
        </a:buClr>
        <a:buFont typeface="Calibri"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575425"/>
            <a:ext cx="7772400" cy="1470025"/>
          </a:xfrm>
        </p:spPr>
        <p:txBody>
          <a:bodyPr/>
          <a:lstStyle/>
          <a:p>
            <a:r>
              <a:rPr lang="en-US" altLang="en-US" sz="4000" dirty="0" smtClean="0"/>
              <a:t>Chapter 29</a:t>
            </a:r>
          </a:p>
        </p:txBody>
      </p:sp>
      <p:sp>
        <p:nvSpPr>
          <p:cNvPr id="10243" name="Rectangle 3"/>
          <p:cNvSpPr>
            <a:spLocks noGrp="1" noChangeArrowheads="1"/>
          </p:cNvSpPr>
          <p:nvPr>
            <p:ph type="subTitle" idx="1"/>
          </p:nvPr>
        </p:nvSpPr>
        <p:spPr>
          <a:xfrm>
            <a:off x="1371600" y="3331200"/>
            <a:ext cx="6400800" cy="1752600"/>
          </a:xfrm>
        </p:spPr>
        <p:txBody>
          <a:bodyPr anchor="ctr"/>
          <a:lstStyle/>
          <a:p>
            <a:r>
              <a:rPr lang="en-US" altLang="en-US" sz="3600" dirty="0" smtClean="0">
                <a:solidFill>
                  <a:schemeClr val="tx1"/>
                </a:solidFill>
              </a:rPr>
              <a:t>Bedside Assessment and Electronic Health Recording</a:t>
            </a:r>
          </a:p>
        </p:txBody>
      </p:sp>
      <p:sp>
        <p:nvSpPr>
          <p:cNvPr id="1024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Oxygen by mask, nasal prongs, check fitting</a:t>
            </a:r>
          </a:p>
          <a:p>
            <a:pPr lvl="1">
              <a:buSzPct val="60000"/>
              <a:buFont typeface="Wingdings 2" pitchFamily="18" charset="2"/>
              <a:buChar char=""/>
            </a:pPr>
            <a:r>
              <a:rPr lang="en-US" altLang="en-US" sz="2800" smtClean="0"/>
              <a:t>Note FiO</a:t>
            </a:r>
            <a:r>
              <a:rPr lang="en-US" altLang="en-US" sz="2800" baseline="-25000" smtClean="0"/>
              <a:t>2</a:t>
            </a:r>
          </a:p>
          <a:p>
            <a:pPr lvl="1">
              <a:buSzPct val="60000"/>
              <a:buFont typeface="Wingdings 2" pitchFamily="18" charset="2"/>
              <a:buChar char=""/>
            </a:pPr>
            <a:r>
              <a:rPr lang="en-US" altLang="en-US" sz="2800" smtClean="0"/>
              <a:t>Respiratory effort</a:t>
            </a:r>
          </a:p>
          <a:p>
            <a:pPr lvl="1">
              <a:buSzPct val="60000"/>
              <a:buFont typeface="Wingdings 2" pitchFamily="18" charset="2"/>
              <a:buChar char=""/>
            </a:pPr>
            <a:r>
              <a:rPr lang="en-US" altLang="en-US" sz="2800" smtClean="0"/>
              <a:t>Auscultate breath sounds comparing side to side</a:t>
            </a:r>
          </a:p>
          <a:p>
            <a:pPr lvl="1">
              <a:buSzPct val="60000"/>
              <a:buFont typeface="Wingdings 2" pitchFamily="18" charset="2"/>
              <a:buChar char=""/>
            </a:pPr>
            <a:r>
              <a:rPr lang="en-US" altLang="en-US" sz="2800" smtClean="0"/>
              <a:t>Ask patient to cough and deep breathe; note presence of mucus </a:t>
            </a:r>
          </a:p>
        </p:txBody>
      </p:sp>
      <p:sp>
        <p:nvSpPr>
          <p:cNvPr id="19459" name="Title 5"/>
          <p:cNvSpPr>
            <a:spLocks noGrp="1"/>
          </p:cNvSpPr>
          <p:nvPr>
            <p:ph type="title"/>
          </p:nvPr>
        </p:nvSpPr>
        <p:spPr/>
        <p:txBody>
          <a:bodyPr/>
          <a:lstStyle/>
          <a:p>
            <a:r>
              <a:rPr lang="en-US" altLang="en-US" smtClean="0"/>
              <a:t>Respiratory System</a:t>
            </a:r>
          </a:p>
        </p:txBody>
      </p:sp>
      <p:sp>
        <p:nvSpPr>
          <p:cNvPr id="1946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946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D778B0B-FCB9-4F15-A647-07AA81E06AC6}" type="slidenum">
              <a:rPr lang="en-US" sz="1000" smtClean="0">
                <a:latin typeface="Arial" pitchFamily="34" charset="0"/>
              </a:rPr>
              <a:pPr eaLnBrk="1" hangingPunct="1"/>
              <a:t>10</a:t>
            </a:fld>
            <a:endParaRPr lang="en-US" sz="1000" smtClean="0">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Auscultate rhythm at apex: Is it regular?</a:t>
            </a:r>
          </a:p>
          <a:p>
            <a:pPr lvl="1">
              <a:buSzPct val="60000"/>
              <a:buFont typeface="Wingdings 2" pitchFamily="18" charset="2"/>
              <a:buChar char=""/>
            </a:pPr>
            <a:r>
              <a:rPr lang="en-US" altLang="en-US" sz="2800" smtClean="0"/>
              <a:t>Check apical pulse against radial pulse, noting perfusion of all beats</a:t>
            </a:r>
          </a:p>
          <a:p>
            <a:pPr lvl="1">
              <a:buSzPct val="60000"/>
              <a:buFont typeface="Wingdings 2" pitchFamily="18" charset="2"/>
              <a:buChar char=""/>
            </a:pPr>
            <a:r>
              <a:rPr lang="en-US" altLang="en-US" sz="2800" smtClean="0"/>
              <a:t>Assess heart sounds in all auscultatory areas: first with diaphragm, repeat with bell</a:t>
            </a:r>
          </a:p>
          <a:p>
            <a:pPr lvl="1">
              <a:buSzPct val="60000"/>
              <a:buFont typeface="Wingdings 2" pitchFamily="18" charset="2"/>
              <a:buChar char=""/>
            </a:pPr>
            <a:r>
              <a:rPr lang="en-US" altLang="en-US" sz="2800" smtClean="0"/>
              <a:t>Check capillary refill for prompt return</a:t>
            </a:r>
          </a:p>
        </p:txBody>
      </p:sp>
      <p:sp>
        <p:nvSpPr>
          <p:cNvPr id="20483" name="Title 5"/>
          <p:cNvSpPr>
            <a:spLocks noGrp="1"/>
          </p:cNvSpPr>
          <p:nvPr>
            <p:ph type="title"/>
          </p:nvPr>
        </p:nvSpPr>
        <p:spPr/>
        <p:txBody>
          <a:bodyPr/>
          <a:lstStyle/>
          <a:p>
            <a:r>
              <a:rPr lang="en-US" altLang="en-US" smtClean="0"/>
              <a:t>Cardiovascular System I</a:t>
            </a:r>
          </a:p>
        </p:txBody>
      </p:sp>
      <p:sp>
        <p:nvSpPr>
          <p:cNvPr id="2048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048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44C91AF-A3CF-4E7E-8839-FFE15283E4BE}" type="slidenum">
              <a:rPr lang="en-US" sz="1000" smtClean="0">
                <a:latin typeface="Arial" pitchFamily="34" charset="0"/>
              </a:rPr>
              <a:pPr eaLnBrk="1" hangingPunct="1"/>
              <a:t>11</a:t>
            </a:fld>
            <a:endParaRPr lang="en-US" sz="1000" smtClean="0">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mtClean="0"/>
              <a:t>Check pretibial edema</a:t>
            </a:r>
          </a:p>
          <a:p>
            <a:pPr lvl="1">
              <a:buSzPct val="60000"/>
              <a:buFont typeface="Wingdings 2" pitchFamily="18" charset="2"/>
              <a:buChar char=""/>
            </a:pPr>
            <a:r>
              <a:rPr lang="en-US" altLang="en-US" smtClean="0"/>
              <a:t>Palpate posterior tibial and dorsalis pedis pulse bilaterally</a:t>
            </a:r>
          </a:p>
          <a:p>
            <a:pPr lvl="2">
              <a:buSzPct val="80000"/>
              <a:buFont typeface="Wingdings" pitchFamily="2" charset="2"/>
              <a:buChar char="Ø"/>
            </a:pPr>
            <a:r>
              <a:rPr lang="en-US" altLang="en-US" smtClean="0"/>
              <a:t>Note: Be prepared to assess pulses in lower extremities by Doppler imaging if you cannot find them by palpation</a:t>
            </a:r>
          </a:p>
          <a:p>
            <a:pPr lvl="1">
              <a:buSzPct val="60000"/>
              <a:buFont typeface="Wingdings 2" pitchFamily="18" charset="2"/>
              <a:buChar char=""/>
            </a:pPr>
            <a:r>
              <a:rPr lang="en-US" altLang="en-US" smtClean="0"/>
              <a:t>Verify that the proper IV solution is hanging and flowing at the proper rate, according to the physician’s orders and your own assessment of the patient’s needs</a:t>
            </a:r>
          </a:p>
        </p:txBody>
      </p:sp>
      <p:sp>
        <p:nvSpPr>
          <p:cNvPr id="21507" name="Title 5"/>
          <p:cNvSpPr>
            <a:spLocks noGrp="1"/>
          </p:cNvSpPr>
          <p:nvPr>
            <p:ph type="title"/>
          </p:nvPr>
        </p:nvSpPr>
        <p:spPr/>
        <p:txBody>
          <a:bodyPr/>
          <a:lstStyle/>
          <a:p>
            <a:r>
              <a:rPr lang="en-US" altLang="en-US" smtClean="0"/>
              <a:t>Cardiovascular System II</a:t>
            </a:r>
          </a:p>
        </p:txBody>
      </p:sp>
      <p:sp>
        <p:nvSpPr>
          <p:cNvPr id="2150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150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99AC6B4-E90E-447B-A4C1-5FCB77082083}" type="slidenum">
              <a:rPr lang="en-US" sz="1000" smtClean="0">
                <a:latin typeface="Arial" pitchFamily="34" charset="0"/>
              </a:rPr>
              <a:pPr eaLnBrk="1" hangingPunct="1"/>
              <a:t>12</a:t>
            </a:fld>
            <a:endParaRPr lang="en-US" sz="1000" smtClean="0">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Note skin color, consistent with person’s racial heritage</a:t>
            </a:r>
          </a:p>
          <a:p>
            <a:pPr lvl="1">
              <a:buSzPct val="60000"/>
              <a:buFont typeface="Wingdings 2" pitchFamily="18" charset="2"/>
              <a:buChar char=""/>
            </a:pPr>
            <a:r>
              <a:rPr lang="en-US" altLang="en-US" sz="2000" smtClean="0"/>
              <a:t>Palpate skin temperature; expect warm and dry</a:t>
            </a:r>
          </a:p>
          <a:p>
            <a:pPr lvl="1">
              <a:buSzPct val="60000"/>
              <a:buFont typeface="Wingdings 2" pitchFamily="18" charset="2"/>
              <a:buChar char=""/>
            </a:pPr>
            <a:r>
              <a:rPr lang="en-US" altLang="en-US" sz="2000" smtClean="0"/>
              <a:t>Pinch up a fold of skin under clavicle or on forearm to note mobility and turgor</a:t>
            </a:r>
          </a:p>
          <a:p>
            <a:pPr lvl="1">
              <a:buSzPct val="60000"/>
              <a:buFont typeface="Wingdings 2" pitchFamily="18" charset="2"/>
              <a:buChar char=""/>
            </a:pPr>
            <a:r>
              <a:rPr lang="en-US" altLang="en-US" sz="2000" smtClean="0"/>
              <a:t>Note skin integrity, any lesions, and the condition of any dressings</a:t>
            </a:r>
          </a:p>
          <a:p>
            <a:pPr lvl="1">
              <a:buSzPct val="60000"/>
              <a:buFont typeface="Wingdings 2" pitchFamily="18" charset="2"/>
              <a:buChar char=""/>
            </a:pPr>
            <a:r>
              <a:rPr lang="en-US" altLang="en-US" sz="2000" smtClean="0"/>
              <a:t>Complete any standardized scales used to quantify risk of skin breakdown</a:t>
            </a:r>
          </a:p>
          <a:p>
            <a:pPr lvl="1">
              <a:buSzPct val="60000"/>
              <a:buFont typeface="Wingdings 2" pitchFamily="18" charset="2"/>
              <a:buChar char=""/>
            </a:pPr>
            <a:r>
              <a:rPr lang="en-US" altLang="en-US" sz="2000" smtClean="0"/>
              <a:t>Verify that any air loss or pressure loss surfaces being used are properly applied and operating at correct settings</a:t>
            </a:r>
          </a:p>
          <a:p>
            <a:pPr lvl="1"/>
            <a:endParaRPr lang="en-US" altLang="en-US" smtClean="0"/>
          </a:p>
        </p:txBody>
      </p:sp>
      <p:sp>
        <p:nvSpPr>
          <p:cNvPr id="22531" name="Title 5"/>
          <p:cNvSpPr>
            <a:spLocks noGrp="1"/>
          </p:cNvSpPr>
          <p:nvPr>
            <p:ph type="title"/>
          </p:nvPr>
        </p:nvSpPr>
        <p:spPr/>
        <p:txBody>
          <a:bodyPr/>
          <a:lstStyle/>
          <a:p>
            <a:r>
              <a:rPr lang="en-US" altLang="en-US" smtClean="0"/>
              <a:t>Skin</a:t>
            </a:r>
          </a:p>
        </p:txBody>
      </p:sp>
      <p:sp>
        <p:nvSpPr>
          <p:cNvPr id="2253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253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0E67AC3-44F2-43C0-9537-C217C7D97577}" type="slidenum">
              <a:rPr lang="en-US" sz="1000" smtClean="0">
                <a:latin typeface="Arial" pitchFamily="34" charset="0"/>
              </a:rPr>
              <a:pPr eaLnBrk="1" hangingPunct="1"/>
              <a:t>13</a:t>
            </a:fld>
            <a:endParaRPr lang="en-US" sz="1000" smtClean="0">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6"/>
          <p:cNvSpPr>
            <a:spLocks noGrp="1"/>
          </p:cNvSpPr>
          <p:nvPr>
            <p:ph idx="1"/>
          </p:nvPr>
        </p:nvSpPr>
        <p:spPr>
          <a:xfrm>
            <a:off x="465138" y="1641475"/>
            <a:ext cx="8229600" cy="4454525"/>
          </a:xfrm>
        </p:spPr>
        <p:txBody>
          <a:bodyPr/>
          <a:lstStyle/>
          <a:p>
            <a:r>
              <a:rPr lang="en-US" altLang="en-US" sz="2400" smtClean="0"/>
              <a:t>Abdomen</a:t>
            </a:r>
          </a:p>
          <a:p>
            <a:pPr lvl="1"/>
            <a:r>
              <a:rPr lang="en-US" altLang="en-US" sz="2000" smtClean="0"/>
              <a:t>Assess contour of abdomen: flat, rounded</a:t>
            </a:r>
          </a:p>
          <a:p>
            <a:pPr lvl="1"/>
            <a:r>
              <a:rPr lang="en-US" altLang="en-US" sz="2000" smtClean="0"/>
              <a:t>Listen to bowel sounds in all four quadrants</a:t>
            </a:r>
          </a:p>
          <a:p>
            <a:pPr lvl="1"/>
            <a:r>
              <a:rPr lang="en-US" altLang="en-US" sz="2000" smtClean="0"/>
              <a:t>Check any tube placement for drainage and insertion site integrity</a:t>
            </a:r>
          </a:p>
          <a:p>
            <a:pPr lvl="1"/>
            <a:r>
              <a:rPr lang="en-US" altLang="en-US" sz="2000" smtClean="0"/>
              <a:t>Inquire whether passing flatus or stool</a:t>
            </a:r>
          </a:p>
          <a:p>
            <a:r>
              <a:rPr lang="en-US" altLang="en-US" sz="2400" smtClean="0"/>
              <a:t>Genitourinary </a:t>
            </a:r>
          </a:p>
          <a:p>
            <a:pPr lvl="1"/>
            <a:r>
              <a:rPr lang="en-US" altLang="en-US" sz="2000" smtClean="0"/>
              <a:t>Inquire whether voiding regularly</a:t>
            </a:r>
          </a:p>
          <a:p>
            <a:pPr lvl="1"/>
            <a:r>
              <a:rPr lang="en-US" altLang="en-US" sz="2000" smtClean="0"/>
              <a:t>Check urine for color, clarity</a:t>
            </a:r>
          </a:p>
          <a:p>
            <a:pPr lvl="1"/>
            <a:r>
              <a:rPr lang="en-US" altLang="en-US" sz="2000" smtClean="0"/>
              <a:t>If urine output is below expected value, perform a bladder scan according to agency protocol</a:t>
            </a:r>
          </a:p>
          <a:p>
            <a:pPr lvl="1"/>
            <a:endParaRPr lang="en-US" altLang="en-US" smtClean="0"/>
          </a:p>
        </p:txBody>
      </p:sp>
      <p:sp>
        <p:nvSpPr>
          <p:cNvPr id="23555" name="Title 5"/>
          <p:cNvSpPr>
            <a:spLocks noGrp="1"/>
          </p:cNvSpPr>
          <p:nvPr>
            <p:ph type="title"/>
          </p:nvPr>
        </p:nvSpPr>
        <p:spPr/>
        <p:txBody>
          <a:bodyPr/>
          <a:lstStyle/>
          <a:p>
            <a:r>
              <a:rPr lang="en-US" altLang="en-US" smtClean="0"/>
              <a:t>Abdomen and Genitourinary</a:t>
            </a:r>
          </a:p>
        </p:txBody>
      </p:sp>
      <p:sp>
        <p:nvSpPr>
          <p:cNvPr id="2355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355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FCC325-BBC1-4FD4-96F0-14EBCF7C7FA5}" type="slidenum">
              <a:rPr lang="en-US" sz="1000" smtClean="0">
                <a:latin typeface="Arial" pitchFamily="34" charset="0"/>
              </a:rPr>
              <a:pPr eaLnBrk="1" hangingPunct="1"/>
              <a:t>14</a:t>
            </a:fld>
            <a:endParaRPr lang="en-US" sz="1000" smtClean="0">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Note activity order—If patient is on bed rest, HOB should be greater than 15 degrees as patient at risk for skin breakdown</a:t>
            </a:r>
          </a:p>
          <a:p>
            <a:pPr lvl="1">
              <a:buSzPct val="60000"/>
              <a:buFont typeface="Wingdings 2" pitchFamily="18" charset="2"/>
              <a:buChar char=""/>
            </a:pPr>
            <a:r>
              <a:rPr lang="en-US" altLang="en-US" sz="2000" smtClean="0"/>
              <a:t>Note if SCDs are ordered and follow protocol</a:t>
            </a:r>
          </a:p>
          <a:p>
            <a:pPr lvl="1">
              <a:buSzPct val="60000"/>
              <a:buFont typeface="Wingdings 2" pitchFamily="18" charset="2"/>
              <a:buChar char=""/>
            </a:pPr>
            <a:r>
              <a:rPr lang="en-US" altLang="en-US" sz="2000" smtClean="0"/>
              <a:t>If ambulatory, assist patient to sitting level and move to chair</a:t>
            </a:r>
          </a:p>
          <a:p>
            <a:pPr lvl="1">
              <a:buSzPct val="60000"/>
              <a:buFont typeface="Wingdings 2" pitchFamily="18" charset="2"/>
              <a:buChar char=""/>
            </a:pPr>
            <a:r>
              <a:rPr lang="en-US" altLang="en-US" sz="2000" smtClean="0"/>
              <a:t>Note any assistance needed and ability to transfer</a:t>
            </a:r>
          </a:p>
          <a:p>
            <a:pPr lvl="1">
              <a:buSzPct val="60000"/>
              <a:buFont typeface="Wingdings 2" pitchFamily="18" charset="2"/>
              <a:buChar char=""/>
            </a:pPr>
            <a:r>
              <a:rPr lang="en-US" altLang="en-US" sz="2000" smtClean="0"/>
              <a:t>Assess need for ambulatory aid or equipment </a:t>
            </a:r>
          </a:p>
          <a:p>
            <a:pPr lvl="1">
              <a:buSzPct val="60000"/>
              <a:buFont typeface="Wingdings 2" pitchFamily="18" charset="2"/>
              <a:buChar char=""/>
            </a:pPr>
            <a:r>
              <a:rPr lang="en-US" altLang="en-US" sz="2000" smtClean="0"/>
              <a:t>Complete any standardized scales per protocol to quantify fall risk</a:t>
            </a:r>
          </a:p>
          <a:p>
            <a:pPr lvl="1">
              <a:buSzPct val="60000"/>
              <a:buFont typeface="Wingdings 2" pitchFamily="18" charset="2"/>
              <a:buChar char=""/>
            </a:pPr>
            <a:r>
              <a:rPr lang="en-US" altLang="en-US" sz="2000" smtClean="0"/>
              <a:t>Initiate or continue appropriate plan of care and follow core measures as needed </a:t>
            </a:r>
          </a:p>
          <a:p>
            <a:pPr lvl="1">
              <a:buSzPct val="60000"/>
              <a:buFont typeface="Wingdings 2" pitchFamily="18" charset="2"/>
              <a:buChar char=""/>
            </a:pPr>
            <a:r>
              <a:rPr lang="en-US" altLang="en-US" sz="2000" smtClean="0"/>
              <a:t>Complete documentation </a:t>
            </a:r>
          </a:p>
        </p:txBody>
      </p:sp>
      <p:sp>
        <p:nvSpPr>
          <p:cNvPr id="24579" name="Title 5"/>
          <p:cNvSpPr>
            <a:spLocks noGrp="1"/>
          </p:cNvSpPr>
          <p:nvPr>
            <p:ph type="title"/>
          </p:nvPr>
        </p:nvSpPr>
        <p:spPr/>
        <p:txBody>
          <a:bodyPr/>
          <a:lstStyle/>
          <a:p>
            <a:r>
              <a:rPr lang="en-US" altLang="en-US" smtClean="0"/>
              <a:t>Activity</a:t>
            </a:r>
          </a:p>
        </p:txBody>
      </p:sp>
      <p:sp>
        <p:nvSpPr>
          <p:cNvPr id="2458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458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6B10607-BB5A-4F57-8927-A2549296F7B0}" type="slidenum">
              <a:rPr lang="en-US" sz="1000" smtClean="0">
                <a:latin typeface="Arial" pitchFamily="34" charset="0"/>
              </a:rPr>
              <a:pPr eaLnBrk="1" hangingPunct="1"/>
              <a:t>15</a:t>
            </a:fld>
            <a:endParaRPr lang="en-US" sz="1000" smtClean="0">
              <a:latin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65138" y="1641475"/>
            <a:ext cx="8229600" cy="4721225"/>
          </a:xfrm>
        </p:spPr>
        <p:txBody>
          <a:bodyPr/>
          <a:lstStyle/>
          <a:p>
            <a:r>
              <a:rPr lang="en-US" altLang="en-US" sz="2000" smtClean="0"/>
              <a:t>BP&gt;160 systolic or &lt;90</a:t>
            </a:r>
          </a:p>
          <a:p>
            <a:r>
              <a:rPr lang="en-US" altLang="en-US" sz="2000" smtClean="0"/>
              <a:t>Temperature </a:t>
            </a:r>
            <a:r>
              <a:rPr lang="en-US" altLang="en-US" sz="2000" smtClean="0">
                <a:sym typeface="Symbol" pitchFamily="18" charset="2"/>
              </a:rPr>
              <a:t></a:t>
            </a:r>
            <a:r>
              <a:rPr lang="en-US" altLang="en-US" sz="2000" smtClean="0"/>
              <a:t>97° or </a:t>
            </a:r>
            <a:r>
              <a:rPr lang="en-US" altLang="en-US" sz="2000" smtClean="0">
                <a:sym typeface="Symbol" pitchFamily="18" charset="2"/>
              </a:rPr>
              <a:t></a:t>
            </a:r>
            <a:r>
              <a:rPr lang="en-US" altLang="en-US" sz="2000" smtClean="0"/>
              <a:t>100° F</a:t>
            </a:r>
          </a:p>
          <a:p>
            <a:r>
              <a:rPr lang="en-US" altLang="en-US" sz="2000" smtClean="0"/>
              <a:t>Heart rate </a:t>
            </a:r>
            <a:r>
              <a:rPr lang="en-US" altLang="en-US" sz="2000" smtClean="0">
                <a:sym typeface="Symbol" pitchFamily="18" charset="2"/>
              </a:rPr>
              <a:t></a:t>
            </a:r>
            <a:r>
              <a:rPr lang="en-US" altLang="en-US" sz="2000" smtClean="0"/>
              <a:t>60 or </a:t>
            </a:r>
            <a:r>
              <a:rPr lang="en-US" altLang="en-US" sz="2000" smtClean="0">
                <a:sym typeface="Symbol" pitchFamily="18" charset="2"/>
              </a:rPr>
              <a:t></a:t>
            </a:r>
            <a:r>
              <a:rPr lang="en-US" altLang="en-US" sz="2000" smtClean="0"/>
              <a:t>90 beats/min</a:t>
            </a:r>
          </a:p>
          <a:p>
            <a:r>
              <a:rPr lang="en-US" altLang="en-US" sz="2000" smtClean="0"/>
              <a:t>Respirations </a:t>
            </a:r>
            <a:r>
              <a:rPr lang="en-US" altLang="en-US" sz="2000" smtClean="0">
                <a:sym typeface="Symbol" pitchFamily="18" charset="2"/>
              </a:rPr>
              <a:t></a:t>
            </a:r>
            <a:r>
              <a:rPr lang="en-US" altLang="en-US" sz="2000" smtClean="0"/>
              <a:t>12 or </a:t>
            </a:r>
            <a:r>
              <a:rPr lang="en-US" altLang="en-US" sz="2000" smtClean="0">
                <a:sym typeface="Symbol" pitchFamily="18" charset="2"/>
              </a:rPr>
              <a:t></a:t>
            </a:r>
            <a:r>
              <a:rPr lang="en-US" altLang="en-US" sz="2000" smtClean="0"/>
              <a:t>28/min</a:t>
            </a:r>
          </a:p>
          <a:p>
            <a:r>
              <a:rPr lang="en-US" altLang="en-US" sz="2000" smtClean="0"/>
              <a:t>O</a:t>
            </a:r>
            <a:r>
              <a:rPr lang="en-US" altLang="en-US" sz="2000" baseline="-25000" smtClean="0"/>
              <a:t>2</a:t>
            </a:r>
            <a:r>
              <a:rPr lang="en-US" altLang="en-US" sz="2000" smtClean="0"/>
              <a:t> saturation &lt;92%</a:t>
            </a:r>
          </a:p>
          <a:p>
            <a:r>
              <a:rPr lang="en-US" altLang="en-US" sz="2000" smtClean="0"/>
              <a:t>Urine output &lt;30 or &lt;240 mL/8 hours</a:t>
            </a:r>
          </a:p>
          <a:p>
            <a:r>
              <a:rPr lang="en-US" altLang="en-US" sz="2000" smtClean="0"/>
              <a:t>Dark amber or bloody urine (*urology patients)</a:t>
            </a:r>
          </a:p>
          <a:p>
            <a:r>
              <a:rPr lang="en-US" altLang="en-US" sz="2000" smtClean="0"/>
              <a:t>Postoperative nausea or vomiting</a:t>
            </a:r>
          </a:p>
          <a:p>
            <a:r>
              <a:rPr lang="en-US" altLang="en-US" sz="2000" smtClean="0"/>
              <a:t>Surgical pain not controlled with medication and/or chest pain</a:t>
            </a:r>
          </a:p>
          <a:p>
            <a:r>
              <a:rPr lang="en-US" altLang="en-US" sz="2000" smtClean="0"/>
              <a:t>Bleeding</a:t>
            </a:r>
          </a:p>
          <a:p>
            <a:r>
              <a:rPr lang="en-US" altLang="en-US" sz="2000" smtClean="0"/>
              <a:t>Altered level of consciousness (LOC), confusion, or difficulty arousing</a:t>
            </a:r>
          </a:p>
          <a:p>
            <a:r>
              <a:rPr lang="en-US" altLang="en-US" sz="2000" smtClean="0"/>
              <a:t>Sudden restlessness and/or anxiety </a:t>
            </a:r>
          </a:p>
        </p:txBody>
      </p:sp>
      <p:sp>
        <p:nvSpPr>
          <p:cNvPr id="25603" name="Title 1"/>
          <p:cNvSpPr>
            <a:spLocks noGrp="1"/>
          </p:cNvSpPr>
          <p:nvPr>
            <p:ph type="title"/>
          </p:nvPr>
        </p:nvSpPr>
        <p:spPr/>
        <p:txBody>
          <a:bodyPr/>
          <a:lstStyle/>
          <a:p>
            <a:r>
              <a:rPr lang="en-US" altLang="en-US" smtClean="0"/>
              <a:t>Examination Findings Requiring Immediate Assistance</a:t>
            </a:r>
          </a:p>
        </p:txBody>
      </p:sp>
      <p:sp>
        <p:nvSpPr>
          <p:cNvPr id="2560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560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30E8B60-6CE4-49BD-A37A-0EE360219751}" type="slidenum">
              <a:rPr lang="en-US" sz="1000" smtClean="0">
                <a:latin typeface="Arial" pitchFamily="34" charset="0"/>
              </a:rPr>
              <a:pPr eaLnBrk="1" hangingPunct="1"/>
              <a:t>16</a:t>
            </a:fld>
            <a:endParaRPr lang="en-US" sz="1000" smtClean="0">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z="2800" smtClean="0"/>
              <a:t>Comprehensive record of patient information and relevant clinical data</a:t>
            </a:r>
          </a:p>
          <a:p>
            <a:pPr lvl="1">
              <a:buSzPct val="60000"/>
              <a:buFont typeface="Wingdings 2" pitchFamily="18" charset="2"/>
              <a:buChar char=""/>
            </a:pPr>
            <a:r>
              <a:rPr lang="en-US" altLang="en-US" sz="2800" smtClean="0"/>
              <a:t>Do not include billing and scheduling systems but focus on patient information</a:t>
            </a:r>
          </a:p>
          <a:p>
            <a:pPr lvl="1">
              <a:buSzPct val="60000"/>
              <a:buFont typeface="Wingdings 2" pitchFamily="18" charset="2"/>
              <a:buChar char=""/>
            </a:pPr>
            <a:r>
              <a:rPr lang="en-US" altLang="en-US" sz="2800" smtClean="0"/>
              <a:t>Institute of Medicine (IOM) report noting importance of electronic health records (EHRs)</a:t>
            </a:r>
          </a:p>
          <a:p>
            <a:pPr lvl="1">
              <a:buSzPct val="60000"/>
              <a:buFont typeface="Wingdings 2" pitchFamily="18" charset="2"/>
              <a:buChar char=""/>
            </a:pPr>
            <a:r>
              <a:rPr lang="en-US" altLang="en-US" sz="2800" smtClean="0"/>
              <a:t>Concept of meaningful use as required by federal government regulations </a:t>
            </a:r>
          </a:p>
        </p:txBody>
      </p:sp>
      <p:sp>
        <p:nvSpPr>
          <p:cNvPr id="26627" name="Title 5"/>
          <p:cNvSpPr>
            <a:spLocks noGrp="1"/>
          </p:cNvSpPr>
          <p:nvPr>
            <p:ph type="title"/>
          </p:nvPr>
        </p:nvSpPr>
        <p:spPr/>
        <p:txBody>
          <a:bodyPr/>
          <a:lstStyle/>
          <a:p>
            <a:r>
              <a:rPr lang="en-US" altLang="en-US" smtClean="0"/>
              <a:t>Electronic Health Recording </a:t>
            </a:r>
          </a:p>
        </p:txBody>
      </p:sp>
      <p:sp>
        <p:nvSpPr>
          <p:cNvPr id="2662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662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A9458C4-894F-4193-BEC2-8C3A7476943F}" type="slidenum">
              <a:rPr lang="en-US" sz="1000" smtClean="0">
                <a:latin typeface="Arial" pitchFamily="34" charset="0"/>
              </a:rPr>
              <a:pPr eaLnBrk="1" hangingPunct="1"/>
              <a:t>17</a:t>
            </a:fld>
            <a:endParaRPr lang="en-US" sz="1000" smtClean="0">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6"/>
          <p:cNvSpPr>
            <a:spLocks noGrp="1"/>
          </p:cNvSpPr>
          <p:nvPr>
            <p:ph idx="1"/>
          </p:nvPr>
        </p:nvSpPr>
        <p:spPr>
          <a:xfrm>
            <a:off x="465138" y="1641475"/>
            <a:ext cx="8229600" cy="4454525"/>
          </a:xfrm>
        </p:spPr>
        <p:txBody>
          <a:bodyPr/>
          <a:lstStyle/>
          <a:p>
            <a:r>
              <a:rPr lang="en-US" altLang="en-US" sz="2400" smtClean="0"/>
              <a:t>Meaningful use includes physician order entry and clinical decision support  to help increase patient safety and quality of care</a:t>
            </a:r>
          </a:p>
          <a:p>
            <a:r>
              <a:rPr lang="en-US" altLang="en-US" sz="2400" smtClean="0"/>
              <a:t>Provides timely updates and allows for communication of information </a:t>
            </a:r>
          </a:p>
          <a:p>
            <a:r>
              <a:rPr lang="en-US" altLang="en-US" sz="2400" smtClean="0"/>
              <a:t>EHRs are being used to meet Joint Commission National Patient Safety Goals</a:t>
            </a:r>
          </a:p>
          <a:p>
            <a:r>
              <a:rPr lang="en-US" altLang="en-US" sz="2400" smtClean="0"/>
              <a:t>Use of computer physician order entry (CPOE) has decreased transcription and prescribing errors</a:t>
            </a:r>
          </a:p>
          <a:p>
            <a:r>
              <a:rPr lang="en-US" altLang="en-US" sz="2400" smtClean="0"/>
              <a:t>Barcode usage for medication administration and built-in checklists to help maintain safety </a:t>
            </a:r>
          </a:p>
        </p:txBody>
      </p:sp>
      <p:sp>
        <p:nvSpPr>
          <p:cNvPr id="27651" name="Title 5"/>
          <p:cNvSpPr>
            <a:spLocks noGrp="1"/>
          </p:cNvSpPr>
          <p:nvPr>
            <p:ph type="title"/>
          </p:nvPr>
        </p:nvSpPr>
        <p:spPr/>
        <p:txBody>
          <a:bodyPr/>
          <a:lstStyle/>
          <a:p>
            <a:r>
              <a:rPr lang="en-US" altLang="en-US" smtClean="0"/>
              <a:t>Patient Safety</a:t>
            </a:r>
          </a:p>
        </p:txBody>
      </p:sp>
      <p:sp>
        <p:nvSpPr>
          <p:cNvPr id="2765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765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5F94E1C-EAD3-41A1-B65C-B4FAEB656063}" type="slidenum">
              <a:rPr lang="en-US" sz="1000" smtClean="0">
                <a:latin typeface="Arial" pitchFamily="34" charset="0"/>
              </a:rPr>
              <a:pPr eaLnBrk="1" hangingPunct="1"/>
              <a:t>18</a:t>
            </a:fld>
            <a:endParaRPr lang="en-US" sz="1000" smtClean="0">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465138" y="1641475"/>
            <a:ext cx="8229600" cy="4454525"/>
          </a:xfrm>
        </p:spPr>
        <p:txBody>
          <a:bodyPr/>
          <a:lstStyle/>
          <a:p>
            <a:r>
              <a:rPr lang="en-US" altLang="en-US" sz="2000" smtClean="0"/>
              <a:t>Acronym for verbal communication</a:t>
            </a:r>
          </a:p>
          <a:p>
            <a:r>
              <a:rPr lang="en-US" altLang="en-US" sz="2000" b="1" smtClean="0"/>
              <a:t>S</a:t>
            </a:r>
            <a:r>
              <a:rPr lang="en-US" altLang="en-US" sz="2000" smtClean="0"/>
              <a:t>ituation</a:t>
            </a:r>
          </a:p>
          <a:p>
            <a:pPr lvl="1"/>
            <a:r>
              <a:rPr lang="en-US" altLang="en-US" sz="1800" smtClean="0"/>
              <a:t>Providing specific information relative to patient issue</a:t>
            </a:r>
          </a:p>
          <a:p>
            <a:r>
              <a:rPr lang="en-US" altLang="en-US" sz="2000" b="1" smtClean="0"/>
              <a:t>B</a:t>
            </a:r>
            <a:r>
              <a:rPr lang="en-US" altLang="en-US" sz="2000" smtClean="0"/>
              <a:t>ackground</a:t>
            </a:r>
          </a:p>
          <a:p>
            <a:pPr lvl="1"/>
            <a:r>
              <a:rPr lang="en-US" altLang="en-US" sz="1800" smtClean="0"/>
              <a:t>Providing context and assessment data relative to patient issue</a:t>
            </a:r>
            <a:endParaRPr lang="en-US" altLang="en-US" sz="2000" smtClean="0"/>
          </a:p>
          <a:p>
            <a:r>
              <a:rPr lang="en-US" altLang="en-US" sz="2000" b="1" smtClean="0"/>
              <a:t>A</a:t>
            </a:r>
            <a:r>
              <a:rPr lang="en-US" altLang="en-US" sz="2000" smtClean="0"/>
              <a:t>ssessment </a:t>
            </a:r>
          </a:p>
          <a:p>
            <a:pPr lvl="1"/>
            <a:r>
              <a:rPr lang="en-US" altLang="en-US" sz="1800" smtClean="0"/>
              <a:t>Nurse’s interpretation of data relative to patient issue</a:t>
            </a:r>
            <a:endParaRPr lang="en-US" altLang="en-US" sz="2000" smtClean="0"/>
          </a:p>
          <a:p>
            <a:r>
              <a:rPr lang="en-US" altLang="en-US" sz="2000" b="1" smtClean="0"/>
              <a:t>R</a:t>
            </a:r>
            <a:r>
              <a:rPr lang="en-US" altLang="en-US" sz="2000" smtClean="0"/>
              <a:t>ecommendation </a:t>
            </a:r>
          </a:p>
          <a:p>
            <a:pPr lvl="1"/>
            <a:r>
              <a:rPr lang="en-US" altLang="en-US" sz="1800" smtClean="0"/>
              <a:t>Expectation of physician’s orders relative to patient issue</a:t>
            </a:r>
            <a:endParaRPr lang="en-US" altLang="en-US" sz="2000" smtClean="0"/>
          </a:p>
        </p:txBody>
      </p:sp>
      <p:sp>
        <p:nvSpPr>
          <p:cNvPr id="28675" name="Title 1"/>
          <p:cNvSpPr>
            <a:spLocks noGrp="1"/>
          </p:cNvSpPr>
          <p:nvPr>
            <p:ph type="title"/>
          </p:nvPr>
        </p:nvSpPr>
        <p:spPr/>
        <p:txBody>
          <a:bodyPr/>
          <a:lstStyle/>
          <a:p>
            <a:r>
              <a:rPr lang="en-US" altLang="en-US" smtClean="0"/>
              <a:t>SBAR for Staff Communication</a:t>
            </a:r>
          </a:p>
        </p:txBody>
      </p:sp>
      <p:sp>
        <p:nvSpPr>
          <p:cNvPr id="2867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2867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FBCC629-5857-4B51-854D-761D9B9B7BEC}" type="slidenum">
              <a:rPr lang="en-US" sz="1000" smtClean="0">
                <a:latin typeface="Arial" pitchFamily="34" charset="0"/>
              </a:rPr>
              <a:pPr eaLnBrk="1" hangingPunct="1"/>
              <a:t>19</a:t>
            </a:fld>
            <a:endParaRPr lang="en-US" sz="1000" smtClean="0">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mtClean="0"/>
              <a:t>Patient does not require a complete head-to-toe physical examination during every 24-hour stay</a:t>
            </a:r>
          </a:p>
          <a:p>
            <a:pPr lvl="2">
              <a:buSzPct val="80000"/>
              <a:buFont typeface="Wingdings" pitchFamily="2" charset="2"/>
              <a:buChar char="Ø"/>
            </a:pPr>
            <a:r>
              <a:rPr lang="en-US" altLang="en-US" smtClean="0"/>
              <a:t>Patient does require consistent specialized examination at least every 8 hours that focuses on certain parameters</a:t>
            </a:r>
          </a:p>
          <a:p>
            <a:pPr lvl="2">
              <a:buSzPct val="80000"/>
              <a:buFont typeface="Wingdings" pitchFamily="2" charset="2"/>
              <a:buChar char="Ø"/>
            </a:pPr>
            <a:r>
              <a:rPr lang="en-US" altLang="en-US" smtClean="0"/>
              <a:t>Note that some measurements, such as daily weights, abdominal girth, or circumference of a limb, must be taken very carefully</a:t>
            </a:r>
          </a:p>
          <a:p>
            <a:pPr lvl="2">
              <a:buSzPct val="80000"/>
              <a:buFont typeface="Wingdings" pitchFamily="2" charset="2"/>
              <a:buChar char="Ø"/>
            </a:pPr>
            <a:r>
              <a:rPr lang="en-US" altLang="en-US" smtClean="0"/>
              <a:t>Usefulness of such measurements depends entirely on consistency of procedure from nurse to nurse</a:t>
            </a:r>
          </a:p>
          <a:p>
            <a:pPr lvl="2">
              <a:buSzPct val="80000"/>
              <a:buFont typeface="Wingdings" pitchFamily="2" charset="2"/>
              <a:buChar char="Ø"/>
            </a:pPr>
            <a:r>
              <a:rPr lang="en-US" altLang="en-US" smtClean="0"/>
              <a:t>Also remember that many assessments must be done frequently throughout course of a shift</a:t>
            </a:r>
          </a:p>
        </p:txBody>
      </p:sp>
      <p:sp>
        <p:nvSpPr>
          <p:cNvPr id="11267" name="Title 5"/>
          <p:cNvSpPr>
            <a:spLocks noGrp="1"/>
          </p:cNvSpPr>
          <p:nvPr>
            <p:ph type="title"/>
          </p:nvPr>
        </p:nvSpPr>
        <p:spPr/>
        <p:txBody>
          <a:bodyPr/>
          <a:lstStyle/>
          <a:p>
            <a:r>
              <a:rPr lang="en-US" altLang="en-US" smtClean="0"/>
              <a:t>Hospital Setting Requirements</a:t>
            </a:r>
          </a:p>
        </p:txBody>
      </p:sp>
      <p:sp>
        <p:nvSpPr>
          <p:cNvPr id="1126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126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B85E6F9-ED72-4755-B3D4-014D2E674B59}" type="slidenum">
              <a:rPr lang="en-US" sz="1000" smtClean="0">
                <a:latin typeface="Arial" pitchFamily="34" charset="0"/>
              </a:rPr>
              <a:pPr eaLnBrk="1" hangingPunct="1"/>
              <a:t>2</a:t>
            </a:fld>
            <a:endParaRPr lang="en-US" sz="1000" smtClean="0">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The nurse is preparing discharge planning for a hospitalized patient. When should the nurse start discharge teaching</a:t>
            </a:r>
            <a:r>
              <a:rPr lang="en-US" dirty="0" smtClean="0"/>
              <a:t>?</a:t>
            </a:r>
          </a:p>
          <a:p>
            <a:pPr marL="463550" indent="-463550" eaLnBrk="1" hangingPunct="1">
              <a:buSzPct val="100000"/>
              <a:buFont typeface="Arial" charset="0"/>
              <a:buAutoNum type="arabicPeriod"/>
              <a:defRPr/>
            </a:pPr>
            <a:r>
              <a:rPr lang="en-US" dirty="0"/>
              <a:t>The nurse should start discharge teaching upon admission. </a:t>
            </a:r>
          </a:p>
          <a:p>
            <a:pPr marL="463550" indent="-463550" eaLnBrk="1" hangingPunct="1">
              <a:buSzPct val="100000"/>
              <a:buFont typeface="Arial" charset="0"/>
              <a:buAutoNum type="arabicPeriod"/>
              <a:defRPr/>
            </a:pPr>
            <a:r>
              <a:rPr lang="en-US" dirty="0"/>
              <a:t>The nurse should wait until just before discharge to start teaching so the patient will remember instructions.</a:t>
            </a:r>
          </a:p>
          <a:p>
            <a:pPr marL="463550" indent="-463550" eaLnBrk="1" hangingPunct="1">
              <a:buSzPct val="100000"/>
              <a:buFont typeface="Arial" charset="0"/>
              <a:buAutoNum type="arabicPeriod"/>
              <a:defRPr/>
            </a:pPr>
            <a:r>
              <a:rPr lang="en-US" dirty="0"/>
              <a:t>The nurse should wait for the doctor to write the orders for discharge.</a:t>
            </a:r>
          </a:p>
          <a:p>
            <a:pPr marL="463550" indent="-463550" eaLnBrk="1" hangingPunct="1">
              <a:buSzPct val="100000"/>
              <a:buFont typeface="Arial" charset="0"/>
              <a:buAutoNum type="arabicPeriod"/>
              <a:defRPr/>
            </a:pPr>
            <a:r>
              <a:rPr lang="en-US" dirty="0"/>
              <a:t>The doctor will provide discharge teaching.</a:t>
            </a:r>
          </a:p>
          <a:p>
            <a:pPr marL="0" indent="0">
              <a:buNone/>
            </a:pPr>
            <a:endParaRPr lang="en-US" dirty="0"/>
          </a:p>
        </p:txBody>
      </p:sp>
      <p:sp>
        <p:nvSpPr>
          <p:cNvPr id="3" name="Title 2"/>
          <p:cNvSpPr>
            <a:spLocks noGrp="1"/>
          </p:cNvSpPr>
          <p:nvPr>
            <p:ph type="title"/>
          </p:nvPr>
        </p:nvSpPr>
        <p:spPr/>
        <p:txBody>
          <a:bodyPr/>
          <a:lstStyle/>
          <a:p>
            <a:r>
              <a:rPr lang="en-US" dirty="0" smtClean="0"/>
              <a:t>Question</a:t>
            </a:r>
            <a:endParaRPr lang="en-US" dirty="0"/>
          </a:p>
        </p:txBody>
      </p:sp>
      <p:sp>
        <p:nvSpPr>
          <p:cNvPr id="4" name="Slide Number Placeholder 3"/>
          <p:cNvSpPr>
            <a:spLocks noGrp="1"/>
          </p:cNvSpPr>
          <p:nvPr>
            <p:ph type="sldNum" sz="quarter" idx="10"/>
          </p:nvPr>
        </p:nvSpPr>
        <p:spPr/>
        <p:txBody>
          <a:bodyPr/>
          <a:lstStyle/>
          <a:p>
            <a:pPr>
              <a:defRPr/>
            </a:pPr>
            <a:fld id="{0DC11F87-72B3-4C6E-AEAE-36D50B601A6F}" type="slidenum">
              <a:rPr lang="en-US" smtClean="0"/>
              <a:pPr>
                <a:defRPr/>
              </a:pPr>
              <a:t>20</a:t>
            </a:fld>
            <a:endParaRPr lang="en-US" dirty="0"/>
          </a:p>
        </p:txBody>
      </p:sp>
      <p:sp>
        <p:nvSpPr>
          <p:cNvPr id="5" name="Footer Placeholder 4"/>
          <p:cNvSpPr>
            <a:spLocks noGrp="1"/>
          </p:cNvSpPr>
          <p:nvPr>
            <p:ph type="ftr" sz="quarter" idx="11"/>
          </p:nvPr>
        </p:nvSpPr>
        <p:spPr/>
        <p:txBody>
          <a:bodyPr/>
          <a:lstStyle/>
          <a:p>
            <a:pPr>
              <a:defRPr/>
            </a:pPr>
            <a:r>
              <a:rPr lang="en-US" smtClean="0"/>
              <a:t>Copyright © 2016 by Elsevier, Inc. All rights reserved.</a:t>
            </a:r>
          </a:p>
          <a:p>
            <a:pPr>
              <a:defRPr/>
            </a:pPr>
            <a:r>
              <a:rPr lang="en-US" smtClean="0"/>
              <a:t>Copyright © 2012, 2008, 2004, 2000, 1996, 1993 by Saunders, an affiliate of Elsevier Inc. </a:t>
            </a:r>
            <a:endParaRPr lang="en-US"/>
          </a:p>
        </p:txBody>
      </p:sp>
    </p:spTree>
    <p:extLst>
      <p:ext uri="{BB962C8B-B14F-4D97-AF65-F5344CB8AC3E}">
        <p14:creationId xmlns:p14="http://schemas.microsoft.com/office/powerpoint/2010/main" val="4156604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dirty="0" smtClean="0"/>
              <a:t>As you perform this sequence, take note of anything that will need continuous monitoring, such as a blood pressure or pulse oximetry reading that is not what you expect, or breath sounds suggesting difficult respiratory effort</a:t>
            </a:r>
          </a:p>
          <a:p>
            <a:pPr lvl="1">
              <a:buSzPct val="60000"/>
              <a:buFont typeface="Wingdings 2" pitchFamily="18" charset="2"/>
              <a:buChar char=""/>
            </a:pPr>
            <a:r>
              <a:rPr lang="en-US" altLang="en-US" dirty="0" smtClean="0"/>
              <a:t>If there is no protocol in place for a particular assessment situation, then decide for yourself how often you need to check on person’s status</a:t>
            </a:r>
          </a:p>
          <a:p>
            <a:pPr lvl="1">
              <a:buSzPct val="60000"/>
              <a:buFont typeface="Wingdings 2" pitchFamily="18" charset="2"/>
              <a:buChar char=""/>
            </a:pPr>
            <a:r>
              <a:rPr lang="en-US" altLang="en-US" dirty="0" smtClean="0"/>
              <a:t>Your assessments must be thorough and accurate, yet you must be able to complete them rapidly without seeming hurried</a:t>
            </a:r>
          </a:p>
          <a:p>
            <a:pPr lvl="1"/>
            <a:endParaRPr lang="en-US" altLang="en-US" sz="2000" dirty="0" smtClean="0"/>
          </a:p>
        </p:txBody>
      </p:sp>
      <p:sp>
        <p:nvSpPr>
          <p:cNvPr id="12291" name="Title 5"/>
          <p:cNvSpPr>
            <a:spLocks noGrp="1"/>
          </p:cNvSpPr>
          <p:nvPr>
            <p:ph type="title"/>
          </p:nvPr>
        </p:nvSpPr>
        <p:spPr/>
        <p:txBody>
          <a:bodyPr/>
          <a:lstStyle/>
          <a:p>
            <a:r>
              <a:rPr lang="en-US" altLang="en-US" smtClean="0"/>
              <a:t>Outline of Initial Assessment I</a:t>
            </a:r>
          </a:p>
        </p:txBody>
      </p:sp>
      <p:sp>
        <p:nvSpPr>
          <p:cNvPr id="1229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229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7E0A1B9-6D7F-4212-810C-33EC8BDB226C}" type="slidenum">
              <a:rPr lang="en-US" sz="1000" smtClean="0">
                <a:latin typeface="Arial" pitchFamily="34" charset="0"/>
              </a:rPr>
              <a:pPr eaLnBrk="1" hangingPunct="1"/>
              <a:t>3</a:t>
            </a:fld>
            <a:endParaRPr lang="en-US" sz="1000" smtClean="0">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mtClean="0"/>
              <a:t>Basic reassessment applies to adults in medical, surgical, and in cardiac step-down care areas</a:t>
            </a:r>
          </a:p>
          <a:p>
            <a:pPr lvl="1">
              <a:buSzPct val="60000"/>
              <a:buFont typeface="Wingdings 2" pitchFamily="18" charset="2"/>
              <a:buChar char=""/>
            </a:pPr>
            <a:r>
              <a:rPr lang="en-US" altLang="en-US" smtClean="0"/>
              <a:t>Each assessment must then be specialized to each adult, and findings must be integrated into your complete knowledge base regarding patient</a:t>
            </a:r>
          </a:p>
          <a:p>
            <a:pPr lvl="1">
              <a:buSzPct val="60000"/>
              <a:buFont typeface="Wingdings 2" pitchFamily="18" charset="2"/>
              <a:buChar char=""/>
            </a:pPr>
            <a:r>
              <a:rPr lang="en-US" altLang="en-US" smtClean="0"/>
              <a:t>This includes what you read in chart, what you hear in reports, and results of any laboratory tests and diagnostic imaging that are available</a:t>
            </a:r>
          </a:p>
        </p:txBody>
      </p:sp>
      <p:sp>
        <p:nvSpPr>
          <p:cNvPr id="13315" name="Title 5"/>
          <p:cNvSpPr>
            <a:spLocks noGrp="1"/>
          </p:cNvSpPr>
          <p:nvPr>
            <p:ph type="title"/>
          </p:nvPr>
        </p:nvSpPr>
        <p:spPr/>
        <p:txBody>
          <a:bodyPr/>
          <a:lstStyle/>
          <a:p>
            <a:r>
              <a:rPr lang="en-US" altLang="en-US" smtClean="0"/>
              <a:t>Outline of Initial Assessment II</a:t>
            </a:r>
          </a:p>
        </p:txBody>
      </p:sp>
      <p:sp>
        <p:nvSpPr>
          <p:cNvPr id="1331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331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5DCFDAC-EC5A-495F-91EE-96F84F8C74D6}" type="slidenum">
              <a:rPr lang="en-US" sz="1000" smtClean="0">
                <a:latin typeface="Arial" pitchFamily="34" charset="0"/>
              </a:rPr>
              <a:pPr eaLnBrk="1" hangingPunct="1"/>
              <a:t>4</a:t>
            </a:fld>
            <a:endParaRPr lang="en-US" sz="1000" smtClean="0">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6"/>
          <p:cNvSpPr>
            <a:spLocks noGrp="1"/>
          </p:cNvSpPr>
          <p:nvPr>
            <p:ph idx="1"/>
          </p:nvPr>
        </p:nvSpPr>
        <p:spPr>
          <a:xfrm>
            <a:off x="465138" y="1641475"/>
            <a:ext cx="8229600" cy="4454525"/>
          </a:xfrm>
        </p:spPr>
        <p:txBody>
          <a:bodyPr/>
          <a:lstStyle/>
          <a:p>
            <a:r>
              <a:rPr lang="en-US" altLang="en-US" smtClean="0"/>
              <a:t>On your way into room</a:t>
            </a:r>
          </a:p>
          <a:p>
            <a:pPr lvl="1"/>
            <a:r>
              <a:rPr lang="en-US" altLang="en-US" smtClean="0"/>
              <a:t>Note and verify that necessary markers or flags are in place at doorway regarding such conditions as isolation precautions, latex allergies, or fall precautions</a:t>
            </a:r>
          </a:p>
          <a:p>
            <a:r>
              <a:rPr lang="en-US" altLang="en-US" smtClean="0"/>
              <a:t>Once in the room</a:t>
            </a:r>
          </a:p>
          <a:p>
            <a:pPr lvl="1"/>
            <a:r>
              <a:rPr lang="en-US" altLang="en-US" smtClean="0"/>
              <a:t>Introduce yourself as patient’s nurse for next 8 hours</a:t>
            </a:r>
          </a:p>
          <a:p>
            <a:pPr lvl="1"/>
            <a:r>
              <a:rPr lang="en-US" altLang="en-US" smtClean="0"/>
              <a:t>Make direct eye contact and ask how he or she is feeling, how he or she spent previous shift, and whether he or she is having any pain or discomfort</a:t>
            </a:r>
          </a:p>
          <a:p>
            <a:pPr lvl="1"/>
            <a:endParaRPr lang="en-US" altLang="en-US" smtClean="0"/>
          </a:p>
          <a:p>
            <a:pPr lvl="1"/>
            <a:endParaRPr lang="en-US" altLang="en-US" smtClean="0"/>
          </a:p>
          <a:p>
            <a:pPr lvl="1"/>
            <a:endParaRPr lang="en-US" altLang="en-US" smtClean="0"/>
          </a:p>
        </p:txBody>
      </p:sp>
      <p:sp>
        <p:nvSpPr>
          <p:cNvPr id="14339" name="Title 5"/>
          <p:cNvSpPr>
            <a:spLocks noGrp="1"/>
          </p:cNvSpPr>
          <p:nvPr>
            <p:ph type="title"/>
          </p:nvPr>
        </p:nvSpPr>
        <p:spPr/>
        <p:txBody>
          <a:bodyPr/>
          <a:lstStyle/>
          <a:p>
            <a:r>
              <a:rPr lang="en-US" altLang="en-US" smtClean="0"/>
              <a:t>Health History Sequence I</a:t>
            </a:r>
          </a:p>
        </p:txBody>
      </p:sp>
      <p:sp>
        <p:nvSpPr>
          <p:cNvPr id="14340"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4341"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993E479-71F5-41AB-873D-082EDBF6EC07}" type="slidenum">
              <a:rPr lang="en-US" sz="1000" smtClean="0">
                <a:latin typeface="Arial" pitchFamily="34" charset="0"/>
              </a:rPr>
              <a:pPr eaLnBrk="1" hangingPunct="1"/>
              <a:t>5</a:t>
            </a:fld>
            <a:endParaRPr lang="en-US" sz="1000" smtClean="0">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6"/>
          <p:cNvSpPr>
            <a:spLocks noGrp="1"/>
          </p:cNvSpPr>
          <p:nvPr>
            <p:ph idx="1"/>
          </p:nvPr>
        </p:nvSpPr>
        <p:spPr>
          <a:xfrm>
            <a:off x="465138" y="1641475"/>
            <a:ext cx="8229600" cy="4454525"/>
          </a:xfrm>
        </p:spPr>
        <p:txBody>
          <a:bodyPr/>
          <a:lstStyle/>
          <a:p>
            <a:r>
              <a:rPr lang="en-US" altLang="en-US" smtClean="0"/>
              <a:t>Once in the room </a:t>
            </a:r>
          </a:p>
          <a:p>
            <a:pPr lvl="1"/>
            <a:r>
              <a:rPr lang="en-US" altLang="en-US" smtClean="0"/>
              <a:t>Refer to what you have heard from previous shift in process of your own questioning</a:t>
            </a:r>
          </a:p>
          <a:p>
            <a:pPr lvl="2"/>
            <a:r>
              <a:rPr lang="en-US" altLang="en-US" smtClean="0"/>
              <a:t>This alleviates person’s frustration at answering same questions every time a new staff member enters</a:t>
            </a:r>
          </a:p>
          <a:p>
            <a:pPr lvl="2"/>
            <a:r>
              <a:rPr lang="en-US" altLang="en-US" smtClean="0"/>
              <a:t>Offer water as a courtesy, and note data this gives you</a:t>
            </a:r>
          </a:p>
          <a:p>
            <a:pPr lvl="3"/>
            <a:r>
              <a:rPr lang="en-US" altLang="en-US" smtClean="0"/>
              <a:t>Person’s ability to hear, follow directions, cross the midline, and especially ability to swallow</a:t>
            </a:r>
          </a:p>
          <a:p>
            <a:pPr lvl="2"/>
            <a:r>
              <a:rPr lang="en-US" altLang="en-US" smtClean="0"/>
              <a:t>As you collect this and subsequent history, note data on general appearance</a:t>
            </a:r>
          </a:p>
          <a:p>
            <a:pPr lvl="2"/>
            <a:r>
              <a:rPr lang="en-US" altLang="en-US" smtClean="0"/>
              <a:t>Complete your initial overview by verifying that correct name band has been applied to wrist</a:t>
            </a:r>
          </a:p>
        </p:txBody>
      </p:sp>
      <p:sp>
        <p:nvSpPr>
          <p:cNvPr id="15363" name="Title 5"/>
          <p:cNvSpPr>
            <a:spLocks noGrp="1"/>
          </p:cNvSpPr>
          <p:nvPr>
            <p:ph type="title"/>
          </p:nvPr>
        </p:nvSpPr>
        <p:spPr/>
        <p:txBody>
          <a:bodyPr/>
          <a:lstStyle/>
          <a:p>
            <a:r>
              <a:rPr lang="en-US" altLang="en-US" smtClean="0"/>
              <a:t>Health History Sequence II</a:t>
            </a:r>
          </a:p>
        </p:txBody>
      </p:sp>
      <p:sp>
        <p:nvSpPr>
          <p:cNvPr id="1536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5365"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0117598-B8AC-4925-A335-1858663DA983}" type="slidenum">
              <a:rPr lang="en-US" sz="1000" smtClean="0">
                <a:latin typeface="Arial" pitchFamily="34" charset="0"/>
              </a:rPr>
              <a:pPr eaLnBrk="1" hangingPunct="1"/>
              <a:t>6</a:t>
            </a:fld>
            <a:endParaRPr lang="en-US" sz="1000" smtClean="0">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z="2000" smtClean="0"/>
              <a:t>Facial expression, appropriate to the situation</a:t>
            </a:r>
          </a:p>
          <a:p>
            <a:pPr lvl="1">
              <a:buSzPct val="60000"/>
              <a:buFont typeface="Wingdings 2" pitchFamily="18" charset="2"/>
              <a:buChar char=""/>
            </a:pPr>
            <a:r>
              <a:rPr lang="en-US" altLang="en-US" sz="2000" smtClean="0"/>
              <a:t>Body position, relaxed and comfortable or tense, in pain</a:t>
            </a:r>
          </a:p>
          <a:p>
            <a:pPr lvl="1">
              <a:buSzPct val="60000"/>
              <a:buFont typeface="Wingdings 2" pitchFamily="18" charset="2"/>
              <a:buChar char=""/>
            </a:pPr>
            <a:r>
              <a:rPr lang="en-US" altLang="en-US" sz="2000" smtClean="0"/>
              <a:t>Level of consciousness, alert and oriented, attentive to your questions, responds appropriately</a:t>
            </a:r>
          </a:p>
          <a:p>
            <a:pPr lvl="1">
              <a:buSzPct val="60000"/>
              <a:buFont typeface="Wingdings 2" pitchFamily="18" charset="2"/>
              <a:buChar char=""/>
            </a:pPr>
            <a:r>
              <a:rPr lang="en-US" altLang="en-US" sz="2000" smtClean="0"/>
              <a:t>Skin color, even tone consistent with racial heritage</a:t>
            </a:r>
          </a:p>
          <a:p>
            <a:pPr lvl="1">
              <a:buSzPct val="60000"/>
              <a:buFont typeface="Wingdings 2" pitchFamily="18" charset="2"/>
              <a:buChar char=""/>
            </a:pPr>
            <a:r>
              <a:rPr lang="en-US" altLang="en-US" sz="2000" smtClean="0"/>
              <a:t>Nutritional status, weight appears in healthy range, even fat distribution, hydration appears healthy</a:t>
            </a:r>
          </a:p>
          <a:p>
            <a:pPr lvl="1">
              <a:buSzPct val="60000"/>
              <a:buFont typeface="Wingdings 2" pitchFamily="18" charset="2"/>
              <a:buChar char=""/>
            </a:pPr>
            <a:r>
              <a:rPr lang="en-US" altLang="en-US" sz="2000" smtClean="0"/>
              <a:t>Speech: articulation clear and understandable, pattern fluent and even, content appropriate</a:t>
            </a:r>
          </a:p>
          <a:p>
            <a:pPr lvl="1">
              <a:buSzPct val="60000"/>
              <a:buFont typeface="Wingdings 2" pitchFamily="18" charset="2"/>
              <a:buChar char=""/>
            </a:pPr>
            <a:r>
              <a:rPr lang="en-US" altLang="en-US" sz="2000" smtClean="0"/>
              <a:t>Hearing: responses and facial expression consistent with what you have said</a:t>
            </a:r>
          </a:p>
        </p:txBody>
      </p:sp>
      <p:sp>
        <p:nvSpPr>
          <p:cNvPr id="16387" name="Title 5"/>
          <p:cNvSpPr>
            <a:spLocks noGrp="1"/>
          </p:cNvSpPr>
          <p:nvPr>
            <p:ph type="title"/>
          </p:nvPr>
        </p:nvSpPr>
        <p:spPr/>
        <p:txBody>
          <a:bodyPr/>
          <a:lstStyle/>
          <a:p>
            <a:r>
              <a:rPr lang="en-US" altLang="en-US" smtClean="0"/>
              <a:t>General Appearance</a:t>
            </a:r>
          </a:p>
        </p:txBody>
      </p:sp>
      <p:sp>
        <p:nvSpPr>
          <p:cNvPr id="16388"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6389"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1F179B5-E71B-4394-9761-0D66C31EE8F2}" type="slidenum">
              <a:rPr lang="en-US" sz="1000" smtClean="0">
                <a:latin typeface="Arial" pitchFamily="34" charset="0"/>
              </a:rPr>
              <a:pPr eaLnBrk="1" hangingPunct="1"/>
              <a:t>7</a:t>
            </a:fld>
            <a:endParaRPr lang="en-US" sz="1000" smtClean="0">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mtClean="0"/>
              <a:t>Temperature</a:t>
            </a:r>
          </a:p>
          <a:p>
            <a:pPr lvl="1">
              <a:buSzPct val="60000"/>
              <a:buFont typeface="Wingdings 2" pitchFamily="18" charset="2"/>
              <a:buChar char=""/>
            </a:pPr>
            <a:r>
              <a:rPr lang="en-US" altLang="en-US" smtClean="0"/>
              <a:t>Pulse</a:t>
            </a:r>
          </a:p>
          <a:p>
            <a:pPr lvl="1">
              <a:buSzPct val="60000"/>
              <a:buFont typeface="Wingdings 2" pitchFamily="18" charset="2"/>
              <a:buChar char=""/>
            </a:pPr>
            <a:r>
              <a:rPr lang="en-US" altLang="en-US" smtClean="0"/>
              <a:t>Respiration</a:t>
            </a:r>
          </a:p>
          <a:p>
            <a:pPr lvl="1">
              <a:buSzPct val="60000"/>
              <a:buFont typeface="Wingdings 2" pitchFamily="18" charset="2"/>
              <a:buChar char=""/>
            </a:pPr>
            <a:r>
              <a:rPr lang="en-US" altLang="en-US" smtClean="0"/>
              <a:t>Blood pressure</a:t>
            </a:r>
          </a:p>
          <a:p>
            <a:pPr lvl="1">
              <a:buSzPct val="60000"/>
              <a:buFont typeface="Wingdings 2" pitchFamily="18" charset="2"/>
              <a:buChar char=""/>
            </a:pPr>
            <a:r>
              <a:rPr lang="en-US" altLang="en-US" smtClean="0"/>
              <a:t>Pulse oximetry</a:t>
            </a:r>
          </a:p>
          <a:p>
            <a:pPr lvl="1">
              <a:buSzPct val="60000"/>
              <a:buFont typeface="Wingdings 2" pitchFamily="18" charset="2"/>
              <a:buChar char=""/>
            </a:pPr>
            <a:r>
              <a:rPr lang="en-US" altLang="en-US" smtClean="0"/>
              <a:t>Rate pain level on 1 to 10 scale, pain tolerance</a:t>
            </a:r>
          </a:p>
          <a:p>
            <a:pPr lvl="1">
              <a:buSzPct val="60000"/>
              <a:buFont typeface="Wingdings 2" pitchFamily="18" charset="2"/>
              <a:buChar char=""/>
            </a:pPr>
            <a:r>
              <a:rPr lang="en-US" altLang="en-US" smtClean="0"/>
              <a:t>If pain medication is given, note response in 15 minutes for IV administration to 1 hour for oral administration</a:t>
            </a:r>
          </a:p>
        </p:txBody>
      </p:sp>
      <p:sp>
        <p:nvSpPr>
          <p:cNvPr id="17411" name="Title 5"/>
          <p:cNvSpPr>
            <a:spLocks noGrp="1"/>
          </p:cNvSpPr>
          <p:nvPr>
            <p:ph type="title"/>
          </p:nvPr>
        </p:nvSpPr>
        <p:spPr/>
        <p:txBody>
          <a:bodyPr/>
          <a:lstStyle/>
          <a:p>
            <a:r>
              <a:rPr lang="en-US" altLang="en-US" smtClean="0"/>
              <a:t>Measurement</a:t>
            </a:r>
          </a:p>
        </p:txBody>
      </p:sp>
      <p:sp>
        <p:nvSpPr>
          <p:cNvPr id="1741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7413"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5A3C07F-F641-4A75-8F2C-D268FE77BC5B}" type="slidenum">
              <a:rPr lang="en-US" sz="1000" smtClean="0">
                <a:latin typeface="Arial" pitchFamily="34" charset="0"/>
              </a:rPr>
              <a:pPr eaLnBrk="1" hangingPunct="1"/>
              <a:t>8</a:t>
            </a:fld>
            <a:endParaRPr lang="en-US" sz="1000" smtClean="0">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6"/>
          <p:cNvSpPr>
            <a:spLocks noGrp="1"/>
          </p:cNvSpPr>
          <p:nvPr>
            <p:ph idx="1"/>
          </p:nvPr>
        </p:nvSpPr>
        <p:spPr>
          <a:xfrm>
            <a:off x="465138" y="1641475"/>
            <a:ext cx="8229600" cy="4454525"/>
          </a:xfrm>
        </p:spPr>
        <p:txBody>
          <a:bodyPr/>
          <a:lstStyle/>
          <a:p>
            <a:pPr lvl="1">
              <a:buSzPct val="60000"/>
              <a:buFont typeface="Wingdings 2" pitchFamily="18" charset="2"/>
              <a:buChar char=""/>
            </a:pPr>
            <a:r>
              <a:rPr lang="en-US" altLang="en-US" smtClean="0"/>
              <a:t>Eyes open spontaneously to name</a:t>
            </a:r>
          </a:p>
          <a:p>
            <a:pPr lvl="1">
              <a:buSzPct val="60000"/>
              <a:buFont typeface="Wingdings 2" pitchFamily="18" charset="2"/>
              <a:buChar char=""/>
            </a:pPr>
            <a:r>
              <a:rPr lang="en-US" altLang="en-US" smtClean="0"/>
              <a:t>Motor response</a:t>
            </a:r>
          </a:p>
          <a:p>
            <a:pPr lvl="1">
              <a:buSzPct val="60000"/>
              <a:buFont typeface="Wingdings 2" pitchFamily="18" charset="2"/>
              <a:buChar char=""/>
            </a:pPr>
            <a:r>
              <a:rPr lang="en-US" altLang="en-US" smtClean="0"/>
              <a:t>Verbal response</a:t>
            </a:r>
          </a:p>
          <a:p>
            <a:pPr lvl="1">
              <a:buSzPct val="60000"/>
              <a:buFont typeface="Wingdings 2" pitchFamily="18" charset="2"/>
              <a:buChar char=""/>
            </a:pPr>
            <a:r>
              <a:rPr lang="en-US" altLang="en-US" smtClean="0"/>
              <a:t>Pupil size in millimeter and reaction, right and left</a:t>
            </a:r>
          </a:p>
          <a:p>
            <a:pPr lvl="1">
              <a:buSzPct val="60000"/>
              <a:buFont typeface="Wingdings 2" pitchFamily="18" charset="2"/>
              <a:buChar char=""/>
            </a:pPr>
            <a:r>
              <a:rPr lang="en-US" altLang="en-US" smtClean="0"/>
              <a:t>Muscle strength, right and left upper; right and left lower</a:t>
            </a:r>
          </a:p>
          <a:p>
            <a:pPr lvl="1">
              <a:buSzPct val="60000"/>
              <a:buFont typeface="Wingdings 2" pitchFamily="18" charset="2"/>
              <a:buChar char=""/>
            </a:pPr>
            <a:r>
              <a:rPr lang="en-US" altLang="en-US" smtClean="0"/>
              <a:t>Any ptosis, facial droop</a:t>
            </a:r>
          </a:p>
          <a:p>
            <a:pPr lvl="1">
              <a:buSzPct val="60000"/>
              <a:buFont typeface="Wingdings 2" pitchFamily="18" charset="2"/>
              <a:buChar char=""/>
            </a:pPr>
            <a:r>
              <a:rPr lang="en-US" altLang="en-US" smtClean="0"/>
              <a:t>Sensation</a:t>
            </a:r>
          </a:p>
          <a:p>
            <a:pPr lvl="1">
              <a:buSzPct val="60000"/>
              <a:buFont typeface="Wingdings 2" pitchFamily="18" charset="2"/>
              <a:buChar char=""/>
            </a:pPr>
            <a:r>
              <a:rPr lang="en-US" altLang="en-US" smtClean="0"/>
              <a:t>Communication</a:t>
            </a:r>
          </a:p>
          <a:p>
            <a:pPr lvl="1">
              <a:buSzPct val="60000"/>
              <a:buFont typeface="Wingdings 2" pitchFamily="18" charset="2"/>
              <a:buChar char=""/>
            </a:pPr>
            <a:r>
              <a:rPr lang="en-US" altLang="en-US" smtClean="0"/>
              <a:t>Ability to swallow</a:t>
            </a:r>
          </a:p>
        </p:txBody>
      </p:sp>
      <p:sp>
        <p:nvSpPr>
          <p:cNvPr id="18435" name="Title 5"/>
          <p:cNvSpPr>
            <a:spLocks noGrp="1"/>
          </p:cNvSpPr>
          <p:nvPr>
            <p:ph type="title"/>
          </p:nvPr>
        </p:nvSpPr>
        <p:spPr/>
        <p:txBody>
          <a:bodyPr/>
          <a:lstStyle/>
          <a:p>
            <a:r>
              <a:rPr lang="en-US" altLang="en-US" smtClean="0"/>
              <a:t>Neurologic System</a:t>
            </a:r>
          </a:p>
        </p:txBody>
      </p:sp>
      <p:sp>
        <p:nvSpPr>
          <p:cNvPr id="18436"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smtClean="0">
                <a:latin typeface="Arial" pitchFamily="34" charset="0"/>
              </a:rPr>
              <a:t>Copyright © 2016 by Elsevier, Inc. All rights reserved.</a:t>
            </a:r>
          </a:p>
          <a:p>
            <a:pPr eaLnBrk="1" hangingPunct="1"/>
            <a:r>
              <a:rPr lang="en-US" sz="1000" smtClean="0">
                <a:latin typeface="Arial" pitchFamily="34" charset="0"/>
              </a:rPr>
              <a:t>Copyright © 2012, 2008, 2004, 2000, 1996, 1993 by Saunders, an affiliate of Elsevier Inc. </a:t>
            </a:r>
          </a:p>
        </p:txBody>
      </p:sp>
      <p:sp>
        <p:nvSpPr>
          <p:cNvPr id="18437"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B0CAB07-E759-4EB6-AD99-1FCF8D3C0558}" type="slidenum">
              <a:rPr lang="en-US" sz="1000" smtClean="0">
                <a:latin typeface="Arial" pitchFamily="34" charset="0"/>
              </a:rPr>
              <a:pPr eaLnBrk="1" hangingPunct="1"/>
              <a:t>9</a:t>
            </a:fld>
            <a:endParaRPr lang="en-US" sz="1000" smtClean="0">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441</TotalTime>
  <Words>2014</Words>
  <Application>Microsoft Office PowerPoint</Application>
  <PresentationFormat>On-screen Show (4:3)</PresentationFormat>
  <Paragraphs>204</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Chapter 29</vt:lpstr>
      <vt:lpstr>Hospital Setting Requirements</vt:lpstr>
      <vt:lpstr>Outline of Initial Assessment I</vt:lpstr>
      <vt:lpstr>Outline of Initial Assessment II</vt:lpstr>
      <vt:lpstr>Health History Sequence I</vt:lpstr>
      <vt:lpstr>Health History Sequence II</vt:lpstr>
      <vt:lpstr>General Appearance</vt:lpstr>
      <vt:lpstr>Measurement</vt:lpstr>
      <vt:lpstr>Neurologic System</vt:lpstr>
      <vt:lpstr>Respiratory System</vt:lpstr>
      <vt:lpstr>Cardiovascular System I</vt:lpstr>
      <vt:lpstr>Cardiovascular System II</vt:lpstr>
      <vt:lpstr>Skin</vt:lpstr>
      <vt:lpstr>Abdomen and Genitourinary</vt:lpstr>
      <vt:lpstr>Activity</vt:lpstr>
      <vt:lpstr>Examination Findings Requiring Immediate Assistance</vt:lpstr>
      <vt:lpstr>Electronic Health Recording </vt:lpstr>
      <vt:lpstr>Patient Safety</vt:lpstr>
      <vt:lpstr>SBAR for Staff Communication</vt:lpstr>
      <vt:lpstr>Question</vt:lpstr>
    </vt:vector>
  </TitlesOfParts>
  <Company>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localadmin</dc:creator>
  <cp:lastModifiedBy>HBays</cp:lastModifiedBy>
  <cp:revision>144</cp:revision>
  <dcterms:created xsi:type="dcterms:W3CDTF">2007-07-25T18:30:10Z</dcterms:created>
  <dcterms:modified xsi:type="dcterms:W3CDTF">2015-02-03T20:47:29Z</dcterms:modified>
</cp:coreProperties>
</file>