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1" r:id="rId1"/>
  </p:sldMasterIdLst>
  <p:notesMasterIdLst>
    <p:notesMasterId r:id="rId49"/>
  </p:notesMasterIdLst>
  <p:handoutMasterIdLst>
    <p:handoutMasterId r:id="rId50"/>
  </p:handoutMasterIdLst>
  <p:sldIdLst>
    <p:sldId id="450" r:id="rId2"/>
    <p:sldId id="467" r:id="rId3"/>
    <p:sldId id="517" r:id="rId4"/>
    <p:sldId id="518" r:id="rId5"/>
    <p:sldId id="468" r:id="rId6"/>
    <p:sldId id="519" r:id="rId7"/>
    <p:sldId id="469" r:id="rId8"/>
    <p:sldId id="520" r:id="rId9"/>
    <p:sldId id="530" r:id="rId10"/>
    <p:sldId id="470" r:id="rId11"/>
    <p:sldId id="521" r:id="rId12"/>
    <p:sldId id="531" r:id="rId13"/>
    <p:sldId id="522" r:id="rId14"/>
    <p:sldId id="472" r:id="rId15"/>
    <p:sldId id="473" r:id="rId16"/>
    <p:sldId id="474" r:id="rId17"/>
    <p:sldId id="475" r:id="rId18"/>
    <p:sldId id="476" r:id="rId19"/>
    <p:sldId id="477" r:id="rId20"/>
    <p:sldId id="523" r:id="rId21"/>
    <p:sldId id="478" r:id="rId22"/>
    <p:sldId id="479" r:id="rId23"/>
    <p:sldId id="524" r:id="rId24"/>
    <p:sldId id="480" r:id="rId25"/>
    <p:sldId id="481" r:id="rId26"/>
    <p:sldId id="482" r:id="rId27"/>
    <p:sldId id="483" r:id="rId28"/>
    <p:sldId id="484" r:id="rId29"/>
    <p:sldId id="510" r:id="rId30"/>
    <p:sldId id="511" r:id="rId31"/>
    <p:sldId id="512" r:id="rId32"/>
    <p:sldId id="513" r:id="rId33"/>
    <p:sldId id="514" r:id="rId34"/>
    <p:sldId id="485" r:id="rId35"/>
    <p:sldId id="486" r:id="rId36"/>
    <p:sldId id="525" r:id="rId37"/>
    <p:sldId id="526" r:id="rId38"/>
    <p:sldId id="527" r:id="rId39"/>
    <p:sldId id="528" r:id="rId40"/>
    <p:sldId id="487" r:id="rId41"/>
    <p:sldId id="488" r:id="rId42"/>
    <p:sldId id="489" r:id="rId43"/>
    <p:sldId id="490" r:id="rId44"/>
    <p:sldId id="515" r:id="rId45"/>
    <p:sldId id="516" r:id="rId46"/>
    <p:sldId id="491" r:id="rId47"/>
    <p:sldId id="529"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670">
          <p15:clr>
            <a:srgbClr val="A4A3A4"/>
          </p15:clr>
        </p15:guide>
        <p15:guide id="3" orient="horz" pos="1121">
          <p15:clr>
            <a:srgbClr val="A4A3A4"/>
          </p15:clr>
        </p15:guide>
        <p15:guide id="4" orient="horz" pos="1505">
          <p15:clr>
            <a:srgbClr val="A4A3A4"/>
          </p15:clr>
        </p15:guide>
        <p15:guide id="5" pos="2880">
          <p15:clr>
            <a:srgbClr val="A4A3A4"/>
          </p15:clr>
        </p15:guide>
        <p15:guide id="6" pos="50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7050" autoAdjust="0"/>
  </p:normalViewPr>
  <p:slideViewPr>
    <p:cSldViewPr snapToGrid="0">
      <p:cViewPr varScale="1">
        <p:scale>
          <a:sx n="96" d="100"/>
          <a:sy n="96" d="100"/>
        </p:scale>
        <p:origin x="-528" y="-96"/>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4796721-522C-446A-824A-05FA68B76AF8}" type="slidenum">
              <a:rPr lang="en-US"/>
              <a:pPr>
                <a:defRPr/>
              </a:pPr>
              <a:t>‹#›</a:t>
            </a:fld>
            <a:endParaRPr lang="en-US" dirty="0"/>
          </a:p>
        </p:txBody>
      </p:sp>
    </p:spTree>
    <p:extLst>
      <p:ext uri="{BB962C8B-B14F-4D97-AF65-F5344CB8AC3E}">
        <p14:creationId xmlns:p14="http://schemas.microsoft.com/office/powerpoint/2010/main" val="257832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79B6661-5DD1-4995-9BA6-2740B7A36374}" type="slidenum">
              <a:rPr lang="en-US"/>
              <a:pPr>
                <a:defRPr/>
              </a:pPr>
              <a:t>‹#›</a:t>
            </a:fld>
            <a:endParaRPr lang="en-US" dirty="0"/>
          </a:p>
        </p:txBody>
      </p:sp>
    </p:spTree>
    <p:extLst>
      <p:ext uri="{BB962C8B-B14F-4D97-AF65-F5344CB8AC3E}">
        <p14:creationId xmlns:p14="http://schemas.microsoft.com/office/powerpoint/2010/main" val="536502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2. Most women experience relief in the second trimester. </a:t>
            </a:r>
          </a:p>
          <a:p>
            <a:pPr eaLnBrk="1" hangingPunct="1">
              <a:spcBef>
                <a:spcPct val="0"/>
              </a:spcBef>
            </a:pPr>
            <a:r>
              <a:rPr lang="en-US" altLang="en-US" dirty="0" smtClean="0"/>
              <a:t>Answer 1 is incorrect because most women experience relief in the second trimester. </a:t>
            </a:r>
          </a:p>
          <a:p>
            <a:pPr eaLnBrk="1" hangingPunct="1">
              <a:spcBef>
                <a:spcPct val="0"/>
              </a:spcBef>
            </a:pPr>
            <a:r>
              <a:rPr lang="en-US" altLang="en-US" dirty="0" smtClean="0"/>
              <a:t>Answer 3 is incorrect because most women experience relief in the second trimester. </a:t>
            </a:r>
          </a:p>
          <a:p>
            <a:pPr eaLnBrk="1" hangingPunct="1">
              <a:spcBef>
                <a:spcPct val="0"/>
              </a:spcBef>
            </a:pPr>
            <a:r>
              <a:rPr lang="en-US" altLang="en-US" dirty="0" smtClean="0"/>
              <a:t>Answer 4 is incorrect because HCG level is a hormonal measurement and is not used for virus detection. </a:t>
            </a:r>
            <a:endParaRPr lang="en-US" dirty="0"/>
          </a:p>
        </p:txBody>
      </p:sp>
      <p:sp>
        <p:nvSpPr>
          <p:cNvPr id="4" name="Slide Number Placeholder 3"/>
          <p:cNvSpPr>
            <a:spLocks noGrp="1"/>
          </p:cNvSpPr>
          <p:nvPr>
            <p:ph type="sldNum" sz="quarter" idx="10"/>
          </p:nvPr>
        </p:nvSpPr>
        <p:spPr/>
        <p:txBody>
          <a:bodyPr/>
          <a:lstStyle/>
          <a:p>
            <a:pPr>
              <a:defRPr/>
            </a:pPr>
            <a:fld id="{379B6661-5DD1-4995-9BA6-2740B7A36374}" type="slidenum">
              <a:rPr lang="en-US" smtClean="0"/>
              <a:pPr>
                <a:defRPr/>
              </a:pPr>
              <a:t>9</a:t>
            </a:fld>
            <a:endParaRPr lang="en-US" dirty="0"/>
          </a:p>
        </p:txBody>
      </p:sp>
    </p:spTree>
    <p:extLst>
      <p:ext uri="{BB962C8B-B14F-4D97-AF65-F5344CB8AC3E}">
        <p14:creationId xmlns:p14="http://schemas.microsoft.com/office/powerpoint/2010/main" val="173037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3. Ninety-five percent of pregnant women have +S3 due to increased circulation. </a:t>
            </a:r>
          </a:p>
          <a:p>
            <a:pPr eaLnBrk="1" hangingPunct="1">
              <a:spcBef>
                <a:spcPct val="0"/>
              </a:spcBef>
            </a:pPr>
            <a:r>
              <a:rPr lang="en-US" altLang="en-US" dirty="0" smtClean="0"/>
              <a:t>Answer 1 is incorrect because a woman would most likely be short of breath if the fetus is putting pressure on the diaphragm. </a:t>
            </a:r>
          </a:p>
          <a:p>
            <a:pPr eaLnBrk="1" hangingPunct="1">
              <a:spcBef>
                <a:spcPct val="0"/>
              </a:spcBef>
            </a:pPr>
            <a:r>
              <a:rPr lang="en-US" altLang="en-US" dirty="0" smtClean="0"/>
              <a:t>Answer 2 is incorrect because a murmur is common for pregnant women due to increased circulation.</a:t>
            </a:r>
          </a:p>
          <a:p>
            <a:pPr eaLnBrk="1" hangingPunct="1">
              <a:spcBef>
                <a:spcPct val="0"/>
              </a:spcBef>
            </a:pPr>
            <a:r>
              <a:rPr lang="en-US" altLang="en-US" smtClean="0"/>
              <a:t>Answer 4 is incorrect because a murmur is common for pregnant women due to increased circulation.</a:t>
            </a:r>
          </a:p>
          <a:p>
            <a:endParaRPr lang="en-US"/>
          </a:p>
        </p:txBody>
      </p:sp>
      <p:sp>
        <p:nvSpPr>
          <p:cNvPr id="4" name="Slide Number Placeholder 3"/>
          <p:cNvSpPr>
            <a:spLocks noGrp="1"/>
          </p:cNvSpPr>
          <p:nvPr>
            <p:ph type="sldNum" sz="quarter" idx="10"/>
          </p:nvPr>
        </p:nvSpPr>
        <p:spPr/>
        <p:txBody>
          <a:bodyPr/>
          <a:lstStyle/>
          <a:p>
            <a:pPr>
              <a:defRPr/>
            </a:pPr>
            <a:fld id="{379B6661-5DD1-4995-9BA6-2740B7A36374}" type="slidenum">
              <a:rPr lang="en-US" smtClean="0"/>
              <a:pPr>
                <a:defRPr/>
              </a:pPr>
              <a:t>12</a:t>
            </a:fld>
            <a:endParaRPr lang="en-US" dirty="0"/>
          </a:p>
        </p:txBody>
      </p:sp>
    </p:spTree>
    <p:extLst>
      <p:ext uri="{BB962C8B-B14F-4D97-AF65-F5344CB8AC3E}">
        <p14:creationId xmlns:p14="http://schemas.microsoft.com/office/powerpoint/2010/main" val="144221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08DF6BA7-D988-420C-889D-9797ECB9F504}"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12703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DF993E71-B248-4D88-8769-304CBD30E06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0808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04DE29C1-E2D0-4A1A-AD1F-7DD9E8747A0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02311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AC3EC68E-6070-42FF-8989-C8496CB1EDC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04253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D1F5D56B-2219-49D7-BB82-9E7C2089E88E}" type="slidenum">
              <a:rPr lang="en-US"/>
              <a:pPr>
                <a:defRPr/>
              </a:pPr>
              <a:t>‹#›</a:t>
            </a:fld>
            <a:endParaRPr lang="en-US" dirty="0"/>
          </a:p>
        </p:txBody>
      </p:sp>
    </p:spTree>
    <p:extLst>
      <p:ext uri="{BB962C8B-B14F-4D97-AF65-F5344CB8AC3E}">
        <p14:creationId xmlns:p14="http://schemas.microsoft.com/office/powerpoint/2010/main" val="341230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13"/>
          </p:nvPr>
        </p:nvSpPr>
        <p:spPr/>
        <p:txBody>
          <a:bodyPr/>
          <a:lstStyle>
            <a:lvl1pPr>
              <a:defRPr/>
            </a:lvl1pPr>
          </a:lstStyle>
          <a:p>
            <a:pPr>
              <a:defRPr/>
            </a:pPr>
            <a:fld id="{31726934-F1A8-4C85-975C-A5D448B67F27}" type="slidenum">
              <a:rPr lang="en-US"/>
              <a:pPr>
                <a:defRPr/>
              </a:pPr>
              <a:t>‹#›</a:t>
            </a:fld>
            <a:endParaRPr lang="en-US" dirty="0"/>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44723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01091C0D-D6BB-43DB-B26C-D700A43AFC7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52831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E44BC9FF-DCC7-4CFB-BA1F-E7CF63CCB775}"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48684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4C51B02F-64F3-4EA1-A49B-34C2C3668290}"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58126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50" smtClean="0">
                <a:solidFill>
                  <a:schemeClr val="tx1"/>
                </a:solidFill>
                <a:latin typeface="Arial" panose="020B0604020202020204" pitchFamily="34" charset="0"/>
                <a:cs typeface="Arial" panose="020B0604020202020204" pitchFamily="34" charset="0"/>
              </a:defRPr>
            </a:lvl1pPr>
          </a:lstStyle>
          <a:p>
            <a:pPr>
              <a:defRPr/>
            </a:pPr>
            <a:fld id="{B4FE45D7-1317-45AC-9714-8ECFE97CEC04}" type="slidenum">
              <a:rPr lang="en-US"/>
              <a:pPr>
                <a:defRPr/>
              </a:pPr>
              <a:t>‹#›</a:t>
            </a:fld>
            <a:endParaRPr lang="en-US" dirty="0"/>
          </a:p>
        </p:txBody>
      </p:sp>
      <p:sp>
        <p:nvSpPr>
          <p:cNvPr id="6" name="Footer Placeholder 4"/>
          <p:cNvSpPr>
            <a:spLocks noGrp="1"/>
          </p:cNvSpPr>
          <p:nvPr>
            <p:ph type="ftr" sz="quarter" idx="3"/>
          </p:nvPr>
        </p:nvSpPr>
        <p:spPr>
          <a:xfrm>
            <a:off x="990600" y="6461125"/>
            <a:ext cx="7162800" cy="381000"/>
          </a:xfrm>
          <a:prstGeom prst="rect">
            <a:avLst/>
          </a:prstGeom>
        </p:spPr>
        <p:txBody>
          <a:bodyPr/>
          <a:lstStyle>
            <a:lvl1pPr algn="ctr">
              <a:defRPr sz="1000" dirty="0" smtClean="0">
                <a:latin typeface="Arial" panose="020B0604020202020204" pitchFamily="34" charset="0"/>
                <a:cs typeface="Arial" panose="020B0604020202020204" pitchFamily="34" charset="0"/>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000">
          <a:solidFill>
            <a:schemeClr val="tx1"/>
          </a:solidFill>
          <a:latin typeface="Arial" charset="0"/>
          <a:cs typeface="Arial" charset="0"/>
        </a:defRPr>
      </a:lvl2pPr>
      <a:lvl3pPr algn="ctr" rtl="0" eaLnBrk="0" fontAlgn="base" hangingPunct="0">
        <a:spcBef>
          <a:spcPct val="0"/>
        </a:spcBef>
        <a:spcAft>
          <a:spcPct val="0"/>
        </a:spcAft>
        <a:defRPr sz="4000">
          <a:solidFill>
            <a:schemeClr val="tx1"/>
          </a:solidFill>
          <a:latin typeface="Arial" charset="0"/>
          <a:cs typeface="Arial" charset="0"/>
        </a:defRPr>
      </a:lvl3pPr>
      <a:lvl4pPr algn="ctr" rtl="0" eaLnBrk="0" fontAlgn="base" hangingPunct="0">
        <a:spcBef>
          <a:spcPct val="0"/>
        </a:spcBef>
        <a:spcAft>
          <a:spcPct val="0"/>
        </a:spcAft>
        <a:defRPr sz="4000">
          <a:solidFill>
            <a:schemeClr val="tx1"/>
          </a:solidFill>
          <a:latin typeface="Arial" charset="0"/>
          <a:cs typeface="Arial" charset="0"/>
        </a:defRPr>
      </a:lvl4pPr>
      <a:lvl5pPr algn="ctr" rtl="0" eaLnBrk="0" fontAlgn="base" hangingPunct="0">
        <a:spcBef>
          <a:spcPct val="0"/>
        </a:spcBef>
        <a:spcAft>
          <a:spcPct val="0"/>
        </a:spcAft>
        <a:defRPr sz="40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731963"/>
            <a:ext cx="7772400" cy="1470025"/>
          </a:xfrm>
        </p:spPr>
        <p:txBody>
          <a:bodyPr/>
          <a:lstStyle/>
          <a:p>
            <a:r>
              <a:rPr lang="en-US" altLang="en-US" smtClean="0"/>
              <a:t>Chapter 30</a:t>
            </a:r>
          </a:p>
        </p:txBody>
      </p:sp>
      <p:sp>
        <p:nvSpPr>
          <p:cNvPr id="11267" name="Rectangle 3"/>
          <p:cNvSpPr>
            <a:spLocks noGrp="1" noChangeArrowheads="1"/>
          </p:cNvSpPr>
          <p:nvPr>
            <p:ph type="subTitle" idx="1"/>
          </p:nvPr>
        </p:nvSpPr>
        <p:spPr>
          <a:xfrm>
            <a:off x="1371600" y="3487738"/>
            <a:ext cx="6400800" cy="1752600"/>
          </a:xfrm>
        </p:spPr>
        <p:txBody>
          <a:bodyPr/>
          <a:lstStyle/>
          <a:p>
            <a:endParaRPr lang="en-US" altLang="en-US" sz="3600" smtClean="0">
              <a:solidFill>
                <a:schemeClr val="tx1"/>
              </a:solidFill>
            </a:endParaRPr>
          </a:p>
          <a:p>
            <a:r>
              <a:rPr lang="en-US" altLang="en-US" sz="3600" smtClean="0">
                <a:solidFill>
                  <a:schemeClr val="tx1"/>
                </a:solidFill>
              </a:rPr>
              <a:t>The Pregnant Woman</a:t>
            </a:r>
          </a:p>
        </p:txBody>
      </p:sp>
      <p:sp>
        <p:nvSpPr>
          <p:cNvPr id="112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idx="1"/>
          </p:nvPr>
        </p:nvSpPr>
        <p:spPr>
          <a:xfrm>
            <a:off x="465138" y="1641475"/>
            <a:ext cx="8229600" cy="4454525"/>
          </a:xfrm>
        </p:spPr>
        <p:txBody>
          <a:bodyPr/>
          <a:lstStyle/>
          <a:p>
            <a:r>
              <a:rPr lang="en-US" altLang="en-US" sz="2000" dirty="0" smtClean="0"/>
              <a:t>Blood volume peaks in third trimester</a:t>
            </a:r>
          </a:p>
          <a:p>
            <a:r>
              <a:rPr lang="en-US" altLang="en-US" sz="2000" dirty="0" smtClean="0"/>
              <a:t>Although erythrocyte mass increases, proportional increase in blood volume leads to </a:t>
            </a:r>
            <a:r>
              <a:rPr lang="en-US" altLang="en-US" sz="2000" dirty="0" err="1" smtClean="0"/>
              <a:t>hemodilution</a:t>
            </a:r>
            <a:r>
              <a:rPr lang="en-US" altLang="en-US" sz="2000" dirty="0" smtClean="0"/>
              <a:t> effect </a:t>
            </a:r>
          </a:p>
          <a:p>
            <a:r>
              <a:rPr lang="en-US" altLang="en-US" sz="2000" dirty="0" smtClean="0"/>
              <a:t>Uterine enlargement causes the diaphragm to rise and the shape of the rib cage to widen at the base, leading to decreased lung expansion, which can result in SOB</a:t>
            </a:r>
          </a:p>
          <a:p>
            <a:r>
              <a:rPr lang="en-US" altLang="en-US" sz="2000" dirty="0" smtClean="0"/>
              <a:t>Uterine enlargement also displaces the heart up and to the left leading to increased CO, SV, and force of contraction</a:t>
            </a:r>
          </a:p>
          <a:p>
            <a:r>
              <a:rPr lang="en-US" altLang="en-US" sz="2000" dirty="0" smtClean="0"/>
              <a:t>Pulse rate rises and functional systolic murmur (grade ii/iv or less) can be heard in &gt;95% of pregnant patients (normal abnormal)</a:t>
            </a:r>
          </a:p>
          <a:p>
            <a:r>
              <a:rPr lang="en-US" altLang="en-US" sz="2000" dirty="0" smtClean="0"/>
              <a:t>Dependent edema due to growing fetus as well as standing position</a:t>
            </a:r>
            <a:endParaRPr lang="en-US" altLang="en-US" sz="2400" dirty="0" smtClean="0"/>
          </a:p>
        </p:txBody>
      </p:sp>
      <p:sp>
        <p:nvSpPr>
          <p:cNvPr id="19459" name="Rectangle 5"/>
          <p:cNvSpPr>
            <a:spLocks noGrp="1" noChangeArrowheads="1"/>
          </p:cNvSpPr>
          <p:nvPr>
            <p:ph type="title"/>
          </p:nvPr>
        </p:nvSpPr>
        <p:spPr/>
        <p:txBody>
          <a:bodyPr/>
          <a:lstStyle/>
          <a:p>
            <a:r>
              <a:rPr lang="en-US" altLang="en-US" smtClean="0"/>
              <a:t>Third Trimester I</a:t>
            </a:r>
          </a:p>
        </p:txBody>
      </p:sp>
      <p:sp>
        <p:nvSpPr>
          <p:cNvPr id="194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7257995D-B80C-4CAC-B0E2-42909CFDAF2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idx="1"/>
          </p:nvPr>
        </p:nvSpPr>
        <p:spPr>
          <a:xfrm>
            <a:off x="465138" y="1641475"/>
            <a:ext cx="8229600" cy="4454525"/>
          </a:xfrm>
        </p:spPr>
        <p:txBody>
          <a:bodyPr/>
          <a:lstStyle/>
          <a:p>
            <a:r>
              <a:rPr lang="en-US" altLang="en-US" sz="2000" smtClean="0"/>
              <a:t>Increased likelihood for varicosities in legs, vulva, and rectal area </a:t>
            </a:r>
          </a:p>
          <a:p>
            <a:r>
              <a:rPr lang="en-US" altLang="en-US" sz="2000" smtClean="0"/>
              <a:t>Progressive lordosis noted to compensate for shifting center of balance</a:t>
            </a:r>
          </a:p>
          <a:p>
            <a:r>
              <a:rPr lang="en-US" altLang="en-US" sz="2000" smtClean="0"/>
              <a:t>Positional changes due to weight of breasts (slumping shoulder and anterior neck flexion) may cause aching as well as numbness/tingling (carpal tunnel nerve compression)</a:t>
            </a:r>
          </a:p>
          <a:p>
            <a:r>
              <a:rPr lang="en-US" altLang="en-US" sz="2000" smtClean="0"/>
              <a:t>Approximately 2 weeks prior to delivery, engagement and lightening occur</a:t>
            </a:r>
          </a:p>
          <a:p>
            <a:r>
              <a:rPr lang="en-US" altLang="en-US" sz="2000" smtClean="0"/>
              <a:t>Cervix begins to efface and dilate in preparation for labor </a:t>
            </a:r>
          </a:p>
          <a:p>
            <a:r>
              <a:rPr lang="en-US" altLang="en-US" sz="2000" smtClean="0"/>
              <a:t>Mucous plug expelled at various times before or during labor</a:t>
            </a:r>
          </a:p>
          <a:p>
            <a:r>
              <a:rPr lang="en-US" altLang="en-US" sz="2000" smtClean="0"/>
              <a:t>Term is between 37 and 42 weeks; after 42 weeks is considered postterm</a:t>
            </a:r>
          </a:p>
          <a:p>
            <a:endParaRPr lang="en-US" altLang="en-US" smtClean="0"/>
          </a:p>
        </p:txBody>
      </p:sp>
      <p:sp>
        <p:nvSpPr>
          <p:cNvPr id="20483" name="Rectangle 5"/>
          <p:cNvSpPr>
            <a:spLocks noGrp="1" noChangeArrowheads="1"/>
          </p:cNvSpPr>
          <p:nvPr>
            <p:ph type="title"/>
          </p:nvPr>
        </p:nvSpPr>
        <p:spPr/>
        <p:txBody>
          <a:bodyPr/>
          <a:lstStyle/>
          <a:p>
            <a:r>
              <a:rPr lang="en-US" altLang="en-US" smtClean="0"/>
              <a:t>Third Trimester II</a:t>
            </a:r>
          </a:p>
        </p:txBody>
      </p:sp>
      <p:sp>
        <p:nvSpPr>
          <p:cNvPr id="204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291E0470-F55A-4F5A-8693-DAD3F60B3977}"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a:t>The nurse hears a heart murmur when  assessing heart sounds on a woman who is at 32 weeks’ gestation. The nurse assumes this is</a:t>
            </a:r>
            <a:r>
              <a:rPr lang="en-US" dirty="0" smtClean="0"/>
              <a:t>:</a:t>
            </a:r>
          </a:p>
          <a:p>
            <a:pPr marL="0" indent="0">
              <a:buNone/>
            </a:pPr>
            <a:endParaRPr lang="en-US" dirty="0" smtClean="0"/>
          </a:p>
          <a:p>
            <a:pPr marL="463550" indent="-463550" eaLnBrk="1" hangingPunct="1">
              <a:buSzPct val="100000"/>
              <a:buFont typeface="Arial" charset="0"/>
              <a:buAutoNum type="arabicPeriod"/>
              <a:defRPr/>
            </a:pPr>
            <a:r>
              <a:rPr lang="en-US" dirty="0"/>
              <a:t>because the fetus is lying on the diaphragm, causing the heart to pump harder.</a:t>
            </a:r>
          </a:p>
          <a:p>
            <a:pPr marL="463550" indent="-463550" eaLnBrk="1" hangingPunct="1">
              <a:buSzPct val="100000"/>
              <a:buFont typeface="Arial" charset="0"/>
              <a:buAutoNum type="arabicPeriod"/>
              <a:defRPr/>
            </a:pPr>
            <a:r>
              <a:rPr lang="en-US" dirty="0"/>
              <a:t>because the woman has a heart murmur and will need to be evaluated by a cardiologist.</a:t>
            </a:r>
          </a:p>
          <a:p>
            <a:pPr marL="463550" indent="-463550" eaLnBrk="1" hangingPunct="1">
              <a:buSzPct val="100000"/>
              <a:buFont typeface="Arial" charset="0"/>
              <a:buAutoNum type="arabicPeriod"/>
              <a:defRPr/>
            </a:pPr>
            <a:r>
              <a:rPr lang="en-US" dirty="0"/>
              <a:t>a normal finding due to increased circulation in pregnancy.</a:t>
            </a:r>
          </a:p>
          <a:p>
            <a:pPr marL="463550" indent="-463550" eaLnBrk="1" hangingPunct="1">
              <a:buSzPct val="100000"/>
              <a:buFont typeface="Arial" charset="0"/>
              <a:buAutoNum type="arabicPeriod"/>
              <a:defRPr/>
            </a:pPr>
            <a:r>
              <a:rPr lang="en-US" dirty="0"/>
              <a:t>because the patient has a family history of heart disease.</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DF993E71-B248-4D88-8769-304CBD30E062}"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304131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altLang="en-US" sz="3600" dirty="0" smtClean="0"/>
              <a:t>Height of Fundus at Weeks of Gestation</a:t>
            </a:r>
          </a:p>
        </p:txBody>
      </p:sp>
      <p:sp>
        <p:nvSpPr>
          <p:cNvPr id="215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E1CAB008-2FB9-4E5D-9EE1-D90578CB2881}" type="slidenum">
              <a:rPr lang="en-US" smtClean="0"/>
              <a:pPr>
                <a:defRPr/>
              </a:pPr>
              <a:t>13</a:t>
            </a:fld>
            <a:endParaRPr lang="en-US" dirty="0"/>
          </a:p>
        </p:txBody>
      </p:sp>
      <p:pic>
        <p:nvPicPr>
          <p:cNvPr id="1026" name="Picture 2" descr="E:\Jarvis IC\Step 4 [merge]\03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431" y="1789133"/>
            <a:ext cx="3005138" cy="4310063"/>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idx="1"/>
          </p:nvPr>
        </p:nvSpPr>
        <p:spPr>
          <a:xfrm>
            <a:off x="465138" y="1641475"/>
            <a:ext cx="8229600" cy="4454525"/>
          </a:xfrm>
        </p:spPr>
        <p:txBody>
          <a:bodyPr/>
          <a:lstStyle/>
          <a:p>
            <a:r>
              <a:rPr lang="en-US" altLang="en-US" sz="2800" dirty="0" smtClean="0"/>
              <a:t>Expected Date of Delivery (EDD) can be calculated from</a:t>
            </a:r>
          </a:p>
          <a:p>
            <a:pPr lvl="1"/>
            <a:r>
              <a:rPr lang="en-US" altLang="en-US" sz="2400" dirty="0" smtClean="0"/>
              <a:t>280 days from the LMP</a:t>
            </a:r>
          </a:p>
          <a:p>
            <a:pPr lvl="1"/>
            <a:r>
              <a:rPr lang="en-US" altLang="en-US" sz="2400" dirty="0" smtClean="0"/>
              <a:t>Calculated using </a:t>
            </a:r>
            <a:r>
              <a:rPr lang="en-US" altLang="en-US" sz="2400" dirty="0" err="1" smtClean="0"/>
              <a:t>Nägele's</a:t>
            </a:r>
            <a:r>
              <a:rPr lang="en-US" altLang="en-US" sz="2400" dirty="0" smtClean="0"/>
              <a:t> rule if menstrual period is regular</a:t>
            </a:r>
          </a:p>
          <a:p>
            <a:pPr lvl="2"/>
            <a:r>
              <a:rPr lang="en-US" altLang="en-US" sz="2000" dirty="0" smtClean="0"/>
              <a:t>First day of LMP: add 7 days and subtract 3 months </a:t>
            </a:r>
          </a:p>
          <a:p>
            <a:pPr lvl="1"/>
            <a:r>
              <a:rPr lang="en-US" altLang="en-US" sz="2400" dirty="0" smtClean="0"/>
              <a:t>Determined by pregnancy wheel</a:t>
            </a:r>
          </a:p>
          <a:p>
            <a:pPr lvl="1"/>
            <a:r>
              <a:rPr lang="en-US" altLang="en-US" sz="2400" dirty="0" smtClean="0"/>
              <a:t>Estimated by physical examination </a:t>
            </a:r>
          </a:p>
          <a:p>
            <a:pPr lvl="1"/>
            <a:r>
              <a:rPr lang="en-US" altLang="en-US" sz="2400" dirty="0" smtClean="0"/>
              <a:t>Estimated by </a:t>
            </a:r>
            <a:r>
              <a:rPr lang="en-US" altLang="en-US" sz="2400" dirty="0" err="1" smtClean="0"/>
              <a:t>hCG</a:t>
            </a:r>
            <a:r>
              <a:rPr lang="en-US" altLang="en-US" sz="2400" dirty="0" smtClean="0"/>
              <a:t> level</a:t>
            </a:r>
          </a:p>
          <a:p>
            <a:pPr lvl="1"/>
            <a:r>
              <a:rPr lang="en-US" altLang="en-US" sz="2400" dirty="0" smtClean="0"/>
              <a:t>Ultrasound estimation +/-2 days</a:t>
            </a:r>
          </a:p>
        </p:txBody>
      </p:sp>
      <p:sp>
        <p:nvSpPr>
          <p:cNvPr id="22531" name="Rectangle 5"/>
          <p:cNvSpPr>
            <a:spLocks noGrp="1" noChangeArrowheads="1"/>
          </p:cNvSpPr>
          <p:nvPr>
            <p:ph type="title"/>
          </p:nvPr>
        </p:nvSpPr>
        <p:spPr/>
        <p:txBody>
          <a:bodyPr/>
          <a:lstStyle/>
          <a:p>
            <a:r>
              <a:rPr lang="en-US" altLang="en-US" dirty="0" smtClean="0"/>
              <a:t>Determining Weeks of Gestation</a:t>
            </a:r>
          </a:p>
        </p:txBody>
      </p:sp>
      <p:sp>
        <p:nvSpPr>
          <p:cNvPr id="225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3E0A1647-1DF7-47DA-B75C-0FE7E8DCB26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idx="1"/>
          </p:nvPr>
        </p:nvSpPr>
        <p:spPr>
          <a:xfrm>
            <a:off x="465138" y="1641475"/>
            <a:ext cx="8229600" cy="4454525"/>
          </a:xfrm>
        </p:spPr>
        <p:txBody>
          <a:bodyPr/>
          <a:lstStyle/>
          <a:p>
            <a:r>
              <a:rPr lang="en-US" altLang="en-US" sz="2000" smtClean="0"/>
              <a:t>Weight gain composed of fetus, amniotic fluid, uterus, blood volume, extravascular fluid, maternal fat stores, and breast size</a:t>
            </a:r>
          </a:p>
          <a:p>
            <a:r>
              <a:rPr lang="en-US" altLang="en-US" sz="2000" smtClean="0"/>
              <a:t>Reflects mother and fetus with approximately 25% of gain attributed to fetus, 11% to placenta and amniotic fluid, and the rest to the mother</a:t>
            </a:r>
          </a:p>
          <a:p>
            <a:r>
              <a:rPr lang="en-US" altLang="en-US" sz="2000" smtClean="0"/>
              <a:t>IOM recommendations on total weight gain during pregnancy based on initial BMI</a:t>
            </a:r>
          </a:p>
          <a:p>
            <a:pPr lvl="1"/>
            <a:r>
              <a:rPr lang="en-US" altLang="en-US" sz="1800" smtClean="0"/>
              <a:t>Underweight: 28 to 40 pounds</a:t>
            </a:r>
          </a:p>
          <a:p>
            <a:pPr lvl="1"/>
            <a:r>
              <a:rPr lang="en-US" altLang="en-US" sz="1800" smtClean="0"/>
              <a:t>Normal: 25 to 35 pounds</a:t>
            </a:r>
          </a:p>
          <a:p>
            <a:pPr lvl="1"/>
            <a:r>
              <a:rPr lang="en-US" altLang="en-US" sz="1800" smtClean="0"/>
              <a:t>Overweight: 15 to 25 pounds</a:t>
            </a:r>
          </a:p>
          <a:p>
            <a:pPr lvl="1"/>
            <a:r>
              <a:rPr lang="en-US" altLang="en-US" sz="1800" smtClean="0"/>
              <a:t>Obese: 11 to 20 pounds</a:t>
            </a:r>
          </a:p>
          <a:p>
            <a:pPr lvl="1"/>
            <a:r>
              <a:rPr lang="en-US" altLang="en-US" sz="1800" smtClean="0"/>
              <a:t>Provides recommendations also for twin gestation, normal weight</a:t>
            </a:r>
          </a:p>
          <a:p>
            <a:pPr lvl="1"/>
            <a:endParaRPr lang="en-US" altLang="en-US" sz="2000" smtClean="0"/>
          </a:p>
        </p:txBody>
      </p:sp>
      <p:sp>
        <p:nvSpPr>
          <p:cNvPr id="23555" name="Rectangle 5"/>
          <p:cNvSpPr>
            <a:spLocks noGrp="1" noChangeArrowheads="1"/>
          </p:cNvSpPr>
          <p:nvPr>
            <p:ph type="title"/>
          </p:nvPr>
        </p:nvSpPr>
        <p:spPr/>
        <p:txBody>
          <a:bodyPr/>
          <a:lstStyle/>
          <a:p>
            <a:r>
              <a:rPr lang="en-US" altLang="en-US" smtClean="0"/>
              <a:t>Weight Gain in Pregnancy</a:t>
            </a:r>
          </a:p>
        </p:txBody>
      </p:sp>
      <p:sp>
        <p:nvSpPr>
          <p:cNvPr id="23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70DAC4D4-C523-43E1-89EB-BD16CF0D5FC7}"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idx="1"/>
          </p:nvPr>
        </p:nvSpPr>
        <p:spPr>
          <a:xfrm>
            <a:off x="465138" y="1641475"/>
            <a:ext cx="8229600" cy="4454525"/>
          </a:xfrm>
        </p:spPr>
        <p:txBody>
          <a:bodyPr/>
          <a:lstStyle/>
          <a:p>
            <a:r>
              <a:rPr lang="en-US" altLang="en-US" sz="2400" smtClean="0"/>
              <a:t>Associated risks of teen pregnancy compounded by psychosocial and medical complications </a:t>
            </a:r>
          </a:p>
          <a:p>
            <a:r>
              <a:rPr lang="en-US" altLang="en-US" sz="2400" smtClean="0"/>
              <a:t>Delay in seeking medical care and noncompliance plays a role during prenatal care </a:t>
            </a:r>
          </a:p>
          <a:p>
            <a:r>
              <a:rPr lang="en-US" altLang="en-US" sz="2400" smtClean="0"/>
              <a:t>Delay in becoming pregnant seen with Generation X-ers  and now seeing more first time pregnancies after age 35</a:t>
            </a:r>
          </a:p>
          <a:p>
            <a:r>
              <a:rPr lang="en-US" altLang="en-US" sz="2400" smtClean="0"/>
              <a:t>Increased likelihood for genetic deformities and complications due to comorbid conditions with “older moms” (diabetes, obesity, and hypertension)</a:t>
            </a:r>
          </a:p>
          <a:p>
            <a:endParaRPr lang="en-US" altLang="en-US" smtClean="0"/>
          </a:p>
        </p:txBody>
      </p:sp>
      <p:sp>
        <p:nvSpPr>
          <p:cNvPr id="24579" name="Rectangle 5"/>
          <p:cNvSpPr>
            <a:spLocks noGrp="1" noChangeArrowheads="1"/>
          </p:cNvSpPr>
          <p:nvPr>
            <p:ph type="title"/>
          </p:nvPr>
        </p:nvSpPr>
        <p:spPr/>
        <p:txBody>
          <a:bodyPr/>
          <a:lstStyle/>
          <a:p>
            <a:r>
              <a:rPr lang="en-US" altLang="en-US" smtClean="0"/>
              <a:t>Developmental Competence</a:t>
            </a:r>
          </a:p>
        </p:txBody>
      </p:sp>
      <p:sp>
        <p:nvSpPr>
          <p:cNvPr id="245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76BBC2A2-E3C3-462A-B6CF-C1E31F36F091}"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idx="1"/>
          </p:nvPr>
        </p:nvSpPr>
        <p:spPr>
          <a:xfrm>
            <a:off x="465138" y="1641475"/>
            <a:ext cx="8229600" cy="4454525"/>
          </a:xfrm>
        </p:spPr>
        <p:txBody>
          <a:bodyPr/>
          <a:lstStyle/>
          <a:p>
            <a:r>
              <a:rPr lang="en-US" altLang="en-US" sz="2000" smtClean="0"/>
              <a:t>Risk for genetic disorders as a result of increased age of mother</a:t>
            </a:r>
          </a:p>
          <a:p>
            <a:r>
              <a:rPr lang="en-US" altLang="en-US" sz="2000" smtClean="0"/>
              <a:t>Potential for being a carrier of certain disease states (Tay Sachs or sickle cell, as examples) </a:t>
            </a:r>
          </a:p>
          <a:p>
            <a:r>
              <a:rPr lang="en-US" altLang="en-US" sz="2000" smtClean="0"/>
              <a:t>Racial disparities result in poor pregnancy outcomes </a:t>
            </a:r>
          </a:p>
          <a:p>
            <a:r>
              <a:rPr lang="en-US" altLang="en-US" sz="2000" smtClean="0"/>
              <a:t>Differences in outcomes due to race and ethnicity are seen in women who have gestational diabetes</a:t>
            </a:r>
          </a:p>
          <a:p>
            <a:r>
              <a:rPr lang="en-US" altLang="en-US" sz="2000" smtClean="0"/>
              <a:t>Cultural impact of pregnancy has profound psychological and social meaning for the woman, her family, and community</a:t>
            </a:r>
          </a:p>
          <a:p>
            <a:r>
              <a:rPr lang="en-US" altLang="en-US" sz="2000" smtClean="0"/>
              <a:t>Be aware of culturally charged issues, and use your skill to understand preferences within a cultural context and accept rather than judge the person </a:t>
            </a:r>
          </a:p>
        </p:txBody>
      </p:sp>
      <p:sp>
        <p:nvSpPr>
          <p:cNvPr id="25603" name="Rectangle 5"/>
          <p:cNvSpPr>
            <a:spLocks noGrp="1" noChangeArrowheads="1"/>
          </p:cNvSpPr>
          <p:nvPr>
            <p:ph type="title"/>
          </p:nvPr>
        </p:nvSpPr>
        <p:spPr/>
        <p:txBody>
          <a:bodyPr/>
          <a:lstStyle/>
          <a:p>
            <a:r>
              <a:rPr lang="en-US" altLang="en-US" smtClean="0"/>
              <a:t>Culture and Genetics</a:t>
            </a:r>
          </a:p>
        </p:txBody>
      </p:sp>
      <p:sp>
        <p:nvSpPr>
          <p:cNvPr id="256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850D47C2-6A9E-4348-873B-46818896581D}"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idx="1"/>
          </p:nvPr>
        </p:nvSpPr>
        <p:spPr>
          <a:xfrm>
            <a:off x="465138" y="1641475"/>
            <a:ext cx="8229600" cy="4454525"/>
          </a:xfrm>
        </p:spPr>
        <p:txBody>
          <a:bodyPr/>
          <a:lstStyle/>
          <a:p>
            <a:r>
              <a:rPr lang="en-US" altLang="en-US" smtClean="0"/>
              <a:t>Use Nägele's rule to calculate EDD</a:t>
            </a:r>
          </a:p>
          <a:p>
            <a:r>
              <a:rPr lang="en-US" altLang="en-US" smtClean="0"/>
              <a:t>Obtain information about patient’s menstrual cycle pattern and flow </a:t>
            </a:r>
          </a:p>
          <a:p>
            <a:r>
              <a:rPr lang="en-US" altLang="en-US" smtClean="0"/>
              <a:t>Use a pregnancy wheel to determine current week of gestation </a:t>
            </a:r>
          </a:p>
        </p:txBody>
      </p:sp>
      <p:sp>
        <p:nvSpPr>
          <p:cNvPr id="26627" name="Rectangle 5"/>
          <p:cNvSpPr>
            <a:spLocks noGrp="1" noChangeArrowheads="1"/>
          </p:cNvSpPr>
          <p:nvPr>
            <p:ph type="title"/>
          </p:nvPr>
        </p:nvSpPr>
        <p:spPr/>
        <p:txBody>
          <a:bodyPr/>
          <a:lstStyle/>
          <a:p>
            <a:r>
              <a:rPr lang="en-US" altLang="en-US" smtClean="0"/>
              <a:t>Menstrual History</a:t>
            </a:r>
          </a:p>
        </p:txBody>
      </p:sp>
      <p:sp>
        <p:nvSpPr>
          <p:cNvPr id="266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BF32F926-3197-4F8C-835F-265248C037E2}"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idx="1"/>
          </p:nvPr>
        </p:nvSpPr>
        <p:spPr>
          <a:xfrm>
            <a:off x="465138" y="1641475"/>
            <a:ext cx="8229600" cy="4454525"/>
          </a:xfrm>
        </p:spPr>
        <p:txBody>
          <a:bodyPr/>
          <a:lstStyle/>
          <a:p>
            <a:r>
              <a:rPr lang="en-US" altLang="en-US" sz="2400" smtClean="0"/>
              <a:t>Ask patient whether she has had any of the following or specify:</a:t>
            </a:r>
          </a:p>
          <a:p>
            <a:pPr lvl="1"/>
            <a:r>
              <a:rPr lang="en-US" altLang="en-US" sz="2000" smtClean="0"/>
              <a:t>Surgery related to the cervical area</a:t>
            </a:r>
          </a:p>
          <a:p>
            <a:pPr lvl="1"/>
            <a:r>
              <a:rPr lang="en-US" altLang="en-US" sz="2000" smtClean="0"/>
              <a:t>History or exposure to genital herpes</a:t>
            </a:r>
          </a:p>
          <a:p>
            <a:pPr lvl="1"/>
            <a:r>
              <a:rPr lang="en-US" altLang="en-US" sz="2000" smtClean="0"/>
              <a:t>Abnormal Pap test or tested for HPV</a:t>
            </a:r>
          </a:p>
          <a:p>
            <a:pPr lvl="1"/>
            <a:r>
              <a:rPr lang="en-US" altLang="en-US" sz="2000" smtClean="0"/>
              <a:t>History of STIs (sexually transmitted infections)</a:t>
            </a:r>
          </a:p>
          <a:p>
            <a:pPr lvl="1"/>
            <a:r>
              <a:rPr lang="en-US" altLang="en-US" sz="2000" smtClean="0"/>
              <a:t>Tested for HIV</a:t>
            </a:r>
          </a:p>
          <a:p>
            <a:pPr lvl="1"/>
            <a:r>
              <a:rPr lang="en-US" altLang="en-US" sz="2000" smtClean="0"/>
              <a:t>Sexual preference</a:t>
            </a:r>
          </a:p>
          <a:p>
            <a:pPr lvl="1"/>
            <a:r>
              <a:rPr lang="en-US" altLang="en-US" sz="2000" smtClean="0"/>
              <a:t>Number of sexual partners</a:t>
            </a:r>
          </a:p>
          <a:p>
            <a:pPr lvl="1"/>
            <a:r>
              <a:rPr lang="en-US" altLang="en-US" sz="2000" smtClean="0"/>
              <a:t>Mammogram or breast surgery</a:t>
            </a:r>
          </a:p>
        </p:txBody>
      </p:sp>
      <p:sp>
        <p:nvSpPr>
          <p:cNvPr id="27651" name="Rectangle 5"/>
          <p:cNvSpPr>
            <a:spLocks noGrp="1" noChangeArrowheads="1"/>
          </p:cNvSpPr>
          <p:nvPr>
            <p:ph type="title"/>
          </p:nvPr>
        </p:nvSpPr>
        <p:spPr/>
        <p:txBody>
          <a:bodyPr/>
          <a:lstStyle/>
          <a:p>
            <a:r>
              <a:rPr lang="en-US" altLang="en-US" smtClean="0"/>
              <a:t>Gynecologic History </a:t>
            </a:r>
          </a:p>
        </p:txBody>
      </p:sp>
      <p:sp>
        <p:nvSpPr>
          <p:cNvPr id="276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1ABCB87F-5376-4331-BA54-D64C60608A9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idx="1"/>
          </p:nvPr>
        </p:nvSpPr>
        <p:spPr>
          <a:xfrm>
            <a:off x="465138" y="1641475"/>
            <a:ext cx="8229600" cy="4454525"/>
          </a:xfrm>
        </p:spPr>
        <p:txBody>
          <a:bodyPr/>
          <a:lstStyle/>
          <a:p>
            <a:r>
              <a:rPr lang="en-US" altLang="en-US" sz="2000" smtClean="0"/>
              <a:t>Dominant follicle ruptures and ovulation occurs</a:t>
            </a:r>
          </a:p>
          <a:p>
            <a:r>
              <a:rPr lang="en-US" altLang="en-US" sz="2000" smtClean="0"/>
              <a:t>If ovum meets with sperm, then fertilization occurs</a:t>
            </a:r>
          </a:p>
          <a:p>
            <a:r>
              <a:rPr lang="en-US" altLang="en-US" sz="2000" smtClean="0"/>
              <a:t>Remaining cells in the follicle form the corpus luteum, which secretes hormones</a:t>
            </a:r>
          </a:p>
          <a:p>
            <a:r>
              <a:rPr lang="en-US" altLang="en-US" sz="2000" smtClean="0"/>
              <a:t>Fertilized ovum when it enters the uterus and known as </a:t>
            </a:r>
            <a:r>
              <a:rPr lang="en-US" altLang="en-US" sz="2000" i="1" smtClean="0"/>
              <a:t>blastocyst</a:t>
            </a:r>
          </a:p>
          <a:p>
            <a:r>
              <a:rPr lang="en-US" altLang="en-US" sz="2000" smtClean="0"/>
              <a:t>Specialized cells in the blastocyst secrete human chorionic gonadotropin (hCG)</a:t>
            </a:r>
          </a:p>
          <a:p>
            <a:r>
              <a:rPr lang="en-US" altLang="en-US" sz="2000" smtClean="0"/>
              <a:t>Blastocyst implants into the wall of the uterus</a:t>
            </a:r>
          </a:p>
          <a:p>
            <a:r>
              <a:rPr lang="en-US" altLang="en-US" sz="2000" smtClean="0"/>
              <a:t>Specialized layer of cells becomes the placenta and ultimately takes over hormonal regulation from the corpus luteum to maintain the pregnancy</a:t>
            </a:r>
          </a:p>
        </p:txBody>
      </p:sp>
      <p:sp>
        <p:nvSpPr>
          <p:cNvPr id="12291" name="Rectangle 5"/>
          <p:cNvSpPr>
            <a:spLocks noGrp="1" noChangeArrowheads="1"/>
          </p:cNvSpPr>
          <p:nvPr>
            <p:ph type="title"/>
          </p:nvPr>
        </p:nvSpPr>
        <p:spPr/>
        <p:txBody>
          <a:bodyPr/>
          <a:lstStyle/>
          <a:p>
            <a:r>
              <a:rPr lang="en-US" altLang="en-US" smtClean="0"/>
              <a:t>The Endocrine Placenta</a:t>
            </a:r>
          </a:p>
        </p:txBody>
      </p:sp>
      <p:sp>
        <p:nvSpPr>
          <p:cNvPr id="122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D731B1AA-A007-4330-9DFC-64F438A63B96}"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idx="1"/>
          </p:nvPr>
        </p:nvSpPr>
        <p:spPr>
          <a:xfrm>
            <a:off x="465138" y="1641475"/>
            <a:ext cx="8229600" cy="4454525"/>
          </a:xfrm>
        </p:spPr>
        <p:txBody>
          <a:bodyPr/>
          <a:lstStyle/>
          <a:p>
            <a:r>
              <a:rPr lang="en-US" altLang="en-US" sz="2800" dirty="0" smtClean="0"/>
              <a:t>Ask the patient about</a:t>
            </a:r>
          </a:p>
          <a:p>
            <a:pPr lvl="1"/>
            <a:r>
              <a:rPr lang="en-US" altLang="en-US" sz="2400" dirty="0" smtClean="0"/>
              <a:t>GTPAL details </a:t>
            </a:r>
          </a:p>
          <a:p>
            <a:pPr lvl="1"/>
            <a:r>
              <a:rPr lang="en-US" altLang="en-US" sz="2400" dirty="0" smtClean="0"/>
              <a:t>Complications related to prior pregnancies</a:t>
            </a:r>
          </a:p>
          <a:p>
            <a:pPr lvl="1"/>
            <a:r>
              <a:rPr lang="en-US" altLang="en-US" sz="2400" dirty="0" smtClean="0"/>
              <a:t>Previous pregnancies, labor, and delivery events</a:t>
            </a:r>
          </a:p>
          <a:p>
            <a:pPr lvl="1"/>
            <a:r>
              <a:rPr lang="en-US" altLang="en-US" sz="2400" dirty="0" smtClean="0"/>
              <a:t>Cesarean as a mode of delivery/VBAC</a:t>
            </a:r>
          </a:p>
          <a:p>
            <a:pPr lvl="1"/>
            <a:r>
              <a:rPr lang="en-US" altLang="en-US" sz="2400" dirty="0" smtClean="0"/>
              <a:t>History of infertility/use of assisted reproductive technology</a:t>
            </a:r>
          </a:p>
          <a:p>
            <a:pPr lvl="1"/>
            <a:r>
              <a:rPr lang="en-US" altLang="en-US" sz="2400" dirty="0" smtClean="0"/>
              <a:t>Gestational ages and weights of babies</a:t>
            </a:r>
          </a:p>
          <a:p>
            <a:pPr lvl="1"/>
            <a:r>
              <a:rPr lang="en-US" altLang="en-US" sz="2400" dirty="0" smtClean="0"/>
              <a:t>Feeding method used with previous babies</a:t>
            </a:r>
            <a:endParaRPr lang="en-US" altLang="en-US" sz="2800" dirty="0" smtClean="0"/>
          </a:p>
        </p:txBody>
      </p:sp>
      <p:sp>
        <p:nvSpPr>
          <p:cNvPr id="28675" name="Rectangle 5"/>
          <p:cNvSpPr>
            <a:spLocks noGrp="1" noChangeArrowheads="1"/>
          </p:cNvSpPr>
          <p:nvPr>
            <p:ph type="title"/>
          </p:nvPr>
        </p:nvSpPr>
        <p:spPr/>
        <p:txBody>
          <a:bodyPr/>
          <a:lstStyle/>
          <a:p>
            <a:r>
              <a:rPr lang="en-US" altLang="en-US" smtClean="0"/>
              <a:t>Obstetric History </a:t>
            </a:r>
          </a:p>
        </p:txBody>
      </p:sp>
      <p:sp>
        <p:nvSpPr>
          <p:cNvPr id="286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B3EF645D-9645-4F95-B1D3-56BFFC8DB2BB}"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idx="1"/>
          </p:nvPr>
        </p:nvSpPr>
        <p:spPr>
          <a:xfrm>
            <a:off x="465138" y="1641475"/>
            <a:ext cx="8229600" cy="4454525"/>
          </a:xfrm>
        </p:spPr>
        <p:txBody>
          <a:bodyPr/>
          <a:lstStyle/>
          <a:p>
            <a:r>
              <a:rPr lang="en-US" altLang="en-US" sz="2800" dirty="0" smtClean="0"/>
              <a:t>Ask the patient about</a:t>
            </a:r>
          </a:p>
          <a:p>
            <a:pPr lvl="1"/>
            <a:r>
              <a:rPr lang="en-US" altLang="en-US" sz="2400" dirty="0" smtClean="0"/>
              <a:t>Contraceptive used and when it was discontinued</a:t>
            </a:r>
          </a:p>
          <a:p>
            <a:pPr lvl="1"/>
            <a:r>
              <a:rPr lang="en-US" altLang="en-US" sz="2400" dirty="0" smtClean="0"/>
              <a:t>Planned pregnancy and reaction to pregnancy </a:t>
            </a:r>
          </a:p>
          <a:p>
            <a:pPr lvl="1"/>
            <a:r>
              <a:rPr lang="en-US" altLang="en-US" sz="2400" dirty="0" smtClean="0"/>
              <a:t>Vaginal bleeding or abdominal pain  </a:t>
            </a:r>
          </a:p>
          <a:p>
            <a:pPr lvl="1"/>
            <a:r>
              <a:rPr lang="en-US" altLang="en-US" sz="2400" dirty="0" smtClean="0"/>
              <a:t>Illnesses since being pregnant</a:t>
            </a:r>
          </a:p>
          <a:p>
            <a:pPr lvl="1"/>
            <a:r>
              <a:rPr lang="en-US" altLang="en-US" sz="2400" dirty="0" smtClean="0"/>
              <a:t>Edema, urinary frequency or burning, vaginal itching or burning</a:t>
            </a:r>
          </a:p>
          <a:p>
            <a:pPr lvl="1"/>
            <a:r>
              <a:rPr lang="en-US" altLang="en-US" sz="2400" dirty="0" smtClean="0"/>
              <a:t>Movement of fetus</a:t>
            </a:r>
          </a:p>
          <a:p>
            <a:pPr lvl="1"/>
            <a:r>
              <a:rPr lang="en-US" altLang="en-US" sz="2400" dirty="0" smtClean="0"/>
              <a:t>Plans for feeding infant: bottle or breast </a:t>
            </a:r>
          </a:p>
          <a:p>
            <a:endParaRPr lang="en-US" altLang="en-US" sz="2800" dirty="0" smtClean="0"/>
          </a:p>
        </p:txBody>
      </p:sp>
      <p:sp>
        <p:nvSpPr>
          <p:cNvPr id="29699" name="Rectangle 5"/>
          <p:cNvSpPr>
            <a:spLocks noGrp="1" noChangeArrowheads="1"/>
          </p:cNvSpPr>
          <p:nvPr>
            <p:ph type="title"/>
          </p:nvPr>
        </p:nvSpPr>
        <p:spPr/>
        <p:txBody>
          <a:bodyPr/>
          <a:lstStyle/>
          <a:p>
            <a:r>
              <a:rPr lang="en-US" altLang="en-US" smtClean="0"/>
              <a:t>Current Pregnancy</a:t>
            </a:r>
          </a:p>
        </p:txBody>
      </p:sp>
      <p:sp>
        <p:nvSpPr>
          <p:cNvPr id="297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69A4206D-8A37-409F-82CF-4D3831F87958}"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idx="1"/>
          </p:nvPr>
        </p:nvSpPr>
        <p:spPr>
          <a:xfrm>
            <a:off x="465138" y="1641475"/>
            <a:ext cx="8229600" cy="4454525"/>
          </a:xfrm>
        </p:spPr>
        <p:txBody>
          <a:bodyPr/>
          <a:lstStyle/>
          <a:p>
            <a:r>
              <a:rPr lang="en-US" altLang="en-US" sz="2800" dirty="0" smtClean="0"/>
              <a:t>Ask the patient about</a:t>
            </a:r>
          </a:p>
          <a:p>
            <a:pPr lvl="1"/>
            <a:r>
              <a:rPr lang="en-US" altLang="en-US" sz="2400" dirty="0" smtClean="0"/>
              <a:t>Medications: Rx or OTC or herbal supplements</a:t>
            </a:r>
          </a:p>
          <a:p>
            <a:pPr lvl="1"/>
            <a:r>
              <a:rPr lang="en-US" altLang="en-US" sz="2400" dirty="0" smtClean="0"/>
              <a:t>Allergies to medications and/or foods and reactions </a:t>
            </a:r>
          </a:p>
          <a:p>
            <a:pPr lvl="1"/>
            <a:r>
              <a:rPr lang="en-US" altLang="en-US" sz="2400" dirty="0" smtClean="0"/>
              <a:t>History of asthma: being treated with medication </a:t>
            </a:r>
          </a:p>
          <a:p>
            <a:pPr lvl="1"/>
            <a:r>
              <a:rPr lang="en-US" altLang="en-US" sz="2400" dirty="0" smtClean="0"/>
              <a:t>History/exposure to communicable diseases (rubella/chickenpox)</a:t>
            </a:r>
          </a:p>
          <a:p>
            <a:pPr lvl="1"/>
            <a:r>
              <a:rPr lang="en-US" altLang="en-US" sz="2400" dirty="0" smtClean="0"/>
              <a:t>Surgical interventions </a:t>
            </a:r>
          </a:p>
          <a:p>
            <a:pPr lvl="1"/>
            <a:r>
              <a:rPr lang="en-US" altLang="en-US" sz="2400" dirty="0" smtClean="0"/>
              <a:t>Smoking history </a:t>
            </a:r>
          </a:p>
          <a:p>
            <a:pPr lvl="1"/>
            <a:r>
              <a:rPr lang="en-US" altLang="en-US" sz="2400" dirty="0" smtClean="0"/>
              <a:t>Exercise pattern</a:t>
            </a:r>
          </a:p>
          <a:p>
            <a:pPr lvl="1"/>
            <a:r>
              <a:rPr lang="en-US" altLang="en-US" sz="2400" dirty="0" smtClean="0"/>
              <a:t>Vitamin D levels checked </a:t>
            </a:r>
          </a:p>
        </p:txBody>
      </p:sp>
      <p:sp>
        <p:nvSpPr>
          <p:cNvPr id="30723" name="Rectangle 5"/>
          <p:cNvSpPr>
            <a:spLocks noGrp="1" noChangeArrowheads="1"/>
          </p:cNvSpPr>
          <p:nvPr>
            <p:ph type="title"/>
          </p:nvPr>
        </p:nvSpPr>
        <p:spPr/>
        <p:txBody>
          <a:bodyPr/>
          <a:lstStyle/>
          <a:p>
            <a:r>
              <a:rPr lang="en-US" altLang="en-US" smtClean="0"/>
              <a:t>Medical History</a:t>
            </a:r>
          </a:p>
        </p:txBody>
      </p:sp>
      <p:sp>
        <p:nvSpPr>
          <p:cNvPr id="307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3DA58875-803A-44B8-AADB-C7DF1C907D8B}"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idx="1"/>
          </p:nvPr>
        </p:nvSpPr>
        <p:spPr>
          <a:xfrm>
            <a:off x="465138" y="1641475"/>
            <a:ext cx="8229600" cy="4454525"/>
          </a:xfrm>
        </p:spPr>
        <p:txBody>
          <a:bodyPr/>
          <a:lstStyle/>
          <a:p>
            <a:r>
              <a:rPr lang="en-US" altLang="en-US" dirty="0" smtClean="0"/>
              <a:t>Family history and family tree questions previously addressed in Chapter 4 </a:t>
            </a:r>
          </a:p>
          <a:p>
            <a:r>
              <a:rPr lang="en-US" altLang="en-US" dirty="0" smtClean="0"/>
              <a:t>Also ask patient about</a:t>
            </a:r>
          </a:p>
          <a:p>
            <a:pPr lvl="1"/>
            <a:r>
              <a:rPr lang="en-US" altLang="en-US" dirty="0" smtClean="0"/>
              <a:t>History of fraternal twins or multiple births</a:t>
            </a:r>
          </a:p>
          <a:p>
            <a:pPr lvl="1"/>
            <a:r>
              <a:rPr lang="en-US" altLang="en-US" dirty="0" smtClean="0"/>
              <a:t>History of congenital birth defects on your side or father’s side </a:t>
            </a:r>
          </a:p>
        </p:txBody>
      </p:sp>
      <p:sp>
        <p:nvSpPr>
          <p:cNvPr id="31747" name="Rectangle 5"/>
          <p:cNvSpPr>
            <a:spLocks noGrp="1" noChangeArrowheads="1"/>
          </p:cNvSpPr>
          <p:nvPr>
            <p:ph type="title"/>
          </p:nvPr>
        </p:nvSpPr>
        <p:spPr/>
        <p:txBody>
          <a:bodyPr/>
          <a:lstStyle/>
          <a:p>
            <a:r>
              <a:rPr lang="en-US" altLang="en-US" smtClean="0"/>
              <a:t>Family History</a:t>
            </a:r>
          </a:p>
        </p:txBody>
      </p:sp>
      <p:sp>
        <p:nvSpPr>
          <p:cNvPr id="317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smtClean="0">
                <a:latin typeface="Arial" pitchFamily="34" charset="0"/>
              </a:rPr>
              <a:t>Copyright © 2016 by Elsevier, Inc. All rights reserved.</a:t>
            </a:r>
          </a:p>
          <a:p>
            <a:pPr eaLnBrk="1" hangingPunct="1"/>
            <a:r>
              <a:rPr lang="en-US" sz="1000" dirty="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77F7365C-6119-4401-B535-6B5B069CC15D}"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sz="half" idx="2"/>
          </p:nvPr>
        </p:nvSpPr>
        <p:spPr/>
        <p:txBody>
          <a:bodyPr/>
          <a:lstStyle/>
          <a:p>
            <a:r>
              <a:rPr lang="en-US" altLang="en-US" sz="2000" dirty="0" smtClean="0"/>
              <a:t>Body weight prior to pregnancy: calculate BMI</a:t>
            </a:r>
          </a:p>
          <a:p>
            <a:r>
              <a:rPr lang="en-US" altLang="en-US" sz="2000" dirty="0" smtClean="0"/>
              <a:t>Last dental appointment</a:t>
            </a:r>
          </a:p>
          <a:p>
            <a:r>
              <a:rPr lang="en-US" altLang="en-US" sz="2000" dirty="0" smtClean="0"/>
              <a:t>Exposure to TB and/or positive testing </a:t>
            </a:r>
          </a:p>
          <a:p>
            <a:r>
              <a:rPr lang="en-US" altLang="en-US" sz="2000" dirty="0" smtClean="0"/>
              <a:t>Cardiac valve disease</a:t>
            </a:r>
          </a:p>
          <a:p>
            <a:r>
              <a:rPr lang="en-US" altLang="en-US" sz="2000" dirty="0" smtClean="0"/>
              <a:t>Anemia: type and treatment</a:t>
            </a:r>
          </a:p>
          <a:p>
            <a:r>
              <a:rPr lang="en-US" altLang="en-US" sz="2000" dirty="0" smtClean="0"/>
              <a:t>Thrombophlebitis, PE, or DVT </a:t>
            </a:r>
          </a:p>
          <a:p>
            <a:r>
              <a:rPr lang="en-US" altLang="en-US" sz="2000" dirty="0" smtClean="0"/>
              <a:t>Hypertension or renal disease</a:t>
            </a:r>
          </a:p>
          <a:p>
            <a:r>
              <a:rPr lang="en-US" altLang="en-US" sz="2000" dirty="0" smtClean="0"/>
              <a:t>Diabetic: type and treatment </a:t>
            </a:r>
          </a:p>
          <a:p>
            <a:endParaRPr lang="en-US" altLang="en-US" dirty="0" smtClean="0"/>
          </a:p>
        </p:txBody>
      </p:sp>
      <p:sp>
        <p:nvSpPr>
          <p:cNvPr id="32771" name="Content Placeholder 1"/>
          <p:cNvSpPr>
            <a:spLocks noGrp="1"/>
          </p:cNvSpPr>
          <p:nvPr>
            <p:ph sz="quarter" idx="4"/>
          </p:nvPr>
        </p:nvSpPr>
        <p:spPr/>
        <p:txBody>
          <a:bodyPr/>
          <a:lstStyle/>
          <a:p>
            <a:r>
              <a:rPr lang="en-US" altLang="en-US" sz="2000" smtClean="0"/>
              <a:t>History of hepatitis B or C</a:t>
            </a:r>
          </a:p>
          <a:p>
            <a:r>
              <a:rPr lang="en-US" altLang="en-US" sz="2000" smtClean="0"/>
              <a:t>Thyroid disease</a:t>
            </a:r>
          </a:p>
          <a:p>
            <a:r>
              <a:rPr lang="en-US" altLang="en-US" sz="2000" smtClean="0"/>
              <a:t>History of seizures and/or treatment</a:t>
            </a:r>
          </a:p>
          <a:p>
            <a:r>
              <a:rPr lang="en-US" altLang="en-US" sz="2000" smtClean="0"/>
              <a:t>UTIs</a:t>
            </a:r>
          </a:p>
          <a:p>
            <a:r>
              <a:rPr lang="en-US" altLang="en-US" sz="2000" smtClean="0"/>
              <a:t>Depression or mental illness</a:t>
            </a:r>
          </a:p>
          <a:p>
            <a:r>
              <a:rPr lang="en-US" altLang="en-US" sz="2000" smtClean="0"/>
              <a:t>Safety in your environment and relationships</a:t>
            </a:r>
          </a:p>
          <a:p>
            <a:r>
              <a:rPr lang="en-US" altLang="en-US" sz="2000" smtClean="0"/>
              <a:t>Abusive relationships/experiences</a:t>
            </a:r>
          </a:p>
          <a:p>
            <a:r>
              <a:rPr lang="en-US" altLang="en-US" sz="2000" smtClean="0"/>
              <a:t>Forcing of sexual activity </a:t>
            </a:r>
          </a:p>
          <a:p>
            <a:endParaRPr lang="en-US" altLang="en-US" smtClean="0"/>
          </a:p>
        </p:txBody>
      </p:sp>
      <p:sp>
        <p:nvSpPr>
          <p:cNvPr id="32772" name="Rectangle 5"/>
          <p:cNvSpPr>
            <a:spLocks noGrp="1" noChangeArrowheads="1"/>
          </p:cNvSpPr>
          <p:nvPr>
            <p:ph type="title"/>
          </p:nvPr>
        </p:nvSpPr>
        <p:spPr/>
        <p:txBody>
          <a:bodyPr/>
          <a:lstStyle/>
          <a:p>
            <a:r>
              <a:rPr lang="en-US" altLang="en-US" dirty="0" smtClean="0"/>
              <a:t>Review of Systems</a:t>
            </a:r>
          </a:p>
        </p:txBody>
      </p:sp>
      <p:sp>
        <p:nvSpPr>
          <p:cNvPr id="2" name="Slide Number Placeholder 1"/>
          <p:cNvSpPr>
            <a:spLocks noGrp="1"/>
          </p:cNvSpPr>
          <p:nvPr>
            <p:ph type="sldNum" sz="quarter" idx="10"/>
          </p:nvPr>
        </p:nvSpPr>
        <p:spPr/>
        <p:txBody>
          <a:bodyPr/>
          <a:lstStyle/>
          <a:p>
            <a:pPr>
              <a:defRPr/>
            </a:pPr>
            <a:fld id="{60094873-7322-4676-A650-44EE7835A686}" type="slidenum">
              <a:rPr lang="en-US" smtClean="0"/>
              <a:pPr>
                <a:defRPr/>
              </a:pPr>
              <a:t>24</a:t>
            </a:fld>
            <a:endParaRPr lang="en-US" dirty="0"/>
          </a:p>
        </p:txBody>
      </p:sp>
      <p:sp>
        <p:nvSpPr>
          <p:cNvPr id="7"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idx="1"/>
          </p:nvPr>
        </p:nvSpPr>
        <p:spPr>
          <a:xfrm>
            <a:off x="465138" y="1641475"/>
            <a:ext cx="8229600" cy="4454525"/>
          </a:xfrm>
        </p:spPr>
        <p:txBody>
          <a:bodyPr/>
          <a:lstStyle/>
          <a:p>
            <a:r>
              <a:rPr lang="en-US" altLang="en-US" sz="2800" dirty="0" smtClean="0"/>
              <a:t>Ask the patient and/or advise the patient about</a:t>
            </a:r>
          </a:p>
          <a:p>
            <a:pPr lvl="1"/>
            <a:r>
              <a:rPr lang="en-US" altLang="en-US" sz="2400" dirty="0" smtClean="0"/>
              <a:t>Do you follow a special diet? </a:t>
            </a:r>
          </a:p>
          <a:p>
            <a:pPr lvl="1"/>
            <a:r>
              <a:rPr lang="en-US" altLang="en-US" sz="2400" dirty="0" smtClean="0"/>
              <a:t>Vegetarian and type</a:t>
            </a:r>
          </a:p>
          <a:p>
            <a:pPr lvl="1"/>
            <a:r>
              <a:rPr lang="en-US" altLang="en-US" sz="2400" dirty="0" smtClean="0"/>
              <a:t>Relevant safety practices related to food (avoid mercury containing seafood and raw food products)</a:t>
            </a:r>
          </a:p>
          <a:p>
            <a:pPr lvl="1"/>
            <a:r>
              <a:rPr lang="en-US" altLang="en-US" sz="2400" dirty="0" smtClean="0"/>
              <a:t>Food intolerance</a:t>
            </a:r>
          </a:p>
          <a:p>
            <a:pPr lvl="1"/>
            <a:r>
              <a:rPr lang="en-US" altLang="en-US" sz="2400" dirty="0" smtClean="0"/>
              <a:t>Food craving</a:t>
            </a:r>
          </a:p>
          <a:p>
            <a:pPr lvl="1"/>
            <a:r>
              <a:rPr lang="en-US" altLang="en-US" sz="2400" dirty="0" smtClean="0"/>
              <a:t>Compliance with prenatal vitamins</a:t>
            </a:r>
            <a:endParaRPr lang="en-US" altLang="en-US" sz="2800" dirty="0" smtClean="0"/>
          </a:p>
        </p:txBody>
      </p:sp>
      <p:sp>
        <p:nvSpPr>
          <p:cNvPr id="33795" name="Rectangle 5"/>
          <p:cNvSpPr>
            <a:spLocks noGrp="1" noChangeArrowheads="1"/>
          </p:cNvSpPr>
          <p:nvPr>
            <p:ph type="title"/>
          </p:nvPr>
        </p:nvSpPr>
        <p:spPr/>
        <p:txBody>
          <a:bodyPr/>
          <a:lstStyle/>
          <a:p>
            <a:r>
              <a:rPr lang="en-US" altLang="en-US" smtClean="0"/>
              <a:t>Nutritional History</a:t>
            </a:r>
          </a:p>
        </p:txBody>
      </p:sp>
      <p:sp>
        <p:nvSpPr>
          <p:cNvPr id="337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D6113A90-3AD6-4B61-82DA-54862DEBE4BB}"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idx="1"/>
          </p:nvPr>
        </p:nvSpPr>
        <p:spPr>
          <a:xfrm>
            <a:off x="465138" y="1641475"/>
            <a:ext cx="8229600" cy="4454525"/>
          </a:xfrm>
        </p:spPr>
        <p:txBody>
          <a:bodyPr/>
          <a:lstStyle/>
          <a:p>
            <a:r>
              <a:rPr lang="en-US" altLang="en-US" smtClean="0"/>
              <a:t>Ask the patient and/or advise the patient about</a:t>
            </a:r>
          </a:p>
          <a:p>
            <a:pPr lvl="1"/>
            <a:r>
              <a:rPr lang="en-US" altLang="en-US" smtClean="0"/>
              <a:t>Occupation and physical work demands </a:t>
            </a:r>
          </a:p>
          <a:p>
            <a:pPr lvl="1"/>
            <a:r>
              <a:rPr lang="en-US" altLang="en-US" smtClean="0"/>
              <a:t>Exposure to chemicals, odors, radiation, or harmful substances</a:t>
            </a:r>
          </a:p>
          <a:p>
            <a:pPr lvl="1"/>
            <a:r>
              <a:rPr lang="en-US" altLang="en-US" smtClean="0"/>
              <a:t>Do you consider your housing adequate?</a:t>
            </a:r>
          </a:p>
          <a:p>
            <a:pPr lvl="1"/>
            <a:r>
              <a:rPr lang="en-US" altLang="en-US" smtClean="0"/>
              <a:t>Seatbelt and car safety</a:t>
            </a:r>
          </a:p>
          <a:p>
            <a:pPr lvl="1"/>
            <a:r>
              <a:rPr lang="en-US" altLang="en-US" smtClean="0"/>
              <a:t>Any matters of concern</a:t>
            </a:r>
          </a:p>
          <a:p>
            <a:endParaRPr lang="en-US" altLang="en-US" smtClean="0"/>
          </a:p>
        </p:txBody>
      </p:sp>
      <p:sp>
        <p:nvSpPr>
          <p:cNvPr id="34819" name="Rectangle 5"/>
          <p:cNvSpPr>
            <a:spLocks noGrp="1" noChangeArrowheads="1"/>
          </p:cNvSpPr>
          <p:nvPr>
            <p:ph type="title"/>
          </p:nvPr>
        </p:nvSpPr>
        <p:spPr/>
        <p:txBody>
          <a:bodyPr/>
          <a:lstStyle/>
          <a:p>
            <a:r>
              <a:rPr lang="en-US" altLang="en-US" smtClean="0"/>
              <a:t>Environment/Hazards</a:t>
            </a:r>
          </a:p>
        </p:txBody>
      </p:sp>
      <p:sp>
        <p:nvSpPr>
          <p:cNvPr id="348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9ED1EF2F-3A84-47D5-814C-E2F0F1DA6A6E}"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6"/>
          <p:cNvSpPr>
            <a:spLocks noGrp="1"/>
          </p:cNvSpPr>
          <p:nvPr>
            <p:ph sz="half" idx="2"/>
          </p:nvPr>
        </p:nvSpPr>
        <p:spPr>
          <a:xfrm>
            <a:off x="457200" y="2174875"/>
            <a:ext cx="4040188" cy="4187825"/>
          </a:xfrm>
        </p:spPr>
        <p:txBody>
          <a:bodyPr/>
          <a:lstStyle/>
          <a:p>
            <a:r>
              <a:rPr lang="en-US" altLang="en-US" sz="2000" smtClean="0"/>
              <a:t>Verbally prepare woman for exam</a:t>
            </a:r>
          </a:p>
          <a:p>
            <a:r>
              <a:rPr lang="en-US" altLang="en-US" sz="2000" smtClean="0"/>
              <a:t>Have her empty bladder and obtain specimen as needed</a:t>
            </a:r>
          </a:p>
          <a:p>
            <a:r>
              <a:rPr lang="en-US" altLang="en-US" sz="2000" smtClean="0"/>
              <a:t>Perform pelvic exam last</a:t>
            </a:r>
          </a:p>
          <a:p>
            <a:r>
              <a:rPr lang="en-US" altLang="en-US" sz="2000" smtClean="0"/>
              <a:t>Drape for privacy and help maintain comfort level</a:t>
            </a:r>
          </a:p>
          <a:p>
            <a:r>
              <a:rPr lang="en-US" altLang="en-US" sz="2000" smtClean="0"/>
              <a:t>Check BP while patient is seated to avoid positional compression</a:t>
            </a:r>
          </a:p>
          <a:p>
            <a:r>
              <a:rPr lang="en-US" altLang="en-US" sz="2000" smtClean="0"/>
              <a:t>Place the patient in lithotomy position </a:t>
            </a:r>
          </a:p>
        </p:txBody>
      </p:sp>
      <p:sp>
        <p:nvSpPr>
          <p:cNvPr id="35843" name="Content Placeholder 7"/>
          <p:cNvSpPr>
            <a:spLocks noGrp="1"/>
          </p:cNvSpPr>
          <p:nvPr>
            <p:ph sz="quarter" idx="4"/>
          </p:nvPr>
        </p:nvSpPr>
        <p:spPr/>
        <p:txBody>
          <a:bodyPr/>
          <a:lstStyle/>
          <a:p>
            <a:r>
              <a:rPr lang="en-US" altLang="en-US" sz="2000" smtClean="0"/>
              <a:t>Blood pressure cuff</a:t>
            </a:r>
          </a:p>
          <a:p>
            <a:r>
              <a:rPr lang="en-US" altLang="en-US" sz="2000" smtClean="0"/>
              <a:t>Centimeter measuring tape</a:t>
            </a:r>
          </a:p>
          <a:p>
            <a:r>
              <a:rPr lang="en-US" altLang="en-US" sz="2000" smtClean="0"/>
              <a:t>Fetal Doppler and gel</a:t>
            </a:r>
          </a:p>
          <a:p>
            <a:r>
              <a:rPr lang="en-US" altLang="en-US" sz="2000" smtClean="0"/>
              <a:t>Reflex hammer</a:t>
            </a:r>
          </a:p>
          <a:p>
            <a:r>
              <a:rPr lang="en-US" altLang="en-US" sz="2000" smtClean="0"/>
              <a:t>Urine specimen container and dipstick</a:t>
            </a:r>
          </a:p>
          <a:p>
            <a:r>
              <a:rPr lang="en-US" altLang="en-US" sz="2000" smtClean="0"/>
              <a:t>Speculum and other equipment needed for pelvic examination</a:t>
            </a:r>
          </a:p>
          <a:p>
            <a:pPr>
              <a:buFont typeface="Wingdings 2" pitchFamily="18" charset="2"/>
              <a:buNone/>
            </a:pPr>
            <a:endParaRPr lang="en-US" altLang="en-US" smtClean="0"/>
          </a:p>
        </p:txBody>
      </p:sp>
      <p:sp>
        <p:nvSpPr>
          <p:cNvPr id="35844" name="Rectangle 5"/>
          <p:cNvSpPr>
            <a:spLocks noGrp="1" noChangeArrowheads="1"/>
          </p:cNvSpPr>
          <p:nvPr>
            <p:ph type="title"/>
          </p:nvPr>
        </p:nvSpPr>
        <p:spPr/>
        <p:txBody>
          <a:bodyPr/>
          <a:lstStyle/>
          <a:p>
            <a:r>
              <a:rPr lang="en-US" altLang="en-US" smtClean="0"/>
              <a:t>Preparation and Equipment</a:t>
            </a:r>
          </a:p>
        </p:txBody>
      </p:sp>
      <p:sp>
        <p:nvSpPr>
          <p:cNvPr id="2" name="Slide Number Placeholder 1"/>
          <p:cNvSpPr>
            <a:spLocks noGrp="1"/>
          </p:cNvSpPr>
          <p:nvPr>
            <p:ph type="sldNum" sz="quarter" idx="10"/>
          </p:nvPr>
        </p:nvSpPr>
        <p:spPr/>
        <p:txBody>
          <a:bodyPr/>
          <a:lstStyle/>
          <a:p>
            <a:pPr>
              <a:defRPr/>
            </a:pPr>
            <a:fld id="{7470EACE-20E0-46B4-BF3A-9DE41A3184F4}" type="slidenum">
              <a:rPr lang="en-US" smtClean="0"/>
              <a:pPr>
                <a:defRPr/>
              </a:pPr>
              <a:t>27</a:t>
            </a:fld>
            <a:endParaRPr lang="en-US" dirty="0"/>
          </a:p>
        </p:txBody>
      </p:sp>
      <p:sp>
        <p:nvSpPr>
          <p:cNvPr id="6"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7"/>
          <p:cNvSpPr>
            <a:spLocks noGrp="1"/>
          </p:cNvSpPr>
          <p:nvPr>
            <p:ph type="body" idx="1"/>
          </p:nvPr>
        </p:nvSpPr>
        <p:spPr/>
        <p:txBody>
          <a:bodyPr/>
          <a:lstStyle/>
          <a:p>
            <a:r>
              <a:rPr lang="en-US" altLang="en-US" smtClean="0"/>
              <a:t>Normal</a:t>
            </a:r>
          </a:p>
        </p:txBody>
      </p:sp>
      <p:sp>
        <p:nvSpPr>
          <p:cNvPr id="36867" name="Content Placeholder 8"/>
          <p:cNvSpPr>
            <a:spLocks noGrp="1"/>
          </p:cNvSpPr>
          <p:nvPr>
            <p:ph sz="half" idx="2"/>
          </p:nvPr>
        </p:nvSpPr>
        <p:spPr/>
        <p:txBody>
          <a:bodyPr/>
          <a:lstStyle/>
          <a:p>
            <a:r>
              <a:rPr lang="en-US" altLang="en-US" sz="2000" smtClean="0"/>
              <a:t>Observe normal state of nourishment: correlate with BMI</a:t>
            </a:r>
          </a:p>
          <a:p>
            <a:r>
              <a:rPr lang="en-US" altLang="en-US" sz="2000" smtClean="0"/>
              <a:t>Note posture, grooming, and mood; assess mental state</a:t>
            </a:r>
          </a:p>
          <a:p>
            <a:r>
              <a:rPr lang="en-US" altLang="en-US" sz="2000" smtClean="0"/>
              <a:t>Observe maturity and assess readiness level for health promotion</a:t>
            </a:r>
          </a:p>
        </p:txBody>
      </p:sp>
      <p:sp>
        <p:nvSpPr>
          <p:cNvPr id="36868" name="Text Placeholder 9"/>
          <p:cNvSpPr>
            <a:spLocks noGrp="1"/>
          </p:cNvSpPr>
          <p:nvPr>
            <p:ph type="body" sz="quarter" idx="3"/>
          </p:nvPr>
        </p:nvSpPr>
        <p:spPr/>
        <p:txBody>
          <a:bodyPr/>
          <a:lstStyle/>
          <a:p>
            <a:r>
              <a:rPr lang="en-US" altLang="en-US" smtClean="0"/>
              <a:t>Abnormal</a:t>
            </a:r>
          </a:p>
        </p:txBody>
      </p:sp>
      <p:sp>
        <p:nvSpPr>
          <p:cNvPr id="36869" name="Content Placeholder 10"/>
          <p:cNvSpPr>
            <a:spLocks noGrp="1"/>
          </p:cNvSpPr>
          <p:nvPr>
            <p:ph sz="quarter" idx="4"/>
          </p:nvPr>
        </p:nvSpPr>
        <p:spPr/>
        <p:txBody>
          <a:bodyPr/>
          <a:lstStyle/>
          <a:p>
            <a:r>
              <a:rPr lang="en-US" altLang="en-US" sz="2000" smtClean="0"/>
              <a:t>Undernourished or obese</a:t>
            </a:r>
          </a:p>
          <a:p>
            <a:r>
              <a:rPr lang="en-US" altLang="en-US" sz="2000" smtClean="0"/>
              <a:t>1st trimester weight loss of &gt;5% may indicate hyperemesis gravidarum</a:t>
            </a:r>
          </a:p>
          <a:p>
            <a:r>
              <a:rPr lang="en-US" altLang="en-US" sz="2000" smtClean="0"/>
              <a:t>Poor grooming or flat affect may refer to depression</a:t>
            </a:r>
          </a:p>
          <a:p>
            <a:r>
              <a:rPr lang="en-US" altLang="en-US" sz="2000" smtClean="0"/>
              <a:t>Poor grooming may relate to economic factors </a:t>
            </a:r>
          </a:p>
          <a:p>
            <a:r>
              <a:rPr lang="en-US" altLang="en-US" sz="2000" smtClean="0"/>
              <a:t>Lack of attention may indicate preoccupation</a:t>
            </a:r>
          </a:p>
          <a:p>
            <a:r>
              <a:rPr lang="en-US" altLang="en-US" sz="2000" smtClean="0"/>
              <a:t>Potential learning disabilities, which may impact care </a:t>
            </a:r>
          </a:p>
        </p:txBody>
      </p:sp>
      <p:sp>
        <p:nvSpPr>
          <p:cNvPr id="36870" name="Rectangle 5"/>
          <p:cNvSpPr>
            <a:spLocks noGrp="1" noChangeArrowheads="1"/>
          </p:cNvSpPr>
          <p:nvPr>
            <p:ph type="title"/>
          </p:nvPr>
        </p:nvSpPr>
        <p:spPr/>
        <p:txBody>
          <a:bodyPr/>
          <a:lstStyle/>
          <a:p>
            <a:r>
              <a:rPr lang="en-US" altLang="en-US" smtClean="0"/>
              <a:t>General Survey </a:t>
            </a:r>
          </a:p>
        </p:txBody>
      </p:sp>
      <p:sp>
        <p:nvSpPr>
          <p:cNvPr id="2" name="Slide Number Placeholder 1"/>
          <p:cNvSpPr>
            <a:spLocks noGrp="1"/>
          </p:cNvSpPr>
          <p:nvPr>
            <p:ph type="sldNum" sz="quarter" idx="10"/>
          </p:nvPr>
        </p:nvSpPr>
        <p:spPr/>
        <p:txBody>
          <a:bodyPr/>
          <a:lstStyle/>
          <a:p>
            <a:pPr>
              <a:defRPr/>
            </a:pPr>
            <a:fld id="{109FFF95-F8D5-4858-A91A-F231313CF9A1}" type="slidenum">
              <a:rPr lang="en-US" smtClean="0"/>
              <a:pPr>
                <a:defRPr/>
              </a:pPr>
              <a:t>28</a:t>
            </a:fld>
            <a:endParaRPr lang="en-US" dirty="0"/>
          </a:p>
        </p:txBody>
      </p:sp>
      <p:sp>
        <p:nvSpPr>
          <p:cNvPr id="8"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7"/>
          <p:cNvSpPr>
            <a:spLocks noGrp="1"/>
          </p:cNvSpPr>
          <p:nvPr>
            <p:ph type="body" idx="1"/>
          </p:nvPr>
        </p:nvSpPr>
        <p:spPr/>
        <p:txBody>
          <a:bodyPr/>
          <a:lstStyle/>
          <a:p>
            <a:r>
              <a:rPr lang="en-US" altLang="en-US" smtClean="0"/>
              <a:t>Normal</a:t>
            </a:r>
          </a:p>
        </p:txBody>
      </p:sp>
      <p:sp>
        <p:nvSpPr>
          <p:cNvPr id="37891" name="Content Placeholder 8"/>
          <p:cNvSpPr>
            <a:spLocks noGrp="1"/>
          </p:cNvSpPr>
          <p:nvPr>
            <p:ph sz="half" idx="2"/>
          </p:nvPr>
        </p:nvSpPr>
        <p:spPr/>
        <p:txBody>
          <a:bodyPr/>
          <a:lstStyle/>
          <a:p>
            <a:r>
              <a:rPr lang="en-US" altLang="en-US" sz="2000" smtClean="0"/>
              <a:t>Note any scars and/or skin changes associated with pregnancy</a:t>
            </a:r>
          </a:p>
          <a:p>
            <a:r>
              <a:rPr lang="en-US" altLang="en-US" sz="2000" smtClean="0"/>
              <a:t>Inspect for PUPPP: most common pruritic skin rash of pregnancy </a:t>
            </a:r>
          </a:p>
        </p:txBody>
      </p:sp>
      <p:sp>
        <p:nvSpPr>
          <p:cNvPr id="37892" name="Text Placeholder 9"/>
          <p:cNvSpPr>
            <a:spLocks noGrp="1"/>
          </p:cNvSpPr>
          <p:nvPr>
            <p:ph type="body" sz="quarter" idx="3"/>
          </p:nvPr>
        </p:nvSpPr>
        <p:spPr/>
        <p:txBody>
          <a:bodyPr/>
          <a:lstStyle/>
          <a:p>
            <a:r>
              <a:rPr lang="en-US" altLang="en-US" smtClean="0"/>
              <a:t>Abnormal</a:t>
            </a:r>
          </a:p>
        </p:txBody>
      </p:sp>
      <p:sp>
        <p:nvSpPr>
          <p:cNvPr id="37893" name="Content Placeholder 10"/>
          <p:cNvSpPr>
            <a:spLocks noGrp="1"/>
          </p:cNvSpPr>
          <p:nvPr>
            <p:ph sz="quarter" idx="4"/>
          </p:nvPr>
        </p:nvSpPr>
        <p:spPr/>
        <p:txBody>
          <a:bodyPr/>
          <a:lstStyle/>
          <a:p>
            <a:r>
              <a:rPr lang="en-US" altLang="en-US" sz="2000" smtClean="0"/>
              <a:t>Bruises may suggest physical abuse</a:t>
            </a:r>
          </a:p>
          <a:p>
            <a:r>
              <a:rPr lang="en-US" altLang="en-US" sz="2000" smtClean="0"/>
              <a:t>Facial edema is significant finding suggesting preeclampsia</a:t>
            </a:r>
          </a:p>
          <a:p>
            <a:r>
              <a:rPr lang="en-US" altLang="en-US" sz="2000" smtClean="0"/>
              <a:t>Track marks and/or nasal stuffiness or recurrent nose bleeds may suggest drug abuse</a:t>
            </a:r>
          </a:p>
          <a:p>
            <a:r>
              <a:rPr lang="en-US" altLang="en-US" sz="2000" smtClean="0"/>
              <a:t>Note any suspicious nevi or lesion</a:t>
            </a:r>
          </a:p>
        </p:txBody>
      </p:sp>
      <p:sp>
        <p:nvSpPr>
          <p:cNvPr id="37894" name="Rectangle 5"/>
          <p:cNvSpPr>
            <a:spLocks noGrp="1" noChangeArrowheads="1"/>
          </p:cNvSpPr>
          <p:nvPr>
            <p:ph type="title"/>
          </p:nvPr>
        </p:nvSpPr>
        <p:spPr/>
        <p:txBody>
          <a:bodyPr/>
          <a:lstStyle/>
          <a:p>
            <a:r>
              <a:rPr lang="en-US" altLang="en-US" smtClean="0"/>
              <a:t>Skin</a:t>
            </a:r>
          </a:p>
        </p:txBody>
      </p:sp>
      <p:sp>
        <p:nvSpPr>
          <p:cNvPr id="2" name="Slide Number Placeholder 1"/>
          <p:cNvSpPr>
            <a:spLocks noGrp="1"/>
          </p:cNvSpPr>
          <p:nvPr>
            <p:ph type="sldNum" sz="quarter" idx="10"/>
          </p:nvPr>
        </p:nvSpPr>
        <p:spPr/>
        <p:txBody>
          <a:bodyPr/>
          <a:lstStyle/>
          <a:p>
            <a:pPr>
              <a:defRPr/>
            </a:pPr>
            <a:fld id="{6CFD177A-3094-47EF-AA78-AD98262FD7AE}" type="slidenum">
              <a:rPr lang="en-US" smtClean="0"/>
              <a:pPr>
                <a:defRPr/>
              </a:pPr>
              <a:t>29</a:t>
            </a:fld>
            <a:endParaRPr lang="en-US" dirty="0"/>
          </a:p>
        </p:txBody>
      </p:sp>
      <p:sp>
        <p:nvSpPr>
          <p:cNvPr id="8"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65138" y="1641475"/>
            <a:ext cx="8229600" cy="4746625"/>
          </a:xfrm>
        </p:spPr>
        <p:txBody>
          <a:bodyPr/>
          <a:lstStyle/>
          <a:p>
            <a:r>
              <a:rPr lang="en-US" altLang="en-US" sz="2400" smtClean="0"/>
              <a:t>Average length of pregnancy</a:t>
            </a:r>
          </a:p>
          <a:p>
            <a:pPr lvl="1"/>
            <a:r>
              <a:rPr lang="en-US" altLang="en-US" sz="2000" smtClean="0"/>
              <a:t>280 days from the first day of the LMP</a:t>
            </a:r>
          </a:p>
          <a:p>
            <a:pPr lvl="1"/>
            <a:r>
              <a:rPr lang="en-US" altLang="en-US" sz="2000" smtClean="0"/>
              <a:t>Equal to 40 weeks, 10 lunar months, or 9 calendar months</a:t>
            </a:r>
          </a:p>
          <a:p>
            <a:r>
              <a:rPr lang="en-US" altLang="en-US" sz="2400" smtClean="0"/>
              <a:t>Trimester division</a:t>
            </a:r>
          </a:p>
          <a:p>
            <a:pPr lvl="1"/>
            <a:r>
              <a:rPr lang="en-US" altLang="en-US" sz="2000" smtClean="0"/>
              <a:t>1st: 12 weeks</a:t>
            </a:r>
          </a:p>
          <a:p>
            <a:pPr lvl="1"/>
            <a:r>
              <a:rPr lang="en-US" altLang="en-US" sz="2000" smtClean="0"/>
              <a:t>2nd: 13 to 27 weeks</a:t>
            </a:r>
          </a:p>
          <a:p>
            <a:pPr lvl="1"/>
            <a:r>
              <a:rPr lang="en-US" altLang="en-US" sz="2000" smtClean="0"/>
              <a:t>3rd: 28 weeks to delivery</a:t>
            </a:r>
          </a:p>
          <a:p>
            <a:r>
              <a:rPr lang="en-US" altLang="en-US" sz="2400" smtClean="0"/>
              <a:t>Terminology</a:t>
            </a:r>
          </a:p>
          <a:p>
            <a:pPr lvl="1"/>
            <a:r>
              <a:rPr lang="en-US" altLang="en-US" sz="2000" smtClean="0"/>
              <a:t>Primigravida to primipara after delivery</a:t>
            </a:r>
          </a:p>
          <a:p>
            <a:pPr lvl="1"/>
            <a:r>
              <a:rPr lang="en-US" altLang="en-US" sz="2000" smtClean="0"/>
              <a:t>Multigravida is a woman who has previously been pregnant and becomes a multipara after delivery</a:t>
            </a:r>
          </a:p>
          <a:p>
            <a:pPr lvl="1"/>
            <a:r>
              <a:rPr lang="en-US" altLang="en-US" sz="2000" smtClean="0"/>
              <a:t>GTPAL—Gravida, term, preterm, abortion, living </a:t>
            </a:r>
          </a:p>
          <a:p>
            <a:pPr lvl="1">
              <a:buFont typeface="Wingdings" pitchFamily="2" charset="2"/>
              <a:buNone/>
            </a:pPr>
            <a:endParaRPr lang="en-US" altLang="en-US" smtClean="0"/>
          </a:p>
          <a:p>
            <a:endParaRPr lang="en-US" altLang="en-US" smtClean="0"/>
          </a:p>
        </p:txBody>
      </p:sp>
      <p:sp>
        <p:nvSpPr>
          <p:cNvPr id="13315" name="Title 1"/>
          <p:cNvSpPr>
            <a:spLocks noGrp="1"/>
          </p:cNvSpPr>
          <p:nvPr>
            <p:ph type="title"/>
          </p:nvPr>
        </p:nvSpPr>
        <p:spPr/>
        <p:txBody>
          <a:bodyPr/>
          <a:lstStyle/>
          <a:p>
            <a:r>
              <a:rPr lang="en-US" altLang="en-US" smtClean="0"/>
              <a:t>Pregnancy Structure and Function</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93410118-1C76-4AA1-AD36-40B9B3BD0E1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7"/>
          <p:cNvSpPr>
            <a:spLocks noGrp="1"/>
          </p:cNvSpPr>
          <p:nvPr>
            <p:ph type="body" idx="1"/>
          </p:nvPr>
        </p:nvSpPr>
        <p:spPr/>
        <p:txBody>
          <a:bodyPr/>
          <a:lstStyle/>
          <a:p>
            <a:r>
              <a:rPr lang="en-US" altLang="en-US" sz="2000" smtClean="0"/>
              <a:t>Normal</a:t>
            </a:r>
            <a:endParaRPr lang="en-US" altLang="en-US" smtClean="0"/>
          </a:p>
        </p:txBody>
      </p:sp>
      <p:sp>
        <p:nvSpPr>
          <p:cNvPr id="38915" name="Content Placeholder 8"/>
          <p:cNvSpPr>
            <a:spLocks noGrp="1"/>
          </p:cNvSpPr>
          <p:nvPr>
            <p:ph sz="half" idx="2"/>
          </p:nvPr>
        </p:nvSpPr>
        <p:spPr/>
        <p:txBody>
          <a:bodyPr/>
          <a:lstStyle/>
          <a:p>
            <a:r>
              <a:rPr lang="en-US" altLang="en-US" sz="1800" smtClean="0"/>
              <a:t>Mouth</a:t>
            </a:r>
          </a:p>
          <a:p>
            <a:pPr lvl="1"/>
            <a:r>
              <a:rPr lang="en-US" altLang="en-US" sz="1600" smtClean="0"/>
              <a:t>Mucous membranes dark pink and moist</a:t>
            </a:r>
          </a:p>
          <a:p>
            <a:pPr lvl="1"/>
            <a:r>
              <a:rPr lang="en-US" altLang="en-US" sz="1600" smtClean="0"/>
              <a:t>Gum hypertrophy </a:t>
            </a:r>
          </a:p>
          <a:p>
            <a:pPr lvl="1"/>
            <a:r>
              <a:rPr lang="en-US" altLang="en-US" sz="1600" smtClean="0"/>
              <a:t>Bleeding gums</a:t>
            </a:r>
            <a:endParaRPr lang="en-US" altLang="en-US" sz="1700" smtClean="0"/>
          </a:p>
          <a:p>
            <a:r>
              <a:rPr lang="en-US" altLang="en-US" sz="1800" smtClean="0"/>
              <a:t>Neck</a:t>
            </a:r>
            <a:endParaRPr lang="en-US" altLang="en-US" sz="2000" smtClean="0"/>
          </a:p>
          <a:p>
            <a:pPr lvl="1"/>
            <a:r>
              <a:rPr lang="en-US" altLang="en-US" sz="1700" smtClean="0"/>
              <a:t>Thyroid may be palpable and smooth during the normal pregnancy of a euthyroid patient</a:t>
            </a:r>
          </a:p>
          <a:p>
            <a:pPr lvl="1"/>
            <a:endParaRPr lang="en-US" altLang="en-US" smtClean="0"/>
          </a:p>
        </p:txBody>
      </p:sp>
      <p:sp>
        <p:nvSpPr>
          <p:cNvPr id="38916" name="Text Placeholder 9"/>
          <p:cNvSpPr>
            <a:spLocks noGrp="1"/>
          </p:cNvSpPr>
          <p:nvPr>
            <p:ph type="body" sz="quarter" idx="3"/>
          </p:nvPr>
        </p:nvSpPr>
        <p:spPr/>
        <p:txBody>
          <a:bodyPr/>
          <a:lstStyle/>
          <a:p>
            <a:r>
              <a:rPr lang="en-US" altLang="en-US" sz="2000" smtClean="0"/>
              <a:t>Abnormal</a:t>
            </a:r>
          </a:p>
        </p:txBody>
      </p:sp>
      <p:sp>
        <p:nvSpPr>
          <p:cNvPr id="38917" name="Content Placeholder 10"/>
          <p:cNvSpPr>
            <a:spLocks noGrp="1"/>
          </p:cNvSpPr>
          <p:nvPr>
            <p:ph sz="quarter" idx="4"/>
          </p:nvPr>
        </p:nvSpPr>
        <p:spPr/>
        <p:txBody>
          <a:bodyPr/>
          <a:lstStyle/>
          <a:p>
            <a:r>
              <a:rPr lang="en-US" altLang="en-US" sz="1800" smtClean="0"/>
              <a:t>Mouth</a:t>
            </a:r>
          </a:p>
          <a:p>
            <a:pPr lvl="1"/>
            <a:r>
              <a:rPr lang="en-US" altLang="en-US" sz="1600" smtClean="0"/>
              <a:t>Pale mucous membranes indicates anemia</a:t>
            </a:r>
          </a:p>
          <a:p>
            <a:pPr lvl="1"/>
            <a:r>
              <a:rPr lang="en-US" altLang="en-US" sz="1600" smtClean="0"/>
              <a:t>Poor dental hygiene may lead to preterm birth</a:t>
            </a:r>
          </a:p>
          <a:p>
            <a:r>
              <a:rPr lang="en-US" altLang="en-US" sz="1800" smtClean="0"/>
              <a:t>Neck</a:t>
            </a:r>
          </a:p>
          <a:p>
            <a:pPr lvl="1"/>
            <a:r>
              <a:rPr lang="en-US" altLang="en-US" sz="1600" smtClean="0"/>
              <a:t>Solitary nodes indicate neoplasm</a:t>
            </a:r>
          </a:p>
          <a:p>
            <a:pPr lvl="1"/>
            <a:r>
              <a:rPr lang="en-US" altLang="en-US" sz="1600" smtClean="0"/>
              <a:t>Multiple nodes usually indicate inflammation or a multinodular goiter</a:t>
            </a:r>
          </a:p>
          <a:p>
            <a:pPr lvl="1"/>
            <a:r>
              <a:rPr lang="en-US" altLang="en-US" sz="1600" smtClean="0"/>
              <a:t>Significant diffuse enlargement occurs with thyroiditis</a:t>
            </a:r>
            <a:endParaRPr lang="en-US" altLang="en-US" sz="1700" smtClean="0"/>
          </a:p>
        </p:txBody>
      </p:sp>
      <p:sp>
        <p:nvSpPr>
          <p:cNvPr id="38918" name="Rectangle 5"/>
          <p:cNvSpPr>
            <a:spLocks noGrp="1" noChangeArrowheads="1"/>
          </p:cNvSpPr>
          <p:nvPr>
            <p:ph type="title"/>
          </p:nvPr>
        </p:nvSpPr>
        <p:spPr/>
        <p:txBody>
          <a:bodyPr/>
          <a:lstStyle/>
          <a:p>
            <a:r>
              <a:rPr lang="en-US" altLang="en-US" smtClean="0"/>
              <a:t>Mouth and Neck</a:t>
            </a:r>
          </a:p>
        </p:txBody>
      </p:sp>
      <p:sp>
        <p:nvSpPr>
          <p:cNvPr id="2" name="Slide Number Placeholder 1"/>
          <p:cNvSpPr>
            <a:spLocks noGrp="1"/>
          </p:cNvSpPr>
          <p:nvPr>
            <p:ph type="sldNum" sz="quarter" idx="10"/>
          </p:nvPr>
        </p:nvSpPr>
        <p:spPr/>
        <p:txBody>
          <a:bodyPr/>
          <a:lstStyle/>
          <a:p>
            <a:pPr>
              <a:defRPr/>
            </a:pPr>
            <a:fld id="{E42EDAF9-8BCC-4CA7-8E5E-5C720046B3A1}" type="slidenum">
              <a:rPr lang="en-US" smtClean="0"/>
              <a:pPr>
                <a:defRPr/>
              </a:pPr>
              <a:t>30</a:t>
            </a:fld>
            <a:endParaRPr lang="en-US" dirty="0"/>
          </a:p>
        </p:txBody>
      </p:sp>
      <p:sp>
        <p:nvSpPr>
          <p:cNvPr id="8"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7"/>
          <p:cNvSpPr>
            <a:spLocks noGrp="1"/>
          </p:cNvSpPr>
          <p:nvPr>
            <p:ph type="body" idx="1"/>
          </p:nvPr>
        </p:nvSpPr>
        <p:spPr/>
        <p:txBody>
          <a:bodyPr/>
          <a:lstStyle/>
          <a:p>
            <a:r>
              <a:rPr lang="en-US" altLang="en-US" smtClean="0"/>
              <a:t>Normal</a:t>
            </a:r>
          </a:p>
        </p:txBody>
      </p:sp>
      <p:sp>
        <p:nvSpPr>
          <p:cNvPr id="39939" name="Content Placeholder 8"/>
          <p:cNvSpPr>
            <a:spLocks noGrp="1"/>
          </p:cNvSpPr>
          <p:nvPr>
            <p:ph sz="half" idx="2"/>
          </p:nvPr>
        </p:nvSpPr>
        <p:spPr/>
        <p:txBody>
          <a:bodyPr/>
          <a:lstStyle/>
          <a:p>
            <a:r>
              <a:rPr lang="en-US" altLang="en-US" sz="2000" smtClean="0"/>
              <a:t>Enlarged and may be tender</a:t>
            </a:r>
          </a:p>
          <a:p>
            <a:r>
              <a:rPr lang="en-US" altLang="en-US" sz="2000" smtClean="0"/>
              <a:t>Areolae and nipples darken</a:t>
            </a:r>
          </a:p>
          <a:p>
            <a:r>
              <a:rPr lang="en-US" altLang="en-US" sz="2000" smtClean="0"/>
              <a:t>Mammary soufflé heard</a:t>
            </a:r>
          </a:p>
          <a:p>
            <a:r>
              <a:rPr lang="en-US" altLang="en-US" sz="2000" smtClean="0"/>
              <a:t>Montgomery tubercles</a:t>
            </a:r>
          </a:p>
          <a:p>
            <a:r>
              <a:rPr lang="en-US" altLang="en-US" sz="2000" smtClean="0"/>
              <a:t>Colostrum</a:t>
            </a:r>
          </a:p>
          <a:p>
            <a:r>
              <a:rPr lang="en-US" altLang="en-US" sz="2000" smtClean="0"/>
              <a:t>Nipple presentation may vary </a:t>
            </a:r>
          </a:p>
          <a:p>
            <a:r>
              <a:rPr lang="en-US" altLang="en-US" sz="2000" smtClean="0"/>
              <a:t>Breast tissue feels nodular </a:t>
            </a:r>
          </a:p>
          <a:p>
            <a:r>
              <a:rPr lang="en-US" altLang="en-US" sz="2000" smtClean="0"/>
              <a:t>Teach BSE</a:t>
            </a:r>
          </a:p>
        </p:txBody>
      </p:sp>
      <p:sp>
        <p:nvSpPr>
          <p:cNvPr id="39940" name="Text Placeholder 9"/>
          <p:cNvSpPr>
            <a:spLocks noGrp="1"/>
          </p:cNvSpPr>
          <p:nvPr>
            <p:ph type="body" sz="quarter" idx="3"/>
          </p:nvPr>
        </p:nvSpPr>
        <p:spPr/>
        <p:txBody>
          <a:bodyPr/>
          <a:lstStyle/>
          <a:p>
            <a:r>
              <a:rPr lang="en-US" altLang="en-US" smtClean="0"/>
              <a:t>Abnormal</a:t>
            </a:r>
          </a:p>
        </p:txBody>
      </p:sp>
      <p:sp>
        <p:nvSpPr>
          <p:cNvPr id="39941" name="Content Placeholder 10"/>
          <p:cNvSpPr>
            <a:spLocks noGrp="1"/>
          </p:cNvSpPr>
          <p:nvPr>
            <p:ph sz="quarter" idx="4"/>
          </p:nvPr>
        </p:nvSpPr>
        <p:spPr/>
        <p:txBody>
          <a:bodyPr/>
          <a:lstStyle/>
          <a:p>
            <a:r>
              <a:rPr lang="en-US" altLang="en-US" sz="2000" smtClean="0"/>
              <a:t>Note any abnormal mass and refer for ultrasound </a:t>
            </a:r>
          </a:p>
        </p:txBody>
      </p:sp>
      <p:sp>
        <p:nvSpPr>
          <p:cNvPr id="39942" name="Rectangle 5"/>
          <p:cNvSpPr>
            <a:spLocks noGrp="1" noChangeArrowheads="1"/>
          </p:cNvSpPr>
          <p:nvPr>
            <p:ph type="title"/>
          </p:nvPr>
        </p:nvSpPr>
        <p:spPr/>
        <p:txBody>
          <a:bodyPr/>
          <a:lstStyle/>
          <a:p>
            <a:r>
              <a:rPr lang="en-US" altLang="en-US" smtClean="0"/>
              <a:t>Breasts</a:t>
            </a:r>
          </a:p>
        </p:txBody>
      </p:sp>
      <p:sp>
        <p:nvSpPr>
          <p:cNvPr id="2" name="Slide Number Placeholder 1"/>
          <p:cNvSpPr>
            <a:spLocks noGrp="1"/>
          </p:cNvSpPr>
          <p:nvPr>
            <p:ph type="sldNum" sz="quarter" idx="10"/>
          </p:nvPr>
        </p:nvSpPr>
        <p:spPr/>
        <p:txBody>
          <a:bodyPr/>
          <a:lstStyle/>
          <a:p>
            <a:pPr>
              <a:defRPr/>
            </a:pPr>
            <a:fld id="{77BCFBB0-C0C9-4711-8794-D3481B7E2697}" type="slidenum">
              <a:rPr lang="en-US" smtClean="0"/>
              <a:pPr>
                <a:defRPr/>
              </a:pPr>
              <a:t>31</a:t>
            </a:fld>
            <a:endParaRPr lang="en-US" dirty="0"/>
          </a:p>
        </p:txBody>
      </p:sp>
      <p:sp>
        <p:nvSpPr>
          <p:cNvPr id="8"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7"/>
          <p:cNvSpPr>
            <a:spLocks noGrp="1"/>
          </p:cNvSpPr>
          <p:nvPr>
            <p:ph type="body" idx="1"/>
          </p:nvPr>
        </p:nvSpPr>
        <p:spPr/>
        <p:txBody>
          <a:bodyPr/>
          <a:lstStyle/>
          <a:p>
            <a:r>
              <a:rPr lang="en-US" altLang="en-US" smtClean="0"/>
              <a:t>Normal</a:t>
            </a:r>
          </a:p>
        </p:txBody>
      </p:sp>
      <p:sp>
        <p:nvSpPr>
          <p:cNvPr id="40963" name="Content Placeholder 8"/>
          <p:cNvSpPr>
            <a:spLocks noGrp="1"/>
          </p:cNvSpPr>
          <p:nvPr>
            <p:ph sz="half" idx="2"/>
          </p:nvPr>
        </p:nvSpPr>
        <p:spPr/>
        <p:txBody>
          <a:bodyPr/>
          <a:lstStyle/>
          <a:p>
            <a:r>
              <a:rPr lang="en-US" altLang="en-US" sz="2000" smtClean="0"/>
              <a:t>Heart</a:t>
            </a:r>
          </a:p>
          <a:p>
            <a:pPr lvl="1"/>
            <a:r>
              <a:rPr lang="en-US" altLang="en-US" sz="1800" smtClean="0"/>
              <a:t>Late in pregnancy, you can palpate apical impulse left of the midclavicular line and up to the 4th intercostal space</a:t>
            </a:r>
          </a:p>
          <a:p>
            <a:pPr lvl="1"/>
            <a:r>
              <a:rPr lang="en-US" altLang="en-US" sz="1800" smtClean="0"/>
              <a:t>Functional soft blowing systolic murmur</a:t>
            </a:r>
            <a:endParaRPr lang="en-US" altLang="en-US" sz="1700" smtClean="0"/>
          </a:p>
          <a:p>
            <a:r>
              <a:rPr lang="en-US" altLang="en-US" sz="2000" smtClean="0"/>
              <a:t>Lung</a:t>
            </a:r>
          </a:p>
          <a:p>
            <a:pPr lvl="1"/>
            <a:r>
              <a:rPr lang="en-US" altLang="en-US" sz="1800" smtClean="0"/>
              <a:t>Clear to auscultation</a:t>
            </a:r>
          </a:p>
          <a:p>
            <a:pPr lvl="1"/>
            <a:r>
              <a:rPr lang="en-US" altLang="en-US" sz="1800" smtClean="0"/>
              <a:t>SOB is common in 3rd trimester</a:t>
            </a:r>
            <a:endParaRPr lang="en-US" altLang="en-US" sz="1700" smtClean="0"/>
          </a:p>
        </p:txBody>
      </p:sp>
      <p:sp>
        <p:nvSpPr>
          <p:cNvPr id="40964" name="Text Placeholder 9"/>
          <p:cNvSpPr>
            <a:spLocks noGrp="1"/>
          </p:cNvSpPr>
          <p:nvPr>
            <p:ph type="body" sz="quarter" idx="3"/>
          </p:nvPr>
        </p:nvSpPr>
        <p:spPr/>
        <p:txBody>
          <a:bodyPr/>
          <a:lstStyle/>
          <a:p>
            <a:r>
              <a:rPr lang="en-US" altLang="en-US" smtClean="0"/>
              <a:t>Abnormal</a:t>
            </a:r>
          </a:p>
        </p:txBody>
      </p:sp>
      <p:sp>
        <p:nvSpPr>
          <p:cNvPr id="40965" name="Content Placeholder 10"/>
          <p:cNvSpPr>
            <a:spLocks noGrp="1"/>
          </p:cNvSpPr>
          <p:nvPr>
            <p:ph sz="quarter" idx="4"/>
          </p:nvPr>
        </p:nvSpPr>
        <p:spPr/>
        <p:txBody>
          <a:bodyPr/>
          <a:lstStyle/>
          <a:p>
            <a:r>
              <a:rPr lang="en-US" altLang="en-US" sz="2000" smtClean="0"/>
              <a:t>Heart </a:t>
            </a:r>
          </a:p>
          <a:p>
            <a:pPr lvl="1"/>
            <a:r>
              <a:rPr lang="en-US" altLang="en-US" sz="1800" smtClean="0"/>
              <a:t>Note any abnormal murmur and refer: hemodynamic burden with cardiac disease</a:t>
            </a:r>
          </a:p>
          <a:p>
            <a:pPr lvl="1"/>
            <a:r>
              <a:rPr lang="en-US" altLang="en-US" sz="1800" smtClean="0"/>
              <a:t>Valvular heart disease may require prophylactic antibiotics at delivery</a:t>
            </a:r>
            <a:endParaRPr lang="en-US" altLang="en-US" sz="1700" smtClean="0"/>
          </a:p>
          <a:p>
            <a:r>
              <a:rPr lang="en-US" altLang="en-US" sz="2000" smtClean="0"/>
              <a:t>Lung</a:t>
            </a:r>
          </a:p>
          <a:p>
            <a:pPr lvl="1"/>
            <a:r>
              <a:rPr lang="en-US" altLang="en-US" sz="1800" smtClean="0"/>
              <a:t>Pregnant woman with asthma may have expiratory and inspiratory wheezes</a:t>
            </a:r>
          </a:p>
          <a:p>
            <a:pPr lvl="1"/>
            <a:r>
              <a:rPr lang="en-US" altLang="en-US" sz="1800" smtClean="0"/>
              <a:t>Note any signs of respiratory infection: dyspnea, crackles, and congested cough</a:t>
            </a:r>
            <a:endParaRPr lang="en-US" altLang="en-US" sz="1700" smtClean="0"/>
          </a:p>
        </p:txBody>
      </p:sp>
      <p:sp>
        <p:nvSpPr>
          <p:cNvPr id="40966" name="Rectangle 5"/>
          <p:cNvSpPr>
            <a:spLocks noGrp="1" noChangeArrowheads="1"/>
          </p:cNvSpPr>
          <p:nvPr>
            <p:ph type="title"/>
          </p:nvPr>
        </p:nvSpPr>
        <p:spPr/>
        <p:txBody>
          <a:bodyPr/>
          <a:lstStyle/>
          <a:p>
            <a:r>
              <a:rPr lang="en-US" altLang="en-US" smtClean="0"/>
              <a:t>Heart and Lungs</a:t>
            </a:r>
          </a:p>
        </p:txBody>
      </p:sp>
      <p:sp>
        <p:nvSpPr>
          <p:cNvPr id="2" name="Slide Number Placeholder 1"/>
          <p:cNvSpPr>
            <a:spLocks noGrp="1"/>
          </p:cNvSpPr>
          <p:nvPr>
            <p:ph type="sldNum" sz="quarter" idx="10"/>
          </p:nvPr>
        </p:nvSpPr>
        <p:spPr/>
        <p:txBody>
          <a:bodyPr/>
          <a:lstStyle/>
          <a:p>
            <a:pPr>
              <a:defRPr/>
            </a:pPr>
            <a:fld id="{2CBCEA79-0499-4ABB-A2A3-9CECBD26A934}" type="slidenum">
              <a:rPr lang="en-US" smtClean="0"/>
              <a:pPr>
                <a:defRPr/>
              </a:pPr>
              <a:t>32</a:t>
            </a:fld>
            <a:endParaRPr lang="en-US" dirty="0"/>
          </a:p>
        </p:txBody>
      </p:sp>
      <p:sp>
        <p:nvSpPr>
          <p:cNvPr id="8"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7"/>
          <p:cNvSpPr>
            <a:spLocks noGrp="1"/>
          </p:cNvSpPr>
          <p:nvPr>
            <p:ph type="body" idx="1"/>
          </p:nvPr>
        </p:nvSpPr>
        <p:spPr/>
        <p:txBody>
          <a:bodyPr/>
          <a:lstStyle/>
          <a:p>
            <a:r>
              <a:rPr lang="en-US" altLang="en-US" smtClean="0"/>
              <a:t>Normal</a:t>
            </a:r>
          </a:p>
        </p:txBody>
      </p:sp>
      <p:sp>
        <p:nvSpPr>
          <p:cNvPr id="41987" name="Content Placeholder 8"/>
          <p:cNvSpPr>
            <a:spLocks noGrp="1"/>
          </p:cNvSpPr>
          <p:nvPr>
            <p:ph sz="half" idx="2"/>
          </p:nvPr>
        </p:nvSpPr>
        <p:spPr/>
        <p:txBody>
          <a:bodyPr/>
          <a:lstStyle/>
          <a:p>
            <a:r>
              <a:rPr lang="en-US" altLang="en-US" sz="2000" smtClean="0"/>
              <a:t>Peripheral vasculature</a:t>
            </a:r>
          </a:p>
          <a:p>
            <a:pPr lvl="1"/>
            <a:r>
              <a:rPr lang="en-US" altLang="en-US" sz="1800" smtClean="0"/>
              <a:t>Legs may show diffuse, symmetric, bilateral pitting edema, especially in the 3rd trimester during exams late in day</a:t>
            </a:r>
          </a:p>
          <a:p>
            <a:pPr lvl="1"/>
            <a:r>
              <a:rPr lang="en-US" altLang="en-US" sz="1800" smtClean="0"/>
              <a:t>Common varicose veins in 3rd trimester</a:t>
            </a:r>
          </a:p>
          <a:p>
            <a:r>
              <a:rPr lang="en-US" altLang="en-US" sz="2000" smtClean="0"/>
              <a:t>Neurologic</a:t>
            </a:r>
          </a:p>
          <a:p>
            <a:pPr lvl="1"/>
            <a:r>
              <a:rPr lang="en-US" altLang="en-US" sz="1800" smtClean="0"/>
              <a:t>Check reflexes (biceps, patellar, and DTRs) using reflex hammer</a:t>
            </a:r>
          </a:p>
          <a:p>
            <a:pPr lvl="1"/>
            <a:r>
              <a:rPr lang="en-US" altLang="en-US" sz="1800" smtClean="0"/>
              <a:t>Normally 1+ to 2+ </a:t>
            </a:r>
          </a:p>
        </p:txBody>
      </p:sp>
      <p:sp>
        <p:nvSpPr>
          <p:cNvPr id="41988" name="Text Placeholder 9"/>
          <p:cNvSpPr>
            <a:spLocks noGrp="1"/>
          </p:cNvSpPr>
          <p:nvPr>
            <p:ph type="body" sz="quarter" idx="3"/>
          </p:nvPr>
        </p:nvSpPr>
        <p:spPr/>
        <p:txBody>
          <a:bodyPr/>
          <a:lstStyle/>
          <a:p>
            <a:r>
              <a:rPr lang="en-US" altLang="en-US" smtClean="0"/>
              <a:t>Abnormal</a:t>
            </a:r>
          </a:p>
        </p:txBody>
      </p:sp>
      <p:sp>
        <p:nvSpPr>
          <p:cNvPr id="41989" name="Content Placeholder 10"/>
          <p:cNvSpPr>
            <a:spLocks noGrp="1"/>
          </p:cNvSpPr>
          <p:nvPr>
            <p:ph sz="quarter" idx="4"/>
          </p:nvPr>
        </p:nvSpPr>
        <p:spPr/>
        <p:txBody>
          <a:bodyPr/>
          <a:lstStyle/>
          <a:p>
            <a:r>
              <a:rPr lang="en-US" altLang="en-US" sz="2000" smtClean="0"/>
              <a:t>Peripheral vasculature</a:t>
            </a:r>
          </a:p>
          <a:p>
            <a:pPr lvl="1"/>
            <a:r>
              <a:rPr lang="en-US" altLang="en-US" sz="1800" smtClean="0"/>
              <a:t>Assess for triad of preeclampsia: edema, proteinuria, and hypertension</a:t>
            </a:r>
          </a:p>
          <a:p>
            <a:pPr lvl="1"/>
            <a:r>
              <a:rPr lang="en-US" altLang="en-US" sz="1800" smtClean="0"/>
              <a:t>Edema and calf pain: DVT</a:t>
            </a:r>
          </a:p>
          <a:p>
            <a:pPr lvl="1"/>
            <a:r>
              <a:rPr lang="en-US" altLang="en-US" sz="1800" smtClean="0"/>
              <a:t>Hot red streak: phlebitis</a:t>
            </a:r>
          </a:p>
          <a:p>
            <a:r>
              <a:rPr lang="en-US" altLang="en-US" sz="2000" smtClean="0"/>
              <a:t>Neurologic</a:t>
            </a:r>
          </a:p>
          <a:p>
            <a:pPr lvl="1"/>
            <a:r>
              <a:rPr lang="en-US" altLang="en-US" sz="1800" smtClean="0"/>
              <a:t>Brisk or &gt;2+ and clonus in combination with elevated BP and cerebral edema in the preeclamptic patient </a:t>
            </a:r>
          </a:p>
        </p:txBody>
      </p:sp>
      <p:sp>
        <p:nvSpPr>
          <p:cNvPr id="41990" name="Rectangle 5"/>
          <p:cNvSpPr>
            <a:spLocks noGrp="1" noChangeArrowheads="1"/>
          </p:cNvSpPr>
          <p:nvPr>
            <p:ph type="title"/>
          </p:nvPr>
        </p:nvSpPr>
        <p:spPr/>
        <p:txBody>
          <a:bodyPr/>
          <a:lstStyle/>
          <a:p>
            <a:r>
              <a:rPr lang="en-US" altLang="en-US" smtClean="0"/>
              <a:t>Peripheral Vasculature and Neurologic</a:t>
            </a:r>
          </a:p>
        </p:txBody>
      </p:sp>
      <p:sp>
        <p:nvSpPr>
          <p:cNvPr id="2" name="Slide Number Placeholder 1"/>
          <p:cNvSpPr>
            <a:spLocks noGrp="1"/>
          </p:cNvSpPr>
          <p:nvPr>
            <p:ph type="sldNum" sz="quarter" idx="10"/>
          </p:nvPr>
        </p:nvSpPr>
        <p:spPr/>
        <p:txBody>
          <a:bodyPr/>
          <a:lstStyle/>
          <a:p>
            <a:pPr>
              <a:defRPr/>
            </a:pPr>
            <a:fld id="{9BF561B2-F271-4B71-9DC3-A8075B2191BF}" type="slidenum">
              <a:rPr lang="en-US" smtClean="0"/>
              <a:pPr>
                <a:defRPr/>
              </a:pPr>
              <a:t>33</a:t>
            </a:fld>
            <a:endParaRPr lang="en-US" dirty="0"/>
          </a:p>
        </p:txBody>
      </p:sp>
      <p:sp>
        <p:nvSpPr>
          <p:cNvPr id="8"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idx="1"/>
          </p:nvPr>
        </p:nvSpPr>
        <p:spPr>
          <a:xfrm>
            <a:off x="465138" y="1641475"/>
            <a:ext cx="8229600" cy="4454525"/>
          </a:xfrm>
        </p:spPr>
        <p:txBody>
          <a:bodyPr/>
          <a:lstStyle/>
          <a:p>
            <a:r>
              <a:rPr lang="en-US" altLang="en-US" sz="2000" smtClean="0"/>
              <a:t>Observe the shape and contours of the abdomen; note diastasis recti </a:t>
            </a:r>
          </a:p>
          <a:p>
            <a:r>
              <a:rPr lang="en-US" altLang="en-US" sz="2000" smtClean="0"/>
              <a:t>Fundus should be palpable from 12 weeks’ gestation</a:t>
            </a:r>
          </a:p>
          <a:p>
            <a:r>
              <a:rPr lang="en-US" altLang="en-US" sz="2000" smtClean="0"/>
              <a:t>Note fundal location by landmarks and fingerbreadths</a:t>
            </a:r>
          </a:p>
          <a:p>
            <a:r>
              <a:rPr lang="en-US" altLang="en-US" sz="2000" smtClean="0"/>
              <a:t>After 20 weeks, fundal height should correlate with gestational age </a:t>
            </a:r>
          </a:p>
          <a:p>
            <a:r>
              <a:rPr lang="en-US" altLang="en-US" sz="2000" smtClean="0"/>
              <a:t>Differences noted in fundal height may indicate problems with gestational age assessment and/or perinatal complications </a:t>
            </a:r>
          </a:p>
          <a:p>
            <a:r>
              <a:rPr lang="en-US" altLang="en-US" sz="2000" smtClean="0"/>
              <a:t>Palpate for uterine contractions, noting “indentibility.” </a:t>
            </a:r>
          </a:p>
          <a:p>
            <a:r>
              <a:rPr lang="en-US" altLang="en-US" sz="2000" smtClean="0"/>
              <a:t>Observe for abnormal uterine contraction patterns: hypotonic or hypertonic </a:t>
            </a:r>
          </a:p>
          <a:p>
            <a:endParaRPr lang="en-US" altLang="en-US" sz="2400" smtClean="0"/>
          </a:p>
        </p:txBody>
      </p:sp>
      <p:sp>
        <p:nvSpPr>
          <p:cNvPr id="43011" name="Rectangle 5"/>
          <p:cNvSpPr>
            <a:spLocks noGrp="1" noChangeArrowheads="1"/>
          </p:cNvSpPr>
          <p:nvPr>
            <p:ph type="title"/>
          </p:nvPr>
        </p:nvSpPr>
        <p:spPr/>
        <p:txBody>
          <a:bodyPr/>
          <a:lstStyle/>
          <a:p>
            <a:r>
              <a:rPr lang="en-US" altLang="en-US" smtClean="0"/>
              <a:t>Inspect and Palpate the Abdomen</a:t>
            </a:r>
          </a:p>
        </p:txBody>
      </p:sp>
      <p:sp>
        <p:nvSpPr>
          <p:cNvPr id="430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smtClean="0">
                <a:latin typeface="Arial" pitchFamily="34" charset="0"/>
              </a:rPr>
              <a:t>Copyright © 2016 by Elsevier, Inc. All rights reserved.</a:t>
            </a:r>
          </a:p>
          <a:p>
            <a:pPr eaLnBrk="1" hangingPunct="1"/>
            <a:r>
              <a:rPr lang="en-US" sz="1000" dirty="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CCD03AB4-172F-4741-9C66-D7FED5DA021A}"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idx="1"/>
          </p:nvPr>
        </p:nvSpPr>
        <p:spPr>
          <a:xfrm>
            <a:off x="465138" y="1641475"/>
            <a:ext cx="8229600" cy="4454525"/>
          </a:xfrm>
        </p:spPr>
        <p:txBody>
          <a:bodyPr/>
          <a:lstStyle/>
          <a:p>
            <a:r>
              <a:rPr lang="en-US" altLang="en-US" sz="1800" smtClean="0"/>
              <a:t>In third trimester, perform Leopold’s maneuvers to determine fetal lie, presentation, attitude, position, variety, and engagement</a:t>
            </a:r>
          </a:p>
          <a:p>
            <a:r>
              <a:rPr lang="en-US" altLang="en-US" sz="1800" smtClean="0"/>
              <a:t>Fetal lie: orientation of fetal spine to maternal spine–longitudinal, transverse, or oblique</a:t>
            </a:r>
          </a:p>
          <a:p>
            <a:r>
              <a:rPr lang="en-US" altLang="en-US" sz="1800" smtClean="0"/>
              <a:t>Presentation: part of the fetus that is entering the pelvis first–vertex, head, or breech</a:t>
            </a:r>
          </a:p>
          <a:p>
            <a:r>
              <a:rPr lang="en-US" altLang="en-US" sz="1800" smtClean="0"/>
              <a:t>Attitude: position of fetal parts in relationship to each other–flexed, military, or extended</a:t>
            </a:r>
          </a:p>
          <a:p>
            <a:r>
              <a:rPr lang="en-US" altLang="en-US" sz="1800" smtClean="0"/>
              <a:t>Position: designates the location of a fetal part to the right or left of the maternal pelvis</a:t>
            </a:r>
          </a:p>
          <a:p>
            <a:r>
              <a:rPr lang="en-US" altLang="en-US" sz="1800" smtClean="0"/>
              <a:t>Variety: location of the fetal back to the anterior, lateral, or posterior part of the maternal pelvis</a:t>
            </a:r>
          </a:p>
          <a:p>
            <a:r>
              <a:rPr lang="en-US" altLang="en-US" sz="1800" smtClean="0"/>
              <a:t>Engagement: occurs when the widest diameter of the presenting part has descended into the pelvic outlet at the level of the ischial spines </a:t>
            </a:r>
          </a:p>
        </p:txBody>
      </p:sp>
      <p:sp>
        <p:nvSpPr>
          <p:cNvPr id="44035" name="Rectangle 5"/>
          <p:cNvSpPr>
            <a:spLocks noGrp="1" noChangeArrowheads="1"/>
          </p:cNvSpPr>
          <p:nvPr>
            <p:ph type="title"/>
          </p:nvPr>
        </p:nvSpPr>
        <p:spPr/>
        <p:txBody>
          <a:bodyPr/>
          <a:lstStyle/>
          <a:p>
            <a:r>
              <a:rPr lang="en-US" altLang="en-US" smtClean="0"/>
              <a:t>Leopold’s Maneuvers I</a:t>
            </a:r>
          </a:p>
        </p:txBody>
      </p:sp>
      <p:sp>
        <p:nvSpPr>
          <p:cNvPr id="440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69E36EB6-5D10-4386-9F2E-D09D4535A879}"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3"/>
          <p:cNvSpPr>
            <a:spLocks noGrp="1"/>
          </p:cNvSpPr>
          <p:nvPr>
            <p:ph sz="half" idx="2"/>
          </p:nvPr>
        </p:nvSpPr>
        <p:spPr/>
        <p:txBody>
          <a:bodyPr/>
          <a:lstStyle/>
          <a:p>
            <a:r>
              <a:rPr lang="en-US" altLang="en-US" smtClean="0"/>
              <a:t>This picture illustrates how to perform the first step of Leopold’s maneuver</a:t>
            </a:r>
          </a:p>
        </p:txBody>
      </p:sp>
      <p:sp>
        <p:nvSpPr>
          <p:cNvPr id="45060" name="Title 1"/>
          <p:cNvSpPr>
            <a:spLocks noGrp="1"/>
          </p:cNvSpPr>
          <p:nvPr>
            <p:ph type="title"/>
          </p:nvPr>
        </p:nvSpPr>
        <p:spPr/>
        <p:txBody>
          <a:bodyPr/>
          <a:lstStyle/>
          <a:p>
            <a:r>
              <a:rPr lang="en-US" altLang="en-US" smtClean="0"/>
              <a:t>Leopold’s First Maneuver</a:t>
            </a:r>
          </a:p>
        </p:txBody>
      </p:sp>
      <p:sp>
        <p:nvSpPr>
          <p:cNvPr id="2" name="Slide Number Placeholder 1"/>
          <p:cNvSpPr>
            <a:spLocks noGrp="1"/>
          </p:cNvSpPr>
          <p:nvPr>
            <p:ph type="sldNum" sz="quarter" idx="10"/>
          </p:nvPr>
        </p:nvSpPr>
        <p:spPr/>
        <p:txBody>
          <a:bodyPr/>
          <a:lstStyle/>
          <a:p>
            <a:pPr>
              <a:defRPr/>
            </a:pPr>
            <a:fld id="{9C21F1E4-3671-4BCC-9766-60C66FE5C6BC}" type="slidenum">
              <a:rPr lang="en-US" smtClean="0"/>
              <a:pPr>
                <a:defRPr/>
              </a:pPr>
              <a:t>36</a:t>
            </a:fld>
            <a:endParaRPr lang="en-US" dirty="0"/>
          </a:p>
        </p:txBody>
      </p:sp>
      <p:sp>
        <p:nvSpPr>
          <p:cNvPr id="6"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pic>
        <p:nvPicPr>
          <p:cNvPr id="2050" name="Picture 2" descr="E:\Jarvis IC\Step 4 [merge]\03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72360"/>
            <a:ext cx="4282108" cy="313591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3"/>
          <p:cNvSpPr>
            <a:spLocks noGrp="1"/>
          </p:cNvSpPr>
          <p:nvPr>
            <p:ph sz="half" idx="2"/>
          </p:nvPr>
        </p:nvSpPr>
        <p:spPr/>
        <p:txBody>
          <a:bodyPr/>
          <a:lstStyle/>
          <a:p>
            <a:r>
              <a:rPr lang="en-US" altLang="en-US" smtClean="0"/>
              <a:t>This picture illustrates how to perform the second step of Leopold’s maneuver</a:t>
            </a:r>
          </a:p>
        </p:txBody>
      </p:sp>
      <p:sp>
        <p:nvSpPr>
          <p:cNvPr id="46084" name="Title 1"/>
          <p:cNvSpPr>
            <a:spLocks noGrp="1"/>
          </p:cNvSpPr>
          <p:nvPr>
            <p:ph type="title"/>
          </p:nvPr>
        </p:nvSpPr>
        <p:spPr/>
        <p:txBody>
          <a:bodyPr/>
          <a:lstStyle/>
          <a:p>
            <a:r>
              <a:rPr lang="en-US" altLang="en-US" smtClean="0"/>
              <a:t>Leopold’s Second Maneuver</a:t>
            </a:r>
          </a:p>
        </p:txBody>
      </p:sp>
      <p:sp>
        <p:nvSpPr>
          <p:cNvPr id="2" name="Slide Number Placeholder 1"/>
          <p:cNvSpPr>
            <a:spLocks noGrp="1"/>
          </p:cNvSpPr>
          <p:nvPr>
            <p:ph type="sldNum" sz="quarter" idx="10"/>
          </p:nvPr>
        </p:nvSpPr>
        <p:spPr/>
        <p:txBody>
          <a:bodyPr/>
          <a:lstStyle/>
          <a:p>
            <a:pPr>
              <a:defRPr/>
            </a:pPr>
            <a:fld id="{2514137F-175B-4E08-A429-7456D0508CE5}" type="slidenum">
              <a:rPr lang="en-US" smtClean="0"/>
              <a:pPr>
                <a:defRPr/>
              </a:pPr>
              <a:t>37</a:t>
            </a:fld>
            <a:endParaRPr lang="en-US" dirty="0"/>
          </a:p>
        </p:txBody>
      </p:sp>
      <p:sp>
        <p:nvSpPr>
          <p:cNvPr id="6"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pic>
        <p:nvPicPr>
          <p:cNvPr id="3074" name="Picture 2" descr="E:\Jarvis IC\Step 4 [merge]\03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1856"/>
            <a:ext cx="3835730" cy="2838839"/>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3"/>
          <p:cNvSpPr>
            <a:spLocks noGrp="1"/>
          </p:cNvSpPr>
          <p:nvPr>
            <p:ph sz="half" idx="2"/>
          </p:nvPr>
        </p:nvSpPr>
        <p:spPr/>
        <p:txBody>
          <a:bodyPr/>
          <a:lstStyle/>
          <a:p>
            <a:r>
              <a:rPr lang="en-US" altLang="en-US" smtClean="0"/>
              <a:t>This picture illustrates how to perform the third step of Leopold’s maneuver. It is also called </a:t>
            </a:r>
            <a:r>
              <a:rPr lang="en-US" altLang="en-US" i="1" smtClean="0"/>
              <a:t>Pawlik maneuver.</a:t>
            </a:r>
          </a:p>
        </p:txBody>
      </p:sp>
      <p:sp>
        <p:nvSpPr>
          <p:cNvPr id="47108" name="Title 1"/>
          <p:cNvSpPr>
            <a:spLocks noGrp="1"/>
          </p:cNvSpPr>
          <p:nvPr>
            <p:ph type="title"/>
          </p:nvPr>
        </p:nvSpPr>
        <p:spPr/>
        <p:txBody>
          <a:bodyPr/>
          <a:lstStyle/>
          <a:p>
            <a:r>
              <a:rPr lang="en-US" altLang="en-US" smtClean="0"/>
              <a:t>Leopold’s Third Maneuver</a:t>
            </a:r>
          </a:p>
        </p:txBody>
      </p:sp>
      <p:sp>
        <p:nvSpPr>
          <p:cNvPr id="2" name="Slide Number Placeholder 1"/>
          <p:cNvSpPr>
            <a:spLocks noGrp="1"/>
          </p:cNvSpPr>
          <p:nvPr>
            <p:ph type="sldNum" sz="quarter" idx="10"/>
          </p:nvPr>
        </p:nvSpPr>
        <p:spPr/>
        <p:txBody>
          <a:bodyPr/>
          <a:lstStyle/>
          <a:p>
            <a:pPr>
              <a:defRPr/>
            </a:pPr>
            <a:fld id="{A7A8716D-EFE3-46FC-BA84-F40AFA71488F}" type="slidenum">
              <a:rPr lang="en-US" smtClean="0"/>
              <a:pPr>
                <a:defRPr/>
              </a:pPr>
              <a:t>38</a:t>
            </a:fld>
            <a:endParaRPr lang="en-US" dirty="0"/>
          </a:p>
        </p:txBody>
      </p:sp>
      <p:sp>
        <p:nvSpPr>
          <p:cNvPr id="6"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pic>
        <p:nvPicPr>
          <p:cNvPr id="4098" name="Picture 2" descr="E:\Jarvis IC\Step 4 [merge]\03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65362"/>
            <a:ext cx="3871356" cy="3236211"/>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3"/>
          <p:cNvSpPr>
            <a:spLocks noGrp="1"/>
          </p:cNvSpPr>
          <p:nvPr>
            <p:ph sz="half" idx="2"/>
          </p:nvPr>
        </p:nvSpPr>
        <p:spPr/>
        <p:txBody>
          <a:bodyPr/>
          <a:lstStyle/>
          <a:p>
            <a:r>
              <a:rPr lang="en-US" altLang="en-US" smtClean="0"/>
              <a:t>This picture illustrates how to perform the fourth step of Leopold’s maneuver and is done to determine engagement</a:t>
            </a:r>
          </a:p>
        </p:txBody>
      </p:sp>
      <p:sp>
        <p:nvSpPr>
          <p:cNvPr id="48132" name="Title 1"/>
          <p:cNvSpPr>
            <a:spLocks noGrp="1"/>
          </p:cNvSpPr>
          <p:nvPr>
            <p:ph type="title"/>
          </p:nvPr>
        </p:nvSpPr>
        <p:spPr/>
        <p:txBody>
          <a:bodyPr/>
          <a:lstStyle/>
          <a:p>
            <a:r>
              <a:rPr lang="en-US" altLang="en-US" smtClean="0"/>
              <a:t>Leopold’s Fourth Maneuver</a:t>
            </a:r>
          </a:p>
        </p:txBody>
      </p:sp>
      <p:sp>
        <p:nvSpPr>
          <p:cNvPr id="2" name="Slide Number Placeholder 1"/>
          <p:cNvSpPr>
            <a:spLocks noGrp="1"/>
          </p:cNvSpPr>
          <p:nvPr>
            <p:ph type="sldNum" sz="quarter" idx="10"/>
          </p:nvPr>
        </p:nvSpPr>
        <p:spPr/>
        <p:txBody>
          <a:bodyPr/>
          <a:lstStyle/>
          <a:p>
            <a:pPr>
              <a:defRPr/>
            </a:pPr>
            <a:fld id="{EBAB4F22-3DBB-4150-A94D-8801A9805E4C}" type="slidenum">
              <a:rPr lang="en-US" smtClean="0"/>
              <a:pPr>
                <a:defRPr/>
              </a:pPr>
              <a:t>39</a:t>
            </a:fld>
            <a:endParaRPr lang="en-US" dirty="0"/>
          </a:p>
        </p:txBody>
      </p:sp>
      <p:sp>
        <p:nvSpPr>
          <p:cNvPr id="6"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pic>
        <p:nvPicPr>
          <p:cNvPr id="5122" name="Picture 2" descr="E:\Jarvis IC\Step 4 [merge]\03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865" y="2215861"/>
            <a:ext cx="4172350" cy="293803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65138" y="1641475"/>
            <a:ext cx="8229600" cy="4454525"/>
          </a:xfrm>
        </p:spPr>
        <p:txBody>
          <a:bodyPr/>
          <a:lstStyle/>
          <a:p>
            <a:r>
              <a:rPr lang="en-US" altLang="en-US" sz="2400" smtClean="0"/>
              <a:t>Presumptive</a:t>
            </a:r>
          </a:p>
          <a:p>
            <a:pPr lvl="1"/>
            <a:r>
              <a:rPr lang="en-US" altLang="en-US" sz="2000" smtClean="0"/>
              <a:t>Signs such as amenorrhea, breast tenderness, fatigue, and increased urinary frequency but may be due to other causes than pregnancy</a:t>
            </a:r>
          </a:p>
          <a:p>
            <a:r>
              <a:rPr lang="en-US" altLang="en-US" sz="2400" smtClean="0"/>
              <a:t>Probable</a:t>
            </a:r>
          </a:p>
          <a:p>
            <a:pPr lvl="1"/>
            <a:r>
              <a:rPr lang="en-US" altLang="en-US" sz="2000" smtClean="0"/>
              <a:t>Signs detected by the examiner upon inspection of the uterus but again may be due to other causes than pregnancy</a:t>
            </a:r>
          </a:p>
          <a:p>
            <a:r>
              <a:rPr lang="en-US" altLang="en-US" sz="2400" smtClean="0"/>
              <a:t>Positive </a:t>
            </a:r>
          </a:p>
          <a:p>
            <a:pPr lvl="1"/>
            <a:r>
              <a:rPr lang="en-US" altLang="en-US" sz="2000" smtClean="0"/>
              <a:t>Signs that indicate direct evidence of the fetus, such as FHTs or positive cardiac activity on ultrasound</a:t>
            </a:r>
          </a:p>
        </p:txBody>
      </p:sp>
      <p:sp>
        <p:nvSpPr>
          <p:cNvPr id="14339" name="Title 1"/>
          <p:cNvSpPr>
            <a:spLocks noGrp="1"/>
          </p:cNvSpPr>
          <p:nvPr>
            <p:ph type="title"/>
          </p:nvPr>
        </p:nvSpPr>
        <p:spPr/>
        <p:txBody>
          <a:bodyPr/>
          <a:lstStyle/>
          <a:p>
            <a:r>
              <a:rPr lang="en-US" altLang="en-US" smtClean="0"/>
              <a:t>Changes during Pregnancy </a:t>
            </a:r>
          </a:p>
        </p:txBody>
      </p:sp>
      <p:sp>
        <p:nvSpPr>
          <p:cNvPr id="143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0CB1829D-7C2A-4976-9EA8-21E0DD248BE2}"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idx="1"/>
          </p:nvPr>
        </p:nvSpPr>
        <p:spPr>
          <a:xfrm>
            <a:off x="465138" y="1641475"/>
            <a:ext cx="8229600" cy="4454525"/>
          </a:xfrm>
        </p:spPr>
        <p:txBody>
          <a:bodyPr/>
          <a:lstStyle/>
          <a:p>
            <a:r>
              <a:rPr lang="en-US" altLang="en-US" sz="2400" smtClean="0"/>
              <a:t>FHTs are a positive sign of pregnancy</a:t>
            </a:r>
          </a:p>
          <a:p>
            <a:r>
              <a:rPr lang="en-US" altLang="en-US" sz="2400" smtClean="0"/>
              <a:t>Heard by Doppler ultrasound between 8 and 10 weeks of pregnancy</a:t>
            </a:r>
          </a:p>
          <a:p>
            <a:r>
              <a:rPr lang="en-US" altLang="en-US" sz="2400" smtClean="0"/>
              <a:t>Auscultated best by locating the back of the fetus</a:t>
            </a:r>
          </a:p>
          <a:p>
            <a:r>
              <a:rPr lang="en-US" altLang="en-US" sz="2400" smtClean="0"/>
              <a:t>Normal heart rate between 110 and 160 bpm</a:t>
            </a:r>
          </a:p>
          <a:p>
            <a:r>
              <a:rPr lang="en-US" altLang="en-US" sz="2400" smtClean="0"/>
              <a:t>Spontaneous accelerations indicate fetal well-being</a:t>
            </a:r>
          </a:p>
          <a:p>
            <a:r>
              <a:rPr lang="en-US" altLang="en-US" sz="2400" smtClean="0"/>
              <a:t>Differentiate FHTs between maternal heart rate and uterine soufflé</a:t>
            </a:r>
          </a:p>
          <a:p>
            <a:r>
              <a:rPr lang="en-US" altLang="en-US" sz="2400" smtClean="0"/>
              <a:t>Difficulty in obtaining FHTs requires further investigation</a:t>
            </a:r>
          </a:p>
        </p:txBody>
      </p:sp>
      <p:sp>
        <p:nvSpPr>
          <p:cNvPr id="49155" name="Rectangle 5"/>
          <p:cNvSpPr>
            <a:spLocks noGrp="1" noChangeArrowheads="1"/>
          </p:cNvSpPr>
          <p:nvPr>
            <p:ph type="title"/>
          </p:nvPr>
        </p:nvSpPr>
        <p:spPr/>
        <p:txBody>
          <a:bodyPr/>
          <a:lstStyle/>
          <a:p>
            <a:r>
              <a:rPr lang="en-US" altLang="en-US" smtClean="0"/>
              <a:t>Auscultate FHTs</a:t>
            </a: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53909B90-98FC-460C-8E36-913B9D43BC59}"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sz="half" idx="2"/>
          </p:nvPr>
        </p:nvSpPr>
        <p:spPr/>
        <p:txBody>
          <a:bodyPr/>
          <a:lstStyle/>
          <a:p>
            <a:r>
              <a:rPr lang="en-US" altLang="en-US" sz="1600" smtClean="0"/>
              <a:t>Genitalia </a:t>
            </a:r>
          </a:p>
          <a:p>
            <a:r>
              <a:rPr lang="en-US" altLang="en-US" sz="1600" smtClean="0"/>
              <a:t>Use procedure for pelvic examination outlined in Chapter 26</a:t>
            </a:r>
          </a:p>
          <a:p>
            <a:r>
              <a:rPr lang="en-US" altLang="en-US" sz="1600" smtClean="0"/>
              <a:t>Enlargement of labial minora is common in multiparous women</a:t>
            </a:r>
          </a:p>
          <a:p>
            <a:r>
              <a:rPr lang="en-US" altLang="en-US" sz="1600" smtClean="0"/>
              <a:t>Labial varicosities may be present</a:t>
            </a:r>
          </a:p>
          <a:p>
            <a:r>
              <a:rPr lang="en-US" altLang="en-US" sz="1600" smtClean="0"/>
              <a:t>Inspect perineal area for scarring, lesions, and hemorrhoids</a:t>
            </a:r>
          </a:p>
        </p:txBody>
      </p:sp>
      <p:sp>
        <p:nvSpPr>
          <p:cNvPr id="50179" name="Content Placeholder 2"/>
          <p:cNvSpPr>
            <a:spLocks noGrp="1"/>
          </p:cNvSpPr>
          <p:nvPr>
            <p:ph sz="quarter" idx="4"/>
          </p:nvPr>
        </p:nvSpPr>
        <p:spPr/>
        <p:txBody>
          <a:bodyPr/>
          <a:lstStyle/>
          <a:p>
            <a:r>
              <a:rPr lang="en-US" altLang="en-US" sz="1600" smtClean="0"/>
              <a:t>Speculum</a:t>
            </a:r>
          </a:p>
          <a:p>
            <a:r>
              <a:rPr lang="en-US" altLang="en-US" sz="1600" smtClean="0"/>
              <a:t>Observe for Chadwick’s sign </a:t>
            </a:r>
          </a:p>
          <a:p>
            <a:r>
              <a:rPr lang="en-US" altLang="en-US" sz="1600" smtClean="0"/>
              <a:t>Note any vaginal discharge</a:t>
            </a:r>
          </a:p>
          <a:p>
            <a:r>
              <a:rPr lang="en-US" altLang="en-US" sz="1600" smtClean="0"/>
              <a:t>Note appearance of cervical os</a:t>
            </a:r>
          </a:p>
          <a:p>
            <a:r>
              <a:rPr lang="en-US" altLang="en-US" sz="1600" smtClean="0"/>
              <a:t>Bimanual </a:t>
            </a:r>
          </a:p>
          <a:p>
            <a:r>
              <a:rPr lang="en-US" altLang="en-US" sz="1600" smtClean="0"/>
              <a:t>Chapter 26 provides detailed description–palpation of the uterus </a:t>
            </a:r>
          </a:p>
          <a:p>
            <a:r>
              <a:rPr lang="en-US" altLang="en-US" sz="1600" smtClean="0"/>
              <a:t>Note Goodell’s sign </a:t>
            </a:r>
          </a:p>
          <a:p>
            <a:r>
              <a:rPr lang="en-US" altLang="en-US" sz="1600" smtClean="0"/>
              <a:t>Assess adnexa to rule out the presence of a mass</a:t>
            </a:r>
          </a:p>
          <a:p>
            <a:r>
              <a:rPr lang="en-US" altLang="en-US" sz="1600" smtClean="0"/>
              <a:t>Assess tone by asking women to squeeze your fingers–opportunity to teach Kegel exercises</a:t>
            </a:r>
          </a:p>
          <a:p>
            <a:endParaRPr lang="en-US" altLang="en-US" sz="2000" smtClean="0"/>
          </a:p>
        </p:txBody>
      </p:sp>
      <p:sp>
        <p:nvSpPr>
          <p:cNvPr id="50180" name="Rectangle 5"/>
          <p:cNvSpPr>
            <a:spLocks noGrp="1" noChangeArrowheads="1"/>
          </p:cNvSpPr>
          <p:nvPr>
            <p:ph type="title"/>
          </p:nvPr>
        </p:nvSpPr>
        <p:spPr/>
        <p:txBody>
          <a:bodyPr/>
          <a:lstStyle/>
          <a:p>
            <a:r>
              <a:rPr lang="en-US" altLang="en-US" smtClean="0"/>
              <a:t>Pelvic Examination </a:t>
            </a:r>
          </a:p>
        </p:txBody>
      </p:sp>
      <p:sp>
        <p:nvSpPr>
          <p:cNvPr id="2" name="Slide Number Placeholder 1"/>
          <p:cNvSpPr>
            <a:spLocks noGrp="1"/>
          </p:cNvSpPr>
          <p:nvPr>
            <p:ph type="sldNum" sz="quarter" idx="10"/>
          </p:nvPr>
        </p:nvSpPr>
        <p:spPr/>
        <p:txBody>
          <a:bodyPr/>
          <a:lstStyle/>
          <a:p>
            <a:pPr>
              <a:defRPr/>
            </a:pPr>
            <a:fld id="{1316085F-D756-4253-A9CB-A6D7D12CF354}" type="slidenum">
              <a:rPr lang="en-US" smtClean="0"/>
              <a:pPr>
                <a:defRPr/>
              </a:pPr>
              <a:t>41</a:t>
            </a:fld>
            <a:endParaRPr lang="en-US" dirty="0"/>
          </a:p>
        </p:txBody>
      </p:sp>
      <p:sp>
        <p:nvSpPr>
          <p:cNvPr id="6"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idx="1"/>
          </p:nvPr>
        </p:nvSpPr>
        <p:spPr>
          <a:xfrm>
            <a:off x="465138" y="1641475"/>
            <a:ext cx="8229600" cy="4454525"/>
          </a:xfrm>
        </p:spPr>
        <p:txBody>
          <a:bodyPr/>
          <a:lstStyle/>
          <a:p>
            <a:r>
              <a:rPr lang="en-US" altLang="en-US" sz="2000" smtClean="0"/>
              <a:t>Take BP after examination when she is the most relaxed in semi-Fowler’s or upright position</a:t>
            </a:r>
          </a:p>
          <a:p>
            <a:r>
              <a:rPr lang="en-US" altLang="en-US" sz="2000" smtClean="0"/>
              <a:t>During first routine prenatal visit, obtain panel lab tests pertinent to pregnancy</a:t>
            </a:r>
          </a:p>
          <a:p>
            <a:r>
              <a:rPr lang="en-US" altLang="en-US" sz="2000" smtClean="0"/>
              <a:t>Subsequently, obtain urine specimen at each interval visit to check for abnormal components, such as proteinuria</a:t>
            </a:r>
          </a:p>
          <a:p>
            <a:r>
              <a:rPr lang="en-US" altLang="en-US" sz="2000" smtClean="0"/>
              <a:t>Standard of care in U.S. is to have fetal anatomic survey at 18 to 20 weeks with cervical length measurement</a:t>
            </a:r>
          </a:p>
          <a:p>
            <a:r>
              <a:rPr lang="en-US" altLang="en-US" sz="2000" smtClean="0"/>
              <a:t>Additional optional testing offered: quad screening and fetal nuchal translucency screening</a:t>
            </a:r>
          </a:p>
          <a:p>
            <a:r>
              <a:rPr lang="en-US" altLang="en-US" sz="2000" smtClean="0"/>
              <a:t>Antepartum fetal testing improves perinatal outcomes: fetal well-being testing, including but not limited to NST, CST, and biophysical profile</a:t>
            </a:r>
          </a:p>
        </p:txBody>
      </p:sp>
      <p:sp>
        <p:nvSpPr>
          <p:cNvPr id="51203" name="Rectangle 5"/>
          <p:cNvSpPr>
            <a:spLocks noGrp="1" noChangeArrowheads="1"/>
          </p:cNvSpPr>
          <p:nvPr>
            <p:ph type="title"/>
          </p:nvPr>
        </p:nvSpPr>
        <p:spPr/>
        <p:txBody>
          <a:bodyPr/>
          <a:lstStyle/>
          <a:p>
            <a:r>
              <a:rPr lang="en-US" altLang="en-US" dirty="0" smtClean="0"/>
              <a:t>Blood Pressure, Routine Labs, and Radiologic Imaging Studies</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2230CA8F-5A21-4A54-A4C4-1FE0F46E93D4}"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idx="1"/>
          </p:nvPr>
        </p:nvSpPr>
        <p:spPr>
          <a:xfrm>
            <a:off x="465138" y="1641475"/>
            <a:ext cx="8229600" cy="4454525"/>
          </a:xfrm>
        </p:spPr>
        <p:txBody>
          <a:bodyPr/>
          <a:lstStyle/>
          <a:p>
            <a:r>
              <a:rPr lang="en-US" altLang="en-US" sz="2400" smtClean="0"/>
              <a:t>Classic symptoms: hypertension, proteinuria, and edema</a:t>
            </a:r>
          </a:p>
          <a:p>
            <a:r>
              <a:rPr lang="en-US" altLang="en-US" sz="2400" smtClean="0"/>
              <a:t>Combination of maternal and fetal factors: placenta implanted with abnormal trophoblastic invasion, immunologic intolerance, cardiovascular or inflammatory changes, and genetic factors</a:t>
            </a:r>
          </a:p>
          <a:p>
            <a:r>
              <a:rPr lang="en-US" altLang="en-US" sz="2400" smtClean="0"/>
              <a:t>Monitor patient closely for elevated BP changes and/or symptoms, such as headaches and visual changes </a:t>
            </a:r>
          </a:p>
          <a:p>
            <a:r>
              <a:rPr lang="en-US" altLang="en-US" sz="2400" smtClean="0"/>
              <a:t>Serious variant is called HELLP (hemolysis, elevated liver enzymes, and low platelets) </a:t>
            </a:r>
          </a:p>
        </p:txBody>
      </p:sp>
      <p:sp>
        <p:nvSpPr>
          <p:cNvPr id="52227" name="Rectangle 5"/>
          <p:cNvSpPr>
            <a:spLocks noGrp="1" noChangeArrowheads="1"/>
          </p:cNvSpPr>
          <p:nvPr>
            <p:ph type="title"/>
          </p:nvPr>
        </p:nvSpPr>
        <p:spPr/>
        <p:txBody>
          <a:bodyPr/>
          <a:lstStyle/>
          <a:p>
            <a:r>
              <a:rPr lang="en-US" altLang="en-US" smtClean="0"/>
              <a:t>Abnormal Findings: Preeclampsia</a:t>
            </a: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5359BA4E-2A94-479C-86DB-C71AE6F147E6}"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sz="half" idx="2"/>
          </p:nvPr>
        </p:nvSpPr>
        <p:spPr/>
        <p:txBody>
          <a:bodyPr/>
          <a:lstStyle/>
          <a:p>
            <a:r>
              <a:rPr lang="en-US" altLang="en-US" smtClean="0"/>
              <a:t>Size small for dates</a:t>
            </a:r>
          </a:p>
          <a:p>
            <a:pPr lvl="1"/>
            <a:r>
              <a:rPr lang="en-US" altLang="en-US" smtClean="0"/>
              <a:t>Inaccuracy of dates</a:t>
            </a:r>
          </a:p>
          <a:p>
            <a:pPr lvl="1"/>
            <a:r>
              <a:rPr lang="en-US" altLang="en-US" smtClean="0"/>
              <a:t>Preterm labor</a:t>
            </a:r>
          </a:p>
          <a:p>
            <a:pPr lvl="1"/>
            <a:r>
              <a:rPr lang="en-US" altLang="en-US" smtClean="0"/>
              <a:t>Intrauterine growth restriction (IUGR) or fetal growth restriction</a:t>
            </a:r>
          </a:p>
          <a:p>
            <a:pPr lvl="1"/>
            <a:r>
              <a:rPr lang="en-US" altLang="en-US" smtClean="0"/>
              <a:t>Fetal position </a:t>
            </a:r>
          </a:p>
          <a:p>
            <a:endParaRPr lang="en-US" altLang="en-US" smtClean="0"/>
          </a:p>
        </p:txBody>
      </p:sp>
      <p:sp>
        <p:nvSpPr>
          <p:cNvPr id="53251" name="Content Placeholder 1"/>
          <p:cNvSpPr>
            <a:spLocks noGrp="1"/>
          </p:cNvSpPr>
          <p:nvPr>
            <p:ph sz="quarter" idx="4"/>
          </p:nvPr>
        </p:nvSpPr>
        <p:spPr/>
        <p:txBody>
          <a:bodyPr/>
          <a:lstStyle/>
          <a:p>
            <a:r>
              <a:rPr lang="en-US" altLang="en-US" smtClean="0"/>
              <a:t>Size large for dates</a:t>
            </a:r>
          </a:p>
          <a:p>
            <a:pPr lvl="1"/>
            <a:r>
              <a:rPr lang="en-US" altLang="en-US" smtClean="0"/>
              <a:t>Hydatiform mole</a:t>
            </a:r>
          </a:p>
          <a:p>
            <a:pPr lvl="1"/>
            <a:r>
              <a:rPr lang="en-US" altLang="en-US" smtClean="0"/>
              <a:t>Multiple fetuses</a:t>
            </a:r>
          </a:p>
          <a:p>
            <a:pPr lvl="1"/>
            <a:r>
              <a:rPr lang="en-US" altLang="en-US" smtClean="0"/>
              <a:t>Polyhydramnios </a:t>
            </a:r>
          </a:p>
          <a:p>
            <a:pPr lvl="1"/>
            <a:r>
              <a:rPr lang="en-US" altLang="en-US" smtClean="0"/>
              <a:t>Oligohydramnios</a:t>
            </a:r>
          </a:p>
          <a:p>
            <a:pPr lvl="1"/>
            <a:r>
              <a:rPr lang="en-US" altLang="en-US" smtClean="0"/>
              <a:t>Leiomyoma–myoma or fibroids </a:t>
            </a:r>
          </a:p>
          <a:p>
            <a:pPr lvl="1"/>
            <a:r>
              <a:rPr lang="en-US" altLang="en-US" smtClean="0"/>
              <a:t>Fetal macrosomia</a:t>
            </a:r>
          </a:p>
          <a:p>
            <a:pPr lvl="1"/>
            <a:endParaRPr lang="en-US" altLang="en-US" smtClean="0"/>
          </a:p>
          <a:p>
            <a:pPr lvl="1"/>
            <a:endParaRPr lang="en-US" altLang="en-US" smtClean="0"/>
          </a:p>
          <a:p>
            <a:pPr lvl="1"/>
            <a:endParaRPr lang="en-US" altLang="en-US" smtClean="0"/>
          </a:p>
        </p:txBody>
      </p:sp>
      <p:sp>
        <p:nvSpPr>
          <p:cNvPr id="53252" name="Rectangle 5"/>
          <p:cNvSpPr>
            <a:spLocks noGrp="1" noChangeArrowheads="1"/>
          </p:cNvSpPr>
          <p:nvPr>
            <p:ph type="title"/>
          </p:nvPr>
        </p:nvSpPr>
        <p:spPr/>
        <p:txBody>
          <a:bodyPr/>
          <a:lstStyle/>
          <a:p>
            <a:r>
              <a:rPr lang="en-US" altLang="en-US" smtClean="0"/>
              <a:t>Abnormal Findings: Fetal Size Inconsistent with Dates</a:t>
            </a:r>
          </a:p>
        </p:txBody>
      </p:sp>
      <p:sp>
        <p:nvSpPr>
          <p:cNvPr id="2" name="Slide Number Placeholder 1"/>
          <p:cNvSpPr>
            <a:spLocks noGrp="1"/>
          </p:cNvSpPr>
          <p:nvPr>
            <p:ph type="sldNum" sz="quarter" idx="10"/>
          </p:nvPr>
        </p:nvSpPr>
        <p:spPr/>
        <p:txBody>
          <a:bodyPr/>
          <a:lstStyle/>
          <a:p>
            <a:pPr>
              <a:defRPr/>
            </a:pPr>
            <a:fld id="{EE7AEED6-BB64-4CAC-92F7-E95D54D51B29}" type="slidenum">
              <a:rPr lang="en-US" smtClean="0"/>
              <a:pPr>
                <a:defRPr/>
              </a:pPr>
              <a:t>44</a:t>
            </a:fld>
            <a:endParaRPr lang="en-US" dirty="0"/>
          </a:p>
        </p:txBody>
      </p:sp>
      <p:sp>
        <p:nvSpPr>
          <p:cNvPr id="6" name="Footer Placeholder 1"/>
          <p:cNvSpPr txBox="1">
            <a:spLocks/>
          </p:cNvSpPr>
          <p:nvPr/>
        </p:nvSpPr>
        <p:spPr bwMode="auto">
          <a:xfrm>
            <a:off x="990600" y="6461125"/>
            <a:ext cx="71628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ctr" eaLnBrk="1" hangingPunct="1"/>
            <a:r>
              <a:rPr lang="en-US" sz="1000" smtClean="0">
                <a:latin typeface="Arial" pitchFamily="34" charset="0"/>
              </a:rPr>
              <a:t>Copyright © 2016 by Elsevier, Inc. All rights reserved.</a:t>
            </a:r>
          </a:p>
          <a:p>
            <a:pPr algn="ctr" eaLnBrk="1" hangingPunct="1"/>
            <a:r>
              <a:rPr lang="en-US" sz="1000" smtClean="0">
                <a:latin typeface="Arial" pitchFamily="34" charset="0"/>
              </a:rPr>
              <a:t>Copyright © 2012, 2008, 2004, 2000, 1996, 1993 by Saunders, an affiliate of Elsevier Inc. </a:t>
            </a:r>
            <a:endParaRPr lang="en-US" sz="1000" dirty="0" smtClean="0">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idx="1"/>
          </p:nvPr>
        </p:nvSpPr>
        <p:spPr>
          <a:xfrm>
            <a:off x="465138" y="1641475"/>
            <a:ext cx="8229600" cy="4454525"/>
          </a:xfrm>
        </p:spPr>
        <p:txBody>
          <a:bodyPr/>
          <a:lstStyle/>
          <a:p>
            <a:r>
              <a:rPr lang="en-US" altLang="en-US" smtClean="0"/>
              <a:t>Malpresentations may be detected by</a:t>
            </a:r>
          </a:p>
          <a:p>
            <a:pPr lvl="1"/>
            <a:r>
              <a:rPr lang="en-US" altLang="en-US" smtClean="0"/>
              <a:t>Hands of experienced examiner</a:t>
            </a:r>
          </a:p>
          <a:p>
            <a:pPr lvl="1"/>
            <a:r>
              <a:rPr lang="en-US" altLang="en-US" smtClean="0"/>
              <a:t>Confirmed by fetal heart tone location</a:t>
            </a:r>
          </a:p>
          <a:p>
            <a:pPr lvl="1"/>
            <a:r>
              <a:rPr lang="en-US" altLang="en-US" smtClean="0"/>
              <a:t>Confirmed by ultrasound </a:t>
            </a:r>
          </a:p>
          <a:p>
            <a:r>
              <a:rPr lang="en-US" altLang="en-US" smtClean="0"/>
              <a:t>Alternate delivery method may be warranted, based on malpresentation</a:t>
            </a:r>
          </a:p>
        </p:txBody>
      </p:sp>
      <p:sp>
        <p:nvSpPr>
          <p:cNvPr id="54275" name="Rectangle 5"/>
          <p:cNvSpPr>
            <a:spLocks noGrp="1" noChangeArrowheads="1"/>
          </p:cNvSpPr>
          <p:nvPr>
            <p:ph type="title"/>
          </p:nvPr>
        </p:nvSpPr>
        <p:spPr/>
        <p:txBody>
          <a:bodyPr/>
          <a:lstStyle/>
          <a:p>
            <a:r>
              <a:rPr lang="en-US" altLang="en-US" smtClean="0"/>
              <a:t>Abnormal Findings: Malpresentations</a:t>
            </a:r>
          </a:p>
        </p:txBody>
      </p:sp>
      <p:sp>
        <p:nvSpPr>
          <p:cNvPr id="542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2E0410EE-70C1-4923-91C0-AC56E037DF97}"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idx="1"/>
          </p:nvPr>
        </p:nvSpPr>
        <p:spPr>
          <a:xfrm>
            <a:off x="465138" y="1641475"/>
            <a:ext cx="8229600" cy="4721225"/>
          </a:xfrm>
        </p:spPr>
        <p:txBody>
          <a:bodyPr/>
          <a:lstStyle/>
          <a:p>
            <a:r>
              <a:rPr lang="en-US" altLang="en-US" sz="2400" smtClean="0"/>
              <a:t>Collect history</a:t>
            </a:r>
          </a:p>
          <a:p>
            <a:r>
              <a:rPr lang="en-US" altLang="en-US" sz="2400" smtClean="0"/>
              <a:t>Determine EDD and current number of weeks of gestation</a:t>
            </a:r>
          </a:p>
          <a:p>
            <a:r>
              <a:rPr lang="en-US" altLang="en-US" sz="2400" smtClean="0"/>
              <a:t>Instruct woman to empty her bladder and undress, saving urine specimen for dipstick testing/culture at first visit</a:t>
            </a:r>
          </a:p>
          <a:p>
            <a:r>
              <a:rPr lang="en-US" altLang="en-US" sz="2400" smtClean="0"/>
              <a:t>Measure weight</a:t>
            </a:r>
          </a:p>
          <a:p>
            <a:r>
              <a:rPr lang="en-US" altLang="en-US" sz="2400" smtClean="0"/>
              <a:t>Perform a physical examination starting with a general survey</a:t>
            </a:r>
          </a:p>
          <a:p>
            <a:r>
              <a:rPr lang="en-US" altLang="en-US" sz="2400" smtClean="0"/>
              <a:t>Inspect skin for pigment changes and scars</a:t>
            </a:r>
          </a:p>
          <a:p>
            <a:r>
              <a:rPr lang="en-US" altLang="en-US" sz="2400" smtClean="0"/>
              <a:t>Check oral mucous membranes</a:t>
            </a:r>
            <a:endParaRPr lang="en-US" altLang="en-US" smtClean="0"/>
          </a:p>
        </p:txBody>
      </p:sp>
      <p:sp>
        <p:nvSpPr>
          <p:cNvPr id="55299" name="Rectangle 5"/>
          <p:cNvSpPr>
            <a:spLocks noGrp="1" noChangeArrowheads="1"/>
          </p:cNvSpPr>
          <p:nvPr>
            <p:ph type="title"/>
          </p:nvPr>
        </p:nvSpPr>
        <p:spPr/>
        <p:txBody>
          <a:bodyPr/>
          <a:lstStyle/>
          <a:p>
            <a:r>
              <a:rPr lang="en-US" altLang="en-US" smtClean="0"/>
              <a:t>Summary Checklist: The Pregnant Woman I</a:t>
            </a: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9FF78266-87D9-4383-BCFD-96EA20270B6F}"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idx="1"/>
          </p:nvPr>
        </p:nvSpPr>
        <p:spPr>
          <a:xfrm>
            <a:off x="465138" y="1641475"/>
            <a:ext cx="8229600" cy="4656138"/>
          </a:xfrm>
        </p:spPr>
        <p:txBody>
          <a:bodyPr/>
          <a:lstStyle/>
          <a:p>
            <a:r>
              <a:rPr lang="en-US" altLang="en-US" sz="2200" smtClean="0"/>
              <a:t>Palpate thyroid gland</a:t>
            </a:r>
          </a:p>
          <a:p>
            <a:r>
              <a:rPr lang="en-US" altLang="en-US" sz="2200" smtClean="0"/>
              <a:t>Inspect breast changes and palpate for masses </a:t>
            </a:r>
          </a:p>
          <a:p>
            <a:r>
              <a:rPr lang="en-US" altLang="en-US" sz="2200" smtClean="0"/>
              <a:t>Auscultate breath sounds, heart sounds, heart rate, and note presence of any murmurs</a:t>
            </a:r>
          </a:p>
          <a:p>
            <a:r>
              <a:rPr lang="en-US" altLang="en-US" sz="2200" smtClean="0"/>
              <a:t>Check lower extremities for edema, varicosities, and reflexes</a:t>
            </a:r>
          </a:p>
          <a:p>
            <a:r>
              <a:rPr lang="en-US" altLang="en-US" sz="2200" smtClean="0"/>
              <a:t>Abdomen: check fundal height, perform Leopold’s maneuvers, and auscultate FHTs</a:t>
            </a:r>
          </a:p>
          <a:p>
            <a:r>
              <a:rPr lang="en-US" altLang="en-US" sz="2200" smtClean="0"/>
              <a:t>Pelvic examination: note signs of pregnancy, condition of cervix, and size/position of uterus</a:t>
            </a:r>
          </a:p>
          <a:p>
            <a:r>
              <a:rPr lang="en-US" altLang="en-US" sz="2200" smtClean="0"/>
              <a:t>Measure BP</a:t>
            </a:r>
          </a:p>
          <a:p>
            <a:r>
              <a:rPr lang="en-US" altLang="en-US" sz="2200" smtClean="0"/>
              <a:t>Obtain appropriate lab work </a:t>
            </a:r>
            <a:endParaRPr lang="en-US" altLang="en-US" smtClean="0"/>
          </a:p>
        </p:txBody>
      </p:sp>
      <p:sp>
        <p:nvSpPr>
          <p:cNvPr id="56323" name="Rectangle 5"/>
          <p:cNvSpPr>
            <a:spLocks noGrp="1" noChangeArrowheads="1"/>
          </p:cNvSpPr>
          <p:nvPr>
            <p:ph type="title"/>
          </p:nvPr>
        </p:nvSpPr>
        <p:spPr/>
        <p:txBody>
          <a:bodyPr/>
          <a:lstStyle/>
          <a:p>
            <a:r>
              <a:rPr lang="en-US" altLang="en-US" smtClean="0"/>
              <a:t>Summary Checklist: The Pregnant Woman II</a:t>
            </a:r>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8C9854FA-2264-4229-9F50-5908C355DB0D}"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idx="1"/>
          </p:nvPr>
        </p:nvSpPr>
        <p:spPr>
          <a:xfrm>
            <a:off x="465138" y="1641475"/>
            <a:ext cx="8229600" cy="4454525"/>
          </a:xfrm>
        </p:spPr>
        <p:txBody>
          <a:bodyPr/>
          <a:lstStyle/>
          <a:p>
            <a:r>
              <a:rPr lang="en-US" altLang="en-US" sz="2400" smtClean="0"/>
              <a:t>Serum hCG becomes + and cessation of menses occurs</a:t>
            </a:r>
          </a:p>
          <a:p>
            <a:r>
              <a:rPr lang="en-US" altLang="en-US" sz="2400" smtClean="0"/>
              <a:t>Estrogen, progesterone, and human placental lactogen (HPL) impact breast sensation and development</a:t>
            </a:r>
          </a:p>
          <a:p>
            <a:r>
              <a:rPr lang="en-US" altLang="en-US" sz="2400" smtClean="0"/>
              <a:t>Increased likelihood of nausea and vomiting due to hormonal changes, low blood sugar, gastric overloading, slowed peristalsis, uterine size increase, and/or emotional factors </a:t>
            </a:r>
          </a:p>
          <a:p>
            <a:r>
              <a:rPr lang="en-US" altLang="en-US" sz="2400" smtClean="0"/>
              <a:t>Fatigue levels increase possibly due to decrease in metabolic rate early in pregnancy</a:t>
            </a:r>
          </a:p>
          <a:p>
            <a:r>
              <a:rPr lang="en-US" altLang="en-US" sz="2400" smtClean="0"/>
              <a:t>Vascular changes in the uterus as a result of hormone production</a:t>
            </a:r>
            <a:endParaRPr lang="en-US" altLang="en-US" smtClean="0"/>
          </a:p>
        </p:txBody>
      </p:sp>
      <p:sp>
        <p:nvSpPr>
          <p:cNvPr id="15363" name="Rectangle 5"/>
          <p:cNvSpPr>
            <a:spLocks noGrp="1" noChangeArrowheads="1"/>
          </p:cNvSpPr>
          <p:nvPr>
            <p:ph type="title"/>
          </p:nvPr>
        </p:nvSpPr>
        <p:spPr/>
        <p:txBody>
          <a:bodyPr/>
          <a:lstStyle/>
          <a:p>
            <a:r>
              <a:rPr lang="en-US" altLang="en-US" smtClean="0"/>
              <a:t>First Trimester I</a:t>
            </a:r>
          </a:p>
        </p:txBody>
      </p:sp>
      <p:sp>
        <p:nvSpPr>
          <p:cNvPr id="153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34770F18-17BD-40EB-9B9A-8FE83879DC7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idx="1"/>
          </p:nvPr>
        </p:nvSpPr>
        <p:spPr>
          <a:xfrm>
            <a:off x="465138" y="1641475"/>
            <a:ext cx="8229600" cy="4454525"/>
          </a:xfrm>
        </p:spPr>
        <p:txBody>
          <a:bodyPr/>
          <a:lstStyle/>
          <a:p>
            <a:r>
              <a:rPr lang="en-US" altLang="en-US" sz="2400" smtClean="0"/>
              <a:t>Decrease in blood pressure due to decrease in systemic vascular resistance </a:t>
            </a:r>
          </a:p>
          <a:p>
            <a:r>
              <a:rPr lang="en-US" altLang="en-US" sz="2400" smtClean="0"/>
              <a:t>Initial decrease in blood pressure due to decrease in systemic vascular resistance until mid-pregnancy</a:t>
            </a:r>
          </a:p>
          <a:p>
            <a:r>
              <a:rPr lang="en-US" altLang="en-US" sz="2400" smtClean="0"/>
              <a:t>BP gradually returns to nonpregnant  baseline by term</a:t>
            </a:r>
          </a:p>
          <a:p>
            <a:r>
              <a:rPr lang="en-US" altLang="en-US" sz="2400" smtClean="0"/>
              <a:t>Embryonic period ends at 9 weeks and fetal period begins </a:t>
            </a:r>
          </a:p>
          <a:p>
            <a:r>
              <a:rPr lang="en-US" altLang="en-US" sz="2400" smtClean="0"/>
              <a:t>FHTs can be heard by Doppler ultrasound between 9 and 12 weeks</a:t>
            </a:r>
          </a:p>
          <a:p>
            <a:r>
              <a:rPr lang="en-US" altLang="en-US" sz="2400" smtClean="0"/>
              <a:t>Uterus may be enlarged above the symphysis  at about 12 weeks</a:t>
            </a:r>
            <a:endParaRPr lang="en-US" altLang="en-US" smtClean="0"/>
          </a:p>
        </p:txBody>
      </p:sp>
      <p:sp>
        <p:nvSpPr>
          <p:cNvPr id="16387" name="Rectangle 5"/>
          <p:cNvSpPr>
            <a:spLocks noGrp="1" noChangeArrowheads="1"/>
          </p:cNvSpPr>
          <p:nvPr>
            <p:ph type="title"/>
          </p:nvPr>
        </p:nvSpPr>
        <p:spPr/>
        <p:txBody>
          <a:bodyPr/>
          <a:lstStyle/>
          <a:p>
            <a:r>
              <a:rPr lang="en-US" altLang="en-US" smtClean="0"/>
              <a:t>First Trimester II</a:t>
            </a:r>
          </a:p>
        </p:txBody>
      </p:sp>
      <p:sp>
        <p:nvSpPr>
          <p:cNvPr id="163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1CC26A14-18FA-41C4-8DB9-664FEAC781E3}"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idx="1"/>
          </p:nvPr>
        </p:nvSpPr>
        <p:spPr>
          <a:xfrm>
            <a:off x="465138" y="1641475"/>
            <a:ext cx="8229600" cy="4454525"/>
          </a:xfrm>
        </p:spPr>
        <p:txBody>
          <a:bodyPr/>
          <a:lstStyle/>
          <a:p>
            <a:r>
              <a:rPr lang="en-US" altLang="en-US" sz="2400" smtClean="0"/>
              <a:t>After week 12, nausea, vomiting, and urinary frequency improve</a:t>
            </a:r>
          </a:p>
          <a:p>
            <a:r>
              <a:rPr lang="en-US" altLang="en-US" sz="2400" smtClean="0"/>
              <a:t>Perception of fetal movement (quickening) between 18 and 20 weeks</a:t>
            </a:r>
          </a:p>
          <a:p>
            <a:r>
              <a:rPr lang="en-US" altLang="en-US" sz="2400" smtClean="0"/>
              <a:t>Breast enlargement and colostrum may be expressed </a:t>
            </a:r>
          </a:p>
          <a:p>
            <a:r>
              <a:rPr lang="en-US" altLang="en-US" sz="2400" smtClean="0"/>
              <a:t>Hormonal effects lead to darkening of body tissues: areola, nipples, and linea nigra</a:t>
            </a:r>
          </a:p>
          <a:p>
            <a:r>
              <a:rPr lang="en-US" altLang="en-US" sz="2400" smtClean="0"/>
              <a:t>May see “stretch marks” (striae gravidarum) on breasts, abdomen, and areas of weight gain</a:t>
            </a:r>
          </a:p>
          <a:p>
            <a:r>
              <a:rPr lang="en-US" altLang="en-US" sz="2400" smtClean="0"/>
              <a:t>Drop in blood pressure noticeable about 20 weeks and may cause orthostatic changes to occur</a:t>
            </a:r>
          </a:p>
          <a:p>
            <a:endParaRPr lang="en-US" altLang="en-US" smtClean="0"/>
          </a:p>
        </p:txBody>
      </p:sp>
      <p:sp>
        <p:nvSpPr>
          <p:cNvPr id="17411" name="Rectangle 5"/>
          <p:cNvSpPr>
            <a:spLocks noGrp="1" noChangeArrowheads="1"/>
          </p:cNvSpPr>
          <p:nvPr>
            <p:ph type="title"/>
          </p:nvPr>
        </p:nvSpPr>
        <p:spPr/>
        <p:txBody>
          <a:bodyPr/>
          <a:lstStyle/>
          <a:p>
            <a:r>
              <a:rPr lang="en-US" altLang="en-US" dirty="0" smtClean="0"/>
              <a:t>Second Trimester I</a:t>
            </a:r>
          </a:p>
        </p:txBody>
      </p:sp>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9E120FF6-A6DB-4499-AC08-FD759291E37B}"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idx="1"/>
          </p:nvPr>
        </p:nvSpPr>
        <p:spPr>
          <a:xfrm>
            <a:off x="465138" y="1641475"/>
            <a:ext cx="8229600" cy="4454525"/>
          </a:xfrm>
        </p:spPr>
        <p:txBody>
          <a:bodyPr/>
          <a:lstStyle/>
          <a:p>
            <a:r>
              <a:rPr lang="en-US" altLang="en-US" sz="2000" smtClean="0"/>
              <a:t>Gastrointestinal changes as a result of displacement by growing uterus leading to heartburn, constipation, and predisposition to gallstone formation </a:t>
            </a:r>
          </a:p>
          <a:p>
            <a:r>
              <a:rPr lang="en-US" altLang="en-US" sz="2000" smtClean="0"/>
              <a:t>Transient changes in thyroid hormones (TSH) and plasma iodine levels as a result of increased hCG between 8 and 14 weeks </a:t>
            </a:r>
          </a:p>
          <a:p>
            <a:r>
              <a:rPr lang="en-US" altLang="en-US" sz="2000" smtClean="0"/>
              <a:t>Cutaneous blood flow increased due to decreased vascular resistance allowing for dissipation of heat</a:t>
            </a:r>
          </a:p>
          <a:p>
            <a:r>
              <a:rPr lang="en-US" altLang="en-US" sz="2000" smtClean="0"/>
              <a:t>Gingivitis or epulis of pregnancy may occur as a result of hypertrophy and fragility of capillaries</a:t>
            </a:r>
          </a:p>
          <a:p>
            <a:r>
              <a:rPr lang="en-US" altLang="en-US" sz="2000" smtClean="0"/>
              <a:t>FHTs are audible by fetoscope between 17 and 19 weeks</a:t>
            </a:r>
          </a:p>
          <a:p>
            <a:r>
              <a:rPr lang="en-US" altLang="en-US" sz="2000" smtClean="0"/>
              <a:t>Fetal outline palpable through abdominal wall at 20 weeks</a:t>
            </a:r>
          </a:p>
        </p:txBody>
      </p:sp>
      <p:sp>
        <p:nvSpPr>
          <p:cNvPr id="18435" name="Rectangle 5"/>
          <p:cNvSpPr>
            <a:spLocks noGrp="1" noChangeArrowheads="1"/>
          </p:cNvSpPr>
          <p:nvPr>
            <p:ph type="title"/>
          </p:nvPr>
        </p:nvSpPr>
        <p:spPr/>
        <p:txBody>
          <a:bodyPr/>
          <a:lstStyle/>
          <a:p>
            <a:r>
              <a:rPr lang="en-US" altLang="en-US" smtClean="0"/>
              <a:t>Second Trimester II</a:t>
            </a:r>
          </a:p>
        </p:txBody>
      </p:sp>
      <p:sp>
        <p:nvSpPr>
          <p:cNvPr id="184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 name="Slide Number Placeholder 2"/>
          <p:cNvSpPr>
            <a:spLocks noGrp="1"/>
          </p:cNvSpPr>
          <p:nvPr>
            <p:ph type="sldNum" sz="quarter" idx="10"/>
          </p:nvPr>
        </p:nvSpPr>
        <p:spPr/>
        <p:txBody>
          <a:bodyPr/>
          <a:lstStyle/>
          <a:p>
            <a:pPr>
              <a:defRPr/>
            </a:pPr>
            <a:fld id="{6A67E1A1-F551-4B7E-9BC1-211344CECDDC}"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a:t>A woman in her eighth week of pregnancy is complaining of morning sickness and wants to know if she has to deal with this the entire pregnancy. The nurse best response is</a:t>
            </a:r>
            <a:r>
              <a:rPr lang="en-US" dirty="0" smtClean="0"/>
              <a:t>:</a:t>
            </a:r>
          </a:p>
          <a:p>
            <a:pPr marL="463550" indent="-463550" eaLnBrk="1" hangingPunct="1">
              <a:buSzPct val="100000"/>
              <a:buFont typeface="Arial" charset="0"/>
              <a:buAutoNum type="arabicPeriod"/>
              <a:defRPr/>
            </a:pPr>
            <a:r>
              <a:rPr lang="en-US" dirty="0"/>
              <a:t>“I am sorry you are having difficulty; this may last your entire pregnancy.”	</a:t>
            </a:r>
          </a:p>
          <a:p>
            <a:pPr marL="463550" indent="-463550" eaLnBrk="1" hangingPunct="1">
              <a:buSzPct val="100000"/>
              <a:buFont typeface="Arial" charset="0"/>
              <a:buAutoNum type="arabicPeriod"/>
              <a:defRPr/>
            </a:pPr>
            <a:r>
              <a:rPr lang="en-US" dirty="0"/>
              <a:t>“You should get some relief in your second trimester.” 	</a:t>
            </a:r>
          </a:p>
          <a:p>
            <a:pPr marL="463550" indent="-463550" eaLnBrk="1" hangingPunct="1">
              <a:buSzPct val="100000"/>
              <a:buFont typeface="Arial" charset="0"/>
              <a:buAutoNum type="arabicPeriod"/>
              <a:defRPr/>
            </a:pPr>
            <a:r>
              <a:rPr lang="en-US" dirty="0"/>
              <a:t>“You should see improvement by your third trimester.”	</a:t>
            </a:r>
          </a:p>
          <a:p>
            <a:pPr marL="463550" indent="-463550" eaLnBrk="1" hangingPunct="1">
              <a:buSzPct val="100000"/>
              <a:buFont typeface="Arial" charset="0"/>
              <a:buAutoNum type="arabicPeriod"/>
              <a:defRPr/>
            </a:pPr>
            <a:r>
              <a:rPr lang="en-US" dirty="0"/>
              <a:t>“I will ask the doctor to get a HCG level to be sure you are not coming down with a virus.” </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DF993E71-B248-4D88-8769-304CBD30E062}"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284413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TotalTime>
  <Words>4760</Words>
  <Application>Microsoft Office PowerPoint</Application>
  <PresentationFormat>On-screen Show (4:3)</PresentationFormat>
  <Paragraphs>533</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Chapter 30</vt:lpstr>
      <vt:lpstr>The Endocrine Placenta</vt:lpstr>
      <vt:lpstr>Pregnancy Structure and Function</vt:lpstr>
      <vt:lpstr>Changes during Pregnancy </vt:lpstr>
      <vt:lpstr>First Trimester I</vt:lpstr>
      <vt:lpstr>First Trimester II</vt:lpstr>
      <vt:lpstr>Second Trimester I</vt:lpstr>
      <vt:lpstr>Second Trimester II</vt:lpstr>
      <vt:lpstr>Question</vt:lpstr>
      <vt:lpstr>Third Trimester I</vt:lpstr>
      <vt:lpstr>Third Trimester II</vt:lpstr>
      <vt:lpstr>Question</vt:lpstr>
      <vt:lpstr>Height of Fundus at Weeks of Gestation</vt:lpstr>
      <vt:lpstr>Determining Weeks of Gestation</vt:lpstr>
      <vt:lpstr>Weight Gain in Pregnancy</vt:lpstr>
      <vt:lpstr>Developmental Competence</vt:lpstr>
      <vt:lpstr>Culture and Genetics</vt:lpstr>
      <vt:lpstr>Menstrual History</vt:lpstr>
      <vt:lpstr>Gynecologic History </vt:lpstr>
      <vt:lpstr>Obstetric History </vt:lpstr>
      <vt:lpstr>Current Pregnancy</vt:lpstr>
      <vt:lpstr>Medical History</vt:lpstr>
      <vt:lpstr>Family History</vt:lpstr>
      <vt:lpstr>Review of Systems</vt:lpstr>
      <vt:lpstr>Nutritional History</vt:lpstr>
      <vt:lpstr>Environment/Hazards</vt:lpstr>
      <vt:lpstr>Preparation and Equipment</vt:lpstr>
      <vt:lpstr>General Survey </vt:lpstr>
      <vt:lpstr>Skin</vt:lpstr>
      <vt:lpstr>Mouth and Neck</vt:lpstr>
      <vt:lpstr>Breasts</vt:lpstr>
      <vt:lpstr>Heart and Lungs</vt:lpstr>
      <vt:lpstr>Peripheral Vasculature and Neurologic</vt:lpstr>
      <vt:lpstr>Inspect and Palpate the Abdomen</vt:lpstr>
      <vt:lpstr>Leopold’s Maneuvers I</vt:lpstr>
      <vt:lpstr>Leopold’s First Maneuver</vt:lpstr>
      <vt:lpstr>Leopold’s Second Maneuver</vt:lpstr>
      <vt:lpstr>Leopold’s Third Maneuver</vt:lpstr>
      <vt:lpstr>Leopold’s Fourth Maneuver</vt:lpstr>
      <vt:lpstr>Auscultate FHTs</vt:lpstr>
      <vt:lpstr>Pelvic Examination </vt:lpstr>
      <vt:lpstr>Blood Pressure, Routine Labs, and Radiologic Imaging Studies</vt:lpstr>
      <vt:lpstr>Abnormal Findings: Preeclampsia</vt:lpstr>
      <vt:lpstr>Abnormal Findings: Fetal Size Inconsistent with Dates</vt:lpstr>
      <vt:lpstr>Abnormal Findings: Malpresentations</vt:lpstr>
      <vt:lpstr>Summary Checklist: The Pregnant Woman I</vt:lpstr>
      <vt:lpstr>Summary Checklist: The Pregnant Woman II</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334</cp:revision>
  <dcterms:created xsi:type="dcterms:W3CDTF">2007-07-25T18:30:10Z</dcterms:created>
  <dcterms:modified xsi:type="dcterms:W3CDTF">2015-02-03T20:50:01Z</dcterms:modified>
</cp:coreProperties>
</file>