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43" r:id="rId1"/>
  </p:sldMasterIdLst>
  <p:notesMasterIdLst>
    <p:notesMasterId r:id="rId31"/>
  </p:notesMasterIdLst>
  <p:handoutMasterIdLst>
    <p:handoutMasterId r:id="rId32"/>
  </p:handoutMasterIdLst>
  <p:sldIdLst>
    <p:sldId id="450" r:id="rId2"/>
    <p:sldId id="467" r:id="rId3"/>
    <p:sldId id="469" r:id="rId4"/>
    <p:sldId id="470" r:id="rId5"/>
    <p:sldId id="472" r:id="rId6"/>
    <p:sldId id="473" r:id="rId7"/>
    <p:sldId id="475" r:id="rId8"/>
    <p:sldId id="477" r:id="rId9"/>
    <p:sldId id="478" r:id="rId10"/>
    <p:sldId id="479" r:id="rId11"/>
    <p:sldId id="510" r:id="rId12"/>
    <p:sldId id="480" r:id="rId13"/>
    <p:sldId id="481" r:id="rId14"/>
    <p:sldId id="482" r:id="rId15"/>
    <p:sldId id="483" r:id="rId16"/>
    <p:sldId id="514" r:id="rId17"/>
    <p:sldId id="484" r:id="rId18"/>
    <p:sldId id="485" r:id="rId19"/>
    <p:sldId id="486" r:id="rId20"/>
    <p:sldId id="487" r:id="rId21"/>
    <p:sldId id="490" r:id="rId22"/>
    <p:sldId id="491" r:id="rId23"/>
    <p:sldId id="492" r:id="rId24"/>
    <p:sldId id="493" r:id="rId25"/>
    <p:sldId id="511" r:id="rId26"/>
    <p:sldId id="512" r:id="rId27"/>
    <p:sldId id="515" r:id="rId28"/>
    <p:sldId id="513" r:id="rId29"/>
    <p:sldId id="509" r:id="rId30"/>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327" autoAdjust="0"/>
    <p:restoredTop sz="88345" autoAdjust="0"/>
  </p:normalViewPr>
  <p:slideViewPr>
    <p:cSldViewPr snapToGrid="0">
      <p:cViewPr>
        <p:scale>
          <a:sx n="80" d="100"/>
          <a:sy n="80" d="100"/>
        </p:scale>
        <p:origin x="-840" y="-462"/>
      </p:cViewPr>
      <p:guideLst>
        <p:guide orient="horz" pos="2160"/>
        <p:guide orient="horz" pos="670"/>
        <p:guide orient="horz" pos="1121"/>
        <p:guide orient="horz" pos="1505"/>
        <p:guide pos="2880"/>
        <p:guide pos="501"/>
      </p:guideLst>
    </p:cSldViewPr>
  </p:slideViewPr>
  <p:outlineViewPr>
    <p:cViewPr>
      <p:scale>
        <a:sx n="33" d="100"/>
        <a:sy n="33" d="100"/>
      </p:scale>
      <p:origin x="0" y="0"/>
    </p:cViewPr>
  </p:outlineViewPr>
  <p:notesTextViewPr>
    <p:cViewPr>
      <p:scale>
        <a:sx n="100" d="100"/>
        <a:sy n="100" d="100"/>
      </p:scale>
      <p:origin x="0" y="378"/>
    </p:cViewPr>
  </p:notesTextViewPr>
  <p:sorterViewPr>
    <p:cViewPr>
      <p:scale>
        <a:sx n="66" d="100"/>
        <a:sy n="66" d="100"/>
      </p:scale>
      <p:origin x="0" y="0"/>
    </p:cViewPr>
  </p:sorterViewPr>
  <p:notesViewPr>
    <p:cSldViewPr snapToGrid="0">
      <p:cViewPr varScale="1">
        <p:scale>
          <a:sx n="53" d="100"/>
          <a:sy n="53" d="100"/>
        </p:scale>
        <p:origin x="-184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8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518147"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518148"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518149"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7DE38D4F-4A19-4EB5-8C59-77E411D12695}" type="slidenum">
              <a:rPr lang="en-US"/>
              <a:pPr>
                <a:defRPr/>
              </a:pPr>
              <a:t>‹#›</a:t>
            </a:fld>
            <a:endParaRPr lang="en-US" dirty="0"/>
          </a:p>
        </p:txBody>
      </p:sp>
    </p:spTree>
    <p:extLst>
      <p:ext uri="{BB962C8B-B14F-4D97-AF65-F5344CB8AC3E}">
        <p14:creationId xmlns:p14="http://schemas.microsoft.com/office/powerpoint/2010/main" val="41472484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819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378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660F2ABF-B8A3-423D-AC0C-0A12B8C6CF9A}" type="slidenum">
              <a:rPr lang="en-US"/>
              <a:pPr>
                <a:defRPr/>
              </a:pPr>
              <a:t>‹#›</a:t>
            </a:fld>
            <a:endParaRPr lang="en-US" dirty="0"/>
          </a:p>
        </p:txBody>
      </p:sp>
    </p:spTree>
    <p:extLst>
      <p:ext uri="{BB962C8B-B14F-4D97-AF65-F5344CB8AC3E}">
        <p14:creationId xmlns:p14="http://schemas.microsoft.com/office/powerpoint/2010/main" val="23158056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smtClean="0"/>
              <a:t>The correct answer is 4. This assessment is part of the activities of daily living (ADL) assessment. </a:t>
            </a:r>
          </a:p>
          <a:p>
            <a:pPr eaLnBrk="1" hangingPunct="1">
              <a:spcBef>
                <a:spcPct val="0"/>
              </a:spcBef>
            </a:pPr>
            <a:r>
              <a:rPr lang="en-US" altLang="en-US" dirty="0" smtClean="0"/>
              <a:t>Answer 1 is incorrect because the Mini Cog is a cognition assessment. </a:t>
            </a:r>
          </a:p>
          <a:p>
            <a:pPr eaLnBrk="1" hangingPunct="1">
              <a:spcBef>
                <a:spcPct val="0"/>
              </a:spcBef>
            </a:pPr>
            <a:r>
              <a:rPr lang="en-US" altLang="en-US" dirty="0" smtClean="0"/>
              <a:t>Answer 2 is incorrect because the independent activities of daily living (IADLs) include shopping, handling finances, housekeeping, and so on.</a:t>
            </a:r>
          </a:p>
          <a:p>
            <a:pPr eaLnBrk="1" hangingPunct="1">
              <a:spcBef>
                <a:spcPct val="0"/>
              </a:spcBef>
            </a:pPr>
            <a:r>
              <a:rPr lang="en-US" altLang="en-US" dirty="0" smtClean="0"/>
              <a:t>Answer 3 is incorrect because there is no such type of assessment. </a:t>
            </a:r>
          </a:p>
          <a:p>
            <a:endParaRPr lang="en-US" dirty="0"/>
          </a:p>
        </p:txBody>
      </p:sp>
      <p:sp>
        <p:nvSpPr>
          <p:cNvPr id="4" name="Slide Number Placeholder 3"/>
          <p:cNvSpPr>
            <a:spLocks noGrp="1"/>
          </p:cNvSpPr>
          <p:nvPr>
            <p:ph type="sldNum" sz="quarter" idx="10"/>
          </p:nvPr>
        </p:nvSpPr>
        <p:spPr/>
        <p:txBody>
          <a:bodyPr/>
          <a:lstStyle/>
          <a:p>
            <a:pPr>
              <a:defRPr/>
            </a:pPr>
            <a:fld id="{660F2ABF-B8A3-423D-AC0C-0A12B8C6CF9A}" type="slidenum">
              <a:rPr lang="en-US" smtClean="0"/>
              <a:pPr>
                <a:defRPr/>
              </a:pPr>
              <a:t>16</a:t>
            </a:fld>
            <a:endParaRPr lang="en-US" dirty="0"/>
          </a:p>
        </p:txBody>
      </p:sp>
    </p:spTree>
    <p:extLst>
      <p:ext uri="{BB962C8B-B14F-4D97-AF65-F5344CB8AC3E}">
        <p14:creationId xmlns:p14="http://schemas.microsoft.com/office/powerpoint/2010/main" val="11464240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altLang="en-US" dirty="0" smtClean="0"/>
              <a:t>The correct answer is 2. A patient who walks with a cane is at a higher risk for falls due to his or her dependency on the assistive device and gait imbalance.</a:t>
            </a:r>
          </a:p>
          <a:p>
            <a:pPr eaLnBrk="1" hangingPunct="1">
              <a:spcBef>
                <a:spcPct val="0"/>
              </a:spcBef>
            </a:pPr>
            <a:r>
              <a:rPr lang="en-US" altLang="en-US" dirty="0" smtClean="0"/>
              <a:t>Answer 1 is incorrect because myocardial infarction does not affect gait. </a:t>
            </a:r>
          </a:p>
          <a:p>
            <a:pPr eaLnBrk="1" hangingPunct="1">
              <a:spcBef>
                <a:spcPct val="0"/>
              </a:spcBef>
            </a:pPr>
            <a:r>
              <a:rPr lang="en-US" altLang="en-US" dirty="0" smtClean="0"/>
              <a:t>Answer 3 is incorrect; however, climbing steps to go to the bathroom does put the patient at a higher risk than if the bathroom were on the same level.</a:t>
            </a:r>
          </a:p>
          <a:p>
            <a:pPr eaLnBrk="1" hangingPunct="1">
              <a:spcBef>
                <a:spcPct val="0"/>
              </a:spcBef>
            </a:pPr>
            <a:r>
              <a:rPr lang="en-US" altLang="en-US" smtClean="0"/>
              <a:t>Answer 4 is incorrect; however, having a hip replacement that is less than 6 weeks old may increase the patient’s risk of falls. </a:t>
            </a:r>
          </a:p>
          <a:p>
            <a:endParaRPr lang="en-US"/>
          </a:p>
        </p:txBody>
      </p:sp>
      <p:sp>
        <p:nvSpPr>
          <p:cNvPr id="4" name="Slide Number Placeholder 3"/>
          <p:cNvSpPr>
            <a:spLocks noGrp="1"/>
          </p:cNvSpPr>
          <p:nvPr>
            <p:ph type="sldNum" sz="quarter" idx="10"/>
          </p:nvPr>
        </p:nvSpPr>
        <p:spPr/>
        <p:txBody>
          <a:bodyPr/>
          <a:lstStyle/>
          <a:p>
            <a:pPr>
              <a:defRPr/>
            </a:pPr>
            <a:fld id="{660F2ABF-B8A3-423D-AC0C-0A12B8C6CF9A}" type="slidenum">
              <a:rPr lang="en-US" smtClean="0"/>
              <a:pPr>
                <a:defRPr/>
              </a:pPr>
              <a:t>27</a:t>
            </a:fld>
            <a:endParaRPr lang="en-US" dirty="0"/>
          </a:p>
        </p:txBody>
      </p:sp>
    </p:spTree>
    <p:extLst>
      <p:ext uri="{BB962C8B-B14F-4D97-AF65-F5344CB8AC3E}">
        <p14:creationId xmlns:p14="http://schemas.microsoft.com/office/powerpoint/2010/main" val="14346775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Slide Number Placeholder 1"/>
          <p:cNvSpPr>
            <a:spLocks noGrp="1"/>
          </p:cNvSpPr>
          <p:nvPr>
            <p:ph type="sldNum" sz="quarter" idx="10"/>
          </p:nvPr>
        </p:nvSpPr>
        <p:spPr/>
        <p:txBody>
          <a:bodyPr/>
          <a:lstStyle>
            <a:lvl1pPr>
              <a:defRPr/>
            </a:lvl1pPr>
          </a:lstStyle>
          <a:p>
            <a:pPr>
              <a:defRPr/>
            </a:pPr>
            <a:fld id="{54BCE505-136B-4D43-9E93-50EA41319EB3}" type="slidenum">
              <a:rPr lang="en-US"/>
              <a:pPr>
                <a:defRPr/>
              </a:pPr>
              <a:t>‹#›</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Copyright © 2016 by Elsevier, Inc. All rights reserved.</a:t>
            </a:r>
          </a:p>
          <a:p>
            <a:pPr>
              <a:defRPr/>
            </a:pPr>
            <a:r>
              <a:rPr lang="en-US"/>
              <a:t>Copyright © 2012, 2008, 2004, 2000, 1996, 1993 by Saunders, an affiliate of Elsevier Inc. </a:t>
            </a:r>
          </a:p>
        </p:txBody>
      </p:sp>
    </p:spTree>
    <p:extLst>
      <p:ext uri="{BB962C8B-B14F-4D97-AF65-F5344CB8AC3E}">
        <p14:creationId xmlns:p14="http://schemas.microsoft.com/office/powerpoint/2010/main" val="2941164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Content Placeholder 2"/>
          <p:cNvSpPr>
            <a:spLocks noGrp="1"/>
          </p:cNvSpPr>
          <p:nvPr>
            <p:ph idx="1"/>
          </p:nvPr>
        </p:nvSpPr>
        <p:spPr>
          <a:xfrm>
            <a:off x="464457" y="1641475"/>
            <a:ext cx="8229599" cy="445452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Title 12"/>
          <p:cNvSpPr>
            <a:spLocks noGrp="1"/>
          </p:cNvSpPr>
          <p:nvPr>
            <p:ph type="title"/>
          </p:nvPr>
        </p:nvSpPr>
        <p:spPr/>
        <p:txBody>
          <a:bodyPr/>
          <a:lstStyle/>
          <a:p>
            <a:r>
              <a:rPr lang="en-US" dirty="0" smtClean="0"/>
              <a:t>Click to edit Master title style</a:t>
            </a:r>
            <a:endParaRPr lang="en-US" dirty="0"/>
          </a:p>
        </p:txBody>
      </p:sp>
      <p:sp>
        <p:nvSpPr>
          <p:cNvPr id="4" name="Slide Number Placeholder 1"/>
          <p:cNvSpPr>
            <a:spLocks noGrp="1"/>
          </p:cNvSpPr>
          <p:nvPr>
            <p:ph type="sldNum" sz="quarter" idx="10"/>
          </p:nvPr>
        </p:nvSpPr>
        <p:spPr/>
        <p:txBody>
          <a:bodyPr/>
          <a:lstStyle>
            <a:lvl1pPr>
              <a:defRPr/>
            </a:lvl1pPr>
          </a:lstStyle>
          <a:p>
            <a:pPr>
              <a:defRPr/>
            </a:pPr>
            <a:fld id="{9193372F-9F01-4D35-85F2-FB478BBF8D6B}" type="slidenum">
              <a:rPr lang="en-US"/>
              <a:pPr>
                <a:defRPr/>
              </a:pPr>
              <a:t>‹#›</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Copyright © 2016 by Elsevier, Inc. All rights reserved.</a:t>
            </a:r>
          </a:p>
          <a:p>
            <a:pPr>
              <a:defRPr/>
            </a:pPr>
            <a:r>
              <a:rPr lang="en-US"/>
              <a:t>Copyright © 2012, 2008, 2004, 2000, 1996, 1993 by Saunders, an affiliate of Elsevier Inc. </a:t>
            </a:r>
          </a:p>
        </p:txBody>
      </p:sp>
    </p:spTree>
    <p:extLst>
      <p:ext uri="{BB962C8B-B14F-4D97-AF65-F5344CB8AC3E}">
        <p14:creationId xmlns:p14="http://schemas.microsoft.com/office/powerpoint/2010/main" val="2716120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722313" y="2906713"/>
            <a:ext cx="7772400" cy="1500187"/>
          </a:xfrm>
        </p:spPr>
        <p:txBody>
          <a:bodyPr anchor="ctr"/>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Title 8"/>
          <p:cNvSpPr>
            <a:spLocks noGrp="1"/>
          </p:cNvSpPr>
          <p:nvPr>
            <p:ph type="title"/>
          </p:nvPr>
        </p:nvSpPr>
        <p:spPr/>
        <p:txBody>
          <a:bodyPr/>
          <a:lstStyle/>
          <a:p>
            <a:r>
              <a:rPr lang="en-US" smtClean="0"/>
              <a:t>Click to edit Master title style</a:t>
            </a:r>
            <a:endParaRPr lang="en-US"/>
          </a:p>
        </p:txBody>
      </p:sp>
      <p:sp>
        <p:nvSpPr>
          <p:cNvPr id="4" name="Slide Number Placeholder 1"/>
          <p:cNvSpPr>
            <a:spLocks noGrp="1"/>
          </p:cNvSpPr>
          <p:nvPr>
            <p:ph type="sldNum" sz="quarter" idx="10"/>
          </p:nvPr>
        </p:nvSpPr>
        <p:spPr/>
        <p:txBody>
          <a:bodyPr/>
          <a:lstStyle>
            <a:lvl1pPr>
              <a:defRPr/>
            </a:lvl1pPr>
          </a:lstStyle>
          <a:p>
            <a:pPr>
              <a:defRPr/>
            </a:pPr>
            <a:fld id="{0DE00AE4-7D1C-4D27-99CE-8C863DCCC0A0}" type="slidenum">
              <a:rPr lang="en-US"/>
              <a:pPr>
                <a:defRPr/>
              </a:pPr>
              <a:t>‹#›</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Copyright © 2016 by Elsevier, Inc. All rights reserved.</a:t>
            </a:r>
          </a:p>
          <a:p>
            <a:pPr>
              <a:defRPr/>
            </a:pPr>
            <a:r>
              <a:rPr lang="en-US"/>
              <a:t>Copyright © 2012, 2008, 2004, 2000, 1996, 1993 by Saunders, an affiliate of Elsevier Inc. </a:t>
            </a:r>
          </a:p>
        </p:txBody>
      </p:sp>
    </p:spTree>
    <p:extLst>
      <p:ext uri="{BB962C8B-B14F-4D97-AF65-F5344CB8AC3E}">
        <p14:creationId xmlns:p14="http://schemas.microsoft.com/office/powerpoint/2010/main" val="6092951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a:p>
        </p:txBody>
      </p:sp>
      <p:sp>
        <p:nvSpPr>
          <p:cNvPr id="7" name="Content Placeholder 2"/>
          <p:cNvSpPr>
            <a:spLocks noGrp="1"/>
          </p:cNvSpPr>
          <p:nvPr>
            <p:ph idx="1"/>
          </p:nvPr>
        </p:nvSpPr>
        <p:spPr>
          <a:xfrm>
            <a:off x="464457" y="1641475"/>
            <a:ext cx="8229599" cy="4454525"/>
          </a:xfrm>
        </p:spPr>
        <p:txBody>
          <a:bodyPr/>
          <a:lstStyle>
            <a:lvl1pPr>
              <a:buClr>
                <a:schemeClr val="tx1"/>
              </a:buClr>
              <a:defRPr/>
            </a:lvl1pPr>
            <a:lvl3pPr>
              <a:buClr>
                <a:schemeClr val="tx1"/>
              </a:buClr>
              <a:defRPr/>
            </a:lvl3pPr>
            <a:lvl4pPr>
              <a:buClr>
                <a:schemeClr val="tx1"/>
              </a:buClr>
              <a:defRPr/>
            </a:lvl4pPr>
            <a:lvl5pPr>
              <a:buClr>
                <a:schemeClr val="tx1"/>
              </a:buClr>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1"/>
          <p:cNvSpPr>
            <a:spLocks noGrp="1"/>
          </p:cNvSpPr>
          <p:nvPr>
            <p:ph type="sldNum" sz="quarter" idx="10"/>
          </p:nvPr>
        </p:nvSpPr>
        <p:spPr/>
        <p:txBody>
          <a:bodyPr/>
          <a:lstStyle>
            <a:lvl1pPr>
              <a:defRPr/>
            </a:lvl1pPr>
          </a:lstStyle>
          <a:p>
            <a:pPr>
              <a:defRPr/>
            </a:pPr>
            <a:fld id="{B3B95177-A54D-4E1E-83C9-35360C1A19BF}" type="slidenum">
              <a:rPr lang="en-US"/>
              <a:pPr>
                <a:defRPr/>
              </a:pPr>
              <a:t>‹#›</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Copyright © 2016 by Elsevier, Inc. All rights reserved.</a:t>
            </a:r>
          </a:p>
          <a:p>
            <a:pPr>
              <a:defRPr/>
            </a:pPr>
            <a:r>
              <a:rPr lang="en-US"/>
              <a:t>Copyright © 2012, 2008, 2004, 2000, 1996, 1993 by Saunders, an affiliate of Elsevier Inc. </a:t>
            </a:r>
          </a:p>
        </p:txBody>
      </p:sp>
    </p:spTree>
    <p:extLst>
      <p:ext uri="{BB962C8B-B14F-4D97-AF65-F5344CB8AC3E}">
        <p14:creationId xmlns:p14="http://schemas.microsoft.com/office/powerpoint/2010/main" val="16103315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2" name="Title 11"/>
          <p:cNvSpPr>
            <a:spLocks noGrp="1"/>
          </p:cNvSpPr>
          <p:nvPr>
            <p:ph type="title"/>
          </p:nvPr>
        </p:nvSpPr>
        <p:spPr/>
        <p:txBody>
          <a:bodyPr/>
          <a:lstStyle/>
          <a:p>
            <a:r>
              <a:rPr lang="en-US" smtClean="0"/>
              <a:t>Click to edit Master title style</a:t>
            </a:r>
            <a:endParaRPr lang="en-US"/>
          </a:p>
        </p:txBody>
      </p:sp>
      <p:sp>
        <p:nvSpPr>
          <p:cNvPr id="7" name="Slide Number Placeholder 1"/>
          <p:cNvSpPr>
            <a:spLocks noGrp="1"/>
          </p:cNvSpPr>
          <p:nvPr>
            <p:ph type="sldNum" sz="quarter" idx="10"/>
          </p:nvPr>
        </p:nvSpPr>
        <p:spPr/>
        <p:txBody>
          <a:bodyPr/>
          <a:lstStyle>
            <a:lvl1pPr>
              <a:defRPr/>
            </a:lvl1pPr>
          </a:lstStyle>
          <a:p>
            <a:pPr>
              <a:defRPr/>
            </a:pPr>
            <a:fld id="{313923FA-DF0E-4543-B598-6F22BE30CA85}" type="slidenum">
              <a:rPr lang="en-US"/>
              <a:pPr>
                <a:defRPr/>
              </a:pPr>
              <a:t>‹#›</a:t>
            </a:fld>
            <a:endParaRPr lang="en-US" dirty="0"/>
          </a:p>
        </p:txBody>
      </p:sp>
      <p:sp>
        <p:nvSpPr>
          <p:cNvPr id="8" name="Footer Placeholder 4"/>
          <p:cNvSpPr>
            <a:spLocks noGrp="1"/>
          </p:cNvSpPr>
          <p:nvPr>
            <p:ph type="ftr" sz="quarter" idx="11"/>
          </p:nvPr>
        </p:nvSpPr>
        <p:spPr/>
        <p:txBody>
          <a:bodyPr/>
          <a:lstStyle>
            <a:lvl1pPr>
              <a:defRPr/>
            </a:lvl1pPr>
          </a:lstStyle>
          <a:p>
            <a:pPr>
              <a:defRPr/>
            </a:pPr>
            <a:r>
              <a:rPr lang="en-US"/>
              <a:t>Copyright © 2016 by Elsevier, Inc. All rights reserved.</a:t>
            </a:r>
          </a:p>
          <a:p>
            <a:pPr>
              <a:defRPr/>
            </a:pPr>
            <a:r>
              <a:rPr lang="en-US"/>
              <a:t>Copyright © 2012, 2008, 2004, 2000, 1996, 1993 by Saunders, an affiliate of Elsevier Inc. </a:t>
            </a:r>
          </a:p>
        </p:txBody>
      </p:sp>
    </p:spTree>
    <p:extLst>
      <p:ext uri="{BB962C8B-B14F-4D97-AF65-F5344CB8AC3E}">
        <p14:creationId xmlns:p14="http://schemas.microsoft.com/office/powerpoint/2010/main" val="28722237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8" name="Title 7"/>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5" name="Content Placeholder 2"/>
          <p:cNvSpPr>
            <a:spLocks noGrp="1"/>
          </p:cNvSpPr>
          <p:nvPr>
            <p:ph sz="half" idx="1"/>
          </p:nvPr>
        </p:nvSpPr>
        <p:spPr>
          <a:xfrm>
            <a:off x="457200" y="1641475"/>
            <a:ext cx="4044387"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sz="half" idx="12"/>
          </p:nvPr>
        </p:nvSpPr>
        <p:spPr>
          <a:xfrm>
            <a:off x="4642413" y="1641475"/>
            <a:ext cx="4044387" cy="44545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1"/>
          <p:cNvSpPr>
            <a:spLocks noGrp="1"/>
          </p:cNvSpPr>
          <p:nvPr>
            <p:ph type="sldNum" sz="quarter" idx="13"/>
          </p:nvPr>
        </p:nvSpPr>
        <p:spPr/>
        <p:txBody>
          <a:bodyPr/>
          <a:lstStyle>
            <a:lvl1pPr>
              <a:defRPr/>
            </a:lvl1pPr>
          </a:lstStyle>
          <a:p>
            <a:pPr>
              <a:defRPr/>
            </a:pPr>
            <a:fld id="{71C18499-CB2F-431F-AF7C-36BF7591FAB6}" type="slidenum">
              <a:rPr lang="en-US"/>
              <a:pPr>
                <a:defRPr/>
              </a:pPr>
              <a:t>‹#›</a:t>
            </a:fld>
            <a:endParaRPr lang="en-US" dirty="0"/>
          </a:p>
        </p:txBody>
      </p:sp>
      <p:sp>
        <p:nvSpPr>
          <p:cNvPr id="9" name="Footer Placeholder 4"/>
          <p:cNvSpPr>
            <a:spLocks noGrp="1"/>
          </p:cNvSpPr>
          <p:nvPr>
            <p:ph type="ftr" sz="quarter" idx="14"/>
          </p:nvPr>
        </p:nvSpPr>
        <p:spPr/>
        <p:txBody>
          <a:bodyPr/>
          <a:lstStyle>
            <a:lvl1pPr>
              <a:defRPr/>
            </a:lvl1pPr>
          </a:lstStyle>
          <a:p>
            <a:pPr>
              <a:defRPr/>
            </a:pPr>
            <a:r>
              <a:rPr lang="en-US"/>
              <a:t>Copyright © 2016 by Elsevier, Inc. All rights reserved.</a:t>
            </a:r>
          </a:p>
          <a:p>
            <a:pPr>
              <a:defRPr/>
            </a:pPr>
            <a:r>
              <a:rPr lang="en-US"/>
              <a:t>Copyright © 2012, 2008, 2004, 2000, 1996, 1993 by Saunders, an affiliate of Elsevier Inc. </a:t>
            </a:r>
          </a:p>
        </p:txBody>
      </p:sp>
    </p:spTree>
    <p:extLst>
      <p:ext uri="{BB962C8B-B14F-4D97-AF65-F5344CB8AC3E}">
        <p14:creationId xmlns:p14="http://schemas.microsoft.com/office/powerpoint/2010/main" val="914400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mtClean="0"/>
              <a:t>Click to edit Master title style</a:t>
            </a:r>
            <a:endParaRPr lang="en-US"/>
          </a:p>
        </p:txBody>
      </p:sp>
      <p:sp>
        <p:nvSpPr>
          <p:cNvPr id="5" name="Content Placeholder 2"/>
          <p:cNvSpPr>
            <a:spLocks noGrp="1"/>
          </p:cNvSpPr>
          <p:nvPr>
            <p:ph idx="1"/>
          </p:nvPr>
        </p:nvSpPr>
        <p:spPr>
          <a:xfrm>
            <a:off x="464457" y="1641475"/>
            <a:ext cx="8229599" cy="445452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1"/>
          <p:cNvSpPr>
            <a:spLocks noGrp="1"/>
          </p:cNvSpPr>
          <p:nvPr>
            <p:ph type="sldNum" sz="quarter" idx="10"/>
          </p:nvPr>
        </p:nvSpPr>
        <p:spPr/>
        <p:txBody>
          <a:bodyPr/>
          <a:lstStyle>
            <a:lvl1pPr>
              <a:defRPr/>
            </a:lvl1pPr>
          </a:lstStyle>
          <a:p>
            <a:pPr>
              <a:defRPr/>
            </a:pPr>
            <a:fld id="{0F9A15DF-BD39-416E-AB3E-53AC54B6271E}" type="slidenum">
              <a:rPr lang="en-US"/>
              <a:pPr>
                <a:defRPr/>
              </a:pPr>
              <a:t>‹#›</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en-US"/>
              <a:t>Copyright © 2016 by Elsevier, Inc. All rights reserved.</a:t>
            </a:r>
          </a:p>
          <a:p>
            <a:pPr>
              <a:defRPr/>
            </a:pPr>
            <a:r>
              <a:rPr lang="en-US"/>
              <a:t>Copyright © 2012, 2008, 2004, 2000, 1996, 1993 by Saunders, an affiliate of Elsevier Inc. </a:t>
            </a:r>
          </a:p>
        </p:txBody>
      </p:sp>
    </p:spTree>
    <p:extLst>
      <p:ext uri="{BB962C8B-B14F-4D97-AF65-F5344CB8AC3E}">
        <p14:creationId xmlns:p14="http://schemas.microsoft.com/office/powerpoint/2010/main" val="3762229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1_Title and Content Regular">
    <p:spTree>
      <p:nvGrpSpPr>
        <p:cNvPr id="1" name=""/>
        <p:cNvGrpSpPr/>
        <p:nvPr/>
      </p:nvGrpSpPr>
      <p:grpSpPr>
        <a:xfrm>
          <a:off x="0" y="0"/>
          <a:ext cx="0" cy="0"/>
          <a:chOff x="0" y="0"/>
          <a:chExt cx="0" cy="0"/>
        </a:xfrm>
      </p:grpSpPr>
      <p:sp>
        <p:nvSpPr>
          <p:cNvPr id="2" name="Title 1"/>
          <p:cNvSpPr>
            <a:spLocks noGrp="1"/>
          </p:cNvSpPr>
          <p:nvPr>
            <p:ph type="title"/>
          </p:nvPr>
        </p:nvSpPr>
        <p:spPr>
          <a:xfrm>
            <a:off x="685800" y="338328"/>
            <a:ext cx="7772400" cy="1219200"/>
          </a:xfrm>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685800" y="1645920"/>
            <a:ext cx="7772400" cy="445452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1"/>
          <p:cNvSpPr>
            <a:spLocks noGrp="1"/>
          </p:cNvSpPr>
          <p:nvPr>
            <p:ph type="sldNum" sz="quarter" idx="10"/>
          </p:nvPr>
        </p:nvSpPr>
        <p:spPr/>
        <p:txBody>
          <a:bodyPr/>
          <a:lstStyle>
            <a:lvl1pPr>
              <a:defRPr/>
            </a:lvl1pPr>
          </a:lstStyle>
          <a:p>
            <a:pPr>
              <a:defRPr/>
            </a:pPr>
            <a:fld id="{15F987E5-4F49-483A-9967-7FD1AD3CAC2A}" type="slidenum">
              <a:rPr lang="en-US"/>
              <a:pPr>
                <a:defRPr/>
              </a:pPr>
              <a:t>‹#›</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en-US"/>
              <a:t>Copyright © 2016 by Elsevier, Inc. All rights reserved.</a:t>
            </a:r>
          </a:p>
          <a:p>
            <a:pPr>
              <a:defRPr/>
            </a:pPr>
            <a:r>
              <a:rPr lang="en-US"/>
              <a:t>Copyright © 2012, 2008, 2004, 2000, 1996, 1993 by Saunders, an affiliate of Elsevier Inc. </a:t>
            </a:r>
          </a:p>
        </p:txBody>
      </p:sp>
    </p:spTree>
    <p:extLst>
      <p:ext uri="{BB962C8B-B14F-4D97-AF65-F5344CB8AC3E}">
        <p14:creationId xmlns:p14="http://schemas.microsoft.com/office/powerpoint/2010/main" val="4152108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 name="Slide Number Placeholder 1"/>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000">
                <a:solidFill>
                  <a:schemeClr val="tx1"/>
                </a:solidFill>
                <a:latin typeface="Arial" panose="020B0604020202020204" pitchFamily="34" charset="0"/>
                <a:cs typeface="Arial" panose="020B0604020202020204" pitchFamily="34" charset="0"/>
              </a:defRPr>
            </a:lvl1pPr>
          </a:lstStyle>
          <a:p>
            <a:pPr>
              <a:defRPr/>
            </a:pPr>
            <a:fld id="{23DA6922-CC5D-47A9-8A84-687CB24F349B}" type="slidenum">
              <a:rPr lang="en-US"/>
              <a:pPr>
                <a:defRPr/>
              </a:pPr>
              <a:t>‹#›</a:t>
            </a:fld>
            <a:endParaRPr lang="en-US" dirty="0"/>
          </a:p>
        </p:txBody>
      </p:sp>
      <p:sp>
        <p:nvSpPr>
          <p:cNvPr id="7" name="Footer Placeholder 4"/>
          <p:cNvSpPr>
            <a:spLocks noGrp="1"/>
          </p:cNvSpPr>
          <p:nvPr>
            <p:ph type="ftr" sz="quarter" idx="3"/>
          </p:nvPr>
        </p:nvSpPr>
        <p:spPr>
          <a:xfrm>
            <a:off x="990600" y="6461125"/>
            <a:ext cx="7162800" cy="381000"/>
          </a:xfrm>
          <a:prstGeom prst="rect">
            <a:avLst/>
          </a:prstGeom>
        </p:spPr>
        <p:txBody>
          <a:bodyPr/>
          <a:lstStyle>
            <a:lvl1pPr algn="ctr">
              <a:defRPr sz="1000" dirty="0" smtClean="0">
                <a:latin typeface="Arial" panose="020B0604020202020204" pitchFamily="34" charset="0"/>
                <a:cs typeface="Arial" panose="020B0604020202020204" pitchFamily="34" charset="0"/>
              </a:defRPr>
            </a:lvl1pPr>
          </a:lstStyle>
          <a:p>
            <a:pPr>
              <a:defRPr/>
            </a:pPr>
            <a:r>
              <a:rPr lang="en-US"/>
              <a:t>Copyright © 2016 by Elsevier, Inc. All rights reserved.</a:t>
            </a:r>
          </a:p>
          <a:p>
            <a:pPr>
              <a:defRPr/>
            </a:pPr>
            <a:r>
              <a:rPr lang="en-US"/>
              <a:t>Copyright © 2012, 2008, 2004, 2000, 1996, 1993 by Saunders, an affiliate of Elsevier Inc. </a:t>
            </a:r>
          </a:p>
        </p:txBody>
      </p:sp>
    </p:spTree>
  </p:cSld>
  <p:clrMap bg1="lt1" tx1="dk1" bg2="lt2" tx2="dk2" accent1="accent1" accent2="accent2" accent3="accent3" accent4="accent4" accent5="accent5" accent6="accent6" hlink="hlink" folHlink="folHlink"/>
  <p:sldLayoutIdLst>
    <p:sldLayoutId id="2147483960" r:id="rId1"/>
    <p:sldLayoutId id="2147483961" r:id="rId2"/>
    <p:sldLayoutId id="2147483962" r:id="rId3"/>
    <p:sldLayoutId id="2147483963" r:id="rId4"/>
    <p:sldLayoutId id="2147483964" r:id="rId5"/>
    <p:sldLayoutId id="2147483965" r:id="rId6"/>
    <p:sldLayoutId id="2147483966" r:id="rId7"/>
    <p:sldLayoutId id="2147483967" r:id="rId8"/>
  </p:sldLayoutIdLst>
  <p:hf hdr="0" dt="0"/>
  <p:txStyles>
    <p:titleStyle>
      <a:lvl1pPr algn="ctr" rtl="0" eaLnBrk="0" fontAlgn="base" hangingPunct="0">
        <a:spcBef>
          <a:spcPct val="0"/>
        </a:spcBef>
        <a:spcAft>
          <a:spcPct val="0"/>
        </a:spcAft>
        <a:defRPr sz="3600" kern="1200">
          <a:solidFill>
            <a:schemeClr val="tx1"/>
          </a:solidFill>
          <a:latin typeface="Arial" pitchFamily="34" charset="0"/>
          <a:ea typeface="+mj-ea"/>
          <a:cs typeface="Arial" pitchFamily="34" charset="0"/>
        </a:defRPr>
      </a:lvl1pPr>
      <a:lvl2pPr algn="ctr" rtl="0" eaLnBrk="0" fontAlgn="base" hangingPunct="0">
        <a:spcBef>
          <a:spcPct val="0"/>
        </a:spcBef>
        <a:spcAft>
          <a:spcPct val="0"/>
        </a:spcAft>
        <a:defRPr sz="3600">
          <a:solidFill>
            <a:schemeClr val="tx1"/>
          </a:solidFill>
          <a:latin typeface="Arial" charset="0"/>
          <a:cs typeface="Arial" charset="0"/>
        </a:defRPr>
      </a:lvl2pPr>
      <a:lvl3pPr algn="ctr" rtl="0" eaLnBrk="0" fontAlgn="base" hangingPunct="0">
        <a:spcBef>
          <a:spcPct val="0"/>
        </a:spcBef>
        <a:spcAft>
          <a:spcPct val="0"/>
        </a:spcAft>
        <a:defRPr sz="3600">
          <a:solidFill>
            <a:schemeClr val="tx1"/>
          </a:solidFill>
          <a:latin typeface="Arial" charset="0"/>
          <a:cs typeface="Arial" charset="0"/>
        </a:defRPr>
      </a:lvl3pPr>
      <a:lvl4pPr algn="ctr" rtl="0" eaLnBrk="0" fontAlgn="base" hangingPunct="0">
        <a:spcBef>
          <a:spcPct val="0"/>
        </a:spcBef>
        <a:spcAft>
          <a:spcPct val="0"/>
        </a:spcAft>
        <a:defRPr sz="3600">
          <a:solidFill>
            <a:schemeClr val="tx1"/>
          </a:solidFill>
          <a:latin typeface="Arial" charset="0"/>
          <a:cs typeface="Arial" charset="0"/>
        </a:defRPr>
      </a:lvl4pPr>
      <a:lvl5pPr algn="ctr" rtl="0" eaLnBrk="0" fontAlgn="base" hangingPunct="0">
        <a:spcBef>
          <a:spcPct val="0"/>
        </a:spcBef>
        <a:spcAft>
          <a:spcPct val="0"/>
        </a:spcAft>
        <a:defRPr sz="3600">
          <a:solidFill>
            <a:schemeClr val="tx1"/>
          </a:solidFill>
          <a:latin typeface="Arial" charset="0"/>
          <a:cs typeface="Arial"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Clr>
          <a:schemeClr val="tx1"/>
        </a:buClr>
        <a:buSzPct val="60000"/>
        <a:buFont typeface="Wingdings 2" pitchFamily="18" charset="2"/>
        <a:buChar char=""/>
        <a:defRPr sz="2800" kern="1200">
          <a:solidFill>
            <a:schemeClr val="tx1"/>
          </a:solidFill>
          <a:latin typeface="Arial" pitchFamily="34" charset="0"/>
          <a:ea typeface="+mn-ea"/>
          <a:cs typeface="Arial" pitchFamily="34" charset="0"/>
        </a:defRPr>
      </a:lvl1pPr>
      <a:lvl2pPr marL="742950" indent="-285750" algn="l" rtl="0" eaLnBrk="0" fontAlgn="base" hangingPunct="0">
        <a:spcBef>
          <a:spcPct val="20000"/>
        </a:spcBef>
        <a:spcAft>
          <a:spcPct val="0"/>
        </a:spcAft>
        <a:buClr>
          <a:schemeClr val="tx1"/>
        </a:buClr>
        <a:buSzPct val="80000"/>
        <a:buFont typeface="Wingdings" pitchFamily="2" charset="2"/>
        <a:buChar char="Ø"/>
        <a:defRPr sz="24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Clr>
          <a:schemeClr val="tx1"/>
        </a:buClr>
        <a:buFont typeface="Arial" pitchFamily="34" charset="0"/>
        <a:buChar char="•"/>
        <a:defRPr sz="20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Clr>
          <a:schemeClr val="tx1"/>
        </a:buClr>
        <a:buSzPct val="75000"/>
        <a:buFont typeface="Wingdings 3" pitchFamily="18" charset="2"/>
        <a:buChar char=""/>
        <a:defRPr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Clr>
          <a:schemeClr val="tx1"/>
        </a:buClr>
        <a:buFont typeface="Calibri" pitchFamily="34"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ctrTitle"/>
          </p:nvPr>
        </p:nvSpPr>
        <p:spPr>
          <a:xfrm>
            <a:off x="685800" y="1757363"/>
            <a:ext cx="7772400" cy="1470025"/>
          </a:xfrm>
        </p:spPr>
        <p:txBody>
          <a:bodyPr/>
          <a:lstStyle/>
          <a:p>
            <a:r>
              <a:rPr lang="en-US" altLang="en-US" sz="4000" smtClean="0"/>
              <a:t>Chapter 31</a:t>
            </a:r>
          </a:p>
        </p:txBody>
      </p:sp>
      <p:sp>
        <p:nvSpPr>
          <p:cNvPr id="10243" name="Rectangle 3"/>
          <p:cNvSpPr>
            <a:spLocks noGrp="1" noChangeArrowheads="1"/>
          </p:cNvSpPr>
          <p:nvPr>
            <p:ph type="subTitle" idx="1"/>
          </p:nvPr>
        </p:nvSpPr>
        <p:spPr>
          <a:xfrm>
            <a:off x="1371600" y="3513138"/>
            <a:ext cx="6400800" cy="1752600"/>
          </a:xfrm>
        </p:spPr>
        <p:txBody>
          <a:bodyPr anchor="ctr"/>
          <a:lstStyle/>
          <a:p>
            <a:r>
              <a:rPr lang="en-US" altLang="en-US" sz="3600" smtClean="0">
                <a:solidFill>
                  <a:schemeClr val="tx1"/>
                </a:solidFill>
              </a:rPr>
              <a:t>Functional Assessment</a:t>
            </a:r>
          </a:p>
          <a:p>
            <a:r>
              <a:rPr lang="en-US" altLang="en-US" sz="3600" smtClean="0">
                <a:solidFill>
                  <a:schemeClr val="tx1"/>
                </a:solidFill>
              </a:rPr>
              <a:t>of the Older Adult</a:t>
            </a:r>
          </a:p>
        </p:txBody>
      </p:sp>
      <p:sp>
        <p:nvSpPr>
          <p:cNvPr id="10244"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6"/>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z="2800" smtClean="0"/>
              <a:t>Katz Index of Independence in ADL</a:t>
            </a:r>
          </a:p>
          <a:p>
            <a:pPr lvl="1">
              <a:buSzPct val="60000"/>
              <a:buFont typeface="Wingdings 2" pitchFamily="18" charset="2"/>
              <a:buChar char=""/>
            </a:pPr>
            <a:r>
              <a:rPr lang="en-US" altLang="en-US" sz="2800" smtClean="0"/>
              <a:t>Barthel Index</a:t>
            </a:r>
          </a:p>
          <a:p>
            <a:pPr lvl="1">
              <a:buSzPct val="60000"/>
              <a:buFont typeface="Wingdings 2" pitchFamily="18" charset="2"/>
              <a:buChar char=""/>
            </a:pPr>
            <a:r>
              <a:rPr lang="en-US" altLang="en-US" sz="2800" smtClean="0"/>
              <a:t>Functional Independence Measure (FIM)</a:t>
            </a:r>
          </a:p>
          <a:p>
            <a:pPr lvl="1">
              <a:buSzPct val="60000"/>
              <a:buFont typeface="Wingdings 2" pitchFamily="18" charset="2"/>
              <a:buChar char=""/>
            </a:pPr>
            <a:r>
              <a:rPr lang="en-US" altLang="en-US" sz="2800" smtClean="0"/>
              <a:t>Rapid Disability Rating Scale-2 (RDS-2)</a:t>
            </a:r>
          </a:p>
        </p:txBody>
      </p:sp>
      <p:sp>
        <p:nvSpPr>
          <p:cNvPr id="19459" name="Rectangle 5"/>
          <p:cNvSpPr>
            <a:spLocks noGrp="1" noChangeArrowheads="1"/>
          </p:cNvSpPr>
          <p:nvPr>
            <p:ph type="title"/>
          </p:nvPr>
        </p:nvSpPr>
        <p:spPr/>
        <p:txBody>
          <a:bodyPr/>
          <a:lstStyle/>
          <a:p>
            <a:r>
              <a:rPr lang="en-US" altLang="en-US" smtClean="0"/>
              <a:t>ADL Instruments</a:t>
            </a:r>
          </a:p>
        </p:txBody>
      </p:sp>
      <p:sp>
        <p:nvSpPr>
          <p:cNvPr id="19460"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19461"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AC142FA8-1B6F-4C3D-8B37-0EFB2894446F}" type="slidenum">
              <a:rPr lang="en-US" sz="1000" smtClean="0">
                <a:latin typeface="Arial" pitchFamily="34" charset="0"/>
              </a:rPr>
              <a:pPr eaLnBrk="1" hangingPunct="1"/>
              <a:t>10</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2"/>
          <p:cNvSpPr>
            <a:spLocks noGrp="1"/>
          </p:cNvSpPr>
          <p:nvPr>
            <p:ph idx="1"/>
          </p:nvPr>
        </p:nvSpPr>
        <p:spPr>
          <a:xfrm>
            <a:off x="465138" y="1641475"/>
            <a:ext cx="8229600" cy="4454525"/>
          </a:xfrm>
        </p:spPr>
        <p:txBody>
          <a:bodyPr/>
          <a:lstStyle/>
          <a:p>
            <a:r>
              <a:rPr lang="en-US" altLang="en-US" sz="2400" smtClean="0"/>
              <a:t>Based on concept of physical disability and is intended to measure physical function in older adults and the chronically ill</a:t>
            </a:r>
          </a:p>
          <a:p>
            <a:r>
              <a:rPr lang="en-US" altLang="en-US" sz="2400" smtClean="0"/>
              <a:t>Activities assessed are bathing, dressing, toileting, transferring from bed to chair, continence, and feeding</a:t>
            </a:r>
          </a:p>
          <a:p>
            <a:r>
              <a:rPr lang="en-US" altLang="en-US" sz="2400" smtClean="0"/>
              <a:t>Quick to administer and has been revised over time</a:t>
            </a:r>
          </a:p>
          <a:p>
            <a:r>
              <a:rPr lang="en-US" altLang="en-US" sz="2400" smtClean="0"/>
              <a:t>Limitations: unable to directly assess activities in outpatient setting and must rely on self-report or report by proxy</a:t>
            </a:r>
          </a:p>
          <a:p>
            <a:r>
              <a:rPr lang="en-US" altLang="en-US" sz="2400" smtClean="0"/>
              <a:t>Only activities that can be performed without help are rated as independent</a:t>
            </a:r>
          </a:p>
        </p:txBody>
      </p:sp>
      <p:sp>
        <p:nvSpPr>
          <p:cNvPr id="20483" name="Title 1"/>
          <p:cNvSpPr>
            <a:spLocks noGrp="1"/>
          </p:cNvSpPr>
          <p:nvPr>
            <p:ph type="title"/>
          </p:nvPr>
        </p:nvSpPr>
        <p:spPr/>
        <p:txBody>
          <a:bodyPr/>
          <a:lstStyle/>
          <a:p>
            <a:r>
              <a:rPr lang="en-US" altLang="en-US" smtClean="0"/>
              <a:t>Katz Index of Independence in ADL</a:t>
            </a:r>
          </a:p>
        </p:txBody>
      </p:sp>
      <p:sp>
        <p:nvSpPr>
          <p:cNvPr id="20484"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20485"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A3586157-DF8C-4A9E-89B2-3D8994882DCA}" type="slidenum">
              <a:rPr lang="en-US" sz="1000" smtClean="0">
                <a:latin typeface="Arial" pitchFamily="34" charset="0"/>
              </a:rPr>
              <a:pPr eaLnBrk="1" hangingPunct="1"/>
              <a:t>11</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6"/>
          <p:cNvSpPr>
            <a:spLocks noGrp="1" noChangeArrowheads="1"/>
          </p:cNvSpPr>
          <p:nvPr>
            <p:ph idx="1"/>
          </p:nvPr>
        </p:nvSpPr>
        <p:spPr>
          <a:xfrm>
            <a:off x="465138" y="1641475"/>
            <a:ext cx="8229600" cy="4454525"/>
          </a:xfrm>
        </p:spPr>
        <p:txBody>
          <a:bodyPr/>
          <a:lstStyle/>
          <a:p>
            <a:r>
              <a:rPr lang="en-US" altLang="en-US" smtClean="0"/>
              <a:t>Goal of measuring functional abilities necessary for independent community living</a:t>
            </a:r>
          </a:p>
          <a:p>
            <a:pPr lvl="1"/>
            <a:r>
              <a:rPr lang="en-US" altLang="en-US" smtClean="0"/>
              <a:t>IADLs include shopping, meal preparation, housekeeping, laundry, managing finances, taking medications, and using transportation</a:t>
            </a:r>
          </a:p>
          <a:p>
            <a:pPr lvl="1"/>
            <a:r>
              <a:rPr lang="en-US" altLang="en-US" smtClean="0"/>
              <a:t>These instruments may have cultural and gender biases, especially in older cohorts</a:t>
            </a:r>
          </a:p>
          <a:p>
            <a:pPr lvl="1"/>
            <a:r>
              <a:rPr lang="en-US" altLang="en-US" smtClean="0"/>
              <a:t>IADL instruments measure tasks historically done by women, and most do not address activities done primarily by men, such as home repairs and working in yard</a:t>
            </a:r>
          </a:p>
        </p:txBody>
      </p:sp>
      <p:sp>
        <p:nvSpPr>
          <p:cNvPr id="21507" name="Rectangle 5"/>
          <p:cNvSpPr>
            <a:spLocks noGrp="1" noChangeArrowheads="1"/>
          </p:cNvSpPr>
          <p:nvPr>
            <p:ph type="title"/>
          </p:nvPr>
        </p:nvSpPr>
        <p:spPr/>
        <p:txBody>
          <a:bodyPr/>
          <a:lstStyle/>
          <a:p>
            <a:r>
              <a:rPr lang="en-US" altLang="en-US" smtClean="0"/>
              <a:t>Instrumental Activities of </a:t>
            </a:r>
            <a:br>
              <a:rPr lang="en-US" altLang="en-US" smtClean="0"/>
            </a:br>
            <a:r>
              <a:rPr lang="en-US" altLang="en-US" smtClean="0"/>
              <a:t>Daily Living</a:t>
            </a:r>
          </a:p>
        </p:txBody>
      </p:sp>
      <p:sp>
        <p:nvSpPr>
          <p:cNvPr id="21508"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21509"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F355AB59-F9E4-4208-A0E8-5DD0326FAE6D}" type="slidenum">
              <a:rPr lang="en-US" sz="1000" smtClean="0">
                <a:latin typeface="Arial" pitchFamily="34" charset="0"/>
              </a:rPr>
              <a:pPr eaLnBrk="1" hangingPunct="1"/>
              <a:t>12</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6"/>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z="2800" smtClean="0"/>
              <a:t>Lawton Instrumental Activities of Daily Living</a:t>
            </a:r>
          </a:p>
          <a:p>
            <a:pPr lvl="1">
              <a:buSzPct val="60000"/>
              <a:buFont typeface="Wingdings 2" pitchFamily="18" charset="2"/>
              <a:buChar char=""/>
            </a:pPr>
            <a:r>
              <a:rPr lang="en-US" altLang="en-US" sz="2800" smtClean="0"/>
              <a:t>OARS-IADL , Older Americans Resources and Services Multidimensional Functional Assessment Questionnaire-IADL</a:t>
            </a:r>
          </a:p>
          <a:p>
            <a:pPr lvl="1">
              <a:buSzPct val="60000"/>
              <a:buFont typeface="Wingdings 2" pitchFamily="18" charset="2"/>
              <a:buChar char=""/>
            </a:pPr>
            <a:r>
              <a:rPr lang="en-US" altLang="en-US" sz="2800" smtClean="0"/>
              <a:t>Direct Assessment of Functional Abilities (DAFA) </a:t>
            </a:r>
          </a:p>
        </p:txBody>
      </p:sp>
      <p:sp>
        <p:nvSpPr>
          <p:cNvPr id="22531" name="Rectangle 5"/>
          <p:cNvSpPr>
            <a:spLocks noGrp="1" noChangeArrowheads="1"/>
          </p:cNvSpPr>
          <p:nvPr>
            <p:ph type="title"/>
          </p:nvPr>
        </p:nvSpPr>
        <p:spPr/>
        <p:txBody>
          <a:bodyPr/>
          <a:lstStyle/>
          <a:p>
            <a:r>
              <a:rPr lang="en-US" altLang="en-US" smtClean="0"/>
              <a:t>IADL Instruments</a:t>
            </a:r>
          </a:p>
        </p:txBody>
      </p:sp>
      <p:sp>
        <p:nvSpPr>
          <p:cNvPr id="22532"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22533"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38AB6C0-6A8A-4713-AED7-DF04214E6BE3}" type="slidenum">
              <a:rPr lang="en-US" sz="1000" smtClean="0">
                <a:latin typeface="Arial" pitchFamily="34" charset="0"/>
              </a:rPr>
              <a:pPr eaLnBrk="1" hangingPunct="1"/>
              <a:t>13</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6"/>
          <p:cNvSpPr>
            <a:spLocks noGrp="1" noChangeArrowheads="1"/>
          </p:cNvSpPr>
          <p:nvPr>
            <p:ph idx="1"/>
          </p:nvPr>
        </p:nvSpPr>
        <p:spPr>
          <a:xfrm>
            <a:off x="465138" y="1641475"/>
            <a:ext cx="8229600" cy="4454525"/>
          </a:xfrm>
        </p:spPr>
        <p:txBody>
          <a:bodyPr/>
          <a:lstStyle/>
          <a:p>
            <a:r>
              <a:rPr lang="en-US" altLang="en-US" smtClean="0"/>
              <a:t>Activities older adults perform as family member, member of society and community, including occupational and recreational activities</a:t>
            </a:r>
          </a:p>
          <a:p>
            <a:pPr lvl="1"/>
            <a:r>
              <a:rPr lang="en-US" altLang="en-US" smtClean="0"/>
              <a:t>Various AADL instruments commonly include self-care, mobility, work (either paid or volunteer), recreational activities/hobbies, and socialization</a:t>
            </a:r>
          </a:p>
          <a:p>
            <a:pPr lvl="1"/>
            <a:r>
              <a:rPr lang="en-US" altLang="en-US" smtClean="0"/>
              <a:t>Occupational therapists often perform assessment of AADLs</a:t>
            </a:r>
          </a:p>
          <a:p>
            <a:pPr lvl="1"/>
            <a:r>
              <a:rPr lang="en-US" altLang="en-US" smtClean="0"/>
              <a:t>Older adult sets priorities for these activities so that interventions can be individualized</a:t>
            </a:r>
          </a:p>
        </p:txBody>
      </p:sp>
      <p:sp>
        <p:nvSpPr>
          <p:cNvPr id="23555" name="Rectangle 5"/>
          <p:cNvSpPr>
            <a:spLocks noGrp="1" noChangeArrowheads="1"/>
          </p:cNvSpPr>
          <p:nvPr>
            <p:ph type="title"/>
          </p:nvPr>
        </p:nvSpPr>
        <p:spPr/>
        <p:txBody>
          <a:bodyPr/>
          <a:lstStyle/>
          <a:p>
            <a:r>
              <a:rPr lang="en-US" altLang="en-US" smtClean="0"/>
              <a:t>Advanced Activities of Daily Living (AADLs)</a:t>
            </a:r>
          </a:p>
        </p:txBody>
      </p:sp>
      <p:sp>
        <p:nvSpPr>
          <p:cNvPr id="23556"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23557"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15BD6E9B-AA79-424F-BCC7-14E8A7387E17}" type="slidenum">
              <a:rPr lang="en-US" sz="1000" smtClean="0">
                <a:latin typeface="Arial" pitchFamily="34" charset="0"/>
              </a:rPr>
              <a:pPr eaLnBrk="1" hangingPunct="1"/>
              <a:t>14</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6"/>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z="2800" smtClean="0"/>
              <a:t>Physical Performance Test (PPT)</a:t>
            </a:r>
          </a:p>
          <a:p>
            <a:pPr lvl="1">
              <a:buSzPct val="60000"/>
              <a:buFont typeface="Wingdings 2" pitchFamily="18" charset="2"/>
              <a:buChar char=""/>
            </a:pPr>
            <a:r>
              <a:rPr lang="en-US" altLang="en-US" sz="2800" smtClean="0"/>
              <a:t>Performance Activities of Daily Living (PADL)</a:t>
            </a:r>
          </a:p>
          <a:p>
            <a:pPr lvl="1">
              <a:buSzPct val="60000"/>
              <a:buFont typeface="Wingdings 2" pitchFamily="18" charset="2"/>
              <a:buChar char=""/>
            </a:pPr>
            <a:r>
              <a:rPr lang="en-US" altLang="en-US" sz="2800" smtClean="0"/>
              <a:t>Up and Go Test</a:t>
            </a:r>
          </a:p>
        </p:txBody>
      </p:sp>
      <p:sp>
        <p:nvSpPr>
          <p:cNvPr id="24579" name="Rectangle 5"/>
          <p:cNvSpPr>
            <a:spLocks noGrp="1" noChangeArrowheads="1"/>
          </p:cNvSpPr>
          <p:nvPr>
            <p:ph type="title"/>
          </p:nvPr>
        </p:nvSpPr>
        <p:spPr/>
        <p:txBody>
          <a:bodyPr/>
          <a:lstStyle/>
          <a:p>
            <a:r>
              <a:rPr lang="en-US" altLang="en-US" smtClean="0"/>
              <a:t>AADL Instruments</a:t>
            </a:r>
          </a:p>
        </p:txBody>
      </p:sp>
      <p:sp>
        <p:nvSpPr>
          <p:cNvPr id="24580"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24581"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F5054019-2497-4273-BCAA-B8D86CE5965E}" type="slidenum">
              <a:rPr lang="en-US" sz="1000" smtClean="0">
                <a:latin typeface="Arial" pitchFamily="34" charset="0"/>
              </a:rPr>
              <a:pPr eaLnBrk="1" hangingPunct="1"/>
              <a:t>15</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The nurse is assessing the patient’s ability to bathe and dress herself. The nurse knows this type of assessment is considered</a:t>
            </a:r>
            <a:r>
              <a:rPr lang="en-US" dirty="0" smtClean="0"/>
              <a:t>:</a:t>
            </a:r>
          </a:p>
          <a:p>
            <a:pPr marL="463550" indent="-463550" eaLnBrk="1" hangingPunct="1">
              <a:buSzPct val="100000"/>
              <a:buFont typeface="+mj-lt"/>
              <a:buAutoNum type="arabicPeriod"/>
              <a:defRPr/>
            </a:pPr>
            <a:r>
              <a:rPr lang="en-US" dirty="0"/>
              <a:t>the Mini-Cog.</a:t>
            </a:r>
          </a:p>
          <a:p>
            <a:pPr marL="463550" indent="-463550" eaLnBrk="1" hangingPunct="1">
              <a:buSzPct val="100000"/>
              <a:buFont typeface="+mj-lt"/>
              <a:buAutoNum type="arabicPeriod"/>
              <a:defRPr/>
            </a:pPr>
            <a:r>
              <a:rPr lang="en-US" dirty="0"/>
              <a:t>independent activities of daily living.</a:t>
            </a:r>
          </a:p>
          <a:p>
            <a:pPr marL="463550" indent="-463550" eaLnBrk="1" hangingPunct="1">
              <a:buSzPct val="100000"/>
              <a:buFont typeface="+mj-lt"/>
              <a:buAutoNum type="arabicPeriod"/>
              <a:defRPr/>
            </a:pPr>
            <a:r>
              <a:rPr lang="en-US" dirty="0"/>
              <a:t>dependent activities of daily living.</a:t>
            </a:r>
          </a:p>
          <a:p>
            <a:pPr marL="463550" indent="-463550" eaLnBrk="1" hangingPunct="1">
              <a:buSzPct val="100000"/>
              <a:buFont typeface="+mj-lt"/>
              <a:buAutoNum type="arabicPeriod"/>
              <a:defRPr/>
            </a:pPr>
            <a:r>
              <a:rPr lang="en-US" dirty="0"/>
              <a:t>activities of daily living.</a:t>
            </a:r>
          </a:p>
          <a:p>
            <a:pPr marL="0" indent="0">
              <a:buNone/>
            </a:pPr>
            <a:endParaRPr lang="en-US" dirty="0"/>
          </a:p>
        </p:txBody>
      </p:sp>
      <p:sp>
        <p:nvSpPr>
          <p:cNvPr id="3" name="Title 2"/>
          <p:cNvSpPr>
            <a:spLocks noGrp="1"/>
          </p:cNvSpPr>
          <p:nvPr>
            <p:ph type="title"/>
          </p:nvPr>
        </p:nvSpPr>
        <p:spPr/>
        <p:txBody>
          <a:bodyPr/>
          <a:lstStyle/>
          <a:p>
            <a:r>
              <a:rPr lang="en-US" dirty="0" smtClean="0"/>
              <a:t>Question</a:t>
            </a:r>
            <a:endParaRPr lang="en-US" dirty="0"/>
          </a:p>
        </p:txBody>
      </p:sp>
      <p:sp>
        <p:nvSpPr>
          <p:cNvPr id="4" name="Slide Number Placeholder 3"/>
          <p:cNvSpPr>
            <a:spLocks noGrp="1"/>
          </p:cNvSpPr>
          <p:nvPr>
            <p:ph type="sldNum" sz="quarter" idx="10"/>
          </p:nvPr>
        </p:nvSpPr>
        <p:spPr/>
        <p:txBody>
          <a:bodyPr/>
          <a:lstStyle/>
          <a:p>
            <a:pPr>
              <a:defRPr/>
            </a:pPr>
            <a:fld id="{9193372F-9F01-4D35-85F2-FB478BBF8D6B}" type="slidenum">
              <a:rPr lang="en-US" smtClean="0"/>
              <a:pPr>
                <a:defRPr/>
              </a:pPr>
              <a:t>16</a:t>
            </a:fld>
            <a:endParaRPr lang="en-US" dirty="0"/>
          </a:p>
        </p:txBody>
      </p:sp>
      <p:sp>
        <p:nvSpPr>
          <p:cNvPr id="5" name="Footer Placeholder 4"/>
          <p:cNvSpPr>
            <a:spLocks noGrp="1"/>
          </p:cNvSpPr>
          <p:nvPr>
            <p:ph type="ftr" sz="quarter" idx="11"/>
          </p:nvPr>
        </p:nvSpPr>
        <p:spPr/>
        <p:txBody>
          <a:bodyPr/>
          <a:lstStyle/>
          <a:p>
            <a:pPr>
              <a:defRPr/>
            </a:pPr>
            <a:r>
              <a:rPr lang="en-US" smtClean="0"/>
              <a:t>Copyright © 2016 by Elsevier, Inc. All rights reserved.</a:t>
            </a:r>
          </a:p>
          <a:p>
            <a:pPr>
              <a:defRPr/>
            </a:pPr>
            <a:r>
              <a:rPr lang="en-US" smtClean="0"/>
              <a:t>Copyright © 2012, 2008, 2004, 2000, 1996, 1993 by Saunders, an affiliate of Elsevier Inc. </a:t>
            </a:r>
            <a:endParaRPr lang="en-US"/>
          </a:p>
        </p:txBody>
      </p:sp>
    </p:spTree>
    <p:extLst>
      <p:ext uri="{BB962C8B-B14F-4D97-AF65-F5344CB8AC3E}">
        <p14:creationId xmlns:p14="http://schemas.microsoft.com/office/powerpoint/2010/main" val="37625271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6"/>
          <p:cNvSpPr>
            <a:spLocks noGrp="1" noChangeArrowheads="1"/>
          </p:cNvSpPr>
          <p:nvPr>
            <p:ph idx="1"/>
          </p:nvPr>
        </p:nvSpPr>
        <p:spPr>
          <a:xfrm>
            <a:off x="465138" y="1641475"/>
            <a:ext cx="8229600" cy="4592638"/>
          </a:xfrm>
        </p:spPr>
        <p:txBody>
          <a:bodyPr/>
          <a:lstStyle/>
          <a:p>
            <a:r>
              <a:rPr lang="en-US" altLang="en-US" smtClean="0"/>
              <a:t>Assessment of cognitive status in older adults is an important part of the functional assessment</a:t>
            </a:r>
          </a:p>
          <a:p>
            <a:r>
              <a:rPr lang="en-US" altLang="en-US" smtClean="0"/>
              <a:t>Domains of cognition included in most mental status assessments  </a:t>
            </a:r>
          </a:p>
          <a:p>
            <a:pPr lvl="1"/>
            <a:r>
              <a:rPr lang="en-US" altLang="en-US" smtClean="0"/>
              <a:t>Attention</a:t>
            </a:r>
          </a:p>
          <a:p>
            <a:pPr lvl="1"/>
            <a:r>
              <a:rPr lang="en-US" altLang="en-US" smtClean="0"/>
              <a:t>Memory</a:t>
            </a:r>
          </a:p>
          <a:p>
            <a:pPr lvl="1"/>
            <a:r>
              <a:rPr lang="en-US" altLang="en-US" smtClean="0"/>
              <a:t>Orientation</a:t>
            </a:r>
          </a:p>
          <a:p>
            <a:pPr lvl="1"/>
            <a:r>
              <a:rPr lang="en-US" altLang="en-US" smtClean="0"/>
              <a:t>Language</a:t>
            </a:r>
          </a:p>
          <a:p>
            <a:pPr lvl="1"/>
            <a:r>
              <a:rPr lang="en-US" altLang="en-US" smtClean="0"/>
              <a:t>Visuospatial skills</a:t>
            </a:r>
          </a:p>
          <a:p>
            <a:pPr lvl="1"/>
            <a:r>
              <a:rPr lang="en-US" altLang="en-US" smtClean="0"/>
              <a:t>Higher cognitive functions</a:t>
            </a:r>
          </a:p>
        </p:txBody>
      </p:sp>
      <p:sp>
        <p:nvSpPr>
          <p:cNvPr id="25603" name="Rectangle 5"/>
          <p:cNvSpPr>
            <a:spLocks noGrp="1" noChangeArrowheads="1"/>
          </p:cNvSpPr>
          <p:nvPr>
            <p:ph type="title"/>
          </p:nvPr>
        </p:nvSpPr>
        <p:spPr/>
        <p:txBody>
          <a:bodyPr/>
          <a:lstStyle/>
          <a:p>
            <a:r>
              <a:rPr lang="en-US" altLang="en-US" smtClean="0"/>
              <a:t>Assessment of Cognition</a:t>
            </a:r>
          </a:p>
        </p:txBody>
      </p:sp>
      <p:sp>
        <p:nvSpPr>
          <p:cNvPr id="25604"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25605"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ABCE833-E7D2-47F6-8849-B1BF65FF0C27}" type="slidenum">
              <a:rPr lang="en-US" sz="1000" smtClean="0">
                <a:latin typeface="Arial" pitchFamily="34" charset="0"/>
              </a:rPr>
              <a:pPr eaLnBrk="1" hangingPunct="1"/>
              <a:t>17</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6"/>
          <p:cNvSpPr>
            <a:spLocks noGrp="1" noChangeArrowheads="1"/>
          </p:cNvSpPr>
          <p:nvPr>
            <p:ph idx="1"/>
          </p:nvPr>
        </p:nvSpPr>
        <p:spPr>
          <a:xfrm>
            <a:off x="465138" y="1641475"/>
            <a:ext cx="8229600" cy="4454525"/>
          </a:xfrm>
        </p:spPr>
        <p:txBody>
          <a:bodyPr/>
          <a:lstStyle/>
          <a:p>
            <a:r>
              <a:rPr lang="en-US" altLang="en-US" smtClean="0"/>
              <a:t>Commonly attributed to three disorders</a:t>
            </a:r>
          </a:p>
          <a:p>
            <a:pPr lvl="1"/>
            <a:r>
              <a:rPr lang="en-US" altLang="en-US" smtClean="0"/>
              <a:t>Dementia </a:t>
            </a:r>
          </a:p>
          <a:p>
            <a:pPr lvl="1"/>
            <a:r>
              <a:rPr lang="en-US" altLang="en-US" smtClean="0"/>
              <a:t>Delirium</a:t>
            </a:r>
          </a:p>
          <a:p>
            <a:pPr lvl="1"/>
            <a:r>
              <a:rPr lang="en-US" altLang="en-US" smtClean="0"/>
              <a:t>Depression</a:t>
            </a:r>
          </a:p>
        </p:txBody>
      </p:sp>
      <p:sp>
        <p:nvSpPr>
          <p:cNvPr id="26627" name="Rectangle 5"/>
          <p:cNvSpPr>
            <a:spLocks noGrp="1" noChangeArrowheads="1"/>
          </p:cNvSpPr>
          <p:nvPr>
            <p:ph type="title"/>
          </p:nvPr>
        </p:nvSpPr>
        <p:spPr/>
        <p:txBody>
          <a:bodyPr/>
          <a:lstStyle/>
          <a:p>
            <a:r>
              <a:rPr lang="en-US" altLang="en-US" smtClean="0"/>
              <a:t>Altered Cognition in Older Adults</a:t>
            </a:r>
          </a:p>
        </p:txBody>
      </p:sp>
      <p:sp>
        <p:nvSpPr>
          <p:cNvPr id="26628"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26629"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236E0A8C-DA9F-4B02-A72C-E9BFF97486CA}" type="slidenum">
              <a:rPr lang="en-US" sz="1000" smtClean="0">
                <a:latin typeface="Arial" pitchFamily="34" charset="0"/>
              </a:rPr>
              <a:pPr eaLnBrk="1" hangingPunct="1"/>
              <a:t>18</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6"/>
          <p:cNvSpPr>
            <a:spLocks noGrp="1" noChangeArrowheads="1"/>
          </p:cNvSpPr>
          <p:nvPr>
            <p:ph idx="1"/>
          </p:nvPr>
        </p:nvSpPr>
        <p:spPr>
          <a:xfrm>
            <a:off x="465138" y="1641475"/>
            <a:ext cx="8229600" cy="4454525"/>
          </a:xfrm>
        </p:spPr>
        <p:txBody>
          <a:bodyPr/>
          <a:lstStyle/>
          <a:p>
            <a:r>
              <a:rPr lang="en-US" altLang="en-US" smtClean="0"/>
              <a:t>Focuses on relationships within family, social groups, and community</a:t>
            </a:r>
          </a:p>
          <a:p>
            <a:pPr lvl="1"/>
            <a:r>
              <a:rPr lang="en-US" altLang="en-US" smtClean="0"/>
              <a:t>Comprises multiple dimensions, including sources of formal and informal assistance available from those relationships</a:t>
            </a:r>
          </a:p>
          <a:p>
            <a:pPr lvl="1"/>
            <a:r>
              <a:rPr lang="en-US" altLang="en-US" smtClean="0"/>
              <a:t>Comprehensive social assessment is typically spread over several evaluation periods</a:t>
            </a:r>
          </a:p>
          <a:p>
            <a:pPr lvl="1"/>
            <a:endParaRPr lang="en-US" altLang="en-US" sz="2000" smtClean="0"/>
          </a:p>
        </p:txBody>
      </p:sp>
      <p:sp>
        <p:nvSpPr>
          <p:cNvPr id="27651" name="Rectangle 5"/>
          <p:cNvSpPr>
            <a:spLocks noGrp="1" noChangeArrowheads="1"/>
          </p:cNvSpPr>
          <p:nvPr>
            <p:ph type="title"/>
          </p:nvPr>
        </p:nvSpPr>
        <p:spPr/>
        <p:txBody>
          <a:bodyPr/>
          <a:lstStyle/>
          <a:p>
            <a:r>
              <a:rPr lang="en-US" altLang="en-US" smtClean="0"/>
              <a:t>Social Domain</a:t>
            </a:r>
          </a:p>
        </p:txBody>
      </p:sp>
      <p:sp>
        <p:nvSpPr>
          <p:cNvPr id="27652"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27653"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A331B828-A5D9-4FE6-8FCC-0E5547C3AC4B}" type="slidenum">
              <a:rPr lang="en-US" sz="1000" smtClean="0">
                <a:latin typeface="Arial" pitchFamily="34" charset="0"/>
              </a:rPr>
              <a:pPr eaLnBrk="1" hangingPunct="1"/>
              <a:t>19</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6"/>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z="2000" smtClean="0"/>
              <a:t>Requires knowledge of normal aging changes and effects of chronic diseases, heredity, and lifestyle</a:t>
            </a:r>
          </a:p>
          <a:p>
            <a:pPr lvl="1">
              <a:buSzPct val="60000"/>
              <a:buFont typeface="Wingdings 2" pitchFamily="18" charset="2"/>
              <a:buChar char=""/>
            </a:pPr>
            <a:r>
              <a:rPr lang="en-US" altLang="en-US" sz="2000" smtClean="0"/>
              <a:t>Comprehensive geriatric assessment is multidimensional and incorporates not only physical examination but also assessments mental status, functional status, social and economic status, pain, and examination of physical environment for safety concerns</a:t>
            </a:r>
          </a:p>
          <a:p>
            <a:pPr lvl="1">
              <a:buSzPct val="60000"/>
              <a:buFont typeface="Wingdings 2" pitchFamily="18" charset="2"/>
              <a:buChar char=""/>
            </a:pPr>
            <a:r>
              <a:rPr lang="en-US" altLang="en-US" sz="2000" smtClean="0"/>
              <a:t>Multiple disciplines may participate in assessment</a:t>
            </a:r>
          </a:p>
          <a:p>
            <a:pPr lvl="1">
              <a:buSzPct val="60000"/>
              <a:buFont typeface="Wingdings 2" pitchFamily="18" charset="2"/>
              <a:buChar char=""/>
            </a:pPr>
            <a:r>
              <a:rPr lang="en-US" altLang="en-US" sz="2000" smtClean="0"/>
              <a:t>Early recognition of disabilities and treatable conditions is instrumental in preserving function and quality of life for older adults</a:t>
            </a:r>
          </a:p>
          <a:p>
            <a:pPr lvl="1"/>
            <a:endParaRPr lang="en-US" altLang="en-US" sz="2000" smtClean="0"/>
          </a:p>
        </p:txBody>
      </p:sp>
      <p:sp>
        <p:nvSpPr>
          <p:cNvPr id="11267" name="Rectangle 5"/>
          <p:cNvSpPr>
            <a:spLocks noGrp="1" noChangeArrowheads="1"/>
          </p:cNvSpPr>
          <p:nvPr>
            <p:ph type="title"/>
          </p:nvPr>
        </p:nvSpPr>
        <p:spPr/>
        <p:txBody>
          <a:bodyPr/>
          <a:lstStyle/>
          <a:p>
            <a:r>
              <a:rPr lang="en-US" altLang="en-US" smtClean="0"/>
              <a:t>Functional Assessment</a:t>
            </a:r>
            <a:br>
              <a:rPr lang="en-US" altLang="en-US" smtClean="0"/>
            </a:br>
            <a:r>
              <a:rPr lang="en-US" altLang="en-US" smtClean="0"/>
              <a:t>of the Older Adult I</a:t>
            </a:r>
          </a:p>
        </p:txBody>
      </p:sp>
      <p:sp>
        <p:nvSpPr>
          <p:cNvPr id="11268"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11269"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B2F2D9C7-7FE3-45D2-994D-A7B10E542AF2}" type="slidenum">
              <a:rPr lang="en-US" sz="1000" smtClean="0">
                <a:latin typeface="Arial" pitchFamily="34" charset="0"/>
              </a:rPr>
              <a:pPr eaLnBrk="1" hangingPunct="1"/>
              <a:t>2</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6"/>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z="2000" smtClean="0"/>
              <a:t>Informal support</a:t>
            </a:r>
          </a:p>
          <a:p>
            <a:pPr lvl="2">
              <a:buSzPct val="80000"/>
              <a:buFont typeface="Wingdings" pitchFamily="2" charset="2"/>
              <a:buChar char="Ø"/>
            </a:pPr>
            <a:r>
              <a:rPr lang="en-US" altLang="en-US" sz="1800" smtClean="0"/>
              <a:t>Includes family and close long-time friends, and is usually provided free of charge</a:t>
            </a:r>
          </a:p>
          <a:p>
            <a:pPr lvl="2">
              <a:buSzPct val="80000"/>
              <a:buFont typeface="Wingdings" pitchFamily="2" charset="2"/>
              <a:buChar char="Ø"/>
            </a:pPr>
            <a:r>
              <a:rPr lang="en-US" altLang="en-US" sz="1800" smtClean="0"/>
              <a:t>Services provided include tasks such as shopping, bathing, feeding, and paying bills</a:t>
            </a:r>
          </a:p>
          <a:p>
            <a:pPr lvl="1">
              <a:buSzPct val="60000"/>
              <a:buFont typeface="Wingdings 2" pitchFamily="18" charset="2"/>
              <a:buChar char=""/>
            </a:pPr>
            <a:r>
              <a:rPr lang="en-US" altLang="en-US" sz="2000" smtClean="0"/>
              <a:t>Formal supports</a:t>
            </a:r>
          </a:p>
          <a:p>
            <a:pPr lvl="2">
              <a:buSzPct val="80000"/>
              <a:buFont typeface="Wingdings" pitchFamily="2" charset="2"/>
              <a:buChar char="Ø"/>
            </a:pPr>
            <a:r>
              <a:rPr lang="en-US" altLang="en-US" sz="1800" smtClean="0"/>
              <a:t>Include programs such as social welfare and other social service and health care delivery agencies such as home health care</a:t>
            </a:r>
          </a:p>
          <a:p>
            <a:pPr lvl="2">
              <a:buSzPct val="80000"/>
              <a:buFont typeface="Wingdings" pitchFamily="2" charset="2"/>
              <a:buChar char="Ø"/>
            </a:pPr>
            <a:r>
              <a:rPr lang="en-US" altLang="en-US" sz="1800" smtClean="0"/>
              <a:t>Several studies conclude that presence of a caregiver is most important factor in discharge plan of older adults from an acute care hospital</a:t>
            </a:r>
          </a:p>
          <a:p>
            <a:pPr lvl="2">
              <a:buSzPct val="80000"/>
              <a:buFont typeface="Wingdings" pitchFamily="2" charset="2"/>
              <a:buChar char="Ø"/>
            </a:pPr>
            <a:r>
              <a:rPr lang="en-US" altLang="en-US" sz="1800" smtClean="0"/>
              <a:t>Several standardized assessment instruments are available to provide structured assessment</a:t>
            </a:r>
          </a:p>
          <a:p>
            <a:pPr lvl="2"/>
            <a:endParaRPr lang="en-US" altLang="en-US" smtClean="0"/>
          </a:p>
        </p:txBody>
      </p:sp>
      <p:sp>
        <p:nvSpPr>
          <p:cNvPr id="28675" name="Rectangle 5"/>
          <p:cNvSpPr>
            <a:spLocks noGrp="1" noChangeArrowheads="1"/>
          </p:cNvSpPr>
          <p:nvPr>
            <p:ph type="title"/>
          </p:nvPr>
        </p:nvSpPr>
        <p:spPr/>
        <p:txBody>
          <a:bodyPr/>
          <a:lstStyle/>
          <a:p>
            <a:r>
              <a:rPr lang="en-US" altLang="en-US" smtClean="0"/>
              <a:t>Informal and Formal Support</a:t>
            </a:r>
          </a:p>
        </p:txBody>
      </p:sp>
      <p:sp>
        <p:nvSpPr>
          <p:cNvPr id="28676"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28677"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1130A8DB-87B8-41F2-8CDA-E0BDE92019B1}" type="slidenum">
              <a:rPr lang="en-US" sz="1000" smtClean="0">
                <a:latin typeface="Arial" pitchFamily="34" charset="0"/>
              </a:rPr>
              <a:pPr eaLnBrk="1" hangingPunct="1"/>
              <a:t>20</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6"/>
          <p:cNvSpPr>
            <a:spLocks noGrp="1" noChangeArrowheads="1"/>
          </p:cNvSpPr>
          <p:nvPr>
            <p:ph idx="1"/>
          </p:nvPr>
        </p:nvSpPr>
        <p:spPr>
          <a:xfrm>
            <a:off x="465138" y="1641475"/>
            <a:ext cx="8229600" cy="4454525"/>
          </a:xfrm>
        </p:spPr>
        <p:txBody>
          <a:bodyPr/>
          <a:lstStyle/>
          <a:p>
            <a:r>
              <a:rPr lang="en-US" altLang="en-US" smtClean="0"/>
              <a:t>Most elders with functional impairment live with help of informal support</a:t>
            </a:r>
          </a:p>
          <a:p>
            <a:pPr lvl="1"/>
            <a:r>
              <a:rPr lang="en-US" altLang="en-US" smtClean="0"/>
              <a:t>Spouse, daughter, or other family member</a:t>
            </a:r>
          </a:p>
          <a:p>
            <a:pPr lvl="1"/>
            <a:r>
              <a:rPr lang="en-US" altLang="en-US" smtClean="0"/>
              <a:t>High levels of functional dependency place a burden on caregiver and may result in caregiver </a:t>
            </a:r>
          </a:p>
          <a:p>
            <a:pPr lvl="2"/>
            <a:r>
              <a:rPr lang="en-US" altLang="en-US" smtClean="0"/>
              <a:t>Burnout</a:t>
            </a:r>
          </a:p>
          <a:p>
            <a:pPr lvl="2"/>
            <a:r>
              <a:rPr lang="en-US" altLang="en-US" smtClean="0"/>
              <a:t>Sleep disturbances</a:t>
            </a:r>
          </a:p>
          <a:p>
            <a:pPr lvl="2"/>
            <a:r>
              <a:rPr lang="en-US" altLang="en-US" smtClean="0"/>
              <a:t>Depression </a:t>
            </a:r>
          </a:p>
          <a:p>
            <a:pPr lvl="2"/>
            <a:r>
              <a:rPr lang="en-US" altLang="en-US" smtClean="0"/>
              <a:t>Morbidity</a:t>
            </a:r>
          </a:p>
          <a:p>
            <a:pPr lvl="2"/>
            <a:r>
              <a:rPr lang="en-US" altLang="en-US" smtClean="0"/>
              <a:t>Increased mortality</a:t>
            </a:r>
          </a:p>
        </p:txBody>
      </p:sp>
      <p:sp>
        <p:nvSpPr>
          <p:cNvPr id="29699" name="Rectangle 5"/>
          <p:cNvSpPr>
            <a:spLocks noGrp="1" noChangeArrowheads="1"/>
          </p:cNvSpPr>
          <p:nvPr>
            <p:ph type="title"/>
          </p:nvPr>
        </p:nvSpPr>
        <p:spPr/>
        <p:txBody>
          <a:bodyPr/>
          <a:lstStyle/>
          <a:p>
            <a:r>
              <a:rPr lang="en-US" altLang="en-US" smtClean="0"/>
              <a:t>Caregiver Assessment I</a:t>
            </a:r>
          </a:p>
        </p:txBody>
      </p:sp>
      <p:sp>
        <p:nvSpPr>
          <p:cNvPr id="29700"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29701"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71DCFCB-FCF7-4ADD-B4B1-1AF31490332E}" type="slidenum">
              <a:rPr lang="en-US" sz="1000" smtClean="0">
                <a:latin typeface="Arial" pitchFamily="34" charset="0"/>
              </a:rPr>
              <a:pPr eaLnBrk="1" hangingPunct="1"/>
              <a:t>21</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6"/>
          <p:cNvSpPr>
            <a:spLocks noGrp="1" noChangeArrowheads="1"/>
          </p:cNvSpPr>
          <p:nvPr>
            <p:ph idx="1"/>
          </p:nvPr>
        </p:nvSpPr>
        <p:spPr>
          <a:xfrm>
            <a:off x="465138" y="1641475"/>
            <a:ext cx="8229600" cy="4454525"/>
          </a:xfrm>
        </p:spPr>
        <p:txBody>
          <a:bodyPr/>
          <a:lstStyle/>
          <a:p>
            <a:r>
              <a:rPr lang="en-US" altLang="en-US" smtClean="0"/>
              <a:t>Older person’s need for institutionalization often better predicted from assessment of caregiver than from severity of patient’s illness</a:t>
            </a:r>
          </a:p>
          <a:p>
            <a:pPr lvl="1"/>
            <a:r>
              <a:rPr lang="en-US" altLang="en-US" smtClean="0"/>
              <a:t>Health and well-being of patient and caregiver are closely linked</a:t>
            </a:r>
          </a:p>
          <a:p>
            <a:pPr lvl="2"/>
            <a:r>
              <a:rPr lang="en-US" altLang="en-US" smtClean="0"/>
              <a:t>Part of caring for a frail elder involves paying attention to the well-being of caregiver</a:t>
            </a:r>
          </a:p>
          <a:p>
            <a:pPr lvl="2"/>
            <a:r>
              <a:rPr lang="en-US" altLang="en-US" smtClean="0"/>
              <a:t>Social worker may help identify programs, such as caregiver support groups, respite programs, adult day care, or hired home health aides</a:t>
            </a:r>
          </a:p>
        </p:txBody>
      </p:sp>
      <p:sp>
        <p:nvSpPr>
          <p:cNvPr id="30723" name="Rectangle 5"/>
          <p:cNvSpPr>
            <a:spLocks noGrp="1" noChangeArrowheads="1"/>
          </p:cNvSpPr>
          <p:nvPr>
            <p:ph type="title"/>
          </p:nvPr>
        </p:nvSpPr>
        <p:spPr/>
        <p:txBody>
          <a:bodyPr/>
          <a:lstStyle/>
          <a:p>
            <a:r>
              <a:rPr lang="en-US" altLang="en-US" smtClean="0"/>
              <a:t>Caregiver Assessment II</a:t>
            </a:r>
          </a:p>
        </p:txBody>
      </p:sp>
      <p:sp>
        <p:nvSpPr>
          <p:cNvPr id="30724"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30725"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FFD5A0FF-2ABA-45E3-A550-28D3B6099E42}" type="slidenum">
              <a:rPr lang="en-US" sz="1000" smtClean="0">
                <a:latin typeface="Arial" pitchFamily="34" charset="0"/>
              </a:rPr>
              <a:pPr eaLnBrk="1" hangingPunct="1"/>
              <a:t>22</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6"/>
          <p:cNvSpPr>
            <a:spLocks noGrp="1" noChangeArrowheads="1"/>
          </p:cNvSpPr>
          <p:nvPr>
            <p:ph idx="1"/>
          </p:nvPr>
        </p:nvSpPr>
        <p:spPr>
          <a:xfrm>
            <a:off x="465138" y="1641475"/>
            <a:ext cx="8229600" cy="4605338"/>
          </a:xfrm>
        </p:spPr>
        <p:txBody>
          <a:bodyPr/>
          <a:lstStyle/>
          <a:p>
            <a:r>
              <a:rPr lang="en-US" altLang="en-US" smtClean="0"/>
              <a:t>All caregivers should be screened for caregiver burden</a:t>
            </a:r>
          </a:p>
          <a:p>
            <a:pPr lvl="1"/>
            <a:r>
              <a:rPr lang="en-US" altLang="en-US" smtClean="0"/>
              <a:t>Caregiver burden is perceived strain by person who cares for an elderly, chronically ill, or disabled person</a:t>
            </a:r>
          </a:p>
          <a:p>
            <a:pPr lvl="1"/>
            <a:r>
              <a:rPr lang="en-US" altLang="en-US" smtClean="0"/>
              <a:t>Caregiver burden is linked to caregiver’s ability to cope and handle stress</a:t>
            </a:r>
          </a:p>
          <a:p>
            <a:pPr lvl="1"/>
            <a:r>
              <a:rPr lang="en-US" altLang="en-US" smtClean="0"/>
              <a:t>Level of care older adult requires may exceed caregiver ability</a:t>
            </a:r>
          </a:p>
          <a:p>
            <a:pPr lvl="1"/>
            <a:r>
              <a:rPr lang="en-US" altLang="en-US" smtClean="0"/>
              <a:t>Signs of possible caregiver burnout include multiple somatic complaints, increased stress and anxiety, social isolation, depression, and weight loss</a:t>
            </a:r>
          </a:p>
        </p:txBody>
      </p:sp>
      <p:sp>
        <p:nvSpPr>
          <p:cNvPr id="31747" name="Rectangle 5"/>
          <p:cNvSpPr>
            <a:spLocks noGrp="1" noChangeArrowheads="1"/>
          </p:cNvSpPr>
          <p:nvPr>
            <p:ph type="title"/>
          </p:nvPr>
        </p:nvSpPr>
        <p:spPr/>
        <p:txBody>
          <a:bodyPr/>
          <a:lstStyle/>
          <a:p>
            <a:r>
              <a:rPr lang="en-US" altLang="en-US" smtClean="0"/>
              <a:t>Assessment of Caregiver Burden</a:t>
            </a:r>
          </a:p>
        </p:txBody>
      </p:sp>
      <p:sp>
        <p:nvSpPr>
          <p:cNvPr id="31748"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31749"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1ED32A4F-8BE9-49DA-8C2F-E129B75F6E0B}" type="slidenum">
              <a:rPr lang="en-US" sz="1000" smtClean="0">
                <a:latin typeface="Arial" pitchFamily="34" charset="0"/>
              </a:rPr>
              <a:pPr eaLnBrk="1" hangingPunct="1"/>
              <a:t>23</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6"/>
          <p:cNvSpPr>
            <a:spLocks noGrp="1" noChangeArrowheads="1"/>
          </p:cNvSpPr>
          <p:nvPr>
            <p:ph idx="1"/>
          </p:nvPr>
        </p:nvSpPr>
        <p:spPr>
          <a:xfrm>
            <a:off x="465138" y="1641475"/>
            <a:ext cx="8229600" cy="4454525"/>
          </a:xfrm>
        </p:spPr>
        <p:txBody>
          <a:bodyPr/>
          <a:lstStyle/>
          <a:p>
            <a:pPr lvl="1">
              <a:buSzPct val="60000"/>
              <a:buFont typeface="Wingdings 2" pitchFamily="18" charset="2"/>
              <a:buChar char=""/>
            </a:pPr>
            <a:r>
              <a:rPr lang="en-US" altLang="en-US" sz="2800" smtClean="0"/>
              <a:t>Screening tool that identifies caregivers needing a more comprehensive assessment </a:t>
            </a:r>
          </a:p>
          <a:p>
            <a:pPr lvl="2">
              <a:buSzPct val="80000"/>
              <a:buFont typeface="Wingdings" pitchFamily="2" charset="2"/>
              <a:buChar char="Ø"/>
            </a:pPr>
            <a:r>
              <a:rPr lang="en-US" altLang="en-US" sz="2400" smtClean="0"/>
              <a:t>Brief tool with 13 questions addressing potential strain in employment, financial, physical, social, and time domains</a:t>
            </a:r>
          </a:p>
          <a:p>
            <a:pPr lvl="2">
              <a:buSzPct val="80000"/>
              <a:buFont typeface="Wingdings" pitchFamily="2" charset="2"/>
              <a:buChar char="Ø"/>
            </a:pPr>
            <a:r>
              <a:rPr lang="en-US" altLang="en-US" sz="2400" smtClean="0"/>
              <a:t>Caregiver stress can lead to mistreatment of older adults</a:t>
            </a:r>
          </a:p>
          <a:p>
            <a:pPr lvl="2">
              <a:buSzPct val="80000"/>
              <a:buFont typeface="Wingdings" pitchFamily="2" charset="2"/>
              <a:buChar char="Ø"/>
            </a:pPr>
            <a:r>
              <a:rPr lang="en-US" altLang="en-US" sz="2400" smtClean="0"/>
              <a:t>Thorough assessment may identify opportunities to prevent and stop mistreatment of older adults</a:t>
            </a:r>
          </a:p>
        </p:txBody>
      </p:sp>
      <p:sp>
        <p:nvSpPr>
          <p:cNvPr id="32771" name="Rectangle 5"/>
          <p:cNvSpPr>
            <a:spLocks noGrp="1" noChangeArrowheads="1"/>
          </p:cNvSpPr>
          <p:nvPr>
            <p:ph type="title"/>
          </p:nvPr>
        </p:nvSpPr>
        <p:spPr/>
        <p:txBody>
          <a:bodyPr/>
          <a:lstStyle/>
          <a:p>
            <a:r>
              <a:rPr lang="en-US" altLang="en-US" smtClean="0"/>
              <a:t>Caregiver Strain Index</a:t>
            </a:r>
          </a:p>
        </p:txBody>
      </p:sp>
      <p:sp>
        <p:nvSpPr>
          <p:cNvPr id="32772"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32773"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6A7AEAD-E567-4DD1-BE75-EAD36B1918E3}" type="slidenum">
              <a:rPr lang="en-US" sz="1000" smtClean="0">
                <a:latin typeface="Arial" pitchFamily="34" charset="0"/>
              </a:rPr>
              <a:pPr eaLnBrk="1" hangingPunct="1"/>
              <a:t>24</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ontent Placeholder 2"/>
          <p:cNvSpPr>
            <a:spLocks noGrp="1"/>
          </p:cNvSpPr>
          <p:nvPr>
            <p:ph idx="1"/>
          </p:nvPr>
        </p:nvSpPr>
        <p:spPr>
          <a:xfrm>
            <a:off x="465138" y="1641475"/>
            <a:ext cx="8229600" cy="4454525"/>
          </a:xfrm>
        </p:spPr>
        <p:txBody>
          <a:bodyPr/>
          <a:lstStyle/>
          <a:p>
            <a:r>
              <a:rPr lang="en-US" altLang="en-US" sz="2000" smtClean="0"/>
              <a:t>Location of the heath care setting contributes to the ability to perform a comprehensive functional assessment</a:t>
            </a:r>
          </a:p>
          <a:p>
            <a:r>
              <a:rPr lang="en-US" altLang="en-US" sz="2000" smtClean="0"/>
              <a:t>Different types of settings</a:t>
            </a:r>
          </a:p>
          <a:p>
            <a:pPr lvl="1"/>
            <a:r>
              <a:rPr lang="en-US" altLang="en-US" sz="1800" smtClean="0"/>
              <a:t>Acute care </a:t>
            </a:r>
          </a:p>
          <a:p>
            <a:pPr lvl="1"/>
            <a:r>
              <a:rPr lang="en-US" altLang="en-US" sz="1800" smtClean="0"/>
              <a:t>Community</a:t>
            </a:r>
          </a:p>
          <a:p>
            <a:pPr lvl="1"/>
            <a:r>
              <a:rPr lang="en-US" altLang="en-US" sz="1800" smtClean="0"/>
              <a:t>Home care</a:t>
            </a:r>
          </a:p>
          <a:p>
            <a:pPr lvl="1"/>
            <a:r>
              <a:rPr lang="en-US" altLang="en-US" sz="1800" smtClean="0"/>
              <a:t>Nursing facilities</a:t>
            </a:r>
          </a:p>
          <a:p>
            <a:pPr lvl="1"/>
            <a:r>
              <a:rPr lang="en-US" altLang="en-US" sz="1800" smtClean="0"/>
              <a:t>Assisted living</a:t>
            </a:r>
          </a:p>
          <a:p>
            <a:pPr lvl="1"/>
            <a:r>
              <a:rPr lang="en-US" altLang="en-US" sz="1800" smtClean="0"/>
              <a:t>Continuing-care retirement communities</a:t>
            </a:r>
          </a:p>
          <a:p>
            <a:r>
              <a:rPr lang="en-US" altLang="en-US" sz="2000" smtClean="0"/>
              <a:t>Maintaining independence</a:t>
            </a:r>
          </a:p>
          <a:p>
            <a:pPr lvl="1"/>
            <a:r>
              <a:rPr lang="en-US" altLang="en-US" sz="1800" smtClean="0"/>
              <a:t>Exercise</a:t>
            </a:r>
          </a:p>
          <a:p>
            <a:pPr lvl="1"/>
            <a:r>
              <a:rPr lang="en-US" altLang="en-US" sz="1800" smtClean="0"/>
              <a:t>Health care maintenance</a:t>
            </a:r>
          </a:p>
        </p:txBody>
      </p:sp>
      <p:sp>
        <p:nvSpPr>
          <p:cNvPr id="33795" name="Title 1"/>
          <p:cNvSpPr>
            <a:spLocks noGrp="1"/>
          </p:cNvSpPr>
          <p:nvPr>
            <p:ph type="title"/>
          </p:nvPr>
        </p:nvSpPr>
        <p:spPr/>
        <p:txBody>
          <a:bodyPr/>
          <a:lstStyle/>
          <a:p>
            <a:r>
              <a:rPr lang="en-US" altLang="en-US" smtClean="0"/>
              <a:t>Contexts of Care</a:t>
            </a:r>
          </a:p>
        </p:txBody>
      </p:sp>
      <p:sp>
        <p:nvSpPr>
          <p:cNvPr id="33796"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33797"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6BDEC7E-ECE1-498E-AC13-D59CB92F9761}" type="slidenum">
              <a:rPr lang="en-US" sz="1000" smtClean="0">
                <a:latin typeface="Arial" pitchFamily="34" charset="0"/>
              </a:rPr>
              <a:pPr eaLnBrk="1" hangingPunct="1"/>
              <a:t>25</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ontent Placeholder 2"/>
          <p:cNvSpPr>
            <a:spLocks noGrp="1"/>
          </p:cNvSpPr>
          <p:nvPr>
            <p:ph idx="1"/>
          </p:nvPr>
        </p:nvSpPr>
        <p:spPr>
          <a:xfrm>
            <a:off x="465138" y="1641475"/>
            <a:ext cx="8229600" cy="4454525"/>
          </a:xfrm>
        </p:spPr>
        <p:txBody>
          <a:bodyPr/>
          <a:lstStyle/>
          <a:p>
            <a:r>
              <a:rPr lang="en-US" altLang="en-US" sz="2400" dirty="0" smtClean="0"/>
              <a:t>Physical environment:  Observations to determine safety</a:t>
            </a:r>
          </a:p>
          <a:p>
            <a:r>
              <a:rPr lang="en-US" altLang="en-US" sz="2400" dirty="0" smtClean="0"/>
              <a:t>Falls: Nearly 30% of older adults fall in the community</a:t>
            </a:r>
          </a:p>
          <a:p>
            <a:r>
              <a:rPr lang="en-US" altLang="en-US" sz="2400" dirty="0" smtClean="0"/>
              <a:t>Older adult drivers: 8% of all traffic injuries and 18% of all pedestrian fatalities</a:t>
            </a:r>
          </a:p>
          <a:p>
            <a:r>
              <a:rPr lang="en-US" altLang="en-US" sz="2400" dirty="0" smtClean="0"/>
              <a:t>Sleep: Screening tools to measure sleep pattern </a:t>
            </a:r>
          </a:p>
          <a:p>
            <a:r>
              <a:rPr lang="en-US" altLang="en-US" sz="2400" dirty="0" smtClean="0"/>
              <a:t>Spiritual assessment: Individualized inquiry </a:t>
            </a:r>
          </a:p>
          <a:p>
            <a:r>
              <a:rPr lang="en-US" altLang="en-US" sz="2400" dirty="0" smtClean="0"/>
              <a:t>Special considerations: May require more time to examine</a:t>
            </a:r>
          </a:p>
          <a:p>
            <a:r>
              <a:rPr lang="en-US" altLang="en-US" sz="2400" dirty="0" smtClean="0"/>
              <a:t>Cultural considerations: May impact care and influence decision making</a:t>
            </a:r>
          </a:p>
        </p:txBody>
      </p:sp>
      <p:sp>
        <p:nvSpPr>
          <p:cNvPr id="34819" name="Title 1"/>
          <p:cNvSpPr>
            <a:spLocks noGrp="1"/>
          </p:cNvSpPr>
          <p:nvPr>
            <p:ph type="title"/>
          </p:nvPr>
        </p:nvSpPr>
        <p:spPr/>
        <p:txBody>
          <a:bodyPr/>
          <a:lstStyle/>
          <a:p>
            <a:r>
              <a:rPr lang="en-US" altLang="en-US" smtClean="0"/>
              <a:t>Environmental Assessments</a:t>
            </a:r>
          </a:p>
        </p:txBody>
      </p:sp>
      <p:sp>
        <p:nvSpPr>
          <p:cNvPr id="34820"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34821"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1CDAC54-9263-41F1-999F-F39A252711E0}" type="slidenum">
              <a:rPr lang="en-US" sz="1000" smtClean="0">
                <a:latin typeface="Arial" pitchFamily="34" charset="0"/>
              </a:rPr>
              <a:pPr eaLnBrk="1" hangingPunct="1"/>
              <a:t>26</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a:t>The nurse realizes that the patient at the highest risk for falls the </a:t>
            </a:r>
            <a:r>
              <a:rPr lang="en-US"/>
              <a:t>patient</a:t>
            </a:r>
            <a:r>
              <a:rPr lang="en-US" smtClean="0"/>
              <a:t>:</a:t>
            </a:r>
          </a:p>
          <a:p>
            <a:pPr marL="0" indent="0">
              <a:buNone/>
            </a:pPr>
            <a:endParaRPr lang="en-US" dirty="0" smtClean="0"/>
          </a:p>
          <a:p>
            <a:pPr marL="463550" indent="-463550" eaLnBrk="1" hangingPunct="1">
              <a:buSzPct val="100000"/>
              <a:buFont typeface="Arial" charset="0"/>
              <a:buAutoNum type="arabicPeriod"/>
              <a:defRPr/>
            </a:pPr>
            <a:r>
              <a:rPr lang="en-US" dirty="0"/>
              <a:t>with a history of myocardial infarction.</a:t>
            </a:r>
          </a:p>
          <a:p>
            <a:pPr marL="463550" indent="-463550" eaLnBrk="1" hangingPunct="1">
              <a:buSzPct val="100000"/>
              <a:buFont typeface="Arial" charset="0"/>
              <a:buAutoNum type="arabicPeriod"/>
              <a:defRPr/>
            </a:pPr>
            <a:r>
              <a:rPr lang="en-US" dirty="0"/>
              <a:t>who uses a cane to ambulate.</a:t>
            </a:r>
          </a:p>
          <a:p>
            <a:pPr marL="463550" indent="-463550" eaLnBrk="1" hangingPunct="1">
              <a:buSzPct val="100000"/>
              <a:buFont typeface="Arial" charset="0"/>
              <a:buAutoNum type="arabicPeriod"/>
              <a:defRPr/>
            </a:pPr>
            <a:r>
              <a:rPr lang="en-US" dirty="0"/>
              <a:t>who has to climb up a flight of steps to get to the bathroom.</a:t>
            </a:r>
          </a:p>
          <a:p>
            <a:pPr marL="463550" indent="-463550" eaLnBrk="1" hangingPunct="1">
              <a:buSzPct val="100000"/>
              <a:buFont typeface="Arial" charset="0"/>
              <a:buAutoNum type="arabicPeriod"/>
              <a:defRPr/>
            </a:pPr>
            <a:r>
              <a:rPr lang="en-US" dirty="0"/>
              <a:t>who had a hip replacement 2 months ago. </a:t>
            </a:r>
          </a:p>
          <a:p>
            <a:pPr marL="0" indent="0">
              <a:buNone/>
            </a:pPr>
            <a:endParaRPr lang="en-US" dirty="0"/>
          </a:p>
        </p:txBody>
      </p:sp>
      <p:sp>
        <p:nvSpPr>
          <p:cNvPr id="3" name="Title 2"/>
          <p:cNvSpPr>
            <a:spLocks noGrp="1"/>
          </p:cNvSpPr>
          <p:nvPr>
            <p:ph type="title"/>
          </p:nvPr>
        </p:nvSpPr>
        <p:spPr/>
        <p:txBody>
          <a:bodyPr/>
          <a:lstStyle/>
          <a:p>
            <a:r>
              <a:rPr lang="en-US" dirty="0" smtClean="0"/>
              <a:t>Question</a:t>
            </a:r>
            <a:endParaRPr lang="en-US" dirty="0"/>
          </a:p>
        </p:txBody>
      </p:sp>
      <p:sp>
        <p:nvSpPr>
          <p:cNvPr id="4" name="Slide Number Placeholder 3"/>
          <p:cNvSpPr>
            <a:spLocks noGrp="1"/>
          </p:cNvSpPr>
          <p:nvPr>
            <p:ph type="sldNum" sz="quarter" idx="10"/>
          </p:nvPr>
        </p:nvSpPr>
        <p:spPr/>
        <p:txBody>
          <a:bodyPr/>
          <a:lstStyle/>
          <a:p>
            <a:pPr>
              <a:defRPr/>
            </a:pPr>
            <a:fld id="{9193372F-9F01-4D35-85F2-FB478BBF8D6B}" type="slidenum">
              <a:rPr lang="en-US" smtClean="0"/>
              <a:pPr>
                <a:defRPr/>
              </a:pPr>
              <a:t>27</a:t>
            </a:fld>
            <a:endParaRPr lang="en-US" dirty="0"/>
          </a:p>
        </p:txBody>
      </p:sp>
      <p:sp>
        <p:nvSpPr>
          <p:cNvPr id="5" name="Footer Placeholder 4"/>
          <p:cNvSpPr>
            <a:spLocks noGrp="1"/>
          </p:cNvSpPr>
          <p:nvPr>
            <p:ph type="ftr" sz="quarter" idx="11"/>
          </p:nvPr>
        </p:nvSpPr>
        <p:spPr/>
        <p:txBody>
          <a:bodyPr/>
          <a:lstStyle/>
          <a:p>
            <a:pPr>
              <a:defRPr/>
            </a:pPr>
            <a:r>
              <a:rPr lang="en-US" smtClean="0"/>
              <a:t>Copyright © 2016 by Elsevier, Inc. All rights reserved.</a:t>
            </a:r>
          </a:p>
          <a:p>
            <a:pPr>
              <a:defRPr/>
            </a:pPr>
            <a:r>
              <a:rPr lang="en-US" smtClean="0"/>
              <a:t>Copyright © 2012, 2008, 2004, 2000, 1996, 1993 by Saunders, an affiliate of Elsevier Inc. </a:t>
            </a:r>
            <a:endParaRPr lang="en-US"/>
          </a:p>
        </p:txBody>
      </p:sp>
    </p:spTree>
    <p:extLst>
      <p:ext uri="{BB962C8B-B14F-4D97-AF65-F5344CB8AC3E}">
        <p14:creationId xmlns:p14="http://schemas.microsoft.com/office/powerpoint/2010/main" val="181993759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ontent Placeholder 2"/>
          <p:cNvSpPr>
            <a:spLocks noGrp="1"/>
          </p:cNvSpPr>
          <p:nvPr>
            <p:ph idx="1"/>
          </p:nvPr>
        </p:nvSpPr>
        <p:spPr>
          <a:xfrm>
            <a:off x="465138" y="1641475"/>
            <a:ext cx="8229600" cy="4454525"/>
          </a:xfrm>
        </p:spPr>
        <p:txBody>
          <a:bodyPr/>
          <a:lstStyle/>
          <a:p>
            <a:r>
              <a:rPr lang="en-US" altLang="en-US" sz="2400" smtClean="0"/>
              <a:t>Assessing those in pain</a:t>
            </a:r>
          </a:p>
          <a:p>
            <a:pPr lvl="1"/>
            <a:r>
              <a:rPr lang="en-US" altLang="en-US" sz="2000" smtClean="0"/>
              <a:t>Alleviating pain should be a priority</a:t>
            </a:r>
          </a:p>
          <a:p>
            <a:pPr lvl="1"/>
            <a:r>
              <a:rPr lang="en-US" altLang="en-US" sz="2000" smtClean="0"/>
              <a:t>Premedication may be required</a:t>
            </a:r>
          </a:p>
          <a:p>
            <a:pPr lvl="1"/>
            <a:r>
              <a:rPr lang="en-US" altLang="en-US" sz="2000" smtClean="0"/>
              <a:t>Positioning for comfort</a:t>
            </a:r>
          </a:p>
          <a:p>
            <a:pPr lvl="1"/>
            <a:r>
              <a:rPr lang="en-US" altLang="en-US" sz="2000" smtClean="0"/>
              <a:t>Using age appropriate pain scale–“gold standard”–patient self report</a:t>
            </a:r>
          </a:p>
          <a:p>
            <a:r>
              <a:rPr lang="en-US" altLang="en-US" sz="2400" smtClean="0"/>
              <a:t>Altered cognition</a:t>
            </a:r>
          </a:p>
          <a:p>
            <a:pPr lvl="1"/>
            <a:r>
              <a:rPr lang="en-US" altLang="en-US" sz="2000" smtClean="0"/>
              <a:t>Difficulty in obtaining accurate information from patient</a:t>
            </a:r>
          </a:p>
          <a:p>
            <a:pPr lvl="1"/>
            <a:r>
              <a:rPr lang="en-US" altLang="en-US" sz="2000" smtClean="0"/>
              <a:t>Involve the caregiver in the assessment dialogue</a:t>
            </a:r>
          </a:p>
          <a:p>
            <a:pPr lvl="1"/>
            <a:r>
              <a:rPr lang="en-US" altLang="en-US" sz="2000" smtClean="0"/>
              <a:t>Split assessments into smaller categories to perhaps get a better understanding of how patient is understanding questions</a:t>
            </a:r>
          </a:p>
        </p:txBody>
      </p:sp>
      <p:sp>
        <p:nvSpPr>
          <p:cNvPr id="35843" name="Title 1"/>
          <p:cNvSpPr>
            <a:spLocks noGrp="1"/>
          </p:cNvSpPr>
          <p:nvPr>
            <p:ph type="title"/>
          </p:nvPr>
        </p:nvSpPr>
        <p:spPr/>
        <p:txBody>
          <a:bodyPr/>
          <a:lstStyle/>
          <a:p>
            <a:r>
              <a:rPr lang="en-US" altLang="en-US" smtClean="0"/>
              <a:t>Other Assessments of Interest</a:t>
            </a:r>
          </a:p>
        </p:txBody>
      </p:sp>
      <p:sp>
        <p:nvSpPr>
          <p:cNvPr id="35844"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35845"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593D08F-1F08-459A-8792-DBBF32B88B4D}" type="slidenum">
              <a:rPr lang="en-US" sz="1000" smtClean="0">
                <a:latin typeface="Arial" pitchFamily="34" charset="0"/>
              </a:rPr>
              <a:pPr eaLnBrk="1" hangingPunct="1"/>
              <a:t>28</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idx="1"/>
          </p:nvPr>
        </p:nvSpPr>
        <p:spPr>
          <a:xfrm>
            <a:off x="465138" y="1641475"/>
            <a:ext cx="8229600" cy="4454525"/>
          </a:xfrm>
        </p:spPr>
        <p:txBody>
          <a:bodyPr/>
          <a:lstStyle/>
          <a:p>
            <a:r>
              <a:rPr lang="en-US" altLang="en-US" smtClean="0"/>
              <a:t>Ideally, all aspects of social assessment would be completed before approach to end of life</a:t>
            </a:r>
          </a:p>
          <a:p>
            <a:pPr lvl="1"/>
            <a:r>
              <a:rPr lang="en-US" altLang="en-US" smtClean="0"/>
              <a:t>Maximize interventions to make person comfortable</a:t>
            </a:r>
          </a:p>
          <a:p>
            <a:pPr lvl="1"/>
            <a:r>
              <a:rPr lang="en-US" altLang="en-US" smtClean="0"/>
              <a:t>If interviewing is not possible, pull all available data together to formulate enhancing interventions</a:t>
            </a:r>
          </a:p>
          <a:p>
            <a:pPr lvl="1"/>
            <a:r>
              <a:rPr lang="en-US" altLang="en-US" smtClean="0"/>
              <a:t>Use information from caregivers and other existing sources</a:t>
            </a:r>
          </a:p>
          <a:p>
            <a:pPr lvl="1"/>
            <a:r>
              <a:rPr lang="en-US" altLang="en-US" smtClean="0"/>
              <a:t>Be conscious that caregiver stress may be enhanced during this time of added strain</a:t>
            </a:r>
          </a:p>
        </p:txBody>
      </p:sp>
      <p:sp>
        <p:nvSpPr>
          <p:cNvPr id="36867" name="Rectangle 2"/>
          <p:cNvSpPr>
            <a:spLocks noGrp="1" noChangeArrowheads="1"/>
          </p:cNvSpPr>
          <p:nvPr>
            <p:ph type="title"/>
          </p:nvPr>
        </p:nvSpPr>
        <p:spPr/>
        <p:txBody>
          <a:bodyPr/>
          <a:lstStyle/>
          <a:p>
            <a:r>
              <a:rPr lang="en-US" altLang="en-US" smtClean="0"/>
              <a:t>Assessment at End of Life</a:t>
            </a:r>
          </a:p>
        </p:txBody>
      </p:sp>
      <p:sp>
        <p:nvSpPr>
          <p:cNvPr id="36868"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36869"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443C3B6-710F-4690-B790-EC41B358B557}" type="slidenum">
              <a:rPr lang="en-US" sz="1000" smtClean="0">
                <a:latin typeface="Arial" pitchFamily="34" charset="0"/>
              </a:rPr>
              <a:pPr eaLnBrk="1" hangingPunct="1"/>
              <a:t>29</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6"/>
          <p:cNvSpPr>
            <a:spLocks noGrp="1" noChangeArrowheads="1"/>
          </p:cNvSpPr>
          <p:nvPr>
            <p:ph idx="1"/>
          </p:nvPr>
        </p:nvSpPr>
        <p:spPr>
          <a:xfrm>
            <a:off x="465138" y="1641475"/>
            <a:ext cx="8229600" cy="4454525"/>
          </a:xfrm>
        </p:spPr>
        <p:txBody>
          <a:bodyPr/>
          <a:lstStyle/>
          <a:p>
            <a:r>
              <a:rPr lang="en-US" altLang="en-US" smtClean="0"/>
              <a:t>The U.S. has a large and expanding population of older adults</a:t>
            </a:r>
          </a:p>
          <a:p>
            <a:pPr lvl="1"/>
            <a:r>
              <a:rPr lang="en-US" altLang="en-US" smtClean="0"/>
              <a:t>In 2010 persons 65 years of age and older totaled 13.3% of U.S. population and 13.6 million short hospital stays</a:t>
            </a:r>
          </a:p>
          <a:p>
            <a:pPr lvl="1"/>
            <a:r>
              <a:rPr lang="en-US" altLang="en-US" smtClean="0"/>
              <a:t>Older adults are heterogeneous, and differences exist among biological, physical, and emotional rates of aging</a:t>
            </a:r>
          </a:p>
          <a:p>
            <a:pPr lvl="1"/>
            <a:r>
              <a:rPr lang="en-US" altLang="en-US" smtClean="0"/>
              <a:t>The cost of personal caregiving was noted at 450 billion in 2005 </a:t>
            </a:r>
          </a:p>
        </p:txBody>
      </p:sp>
      <p:sp>
        <p:nvSpPr>
          <p:cNvPr id="12291" name="Rectangle 5"/>
          <p:cNvSpPr>
            <a:spLocks noGrp="1" noChangeArrowheads="1"/>
          </p:cNvSpPr>
          <p:nvPr>
            <p:ph type="title"/>
          </p:nvPr>
        </p:nvSpPr>
        <p:spPr/>
        <p:txBody>
          <a:bodyPr/>
          <a:lstStyle/>
          <a:p>
            <a:r>
              <a:rPr lang="en-US" altLang="en-US" smtClean="0"/>
              <a:t>Older Adult Statistics</a:t>
            </a:r>
          </a:p>
        </p:txBody>
      </p:sp>
      <p:sp>
        <p:nvSpPr>
          <p:cNvPr id="12292"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12293"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96E2BD8-2CD7-474F-A62F-FCA957B57B09}" type="slidenum">
              <a:rPr lang="en-US" sz="1000" smtClean="0">
                <a:latin typeface="Arial" pitchFamily="34" charset="0"/>
              </a:rPr>
              <a:pPr eaLnBrk="1" hangingPunct="1"/>
              <a:t>3</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a:spLocks noGrp="1" noChangeArrowheads="1"/>
          </p:cNvSpPr>
          <p:nvPr>
            <p:ph idx="1"/>
          </p:nvPr>
        </p:nvSpPr>
        <p:spPr>
          <a:xfrm>
            <a:off x="465138" y="1641475"/>
            <a:ext cx="8229600" cy="4454525"/>
          </a:xfrm>
        </p:spPr>
        <p:txBody>
          <a:bodyPr/>
          <a:lstStyle/>
          <a:p>
            <a:r>
              <a:rPr lang="en-US" altLang="en-US" dirty="0" smtClean="0"/>
              <a:t>Do not necessarily represent pathology</a:t>
            </a:r>
          </a:p>
          <a:p>
            <a:pPr lvl="1"/>
            <a:r>
              <a:rPr lang="en-US" altLang="en-US" dirty="0" smtClean="0"/>
              <a:t>With imposition of acute and chronic illnesses, including hospitalization, older adults may be predisposed to disability</a:t>
            </a:r>
          </a:p>
          <a:p>
            <a:pPr lvl="2"/>
            <a:r>
              <a:rPr lang="en-US" altLang="en-US" dirty="0" smtClean="0"/>
              <a:t>Older adults may arrive not only with an acute illness, such as pneumonia, but also with ongoing chronic “geriatric syndromes,” such as urinary incontinence, fragile skin, confusion, problems with eating or feeding, falls, and sleep disorders</a:t>
            </a:r>
          </a:p>
          <a:p>
            <a:pPr lvl="2"/>
            <a:r>
              <a:rPr lang="en-US" altLang="en-US" dirty="0" smtClean="0"/>
              <a:t>If these syndromes are not identified early, an older adult may have functional decline</a:t>
            </a:r>
          </a:p>
        </p:txBody>
      </p:sp>
      <p:sp>
        <p:nvSpPr>
          <p:cNvPr id="13315" name="Rectangle 5"/>
          <p:cNvSpPr>
            <a:spLocks noGrp="1" noChangeArrowheads="1"/>
          </p:cNvSpPr>
          <p:nvPr>
            <p:ph type="title"/>
          </p:nvPr>
        </p:nvSpPr>
        <p:spPr/>
        <p:txBody>
          <a:bodyPr/>
          <a:lstStyle/>
          <a:p>
            <a:r>
              <a:rPr lang="en-US" altLang="en-US" smtClean="0"/>
              <a:t>Normal Changes with Aging</a:t>
            </a:r>
          </a:p>
        </p:txBody>
      </p:sp>
      <p:sp>
        <p:nvSpPr>
          <p:cNvPr id="13316"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13317"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B1DC35C-8EC1-465C-91C3-3A2D9024DAEA}" type="slidenum">
              <a:rPr lang="en-US" sz="1000" smtClean="0">
                <a:latin typeface="Arial" pitchFamily="34" charset="0"/>
              </a:rPr>
              <a:pPr eaLnBrk="1" hangingPunct="1"/>
              <a:t>4</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6"/>
          <p:cNvSpPr>
            <a:spLocks noGrp="1" noChangeArrowheads="1"/>
          </p:cNvSpPr>
          <p:nvPr>
            <p:ph idx="1"/>
          </p:nvPr>
        </p:nvSpPr>
        <p:spPr>
          <a:xfrm>
            <a:off x="465138" y="1641475"/>
            <a:ext cx="8229600" cy="4454525"/>
          </a:xfrm>
        </p:spPr>
        <p:txBody>
          <a:bodyPr/>
          <a:lstStyle/>
          <a:p>
            <a:r>
              <a:rPr lang="en-US" altLang="en-US" smtClean="0"/>
              <a:t>Refers to one’s ability to perform activities necessary to live in modern society</a:t>
            </a:r>
          </a:p>
          <a:p>
            <a:pPr lvl="1"/>
            <a:r>
              <a:rPr lang="en-US" altLang="en-US" smtClean="0"/>
              <a:t>Includes driving, using telephone, and performing personal tasks, such as bathing and toileting</a:t>
            </a:r>
          </a:p>
          <a:p>
            <a:pPr lvl="2"/>
            <a:r>
              <a:rPr lang="en-US" altLang="en-US" smtClean="0"/>
              <a:t>Also incorporates older adult’s physiologic and psychological status and physical and social environments</a:t>
            </a:r>
          </a:p>
          <a:p>
            <a:pPr lvl="2"/>
            <a:r>
              <a:rPr lang="en-US" altLang="en-US" smtClean="0"/>
              <a:t>Functional status: individual’s actual performance of activities and tasks associated with his or her current life roles and dependent on motivation, vision and hearing, degree of assistance needed to accomplish tasks, and cognition</a:t>
            </a:r>
          </a:p>
        </p:txBody>
      </p:sp>
      <p:sp>
        <p:nvSpPr>
          <p:cNvPr id="14339" name="Rectangle 5"/>
          <p:cNvSpPr>
            <a:spLocks noGrp="1" noChangeArrowheads="1"/>
          </p:cNvSpPr>
          <p:nvPr>
            <p:ph type="title"/>
          </p:nvPr>
        </p:nvSpPr>
        <p:spPr/>
        <p:txBody>
          <a:bodyPr/>
          <a:lstStyle/>
          <a:p>
            <a:r>
              <a:rPr lang="en-US" altLang="en-US" smtClean="0"/>
              <a:t>Functional Ability </a:t>
            </a:r>
          </a:p>
        </p:txBody>
      </p:sp>
      <p:sp>
        <p:nvSpPr>
          <p:cNvPr id="14340"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14341"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16B0F3F1-7041-4A3C-8450-E8A3A11FA945}" type="slidenum">
              <a:rPr lang="en-US" sz="1000" smtClean="0">
                <a:latin typeface="Arial" pitchFamily="34" charset="0"/>
              </a:rPr>
              <a:pPr eaLnBrk="1" hangingPunct="1"/>
              <a:t>5</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6"/>
          <p:cNvSpPr>
            <a:spLocks noGrp="1" noChangeArrowheads="1"/>
          </p:cNvSpPr>
          <p:nvPr>
            <p:ph idx="1"/>
          </p:nvPr>
        </p:nvSpPr>
        <p:spPr>
          <a:xfrm>
            <a:off x="465138" y="1641475"/>
            <a:ext cx="8229600" cy="4656138"/>
          </a:xfrm>
        </p:spPr>
        <p:txBody>
          <a:bodyPr/>
          <a:lstStyle/>
          <a:p>
            <a:pPr lvl="1">
              <a:buSzPct val="60000"/>
              <a:buFont typeface="Wingdings 2" pitchFamily="18" charset="2"/>
              <a:buChar char=""/>
            </a:pPr>
            <a:r>
              <a:rPr lang="en-US" altLang="en-US" smtClean="0"/>
              <a:t>Functional status is not static; older adults may move continuously through varying stages of independence and disability</a:t>
            </a:r>
          </a:p>
          <a:p>
            <a:pPr lvl="2">
              <a:buSzPct val="80000"/>
              <a:buFont typeface="Wingdings" pitchFamily="2" charset="2"/>
              <a:buChar char="Ø"/>
            </a:pPr>
            <a:r>
              <a:rPr lang="en-US" altLang="en-US" smtClean="0"/>
              <a:t>Lack of social support or safe physical setting are environmental issues affecting functional status and ability to live independently</a:t>
            </a:r>
          </a:p>
          <a:p>
            <a:pPr lvl="2">
              <a:buSzPct val="80000"/>
              <a:buFont typeface="Wingdings" pitchFamily="2" charset="2"/>
              <a:buChar char="Ø"/>
            </a:pPr>
            <a:r>
              <a:rPr lang="en-US" altLang="en-US" smtClean="0"/>
              <a:t>Interaction of these components provides a snapshot of an older adult’s functional status at a given point in time</a:t>
            </a:r>
          </a:p>
          <a:p>
            <a:pPr lvl="1">
              <a:buSzPct val="60000"/>
              <a:buFont typeface="Wingdings 2" pitchFamily="18" charset="2"/>
              <a:buChar char=""/>
            </a:pPr>
            <a:r>
              <a:rPr lang="en-US" altLang="en-US" smtClean="0"/>
              <a:t>Assessment of function is important geriatric tenet to provide a baseline</a:t>
            </a:r>
          </a:p>
          <a:p>
            <a:pPr lvl="2">
              <a:buSzPct val="80000"/>
              <a:buFont typeface="Wingdings" pitchFamily="2" charset="2"/>
              <a:buChar char="Ø"/>
            </a:pPr>
            <a:r>
              <a:rPr lang="en-US" altLang="en-US" smtClean="0"/>
              <a:t>For continuing comparison and to predict prognosis</a:t>
            </a:r>
          </a:p>
          <a:p>
            <a:pPr lvl="2">
              <a:buSzPct val="80000"/>
              <a:buFont typeface="Wingdings" pitchFamily="2" charset="2"/>
              <a:buChar char="Ø"/>
            </a:pPr>
            <a:r>
              <a:rPr lang="en-US" altLang="en-US" smtClean="0"/>
              <a:t>Assists practitioner with objective measures to determine efficacy of treatments</a:t>
            </a:r>
          </a:p>
          <a:p>
            <a:pPr lvl="2"/>
            <a:endParaRPr lang="en-US" altLang="en-US" smtClean="0"/>
          </a:p>
        </p:txBody>
      </p:sp>
      <p:sp>
        <p:nvSpPr>
          <p:cNvPr id="15363" name="Rectangle 5"/>
          <p:cNvSpPr>
            <a:spLocks noGrp="1" noChangeArrowheads="1"/>
          </p:cNvSpPr>
          <p:nvPr>
            <p:ph type="title"/>
          </p:nvPr>
        </p:nvSpPr>
        <p:spPr/>
        <p:txBody>
          <a:bodyPr/>
          <a:lstStyle/>
          <a:p>
            <a:r>
              <a:rPr lang="en-US" altLang="en-US" smtClean="0"/>
              <a:t>Functional Status</a:t>
            </a:r>
          </a:p>
        </p:txBody>
      </p:sp>
      <p:sp>
        <p:nvSpPr>
          <p:cNvPr id="15364"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15365"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8A3E4CF-46A6-4B63-93F3-731E4A3451FE}" type="slidenum">
              <a:rPr lang="en-US" sz="1000" smtClean="0">
                <a:latin typeface="Arial" pitchFamily="34" charset="0"/>
              </a:rPr>
              <a:pPr eaLnBrk="1" hangingPunct="1"/>
              <a:t>6</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0662" name="Rectangle 6"/>
          <p:cNvSpPr>
            <a:spLocks noGrp="1" noChangeArrowheads="1"/>
          </p:cNvSpPr>
          <p:nvPr>
            <p:ph idx="1"/>
          </p:nvPr>
        </p:nvSpPr>
        <p:spPr>
          <a:xfrm>
            <a:off x="465138" y="1641475"/>
            <a:ext cx="8229600" cy="4454525"/>
          </a:xfrm>
        </p:spPr>
        <p:txBody>
          <a:bodyPr/>
          <a:lstStyle/>
          <a:p>
            <a:pPr marL="398463" lvl="2" indent="-398463">
              <a:buSzPct val="60000"/>
              <a:buFont typeface="Wingdings 2" pitchFamily="18" charset="2"/>
              <a:buChar char=""/>
              <a:defRPr/>
            </a:pPr>
            <a:r>
              <a:rPr lang="en-US" altLang="en-US" dirty="0" smtClean="0"/>
              <a:t>Basis for care planning, goal setting, and discharge planning</a:t>
            </a:r>
          </a:p>
          <a:p>
            <a:pPr marL="398463" lvl="2" indent="-398463">
              <a:buSzPct val="60000"/>
              <a:buFont typeface="Wingdings 2" pitchFamily="18" charset="2"/>
              <a:buChar char=""/>
              <a:defRPr/>
            </a:pPr>
            <a:r>
              <a:rPr lang="en-US" altLang="en-US" dirty="0" smtClean="0"/>
              <a:t>Needed for eligibility to obtain services, such as durable medical equipment, home modifications, and inpatient or outpatient rehabilitation services</a:t>
            </a:r>
          </a:p>
          <a:p>
            <a:pPr marL="398463" lvl="2" indent="-398463">
              <a:buSzPct val="60000"/>
              <a:buFont typeface="Wingdings 2" pitchFamily="18" charset="2"/>
              <a:buChar char=""/>
              <a:defRPr/>
            </a:pPr>
            <a:r>
              <a:rPr lang="en-US" altLang="en-US" dirty="0" smtClean="0"/>
              <a:t>For older adult and family, a functional assessment can identify areas for current and future planning</a:t>
            </a:r>
          </a:p>
          <a:p>
            <a:pPr>
              <a:defRPr/>
            </a:pPr>
            <a:r>
              <a:rPr lang="en-US" altLang="en-US" sz="2000" dirty="0" smtClean="0"/>
              <a:t>Functional assessment includes three overarching domains</a:t>
            </a:r>
          </a:p>
          <a:p>
            <a:pPr lvl="1">
              <a:defRPr/>
            </a:pPr>
            <a:r>
              <a:rPr lang="en-US" altLang="en-US" sz="1800" dirty="0" smtClean="0"/>
              <a:t>Activities of daily living (ADLs) </a:t>
            </a:r>
          </a:p>
          <a:p>
            <a:pPr lvl="1">
              <a:defRPr/>
            </a:pPr>
            <a:r>
              <a:rPr lang="en-US" altLang="en-US" sz="1800" dirty="0" smtClean="0"/>
              <a:t>Instrumental activities of daily living (IADLs) </a:t>
            </a:r>
          </a:p>
          <a:p>
            <a:pPr lvl="1">
              <a:defRPr/>
            </a:pPr>
            <a:r>
              <a:rPr lang="en-US" altLang="en-US" sz="1800" dirty="0" smtClean="0"/>
              <a:t>Mobility</a:t>
            </a:r>
            <a:endParaRPr lang="en-US" altLang="en-US" sz="2000" dirty="0" smtClean="0"/>
          </a:p>
          <a:p>
            <a:pPr lvl="2">
              <a:defRPr/>
            </a:pPr>
            <a:endParaRPr lang="en-US" altLang="en-US" dirty="0" smtClean="0"/>
          </a:p>
        </p:txBody>
      </p:sp>
      <p:sp>
        <p:nvSpPr>
          <p:cNvPr id="16387" name="Rectangle 5"/>
          <p:cNvSpPr>
            <a:spLocks noGrp="1" noChangeArrowheads="1"/>
          </p:cNvSpPr>
          <p:nvPr>
            <p:ph type="title"/>
          </p:nvPr>
        </p:nvSpPr>
        <p:spPr/>
        <p:txBody>
          <a:bodyPr/>
          <a:lstStyle/>
          <a:p>
            <a:r>
              <a:rPr lang="en-US" altLang="en-US" smtClean="0"/>
              <a:t>Functional Assessment</a:t>
            </a:r>
          </a:p>
        </p:txBody>
      </p:sp>
      <p:sp>
        <p:nvSpPr>
          <p:cNvPr id="16388"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16389"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1105591-C2CF-4EE4-A219-37FC68A2D7BA}" type="slidenum">
              <a:rPr lang="en-US" sz="1000" smtClean="0">
                <a:latin typeface="Arial" pitchFamily="34" charset="0"/>
              </a:rPr>
              <a:pPr eaLnBrk="1" hangingPunct="1"/>
              <a:t>7</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6"/>
          <p:cNvSpPr>
            <a:spLocks noGrp="1" noChangeArrowheads="1"/>
          </p:cNvSpPr>
          <p:nvPr>
            <p:ph idx="1"/>
          </p:nvPr>
        </p:nvSpPr>
        <p:spPr>
          <a:xfrm>
            <a:off x="465138" y="1641475"/>
            <a:ext cx="8229600" cy="4454525"/>
          </a:xfrm>
        </p:spPr>
        <p:txBody>
          <a:bodyPr/>
          <a:lstStyle/>
          <a:p>
            <a:r>
              <a:rPr lang="en-US" altLang="en-US" smtClean="0"/>
              <a:t>Two approaches to functional assessment</a:t>
            </a:r>
          </a:p>
          <a:p>
            <a:pPr lvl="1"/>
            <a:r>
              <a:rPr lang="en-US" altLang="en-US" smtClean="0"/>
              <a:t>Individual’s self-report about his or her ability to perform tasks</a:t>
            </a:r>
          </a:p>
          <a:p>
            <a:pPr lvl="1"/>
            <a:r>
              <a:rPr lang="en-US" altLang="en-US" smtClean="0"/>
              <a:t>Observing his or her ability to perform tasks</a:t>
            </a:r>
          </a:p>
          <a:p>
            <a:pPr lvl="2"/>
            <a:r>
              <a:rPr lang="en-US" altLang="en-US" smtClean="0"/>
              <a:t>For persons with memory problems, use of surrogate reporters (proxy reports), such as family members or caregivers may be necessary, keeping in mind that they may either overestimate or underestimate actual abilities</a:t>
            </a:r>
          </a:p>
        </p:txBody>
      </p:sp>
      <p:sp>
        <p:nvSpPr>
          <p:cNvPr id="17411" name="Rectangle 5"/>
          <p:cNvSpPr>
            <a:spLocks noGrp="1" noChangeArrowheads="1"/>
          </p:cNvSpPr>
          <p:nvPr>
            <p:ph type="title"/>
          </p:nvPr>
        </p:nvSpPr>
        <p:spPr/>
        <p:txBody>
          <a:bodyPr/>
          <a:lstStyle/>
          <a:p>
            <a:r>
              <a:rPr lang="en-US" altLang="en-US" smtClean="0"/>
              <a:t>Approaches to Functional Assessment</a:t>
            </a:r>
          </a:p>
        </p:txBody>
      </p:sp>
      <p:sp>
        <p:nvSpPr>
          <p:cNvPr id="17412"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17413"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00CDDD2-67F4-4D6E-9779-161CEAC1E883}" type="slidenum">
              <a:rPr lang="en-US" sz="1000" smtClean="0">
                <a:latin typeface="Arial" pitchFamily="34" charset="0"/>
              </a:rPr>
              <a:pPr eaLnBrk="1" hangingPunct="1"/>
              <a:t>8</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6"/>
          <p:cNvSpPr>
            <a:spLocks noGrp="1" noChangeArrowheads="1"/>
          </p:cNvSpPr>
          <p:nvPr>
            <p:ph idx="1"/>
          </p:nvPr>
        </p:nvSpPr>
        <p:spPr>
          <a:xfrm>
            <a:off x="465138" y="1641475"/>
            <a:ext cx="8229600" cy="4759325"/>
          </a:xfrm>
        </p:spPr>
        <p:txBody>
          <a:bodyPr/>
          <a:lstStyle/>
          <a:p>
            <a:pPr lvl="1">
              <a:buSzPct val="60000"/>
              <a:buFont typeface="Wingdings 2" pitchFamily="18" charset="2"/>
              <a:buChar char=""/>
            </a:pPr>
            <a:r>
              <a:rPr lang="en-US" altLang="en-US" sz="2800" dirty="0" smtClean="0"/>
              <a:t>ADLs measure tasks necessary for self-care</a:t>
            </a:r>
          </a:p>
          <a:p>
            <a:pPr lvl="2">
              <a:buSzPct val="80000"/>
              <a:buFont typeface="Wingdings" pitchFamily="2" charset="2"/>
              <a:buChar char="Ø"/>
            </a:pPr>
            <a:r>
              <a:rPr lang="en-US" altLang="en-US" sz="2400" dirty="0" smtClean="0"/>
              <a:t>Eating</a:t>
            </a:r>
          </a:p>
          <a:p>
            <a:pPr lvl="2">
              <a:buSzPct val="80000"/>
              <a:buFont typeface="Wingdings" pitchFamily="2" charset="2"/>
              <a:buChar char="Ø"/>
            </a:pPr>
            <a:r>
              <a:rPr lang="en-US" altLang="en-US" sz="2400" dirty="0" smtClean="0"/>
              <a:t>Bathing </a:t>
            </a:r>
          </a:p>
          <a:p>
            <a:pPr lvl="2">
              <a:buSzPct val="80000"/>
              <a:buFont typeface="Wingdings" pitchFamily="2" charset="2"/>
              <a:buChar char="Ø"/>
            </a:pPr>
            <a:r>
              <a:rPr lang="en-US" altLang="en-US" sz="2400" dirty="0" smtClean="0"/>
              <a:t>Grooming (washing, combing hair, shaving, cleaning teeth, dressing)</a:t>
            </a:r>
          </a:p>
          <a:p>
            <a:pPr lvl="2">
              <a:buSzPct val="80000"/>
              <a:buFont typeface="Wingdings" pitchFamily="2" charset="2"/>
              <a:buChar char="Ø"/>
            </a:pPr>
            <a:r>
              <a:rPr lang="en-US" altLang="en-US" sz="2400" dirty="0" smtClean="0"/>
              <a:t>Toileting</a:t>
            </a:r>
          </a:p>
          <a:p>
            <a:pPr lvl="2">
              <a:buSzPct val="80000"/>
              <a:buFont typeface="Wingdings" pitchFamily="2" charset="2"/>
              <a:buChar char="Ø"/>
            </a:pPr>
            <a:r>
              <a:rPr lang="en-US" altLang="en-US" sz="2400" dirty="0" smtClean="0"/>
              <a:t>Walking, including propelling a wheelchair, using stairs</a:t>
            </a:r>
          </a:p>
          <a:p>
            <a:pPr lvl="2">
              <a:buSzPct val="80000"/>
              <a:buFont typeface="Wingdings" pitchFamily="2" charset="2"/>
              <a:buChar char="Ø"/>
            </a:pPr>
            <a:r>
              <a:rPr lang="en-US" altLang="en-US" sz="2400" dirty="0" smtClean="0"/>
              <a:t>Transferring, such as bed to chair</a:t>
            </a:r>
          </a:p>
          <a:p>
            <a:pPr lvl="3">
              <a:buSzPct val="100000"/>
              <a:buFont typeface="Arial" pitchFamily="34" charset="0"/>
              <a:buChar char="•"/>
            </a:pPr>
            <a:r>
              <a:rPr lang="en-US" altLang="en-US" sz="2000" dirty="0" smtClean="0"/>
              <a:t>ADL instruments are designed as either self-report, observation of tasks, or proxy/surrogate report</a:t>
            </a:r>
          </a:p>
        </p:txBody>
      </p:sp>
      <p:sp>
        <p:nvSpPr>
          <p:cNvPr id="18435" name="Rectangle 5"/>
          <p:cNvSpPr>
            <a:spLocks noGrp="1" noChangeArrowheads="1"/>
          </p:cNvSpPr>
          <p:nvPr>
            <p:ph type="title"/>
          </p:nvPr>
        </p:nvSpPr>
        <p:spPr/>
        <p:txBody>
          <a:bodyPr/>
          <a:lstStyle/>
          <a:p>
            <a:r>
              <a:rPr lang="en-US" altLang="en-US" smtClean="0"/>
              <a:t>Activities of Daily Living (ADLs)</a:t>
            </a:r>
          </a:p>
        </p:txBody>
      </p:sp>
      <p:sp>
        <p:nvSpPr>
          <p:cNvPr id="18436" name="Footer Placeholder 1"/>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000" smtClean="0">
                <a:latin typeface="Arial" pitchFamily="34" charset="0"/>
              </a:rPr>
              <a:t>Copyright © 2016 by Elsevier, Inc. All rights reserved.</a:t>
            </a:r>
          </a:p>
          <a:p>
            <a:pPr eaLnBrk="1" hangingPunct="1"/>
            <a:r>
              <a:rPr lang="en-US" sz="1000" smtClean="0">
                <a:latin typeface="Arial" pitchFamily="34" charset="0"/>
              </a:rPr>
              <a:t>Copyright © 2012, 2008, 2004, 2000, 1996, 1993 by Saunders, an affiliate of Elsevier Inc. </a:t>
            </a:r>
          </a:p>
        </p:txBody>
      </p:sp>
      <p:sp>
        <p:nvSpPr>
          <p:cNvPr id="18437" name="Slide Number Placeholder 2"/>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E68ACC5-6C07-4244-80BE-698DA3B056E4}" type="slidenum">
              <a:rPr lang="en-US" sz="1000" smtClean="0">
                <a:latin typeface="Arial" pitchFamily="34" charset="0"/>
              </a:rPr>
              <a:pPr eaLnBrk="1" hangingPunct="1"/>
              <a:t>9</a:t>
            </a:fld>
            <a:endParaRPr lang="en-US" sz="1000" smtClean="0">
              <a:latin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625</TotalTime>
  <Words>2857</Words>
  <Application>Microsoft Office PowerPoint</Application>
  <PresentationFormat>On-screen Show (4:3)</PresentationFormat>
  <Paragraphs>277</Paragraphs>
  <Slides>29</Slides>
  <Notes>2</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Chapter 31</vt:lpstr>
      <vt:lpstr>Functional Assessment of the Older Adult I</vt:lpstr>
      <vt:lpstr>Older Adult Statistics</vt:lpstr>
      <vt:lpstr>Normal Changes with Aging</vt:lpstr>
      <vt:lpstr>Functional Ability </vt:lpstr>
      <vt:lpstr>Functional Status</vt:lpstr>
      <vt:lpstr>Functional Assessment</vt:lpstr>
      <vt:lpstr>Approaches to Functional Assessment</vt:lpstr>
      <vt:lpstr>Activities of Daily Living (ADLs)</vt:lpstr>
      <vt:lpstr>ADL Instruments</vt:lpstr>
      <vt:lpstr>Katz Index of Independence in ADL</vt:lpstr>
      <vt:lpstr>Instrumental Activities of  Daily Living</vt:lpstr>
      <vt:lpstr>IADL Instruments</vt:lpstr>
      <vt:lpstr>Advanced Activities of Daily Living (AADLs)</vt:lpstr>
      <vt:lpstr>AADL Instruments</vt:lpstr>
      <vt:lpstr>Question</vt:lpstr>
      <vt:lpstr>Assessment of Cognition</vt:lpstr>
      <vt:lpstr>Altered Cognition in Older Adults</vt:lpstr>
      <vt:lpstr>Social Domain</vt:lpstr>
      <vt:lpstr>Informal and Formal Support</vt:lpstr>
      <vt:lpstr>Caregiver Assessment I</vt:lpstr>
      <vt:lpstr>Caregiver Assessment II</vt:lpstr>
      <vt:lpstr>Assessment of Caregiver Burden</vt:lpstr>
      <vt:lpstr>Caregiver Strain Index</vt:lpstr>
      <vt:lpstr>Contexts of Care</vt:lpstr>
      <vt:lpstr>Environmental Assessments</vt:lpstr>
      <vt:lpstr>Question</vt:lpstr>
      <vt:lpstr>Other Assessments of Interest</vt:lpstr>
      <vt:lpstr>Assessment at End of Life</vt:lpstr>
    </vt:vector>
  </TitlesOfParts>
  <Company>Elsevier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localadmin</dc:creator>
  <cp:lastModifiedBy>HBays</cp:lastModifiedBy>
  <cp:revision>181</cp:revision>
  <dcterms:created xsi:type="dcterms:W3CDTF">2007-07-25T18:30:10Z</dcterms:created>
  <dcterms:modified xsi:type="dcterms:W3CDTF">2015-02-03T20:51:54Z</dcterms:modified>
</cp:coreProperties>
</file>