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60" r:id="rId5"/>
    <p:sldId id="262" r:id="rId6"/>
    <p:sldId id="263" r:id="rId7"/>
    <p:sldId id="316" r:id="rId8"/>
    <p:sldId id="264" r:id="rId9"/>
    <p:sldId id="265" r:id="rId10"/>
    <p:sldId id="301" r:id="rId11"/>
    <p:sldId id="266" r:id="rId12"/>
    <p:sldId id="305" r:id="rId13"/>
    <p:sldId id="267" r:id="rId14"/>
    <p:sldId id="268" r:id="rId15"/>
    <p:sldId id="302" r:id="rId16"/>
    <p:sldId id="271" r:id="rId17"/>
    <p:sldId id="306" r:id="rId18"/>
    <p:sldId id="272" r:id="rId19"/>
    <p:sldId id="273" r:id="rId20"/>
    <p:sldId id="282" r:id="rId21"/>
    <p:sldId id="290" r:id="rId22"/>
    <p:sldId id="291" r:id="rId23"/>
    <p:sldId id="292" r:id="rId24"/>
    <p:sldId id="293" r:id="rId25"/>
    <p:sldId id="294" r:id="rId26"/>
    <p:sldId id="295" r:id="rId27"/>
    <p:sldId id="296" r:id="rId28"/>
    <p:sldId id="312" r:id="rId29"/>
    <p:sldId id="313" r:id="rId30"/>
    <p:sldId id="297" r:id="rId31"/>
    <p:sldId id="309" r:id="rId32"/>
    <p:sldId id="314" r:id="rId33"/>
    <p:sldId id="298" r:id="rId34"/>
    <p:sldId id="299" r:id="rId35"/>
    <p:sldId id="300" r:id="rId36"/>
    <p:sldId id="317" r:id="rId37"/>
  </p:sldIdLst>
  <p:sldSz cx="9144000" cy="6858000" type="screen4x3"/>
  <p:notesSz cx="6858000" cy="9144000"/>
  <p:defaultTextStyle>
    <a:defPPr>
      <a:defRPr lang="en-US"/>
    </a:defPPr>
    <a:lvl1pPr algn="l" rtl="0" fontAlgn="base">
      <a:spcBef>
        <a:spcPct val="0"/>
      </a:spcBef>
      <a:spcAft>
        <a:spcPct val="0"/>
      </a:spcAft>
      <a:defRPr sz="4400" kern="1200">
        <a:solidFill>
          <a:schemeClr val="tx2"/>
        </a:solidFill>
        <a:latin typeface="Arial" charset="0"/>
        <a:ea typeface="+mn-ea"/>
        <a:cs typeface="Arial" charset="0"/>
      </a:defRPr>
    </a:lvl1pPr>
    <a:lvl2pPr marL="457200" algn="l" rtl="0" fontAlgn="base">
      <a:spcBef>
        <a:spcPct val="0"/>
      </a:spcBef>
      <a:spcAft>
        <a:spcPct val="0"/>
      </a:spcAft>
      <a:defRPr sz="4400" kern="1200">
        <a:solidFill>
          <a:schemeClr val="tx2"/>
        </a:solidFill>
        <a:latin typeface="Arial" charset="0"/>
        <a:ea typeface="+mn-ea"/>
        <a:cs typeface="Arial" charset="0"/>
      </a:defRPr>
    </a:lvl2pPr>
    <a:lvl3pPr marL="914400" algn="l" rtl="0" fontAlgn="base">
      <a:spcBef>
        <a:spcPct val="0"/>
      </a:spcBef>
      <a:spcAft>
        <a:spcPct val="0"/>
      </a:spcAft>
      <a:defRPr sz="4400" kern="1200">
        <a:solidFill>
          <a:schemeClr val="tx2"/>
        </a:solidFill>
        <a:latin typeface="Arial" charset="0"/>
        <a:ea typeface="+mn-ea"/>
        <a:cs typeface="Arial" charset="0"/>
      </a:defRPr>
    </a:lvl3pPr>
    <a:lvl4pPr marL="1371600" algn="l" rtl="0" fontAlgn="base">
      <a:spcBef>
        <a:spcPct val="0"/>
      </a:spcBef>
      <a:spcAft>
        <a:spcPct val="0"/>
      </a:spcAft>
      <a:defRPr sz="4400" kern="1200">
        <a:solidFill>
          <a:schemeClr val="tx2"/>
        </a:solidFill>
        <a:latin typeface="Arial" charset="0"/>
        <a:ea typeface="+mn-ea"/>
        <a:cs typeface="Arial" charset="0"/>
      </a:defRPr>
    </a:lvl4pPr>
    <a:lvl5pPr marL="1828800" algn="l" rtl="0" fontAlgn="base">
      <a:spcBef>
        <a:spcPct val="0"/>
      </a:spcBef>
      <a:spcAft>
        <a:spcPct val="0"/>
      </a:spcAft>
      <a:defRPr sz="4400" kern="1200">
        <a:solidFill>
          <a:schemeClr val="tx2"/>
        </a:solidFill>
        <a:latin typeface="Arial" charset="0"/>
        <a:ea typeface="+mn-ea"/>
        <a:cs typeface="Arial" charset="0"/>
      </a:defRPr>
    </a:lvl5pPr>
    <a:lvl6pPr marL="2286000" algn="l" defTabSz="914400" rtl="0" eaLnBrk="1" latinLnBrk="0" hangingPunct="1">
      <a:defRPr sz="4400" kern="1200">
        <a:solidFill>
          <a:schemeClr val="tx2"/>
        </a:solidFill>
        <a:latin typeface="Arial" charset="0"/>
        <a:ea typeface="+mn-ea"/>
        <a:cs typeface="Arial" charset="0"/>
      </a:defRPr>
    </a:lvl6pPr>
    <a:lvl7pPr marL="2743200" algn="l" defTabSz="914400" rtl="0" eaLnBrk="1" latinLnBrk="0" hangingPunct="1">
      <a:defRPr sz="4400" kern="1200">
        <a:solidFill>
          <a:schemeClr val="tx2"/>
        </a:solidFill>
        <a:latin typeface="Arial" charset="0"/>
        <a:ea typeface="+mn-ea"/>
        <a:cs typeface="Arial" charset="0"/>
      </a:defRPr>
    </a:lvl7pPr>
    <a:lvl8pPr marL="3200400" algn="l" defTabSz="914400" rtl="0" eaLnBrk="1" latinLnBrk="0" hangingPunct="1">
      <a:defRPr sz="4400" kern="1200">
        <a:solidFill>
          <a:schemeClr val="tx2"/>
        </a:solidFill>
        <a:latin typeface="Arial" charset="0"/>
        <a:ea typeface="+mn-ea"/>
        <a:cs typeface="Arial" charset="0"/>
      </a:defRPr>
    </a:lvl8pPr>
    <a:lvl9pPr marL="3657600" algn="l" defTabSz="914400" rtl="0" eaLnBrk="1" latinLnBrk="0" hangingPunct="1">
      <a:defRPr sz="4400" kern="1200">
        <a:solidFill>
          <a:schemeClr val="tx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912"/>
    <a:srgbClr val="BA2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85"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76"/>
    </p:cViewPr>
  </p:sorterViewPr>
  <p:notesViewPr>
    <p:cSldViewPr>
      <p:cViewPr varScale="1">
        <p:scale>
          <a:sx n="64" d="100"/>
          <a:sy n="64" d="100"/>
        </p:scale>
        <p:origin x="-263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677842CB-8DE5-4662-9B04-F5A0113DD22C}" type="datetimeFigureOut">
              <a:rPr lang="en-US"/>
              <a:pPr>
                <a:defRPr/>
              </a:pPr>
              <a:t>10/26/2022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E5FA590C-5578-4DE4-A140-2573DDD662CD}" type="slidenum">
              <a:rPr lang="en-US"/>
              <a:pPr>
                <a:defRPr/>
              </a:pPr>
              <a:t>‹#›</a:t>
            </a:fld>
            <a:endParaRPr lang="en-US"/>
          </a:p>
        </p:txBody>
      </p:sp>
    </p:spTree>
    <p:extLst>
      <p:ext uri="{BB962C8B-B14F-4D97-AF65-F5344CB8AC3E}">
        <p14:creationId xmlns:p14="http://schemas.microsoft.com/office/powerpoint/2010/main" val="484388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Tahoma" pitchFamily="34" charset="0"/>
                <a:cs typeface="+mn-cs"/>
              </a:defRPr>
            </a:lvl1pPr>
          </a:lstStyle>
          <a:p>
            <a:pPr>
              <a:defRPr/>
            </a:pPr>
            <a:endParaRPr lang="en-US"/>
          </a:p>
        </p:txBody>
      </p:sp>
      <p:sp>
        <p:nvSpPr>
          <p:cNvPr id="48131"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Tahoma" pitchFamily="34"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Tahoma" pitchFamily="34" charset="0"/>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Tahoma" pitchFamily="34" charset="0"/>
                <a:cs typeface="+mn-cs"/>
              </a:defRPr>
            </a:lvl1pPr>
          </a:lstStyle>
          <a:p>
            <a:pPr>
              <a:defRPr/>
            </a:pPr>
            <a:fld id="{21A17CA9-238B-4DD5-8ED1-B7A2128CF0BB}" type="slidenum">
              <a:rPr lang="en-US"/>
              <a:pPr>
                <a:defRPr/>
              </a:pPr>
              <a:t>‹#›</a:t>
            </a:fld>
            <a:endParaRPr lang="en-US"/>
          </a:p>
        </p:txBody>
      </p:sp>
    </p:spTree>
    <p:extLst>
      <p:ext uri="{BB962C8B-B14F-4D97-AF65-F5344CB8AC3E}">
        <p14:creationId xmlns:p14="http://schemas.microsoft.com/office/powerpoint/2010/main" val="23869430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0642138D-F3F5-49D2-9D4B-F55DBD74E545}" type="slidenum">
              <a:rPr lang="en-US" smtClean="0">
                <a:latin typeface="Tahoma" charset="0"/>
                <a:cs typeface="Arial" charset="0"/>
              </a:rPr>
              <a:pPr/>
              <a:t>1</a:t>
            </a:fld>
            <a:endParaRPr lang="en-US" smtClean="0">
              <a:latin typeface="Tahoma" charset="0"/>
              <a:cs typeface="Arial" charset="0"/>
            </a:endParaRPr>
          </a:p>
        </p:txBody>
      </p:sp>
      <p:sp>
        <p:nvSpPr>
          <p:cNvPr id="16386" name="Rectangle 1026"/>
          <p:cNvSpPr>
            <a:spLocks noGrp="1" noRot="1" noChangeAspect="1" noChangeArrowheads="1" noTextEdit="1"/>
          </p:cNvSpPr>
          <p:nvPr>
            <p:ph type="sldImg"/>
          </p:nvPr>
        </p:nvSpPr>
        <p:spPr>
          <a:ln/>
        </p:spPr>
      </p:sp>
      <p:sp>
        <p:nvSpPr>
          <p:cNvPr id="16387"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miter lim="800000"/>
            <a:headEnd/>
            <a:tailEnd/>
          </a:ln>
        </p:spPr>
        <p:txBody>
          <a:bodyPr/>
          <a:lstStyle/>
          <a:p>
            <a:fld id="{2FC060F2-19B9-415E-B780-BC5A030CF890}" type="slidenum">
              <a:rPr lang="en-US" smtClean="0">
                <a:latin typeface="Tahoma" charset="0"/>
                <a:cs typeface="Arial" charset="0"/>
              </a:rPr>
              <a:pPr/>
              <a:t>14</a:t>
            </a:fld>
            <a:endParaRPr lang="en-US" smtClean="0">
              <a:latin typeface="Tahoma" charset="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52525" y="692150"/>
            <a:ext cx="4554538" cy="3416300"/>
          </a:xfrm>
          <a:ln/>
        </p:spPr>
      </p:sp>
      <p:sp>
        <p:nvSpPr>
          <p:cNvPr id="62467" name="Rectangle 3"/>
          <p:cNvSpPr>
            <a:spLocks noGrp="1" noChangeArrowheads="1"/>
          </p:cNvSpPr>
          <p:nvPr>
            <p:ph type="body" idx="1"/>
          </p:nvPr>
        </p:nvSpPr>
        <p:spPr>
          <a:noFill/>
        </p:spPr>
        <p:txBody>
          <a:bodyPr lIns="90480" tIns="44446" rIns="90480" bIns="4444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5"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7" name="Text Box 1047"/>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endParaRPr lang="en-US" sz="1600" smtClean="0">
              <a:solidFill>
                <a:schemeClr val="tx1"/>
              </a:solidFill>
              <a:cs typeface="+mn-cs"/>
            </a:endParaRPr>
          </a:p>
        </p:txBody>
      </p:sp>
      <p:sp>
        <p:nvSpPr>
          <p:cNvPr id="10"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12" name="Footer Placeholder 16"/>
          <p:cNvSpPr>
            <a:spLocks noGrp="1"/>
          </p:cNvSpPr>
          <p:nvPr>
            <p:ph type="ftr" sz="quarter" idx="11"/>
          </p:nvPr>
        </p:nvSpPr>
        <p:spPr>
          <a:xfrm>
            <a:off x="1371600" y="5649913"/>
            <a:ext cx="5791200" cy="365125"/>
          </a:xfrm>
        </p:spPr>
        <p:txBody>
          <a:bodyPr tIns="0" bIns="0"/>
          <a:lstStyle>
            <a:lvl1pPr algn="r">
              <a:defRPr sz="1100" smtClean="0"/>
            </a:lvl1pPr>
          </a:lstStyle>
          <a:p>
            <a:pPr>
              <a:defRPr/>
            </a:pPr>
            <a:r>
              <a:rPr lang="en-US" smtClean="0"/>
              <a:t>Copyright © 2021 Pearson Education, Inc. Publishing as Prentice Hall</a:t>
            </a:r>
            <a:endParaRPr lang="en-US" dirty="0"/>
          </a:p>
        </p:txBody>
      </p:sp>
      <p:sp>
        <p:nvSpPr>
          <p:cNvPr id="13" name="Slide Number Placeholder 28"/>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5847DA09-0F36-4BE1-B850-97C359038919}"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6" name="Slide Number Placeholder 22"/>
          <p:cNvSpPr>
            <a:spLocks noGrp="1"/>
          </p:cNvSpPr>
          <p:nvPr>
            <p:ph type="sldNum" sz="quarter" idx="12"/>
          </p:nvPr>
        </p:nvSpPr>
        <p:spPr/>
        <p:txBody>
          <a:bodyPr/>
          <a:lstStyle>
            <a:lvl1pPr>
              <a:defRPr/>
            </a:lvl1pPr>
          </a:lstStyle>
          <a:p>
            <a:pPr>
              <a:defRPr/>
            </a:pPr>
            <a:fld id="{3D16E5FC-B3B5-429F-B6FF-5357AC2809A0}"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6" name="Slide Number Placeholder 22"/>
          <p:cNvSpPr>
            <a:spLocks noGrp="1"/>
          </p:cNvSpPr>
          <p:nvPr>
            <p:ph type="sldNum" sz="quarter" idx="12"/>
          </p:nvPr>
        </p:nvSpPr>
        <p:spPr/>
        <p:txBody>
          <a:bodyPr/>
          <a:lstStyle>
            <a:lvl1pPr>
              <a:defRPr/>
            </a:lvl1pPr>
          </a:lstStyle>
          <a:p>
            <a:pPr>
              <a:defRPr/>
            </a:pPr>
            <a:fld id="{4F2EB864-3A20-4512-988A-1AB9903EB054}"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5"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7" name="Text Box 1047"/>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endParaRPr lang="en-US" sz="1600" smtClean="0">
              <a:solidFill>
                <a:schemeClr val="tx1"/>
              </a:solidFill>
              <a:cs typeface="+mn-cs"/>
            </a:endParaRPr>
          </a:p>
        </p:txBody>
      </p:sp>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0"/>
          </p:nvPr>
        </p:nvSpPr>
        <p:spPr>
          <a:xfrm>
            <a:off x="5715000" y="6553200"/>
            <a:ext cx="1209675" cy="228600"/>
          </a:xfrm>
        </p:spPr>
        <p:txBody>
          <a:bodyPr/>
          <a:lstStyle>
            <a:lvl1pPr>
              <a:defRPr dirty="0"/>
            </a:lvl1pPr>
          </a:lstStyle>
          <a:p>
            <a:pPr>
              <a:defRPr/>
            </a:pPr>
            <a:endParaRPr lang="en-US"/>
          </a:p>
        </p:txBody>
      </p:sp>
      <p:sp>
        <p:nvSpPr>
          <p:cNvPr id="9" name="Footer Placeholder 4"/>
          <p:cNvSpPr>
            <a:spLocks noGrp="1"/>
          </p:cNvSpPr>
          <p:nvPr>
            <p:ph type="ftr" sz="quarter" idx="11"/>
          </p:nvPr>
        </p:nvSpPr>
        <p:spPr>
          <a:xfrm>
            <a:off x="457200" y="6481763"/>
            <a:ext cx="5181600" cy="300037"/>
          </a:xfrm>
        </p:spPr>
        <p:txBody>
          <a:bodyPr/>
          <a:lstStyle>
            <a:lvl1pPr>
              <a:defRPr dirty="0"/>
            </a:lvl1pPr>
          </a:lstStyle>
          <a:p>
            <a:pPr>
              <a:defRPr/>
            </a:pPr>
            <a:r>
              <a:rPr lang="en-US" smtClean="0"/>
              <a:t>Copyright © 2021 Pearson Education, Inc. Publishing as Prentice Hall</a:t>
            </a:r>
            <a:endParaRPr lang="en-US"/>
          </a:p>
        </p:txBody>
      </p:sp>
      <p:sp>
        <p:nvSpPr>
          <p:cNvPr id="10" name="Slide Number Placeholder 5"/>
          <p:cNvSpPr>
            <a:spLocks noGrp="1"/>
          </p:cNvSpPr>
          <p:nvPr>
            <p:ph type="sldNum" sz="quarter" idx="12"/>
          </p:nvPr>
        </p:nvSpPr>
        <p:spPr/>
        <p:txBody>
          <a:bodyPr/>
          <a:lstStyle>
            <a:lvl1pPr>
              <a:defRPr/>
            </a:lvl1pPr>
          </a:lstStyle>
          <a:p>
            <a:pPr>
              <a:defRPr/>
            </a:pPr>
            <a:fld id="{949E32D2-7D32-4F2C-B713-F49B1FA5BE15}"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Isosceles Triangle 7"/>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r>
              <a:rPr lang="en-US" smtClean="0"/>
              <a:t>Copyright © 2021 Pearson Education, Inc. Publishing as Prentice Hall</a:t>
            </a: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883692F2-A91B-4802-AEC3-8B398EC00D7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8" name="Text Box 1047"/>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endParaRPr lang="en-US" sz="1600" smtClean="0">
              <a:solidFill>
                <a:schemeClr val="tx1"/>
              </a:solidFill>
              <a:cs typeface="+mn-cs"/>
            </a:endParaRPr>
          </a:p>
        </p:txBody>
      </p:sp>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11" name="Slide Number Placeholder 6"/>
          <p:cNvSpPr>
            <a:spLocks noGrp="1"/>
          </p:cNvSpPr>
          <p:nvPr>
            <p:ph type="sldNum" sz="quarter" idx="12"/>
          </p:nvPr>
        </p:nvSpPr>
        <p:spPr/>
        <p:txBody>
          <a:bodyPr/>
          <a:lstStyle>
            <a:lvl1pPr>
              <a:defRPr/>
            </a:lvl1pPr>
          </a:lstStyle>
          <a:p>
            <a:pPr>
              <a:defRPr/>
            </a:pPr>
            <a:fld id="{40B0C495-0C45-442F-B603-F3C2C3E9E76E}" type="slidenum">
              <a:rPr lang="en-US"/>
              <a:pPr>
                <a:defRPr/>
              </a:pPr>
              <a:t>‹#›</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r>
              <a:rPr lang="en-US" smtClean="0"/>
              <a:t>Copyright © 2021 Pearson Education, Inc. Publishing as Prentice Hall</a:t>
            </a: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smtClean="0"/>
            </a:lvl1pPr>
          </a:lstStyle>
          <a:p>
            <a:pPr>
              <a:defRPr/>
            </a:pPr>
            <a:fld id="{2E2CE03B-9458-4D70-BD86-DEA58E7FD6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 calcmode="lin" valueType="num">
                                      <p:cBhvr additive="base">
                                        <p:cTn id="5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 calcmode="lin" valueType="num">
                                      <p:cBhvr additive="base">
                                        <p:cTn id="6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P spid="5" grpId="0" build="p" bldLvl="3" autoUpdateAnimBg="0"/>
      <p:bldP spid="6" grpId="0" build="p" bldLvl="3"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Copyright © 2021 Pearson Education, Inc. Publishing as Prentice Hall</a:t>
            </a:r>
            <a:endParaRPr lang="en-US"/>
          </a:p>
        </p:txBody>
      </p:sp>
      <p:sp>
        <p:nvSpPr>
          <p:cNvPr id="5" name="Slide Number Placeholder 22"/>
          <p:cNvSpPr>
            <a:spLocks noGrp="1"/>
          </p:cNvSpPr>
          <p:nvPr>
            <p:ph type="sldNum" sz="quarter" idx="12"/>
          </p:nvPr>
        </p:nvSpPr>
        <p:spPr/>
        <p:txBody>
          <a:bodyPr/>
          <a:lstStyle>
            <a:lvl1pPr>
              <a:defRPr/>
            </a:lvl1pPr>
          </a:lstStyle>
          <a:p>
            <a:pPr>
              <a:defRPr/>
            </a:pPr>
            <a:fld id="{55DC534F-ACF9-4BB5-861C-66140BDD9659}"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3"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4"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5" name="Text Box 1047"/>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endParaRPr lang="en-US" sz="1600" smtClean="0">
              <a:solidFill>
                <a:schemeClr val="tx1"/>
              </a:solidFill>
              <a:cs typeface="+mn-cs"/>
            </a:endParaRPr>
          </a:p>
        </p:txBody>
      </p:sp>
      <p:sp>
        <p:nvSpPr>
          <p:cNvPr id="6" name="Date Placeholder 1"/>
          <p:cNvSpPr>
            <a:spLocks noGrp="1"/>
          </p:cNvSpPr>
          <p:nvPr>
            <p:ph type="dt" sz="half" idx="10"/>
          </p:nvPr>
        </p:nvSpPr>
        <p:spPr>
          <a:xfrm>
            <a:off x="5715000" y="6481763"/>
            <a:ext cx="1209675" cy="301625"/>
          </a:xfrm>
        </p:spPr>
        <p:txBody>
          <a:bodyPr/>
          <a:lstStyle>
            <a:lvl1pPr>
              <a:defRPr/>
            </a:lvl1pPr>
          </a:lstStyle>
          <a:p>
            <a:pPr>
              <a:defRPr/>
            </a:pPr>
            <a:endParaRPr lang="en-US"/>
          </a:p>
        </p:txBody>
      </p:sp>
      <p:sp>
        <p:nvSpPr>
          <p:cNvPr id="7" name="Footer Placeholder 2"/>
          <p:cNvSpPr>
            <a:spLocks noGrp="1"/>
          </p:cNvSpPr>
          <p:nvPr>
            <p:ph type="ftr" sz="quarter" idx="11"/>
          </p:nvPr>
        </p:nvSpPr>
        <p:spPr>
          <a:xfrm>
            <a:off x="457200" y="6481763"/>
            <a:ext cx="4724400" cy="301625"/>
          </a:xfrm>
        </p:spPr>
        <p:txBody>
          <a:bodyPr/>
          <a:lstStyle>
            <a:lvl1pPr>
              <a:defRPr/>
            </a:lvl1pPr>
          </a:lstStyle>
          <a:p>
            <a:pPr>
              <a:defRPr/>
            </a:pPr>
            <a:r>
              <a:rPr lang="en-US" smtClean="0"/>
              <a:t>Copyright © 2021 Pearson Education, Inc. Publishing as Prentice Hall</a:t>
            </a:r>
            <a:endParaRPr lang="en-US"/>
          </a:p>
        </p:txBody>
      </p:sp>
      <p:sp>
        <p:nvSpPr>
          <p:cNvPr id="8" name="Slide Number Placeholder 3"/>
          <p:cNvSpPr>
            <a:spLocks noGrp="1"/>
          </p:cNvSpPr>
          <p:nvPr>
            <p:ph type="sldNum" sz="quarter" idx="12"/>
          </p:nvPr>
        </p:nvSpPr>
        <p:spPr/>
        <p:txBody>
          <a:bodyPr/>
          <a:lstStyle>
            <a:lvl1pPr>
              <a:defRPr/>
            </a:lvl1pPr>
          </a:lstStyle>
          <a:p>
            <a:pPr>
              <a:defRPr/>
            </a:pPr>
            <a:fld id="{44C09470-90CB-4E31-A5FF-D9D41455711E}" type="slidenum">
              <a:rPr lang="en-US"/>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smtClean="0"/>
            </a:lvl1pPr>
          </a:lstStyle>
          <a:p>
            <a:pPr>
              <a:defRPr/>
            </a:pPr>
            <a:r>
              <a:rPr lang="en-US" smtClean="0"/>
              <a:t>Copyright © 2021 Pearson Education, Inc. Publishing as Prentice Hall</a:t>
            </a: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smtClean="0"/>
            </a:lvl1pPr>
          </a:lstStyle>
          <a:p>
            <a:pPr>
              <a:defRPr/>
            </a:pPr>
            <a:fld id="{440ABA33-54DA-4779-A65A-2614F18EF79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additive="base">
                                        <p:cTn id="3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smtClean="0"/>
            </a:lvl1pPr>
          </a:lstStyle>
          <a:p>
            <a:pPr>
              <a:defRPr/>
            </a:pPr>
            <a:r>
              <a:rPr lang="en-US" smtClean="0"/>
              <a:t>Copyright © 2021 Pearson Education, Inc. Publishing as Prentice Hall</a:t>
            </a: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smtClean="0"/>
            </a:lvl1pPr>
          </a:lstStyle>
          <a:p>
            <a:pPr>
              <a:defRPr/>
            </a:pPr>
            <a:fld id="{EA85E357-7B8E-4F1F-BB27-6242F33D811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3"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cs typeface="+mn-cs"/>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smtClean="0">
                <a:solidFill>
                  <a:schemeClr val="tx1"/>
                </a:solidFill>
                <a:cs typeface="+mn-cs"/>
              </a:defRPr>
            </a:lvl1pPr>
          </a:lstStyle>
          <a:p>
            <a:pPr>
              <a:defRPr/>
            </a:pPr>
            <a:r>
              <a:rPr lang="en-US" smtClean="0"/>
              <a:t>Copyright © 2021 Pearson Education, Inc. Publishing as Prentice Hall</a:t>
            </a: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cs typeface="+mn-cs"/>
              </a:defRPr>
            </a:lvl1pPr>
          </a:lstStyle>
          <a:p>
            <a:pPr>
              <a:defRPr/>
            </a:pPr>
            <a:fld id="{4D241FFF-C9CA-44C5-A107-0E136B0A5AB4}" type="slidenum">
              <a:rPr lang="en-US"/>
              <a:pPr>
                <a:defRPr/>
              </a:pPr>
              <a:t>‹#›</a:t>
            </a:fld>
            <a:endParaRPr lang="en-US"/>
          </a:p>
        </p:txBody>
      </p:sp>
      <p:sp>
        <p:nvSpPr>
          <p:cNvPr id="15" name="Text Box 1047"/>
          <p:cNvSpPr txBox="1">
            <a:spLocks noChangeArrowheads="1"/>
          </p:cNvSpPr>
          <p:nvPr userDrawn="1"/>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endParaRPr lang="en-US" sz="1600" smtClean="0">
              <a:solidFill>
                <a:schemeClr val="tx1"/>
              </a:solidFill>
              <a:cs typeface="+mn-cs"/>
            </a:endParaRPr>
          </a:p>
        </p:txBody>
      </p:sp>
    </p:spTree>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57" r:id="rId6"/>
    <p:sldLayoutId id="2147483665" r:id="rId7"/>
    <p:sldLayoutId id="2147483666" r:id="rId8"/>
    <p:sldLayoutId id="2147483667" r:id="rId9"/>
    <p:sldLayoutId id="2147483658" r:id="rId10"/>
    <p:sldLayoutId id="2147483659" r:id="rId11"/>
  </p:sldLayoutIdLst>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 calcmode="lin" valueType="num">
                                      <p:cBhvr additive="base">
                                        <p:cTn id="17"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 calcmode="lin" valueType="num">
                                      <p:cBhvr additive="base">
                                        <p:cTn id="21"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xEl>
                                              <p:pRg st="4" end="4"/>
                                            </p:txEl>
                                          </p:spTgt>
                                        </p:tgtEl>
                                        <p:attrNameLst>
                                          <p:attrName>style.visibility</p:attrName>
                                        </p:attrNameLst>
                                      </p:cBhvr>
                                      <p:to>
                                        <p:strVal val="visible"/>
                                      </p:to>
                                    </p:set>
                                    <p:anim calcmode="lin" valueType="num">
                                      <p:cBhvr additive="base">
                                        <p:cTn id="25"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bldLvl="3" autoUpdateAnimBg="0"/>
    </p:bldLst>
  </p:timing>
  <p:hf hdr="0" dt="0"/>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3287383400_217756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914400" y="990600"/>
            <a:ext cx="7772400" cy="2590800"/>
          </a:xfrm>
        </p:spPr>
        <p:txBody>
          <a:bodyPr>
            <a:normAutofit fontScale="90000"/>
          </a:bodyPr>
          <a:lstStyle/>
          <a:p>
            <a:pPr marL="484632" fontAlgn="auto">
              <a:spcAft>
                <a:spcPts val="0"/>
              </a:spcAft>
              <a:defRPr/>
            </a:pPr>
            <a:r>
              <a:rPr lang="en-US" sz="4000" b="1" smtClean="0">
                <a:solidFill>
                  <a:schemeClr val="accent1">
                    <a:tint val="83000"/>
                    <a:satMod val="150000"/>
                  </a:schemeClr>
                </a:solidFill>
              </a:rPr>
              <a:t>Essentials of</a:t>
            </a:r>
            <a:br>
              <a:rPr lang="en-US" sz="4000" b="1" smtClean="0">
                <a:solidFill>
                  <a:schemeClr val="accent1">
                    <a:tint val="83000"/>
                    <a:satMod val="150000"/>
                  </a:schemeClr>
                </a:solidFill>
              </a:rPr>
            </a:br>
            <a:r>
              <a:rPr lang="en-US" sz="4000" b="1" smtClean="0">
                <a:solidFill>
                  <a:schemeClr val="accent1">
                    <a:tint val="83000"/>
                    <a:satMod val="150000"/>
                  </a:schemeClr>
                </a:solidFill>
              </a:rPr>
              <a:t>Systems Analysis and Design</a:t>
            </a:r>
            <a:br>
              <a:rPr lang="en-US" sz="4000" b="1" smtClean="0">
                <a:solidFill>
                  <a:schemeClr val="accent1">
                    <a:tint val="83000"/>
                    <a:satMod val="150000"/>
                  </a:schemeClr>
                </a:solidFill>
              </a:rPr>
            </a:br>
            <a:r>
              <a:rPr lang="en-US" sz="3600" b="1" smtClean="0">
                <a:solidFill>
                  <a:schemeClr val="accent1">
                    <a:tint val="83000"/>
                    <a:satMod val="150000"/>
                  </a:schemeClr>
                </a:solidFill>
              </a:rPr>
              <a:t>Fifth Edition</a:t>
            </a:r>
            <a:br>
              <a:rPr lang="en-US" sz="3600" b="1" smtClean="0">
                <a:solidFill>
                  <a:schemeClr val="accent1">
                    <a:tint val="83000"/>
                    <a:satMod val="150000"/>
                  </a:schemeClr>
                </a:solidFill>
              </a:rPr>
            </a:br>
            <a:r>
              <a:rPr lang="en-US" sz="3600" b="1" smtClean="0">
                <a:solidFill>
                  <a:schemeClr val="accent1">
                    <a:tint val="83000"/>
                    <a:satMod val="150000"/>
                  </a:schemeClr>
                </a:solidFill>
              </a:rPr>
              <a:t> </a:t>
            </a:r>
            <a:r>
              <a:rPr lang="en-US" sz="2800" b="1" smtClean="0">
                <a:solidFill>
                  <a:schemeClr val="accent1">
                    <a:tint val="83000"/>
                    <a:satMod val="150000"/>
                  </a:schemeClr>
                </a:solidFill>
              </a:rPr>
              <a:t>Joseph S. Valacich</a:t>
            </a:r>
            <a:br>
              <a:rPr lang="en-US" sz="2800" b="1" smtClean="0">
                <a:solidFill>
                  <a:schemeClr val="accent1">
                    <a:tint val="83000"/>
                    <a:satMod val="150000"/>
                  </a:schemeClr>
                </a:solidFill>
              </a:rPr>
            </a:br>
            <a:r>
              <a:rPr lang="en-US" sz="2800" b="1" smtClean="0">
                <a:solidFill>
                  <a:schemeClr val="accent1">
                    <a:tint val="83000"/>
                    <a:satMod val="150000"/>
                  </a:schemeClr>
                </a:solidFill>
              </a:rPr>
              <a:t>Joey F. George</a:t>
            </a:r>
            <a:br>
              <a:rPr lang="en-US" sz="2800" b="1" smtClean="0">
                <a:solidFill>
                  <a:schemeClr val="accent1">
                    <a:tint val="83000"/>
                    <a:satMod val="150000"/>
                  </a:schemeClr>
                </a:solidFill>
              </a:rPr>
            </a:br>
            <a:r>
              <a:rPr lang="en-US" sz="2800" b="1" smtClean="0">
                <a:solidFill>
                  <a:schemeClr val="accent1">
                    <a:tint val="83000"/>
                    <a:satMod val="150000"/>
                  </a:schemeClr>
                </a:solidFill>
              </a:rPr>
              <a:t>Jeffrey A. Hoffer </a:t>
            </a:r>
            <a:br>
              <a:rPr lang="en-US" sz="2800" b="1" smtClean="0">
                <a:solidFill>
                  <a:schemeClr val="accent1">
                    <a:tint val="83000"/>
                    <a:satMod val="150000"/>
                  </a:schemeClr>
                </a:solidFill>
              </a:rPr>
            </a:br>
            <a:endParaRPr lang="en-US" sz="2800" b="1" smtClean="0">
              <a:solidFill>
                <a:schemeClr val="accent1">
                  <a:tint val="83000"/>
                  <a:satMod val="150000"/>
                </a:schemeClr>
              </a:solidFill>
            </a:endParaRPr>
          </a:p>
        </p:txBody>
      </p:sp>
      <p:sp>
        <p:nvSpPr>
          <p:cNvPr id="3076" name="Rectangle 3" descr="Rectangle: Click to edit Master text styles&#10;Second level&#10;Third level&#10;Fourth level&#10;Fifth level"/>
          <p:cNvSpPr>
            <a:spLocks noGrp="1" noChangeArrowheads="1"/>
          </p:cNvSpPr>
          <p:nvPr>
            <p:ph type="subTitle" idx="1"/>
          </p:nvPr>
        </p:nvSpPr>
        <p:spPr>
          <a:xfrm>
            <a:off x="1066800" y="3505200"/>
            <a:ext cx="7086600" cy="1600200"/>
          </a:xfrm>
        </p:spPr>
        <p:txBody>
          <a:bodyPr>
            <a:normAutofit lnSpcReduction="10000"/>
          </a:bodyPr>
          <a:lstStyle/>
          <a:p>
            <a:pPr algn="ctr" fontAlgn="auto">
              <a:spcAft>
                <a:spcPts val="0"/>
              </a:spcAft>
              <a:buFont typeface="Wingdings 2"/>
              <a:buNone/>
              <a:defRPr/>
            </a:pPr>
            <a:r>
              <a:rPr lang="en-US" sz="3600" b="1" smtClean="0"/>
              <a:t>Chapter 1 </a:t>
            </a:r>
          </a:p>
          <a:p>
            <a:pPr algn="ctr" fontAlgn="auto">
              <a:spcAft>
                <a:spcPts val="0"/>
              </a:spcAft>
              <a:buFont typeface="Wingdings 2"/>
              <a:buNone/>
              <a:defRPr/>
            </a:pPr>
            <a:r>
              <a:rPr lang="en-US" sz="3600" b="1" smtClean="0"/>
              <a:t>The Systems Development Environment</a:t>
            </a:r>
          </a:p>
        </p:txBody>
      </p:sp>
      <p:sp>
        <p:nvSpPr>
          <p:cNvPr id="15363" name="Rectangle 5"/>
          <p:cNvSpPr>
            <a:spLocks noGrp="1" noChangeArrowheads="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z="1200" dirty="0">
                <a:cs typeface="Arial" charset="0"/>
              </a:rPr>
              <a:t>Copyright © </a:t>
            </a:r>
            <a:r>
              <a:rPr lang="en-US" sz="1200" dirty="0" smtClean="0">
                <a:cs typeface="Arial" charset="0"/>
              </a:rPr>
              <a:t>2021 </a:t>
            </a:r>
            <a:r>
              <a:rPr lang="en-US" sz="1200" dirty="0">
                <a:cs typeface="Arial" charset="0"/>
              </a:rPr>
              <a:t>Pearson Education, Inc. Publishing as Prentice Hall</a:t>
            </a:r>
          </a:p>
        </p:txBody>
      </p:sp>
      <p:sp>
        <p:nvSpPr>
          <p:cNvPr id="307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1.1</a:t>
            </a:r>
          </a:p>
        </p:txBody>
      </p:sp>
      <p:sp>
        <p:nvSpPr>
          <p:cNvPr id="2" name="Slide Number Placeholder 1"/>
          <p:cNvSpPr>
            <a:spLocks noGrp="1"/>
          </p:cNvSpPr>
          <p:nvPr>
            <p:ph type="sldNum" sz="quarter" idx="12"/>
          </p:nvPr>
        </p:nvSpPr>
        <p:spPr/>
        <p:txBody>
          <a:bodyPr/>
          <a:lstStyle/>
          <a:p>
            <a:pPr>
              <a:defRPr/>
            </a:pPr>
            <a:fld id="{5847DA09-0F36-4BE1-B850-97C359038919}" type="slidenum">
              <a:rPr lang="en-US" smtClean="0"/>
              <a:pPr>
                <a:defRPr/>
              </a:pPr>
              <a:t>1</a:t>
            </a:fld>
            <a:endParaRPr lang="en-US"/>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2"/>
          <p:cNvSpPr>
            <a:spLocks noGrp="1"/>
          </p:cNvSpPr>
          <p:nvPr>
            <p:ph type="ftr" sz="quarter" idx="11"/>
          </p:nvPr>
        </p:nvSpPr>
        <p:spPr bwMode="auto">
          <a:xfrm>
            <a:off x="457200" y="6481763"/>
            <a:ext cx="5029200" cy="301625"/>
          </a:xfrm>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2291"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dirty="0">
                <a:solidFill>
                  <a:schemeClr val="tx1"/>
                </a:solidFill>
                <a:cs typeface="+mn-cs"/>
              </a:rPr>
              <a:t>1.</a:t>
            </a:r>
            <a:fld id="{03CFADDB-92DD-4E15-A22A-BA51184DC40D}" type="slidenum">
              <a:rPr lang="en-US" sz="1600">
                <a:solidFill>
                  <a:schemeClr val="tx1"/>
                </a:solidFill>
                <a:cs typeface="+mn-cs"/>
              </a:rPr>
              <a:pPr algn="ctr" eaLnBrk="1" hangingPunct="1">
                <a:spcBef>
                  <a:spcPct val="50000"/>
                </a:spcBef>
                <a:defRPr/>
              </a:pPr>
              <a:t>10</a:t>
            </a:fld>
            <a:endParaRPr lang="en-US" sz="1600" dirty="0">
              <a:solidFill>
                <a:schemeClr val="tx1"/>
              </a:solidFill>
              <a:cs typeface="+mn-cs"/>
            </a:endParaRPr>
          </a:p>
        </p:txBody>
      </p:sp>
      <p:pic>
        <p:nvPicPr>
          <p:cNvPr id="25603" name="Picture 4" descr="FIG01_02"/>
          <p:cNvPicPr>
            <a:picLocks noChangeAspect="1" noChangeArrowheads="1"/>
          </p:cNvPicPr>
          <p:nvPr/>
        </p:nvPicPr>
        <p:blipFill>
          <a:blip r:embed="rId2"/>
          <a:srcRect/>
          <a:stretch>
            <a:fillRect/>
          </a:stretch>
        </p:blipFill>
        <p:spPr bwMode="auto">
          <a:xfrm>
            <a:off x="1676400" y="1600200"/>
            <a:ext cx="5791200" cy="4306888"/>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44C09470-90CB-4E31-A5FF-D9D41455711E}" type="slidenum">
              <a:rPr lang="en-US" smtClean="0"/>
              <a:pPr>
                <a:defRPr/>
              </a:pPr>
              <a:t>10</a:t>
            </a:fld>
            <a:endParaRPr lang="en-US"/>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Software Engineering Process</a:t>
            </a:r>
          </a:p>
        </p:txBody>
      </p:sp>
      <p:sp>
        <p:nvSpPr>
          <p:cNvPr id="2662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A process used to create an information system</a:t>
            </a:r>
          </a:p>
          <a:p>
            <a:pPr>
              <a:lnSpc>
                <a:spcPct val="90000"/>
              </a:lnSpc>
            </a:pPr>
            <a:r>
              <a:rPr lang="en-US" sz="2800" smtClean="0"/>
              <a:t>Consists of:</a:t>
            </a:r>
          </a:p>
          <a:p>
            <a:pPr lvl="1">
              <a:lnSpc>
                <a:spcPct val="90000"/>
              </a:lnSpc>
            </a:pPr>
            <a:r>
              <a:rPr lang="en-US" sz="2400" smtClean="0"/>
              <a:t>Methodologies</a:t>
            </a:r>
          </a:p>
          <a:p>
            <a:pPr lvl="2">
              <a:lnSpc>
                <a:spcPct val="90000"/>
              </a:lnSpc>
            </a:pPr>
            <a:r>
              <a:rPr lang="en-US" sz="2000" smtClean="0"/>
              <a:t>A sequence of step-by-step approaches that help develop the information system</a:t>
            </a:r>
          </a:p>
          <a:p>
            <a:pPr lvl="1">
              <a:lnSpc>
                <a:spcPct val="90000"/>
              </a:lnSpc>
            </a:pPr>
            <a:r>
              <a:rPr lang="en-US" sz="2400" smtClean="0"/>
              <a:t>Techniques</a:t>
            </a:r>
          </a:p>
          <a:p>
            <a:pPr lvl="2">
              <a:lnSpc>
                <a:spcPct val="90000"/>
              </a:lnSpc>
            </a:pPr>
            <a:r>
              <a:rPr lang="en-US" sz="2000" smtClean="0"/>
              <a:t>Processes that the analyst follows to ensure thorough, complete, and comprehensive analysis and design</a:t>
            </a:r>
          </a:p>
          <a:p>
            <a:pPr lvl="1">
              <a:lnSpc>
                <a:spcPct val="90000"/>
              </a:lnSpc>
            </a:pPr>
            <a:r>
              <a:rPr lang="en-US" sz="2400" smtClean="0"/>
              <a:t>Tools</a:t>
            </a:r>
          </a:p>
          <a:p>
            <a:pPr lvl="2">
              <a:lnSpc>
                <a:spcPct val="90000"/>
              </a:lnSpc>
            </a:pPr>
            <a:r>
              <a:rPr lang="en-US" sz="2000" smtClean="0"/>
              <a:t>Computer programs that aid in applying techniques</a:t>
            </a:r>
          </a:p>
        </p:txBody>
      </p:sp>
      <p:sp>
        <p:nvSpPr>
          <p:cNvPr id="2662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331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6056888C-82FE-471B-B3EC-99897D44964E}" type="slidenum">
              <a:rPr lang="en-US" sz="1600">
                <a:solidFill>
                  <a:schemeClr val="tx1"/>
                </a:solidFill>
                <a:cs typeface="+mn-cs"/>
              </a:rPr>
              <a:pPr algn="ctr" eaLnBrk="1" hangingPunct="1">
                <a:spcBef>
                  <a:spcPct val="50000"/>
                </a:spcBef>
                <a:defRPr/>
              </a:pPr>
              <a:t>11</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11</a:t>
            </a:fld>
            <a:endParaRPr lang="en-US"/>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2"/>
          <p:cNvSpPr>
            <a:spLocks noGrp="1"/>
          </p:cNvSpPr>
          <p:nvPr>
            <p:ph type="ftr" sz="quarter" idx="11"/>
          </p:nvPr>
        </p:nvSpPr>
        <p:spPr bwMode="auto">
          <a:xfrm>
            <a:off x="457200" y="6481763"/>
            <a:ext cx="5105400" cy="301625"/>
          </a:xfrm>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pic>
        <p:nvPicPr>
          <p:cNvPr id="27650" name="Picture 4" descr="FIG01_03"/>
          <p:cNvPicPr>
            <a:picLocks noChangeAspect="1" noChangeArrowheads="1"/>
          </p:cNvPicPr>
          <p:nvPr/>
        </p:nvPicPr>
        <p:blipFill>
          <a:blip r:embed="rId2"/>
          <a:srcRect/>
          <a:stretch>
            <a:fillRect/>
          </a:stretch>
        </p:blipFill>
        <p:spPr bwMode="auto">
          <a:xfrm>
            <a:off x="1524000" y="1219200"/>
            <a:ext cx="6096000" cy="4611688"/>
          </a:xfrm>
          <a:prstGeom prst="rect">
            <a:avLst/>
          </a:prstGeom>
          <a:noFill/>
          <a:ln w="9525">
            <a:noFill/>
            <a:miter lim="800000"/>
            <a:headEnd/>
            <a:tailEnd/>
          </a:ln>
        </p:spPr>
      </p:pic>
      <p:sp>
        <p:nvSpPr>
          <p:cNvPr id="14340" name="Text Box 8"/>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5E92A135-D019-4856-98D3-D04295F15297}" type="slidenum">
              <a:rPr lang="en-US" sz="1600">
                <a:solidFill>
                  <a:schemeClr val="tx1"/>
                </a:solidFill>
                <a:cs typeface="+mn-cs"/>
              </a:rPr>
              <a:pPr algn="ctr" eaLnBrk="1" hangingPunct="1">
                <a:spcBef>
                  <a:spcPct val="50000"/>
                </a:spcBef>
                <a:defRPr/>
              </a:pPr>
              <a:t>12</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44C09470-90CB-4E31-A5FF-D9D41455711E}" type="slidenum">
              <a:rPr lang="en-US" smtClean="0"/>
              <a:pPr>
                <a:defRPr/>
              </a:pPr>
              <a:t>12</a:t>
            </a:fld>
            <a:endParaRPr lang="en-US"/>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System</a:t>
            </a:r>
          </a:p>
        </p:txBody>
      </p:sp>
      <p:sp>
        <p:nvSpPr>
          <p:cNvPr id="2867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A system is an interrelated set of business procedures used within one business unit working together for a purpose</a:t>
            </a:r>
          </a:p>
          <a:p>
            <a:pPr>
              <a:lnSpc>
                <a:spcPct val="90000"/>
              </a:lnSpc>
            </a:pPr>
            <a:r>
              <a:rPr lang="en-US" smtClean="0"/>
              <a:t>A system has nine characteristics</a:t>
            </a:r>
          </a:p>
          <a:p>
            <a:pPr>
              <a:lnSpc>
                <a:spcPct val="90000"/>
              </a:lnSpc>
            </a:pPr>
            <a:r>
              <a:rPr lang="en-US" smtClean="0"/>
              <a:t>A system exists within an environment</a:t>
            </a:r>
          </a:p>
          <a:p>
            <a:pPr>
              <a:lnSpc>
                <a:spcPct val="90000"/>
              </a:lnSpc>
            </a:pPr>
            <a:r>
              <a:rPr lang="en-US" smtClean="0"/>
              <a:t>A boundary separates a system from its environment</a:t>
            </a:r>
          </a:p>
        </p:txBody>
      </p:sp>
      <p:sp>
        <p:nvSpPr>
          <p:cNvPr id="2867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536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8F4C03F2-8C90-4980-844B-35BB73E94FEE}" type="slidenum">
              <a:rPr lang="en-US" sz="1600">
                <a:solidFill>
                  <a:schemeClr val="tx1"/>
                </a:solidFill>
                <a:cs typeface="+mn-cs"/>
              </a:rPr>
              <a:pPr algn="ctr" eaLnBrk="1" hangingPunct="1">
                <a:spcBef>
                  <a:spcPct val="50000"/>
                </a:spcBef>
                <a:defRPr/>
              </a:pPr>
              <a:t>13</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13</a:t>
            </a:fld>
            <a:endParaRPr lang="en-US"/>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Characteristics of a System</a:t>
            </a:r>
          </a:p>
        </p:txBody>
      </p:sp>
      <p:sp>
        <p:nvSpPr>
          <p:cNvPr id="2969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Components</a:t>
            </a:r>
          </a:p>
          <a:p>
            <a:pPr>
              <a:lnSpc>
                <a:spcPct val="90000"/>
              </a:lnSpc>
            </a:pPr>
            <a:r>
              <a:rPr lang="en-US" sz="2800" smtClean="0"/>
              <a:t>Interrelated Components</a:t>
            </a:r>
          </a:p>
          <a:p>
            <a:pPr>
              <a:lnSpc>
                <a:spcPct val="90000"/>
              </a:lnSpc>
            </a:pPr>
            <a:r>
              <a:rPr lang="en-US" sz="2800" smtClean="0"/>
              <a:t>Boundary</a:t>
            </a:r>
          </a:p>
          <a:p>
            <a:pPr>
              <a:lnSpc>
                <a:spcPct val="90000"/>
              </a:lnSpc>
            </a:pPr>
            <a:r>
              <a:rPr lang="en-US" sz="2800" smtClean="0"/>
              <a:t>Purpose</a:t>
            </a:r>
          </a:p>
          <a:p>
            <a:pPr>
              <a:lnSpc>
                <a:spcPct val="90000"/>
              </a:lnSpc>
            </a:pPr>
            <a:r>
              <a:rPr lang="en-US" sz="2800" smtClean="0"/>
              <a:t>Environment</a:t>
            </a:r>
          </a:p>
          <a:p>
            <a:pPr>
              <a:lnSpc>
                <a:spcPct val="90000"/>
              </a:lnSpc>
            </a:pPr>
            <a:r>
              <a:rPr lang="en-US" sz="2800" smtClean="0"/>
              <a:t>Interfaces</a:t>
            </a:r>
          </a:p>
          <a:p>
            <a:pPr>
              <a:lnSpc>
                <a:spcPct val="90000"/>
              </a:lnSpc>
            </a:pPr>
            <a:r>
              <a:rPr lang="en-US" sz="2800" smtClean="0"/>
              <a:t>Constraints</a:t>
            </a:r>
          </a:p>
          <a:p>
            <a:pPr>
              <a:lnSpc>
                <a:spcPct val="90000"/>
              </a:lnSpc>
            </a:pPr>
            <a:r>
              <a:rPr lang="en-US" sz="2800" smtClean="0"/>
              <a:t>Input</a:t>
            </a:r>
          </a:p>
          <a:p>
            <a:pPr>
              <a:lnSpc>
                <a:spcPct val="90000"/>
              </a:lnSpc>
            </a:pPr>
            <a:r>
              <a:rPr lang="en-US" sz="2800" smtClean="0"/>
              <a:t>Output</a:t>
            </a:r>
          </a:p>
          <a:p>
            <a:pPr>
              <a:lnSpc>
                <a:spcPct val="90000"/>
              </a:lnSpc>
              <a:buFont typeface="Wingdings" pitchFamily="2" charset="2"/>
              <a:buNone/>
            </a:pPr>
            <a:endParaRPr lang="en-US" sz="2800" smtClean="0"/>
          </a:p>
        </p:txBody>
      </p:sp>
      <p:sp>
        <p:nvSpPr>
          <p:cNvPr id="2969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638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6AA1E64D-E8B7-4C13-9922-5AF70B8A7E40}" type="slidenum">
              <a:rPr lang="en-US" sz="1600">
                <a:solidFill>
                  <a:schemeClr val="tx1"/>
                </a:solidFill>
                <a:cs typeface="+mn-cs"/>
              </a:rPr>
              <a:pPr algn="ctr" eaLnBrk="1" hangingPunct="1">
                <a:spcBef>
                  <a:spcPct val="50000"/>
                </a:spcBef>
                <a:defRPr/>
              </a:pPr>
              <a:t>14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14</a:t>
            </a:fld>
            <a:endParaRPr lang="en-US"/>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2"/>
          <p:cNvSpPr>
            <a:spLocks noGrp="1"/>
          </p:cNvSpPr>
          <p:nvPr>
            <p:ph type="ftr" sz="quarter" idx="11"/>
          </p:nvPr>
        </p:nvSpPr>
        <p:spPr bwMode="auto">
          <a:xfrm>
            <a:off x="457200" y="6481763"/>
            <a:ext cx="5105400" cy="301625"/>
          </a:xfrm>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7411" name="Text Box 3"/>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0E60A7DC-4A29-4A51-8503-8C318CB9FB92}" type="slidenum">
              <a:rPr lang="en-US" sz="1600">
                <a:solidFill>
                  <a:schemeClr val="tx1"/>
                </a:solidFill>
                <a:cs typeface="+mn-cs"/>
              </a:rPr>
              <a:pPr algn="ctr" eaLnBrk="1" hangingPunct="1">
                <a:spcBef>
                  <a:spcPct val="50000"/>
                </a:spcBef>
                <a:defRPr/>
              </a:pPr>
              <a:t>15</a:t>
            </a:fld>
            <a:endParaRPr lang="en-US" sz="1600">
              <a:solidFill>
                <a:schemeClr val="tx1"/>
              </a:solidFill>
              <a:cs typeface="+mn-cs"/>
            </a:endParaRPr>
          </a:p>
        </p:txBody>
      </p:sp>
      <p:pic>
        <p:nvPicPr>
          <p:cNvPr id="31747" name="Picture 4" descr="FIG01_04"/>
          <p:cNvPicPr>
            <a:picLocks noChangeAspect="1" noChangeArrowheads="1"/>
          </p:cNvPicPr>
          <p:nvPr/>
        </p:nvPicPr>
        <p:blipFill>
          <a:blip r:embed="rId2"/>
          <a:srcRect/>
          <a:stretch>
            <a:fillRect/>
          </a:stretch>
        </p:blipFill>
        <p:spPr bwMode="auto">
          <a:xfrm>
            <a:off x="1447800" y="1295400"/>
            <a:ext cx="6324600" cy="46640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44C09470-90CB-4E31-A5FF-D9D41455711E}" type="slidenum">
              <a:rPr lang="en-US" smtClean="0"/>
              <a:pPr>
                <a:defRPr/>
              </a:pPr>
              <a:t>15</a:t>
            </a:fld>
            <a:endParaRPr lang="en-US"/>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Important System Concepts</a:t>
            </a:r>
          </a:p>
        </p:txBody>
      </p:sp>
      <p:sp>
        <p:nvSpPr>
          <p:cNvPr id="32770" name="Rectangle 3" descr="Rectangle: Click to edit Master text styles&#10;Second level&#10;Third level&#10;Fourth level&#10;Fifth level"/>
          <p:cNvSpPr>
            <a:spLocks noGrp="1" noChangeArrowheads="1"/>
          </p:cNvSpPr>
          <p:nvPr>
            <p:ph idx="1"/>
          </p:nvPr>
        </p:nvSpPr>
        <p:spPr>
          <a:xfrm>
            <a:off x="838200" y="1600200"/>
            <a:ext cx="7772400" cy="4419600"/>
          </a:xfrm>
        </p:spPr>
        <p:txBody>
          <a:bodyPr/>
          <a:lstStyle/>
          <a:p>
            <a:pPr>
              <a:lnSpc>
                <a:spcPct val="90000"/>
              </a:lnSpc>
            </a:pPr>
            <a:r>
              <a:rPr lang="en-US" sz="2800" smtClean="0"/>
              <a:t>Decomposition</a:t>
            </a:r>
          </a:p>
          <a:p>
            <a:pPr lvl="1">
              <a:lnSpc>
                <a:spcPct val="90000"/>
              </a:lnSpc>
            </a:pPr>
            <a:r>
              <a:rPr lang="en-US" sz="2400" smtClean="0"/>
              <a:t>The process of breaking down a system into smaller components</a:t>
            </a:r>
          </a:p>
          <a:p>
            <a:pPr lvl="1">
              <a:lnSpc>
                <a:spcPct val="90000"/>
              </a:lnSpc>
            </a:pPr>
            <a:r>
              <a:rPr lang="en-US" sz="2400" smtClean="0"/>
              <a:t>Allows the systems analyst to:</a:t>
            </a:r>
          </a:p>
          <a:p>
            <a:pPr lvl="2">
              <a:lnSpc>
                <a:spcPct val="90000"/>
              </a:lnSpc>
            </a:pPr>
            <a:r>
              <a:rPr lang="en-US" sz="2000" smtClean="0"/>
              <a:t>Break a system into small, manageable and understandable subsystems</a:t>
            </a:r>
          </a:p>
          <a:p>
            <a:pPr lvl="2">
              <a:lnSpc>
                <a:spcPct val="90000"/>
              </a:lnSpc>
            </a:pPr>
            <a:r>
              <a:rPr lang="en-US" sz="2000" smtClean="0"/>
              <a:t>Focus on one area at a time, without interference from other areas</a:t>
            </a:r>
          </a:p>
          <a:p>
            <a:pPr lvl="2">
              <a:lnSpc>
                <a:spcPct val="90000"/>
              </a:lnSpc>
            </a:pPr>
            <a:r>
              <a:rPr lang="en-US" sz="2000" smtClean="0"/>
              <a:t>Concentrate on component pertinent to one group of users without confusing users with unnecessary details</a:t>
            </a:r>
          </a:p>
          <a:p>
            <a:pPr lvl="2">
              <a:lnSpc>
                <a:spcPct val="90000"/>
              </a:lnSpc>
            </a:pPr>
            <a:r>
              <a:rPr lang="en-US" sz="2000" smtClean="0"/>
              <a:t>Build different components at independent times and have the help of different analysts</a:t>
            </a:r>
          </a:p>
        </p:txBody>
      </p:sp>
      <p:sp>
        <p:nvSpPr>
          <p:cNvPr id="3277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843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B89EE644-F663-45BA-AD4F-F80BB19B9EEF}" type="slidenum">
              <a:rPr lang="en-US" sz="1600">
                <a:solidFill>
                  <a:schemeClr val="tx1"/>
                </a:solidFill>
                <a:cs typeface="+mn-cs"/>
              </a:rPr>
              <a:pPr algn="ctr" eaLnBrk="1" hangingPunct="1">
                <a:spcBef>
                  <a:spcPct val="50000"/>
                </a:spcBef>
                <a:defRPr/>
              </a:pPr>
              <a:t>16</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16</a:t>
            </a:fld>
            <a:endParaRPr lang="en-US"/>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2"/>
          <p:cNvSpPr>
            <a:spLocks noGrp="1"/>
          </p:cNvSpPr>
          <p:nvPr>
            <p:ph type="ftr" sz="quarter" idx="11"/>
          </p:nvPr>
        </p:nvSpPr>
        <p:spPr bwMode="auto">
          <a:xfrm>
            <a:off x="457200" y="6481763"/>
            <a:ext cx="4953000" cy="301625"/>
          </a:xfrm>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9459"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22097F2E-E3D7-4CB9-8D3A-05F7D4EEA99D}" type="slidenum">
              <a:rPr lang="en-US" sz="1600">
                <a:solidFill>
                  <a:schemeClr val="tx1"/>
                </a:solidFill>
                <a:cs typeface="+mn-cs"/>
              </a:rPr>
              <a:pPr algn="ctr" eaLnBrk="1" hangingPunct="1">
                <a:spcBef>
                  <a:spcPct val="50000"/>
                </a:spcBef>
                <a:defRPr/>
              </a:pPr>
              <a:t>17</a:t>
            </a:fld>
            <a:endParaRPr lang="en-US" sz="1600">
              <a:solidFill>
                <a:schemeClr val="tx1"/>
              </a:solidFill>
              <a:cs typeface="+mn-cs"/>
            </a:endParaRPr>
          </a:p>
        </p:txBody>
      </p:sp>
      <p:pic>
        <p:nvPicPr>
          <p:cNvPr id="19460" name="Picture 5"/>
          <p:cNvPicPr>
            <a:picLocks noChangeAspect="1" noChangeArrowheads="1"/>
          </p:cNvPicPr>
          <p:nvPr/>
        </p:nvPicPr>
        <p:blipFill>
          <a:blip r:embed="rId2"/>
          <a:srcRect/>
          <a:stretch>
            <a:fillRect/>
          </a:stretch>
        </p:blipFill>
        <p:spPr bwMode="auto">
          <a:xfrm>
            <a:off x="304800" y="1676400"/>
            <a:ext cx="8455025" cy="4175125"/>
          </a:xfrm>
          <a:prstGeom prst="rect">
            <a:avLst/>
          </a:prstGeom>
          <a:noFill/>
          <a:ln>
            <a:noFill/>
          </a:ln>
          <a:effectLst>
            <a:outerShdw dist="45791" dir="2021404" algn="ctr" rotWithShape="0">
              <a:srgbClr val="9999FF"/>
            </a:outerShdw>
          </a:effectLst>
          <a:extLst/>
        </p:spPr>
      </p:pic>
      <p:sp>
        <p:nvSpPr>
          <p:cNvPr id="2" name="Slide Number Placeholder 1"/>
          <p:cNvSpPr>
            <a:spLocks noGrp="1"/>
          </p:cNvSpPr>
          <p:nvPr>
            <p:ph type="sldNum" sz="quarter" idx="12"/>
          </p:nvPr>
        </p:nvSpPr>
        <p:spPr/>
        <p:txBody>
          <a:bodyPr/>
          <a:lstStyle/>
          <a:p>
            <a:pPr>
              <a:defRPr/>
            </a:pPr>
            <a:fld id="{44C09470-90CB-4E31-A5FF-D9D41455711E}" type="slidenum">
              <a:rPr lang="en-US" smtClean="0"/>
              <a:pPr>
                <a:defRPr/>
              </a:pPr>
              <a:t>17</a:t>
            </a:fld>
            <a:endParaRPr lang="en-US"/>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Important System Concepts (continued)</a:t>
            </a:r>
          </a:p>
        </p:txBody>
      </p:sp>
      <p:sp>
        <p:nvSpPr>
          <p:cNvPr id="34818" name="Rectangle 3" descr="Rectangle: Click to edit Master text styles&#10;Second level&#10;Third level&#10;Fourth level&#10;Fifth level"/>
          <p:cNvSpPr>
            <a:spLocks noGrp="1" noChangeArrowheads="1"/>
          </p:cNvSpPr>
          <p:nvPr>
            <p:ph idx="1"/>
          </p:nvPr>
        </p:nvSpPr>
        <p:spPr>
          <a:xfrm>
            <a:off x="914400" y="1524000"/>
            <a:ext cx="7772400" cy="4648200"/>
          </a:xfrm>
        </p:spPr>
        <p:txBody>
          <a:bodyPr/>
          <a:lstStyle/>
          <a:p>
            <a:pPr>
              <a:lnSpc>
                <a:spcPct val="90000"/>
              </a:lnSpc>
            </a:pPr>
            <a:r>
              <a:rPr lang="en-US" smtClean="0"/>
              <a:t>Modularity</a:t>
            </a:r>
          </a:p>
          <a:p>
            <a:pPr lvl="1">
              <a:lnSpc>
                <a:spcPct val="90000"/>
              </a:lnSpc>
            </a:pPr>
            <a:r>
              <a:rPr lang="en-US" smtClean="0"/>
              <a:t>Process of dividing a system into modules of a relatively uniform size</a:t>
            </a:r>
          </a:p>
          <a:p>
            <a:pPr lvl="1">
              <a:lnSpc>
                <a:spcPct val="90000"/>
              </a:lnSpc>
            </a:pPr>
            <a:r>
              <a:rPr lang="en-US" smtClean="0"/>
              <a:t>Modules simplify system design</a:t>
            </a:r>
          </a:p>
          <a:p>
            <a:pPr>
              <a:lnSpc>
                <a:spcPct val="90000"/>
              </a:lnSpc>
            </a:pPr>
            <a:r>
              <a:rPr lang="en-US" smtClean="0"/>
              <a:t>Coupling</a:t>
            </a:r>
          </a:p>
          <a:p>
            <a:pPr lvl="1">
              <a:lnSpc>
                <a:spcPct val="90000"/>
              </a:lnSpc>
            </a:pPr>
            <a:r>
              <a:rPr lang="en-US" smtClean="0"/>
              <a:t>Subsystems that are dependent upon each other are coupled</a:t>
            </a:r>
          </a:p>
          <a:p>
            <a:pPr>
              <a:lnSpc>
                <a:spcPct val="90000"/>
              </a:lnSpc>
            </a:pPr>
            <a:r>
              <a:rPr lang="en-US" smtClean="0"/>
              <a:t>Cohesion</a:t>
            </a:r>
          </a:p>
          <a:p>
            <a:pPr lvl="1">
              <a:lnSpc>
                <a:spcPct val="90000"/>
              </a:lnSpc>
            </a:pPr>
            <a:r>
              <a:rPr lang="en-US" smtClean="0"/>
              <a:t>Extent to which a subsystem performs a single function</a:t>
            </a:r>
          </a:p>
        </p:txBody>
      </p:sp>
      <p:sp>
        <p:nvSpPr>
          <p:cNvPr id="3481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048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09F6D52A-0470-4149-9253-CEEADE502BC8}" type="slidenum">
              <a:rPr lang="en-US" sz="1600">
                <a:solidFill>
                  <a:schemeClr val="tx1"/>
                </a:solidFill>
                <a:cs typeface="+mn-cs"/>
              </a:rPr>
              <a:pPr algn="ctr" eaLnBrk="1" hangingPunct="1">
                <a:spcBef>
                  <a:spcPct val="50000"/>
                </a:spcBef>
                <a:defRPr/>
              </a:pPr>
              <a:t>18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18</a:t>
            </a:fld>
            <a:endParaRPr lang="en-US"/>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A Modern Approach to Systems Analysis and Design</a:t>
            </a:r>
          </a:p>
        </p:txBody>
      </p:sp>
      <p:sp>
        <p:nvSpPr>
          <p:cNvPr id="3584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Systems Integration</a:t>
            </a:r>
          </a:p>
          <a:p>
            <a:pPr lvl="1"/>
            <a:r>
              <a:rPr lang="en-US" smtClean="0"/>
              <a:t>Allows hardware and software from different vendors to work together</a:t>
            </a:r>
          </a:p>
          <a:p>
            <a:pPr lvl="1"/>
            <a:r>
              <a:rPr lang="en-US" smtClean="0"/>
              <a:t>Enables procedural language systems to work with visual programming systems</a:t>
            </a:r>
          </a:p>
          <a:p>
            <a:pPr lvl="1"/>
            <a:r>
              <a:rPr lang="en-US" smtClean="0"/>
              <a:t>Visual programming environment uses client/server model</a:t>
            </a:r>
          </a:p>
        </p:txBody>
      </p:sp>
      <p:sp>
        <p:nvSpPr>
          <p:cNvPr id="3584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150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46F661E1-8FF8-421C-93E0-0D63211C4F70}" type="slidenum">
              <a:rPr lang="en-US" sz="1600">
                <a:solidFill>
                  <a:schemeClr val="tx1"/>
                </a:solidFill>
                <a:cs typeface="+mn-cs"/>
              </a:rPr>
              <a:pPr algn="ctr" eaLnBrk="1" hangingPunct="1">
                <a:spcBef>
                  <a:spcPct val="50000"/>
                </a:spcBef>
                <a:defRPr/>
              </a:pPr>
              <a:t>19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19</a:t>
            </a:fld>
            <a:endParaRPr lang="en-US"/>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Learning Objectives</a:t>
            </a:r>
          </a:p>
        </p:txBody>
      </p:sp>
      <p:sp>
        <p:nvSpPr>
          <p:cNvPr id="1027"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buClr>
                <a:srgbClr val="BA2212"/>
              </a:buClr>
              <a:buFont typeface="Wingdings" pitchFamily="2" charset="2"/>
              <a:buChar char="ü"/>
            </a:pPr>
            <a:r>
              <a:rPr lang="en-US" dirty="0" smtClean="0"/>
              <a:t>Define information systems analysis and design</a:t>
            </a:r>
          </a:p>
          <a:p>
            <a:pPr>
              <a:lnSpc>
                <a:spcPct val="90000"/>
              </a:lnSpc>
              <a:buClr>
                <a:srgbClr val="BA2212"/>
              </a:buClr>
              <a:buFont typeface="Wingdings" pitchFamily="2" charset="2"/>
              <a:buChar char="ü"/>
            </a:pPr>
            <a:r>
              <a:rPr lang="en-US" dirty="0" smtClean="0"/>
              <a:t>Discuss the modern approach to systems analysis and design that combines both process and data views of systems</a:t>
            </a:r>
          </a:p>
          <a:p>
            <a:pPr>
              <a:lnSpc>
                <a:spcPct val="90000"/>
              </a:lnSpc>
              <a:buClr>
                <a:srgbClr val="BA2212"/>
              </a:buClr>
              <a:buFont typeface="Wingdings" pitchFamily="2" charset="2"/>
              <a:buChar char="ü"/>
            </a:pPr>
            <a:r>
              <a:rPr lang="en-US" dirty="0" smtClean="0"/>
              <a:t>Describe the role of the systems analyst in information systems development</a:t>
            </a:r>
          </a:p>
        </p:txBody>
      </p:sp>
      <p:sp>
        <p:nvSpPr>
          <p:cNvPr id="1741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dirty="0">
                <a:cs typeface="Arial" charset="0"/>
              </a:rPr>
              <a:t>Copyright © </a:t>
            </a:r>
            <a:r>
              <a:rPr lang="en-US" sz="1200" dirty="0" smtClean="0">
                <a:cs typeface="Arial" charset="0"/>
              </a:rPr>
              <a:t>2021 </a:t>
            </a:r>
            <a:r>
              <a:rPr lang="en-US" sz="1200" dirty="0">
                <a:cs typeface="Arial" charset="0"/>
              </a:rPr>
              <a:t>Pearson Education, Inc. Publishing as Prentice Hall</a:t>
            </a:r>
          </a:p>
        </p:txBody>
      </p:sp>
      <p:sp>
        <p:nvSpPr>
          <p:cNvPr id="4101" name="Text Box 6"/>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1.2</a:t>
            </a: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Your Role in Systems Development</a:t>
            </a:r>
          </a:p>
        </p:txBody>
      </p:sp>
      <p:sp>
        <p:nvSpPr>
          <p:cNvPr id="3686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Study problems and needs of an organization</a:t>
            </a:r>
          </a:p>
          <a:p>
            <a:pPr>
              <a:lnSpc>
                <a:spcPct val="90000"/>
              </a:lnSpc>
            </a:pPr>
            <a:r>
              <a:rPr lang="en-US" sz="2800" smtClean="0"/>
              <a:t>Determine best approach to improving organization through use of:</a:t>
            </a:r>
          </a:p>
          <a:p>
            <a:pPr lvl="1">
              <a:lnSpc>
                <a:spcPct val="90000"/>
              </a:lnSpc>
            </a:pPr>
            <a:r>
              <a:rPr lang="en-US" sz="2400" smtClean="0"/>
              <a:t>People</a:t>
            </a:r>
          </a:p>
          <a:p>
            <a:pPr lvl="1">
              <a:lnSpc>
                <a:spcPct val="90000"/>
              </a:lnSpc>
            </a:pPr>
            <a:r>
              <a:rPr lang="en-US" sz="2400" smtClean="0"/>
              <a:t>Methods</a:t>
            </a:r>
          </a:p>
          <a:p>
            <a:pPr lvl="1">
              <a:lnSpc>
                <a:spcPct val="90000"/>
              </a:lnSpc>
            </a:pPr>
            <a:r>
              <a:rPr lang="en-US" sz="2400" smtClean="0"/>
              <a:t>Information technology</a:t>
            </a:r>
          </a:p>
          <a:p>
            <a:pPr>
              <a:lnSpc>
                <a:spcPct val="90000"/>
              </a:lnSpc>
            </a:pPr>
            <a:r>
              <a:rPr lang="en-US" sz="2800" smtClean="0"/>
              <a:t>Help system users and managers define their requirements for new or enhanced information systems</a:t>
            </a:r>
          </a:p>
          <a:p>
            <a:pPr>
              <a:lnSpc>
                <a:spcPct val="90000"/>
              </a:lnSpc>
            </a:pPr>
            <a:endParaRPr lang="en-US" sz="2800" smtClean="0"/>
          </a:p>
          <a:p>
            <a:pPr>
              <a:lnSpc>
                <a:spcPct val="90000"/>
              </a:lnSpc>
            </a:pPr>
            <a:endParaRPr lang="en-US" sz="2800" smtClean="0"/>
          </a:p>
        </p:txBody>
      </p:sp>
      <p:sp>
        <p:nvSpPr>
          <p:cNvPr id="3686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2533"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A2737C7A-7E93-4741-9550-637BF3040B3F}" type="slidenum">
              <a:rPr lang="en-US" sz="1600">
                <a:solidFill>
                  <a:schemeClr val="tx1"/>
                </a:solidFill>
                <a:cs typeface="+mn-cs"/>
              </a:rPr>
              <a:pPr algn="ctr">
                <a:defRPr/>
              </a:pPr>
              <a:t>20</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20</a:t>
            </a:fld>
            <a:endParaRPr lang="en-US"/>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fontScale="90000"/>
          </a:bodyPr>
          <a:lstStyle/>
          <a:p>
            <a:pPr marL="484632" fontAlgn="auto">
              <a:spcAft>
                <a:spcPts val="0"/>
              </a:spcAft>
              <a:defRPr/>
            </a:pPr>
            <a:r>
              <a:rPr lang="en-US" sz="3600" smtClean="0">
                <a:solidFill>
                  <a:schemeClr val="accent1">
                    <a:tint val="83000"/>
                    <a:satMod val="150000"/>
                  </a:schemeClr>
                </a:solidFill>
              </a:rPr>
              <a:t>Developing Information Systems and the Systems Development Life Cycle</a:t>
            </a:r>
          </a:p>
        </p:txBody>
      </p:sp>
      <p:sp>
        <p:nvSpPr>
          <p:cNvPr id="3789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Systems Development Methodology</a:t>
            </a:r>
          </a:p>
          <a:p>
            <a:pPr lvl="1"/>
            <a:r>
              <a:rPr lang="en-US" smtClean="0"/>
              <a:t>A standard process followed in an organization to conduct all the steps necessary to </a:t>
            </a:r>
          </a:p>
          <a:p>
            <a:pPr lvl="2"/>
            <a:r>
              <a:rPr lang="en-US" smtClean="0"/>
              <a:t>analyze </a:t>
            </a:r>
          </a:p>
          <a:p>
            <a:pPr lvl="2"/>
            <a:r>
              <a:rPr lang="en-US" smtClean="0"/>
              <a:t>design </a:t>
            </a:r>
          </a:p>
          <a:p>
            <a:pPr lvl="2"/>
            <a:r>
              <a:rPr lang="en-US" smtClean="0"/>
              <a:t>implement </a:t>
            </a:r>
          </a:p>
          <a:p>
            <a:pPr lvl="2"/>
            <a:r>
              <a:rPr lang="en-US" smtClean="0"/>
              <a:t>and maintain information systems.</a:t>
            </a:r>
          </a:p>
        </p:txBody>
      </p:sp>
      <p:sp>
        <p:nvSpPr>
          <p:cNvPr id="3789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355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DB0973DF-A5E2-44F9-B485-CA0DD85A65EE}" type="slidenum">
              <a:rPr lang="en-US" sz="1600">
                <a:solidFill>
                  <a:schemeClr val="tx1"/>
                </a:solidFill>
                <a:cs typeface="+mn-cs"/>
              </a:rPr>
              <a:pPr algn="ctr">
                <a:defRPr/>
              </a:pPr>
              <a:t>21</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21</a:t>
            </a:fld>
            <a:endParaRPr lang="en-US"/>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marL="484632" fontAlgn="auto">
              <a:spcAft>
                <a:spcPts val="0"/>
              </a:spcAft>
              <a:defRPr/>
            </a:pPr>
            <a:r>
              <a:rPr lang="en-US" sz="2800" smtClean="0">
                <a:solidFill>
                  <a:schemeClr val="accent1">
                    <a:tint val="83000"/>
                    <a:satMod val="150000"/>
                  </a:schemeClr>
                </a:solidFill>
              </a:rPr>
              <a:t>Developing Information Systems and the Systems Development Life Cycle (continued)</a:t>
            </a:r>
          </a:p>
        </p:txBody>
      </p:sp>
      <p:sp>
        <p:nvSpPr>
          <p:cNvPr id="3891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Systems Development Life Cycle</a:t>
            </a:r>
          </a:p>
          <a:p>
            <a:pPr lvl="1">
              <a:lnSpc>
                <a:spcPct val="90000"/>
              </a:lnSpc>
            </a:pPr>
            <a:r>
              <a:rPr lang="en-US" smtClean="0"/>
              <a:t>Series of steps used to manage the phases of development for an information system</a:t>
            </a:r>
          </a:p>
          <a:p>
            <a:pPr lvl="1">
              <a:lnSpc>
                <a:spcPct val="90000"/>
              </a:lnSpc>
            </a:pPr>
            <a:r>
              <a:rPr lang="en-US" smtClean="0"/>
              <a:t>Consists of four phases:</a:t>
            </a:r>
          </a:p>
          <a:p>
            <a:pPr lvl="2">
              <a:lnSpc>
                <a:spcPct val="90000"/>
              </a:lnSpc>
            </a:pPr>
            <a:r>
              <a:rPr lang="en-US" smtClean="0"/>
              <a:t>Planning and Selection</a:t>
            </a:r>
          </a:p>
          <a:p>
            <a:pPr lvl="2">
              <a:lnSpc>
                <a:spcPct val="90000"/>
              </a:lnSpc>
            </a:pPr>
            <a:r>
              <a:rPr lang="en-US" smtClean="0"/>
              <a:t>Analysis</a:t>
            </a:r>
          </a:p>
          <a:p>
            <a:pPr lvl="2">
              <a:lnSpc>
                <a:spcPct val="90000"/>
              </a:lnSpc>
            </a:pPr>
            <a:r>
              <a:rPr lang="en-US" smtClean="0"/>
              <a:t>Design</a:t>
            </a:r>
          </a:p>
          <a:p>
            <a:pPr lvl="2">
              <a:lnSpc>
                <a:spcPct val="90000"/>
              </a:lnSpc>
            </a:pPr>
            <a:r>
              <a:rPr lang="en-US" smtClean="0"/>
              <a:t>Implementation and Operation</a:t>
            </a:r>
          </a:p>
        </p:txBody>
      </p:sp>
      <p:sp>
        <p:nvSpPr>
          <p:cNvPr id="3891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4581"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43CABC0E-9EE1-4278-B585-26841F53D400}" type="slidenum">
              <a:rPr lang="en-US" sz="1600">
                <a:solidFill>
                  <a:schemeClr val="tx1"/>
                </a:solidFill>
                <a:cs typeface="+mn-cs"/>
              </a:rPr>
              <a:pPr algn="ctr">
                <a:defRPr/>
              </a:pPr>
              <a:t>22</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22</a:t>
            </a:fld>
            <a:endParaRPr lang="en-US"/>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marL="484632" fontAlgn="auto">
              <a:spcAft>
                <a:spcPts val="0"/>
              </a:spcAft>
              <a:defRPr/>
            </a:pPr>
            <a:r>
              <a:rPr lang="en-US" sz="2800" smtClean="0">
                <a:solidFill>
                  <a:schemeClr val="accent1">
                    <a:tint val="83000"/>
                    <a:satMod val="150000"/>
                  </a:schemeClr>
                </a:solidFill>
              </a:rPr>
              <a:t>Developing Information Systems and the Systems Development Life Cycle (continued)</a:t>
            </a:r>
          </a:p>
        </p:txBody>
      </p:sp>
      <p:sp>
        <p:nvSpPr>
          <p:cNvPr id="3993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lvl="1"/>
            <a:r>
              <a:rPr lang="en-US" smtClean="0"/>
              <a:t>Phases are not necessarily sequential</a:t>
            </a:r>
          </a:p>
          <a:p>
            <a:pPr lvl="1"/>
            <a:r>
              <a:rPr lang="en-US" smtClean="0"/>
              <a:t>Each phase has a specific outcome and deliverable</a:t>
            </a:r>
          </a:p>
          <a:p>
            <a:pPr lvl="1"/>
            <a:r>
              <a:rPr lang="en-US" smtClean="0"/>
              <a:t>Every company customizes the life-cycle model to its individual needs</a:t>
            </a:r>
          </a:p>
          <a:p>
            <a:pPr lvl="1">
              <a:buFont typeface="Wingdings" pitchFamily="2" charset="2"/>
              <a:buNone/>
            </a:pPr>
            <a:endParaRPr lang="en-US" smtClean="0"/>
          </a:p>
        </p:txBody>
      </p:sp>
      <p:sp>
        <p:nvSpPr>
          <p:cNvPr id="3993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560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8914BB5E-1320-4959-8D36-8C86D4AD7903}" type="slidenum">
              <a:rPr lang="en-US" sz="1600">
                <a:solidFill>
                  <a:schemeClr val="tx1"/>
                </a:solidFill>
                <a:cs typeface="+mn-cs"/>
              </a:rPr>
              <a:pPr algn="ctr">
                <a:defRPr/>
              </a:pPr>
              <a:t>23</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23</a:t>
            </a:fld>
            <a:endParaRPr lang="en-US"/>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Phases of the Systems Development Life Cycle</a:t>
            </a:r>
          </a:p>
        </p:txBody>
      </p:sp>
      <p:sp>
        <p:nvSpPr>
          <p:cNvPr id="4096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marL="609600" indent="-609600">
              <a:lnSpc>
                <a:spcPct val="90000"/>
              </a:lnSpc>
              <a:buFont typeface="Wingdings 2" pitchFamily="18" charset="2"/>
              <a:buNone/>
            </a:pPr>
            <a:r>
              <a:rPr lang="en-US" sz="2800" smtClean="0">
                <a:solidFill>
                  <a:srgbClr val="FF388C"/>
                </a:solidFill>
              </a:rPr>
              <a:t>1.   </a:t>
            </a:r>
            <a:r>
              <a:rPr lang="en-US" sz="2800" smtClean="0"/>
              <a:t>Systems Planning and Selection</a:t>
            </a:r>
          </a:p>
          <a:p>
            <a:pPr marL="990600" lvl="1" indent="-533400">
              <a:lnSpc>
                <a:spcPct val="90000"/>
              </a:lnSpc>
            </a:pPr>
            <a:r>
              <a:rPr lang="en-US" sz="2400" smtClean="0"/>
              <a:t>Two Main Activities</a:t>
            </a:r>
          </a:p>
          <a:p>
            <a:pPr marL="1371600" lvl="2" indent="-457200">
              <a:lnSpc>
                <a:spcPct val="90000"/>
              </a:lnSpc>
            </a:pPr>
            <a:r>
              <a:rPr lang="en-US" sz="2000" smtClean="0"/>
              <a:t>Identification of need</a:t>
            </a:r>
          </a:p>
          <a:p>
            <a:pPr marL="1371600" lvl="2" indent="-457200">
              <a:lnSpc>
                <a:spcPct val="90000"/>
              </a:lnSpc>
            </a:pPr>
            <a:r>
              <a:rPr lang="en-US" sz="2000" smtClean="0"/>
              <a:t>Investigation and determination of scope</a:t>
            </a:r>
          </a:p>
          <a:p>
            <a:pPr marL="609600" indent="-609600">
              <a:lnSpc>
                <a:spcPct val="90000"/>
              </a:lnSpc>
              <a:buFont typeface="Wingdings 2" pitchFamily="18" charset="2"/>
              <a:buNone/>
            </a:pPr>
            <a:r>
              <a:rPr lang="en-US" sz="2800" smtClean="0">
                <a:solidFill>
                  <a:srgbClr val="FF388C"/>
                </a:solidFill>
              </a:rPr>
              <a:t>2.   </a:t>
            </a:r>
            <a:r>
              <a:rPr lang="en-US" sz="2800" smtClean="0"/>
              <a:t>Systems Analysis</a:t>
            </a:r>
          </a:p>
          <a:p>
            <a:pPr marL="990600" lvl="1" indent="-533400">
              <a:lnSpc>
                <a:spcPct val="90000"/>
              </a:lnSpc>
            </a:pPr>
            <a:r>
              <a:rPr lang="en-US" sz="2400" smtClean="0"/>
              <a:t>Study of current procedures and information systems</a:t>
            </a:r>
          </a:p>
          <a:p>
            <a:pPr marL="1371600" lvl="2" indent="-457200">
              <a:lnSpc>
                <a:spcPct val="90000"/>
              </a:lnSpc>
            </a:pPr>
            <a:r>
              <a:rPr lang="en-US" sz="2000" smtClean="0"/>
              <a:t>Determine requirements</a:t>
            </a:r>
          </a:p>
          <a:p>
            <a:pPr marL="1371600" lvl="2" indent="-457200">
              <a:lnSpc>
                <a:spcPct val="90000"/>
              </a:lnSpc>
            </a:pPr>
            <a:r>
              <a:rPr lang="en-US" sz="2000" smtClean="0"/>
              <a:t>Generate alternative designs</a:t>
            </a:r>
          </a:p>
          <a:p>
            <a:pPr marL="1371600" lvl="2" indent="-457200">
              <a:lnSpc>
                <a:spcPct val="90000"/>
              </a:lnSpc>
            </a:pPr>
            <a:r>
              <a:rPr lang="en-US" sz="2000" smtClean="0"/>
              <a:t>Compare alternatives</a:t>
            </a:r>
          </a:p>
          <a:p>
            <a:pPr marL="1371600" lvl="2" indent="-457200">
              <a:lnSpc>
                <a:spcPct val="90000"/>
              </a:lnSpc>
            </a:pPr>
            <a:r>
              <a:rPr lang="en-US" sz="2000" smtClean="0"/>
              <a:t>Recommend best alternative</a:t>
            </a:r>
          </a:p>
        </p:txBody>
      </p:sp>
      <p:sp>
        <p:nvSpPr>
          <p:cNvPr id="4096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662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A79B076E-ED46-4556-BBBE-D4FA11FAC105}" type="slidenum">
              <a:rPr lang="en-US" sz="1600">
                <a:solidFill>
                  <a:schemeClr val="tx1"/>
                </a:solidFill>
                <a:cs typeface="+mn-cs"/>
              </a:rPr>
              <a:pPr algn="ctr">
                <a:defRPr/>
              </a:pPr>
              <a:t>24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24</a:t>
            </a:fld>
            <a:endParaRPr lang="en-US"/>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normAutofit fontScale="90000"/>
          </a:bodyPr>
          <a:lstStyle/>
          <a:p>
            <a:pPr marL="484632" fontAlgn="auto">
              <a:spcAft>
                <a:spcPts val="0"/>
              </a:spcAft>
              <a:defRPr/>
            </a:pPr>
            <a:r>
              <a:rPr lang="en-US" sz="3600" smtClean="0">
                <a:solidFill>
                  <a:schemeClr val="accent1">
                    <a:tint val="83000"/>
                    <a:satMod val="150000"/>
                  </a:schemeClr>
                </a:solidFill>
              </a:rPr>
              <a:t>Phases of the Systems Development Life Cycle (continued)</a:t>
            </a:r>
          </a:p>
        </p:txBody>
      </p:sp>
      <p:sp>
        <p:nvSpPr>
          <p:cNvPr id="4198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marL="609600" indent="-609600">
              <a:lnSpc>
                <a:spcPct val="90000"/>
              </a:lnSpc>
              <a:buFont typeface="Wingdings 2" pitchFamily="18" charset="2"/>
              <a:buNone/>
            </a:pPr>
            <a:r>
              <a:rPr lang="en-US" sz="2800" smtClean="0">
                <a:solidFill>
                  <a:srgbClr val="FF388C"/>
                </a:solidFill>
              </a:rPr>
              <a:t>3.   </a:t>
            </a:r>
            <a:r>
              <a:rPr lang="en-US" sz="2800" smtClean="0"/>
              <a:t>System Design</a:t>
            </a:r>
          </a:p>
          <a:p>
            <a:pPr marL="990600" lvl="1" indent="-533400">
              <a:lnSpc>
                <a:spcPct val="90000"/>
              </a:lnSpc>
            </a:pPr>
            <a:r>
              <a:rPr lang="en-US" sz="2400" smtClean="0"/>
              <a:t>Logical Design</a:t>
            </a:r>
          </a:p>
          <a:p>
            <a:pPr marL="1371600" lvl="2" indent="-457200">
              <a:lnSpc>
                <a:spcPct val="90000"/>
              </a:lnSpc>
            </a:pPr>
            <a:r>
              <a:rPr lang="en-US" sz="2000" smtClean="0"/>
              <a:t>Concentrates on business aspects of the system</a:t>
            </a:r>
          </a:p>
          <a:p>
            <a:pPr marL="990600" lvl="1" indent="-533400">
              <a:lnSpc>
                <a:spcPct val="90000"/>
              </a:lnSpc>
            </a:pPr>
            <a:r>
              <a:rPr lang="en-US" sz="2400" smtClean="0"/>
              <a:t>Physical Design</a:t>
            </a:r>
          </a:p>
          <a:p>
            <a:pPr marL="1371600" lvl="2" indent="-457200">
              <a:lnSpc>
                <a:spcPct val="90000"/>
              </a:lnSpc>
            </a:pPr>
            <a:r>
              <a:rPr lang="en-US" sz="2000" smtClean="0"/>
              <a:t>Technical specifications</a:t>
            </a:r>
          </a:p>
          <a:p>
            <a:pPr marL="609600" indent="-609600">
              <a:lnSpc>
                <a:spcPct val="90000"/>
              </a:lnSpc>
              <a:buFont typeface="Wingdings 2" pitchFamily="18" charset="2"/>
              <a:buNone/>
            </a:pPr>
            <a:r>
              <a:rPr lang="en-US" sz="2800" smtClean="0">
                <a:solidFill>
                  <a:srgbClr val="FF388C"/>
                </a:solidFill>
              </a:rPr>
              <a:t>4.   </a:t>
            </a:r>
            <a:r>
              <a:rPr lang="en-US" sz="2800" smtClean="0"/>
              <a:t>System Implementation and Operation</a:t>
            </a:r>
          </a:p>
          <a:p>
            <a:pPr marL="990600" lvl="1" indent="-533400">
              <a:lnSpc>
                <a:spcPct val="90000"/>
              </a:lnSpc>
            </a:pPr>
            <a:r>
              <a:rPr lang="en-US" sz="2400" smtClean="0"/>
              <a:t>Implementation</a:t>
            </a:r>
          </a:p>
          <a:p>
            <a:pPr marL="1371600" lvl="2" indent="-457200">
              <a:lnSpc>
                <a:spcPct val="90000"/>
              </a:lnSpc>
            </a:pPr>
            <a:r>
              <a:rPr lang="en-US" sz="2000" smtClean="0"/>
              <a:t>Hardware and software installation</a:t>
            </a:r>
          </a:p>
          <a:p>
            <a:pPr marL="1371600" lvl="2" indent="-457200">
              <a:lnSpc>
                <a:spcPct val="90000"/>
              </a:lnSpc>
            </a:pPr>
            <a:r>
              <a:rPr lang="en-US" sz="2000" smtClean="0"/>
              <a:t>Programming</a:t>
            </a:r>
          </a:p>
          <a:p>
            <a:pPr marL="1371600" lvl="2" indent="-457200">
              <a:lnSpc>
                <a:spcPct val="90000"/>
              </a:lnSpc>
            </a:pPr>
            <a:r>
              <a:rPr lang="en-US" sz="2000" smtClean="0"/>
              <a:t>User Training</a:t>
            </a:r>
          </a:p>
          <a:p>
            <a:pPr marL="1371600" lvl="2" indent="-457200">
              <a:lnSpc>
                <a:spcPct val="90000"/>
              </a:lnSpc>
            </a:pPr>
            <a:r>
              <a:rPr lang="en-US" sz="2000" smtClean="0"/>
              <a:t>Documentation</a:t>
            </a:r>
          </a:p>
        </p:txBody>
      </p:sp>
      <p:sp>
        <p:nvSpPr>
          <p:cNvPr id="4198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7653"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10CB7F60-08B2-4D8E-AFC1-60F44D236263}" type="slidenum">
              <a:rPr lang="en-US" sz="1600">
                <a:solidFill>
                  <a:schemeClr val="tx1"/>
                </a:solidFill>
                <a:cs typeface="+mn-cs"/>
              </a:rPr>
              <a:pPr algn="ctr">
                <a:defRPr/>
              </a:pPr>
              <a:t>25</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25</a:t>
            </a:fld>
            <a:endParaRPr lang="en-US"/>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normAutofit fontScale="90000"/>
          </a:bodyPr>
          <a:lstStyle/>
          <a:p>
            <a:pPr marL="484632" fontAlgn="auto">
              <a:spcAft>
                <a:spcPts val="0"/>
              </a:spcAft>
              <a:defRPr/>
            </a:pPr>
            <a:r>
              <a:rPr lang="en-US" sz="3600" smtClean="0">
                <a:solidFill>
                  <a:schemeClr val="accent1">
                    <a:tint val="83000"/>
                    <a:satMod val="150000"/>
                  </a:schemeClr>
                </a:solidFill>
              </a:rPr>
              <a:t>Phases of the Systems Development Life Cycle (continued)</a:t>
            </a:r>
          </a:p>
        </p:txBody>
      </p:sp>
      <p:sp>
        <p:nvSpPr>
          <p:cNvPr id="4301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System Implementation and Operation (continued)</a:t>
            </a:r>
          </a:p>
          <a:p>
            <a:pPr lvl="2"/>
            <a:r>
              <a:rPr lang="en-US" smtClean="0"/>
              <a:t>System changed to reflect changing conditions</a:t>
            </a:r>
          </a:p>
          <a:p>
            <a:pPr lvl="2"/>
            <a:r>
              <a:rPr lang="en-US" smtClean="0"/>
              <a:t>System obsolescence</a:t>
            </a:r>
          </a:p>
          <a:p>
            <a:pPr>
              <a:buFont typeface="Wingdings" pitchFamily="2" charset="2"/>
              <a:buNone/>
            </a:pPr>
            <a:endParaRPr lang="en-US" smtClean="0"/>
          </a:p>
        </p:txBody>
      </p:sp>
      <p:sp>
        <p:nvSpPr>
          <p:cNvPr id="43011"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867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8675C7D5-6BFF-4D48-8A15-73E0923081C6}" type="slidenum">
              <a:rPr lang="en-US" sz="1600">
                <a:solidFill>
                  <a:schemeClr val="tx1"/>
                </a:solidFill>
                <a:cs typeface="+mn-cs"/>
              </a:rPr>
              <a:pPr algn="ctr">
                <a:defRPr/>
              </a:pPr>
              <a:t>26</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26</a:t>
            </a:fld>
            <a:endParaRPr lang="en-US"/>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Alternative Approaches to Development</a:t>
            </a:r>
          </a:p>
        </p:txBody>
      </p:sp>
      <p:sp>
        <p:nvSpPr>
          <p:cNvPr id="4403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Prototyping</a:t>
            </a:r>
          </a:p>
          <a:p>
            <a:pPr lvl="1"/>
            <a:r>
              <a:rPr lang="en-US" smtClean="0"/>
              <a:t>Building a scaled-down working version of the system</a:t>
            </a:r>
          </a:p>
          <a:p>
            <a:pPr lvl="1"/>
            <a:r>
              <a:rPr lang="en-US" smtClean="0"/>
              <a:t>Advantages:</a:t>
            </a:r>
          </a:p>
          <a:p>
            <a:pPr lvl="2"/>
            <a:r>
              <a:rPr lang="en-US" smtClean="0"/>
              <a:t>Users are involved in design</a:t>
            </a:r>
          </a:p>
          <a:p>
            <a:pPr lvl="2"/>
            <a:r>
              <a:rPr lang="en-US" smtClean="0"/>
              <a:t>Captures requirements in concrete form</a:t>
            </a:r>
          </a:p>
          <a:p>
            <a:pPr>
              <a:buFont typeface="Wingdings" pitchFamily="2" charset="2"/>
              <a:buNone/>
            </a:pPr>
            <a:endParaRPr lang="en-US" smtClean="0"/>
          </a:p>
        </p:txBody>
      </p:sp>
      <p:sp>
        <p:nvSpPr>
          <p:cNvPr id="4403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29701"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5A3B42EA-BF3A-4B74-9AB5-553BD2BBBD58}" type="slidenum">
              <a:rPr lang="en-US" sz="1600">
                <a:solidFill>
                  <a:schemeClr val="tx1"/>
                </a:solidFill>
                <a:cs typeface="+mn-cs"/>
              </a:rPr>
              <a:pPr algn="ctr">
                <a:defRPr/>
              </a:pPr>
              <a:t>27</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27</a:t>
            </a:fld>
            <a:endParaRPr lang="en-US"/>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Alternative Approaches to Development (continued)</a:t>
            </a:r>
          </a:p>
        </p:txBody>
      </p:sp>
      <p:sp>
        <p:nvSpPr>
          <p:cNvPr id="4505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Computer-Assisted Software Engineering (CASE) Tools</a:t>
            </a:r>
          </a:p>
          <a:p>
            <a:pPr lvl="1"/>
            <a:r>
              <a:rPr lang="en-US" smtClean="0"/>
              <a:t>Automated software tools used by systems analysts to develop information systems</a:t>
            </a:r>
          </a:p>
          <a:p>
            <a:pPr lvl="1"/>
            <a:r>
              <a:rPr lang="en-US" smtClean="0"/>
              <a:t>Can be used throughout SDLC</a:t>
            </a:r>
          </a:p>
          <a:p>
            <a:pPr lvl="1"/>
            <a:r>
              <a:rPr lang="en-US" smtClean="0"/>
              <a:t>Product and tool integration is provided through a repository</a:t>
            </a:r>
          </a:p>
          <a:p>
            <a:pPr>
              <a:buFont typeface="Wingdings" pitchFamily="2" charset="2"/>
              <a:buNone/>
            </a:pPr>
            <a:endParaRPr lang="en-US" smtClean="0"/>
          </a:p>
        </p:txBody>
      </p:sp>
      <p:sp>
        <p:nvSpPr>
          <p:cNvPr id="4505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072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B898BDDB-A55E-4DBB-9128-5731F7BC2258}" type="slidenum">
              <a:rPr lang="en-US" sz="1600">
                <a:solidFill>
                  <a:schemeClr val="tx1"/>
                </a:solidFill>
                <a:cs typeface="+mn-cs"/>
              </a:rPr>
              <a:pPr algn="ctr">
                <a:defRPr/>
              </a:pPr>
              <a:t>28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28</a:t>
            </a:fld>
            <a:endParaRPr lang="en-US"/>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Alternative Approaches to Development (continued)</a:t>
            </a:r>
          </a:p>
        </p:txBody>
      </p:sp>
      <p:sp>
        <p:nvSpPr>
          <p:cNvPr id="4608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lvl="1"/>
            <a:r>
              <a:rPr lang="en-US" smtClean="0"/>
              <a:t>General types of CASE tools</a:t>
            </a:r>
          </a:p>
          <a:p>
            <a:pPr lvl="2"/>
            <a:r>
              <a:rPr lang="en-US" smtClean="0"/>
              <a:t>Diagramming tools</a:t>
            </a:r>
          </a:p>
          <a:p>
            <a:pPr lvl="2"/>
            <a:r>
              <a:rPr lang="en-US" smtClean="0"/>
              <a:t>Computer display and report generators</a:t>
            </a:r>
          </a:p>
          <a:p>
            <a:pPr lvl="2"/>
            <a:r>
              <a:rPr lang="en-US" smtClean="0"/>
              <a:t>Analysis tools</a:t>
            </a:r>
          </a:p>
          <a:p>
            <a:pPr lvl="2"/>
            <a:r>
              <a:rPr lang="en-US" smtClean="0"/>
              <a:t>Repository</a:t>
            </a:r>
          </a:p>
          <a:p>
            <a:pPr lvl="2"/>
            <a:r>
              <a:rPr lang="en-US" smtClean="0"/>
              <a:t>Documentation generators</a:t>
            </a:r>
          </a:p>
          <a:p>
            <a:pPr lvl="2"/>
            <a:r>
              <a:rPr lang="en-US" smtClean="0"/>
              <a:t>Code generators</a:t>
            </a:r>
          </a:p>
        </p:txBody>
      </p:sp>
      <p:sp>
        <p:nvSpPr>
          <p:cNvPr id="4608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1749" name="Text Box 8"/>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4B2BA7DF-CD0C-4C7F-93B8-247658A8B2CB}" type="slidenum">
              <a:rPr lang="en-US" sz="1600">
                <a:solidFill>
                  <a:schemeClr val="tx1"/>
                </a:solidFill>
                <a:cs typeface="+mn-cs"/>
              </a:rPr>
              <a:pPr algn="ctr">
                <a:defRPr/>
              </a:pPr>
              <a:t>29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29</a:t>
            </a:fld>
            <a:endParaRPr lang="en-US"/>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6"/>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Learning Objectives (continued)</a:t>
            </a:r>
          </a:p>
        </p:txBody>
      </p:sp>
      <p:sp>
        <p:nvSpPr>
          <p:cNvPr id="46087" name="Rectangle 7" descr="Rectangle: Click to edit Master text styles&#10;Second level&#10;Third level&#10;Fourth level&#10;Fifth level"/>
          <p:cNvSpPr>
            <a:spLocks noGrp="1" noChangeArrowheads="1"/>
          </p:cNvSpPr>
          <p:nvPr>
            <p:ph idx="1"/>
          </p:nvPr>
        </p:nvSpPr>
        <p:spPr>
          <a:xfrm>
            <a:off x="457200" y="1882775"/>
            <a:ext cx="8229600" cy="4572000"/>
          </a:xfrm>
        </p:spPr>
        <p:txBody>
          <a:bodyPr>
            <a:normAutofit/>
          </a:bodyPr>
          <a:lstStyle/>
          <a:p>
            <a:pPr marL="448056" indent="-384048" fontAlgn="auto">
              <a:spcAft>
                <a:spcPts val="0"/>
              </a:spcAft>
              <a:buClr>
                <a:srgbClr val="BA2212"/>
              </a:buClr>
              <a:buSzTx/>
              <a:buFont typeface="Wingdings" pitchFamily="2" charset="2"/>
              <a:buChar char="ü"/>
              <a:defRPr/>
            </a:pPr>
            <a:r>
              <a:rPr lang="en-US" dirty="0" smtClean="0"/>
              <a:t>Describe the information systems development life cycle (SDLC)</a:t>
            </a:r>
          </a:p>
          <a:p>
            <a:pPr marL="448056" indent="-384048" fontAlgn="auto">
              <a:spcAft>
                <a:spcPts val="0"/>
              </a:spcAft>
              <a:buClr>
                <a:srgbClr val="BA2212"/>
              </a:buClr>
              <a:buSzTx/>
              <a:buFont typeface="Wingdings" pitchFamily="2" charset="2"/>
              <a:buChar char="ü"/>
              <a:defRPr/>
            </a:pPr>
            <a:r>
              <a:rPr lang="en-US" dirty="0" smtClean="0"/>
              <a:t>List alternatives to the systems development life cycle, including a description of the role of computer aided software engineering (CASE) tools in systems development</a:t>
            </a:r>
          </a:p>
          <a:p>
            <a:pPr marL="0" indent="0" fontAlgn="auto">
              <a:spcAft>
                <a:spcPts val="0"/>
              </a:spcAft>
              <a:buClr>
                <a:srgbClr val="BA2212"/>
              </a:buClr>
              <a:buSzTx/>
              <a:buFont typeface="Wingdings" pitchFamily="2" charset="2"/>
              <a:buNone/>
              <a:defRPr/>
            </a:pPr>
            <a:endParaRPr lang="en-US" dirty="0" smtClean="0"/>
          </a:p>
        </p:txBody>
      </p:sp>
      <p:sp>
        <p:nvSpPr>
          <p:cNvPr id="1843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5125" name="Text Box 5"/>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1.3</a:t>
            </a: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a:t>
            </a:fld>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7">
                                            <p:txEl>
                                              <p:pRg st="0" end="0"/>
                                            </p:txEl>
                                          </p:spTgt>
                                        </p:tgtEl>
                                        <p:attrNameLst>
                                          <p:attrName>style.visibility</p:attrName>
                                        </p:attrNameLst>
                                      </p:cBhvr>
                                      <p:to>
                                        <p:strVal val="visible"/>
                                      </p:to>
                                    </p:set>
                                    <p:anim calcmode="lin" valueType="num">
                                      <p:cBhvr additive="base">
                                        <p:cTn id="7" dur="500" fill="hold"/>
                                        <p:tgtEl>
                                          <p:spTgt spid="460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0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7">
                                            <p:txEl>
                                              <p:pRg st="1" end="1"/>
                                            </p:txEl>
                                          </p:spTgt>
                                        </p:tgtEl>
                                        <p:attrNameLst>
                                          <p:attrName>style.visibility</p:attrName>
                                        </p:attrNameLst>
                                      </p:cBhvr>
                                      <p:to>
                                        <p:strVal val="visible"/>
                                      </p:to>
                                    </p:set>
                                    <p:anim calcmode="lin" valueType="num">
                                      <p:cBhvr additive="base">
                                        <p:cTn id="13" dur="500" fill="hold"/>
                                        <p:tgtEl>
                                          <p:spTgt spid="460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Alternative Approaches to Development (continued)</a:t>
            </a:r>
          </a:p>
        </p:txBody>
      </p:sp>
      <p:sp>
        <p:nvSpPr>
          <p:cNvPr id="4710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Joint Application Design (JAD)</a:t>
            </a:r>
          </a:p>
          <a:p>
            <a:pPr lvl="1">
              <a:lnSpc>
                <a:spcPct val="90000"/>
              </a:lnSpc>
            </a:pPr>
            <a:r>
              <a:rPr lang="en-US" smtClean="0"/>
              <a:t>Users, Managers and Analysts work together for several days</a:t>
            </a:r>
          </a:p>
          <a:p>
            <a:pPr lvl="1">
              <a:lnSpc>
                <a:spcPct val="90000"/>
              </a:lnSpc>
            </a:pPr>
            <a:r>
              <a:rPr lang="en-US" smtClean="0"/>
              <a:t>System requirements are reviewed</a:t>
            </a:r>
          </a:p>
          <a:p>
            <a:pPr lvl="1">
              <a:lnSpc>
                <a:spcPct val="90000"/>
              </a:lnSpc>
            </a:pPr>
            <a:r>
              <a:rPr lang="en-US" smtClean="0"/>
              <a:t>Structured meetings</a:t>
            </a:r>
          </a:p>
          <a:p>
            <a:pPr>
              <a:lnSpc>
                <a:spcPct val="90000"/>
              </a:lnSpc>
            </a:pPr>
            <a:r>
              <a:rPr lang="en-US" smtClean="0"/>
              <a:t>Rapid Application Development (RAD)</a:t>
            </a:r>
          </a:p>
          <a:p>
            <a:pPr lvl="1">
              <a:lnSpc>
                <a:spcPct val="90000"/>
              </a:lnSpc>
            </a:pPr>
            <a:r>
              <a:rPr lang="en-US" smtClean="0"/>
              <a:t>Utilizes prototyping to delay producing system design until after user requirements are clear</a:t>
            </a:r>
          </a:p>
          <a:p>
            <a:pPr lvl="1">
              <a:lnSpc>
                <a:spcPct val="90000"/>
              </a:lnSpc>
              <a:buFont typeface="Wingdings" pitchFamily="2" charset="2"/>
              <a:buNone/>
            </a:pPr>
            <a:endParaRPr lang="en-US" smtClean="0"/>
          </a:p>
        </p:txBody>
      </p:sp>
      <p:sp>
        <p:nvSpPr>
          <p:cNvPr id="4710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2773"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69744FE2-A95B-4895-9553-B8EC787BD4FB}" type="slidenum">
              <a:rPr lang="en-US" sz="1600">
                <a:solidFill>
                  <a:schemeClr val="tx1"/>
                </a:solidFill>
                <a:cs typeface="+mn-cs"/>
              </a:rPr>
              <a:pPr algn="ctr">
                <a:defRPr/>
              </a:pPr>
              <a:t>30</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30</a:t>
            </a:fld>
            <a:endParaRPr lang="en-US"/>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oter Placeholder 2"/>
          <p:cNvSpPr>
            <a:spLocks noGrp="1"/>
          </p:cNvSpPr>
          <p:nvPr>
            <p:ph type="ftr" sz="quarter" idx="11"/>
          </p:nvPr>
        </p:nvSpPr>
        <p:spPr bwMode="auto">
          <a:xfrm>
            <a:off x="457200" y="6481763"/>
            <a:ext cx="4953000" cy="301625"/>
          </a:xfrm>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3795" name="Text Box 2"/>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49318DB2-F15E-4CE1-BD99-F96193E03F64}" type="slidenum">
              <a:rPr lang="en-US" sz="1600">
                <a:solidFill>
                  <a:schemeClr val="tx1"/>
                </a:solidFill>
                <a:cs typeface="+mn-cs"/>
              </a:rPr>
              <a:pPr algn="ctr">
                <a:defRPr/>
              </a:pPr>
              <a:t>31</a:t>
            </a:fld>
            <a:endParaRPr lang="en-US" sz="1600">
              <a:solidFill>
                <a:schemeClr val="tx1"/>
              </a:solidFill>
              <a:cs typeface="+mn-cs"/>
            </a:endParaRPr>
          </a:p>
        </p:txBody>
      </p:sp>
      <p:pic>
        <p:nvPicPr>
          <p:cNvPr id="33796" name="Picture 5"/>
          <p:cNvPicPr>
            <a:picLocks noChangeAspect="1" noChangeArrowheads="1"/>
          </p:cNvPicPr>
          <p:nvPr/>
        </p:nvPicPr>
        <p:blipFill>
          <a:blip r:embed="rId2"/>
          <a:srcRect/>
          <a:stretch>
            <a:fillRect/>
          </a:stretch>
        </p:blipFill>
        <p:spPr bwMode="auto">
          <a:xfrm>
            <a:off x="609600" y="1600200"/>
            <a:ext cx="8105775" cy="3913188"/>
          </a:xfrm>
          <a:prstGeom prst="rect">
            <a:avLst/>
          </a:prstGeom>
          <a:noFill/>
          <a:ln>
            <a:noFill/>
          </a:ln>
          <a:effectLst>
            <a:outerShdw dist="45791" dir="2021404" algn="ctr" rotWithShape="0">
              <a:srgbClr val="9999FF"/>
            </a:outerShdw>
          </a:effectLst>
          <a:extLst/>
        </p:spPr>
      </p:pic>
      <p:sp>
        <p:nvSpPr>
          <p:cNvPr id="2" name="Slide Number Placeholder 1"/>
          <p:cNvSpPr>
            <a:spLocks noGrp="1"/>
          </p:cNvSpPr>
          <p:nvPr>
            <p:ph type="sldNum" sz="quarter" idx="12"/>
          </p:nvPr>
        </p:nvSpPr>
        <p:spPr/>
        <p:txBody>
          <a:bodyPr/>
          <a:lstStyle/>
          <a:p>
            <a:pPr>
              <a:defRPr/>
            </a:pPr>
            <a:fld id="{44C09470-90CB-4E31-A5FF-D9D41455711E}" type="slidenum">
              <a:rPr lang="en-US" smtClean="0"/>
              <a:pPr>
                <a:defRPr/>
              </a:pPr>
              <a:t>31</a:t>
            </a:fld>
            <a:endParaRPr lang="en-US"/>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marL="484632" fontAlgn="auto">
              <a:spcAft>
                <a:spcPts val="0"/>
              </a:spcAft>
              <a:defRPr/>
            </a:pPr>
            <a:r>
              <a:rPr lang="en-US" sz="4000" smtClean="0">
                <a:solidFill>
                  <a:schemeClr val="accent1">
                    <a:tint val="83000"/>
                    <a:satMod val="150000"/>
                  </a:schemeClr>
                </a:solidFill>
              </a:rPr>
              <a:t>Approaches to Development (continued)</a:t>
            </a:r>
          </a:p>
        </p:txBody>
      </p:sp>
      <p:sp>
        <p:nvSpPr>
          <p:cNvPr id="4915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Participatory Design (PD)</a:t>
            </a:r>
          </a:p>
          <a:p>
            <a:pPr lvl="1">
              <a:lnSpc>
                <a:spcPct val="90000"/>
              </a:lnSpc>
            </a:pPr>
            <a:r>
              <a:rPr lang="en-US" smtClean="0"/>
              <a:t>Emphasizes role of the user</a:t>
            </a:r>
          </a:p>
          <a:p>
            <a:pPr lvl="1">
              <a:lnSpc>
                <a:spcPct val="90000"/>
              </a:lnSpc>
            </a:pPr>
            <a:r>
              <a:rPr lang="en-US" smtClean="0"/>
              <a:t>Entire user community can be involved in design</a:t>
            </a:r>
          </a:p>
          <a:p>
            <a:pPr>
              <a:lnSpc>
                <a:spcPct val="90000"/>
              </a:lnSpc>
            </a:pPr>
            <a:r>
              <a:rPr lang="en-US" smtClean="0"/>
              <a:t>Agile Methodologies</a:t>
            </a:r>
          </a:p>
          <a:p>
            <a:pPr lvl="1">
              <a:lnSpc>
                <a:spcPct val="90000"/>
              </a:lnSpc>
            </a:pPr>
            <a:r>
              <a:rPr lang="en-US" smtClean="0"/>
              <a:t>Focuses on </a:t>
            </a:r>
          </a:p>
          <a:p>
            <a:pPr lvl="2">
              <a:lnSpc>
                <a:spcPct val="90000"/>
              </a:lnSpc>
            </a:pPr>
            <a:r>
              <a:rPr lang="en-US" smtClean="0"/>
              <a:t>Adaptive methodologies</a:t>
            </a:r>
          </a:p>
          <a:p>
            <a:pPr lvl="2">
              <a:lnSpc>
                <a:spcPct val="90000"/>
              </a:lnSpc>
            </a:pPr>
            <a:r>
              <a:rPr lang="en-US" smtClean="0"/>
              <a:t>People instead of roles</a:t>
            </a:r>
          </a:p>
          <a:p>
            <a:pPr lvl="2">
              <a:lnSpc>
                <a:spcPct val="90000"/>
              </a:lnSpc>
            </a:pPr>
            <a:r>
              <a:rPr lang="en-US" smtClean="0"/>
              <a:t>Self-adaptive development process</a:t>
            </a:r>
          </a:p>
          <a:p>
            <a:pPr lvl="1">
              <a:lnSpc>
                <a:spcPct val="90000"/>
              </a:lnSpc>
            </a:pPr>
            <a:endParaRPr lang="en-US" smtClean="0"/>
          </a:p>
        </p:txBody>
      </p:sp>
      <p:sp>
        <p:nvSpPr>
          <p:cNvPr id="4915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4821"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F042D6A6-E7BC-4347-9F99-8EC3209C2111}" type="slidenum">
              <a:rPr lang="en-US" sz="1600">
                <a:solidFill>
                  <a:schemeClr val="tx1"/>
                </a:solidFill>
                <a:cs typeface="+mn-cs"/>
              </a:rPr>
              <a:pPr algn="ctr">
                <a:defRPr/>
              </a:pPr>
              <a:t>32</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32</a:t>
            </a:fld>
            <a:endParaRPr lang="en-US"/>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Summary</a:t>
            </a:r>
          </a:p>
        </p:txBody>
      </p:sp>
      <p:sp>
        <p:nvSpPr>
          <p:cNvPr id="5017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Information systems analysis and design</a:t>
            </a:r>
          </a:p>
          <a:p>
            <a:pPr lvl="1"/>
            <a:r>
              <a:rPr lang="en-US" smtClean="0"/>
              <a:t>Process of developing and maintaining an information system</a:t>
            </a:r>
          </a:p>
          <a:p>
            <a:r>
              <a:rPr lang="en-US" smtClean="0"/>
              <a:t>Modern approach to systems analysis</a:t>
            </a:r>
          </a:p>
          <a:p>
            <a:pPr lvl="1"/>
            <a:r>
              <a:rPr lang="en-US" smtClean="0"/>
              <a:t>Process-oriented</a:t>
            </a:r>
          </a:p>
          <a:p>
            <a:pPr lvl="1"/>
            <a:r>
              <a:rPr lang="en-US" smtClean="0"/>
              <a:t>Data-oriented</a:t>
            </a:r>
          </a:p>
          <a:p>
            <a:pPr lvl="1">
              <a:buFont typeface="Wingdings" pitchFamily="2" charset="2"/>
              <a:buNone/>
            </a:pPr>
            <a:endParaRPr lang="en-US" smtClean="0"/>
          </a:p>
        </p:txBody>
      </p:sp>
      <p:sp>
        <p:nvSpPr>
          <p:cNvPr id="5017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584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16BC9181-3213-4A12-9523-5272C2C4A994}" type="slidenum">
              <a:rPr lang="en-US" sz="1600">
                <a:solidFill>
                  <a:schemeClr val="tx1"/>
                </a:solidFill>
                <a:cs typeface="+mn-cs"/>
              </a:rPr>
              <a:pPr algn="ctr">
                <a:defRPr/>
              </a:pPr>
              <a:t>33</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33</a:t>
            </a:fld>
            <a:endParaRPr 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Summary (continued)</a:t>
            </a:r>
          </a:p>
        </p:txBody>
      </p:sp>
      <p:sp>
        <p:nvSpPr>
          <p:cNvPr id="39940"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normAutofit/>
          </a:bodyPr>
          <a:lstStyle/>
          <a:p>
            <a:pPr marL="448056" indent="-384048" fontAlgn="auto">
              <a:spcAft>
                <a:spcPts val="0"/>
              </a:spcAft>
              <a:buFont typeface="Wingdings 2"/>
              <a:buChar char=""/>
              <a:defRPr/>
            </a:pPr>
            <a:r>
              <a:rPr lang="en-US" dirty="0" smtClean="0"/>
              <a:t>Role of Systems Analyst</a:t>
            </a:r>
          </a:p>
          <a:p>
            <a:pPr marL="448056" indent="-384048" fontAlgn="auto">
              <a:lnSpc>
                <a:spcPct val="90000"/>
              </a:lnSpc>
              <a:spcAft>
                <a:spcPts val="0"/>
              </a:spcAft>
              <a:buFont typeface="Wingdings 2"/>
              <a:buChar char=""/>
              <a:defRPr/>
            </a:pPr>
            <a:r>
              <a:rPr lang="en-US" sz="2800" dirty="0" smtClean="0"/>
              <a:t>Systems Development Life Cycle (SDLC)</a:t>
            </a:r>
          </a:p>
          <a:p>
            <a:pPr marL="822960" lvl="1" fontAlgn="auto">
              <a:lnSpc>
                <a:spcPct val="90000"/>
              </a:lnSpc>
              <a:spcAft>
                <a:spcPts val="0"/>
              </a:spcAft>
              <a:buFont typeface="Verdana"/>
              <a:buChar char="›"/>
              <a:defRPr/>
            </a:pPr>
            <a:r>
              <a:rPr lang="en-US" sz="2400" dirty="0" smtClean="0"/>
              <a:t>Systems Planning and Selection</a:t>
            </a:r>
          </a:p>
          <a:p>
            <a:pPr marL="822960" lvl="1" fontAlgn="auto">
              <a:lnSpc>
                <a:spcPct val="90000"/>
              </a:lnSpc>
              <a:spcAft>
                <a:spcPts val="0"/>
              </a:spcAft>
              <a:buFont typeface="Verdana"/>
              <a:buChar char="›"/>
              <a:defRPr/>
            </a:pPr>
            <a:r>
              <a:rPr lang="en-US" sz="2400" dirty="0" smtClean="0"/>
              <a:t>Systems Analysis</a:t>
            </a:r>
          </a:p>
          <a:p>
            <a:pPr marL="822960" lvl="1" fontAlgn="auto">
              <a:lnSpc>
                <a:spcPct val="90000"/>
              </a:lnSpc>
              <a:spcAft>
                <a:spcPts val="0"/>
              </a:spcAft>
              <a:buFont typeface="Verdana"/>
              <a:buChar char="›"/>
              <a:defRPr/>
            </a:pPr>
            <a:r>
              <a:rPr lang="en-US" sz="2400" dirty="0" smtClean="0"/>
              <a:t>Systems Design</a:t>
            </a:r>
          </a:p>
          <a:p>
            <a:pPr marL="822960" lvl="1" fontAlgn="auto">
              <a:lnSpc>
                <a:spcPct val="90000"/>
              </a:lnSpc>
              <a:spcAft>
                <a:spcPts val="0"/>
              </a:spcAft>
              <a:buFont typeface="Verdana"/>
              <a:buChar char="›"/>
              <a:defRPr/>
            </a:pPr>
            <a:r>
              <a:rPr lang="en-US" sz="2400" dirty="0" smtClean="0"/>
              <a:t>Systems Implementation</a:t>
            </a:r>
          </a:p>
          <a:p>
            <a:pPr marL="0" indent="0" fontAlgn="auto">
              <a:spcAft>
                <a:spcPts val="0"/>
              </a:spcAft>
              <a:buFont typeface="Wingdings" pitchFamily="2" charset="2"/>
              <a:buNone/>
              <a:defRPr/>
            </a:pPr>
            <a:endParaRPr lang="en-US" dirty="0" smtClean="0"/>
          </a:p>
        </p:txBody>
      </p:sp>
      <p:sp>
        <p:nvSpPr>
          <p:cNvPr id="5120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686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ED9A497B-97EE-4501-860D-FEADFA61C6F2}" type="slidenum">
              <a:rPr lang="en-US" sz="1600">
                <a:solidFill>
                  <a:schemeClr val="tx1"/>
                </a:solidFill>
                <a:cs typeface="+mn-cs"/>
              </a:rPr>
              <a:pPr algn="ctr">
                <a:defRPr/>
              </a:pPr>
              <a:t>34</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34</a:t>
            </a:fld>
            <a:endParaRPr lang="en-US"/>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Summary (continued)</a:t>
            </a:r>
          </a:p>
        </p:txBody>
      </p:sp>
      <p:sp>
        <p:nvSpPr>
          <p:cNvPr id="5222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Alternatives to Systems Development Life Cycle</a:t>
            </a:r>
          </a:p>
          <a:p>
            <a:pPr lvl="1">
              <a:lnSpc>
                <a:spcPct val="90000"/>
              </a:lnSpc>
            </a:pPr>
            <a:r>
              <a:rPr lang="en-US" sz="2400" smtClean="0"/>
              <a:t>Prototyping</a:t>
            </a:r>
          </a:p>
          <a:p>
            <a:pPr lvl="1">
              <a:lnSpc>
                <a:spcPct val="90000"/>
              </a:lnSpc>
            </a:pPr>
            <a:r>
              <a:rPr lang="en-US" sz="2400" smtClean="0"/>
              <a:t>Rapid Application Development (RAD)</a:t>
            </a:r>
          </a:p>
          <a:p>
            <a:pPr lvl="1">
              <a:lnSpc>
                <a:spcPct val="90000"/>
              </a:lnSpc>
            </a:pPr>
            <a:r>
              <a:rPr lang="en-US" sz="2400" smtClean="0"/>
              <a:t>CASE</a:t>
            </a:r>
          </a:p>
          <a:p>
            <a:pPr lvl="1"/>
            <a:r>
              <a:rPr lang="en-US" sz="2400" smtClean="0"/>
              <a:t>Joint Application Design (JAD)</a:t>
            </a:r>
          </a:p>
          <a:p>
            <a:pPr lvl="1"/>
            <a:r>
              <a:rPr lang="en-US" sz="2400" smtClean="0"/>
              <a:t>Participatory Design (PD)</a:t>
            </a:r>
          </a:p>
          <a:p>
            <a:pPr lvl="1"/>
            <a:r>
              <a:rPr lang="en-US" sz="2400" smtClean="0"/>
              <a:t>Agile Methodologies</a:t>
            </a:r>
          </a:p>
          <a:p>
            <a:pPr lvl="1">
              <a:lnSpc>
                <a:spcPct val="90000"/>
              </a:lnSpc>
            </a:pPr>
            <a:endParaRPr lang="en-US" sz="2400" smtClean="0"/>
          </a:p>
        </p:txBody>
      </p:sp>
      <p:sp>
        <p:nvSpPr>
          <p:cNvPr id="5222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37893"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a:defRPr/>
            </a:pPr>
            <a:r>
              <a:rPr lang="en-US" sz="1600">
                <a:solidFill>
                  <a:schemeClr val="tx1"/>
                </a:solidFill>
                <a:cs typeface="+mn-cs"/>
              </a:rPr>
              <a:t>1.</a:t>
            </a:r>
            <a:fld id="{2DE2AAF9-429D-4A4A-A482-EC63191C6CC5}" type="slidenum">
              <a:rPr lang="en-US" sz="1600">
                <a:solidFill>
                  <a:schemeClr val="tx1"/>
                </a:solidFill>
                <a:cs typeface="+mn-cs"/>
              </a:rPr>
              <a:pPr algn="ctr">
                <a:defRPr/>
              </a:pPr>
              <a:t>35</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35</a:t>
            </a:fld>
            <a:endParaRPr lang="en-US"/>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txBox="1">
            <a:spLocks noGrp="1" noChangeArrowheads="1"/>
          </p:cNvSpPr>
          <p:nvPr/>
        </p:nvSpPr>
        <p:spPr bwMode="auto">
          <a:xfrm>
            <a:off x="6553200" y="6245225"/>
            <a:ext cx="2133600" cy="476250"/>
          </a:xfrm>
          <a:prstGeom prst="rect">
            <a:avLst/>
          </a:prstGeom>
          <a:noFill/>
          <a:ln>
            <a:miter lim="800000"/>
            <a:headEnd/>
            <a:tailEnd/>
          </a:ln>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endParaRPr lang="en-US" sz="1400" smtClean="0">
              <a:solidFill>
                <a:srgbClr val="000000"/>
              </a:solidFill>
              <a:effectLst>
                <a:outerShdw blurRad="38100" dist="38100" dir="2700000" algn="tl">
                  <a:srgbClr val="C0C0C0"/>
                </a:outerShdw>
              </a:effectLst>
            </a:endParaRPr>
          </a:p>
        </p:txBody>
      </p:sp>
      <p:pic>
        <p:nvPicPr>
          <p:cNvPr id="61443" name="Picture 3" descr="cid:3287383400_2177562"/>
          <p:cNvPicPr>
            <a:picLocks noChangeAspect="1" noChangeArrowheads="1"/>
          </p:cNvPicPr>
          <p:nvPr/>
        </p:nvPicPr>
        <p:blipFill>
          <a:blip r:embed="rId3" r:link="rId4"/>
          <a:srcRect/>
          <a:stretch>
            <a:fillRect/>
          </a:stretch>
        </p:blipFill>
        <p:spPr bwMode="auto">
          <a:xfrm>
            <a:off x="838200" y="1446213"/>
            <a:ext cx="7242175" cy="2363787"/>
          </a:xfrm>
          <a:prstGeom prst="rect">
            <a:avLst/>
          </a:prstGeom>
          <a:solidFill>
            <a:schemeClr val="hlink"/>
          </a:solidFill>
          <a:ln w="9525">
            <a:solidFill>
              <a:schemeClr val="bg1"/>
            </a:solidFill>
            <a:miter lim="800000"/>
            <a:headEnd/>
            <a:tailEnd/>
          </a:ln>
        </p:spPr>
      </p:pic>
      <p:sp>
        <p:nvSpPr>
          <p:cNvPr id="61444" name="Rectangle 4"/>
          <p:cNvSpPr>
            <a:spLocks noChangeArrowheads="1"/>
          </p:cNvSpPr>
          <p:nvPr/>
        </p:nvSpPr>
        <p:spPr bwMode="auto">
          <a:xfrm>
            <a:off x="685800" y="4187825"/>
            <a:ext cx="7589838" cy="1069975"/>
          </a:xfrm>
          <a:prstGeom prst="rect">
            <a:avLst/>
          </a:prstGeom>
          <a:noFill/>
          <a:ln w="25400">
            <a:noFill/>
            <a:miter lim="800000"/>
            <a:headEnd/>
            <a:tailEnd/>
          </a:ln>
        </p:spPr>
        <p:txBody>
          <a:bodyPr anchor="ctr">
            <a:spAutoFit/>
          </a:bodyPr>
          <a:lstStyle/>
          <a:p>
            <a:pPr algn="ctr"/>
            <a:r>
              <a:rPr lang="en-US" sz="1600">
                <a:solidFill>
                  <a:srgbClr val="000000"/>
                </a:solidFill>
                <a:cs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762000" y="6069013"/>
            <a:ext cx="7845425" cy="636587"/>
          </a:xfrm>
          <a:prstGeom prst="rect">
            <a:avLst/>
          </a:prstGeom>
          <a:noFill/>
          <a:ln>
            <a:miter lim="800000"/>
            <a:headEnd/>
            <a:tailEnd/>
          </a:ln>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1800" dirty="0" smtClean="0">
                <a:solidFill>
                  <a:srgbClr val="000000"/>
                </a:solidFill>
                <a:effectLst>
                  <a:outerShdw blurRad="38100" dist="38100" dir="2700000" algn="tl">
                    <a:srgbClr val="C0C0C0"/>
                  </a:outerShdw>
                </a:effectLst>
                <a:latin typeface="Tahoma" charset="0"/>
              </a:rPr>
              <a:t>Copyright © </a:t>
            </a:r>
            <a:r>
              <a:rPr lang="en-US" sz="1800" dirty="0" smtClean="0">
                <a:solidFill>
                  <a:srgbClr val="000000"/>
                </a:solidFill>
                <a:effectLst>
                  <a:outerShdw blurRad="38100" dist="38100" dir="2700000" algn="tl">
                    <a:srgbClr val="C0C0C0"/>
                  </a:outerShdw>
                </a:effectLst>
                <a:latin typeface="Tahoma" charset="0"/>
              </a:rPr>
              <a:t>2021 </a:t>
            </a:r>
            <a:r>
              <a:rPr lang="en-US" sz="1800" dirty="0" smtClean="0">
                <a:solidFill>
                  <a:srgbClr val="000000"/>
                </a:solidFill>
                <a:effectLst>
                  <a:outerShdw blurRad="38100" dist="38100" dir="2700000" algn="tl">
                    <a:srgbClr val="C0C0C0"/>
                  </a:outerShdw>
                </a:effectLst>
                <a:latin typeface="Tahoma" charset="0"/>
              </a:rPr>
              <a:t>Pearson Education, Inc.  </a:t>
            </a:r>
          </a:p>
          <a:p>
            <a:pPr algn="ctr" eaLnBrk="1" hangingPunct="1">
              <a:defRPr/>
            </a:pPr>
            <a:r>
              <a:rPr lang="en-US" sz="1800" dirty="0" smtClean="0">
                <a:solidFill>
                  <a:srgbClr val="000000"/>
                </a:solidFill>
                <a:effectLst>
                  <a:outerShdw blurRad="38100" dist="38100" dir="2700000" algn="tl">
                    <a:srgbClr val="C0C0C0"/>
                  </a:outerShdw>
                </a:effectLst>
                <a:latin typeface="Tahoma" charset="0"/>
              </a:rPr>
              <a:t>Publishing as Prentice Hall</a:t>
            </a:r>
            <a:endParaRPr lang="en-US" sz="1800" dirty="0" smtClean="0">
              <a:solidFill>
                <a:srgbClr val="000000"/>
              </a:solidFill>
              <a:effectLst>
                <a:outerShdw blurRad="38100" dist="38100" dir="2700000" algn="tl">
                  <a:srgbClr val="C0C0C0"/>
                </a:outerShdw>
              </a:effectLst>
            </a:endParaRPr>
          </a:p>
        </p:txBody>
      </p:sp>
      <p:sp>
        <p:nvSpPr>
          <p:cNvPr id="2" name="Footer Placeholder 1"/>
          <p:cNvSpPr>
            <a:spLocks noGrp="1"/>
          </p:cNvSpPr>
          <p:nvPr>
            <p:ph type="ftr" sz="quarter" idx="11"/>
          </p:nvPr>
        </p:nvSpPr>
        <p:spPr/>
        <p:txBody>
          <a:bodyPr/>
          <a:lstStyle/>
          <a:p>
            <a:pPr>
              <a:defRPr/>
            </a:pPr>
            <a:r>
              <a:rPr lang="en-US" smtClean="0"/>
              <a:t>Copyright © 2021 Pearson Education, Inc. Publishing as Prentice Hall</a:t>
            </a:r>
            <a:endParaRPr lang="en-US"/>
          </a:p>
        </p:txBody>
      </p:sp>
      <p:sp>
        <p:nvSpPr>
          <p:cNvPr id="3" name="Slide Number Placeholder 2"/>
          <p:cNvSpPr>
            <a:spLocks noGrp="1"/>
          </p:cNvSpPr>
          <p:nvPr>
            <p:ph type="sldNum" sz="quarter" idx="12"/>
          </p:nvPr>
        </p:nvSpPr>
        <p:spPr/>
        <p:txBody>
          <a:bodyPr/>
          <a:lstStyle/>
          <a:p>
            <a:pPr>
              <a:defRPr/>
            </a:pPr>
            <a:fld id="{949E32D2-7D32-4F2C-B713-F49B1FA5BE15}" type="slidenum">
              <a:rPr lang="en-US" smtClean="0"/>
              <a:pPr>
                <a:defRPr/>
              </a:pPr>
              <a:t>36</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Chapter Preview</a:t>
            </a:r>
          </a:p>
        </p:txBody>
      </p:sp>
      <p:sp>
        <p:nvSpPr>
          <p:cNvPr id="1945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r>
              <a:rPr lang="en-US" smtClean="0"/>
              <a:t>Systems Analysis is a proven method to help a business utilize information to its fullest capacity</a:t>
            </a:r>
          </a:p>
          <a:p>
            <a:r>
              <a:rPr lang="en-US" smtClean="0"/>
              <a:t>Systems Development Life Cycle (SDLC) </a:t>
            </a:r>
          </a:p>
          <a:p>
            <a:pPr lvl="1"/>
            <a:r>
              <a:rPr lang="en-US" smtClean="0"/>
              <a:t>Central to Information Systems Development</a:t>
            </a:r>
          </a:p>
        </p:txBody>
      </p:sp>
      <p:sp>
        <p:nvSpPr>
          <p:cNvPr id="1945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614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1.5</a:t>
            </a: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4</a:t>
            </a:fld>
            <a:endParaRPr lang="en-US"/>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What is Information Systems Analysis and Design?</a:t>
            </a:r>
          </a:p>
        </p:txBody>
      </p:sp>
      <p:sp>
        <p:nvSpPr>
          <p:cNvPr id="20482"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A method used by companies to create and maintain systems that perform basic business functions</a:t>
            </a:r>
          </a:p>
          <a:p>
            <a:pPr>
              <a:lnSpc>
                <a:spcPct val="90000"/>
              </a:lnSpc>
            </a:pPr>
            <a:r>
              <a:rPr lang="en-US" smtClean="0"/>
              <a:t>Main goal is to improve employee efficiency by applying software solutions to key business tasks</a:t>
            </a:r>
          </a:p>
          <a:p>
            <a:pPr>
              <a:lnSpc>
                <a:spcPct val="90000"/>
              </a:lnSpc>
            </a:pPr>
            <a:r>
              <a:rPr lang="en-US" smtClean="0"/>
              <a:t>A structured approach must be used in order to ensure success</a:t>
            </a:r>
          </a:p>
        </p:txBody>
      </p:sp>
      <p:sp>
        <p:nvSpPr>
          <p:cNvPr id="20483"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7173"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1.6</a:t>
            </a: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5</a:t>
            </a:fld>
            <a:endParaRPr lang="en-US"/>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09600" y="304800"/>
            <a:ext cx="7772400" cy="1219200"/>
          </a:xfrm>
        </p:spPr>
        <p:txBody>
          <a:bodyPr>
            <a:normAutofit fontScale="90000"/>
          </a:bodyPr>
          <a:lstStyle/>
          <a:p>
            <a:pPr marL="484632" fontAlgn="auto">
              <a:spcAft>
                <a:spcPts val="0"/>
              </a:spcAft>
              <a:defRPr/>
            </a:pPr>
            <a:r>
              <a:rPr lang="en-US" sz="4000" smtClean="0">
                <a:solidFill>
                  <a:schemeClr val="accent1">
                    <a:tint val="83000"/>
                    <a:satMod val="150000"/>
                  </a:schemeClr>
                </a:solidFill>
              </a:rPr>
              <a:t>What is Information Systems Analysis and Design? (continued)</a:t>
            </a:r>
          </a:p>
        </p:txBody>
      </p:sp>
      <p:sp>
        <p:nvSpPr>
          <p:cNvPr id="21506"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Systems Analysts perform analysis and design based upon:</a:t>
            </a:r>
          </a:p>
          <a:p>
            <a:pPr lvl="1">
              <a:lnSpc>
                <a:spcPct val="90000"/>
              </a:lnSpc>
            </a:pPr>
            <a:r>
              <a:rPr lang="en-US" smtClean="0"/>
              <a:t>Understanding of organization’s objectives, structure and processes</a:t>
            </a:r>
          </a:p>
          <a:p>
            <a:pPr lvl="1">
              <a:lnSpc>
                <a:spcPct val="90000"/>
              </a:lnSpc>
            </a:pPr>
            <a:r>
              <a:rPr lang="en-US" smtClean="0"/>
              <a:t>Knowledge of how to exploit information technology for advantage</a:t>
            </a:r>
          </a:p>
          <a:p>
            <a:pPr>
              <a:lnSpc>
                <a:spcPct val="90000"/>
              </a:lnSpc>
            </a:pPr>
            <a:r>
              <a:rPr lang="en-US" smtClean="0"/>
              <a:t>Fig 1-1 illustrates the Systems Development Life Cycle, a four-phased approach used throughout this text</a:t>
            </a:r>
          </a:p>
        </p:txBody>
      </p:sp>
      <p:sp>
        <p:nvSpPr>
          <p:cNvPr id="21507"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8197"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1.7</a:t>
            </a: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6</a:t>
            </a:fld>
            <a:endParaRPr lang="en-US"/>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descr="Rectangle: Click to edit Master text styles&#10;Second level&#10;Third level&#10;Fourth level&#10;Fifth level"/>
          <p:cNvSpPr>
            <a:spLocks noGrp="1"/>
          </p:cNvSpPr>
          <p:nvPr>
            <p:ph idx="1"/>
          </p:nvPr>
        </p:nvSpPr>
        <p:spPr>
          <a:xfrm>
            <a:off x="457200" y="1882775"/>
            <a:ext cx="8229600" cy="4572000"/>
          </a:xfrm>
        </p:spPr>
        <p:txBody>
          <a:bodyPr/>
          <a:lstStyle/>
          <a:p>
            <a:pPr>
              <a:buFont typeface="Wingdings 2" pitchFamily="18" charset="2"/>
              <a:buNone/>
            </a:pPr>
            <a:endParaRPr lang="en-US" smtClean="0"/>
          </a:p>
        </p:txBody>
      </p:sp>
      <p:sp>
        <p:nvSpPr>
          <p:cNvPr id="2253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9219" name="Text Box 9"/>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ACF8D2A3-CCC2-4B34-835B-AAEC6710FF2E}" type="slidenum">
              <a:rPr lang="en-US" sz="1600">
                <a:solidFill>
                  <a:schemeClr val="tx1"/>
                </a:solidFill>
                <a:cs typeface="+mn-cs"/>
              </a:rPr>
              <a:pPr algn="ctr" eaLnBrk="1" hangingPunct="1">
                <a:spcBef>
                  <a:spcPct val="50000"/>
                </a:spcBef>
                <a:defRPr/>
              </a:pPr>
              <a:t>7</a:t>
            </a:fld>
            <a:endParaRPr lang="en-US" sz="1600">
              <a:solidFill>
                <a:schemeClr val="tx1"/>
              </a:solidFill>
              <a:cs typeface="+mn-cs"/>
            </a:endParaRPr>
          </a:p>
        </p:txBody>
      </p:sp>
      <p:pic>
        <p:nvPicPr>
          <p:cNvPr id="9221" name="Picture 6"/>
          <p:cNvPicPr>
            <a:picLocks noChangeAspect="1" noChangeArrowheads="1"/>
          </p:cNvPicPr>
          <p:nvPr/>
        </p:nvPicPr>
        <p:blipFill>
          <a:blip r:embed="rId2"/>
          <a:srcRect/>
          <a:stretch>
            <a:fillRect/>
          </a:stretch>
        </p:blipFill>
        <p:spPr bwMode="auto">
          <a:xfrm>
            <a:off x="914400" y="1600200"/>
            <a:ext cx="7534275" cy="3687763"/>
          </a:xfrm>
          <a:prstGeom prst="rect">
            <a:avLst/>
          </a:prstGeom>
          <a:noFill/>
          <a:ln>
            <a:noFill/>
          </a:ln>
          <a:effectLst>
            <a:outerShdw dist="45791" dir="2021404" algn="ctr" rotWithShape="0">
              <a:srgbClr val="9999FF"/>
            </a:outerShdw>
          </a:effectLst>
          <a:extLst/>
        </p:spPr>
      </p:pic>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7</a:t>
            </a:fld>
            <a:endParaRPr lang="en-US"/>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Systems Analysis and Design: Core Concepts</a:t>
            </a:r>
          </a:p>
        </p:txBody>
      </p:sp>
      <p:sp>
        <p:nvSpPr>
          <p:cNvPr id="23554"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mtClean="0"/>
              <a:t>Major goal: to improve organizational systems by developing or acquiring application software and training employees in its use</a:t>
            </a:r>
          </a:p>
          <a:p>
            <a:pPr>
              <a:lnSpc>
                <a:spcPct val="90000"/>
              </a:lnSpc>
            </a:pPr>
            <a:r>
              <a:rPr lang="en-US" smtClean="0"/>
              <a:t>Application software, or a system, supports organizational functions or processes</a:t>
            </a:r>
          </a:p>
        </p:txBody>
      </p:sp>
      <p:sp>
        <p:nvSpPr>
          <p:cNvPr id="23555"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0245"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2C5D92A3-FF53-40C2-BAE7-73CBB84F21D4}" type="slidenum">
              <a:rPr lang="en-US" sz="1600">
                <a:solidFill>
                  <a:schemeClr val="tx1"/>
                </a:solidFill>
                <a:cs typeface="+mn-cs"/>
              </a:rPr>
              <a:pPr algn="ctr" eaLnBrk="1" hangingPunct="1">
                <a:spcBef>
                  <a:spcPct val="50000"/>
                </a:spcBef>
                <a:defRPr/>
              </a:pPr>
              <a:t>8</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8</a:t>
            </a:fld>
            <a:endParaRPr lang="en-US"/>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marL="484632" fontAlgn="auto">
              <a:spcAft>
                <a:spcPts val="0"/>
              </a:spcAft>
              <a:defRPr/>
            </a:pPr>
            <a:r>
              <a:rPr lang="en-US" smtClean="0">
                <a:solidFill>
                  <a:schemeClr val="accent1">
                    <a:tint val="83000"/>
                    <a:satMod val="150000"/>
                  </a:schemeClr>
                </a:solidFill>
              </a:rPr>
              <a:t>Systems Analysis and Design: Core Concepts (continued)</a:t>
            </a:r>
          </a:p>
        </p:txBody>
      </p:sp>
      <p:sp>
        <p:nvSpPr>
          <p:cNvPr id="24578" name="Rectangle 3" descr="Rectangle: Click to edit Master text styles&#10;Second level&#10;Third level&#10;Fourth level&#10;Fifth level"/>
          <p:cNvSpPr>
            <a:spLocks noGrp="1" noChangeArrowheads="1"/>
          </p:cNvSpPr>
          <p:nvPr>
            <p:ph idx="1"/>
          </p:nvPr>
        </p:nvSpPr>
        <p:spPr>
          <a:xfrm>
            <a:off x="457200" y="1882775"/>
            <a:ext cx="8229600" cy="4572000"/>
          </a:xfrm>
        </p:spPr>
        <p:txBody>
          <a:bodyPr/>
          <a:lstStyle/>
          <a:p>
            <a:pPr>
              <a:lnSpc>
                <a:spcPct val="90000"/>
              </a:lnSpc>
            </a:pPr>
            <a:r>
              <a:rPr lang="en-US" sz="2800" smtClean="0"/>
              <a:t>System: Turns data into information and includes:</a:t>
            </a:r>
          </a:p>
          <a:p>
            <a:pPr lvl="1">
              <a:lnSpc>
                <a:spcPct val="90000"/>
              </a:lnSpc>
            </a:pPr>
            <a:r>
              <a:rPr lang="en-US" sz="2400" smtClean="0"/>
              <a:t>Hardware and system software</a:t>
            </a:r>
          </a:p>
          <a:p>
            <a:pPr lvl="1">
              <a:lnSpc>
                <a:spcPct val="90000"/>
              </a:lnSpc>
            </a:pPr>
            <a:r>
              <a:rPr lang="en-US" sz="2400" smtClean="0"/>
              <a:t>Documentation and training materials</a:t>
            </a:r>
          </a:p>
          <a:p>
            <a:pPr lvl="1">
              <a:lnSpc>
                <a:spcPct val="90000"/>
              </a:lnSpc>
            </a:pPr>
            <a:r>
              <a:rPr lang="en-US" sz="2400" smtClean="0"/>
              <a:t>Job roles associated with the system</a:t>
            </a:r>
          </a:p>
          <a:p>
            <a:pPr lvl="1">
              <a:lnSpc>
                <a:spcPct val="90000"/>
              </a:lnSpc>
            </a:pPr>
            <a:r>
              <a:rPr lang="en-US" sz="2400" smtClean="0"/>
              <a:t>Controls to prevent theft or fraud</a:t>
            </a:r>
          </a:p>
          <a:p>
            <a:pPr lvl="1">
              <a:lnSpc>
                <a:spcPct val="90000"/>
              </a:lnSpc>
            </a:pPr>
            <a:r>
              <a:rPr lang="en-US" sz="2400" smtClean="0"/>
              <a:t>The people who use the software to perform their jobs</a:t>
            </a:r>
          </a:p>
          <a:p>
            <a:pPr>
              <a:lnSpc>
                <a:spcPct val="90000"/>
              </a:lnSpc>
            </a:pPr>
            <a:r>
              <a:rPr lang="en-US" sz="2800" smtClean="0"/>
              <a:t>Figure 1.2 illustrates all the components of a system</a:t>
            </a:r>
          </a:p>
        </p:txBody>
      </p:sp>
      <p:sp>
        <p:nvSpPr>
          <p:cNvPr id="24579"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z="1200" smtClean="0">
                <a:cs typeface="Arial" charset="0"/>
              </a:rPr>
              <a:t>Copyright © 2021 Pearson Education, Inc. Publishing as Prentice Hall</a:t>
            </a:r>
            <a:endParaRPr lang="en-US" sz="1200">
              <a:cs typeface="Arial" charset="0"/>
            </a:endParaRPr>
          </a:p>
        </p:txBody>
      </p:sp>
      <p:sp>
        <p:nvSpPr>
          <p:cNvPr id="11269" name="Text Box 4"/>
          <p:cNvSpPr txBox="1">
            <a:spLocks noChangeArrowheads="1"/>
          </p:cNvSpPr>
          <p:nvPr/>
        </p:nvSpPr>
        <p:spPr bwMode="auto">
          <a:xfrm>
            <a:off x="228600" y="6172200"/>
            <a:ext cx="609600" cy="336550"/>
          </a:xfrm>
          <a:prstGeom prst="rect">
            <a:avLst/>
          </a:prstGeom>
          <a:noFill/>
          <a:ln>
            <a:noFill/>
          </a:ln>
          <a:effectLst>
            <a:outerShdw dist="45791" dir="2021404" algn="ctr" rotWithShape="0">
              <a:srgbClr val="9999FF"/>
            </a:outerShdw>
          </a:effectLs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ctr" eaLnBrk="1" hangingPunct="1">
              <a:spcBef>
                <a:spcPct val="50000"/>
              </a:spcBef>
              <a:defRPr/>
            </a:pPr>
            <a:r>
              <a:rPr lang="en-US" sz="1600">
                <a:solidFill>
                  <a:schemeClr val="tx1"/>
                </a:solidFill>
                <a:cs typeface="+mn-cs"/>
              </a:rPr>
              <a:t>1.</a:t>
            </a:r>
            <a:fld id="{6A0C40F4-6801-474B-A22C-38FC1A27206E}" type="slidenum">
              <a:rPr lang="en-US" sz="1600">
                <a:solidFill>
                  <a:schemeClr val="tx1"/>
                </a:solidFill>
                <a:cs typeface="+mn-cs"/>
              </a:rPr>
              <a:pPr algn="ctr" eaLnBrk="1" hangingPunct="1">
                <a:spcBef>
                  <a:spcPct val="50000"/>
                </a:spcBef>
                <a:defRPr/>
              </a:pPr>
              <a:t>9</a:t>
            </a:fld>
            <a:endParaRPr lang="en-US" sz="1600">
              <a:solidFill>
                <a:schemeClr val="tx1"/>
              </a:solidFill>
              <a:cs typeface="+mn-cs"/>
            </a:endParaRPr>
          </a:p>
        </p:txBody>
      </p:sp>
      <p:sp>
        <p:nvSpPr>
          <p:cNvPr id="2" name="Slide Number Placeholder 1"/>
          <p:cNvSpPr>
            <a:spLocks noGrp="1"/>
          </p:cNvSpPr>
          <p:nvPr>
            <p:ph type="sldNum" sz="quarter" idx="12"/>
          </p:nvPr>
        </p:nvSpPr>
        <p:spPr/>
        <p:txBody>
          <a:bodyPr/>
          <a:lstStyle/>
          <a:p>
            <a:pPr>
              <a:defRPr/>
            </a:pPr>
            <a:fld id="{949E32D2-7D32-4F2C-B713-F49B1FA5BE15}" type="slidenum">
              <a:rPr lang="en-US" smtClean="0"/>
              <a:pPr>
                <a:defRPr/>
              </a:pPr>
              <a:t>9</a:t>
            </a:fld>
            <a:endParaRPr lang="en-US"/>
          </a:p>
        </p:txBody>
      </p:sp>
    </p:spTree>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12000</TotalTime>
  <Words>1656</Words>
  <Application>Microsoft Office PowerPoint</Application>
  <PresentationFormat>On-screen Show (4:3)</PresentationFormat>
  <Paragraphs>300</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Verve</vt:lpstr>
      <vt:lpstr>Essentials of Systems Analysis and Design Fifth Edition  Joseph S. Valacich Joey F. George Jeffrey A. Hoffer  </vt:lpstr>
      <vt:lpstr>Learning Objectives</vt:lpstr>
      <vt:lpstr>Learning Objectives (continued)</vt:lpstr>
      <vt:lpstr>Chapter Preview</vt:lpstr>
      <vt:lpstr>What is Information Systems Analysis and Design?</vt:lpstr>
      <vt:lpstr>What is Information Systems Analysis and Design? (continued)</vt:lpstr>
      <vt:lpstr>PowerPoint Presentation</vt:lpstr>
      <vt:lpstr>Systems Analysis and Design: Core Concepts</vt:lpstr>
      <vt:lpstr>Systems Analysis and Design: Core Concepts (continued)</vt:lpstr>
      <vt:lpstr>PowerPoint Presentation</vt:lpstr>
      <vt:lpstr>Software Engineering Process</vt:lpstr>
      <vt:lpstr>PowerPoint Presentation</vt:lpstr>
      <vt:lpstr>System</vt:lpstr>
      <vt:lpstr>Characteristics of a System</vt:lpstr>
      <vt:lpstr>PowerPoint Presentation</vt:lpstr>
      <vt:lpstr>Important System Concepts</vt:lpstr>
      <vt:lpstr>PowerPoint Presentation</vt:lpstr>
      <vt:lpstr>Important System Concepts (continued)</vt:lpstr>
      <vt:lpstr>A Modern Approach to Systems Analysis and Design</vt:lpstr>
      <vt:lpstr>Your Role in Systems Development</vt:lpstr>
      <vt:lpstr>Developing Information Systems and the Systems Development Life Cycle</vt:lpstr>
      <vt:lpstr>Developing Information Systems and the Systems Development Life Cycle (continued)</vt:lpstr>
      <vt:lpstr>Developing Information Systems and the Systems Development Life Cycle (continued)</vt:lpstr>
      <vt:lpstr>Phases of the Systems Development Life Cycle</vt:lpstr>
      <vt:lpstr>Phases of the Systems Development Life Cycle (continued)</vt:lpstr>
      <vt:lpstr>Phases of the Systems Development Life Cycle (continued)</vt:lpstr>
      <vt:lpstr>Alternative Approaches to Development</vt:lpstr>
      <vt:lpstr>Alternative Approaches to Development (continued)</vt:lpstr>
      <vt:lpstr>Alternative Approaches to Development (continued)</vt:lpstr>
      <vt:lpstr>Alternative Approaches to Development (continued)</vt:lpstr>
      <vt:lpstr>PowerPoint Presentation</vt:lpstr>
      <vt:lpstr>Approaches to Development (continued)</vt:lpstr>
      <vt:lpstr>Summary</vt:lpstr>
      <vt:lpstr>Summary (continued)</vt:lpstr>
      <vt:lpstr>Summary (continued)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John Russo</dc:creator>
  <cp:lastModifiedBy>Issa Qabaja</cp:lastModifiedBy>
  <cp:revision>83</cp:revision>
  <cp:lastPrinted>1601-01-01T00:00:00Z</cp:lastPrinted>
  <dcterms:created xsi:type="dcterms:W3CDTF">2011-07-25T16:15:49Z</dcterms:created>
  <dcterms:modified xsi:type="dcterms:W3CDTF">2022-10-26T06:59:35Z</dcterms:modified>
</cp:coreProperties>
</file>