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8" r:id="rId2"/>
    <p:sldId id="257" r:id="rId3"/>
    <p:sldId id="258" r:id="rId4"/>
    <p:sldId id="259" r:id="rId5"/>
    <p:sldId id="260" r:id="rId6"/>
    <p:sldId id="261" r:id="rId7"/>
    <p:sldId id="262" r:id="rId8"/>
    <p:sldId id="290" r:id="rId9"/>
    <p:sldId id="263" r:id="rId10"/>
    <p:sldId id="291" r:id="rId11"/>
    <p:sldId id="264" r:id="rId12"/>
    <p:sldId id="266" r:id="rId13"/>
    <p:sldId id="267" r:id="rId14"/>
    <p:sldId id="268" r:id="rId15"/>
    <p:sldId id="292" r:id="rId16"/>
    <p:sldId id="269" r:id="rId17"/>
    <p:sldId id="270" r:id="rId18"/>
    <p:sldId id="299" r:id="rId19"/>
    <p:sldId id="293" r:id="rId20"/>
    <p:sldId id="271" r:id="rId21"/>
    <p:sldId id="272" r:id="rId22"/>
    <p:sldId id="273" r:id="rId23"/>
    <p:sldId id="274" r:id="rId24"/>
    <p:sldId id="275" r:id="rId25"/>
    <p:sldId id="276" r:id="rId26"/>
    <p:sldId id="277" r:id="rId27"/>
    <p:sldId id="278" r:id="rId28"/>
    <p:sldId id="294" r:id="rId29"/>
    <p:sldId id="279" r:id="rId30"/>
    <p:sldId id="288" r:id="rId31"/>
    <p:sldId id="295" r:id="rId32"/>
    <p:sldId id="297" r:id="rId33"/>
    <p:sldId id="280" r:id="rId34"/>
    <p:sldId id="281" r:id="rId35"/>
    <p:sldId id="282" r:id="rId36"/>
    <p:sldId id="283" r:id="rId37"/>
    <p:sldId id="284" r:id="rId38"/>
    <p:sldId id="285" r:id="rId39"/>
    <p:sldId id="286" r:id="rId40"/>
    <p:sldId id="301" r:id="rId41"/>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Arial" charset="0"/>
        <a:ea typeface="+mn-ea"/>
        <a:cs typeface="Arial" charset="0"/>
      </a:defRPr>
    </a:lvl1pPr>
    <a:lvl2pPr marL="457200" algn="l" rtl="0" fontAlgn="base">
      <a:spcBef>
        <a:spcPct val="0"/>
      </a:spcBef>
      <a:spcAft>
        <a:spcPct val="0"/>
      </a:spcAft>
      <a:defRPr sz="4400" kern="1200">
        <a:solidFill>
          <a:schemeClr val="tx2"/>
        </a:solidFill>
        <a:latin typeface="Arial" charset="0"/>
        <a:ea typeface="+mn-ea"/>
        <a:cs typeface="Arial" charset="0"/>
      </a:defRPr>
    </a:lvl2pPr>
    <a:lvl3pPr marL="914400" algn="l" rtl="0" fontAlgn="base">
      <a:spcBef>
        <a:spcPct val="0"/>
      </a:spcBef>
      <a:spcAft>
        <a:spcPct val="0"/>
      </a:spcAft>
      <a:defRPr sz="4400" kern="1200">
        <a:solidFill>
          <a:schemeClr val="tx2"/>
        </a:solidFill>
        <a:latin typeface="Arial" charset="0"/>
        <a:ea typeface="+mn-ea"/>
        <a:cs typeface="Arial" charset="0"/>
      </a:defRPr>
    </a:lvl3pPr>
    <a:lvl4pPr marL="1371600" algn="l" rtl="0" fontAlgn="base">
      <a:spcBef>
        <a:spcPct val="0"/>
      </a:spcBef>
      <a:spcAft>
        <a:spcPct val="0"/>
      </a:spcAft>
      <a:defRPr sz="4400" kern="1200">
        <a:solidFill>
          <a:schemeClr val="tx2"/>
        </a:solidFill>
        <a:latin typeface="Arial" charset="0"/>
        <a:ea typeface="+mn-ea"/>
        <a:cs typeface="Arial" charset="0"/>
      </a:defRPr>
    </a:lvl4pPr>
    <a:lvl5pPr marL="1828800" algn="l" rtl="0" fontAlgn="base">
      <a:spcBef>
        <a:spcPct val="0"/>
      </a:spcBef>
      <a:spcAft>
        <a:spcPct val="0"/>
      </a:spcAft>
      <a:defRPr sz="4400" kern="1200">
        <a:solidFill>
          <a:schemeClr val="tx2"/>
        </a:solidFill>
        <a:latin typeface="Arial" charset="0"/>
        <a:ea typeface="+mn-ea"/>
        <a:cs typeface="Arial" charset="0"/>
      </a:defRPr>
    </a:lvl5pPr>
    <a:lvl6pPr marL="2286000" algn="l" defTabSz="914400" rtl="0" eaLnBrk="1" latinLnBrk="0" hangingPunct="1">
      <a:defRPr sz="4400" kern="1200">
        <a:solidFill>
          <a:schemeClr val="tx2"/>
        </a:solidFill>
        <a:latin typeface="Arial" charset="0"/>
        <a:ea typeface="+mn-ea"/>
        <a:cs typeface="Arial" charset="0"/>
      </a:defRPr>
    </a:lvl6pPr>
    <a:lvl7pPr marL="2743200" algn="l" defTabSz="914400" rtl="0" eaLnBrk="1" latinLnBrk="0" hangingPunct="1">
      <a:defRPr sz="4400" kern="1200">
        <a:solidFill>
          <a:schemeClr val="tx2"/>
        </a:solidFill>
        <a:latin typeface="Arial" charset="0"/>
        <a:ea typeface="+mn-ea"/>
        <a:cs typeface="Arial" charset="0"/>
      </a:defRPr>
    </a:lvl7pPr>
    <a:lvl8pPr marL="3200400" algn="l" defTabSz="914400" rtl="0" eaLnBrk="1" latinLnBrk="0" hangingPunct="1">
      <a:defRPr sz="4400" kern="1200">
        <a:solidFill>
          <a:schemeClr val="tx2"/>
        </a:solidFill>
        <a:latin typeface="Arial" charset="0"/>
        <a:ea typeface="+mn-ea"/>
        <a:cs typeface="Arial" charset="0"/>
      </a:defRPr>
    </a:lvl8pPr>
    <a:lvl9pPr marL="3657600" algn="l" defTabSz="914400" rtl="0" eaLnBrk="1" latinLnBrk="0" hangingPunct="1">
      <a:defRPr sz="44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912"/>
    <a:srgbClr val="BA2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85"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4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ahoma" pitchFamily="34" charset="0"/>
                <a:cs typeface="+mn-cs"/>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ahoma" pitchFamily="34"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ahoma" pitchFamily="34" charset="0"/>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ahoma" pitchFamily="34" charset="0"/>
                <a:cs typeface="+mn-cs"/>
              </a:defRPr>
            </a:lvl1pPr>
          </a:lstStyle>
          <a:p>
            <a:pPr>
              <a:defRPr/>
            </a:pPr>
            <a:fld id="{E789FE61-C0C9-4C09-98A0-278BC6FA417C}" type="slidenum">
              <a:rPr lang="en-US"/>
              <a:pPr>
                <a:defRPr/>
              </a:pPr>
              <a:t>‹#›</a:t>
            </a:fld>
            <a:endParaRPr lang="en-US"/>
          </a:p>
        </p:txBody>
      </p:sp>
    </p:spTree>
    <p:extLst>
      <p:ext uri="{BB962C8B-B14F-4D97-AF65-F5344CB8AC3E}">
        <p14:creationId xmlns:p14="http://schemas.microsoft.com/office/powerpoint/2010/main" val="168093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6929F485-5CF8-476F-9246-069131854CCD}" type="slidenum">
              <a:rPr lang="en-US" smtClean="0">
                <a:cs typeface="Arial" charset="0"/>
              </a:rPr>
              <a:pPr/>
              <a:t>1</a:t>
            </a:fld>
            <a:endParaRPr lang="en-US" smtClean="0">
              <a:cs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2525" y="692150"/>
            <a:ext cx="4554538" cy="3416300"/>
          </a:xfrm>
          <a:ln/>
        </p:spPr>
      </p:sp>
      <p:sp>
        <p:nvSpPr>
          <p:cNvPr id="64515" name="Rectangle 3"/>
          <p:cNvSpPr>
            <a:spLocks noGrp="1" noChangeArrowheads="1"/>
          </p:cNvSpPr>
          <p:nvPr>
            <p:ph type="body" idx="1"/>
          </p:nvPr>
        </p:nvSpPr>
        <p:spPr>
          <a:noFill/>
        </p:spPr>
        <p:txBody>
          <a:bodyPr lIns="90480" tIns="44446" rIns="90480" bIns="44446"/>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5"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 Box 26"/>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a:spcBef>
                <a:spcPct val="50000"/>
              </a:spcBef>
              <a:defRPr/>
            </a:pPr>
            <a:endParaRPr lang="en-US" sz="1600">
              <a:solidFill>
                <a:schemeClr val="tx1"/>
              </a:solidFill>
              <a:cs typeface="+mn-cs"/>
            </a:endParaRPr>
          </a:p>
        </p:txBody>
      </p:sp>
      <p:sp>
        <p:nvSpPr>
          <p:cNvPr id="10"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12" name="Footer Placeholder 16"/>
          <p:cNvSpPr>
            <a:spLocks noGrp="1"/>
          </p:cNvSpPr>
          <p:nvPr>
            <p:ph type="ftr" sz="quarter" idx="11"/>
          </p:nvPr>
        </p:nvSpPr>
        <p:spPr>
          <a:xfrm>
            <a:off x="1371600" y="5649913"/>
            <a:ext cx="5791200" cy="365125"/>
          </a:xfrm>
        </p:spPr>
        <p:txBody>
          <a:bodyPr tIns="0" bIns="0"/>
          <a:lstStyle>
            <a:lvl1pPr algn="r">
              <a:defRPr sz="1100" smtClean="0"/>
            </a:lvl1pPr>
          </a:lstStyle>
          <a:p>
            <a:pPr>
              <a:defRPr/>
            </a:pPr>
            <a:r>
              <a:rPr lang="en-US" smtClean="0"/>
              <a:t>Copyright © 2021 Pearson Education, Inc. Publishing as Prentice Hall</a:t>
            </a:r>
            <a:endParaRPr lang="en-US"/>
          </a:p>
        </p:txBody>
      </p:sp>
      <p:sp>
        <p:nvSpPr>
          <p:cNvPr id="13"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66F9E4E4-551D-4336-98B4-54DF692DA616}" type="slidenum">
              <a:rPr lang="en-US"/>
              <a:pPr>
                <a:defRPr/>
              </a:pPr>
              <a:t>‹#›</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 2021 Pearson Education, Inc. Publishing as Prentice Hall</a:t>
            </a:r>
            <a:endParaRPr lang="en-US"/>
          </a:p>
        </p:txBody>
      </p:sp>
      <p:sp>
        <p:nvSpPr>
          <p:cNvPr id="6" name="Slide Number Placeholder 22"/>
          <p:cNvSpPr>
            <a:spLocks noGrp="1"/>
          </p:cNvSpPr>
          <p:nvPr>
            <p:ph type="sldNum" sz="quarter" idx="12"/>
          </p:nvPr>
        </p:nvSpPr>
        <p:spPr/>
        <p:txBody>
          <a:bodyPr/>
          <a:lstStyle>
            <a:lvl1pPr>
              <a:defRPr/>
            </a:lvl1pPr>
          </a:lstStyle>
          <a:p>
            <a:pPr>
              <a:defRPr/>
            </a:pPr>
            <a:fld id="{52141136-A842-427F-8E9F-20B361B865CB}"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 2021 Pearson Education, Inc. Publishing as Prentice Hall</a:t>
            </a:r>
            <a:endParaRPr lang="en-US"/>
          </a:p>
        </p:txBody>
      </p:sp>
      <p:sp>
        <p:nvSpPr>
          <p:cNvPr id="6" name="Slide Number Placeholder 22"/>
          <p:cNvSpPr>
            <a:spLocks noGrp="1"/>
          </p:cNvSpPr>
          <p:nvPr>
            <p:ph type="sldNum" sz="quarter" idx="12"/>
          </p:nvPr>
        </p:nvSpPr>
        <p:spPr/>
        <p:txBody>
          <a:bodyPr/>
          <a:lstStyle>
            <a:lvl1pPr>
              <a:defRPr/>
            </a:lvl1pPr>
          </a:lstStyle>
          <a:p>
            <a:pPr>
              <a:defRPr/>
            </a:pPr>
            <a:fld id="{4C09569E-9E46-4925-A3E7-BB2F81F2BB9A}"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5"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 Box 26"/>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a:spcBef>
                <a:spcPct val="50000"/>
              </a:spcBef>
              <a:defRPr/>
            </a:pPr>
            <a:endParaRPr lang="en-US" sz="1600">
              <a:solidFill>
                <a:schemeClr val="tx1"/>
              </a:solidFill>
              <a:cs typeface="+mn-cs"/>
            </a:endParaRPr>
          </a:p>
        </p:txBody>
      </p:sp>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791075" y="6480175"/>
            <a:ext cx="2133600" cy="301625"/>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457200" y="6481763"/>
            <a:ext cx="4259263" cy="300037"/>
          </a:xfrm>
        </p:spPr>
        <p:txBody>
          <a:bodyPr/>
          <a:lstStyle>
            <a:lvl1pPr>
              <a:defRPr/>
            </a:lvl1pPr>
          </a:lstStyle>
          <a:p>
            <a:pPr>
              <a:defRPr/>
            </a:pPr>
            <a:r>
              <a:rPr lang="en-US" smtClean="0"/>
              <a:t>Copyright © 2021 Pearson Education, Inc. Publishing as Prentice Hall</a:t>
            </a:r>
            <a:endParaRPr lang="en-US"/>
          </a:p>
        </p:txBody>
      </p:sp>
      <p:sp>
        <p:nvSpPr>
          <p:cNvPr id="10" name="Slide Number Placeholder 5"/>
          <p:cNvSpPr>
            <a:spLocks noGrp="1"/>
          </p:cNvSpPr>
          <p:nvPr>
            <p:ph type="sldNum" sz="quarter" idx="12"/>
          </p:nvPr>
        </p:nvSpPr>
        <p:spPr/>
        <p:txBody>
          <a:bodyPr/>
          <a:lstStyle>
            <a:lvl1pPr>
              <a:defRPr/>
            </a:lvl1pPr>
          </a:lstStyle>
          <a:p>
            <a:pPr>
              <a:defRPr/>
            </a:pPr>
            <a:fld id="{6E161AAC-0A26-4C49-A9A3-2F6970737C5A}" type="slidenum">
              <a:rPr lang="en-US"/>
              <a:pPr>
                <a:defRPr/>
              </a:pPr>
              <a:t>‹#›</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r>
              <a:rPr lang="en-US" smtClean="0"/>
              <a:t>Copyright © 2021 Pearson Education, Inc. Publishing as Prentice Hall</a:t>
            </a: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E57BDDB0-C1D4-4146-B3C9-4053D2F88E3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Box 26"/>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a:spcBef>
                <a:spcPct val="50000"/>
              </a:spcBef>
              <a:defRPr/>
            </a:pPr>
            <a:endParaRPr lang="en-US" sz="1600">
              <a:solidFill>
                <a:schemeClr val="tx1"/>
              </a:solidFill>
              <a:cs typeface="+mn-cs"/>
            </a:endParaRPr>
          </a:p>
        </p:txBody>
      </p:sp>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 2021 Pearson Education, Inc. Publishing as Prentice Hall</a:t>
            </a:r>
            <a:endParaRPr lang="en-US"/>
          </a:p>
        </p:txBody>
      </p:sp>
      <p:sp>
        <p:nvSpPr>
          <p:cNvPr id="11" name="Slide Number Placeholder 6"/>
          <p:cNvSpPr>
            <a:spLocks noGrp="1"/>
          </p:cNvSpPr>
          <p:nvPr>
            <p:ph type="sldNum" sz="quarter" idx="12"/>
          </p:nvPr>
        </p:nvSpPr>
        <p:spPr/>
        <p:txBody>
          <a:bodyPr/>
          <a:lstStyle>
            <a:lvl1pPr>
              <a:defRPr/>
            </a:lvl1pPr>
          </a:lstStyle>
          <a:p>
            <a:pPr>
              <a:defRPr/>
            </a:pPr>
            <a:fld id="{7B400E3D-9B20-482B-BE2D-4972B29D7F21}" type="slidenum">
              <a:rPr lang="en-US"/>
              <a:pPr>
                <a:defRPr/>
              </a:pPr>
              <a:t>‹#›</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r>
              <a:rPr lang="en-US" smtClean="0"/>
              <a:t>Copyright © 2021 Pearson Education, Inc. Publishing as Prentice Hall</a:t>
            </a: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DC0C1ACC-52A9-4C02-ADB6-E5C2DD26E26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 calcmode="lin" valueType="num">
                                      <p:cBhvr additive="base">
                                        <p:cTn id="5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P spid="5" grpId="0" build="p" bldLvl="3" autoUpdateAnimBg="0"/>
      <p:bldP spid="6" grpId="0" build="p" bldLvl="3"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Copyright © 2021 Pearson Education, Inc. Publishing as Prentice Hall</a:t>
            </a:r>
            <a:endParaRPr lang="en-US"/>
          </a:p>
        </p:txBody>
      </p:sp>
      <p:sp>
        <p:nvSpPr>
          <p:cNvPr id="5" name="Slide Number Placeholder 22"/>
          <p:cNvSpPr>
            <a:spLocks noGrp="1"/>
          </p:cNvSpPr>
          <p:nvPr>
            <p:ph type="sldNum" sz="quarter" idx="12"/>
          </p:nvPr>
        </p:nvSpPr>
        <p:spPr/>
        <p:txBody>
          <a:bodyPr/>
          <a:lstStyle>
            <a:lvl1pPr>
              <a:defRPr/>
            </a:lvl1pPr>
          </a:lstStyle>
          <a:p>
            <a:pPr>
              <a:defRPr/>
            </a:pPr>
            <a:fld id="{C4DA6DD2-70CA-430B-8C06-03380FB52382}"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 2021 Pearson Education, Inc. Publishing as Prentice Hall</a:t>
            </a:r>
            <a:endParaRPr lang="en-US"/>
          </a:p>
        </p:txBody>
      </p:sp>
      <p:sp>
        <p:nvSpPr>
          <p:cNvPr id="4" name="Slide Number Placeholder 22"/>
          <p:cNvSpPr>
            <a:spLocks noGrp="1"/>
          </p:cNvSpPr>
          <p:nvPr>
            <p:ph type="sldNum" sz="quarter" idx="12"/>
          </p:nvPr>
        </p:nvSpPr>
        <p:spPr/>
        <p:txBody>
          <a:bodyPr/>
          <a:lstStyle>
            <a:lvl1pPr>
              <a:defRPr/>
            </a:lvl1pPr>
          </a:lstStyle>
          <a:p>
            <a:pPr>
              <a:defRPr/>
            </a:pPr>
            <a:fld id="{EDFEC7B7-30B8-4286-8E14-D67E915CB106}"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smtClean="0"/>
            </a:lvl1pPr>
          </a:lstStyle>
          <a:p>
            <a:pPr>
              <a:defRPr/>
            </a:pPr>
            <a:r>
              <a:rPr lang="en-US" smtClean="0"/>
              <a:t>Copyright © 2021 Pearson Education, Inc. Publishing as Prentice Hall</a:t>
            </a: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7C2FDF73-A712-4982-850E-9A19DB05F9F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smtClean="0"/>
            </a:lvl1pPr>
          </a:lstStyle>
          <a:p>
            <a:pPr>
              <a:defRPr/>
            </a:pPr>
            <a:r>
              <a:rPr lang="en-US" smtClean="0"/>
              <a:t>Copyright © 2021 Pearson Education, Inc. Publishing as Prentice Hall</a:t>
            </a: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E6E7DC8D-3871-4C6B-8254-F4C9DD187E2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cs typeface="+mn-cs"/>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smtClean="0">
                <a:solidFill>
                  <a:schemeClr val="tx1"/>
                </a:solidFill>
                <a:cs typeface="+mn-cs"/>
              </a:defRPr>
            </a:lvl1pPr>
          </a:lstStyle>
          <a:p>
            <a:pPr>
              <a:defRPr/>
            </a:pPr>
            <a:r>
              <a:rPr lang="en-US" smtClean="0"/>
              <a:t>Copyright © 2021 Pearson Education, Inc. Publishing as Prentice Hall</a:t>
            </a: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smtClean="0">
                <a:solidFill>
                  <a:schemeClr val="tx1"/>
                </a:solidFill>
                <a:cs typeface="+mn-cs"/>
              </a:defRPr>
            </a:lvl1pPr>
          </a:lstStyle>
          <a:p>
            <a:pPr>
              <a:defRPr/>
            </a:pPr>
            <a:fld id="{C5FB6FD0-1FB4-4034-927E-211C6B0ECD41}" type="slidenum">
              <a:rPr lang="en-US"/>
              <a:pPr>
                <a:defRPr/>
              </a:pPr>
              <a:t>‹#›</a:t>
            </a:fld>
            <a:endParaRPr lang="en-US"/>
          </a:p>
        </p:txBody>
      </p:sp>
      <p:sp>
        <p:nvSpPr>
          <p:cNvPr id="15" name="Text Box 26"/>
          <p:cNvSpPr txBox="1">
            <a:spLocks noChangeArrowheads="1"/>
          </p:cNvSpPr>
          <p:nvPr userDrawn="1"/>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a:spcBef>
                <a:spcPct val="50000"/>
              </a:spcBef>
              <a:defRPr/>
            </a:pPr>
            <a:endParaRPr lang="en-US" sz="1600">
              <a:solidFill>
                <a:schemeClr val="tx1"/>
              </a:solidFill>
              <a:cs typeface="+mn-cs"/>
            </a:endParaRPr>
          </a:p>
        </p:txBody>
      </p:sp>
    </p:spTree>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6" r:id="rId6"/>
    <p:sldLayoutId id="2147483657" r:id="rId7"/>
    <p:sldLayoutId id="2147483665" r:id="rId8"/>
    <p:sldLayoutId id="2147483666"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autoUpdateAnimBg="0"/>
    </p:bldLst>
  </p:timing>
  <p:hf hdr="0" dt="0"/>
  <p:txStyles>
    <p:titleStyle>
      <a:lvl1pPr marL="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FF5C9C"/>
          </a:solidFill>
          <a:latin typeface="Century Gothic" pitchFamily="34" charset="0"/>
        </a:defRPr>
      </a:lvl2pPr>
      <a:lvl3pPr marL="484188" algn="l" rtl="0" fontAlgn="base">
        <a:spcBef>
          <a:spcPct val="0"/>
        </a:spcBef>
        <a:spcAft>
          <a:spcPct val="0"/>
        </a:spcAft>
        <a:defRPr sz="4200">
          <a:solidFill>
            <a:srgbClr val="FF5C9C"/>
          </a:solidFill>
          <a:latin typeface="Century Gothic" pitchFamily="34" charset="0"/>
        </a:defRPr>
      </a:lvl3pPr>
      <a:lvl4pPr marL="484188" algn="l" rtl="0" fontAlgn="base">
        <a:spcBef>
          <a:spcPct val="0"/>
        </a:spcBef>
        <a:spcAft>
          <a:spcPct val="0"/>
        </a:spcAft>
        <a:defRPr sz="4200">
          <a:solidFill>
            <a:srgbClr val="FF5C9C"/>
          </a:solidFill>
          <a:latin typeface="Century Gothic" pitchFamily="34" charset="0"/>
        </a:defRPr>
      </a:lvl4pPr>
      <a:lvl5pPr marL="484188" algn="l" rtl="0" fontAlgn="base">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914400" y="1143000"/>
            <a:ext cx="7772400" cy="1981200"/>
          </a:xfrm>
        </p:spPr>
        <p:txBody>
          <a:bodyPr>
            <a:normAutofit fontScale="90000"/>
          </a:bodyPr>
          <a:lstStyle/>
          <a:p>
            <a:pPr marL="484632" fontAlgn="auto">
              <a:spcAft>
                <a:spcPts val="0"/>
              </a:spcAft>
              <a:defRPr/>
            </a:pPr>
            <a:r>
              <a:rPr lang="en-US" sz="4000" b="1" dirty="0">
                <a:solidFill>
                  <a:schemeClr val="accent1">
                    <a:tint val="83000"/>
                    <a:satMod val="150000"/>
                  </a:schemeClr>
                </a:solidFill>
              </a:rPr>
              <a:t>Essentials of</a:t>
            </a:r>
            <a:br>
              <a:rPr lang="en-US" sz="4000" b="1" dirty="0">
                <a:solidFill>
                  <a:schemeClr val="accent1">
                    <a:tint val="83000"/>
                    <a:satMod val="150000"/>
                  </a:schemeClr>
                </a:solidFill>
              </a:rPr>
            </a:br>
            <a:r>
              <a:rPr lang="en-US" sz="4000" b="1" dirty="0">
                <a:solidFill>
                  <a:schemeClr val="accent1">
                    <a:tint val="83000"/>
                    <a:satMod val="150000"/>
                  </a:schemeClr>
                </a:solidFill>
              </a:rPr>
              <a:t>Systems Analysis and Design</a:t>
            </a:r>
            <a:br>
              <a:rPr lang="en-US" sz="4000" b="1" dirty="0">
                <a:solidFill>
                  <a:schemeClr val="accent1">
                    <a:tint val="83000"/>
                    <a:satMod val="150000"/>
                  </a:schemeClr>
                </a:solidFill>
              </a:rPr>
            </a:br>
            <a:r>
              <a:rPr lang="en-US" sz="3600" b="1" dirty="0" smtClean="0">
                <a:solidFill>
                  <a:schemeClr val="accent1">
                    <a:tint val="83000"/>
                    <a:satMod val="150000"/>
                  </a:schemeClr>
                </a:solidFill>
              </a:rPr>
              <a:t>Fifth </a:t>
            </a:r>
            <a:r>
              <a:rPr lang="en-US" sz="3600" b="1" dirty="0">
                <a:solidFill>
                  <a:schemeClr val="accent1">
                    <a:tint val="83000"/>
                    <a:satMod val="150000"/>
                  </a:schemeClr>
                </a:solidFill>
              </a:rPr>
              <a:t>Edition</a:t>
            </a:r>
            <a:br>
              <a:rPr lang="en-US" sz="3600" b="1" dirty="0">
                <a:solidFill>
                  <a:schemeClr val="accent1">
                    <a:tint val="83000"/>
                    <a:satMod val="150000"/>
                  </a:schemeClr>
                </a:solidFill>
              </a:rPr>
            </a:br>
            <a:r>
              <a:rPr lang="en-US" sz="3600" b="1" dirty="0">
                <a:solidFill>
                  <a:schemeClr val="accent1">
                    <a:tint val="83000"/>
                    <a:satMod val="150000"/>
                  </a:schemeClr>
                </a:solidFill>
              </a:rPr>
              <a:t> </a:t>
            </a:r>
            <a:r>
              <a:rPr lang="en-US" sz="2800" b="1" dirty="0">
                <a:solidFill>
                  <a:schemeClr val="accent1">
                    <a:tint val="83000"/>
                    <a:satMod val="150000"/>
                  </a:schemeClr>
                </a:solidFill>
              </a:rPr>
              <a:t>Joseph S. </a:t>
            </a:r>
            <a:r>
              <a:rPr lang="en-US" sz="2800" b="1" dirty="0" err="1">
                <a:solidFill>
                  <a:schemeClr val="accent1">
                    <a:tint val="83000"/>
                    <a:satMod val="150000"/>
                  </a:schemeClr>
                </a:solidFill>
              </a:rPr>
              <a:t>Valacich</a:t>
            </a:r>
            <a:r>
              <a:rPr lang="en-US" sz="2800" b="1" dirty="0">
                <a:solidFill>
                  <a:schemeClr val="accent1">
                    <a:tint val="83000"/>
                    <a:satMod val="150000"/>
                  </a:schemeClr>
                </a:solidFill>
              </a:rPr>
              <a:t/>
            </a:r>
            <a:br>
              <a:rPr lang="en-US" sz="2800" b="1" dirty="0">
                <a:solidFill>
                  <a:schemeClr val="accent1">
                    <a:tint val="83000"/>
                    <a:satMod val="150000"/>
                  </a:schemeClr>
                </a:solidFill>
              </a:rPr>
            </a:br>
            <a:r>
              <a:rPr lang="en-US" sz="2800" b="1" dirty="0">
                <a:solidFill>
                  <a:schemeClr val="accent1">
                    <a:tint val="83000"/>
                    <a:satMod val="150000"/>
                  </a:schemeClr>
                </a:solidFill>
              </a:rPr>
              <a:t>Joey F. George</a:t>
            </a:r>
            <a:br>
              <a:rPr lang="en-US" sz="2800" b="1" dirty="0">
                <a:solidFill>
                  <a:schemeClr val="accent1">
                    <a:tint val="83000"/>
                    <a:satMod val="150000"/>
                  </a:schemeClr>
                </a:solidFill>
              </a:rPr>
            </a:br>
            <a:r>
              <a:rPr lang="en-US" sz="2800" b="1" dirty="0">
                <a:solidFill>
                  <a:schemeClr val="accent1">
                    <a:tint val="83000"/>
                    <a:satMod val="150000"/>
                  </a:schemeClr>
                </a:solidFill>
              </a:rPr>
              <a:t>Jeffrey A. Hoffer </a:t>
            </a:r>
          </a:p>
        </p:txBody>
      </p:sp>
      <p:sp>
        <p:nvSpPr>
          <p:cNvPr id="187395" name="Rectangle 3" descr="Rectangle: Click to edit Master text styles&#10;Second level&#10;Third level&#10;Fourth level&#10;Fifth level"/>
          <p:cNvSpPr>
            <a:spLocks noGrp="1" noChangeArrowheads="1"/>
          </p:cNvSpPr>
          <p:nvPr>
            <p:ph type="subTitle" idx="1"/>
          </p:nvPr>
        </p:nvSpPr>
        <p:spPr>
          <a:xfrm>
            <a:off x="1066800" y="3505200"/>
            <a:ext cx="7086600" cy="1600200"/>
          </a:xfrm>
        </p:spPr>
        <p:txBody>
          <a:bodyPr>
            <a:normAutofit lnSpcReduction="10000"/>
          </a:bodyPr>
          <a:lstStyle/>
          <a:p>
            <a:pPr algn="ctr" fontAlgn="auto">
              <a:spcAft>
                <a:spcPts val="0"/>
              </a:spcAft>
              <a:buFont typeface="Wingdings 2"/>
              <a:buNone/>
              <a:defRPr/>
            </a:pPr>
            <a:r>
              <a:rPr lang="en-US" sz="3600" b="1"/>
              <a:t>Chapter 4 </a:t>
            </a:r>
          </a:p>
          <a:p>
            <a:pPr algn="ctr" fontAlgn="auto">
              <a:spcAft>
                <a:spcPts val="0"/>
              </a:spcAft>
              <a:buFont typeface="Wingdings 2"/>
              <a:buNone/>
              <a:defRPr/>
            </a:pPr>
            <a:r>
              <a:rPr lang="en-US" sz="3600" b="1"/>
              <a:t>Systems Planning and Selection</a:t>
            </a:r>
          </a:p>
        </p:txBody>
      </p:sp>
      <p:sp>
        <p:nvSpPr>
          <p:cNvPr id="14339" name="Rectangle 5"/>
          <p:cNvSpPr>
            <a:spLocks noGrp="1" noChangeArrowheads="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87396"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a:spcBef>
                <a:spcPct val="50000"/>
              </a:spcBef>
              <a:defRPr/>
            </a:pPr>
            <a:r>
              <a:rPr lang="en-US" sz="1600">
                <a:solidFill>
                  <a:schemeClr val="tx1"/>
                </a:solidFill>
                <a:cs typeface="+mn-cs"/>
              </a:rPr>
              <a:t>4.1</a:t>
            </a:r>
          </a:p>
        </p:txBody>
      </p:sp>
      <p:sp>
        <p:nvSpPr>
          <p:cNvPr id="2" name="Slide Number Placeholder 1"/>
          <p:cNvSpPr>
            <a:spLocks noGrp="1"/>
          </p:cNvSpPr>
          <p:nvPr>
            <p:ph type="sldNum" sz="quarter" idx="12"/>
          </p:nvPr>
        </p:nvSpPr>
        <p:spPr/>
        <p:txBody>
          <a:bodyPr/>
          <a:lstStyle/>
          <a:p>
            <a:pPr>
              <a:defRPr/>
            </a:pPr>
            <a:fld id="{66F9E4E4-551D-4336-98B4-54DF692DA616}" type="slidenum">
              <a:rPr lang="en-US" smtClean="0"/>
              <a:pPr>
                <a:defRPr/>
              </a:pPr>
              <a:t>1</a:t>
            </a:fld>
            <a:endParaRPr lang="en-US"/>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75108"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D53C836D-8BDC-4603-9325-B8CD38439860}" type="slidenum">
              <a:rPr lang="en-US" sz="1600">
                <a:solidFill>
                  <a:schemeClr val="tx1"/>
                </a:solidFill>
                <a:cs typeface="+mn-cs"/>
              </a:rPr>
              <a:pPr algn="ctr" eaLnBrk="0" hangingPunct="0">
                <a:defRPr/>
              </a:pPr>
              <a:t>10</a:t>
            </a:fld>
            <a:endParaRPr lang="en-US" sz="1600">
              <a:solidFill>
                <a:schemeClr val="tx1"/>
              </a:solidFill>
              <a:cs typeface="+mn-cs"/>
            </a:endParaRPr>
          </a:p>
        </p:txBody>
      </p:sp>
      <p:pic>
        <p:nvPicPr>
          <p:cNvPr id="196608" name="Picture 0"/>
          <p:cNvPicPr>
            <a:picLocks noChangeAspect="1" noChangeArrowheads="1"/>
          </p:cNvPicPr>
          <p:nvPr/>
        </p:nvPicPr>
        <p:blipFill>
          <a:blip r:embed="rId2"/>
          <a:srcRect/>
          <a:stretch>
            <a:fillRect/>
          </a:stretch>
        </p:blipFill>
        <p:spPr bwMode="auto">
          <a:xfrm>
            <a:off x="234950" y="1676400"/>
            <a:ext cx="8575675" cy="3578225"/>
          </a:xfrm>
          <a:prstGeom prst="rect">
            <a:avLst/>
          </a:prstGeom>
          <a:noFill/>
          <a:ln>
            <a:noFill/>
          </a:ln>
          <a:effectLst>
            <a:outerShdw dist="45791" dir="2021404" algn="ctr" rotWithShape="0">
              <a:schemeClr val="bg2"/>
            </a:outerShdw>
          </a:effectLst>
          <a:extLst/>
        </p:spPr>
      </p:pic>
      <p:sp>
        <p:nvSpPr>
          <p:cNvPr id="2" name="Slide Number Placeholder 1"/>
          <p:cNvSpPr>
            <a:spLocks noGrp="1"/>
          </p:cNvSpPr>
          <p:nvPr>
            <p:ph type="sldNum" sz="quarter" idx="12"/>
          </p:nvPr>
        </p:nvSpPr>
        <p:spPr/>
        <p:txBody>
          <a:bodyPr/>
          <a:lstStyle/>
          <a:p>
            <a:pPr>
              <a:defRPr/>
            </a:pPr>
            <a:fld id="{EDFEC7B7-30B8-4286-8E14-D67E915CB106}" type="slidenum">
              <a:rPr lang="en-US" smtClean="0"/>
              <a:pPr>
                <a:defRPr/>
              </a:pPr>
              <a:t>10</a:t>
            </a:fld>
            <a:endParaRPr lang="en-US"/>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marL="484632" fontAlgn="auto">
              <a:spcAft>
                <a:spcPts val="0"/>
              </a:spcAft>
              <a:defRPr/>
            </a:pPr>
            <a:r>
              <a:rPr lang="en-US">
                <a:solidFill>
                  <a:schemeClr val="accent1">
                    <a:tint val="83000"/>
                    <a:satMod val="150000"/>
                  </a:schemeClr>
                </a:solidFill>
              </a:rPr>
              <a:t>Initiating and Planning System Development Projects</a:t>
            </a:r>
          </a:p>
        </p:txBody>
      </p:sp>
      <p:sp>
        <p:nvSpPr>
          <p:cNvPr id="25602"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Objectives</a:t>
            </a:r>
          </a:p>
          <a:p>
            <a:pPr lvl="1"/>
            <a:r>
              <a:rPr lang="en-US" smtClean="0"/>
              <a:t>Baseline Project Plan (BPP)</a:t>
            </a:r>
          </a:p>
          <a:p>
            <a:pPr lvl="2"/>
            <a:r>
              <a:rPr lang="en-US" smtClean="0"/>
              <a:t>Internal document</a:t>
            </a:r>
          </a:p>
          <a:p>
            <a:pPr lvl="1"/>
            <a:r>
              <a:rPr lang="en-US" smtClean="0"/>
              <a:t>Project Scope Statement</a:t>
            </a:r>
          </a:p>
          <a:p>
            <a:pPr lvl="2"/>
            <a:r>
              <a:rPr lang="en-US" smtClean="0"/>
              <a:t>Prepared for external and internal stakeholders</a:t>
            </a:r>
          </a:p>
          <a:p>
            <a:pPr lvl="2"/>
            <a:r>
              <a:rPr lang="en-US" smtClean="0"/>
              <a:t>Provides a high-level overview of the project</a:t>
            </a:r>
          </a:p>
          <a:p>
            <a:pPr>
              <a:buFont typeface="Wingdings" pitchFamily="2" charset="2"/>
              <a:buNone/>
            </a:pPr>
            <a:endParaRPr lang="en-US" smtClean="0"/>
          </a:p>
        </p:txBody>
      </p:sp>
      <p:sp>
        <p:nvSpPr>
          <p:cNvPr id="2560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7221"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58B82514-7375-4FAD-BC32-C0BC80DB04AA}" type="slidenum">
              <a:rPr lang="en-US" sz="1600">
                <a:solidFill>
                  <a:schemeClr val="tx1"/>
                </a:solidFill>
                <a:cs typeface="+mn-cs"/>
              </a:rPr>
              <a:pPr algn="ctr" eaLnBrk="0" hangingPunct="0">
                <a:defRPr/>
              </a:pPr>
              <a:t>11</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11</a:t>
            </a:fld>
            <a:endParaRPr 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Project Feasibility</a:t>
            </a:r>
          </a:p>
        </p:txBody>
      </p:sp>
      <p:sp>
        <p:nvSpPr>
          <p:cNvPr id="26626"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Six Categories</a:t>
            </a:r>
          </a:p>
          <a:p>
            <a:pPr lvl="1"/>
            <a:r>
              <a:rPr lang="en-US" smtClean="0"/>
              <a:t>Economic</a:t>
            </a:r>
          </a:p>
          <a:p>
            <a:pPr lvl="1"/>
            <a:r>
              <a:rPr lang="en-US" smtClean="0"/>
              <a:t>Operational</a:t>
            </a:r>
          </a:p>
          <a:p>
            <a:pPr lvl="1"/>
            <a:r>
              <a:rPr lang="en-US" smtClean="0"/>
              <a:t>Technical</a:t>
            </a:r>
          </a:p>
          <a:p>
            <a:pPr lvl="1"/>
            <a:r>
              <a:rPr lang="en-US" smtClean="0"/>
              <a:t>Schedule</a:t>
            </a:r>
          </a:p>
          <a:p>
            <a:pPr lvl="1"/>
            <a:r>
              <a:rPr lang="en-US" smtClean="0"/>
              <a:t>Legal and contractual</a:t>
            </a:r>
          </a:p>
          <a:p>
            <a:pPr lvl="1"/>
            <a:r>
              <a:rPr lang="en-US" smtClean="0"/>
              <a:t>Political</a:t>
            </a:r>
          </a:p>
        </p:txBody>
      </p:sp>
      <p:sp>
        <p:nvSpPr>
          <p:cNvPr id="2662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9269"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9A6B4F5B-0896-4922-BAD3-7FE8DC7CBD45}" type="slidenum">
              <a:rPr lang="en-US" sz="1600">
                <a:solidFill>
                  <a:schemeClr val="tx1"/>
                </a:solidFill>
                <a:cs typeface="+mn-cs"/>
              </a:rPr>
              <a:pPr algn="ctr" eaLnBrk="0" hangingPunct="0">
                <a:defRPr/>
              </a:pPr>
              <a:t>12</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12</a:t>
            </a:fld>
            <a:endParaRPr lang="en-US"/>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Economic Feasibility</a:t>
            </a:r>
          </a:p>
        </p:txBody>
      </p:sp>
      <p:sp>
        <p:nvSpPr>
          <p:cNvPr id="27650"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pPr>
            <a:r>
              <a:rPr lang="en-US" smtClean="0"/>
              <a:t>Cost–Benefit Analysis</a:t>
            </a:r>
          </a:p>
          <a:p>
            <a:pPr>
              <a:lnSpc>
                <a:spcPct val="90000"/>
              </a:lnSpc>
            </a:pPr>
            <a:r>
              <a:rPr lang="en-US" smtClean="0"/>
              <a:t>Determine Benefits</a:t>
            </a:r>
          </a:p>
          <a:p>
            <a:pPr lvl="1">
              <a:lnSpc>
                <a:spcPct val="90000"/>
              </a:lnSpc>
            </a:pPr>
            <a:r>
              <a:rPr lang="en-US" smtClean="0"/>
              <a:t>Tangible benefits</a:t>
            </a:r>
          </a:p>
          <a:p>
            <a:pPr lvl="2">
              <a:lnSpc>
                <a:spcPct val="90000"/>
              </a:lnSpc>
            </a:pPr>
            <a:r>
              <a:rPr lang="en-US" smtClean="0"/>
              <a:t>Can be measured easily</a:t>
            </a:r>
          </a:p>
          <a:p>
            <a:pPr lvl="3">
              <a:lnSpc>
                <a:spcPct val="90000"/>
              </a:lnSpc>
            </a:pPr>
            <a:r>
              <a:rPr lang="en-US" smtClean="0"/>
              <a:t>Examples</a:t>
            </a:r>
          </a:p>
          <a:p>
            <a:pPr lvl="4">
              <a:lnSpc>
                <a:spcPct val="90000"/>
              </a:lnSpc>
              <a:buFont typeface="Wingdings" pitchFamily="2" charset="2"/>
              <a:buChar char="§"/>
            </a:pPr>
            <a:r>
              <a:rPr lang="en-US" smtClean="0"/>
              <a:t>Cost reduction and avoidance</a:t>
            </a:r>
          </a:p>
          <a:p>
            <a:pPr lvl="4">
              <a:lnSpc>
                <a:spcPct val="90000"/>
              </a:lnSpc>
              <a:buFont typeface="Wingdings" pitchFamily="2" charset="2"/>
              <a:buChar char="§"/>
            </a:pPr>
            <a:r>
              <a:rPr lang="en-US" smtClean="0"/>
              <a:t>Error reduction</a:t>
            </a:r>
          </a:p>
          <a:p>
            <a:pPr lvl="4">
              <a:lnSpc>
                <a:spcPct val="90000"/>
              </a:lnSpc>
              <a:buFont typeface="Wingdings" pitchFamily="2" charset="2"/>
              <a:buChar char="§"/>
            </a:pPr>
            <a:r>
              <a:rPr lang="en-US" smtClean="0"/>
              <a:t>Increased flexibility</a:t>
            </a:r>
          </a:p>
          <a:p>
            <a:pPr lvl="4">
              <a:lnSpc>
                <a:spcPct val="90000"/>
              </a:lnSpc>
              <a:buFont typeface="Wingdings" pitchFamily="2" charset="2"/>
              <a:buChar char="§"/>
            </a:pPr>
            <a:r>
              <a:rPr lang="en-US" smtClean="0"/>
              <a:t>Increased speed of activity</a:t>
            </a:r>
          </a:p>
          <a:p>
            <a:pPr lvl="4">
              <a:lnSpc>
                <a:spcPct val="90000"/>
              </a:lnSpc>
              <a:buFont typeface="Wingdings" pitchFamily="2" charset="2"/>
              <a:buChar char="§"/>
            </a:pPr>
            <a:r>
              <a:rPr lang="en-US" smtClean="0"/>
              <a:t>Increased management planning and control</a:t>
            </a:r>
          </a:p>
          <a:p>
            <a:pPr lvl="1">
              <a:lnSpc>
                <a:spcPct val="90000"/>
              </a:lnSpc>
            </a:pPr>
            <a:endParaRPr lang="en-US" smtClean="0"/>
          </a:p>
        </p:txBody>
      </p:sp>
      <p:sp>
        <p:nvSpPr>
          <p:cNvPr id="2765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0294" name="Text Box 6"/>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0B1B9423-DD0A-4DC6-A84F-F04DB237B308}" type="slidenum">
              <a:rPr lang="en-US" sz="1600">
                <a:solidFill>
                  <a:schemeClr val="tx1"/>
                </a:solidFill>
                <a:cs typeface="+mn-cs"/>
              </a:rPr>
              <a:pPr algn="ctr" eaLnBrk="0" hangingPunct="0">
                <a:defRPr/>
              </a:pPr>
              <a:t>13</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13</a:t>
            </a:fld>
            <a:endParaRPr lang="en-US"/>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Economic Feasibility (continued)</a:t>
            </a:r>
          </a:p>
        </p:txBody>
      </p:sp>
      <p:sp>
        <p:nvSpPr>
          <p:cNvPr id="28674"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lvl="1"/>
            <a:r>
              <a:rPr lang="en-US" smtClean="0"/>
              <a:t>Intangible Benefits</a:t>
            </a:r>
          </a:p>
          <a:p>
            <a:pPr lvl="2"/>
            <a:r>
              <a:rPr lang="en-US" smtClean="0"/>
              <a:t>Cannot be measured easily</a:t>
            </a:r>
          </a:p>
          <a:p>
            <a:pPr lvl="2"/>
            <a:r>
              <a:rPr lang="en-US" smtClean="0"/>
              <a:t>Examples</a:t>
            </a:r>
          </a:p>
          <a:p>
            <a:pPr lvl="3">
              <a:buFont typeface="Wingdings" pitchFamily="2" charset="2"/>
              <a:buChar char="§"/>
            </a:pPr>
            <a:r>
              <a:rPr lang="en-US" smtClean="0"/>
              <a:t>Increased organizational flexibility</a:t>
            </a:r>
          </a:p>
          <a:p>
            <a:pPr lvl="3">
              <a:buFont typeface="Wingdings" pitchFamily="2" charset="2"/>
              <a:buChar char="§"/>
            </a:pPr>
            <a:r>
              <a:rPr lang="en-US" smtClean="0"/>
              <a:t>Increased employee morale</a:t>
            </a:r>
          </a:p>
          <a:p>
            <a:pPr lvl="3">
              <a:buFont typeface="Wingdings" pitchFamily="2" charset="2"/>
              <a:buChar char="§"/>
            </a:pPr>
            <a:r>
              <a:rPr lang="en-US" smtClean="0"/>
              <a:t>Competitive necessity</a:t>
            </a:r>
          </a:p>
          <a:p>
            <a:pPr lvl="3">
              <a:buFont typeface="Wingdings" pitchFamily="2" charset="2"/>
              <a:buChar char="§"/>
            </a:pPr>
            <a:r>
              <a:rPr lang="en-US" smtClean="0"/>
              <a:t>More timely information</a:t>
            </a:r>
          </a:p>
          <a:p>
            <a:pPr lvl="3">
              <a:buFont typeface="Wingdings" pitchFamily="2" charset="2"/>
              <a:buChar char="§"/>
            </a:pPr>
            <a:r>
              <a:rPr lang="en-US" smtClean="0"/>
              <a:t>Promotion of organizational learning and understanding</a:t>
            </a:r>
          </a:p>
        </p:txBody>
      </p:sp>
      <p:sp>
        <p:nvSpPr>
          <p:cNvPr id="2867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1317"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E208ABBC-E68B-48BD-8762-3EC2D9EABAA6}" type="slidenum">
              <a:rPr lang="en-US" sz="1600">
                <a:solidFill>
                  <a:schemeClr val="tx1"/>
                </a:solidFill>
                <a:cs typeface="+mn-cs"/>
              </a:rPr>
              <a:pPr algn="ctr" eaLnBrk="0" hangingPunct="0">
                <a:defRPr/>
              </a:pPr>
              <a:t>14</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14</a:t>
            </a:fld>
            <a:endParaRPr lang="en-US"/>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76132"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B4F403A1-E2C3-49B8-B5CF-64390BA41D24}" type="slidenum">
              <a:rPr lang="en-US" sz="1600">
                <a:solidFill>
                  <a:schemeClr val="tx1"/>
                </a:solidFill>
                <a:cs typeface="+mn-cs"/>
              </a:rPr>
              <a:pPr algn="ctr" eaLnBrk="0" hangingPunct="0">
                <a:defRPr/>
              </a:pPr>
              <a:t>15</a:t>
            </a:fld>
            <a:endParaRPr lang="en-US" sz="1600">
              <a:solidFill>
                <a:schemeClr val="tx1"/>
              </a:solidFill>
              <a:cs typeface="+mn-cs"/>
            </a:endParaRPr>
          </a:p>
        </p:txBody>
      </p:sp>
      <p:pic>
        <p:nvPicPr>
          <p:cNvPr id="29699" name="Picture 5"/>
          <p:cNvPicPr>
            <a:picLocks noChangeAspect="1" noChangeArrowheads="1"/>
          </p:cNvPicPr>
          <p:nvPr/>
        </p:nvPicPr>
        <p:blipFill>
          <a:blip r:embed="rId2"/>
          <a:srcRect/>
          <a:stretch>
            <a:fillRect/>
          </a:stretch>
        </p:blipFill>
        <p:spPr bwMode="auto">
          <a:xfrm>
            <a:off x="457200" y="1828800"/>
            <a:ext cx="8221663" cy="3733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DFEC7B7-30B8-4286-8E14-D67E915CB106}" type="slidenum">
              <a:rPr lang="en-US" smtClean="0"/>
              <a:pPr>
                <a:defRPr/>
              </a:pPr>
              <a:t>15</a:t>
            </a:fld>
            <a:endParaRPr lang="en-US"/>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Economic Feasibility (continued)</a:t>
            </a:r>
          </a:p>
        </p:txBody>
      </p:sp>
      <p:sp>
        <p:nvSpPr>
          <p:cNvPr id="30722" name="Rectangle 3" descr="Rectangle: Click to edit Master text styles&#10;Second level&#10;Third level&#10;Fourth level&#10;Fifth level"/>
          <p:cNvSpPr>
            <a:spLocks noGrp="1" noChangeArrowheads="1"/>
          </p:cNvSpPr>
          <p:nvPr>
            <p:ph idx="1"/>
          </p:nvPr>
        </p:nvSpPr>
        <p:spPr>
          <a:xfrm>
            <a:off x="838200" y="1600200"/>
            <a:ext cx="7772400" cy="4419600"/>
          </a:xfrm>
        </p:spPr>
        <p:txBody>
          <a:bodyPr/>
          <a:lstStyle/>
          <a:p>
            <a:r>
              <a:rPr lang="en-US" smtClean="0"/>
              <a:t>Determine Costs</a:t>
            </a:r>
          </a:p>
          <a:p>
            <a:pPr lvl="1"/>
            <a:r>
              <a:rPr lang="en-US" smtClean="0"/>
              <a:t>Tangible Costs</a:t>
            </a:r>
          </a:p>
          <a:p>
            <a:pPr lvl="2"/>
            <a:r>
              <a:rPr lang="en-US" smtClean="0"/>
              <a:t>Can easily be measured in dollars</a:t>
            </a:r>
          </a:p>
          <a:p>
            <a:pPr lvl="3">
              <a:buFont typeface="Wingdings" pitchFamily="2" charset="2"/>
              <a:buChar char="§"/>
            </a:pPr>
            <a:r>
              <a:rPr lang="en-US" smtClean="0"/>
              <a:t>Example: Hardware</a:t>
            </a:r>
          </a:p>
          <a:p>
            <a:pPr lvl="1"/>
            <a:r>
              <a:rPr lang="en-US" smtClean="0"/>
              <a:t>Intangible costs</a:t>
            </a:r>
          </a:p>
          <a:p>
            <a:pPr lvl="2"/>
            <a:r>
              <a:rPr lang="en-US" smtClean="0"/>
              <a:t>Cannot be easily measured in dollars</a:t>
            </a:r>
          </a:p>
          <a:p>
            <a:pPr lvl="2"/>
            <a:r>
              <a:rPr lang="en-US" smtClean="0"/>
              <a:t>Examples:</a:t>
            </a:r>
          </a:p>
          <a:p>
            <a:pPr lvl="3"/>
            <a:r>
              <a:rPr lang="en-US" smtClean="0"/>
              <a:t>Loss of customer goodwill</a:t>
            </a:r>
          </a:p>
          <a:p>
            <a:pPr lvl="3"/>
            <a:r>
              <a:rPr lang="en-US" smtClean="0"/>
              <a:t>Loss of employee morale</a:t>
            </a:r>
          </a:p>
        </p:txBody>
      </p:sp>
      <p:sp>
        <p:nvSpPr>
          <p:cNvPr id="3072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2341"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4D43B29C-2381-4814-885E-022D66824C2C}" type="slidenum">
              <a:rPr lang="en-US" sz="1600">
                <a:solidFill>
                  <a:schemeClr val="tx1"/>
                </a:solidFill>
                <a:cs typeface="+mn-cs"/>
              </a:rPr>
              <a:pPr algn="ctr" eaLnBrk="0" hangingPunct="0">
                <a:defRPr/>
              </a:pPr>
              <a:t>16</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16</a:t>
            </a:fld>
            <a:endParaRPr lang="en-US"/>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Economic Feasibility (continued)</a:t>
            </a:r>
          </a:p>
        </p:txBody>
      </p:sp>
      <p:sp>
        <p:nvSpPr>
          <p:cNvPr id="31746"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lvl="1"/>
            <a:r>
              <a:rPr lang="en-US" smtClean="0"/>
              <a:t>One-Time Costs</a:t>
            </a:r>
          </a:p>
          <a:p>
            <a:pPr lvl="2"/>
            <a:r>
              <a:rPr lang="en-US" smtClean="0"/>
              <a:t>Associated with project start-up, initiation and development</a:t>
            </a:r>
          </a:p>
          <a:p>
            <a:pPr lvl="2"/>
            <a:r>
              <a:rPr lang="en-US" smtClean="0"/>
              <a:t>Includes</a:t>
            </a:r>
          </a:p>
          <a:p>
            <a:pPr lvl="3">
              <a:lnSpc>
                <a:spcPct val="80000"/>
              </a:lnSpc>
              <a:buFont typeface="Wingdings" pitchFamily="2" charset="2"/>
              <a:buChar char="§"/>
            </a:pPr>
            <a:r>
              <a:rPr lang="en-US" smtClean="0"/>
              <a:t>System development</a:t>
            </a:r>
          </a:p>
          <a:p>
            <a:pPr lvl="3">
              <a:lnSpc>
                <a:spcPct val="80000"/>
              </a:lnSpc>
              <a:buFont typeface="Wingdings" pitchFamily="2" charset="2"/>
              <a:buChar char="§"/>
            </a:pPr>
            <a:r>
              <a:rPr lang="en-US" smtClean="0"/>
              <a:t>New hardware and software purchases</a:t>
            </a:r>
          </a:p>
          <a:p>
            <a:pPr lvl="3">
              <a:lnSpc>
                <a:spcPct val="80000"/>
              </a:lnSpc>
              <a:buFont typeface="Wingdings" pitchFamily="2" charset="2"/>
              <a:buChar char="§"/>
            </a:pPr>
            <a:r>
              <a:rPr lang="en-US" smtClean="0"/>
              <a:t>User training</a:t>
            </a:r>
          </a:p>
          <a:p>
            <a:pPr lvl="3">
              <a:lnSpc>
                <a:spcPct val="80000"/>
              </a:lnSpc>
              <a:buFont typeface="Wingdings" pitchFamily="2" charset="2"/>
              <a:buChar char="§"/>
            </a:pPr>
            <a:r>
              <a:rPr lang="en-US" smtClean="0"/>
              <a:t>Site preparation</a:t>
            </a:r>
          </a:p>
          <a:p>
            <a:pPr lvl="3">
              <a:lnSpc>
                <a:spcPct val="80000"/>
              </a:lnSpc>
              <a:buFont typeface="Wingdings" pitchFamily="2" charset="2"/>
              <a:buChar char="§"/>
            </a:pPr>
            <a:r>
              <a:rPr lang="en-US" smtClean="0"/>
              <a:t>Data or system conversion</a:t>
            </a:r>
          </a:p>
          <a:p>
            <a:pPr lvl="1">
              <a:buFont typeface="Wingdings" pitchFamily="2" charset="2"/>
              <a:buNone/>
            </a:pPr>
            <a:endParaRPr lang="en-US" smtClean="0"/>
          </a:p>
        </p:txBody>
      </p:sp>
      <p:sp>
        <p:nvSpPr>
          <p:cNvPr id="3174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3365"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0CF64310-B6CA-424C-BC92-3C05B02DB115}" type="slidenum">
              <a:rPr lang="en-US" sz="1600">
                <a:solidFill>
                  <a:schemeClr val="tx1"/>
                </a:solidFill>
                <a:cs typeface="+mn-cs"/>
              </a:rPr>
              <a:pPr algn="ctr" eaLnBrk="0" hangingPunct="0">
                <a:defRPr/>
              </a:pPr>
              <a:t>17</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17</a:t>
            </a:fld>
            <a:endParaRPr lang="en-US"/>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marL="484632" fontAlgn="auto">
              <a:spcAft>
                <a:spcPts val="0"/>
              </a:spcAft>
              <a:defRPr/>
            </a:pPr>
            <a:r>
              <a:rPr lang="en-US" sz="4000">
                <a:solidFill>
                  <a:schemeClr val="accent1">
                    <a:tint val="83000"/>
                    <a:satMod val="150000"/>
                  </a:schemeClr>
                </a:solidFill>
              </a:rPr>
              <a:t>Assessing Economic Feasibility (continued)</a:t>
            </a:r>
          </a:p>
        </p:txBody>
      </p:sp>
      <p:sp>
        <p:nvSpPr>
          <p:cNvPr id="32770"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lvl="1"/>
            <a:r>
              <a:rPr lang="en-US" smtClean="0"/>
              <a:t>Recurring Costs</a:t>
            </a:r>
          </a:p>
          <a:p>
            <a:pPr lvl="2"/>
            <a:r>
              <a:rPr lang="en-US" smtClean="0"/>
              <a:t>Associated with on-going use of the system</a:t>
            </a:r>
          </a:p>
          <a:p>
            <a:pPr lvl="2"/>
            <a:r>
              <a:rPr lang="en-US" smtClean="0"/>
              <a:t>Includes:</a:t>
            </a:r>
          </a:p>
          <a:p>
            <a:pPr lvl="3">
              <a:lnSpc>
                <a:spcPct val="80000"/>
              </a:lnSpc>
              <a:buFont typeface="Wingdings" pitchFamily="2" charset="2"/>
              <a:buChar char="§"/>
            </a:pPr>
            <a:r>
              <a:rPr lang="en-US" sz="1800" smtClean="0"/>
              <a:t>Application software maintenance</a:t>
            </a:r>
          </a:p>
          <a:p>
            <a:pPr lvl="3">
              <a:lnSpc>
                <a:spcPct val="80000"/>
              </a:lnSpc>
              <a:buFont typeface="Wingdings" pitchFamily="2" charset="2"/>
              <a:buChar char="§"/>
            </a:pPr>
            <a:r>
              <a:rPr lang="en-US" sz="1800" smtClean="0"/>
              <a:t>Incremental data storage expense</a:t>
            </a:r>
          </a:p>
          <a:p>
            <a:pPr lvl="3">
              <a:lnSpc>
                <a:spcPct val="80000"/>
              </a:lnSpc>
              <a:buFont typeface="Wingdings" pitchFamily="2" charset="2"/>
              <a:buChar char="§"/>
            </a:pPr>
            <a:r>
              <a:rPr lang="en-US" sz="1800" smtClean="0"/>
              <a:t>Incremental communications</a:t>
            </a:r>
          </a:p>
          <a:p>
            <a:pPr lvl="3">
              <a:lnSpc>
                <a:spcPct val="80000"/>
              </a:lnSpc>
              <a:buFont typeface="Wingdings" pitchFamily="2" charset="2"/>
              <a:buChar char="§"/>
            </a:pPr>
            <a:r>
              <a:rPr lang="en-US" sz="1800" smtClean="0"/>
              <a:t>New software and hardware releases</a:t>
            </a:r>
          </a:p>
          <a:p>
            <a:pPr lvl="3">
              <a:lnSpc>
                <a:spcPct val="80000"/>
              </a:lnSpc>
              <a:buFont typeface="Wingdings" pitchFamily="2" charset="2"/>
              <a:buChar char="§"/>
            </a:pPr>
            <a:r>
              <a:rPr lang="en-US" sz="1800" smtClean="0"/>
              <a:t>Consumable supplies</a:t>
            </a:r>
          </a:p>
          <a:p>
            <a:pPr lvl="1"/>
            <a:r>
              <a:rPr lang="en-US" smtClean="0"/>
              <a:t>Time value of money (TVM)</a:t>
            </a:r>
          </a:p>
          <a:p>
            <a:pPr lvl="2"/>
            <a:r>
              <a:rPr lang="en-US" smtClean="0"/>
              <a:t>The process of comparing present cash outlays to future expected returns</a:t>
            </a:r>
          </a:p>
        </p:txBody>
      </p:sp>
      <p:sp>
        <p:nvSpPr>
          <p:cNvPr id="3277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18</a:t>
            </a:fld>
            <a:endParaRPr lang="en-US"/>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77156"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050C3C4F-14BB-4639-9648-1C17C94F0DA0}" type="slidenum">
              <a:rPr lang="en-US" sz="1600">
                <a:solidFill>
                  <a:schemeClr val="tx1"/>
                </a:solidFill>
                <a:cs typeface="+mn-cs"/>
              </a:rPr>
              <a:pPr algn="ctr" eaLnBrk="0" hangingPunct="0">
                <a:defRPr/>
              </a:pPr>
              <a:t>19</a:t>
            </a:fld>
            <a:endParaRPr lang="en-US" sz="1600">
              <a:solidFill>
                <a:schemeClr val="tx1"/>
              </a:solidFill>
              <a:cs typeface="+mn-cs"/>
            </a:endParaRPr>
          </a:p>
        </p:txBody>
      </p:sp>
      <p:pic>
        <p:nvPicPr>
          <p:cNvPr id="33795" name="Picture 5"/>
          <p:cNvPicPr>
            <a:picLocks noChangeAspect="1" noChangeArrowheads="1"/>
          </p:cNvPicPr>
          <p:nvPr/>
        </p:nvPicPr>
        <p:blipFill>
          <a:blip r:embed="rId2"/>
          <a:srcRect/>
          <a:stretch>
            <a:fillRect/>
          </a:stretch>
        </p:blipFill>
        <p:spPr bwMode="auto">
          <a:xfrm>
            <a:off x="685800" y="228600"/>
            <a:ext cx="8129588" cy="5778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DFEC7B7-30B8-4286-8E14-D67E915CB106}" type="slidenum">
              <a:rPr lang="en-US" smtClean="0"/>
              <a:pPr>
                <a:defRPr/>
              </a:pPr>
              <a:t>19</a:t>
            </a:fld>
            <a:endParaRPr lang="en-US"/>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Learning Objectives</a:t>
            </a:r>
          </a:p>
        </p:txBody>
      </p:sp>
      <p:sp>
        <p:nvSpPr>
          <p:cNvPr id="16386"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buClr>
                <a:srgbClr val="BA2212"/>
              </a:buClr>
              <a:buFont typeface="Wingdings" pitchFamily="2" charset="2"/>
              <a:buChar char="ü"/>
            </a:pPr>
            <a:r>
              <a:rPr lang="en-US" smtClean="0"/>
              <a:t>Describe the steps involved when identifying and selecting projects and initiating and planning projects</a:t>
            </a:r>
          </a:p>
          <a:p>
            <a:pPr>
              <a:lnSpc>
                <a:spcPct val="90000"/>
              </a:lnSpc>
              <a:buClr>
                <a:srgbClr val="BA2212"/>
              </a:buClr>
              <a:buFont typeface="Wingdings" pitchFamily="2" charset="2"/>
              <a:buChar char="ü"/>
            </a:pPr>
            <a:r>
              <a:rPr lang="en-US" smtClean="0"/>
              <a:t>Discuss the content of and need for a project scope statement and baseline project plan</a:t>
            </a:r>
          </a:p>
          <a:p>
            <a:pPr>
              <a:lnSpc>
                <a:spcPct val="90000"/>
              </a:lnSpc>
              <a:buClr>
                <a:srgbClr val="BA2212"/>
              </a:buClr>
              <a:buFont typeface="Wingdings" pitchFamily="2" charset="2"/>
              <a:buChar char="ü"/>
            </a:pPr>
            <a:r>
              <a:rPr lang="en-US" smtClean="0"/>
              <a:t>Describe various methods for accessing project feasibility</a:t>
            </a:r>
          </a:p>
        </p:txBody>
      </p:sp>
      <p:sp>
        <p:nvSpPr>
          <p:cNvPr id="1638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028"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A76DF387-22A9-4E3D-B860-3705DC76EFA3}" type="slidenum">
              <a:rPr lang="en-US" sz="1600">
                <a:solidFill>
                  <a:schemeClr val="tx1"/>
                </a:solidFill>
                <a:cs typeface="+mn-cs"/>
              </a:rPr>
              <a:pPr algn="ctr" eaLnBrk="0" hangingPunct="0">
                <a:defRPr/>
              </a:pPr>
              <a:t>2</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a:t>
            </a:fld>
            <a:endParaRPr lang="en-US"/>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Other Feasibility Concerns</a:t>
            </a:r>
          </a:p>
        </p:txBody>
      </p:sp>
      <p:sp>
        <p:nvSpPr>
          <p:cNvPr id="34818"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Operational Feasibility</a:t>
            </a:r>
          </a:p>
          <a:p>
            <a:pPr lvl="1"/>
            <a:r>
              <a:rPr lang="en-US" smtClean="0"/>
              <a:t>Assessment of how a proposed system solves business problems or takes advantage of opportunities</a:t>
            </a:r>
          </a:p>
          <a:p>
            <a:r>
              <a:rPr lang="en-US" smtClean="0"/>
              <a:t>Technical Feasibility</a:t>
            </a:r>
          </a:p>
          <a:p>
            <a:pPr lvl="1"/>
            <a:r>
              <a:rPr lang="en-US" sz="3200" smtClean="0"/>
              <a:t>Assessment of the development organization’s ability to construct a proposed system</a:t>
            </a:r>
          </a:p>
          <a:p>
            <a:pPr>
              <a:buFont typeface="Wingdings" pitchFamily="2" charset="2"/>
              <a:buNone/>
            </a:pPr>
            <a:endParaRPr lang="en-US" sz="2800" smtClean="0"/>
          </a:p>
        </p:txBody>
      </p:sp>
      <p:sp>
        <p:nvSpPr>
          <p:cNvPr id="3481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4389"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ADCA989F-FAE2-4DF8-80F4-86C7264E9A1D}" type="slidenum">
              <a:rPr lang="en-US" sz="1600">
                <a:solidFill>
                  <a:schemeClr val="tx1"/>
                </a:solidFill>
                <a:cs typeface="+mn-cs"/>
              </a:rPr>
              <a:pPr algn="ctr" eaLnBrk="0" hangingPunct="0">
                <a:defRPr/>
              </a:pPr>
              <a:t>20</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20</a:t>
            </a:fld>
            <a:endParaRPr lang="en-US"/>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Other Feasibility Concerns (continued)</a:t>
            </a:r>
          </a:p>
        </p:txBody>
      </p:sp>
      <p:sp>
        <p:nvSpPr>
          <p:cNvPr id="35842"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Schedule Feasibility</a:t>
            </a:r>
          </a:p>
          <a:p>
            <a:pPr lvl="1"/>
            <a:r>
              <a:rPr lang="en-US" smtClean="0"/>
              <a:t>Assessment of time-frame and project completion dates with respect to organization constraints for affecting change</a:t>
            </a:r>
          </a:p>
          <a:p>
            <a:r>
              <a:rPr lang="en-US" smtClean="0"/>
              <a:t>Legal and Contractual Feasibility</a:t>
            </a:r>
          </a:p>
          <a:p>
            <a:pPr lvl="1"/>
            <a:r>
              <a:rPr lang="en-US" smtClean="0"/>
              <a:t>Assessment of legal and contractual ramifications of new system</a:t>
            </a:r>
          </a:p>
          <a:p>
            <a:pPr lvl="2">
              <a:buFont typeface="Wingdings" pitchFamily="2" charset="2"/>
              <a:buNone/>
            </a:pPr>
            <a:endParaRPr lang="en-US" smtClean="0"/>
          </a:p>
          <a:p>
            <a:pPr lvl="1"/>
            <a:endParaRPr lang="en-US" smtClean="0"/>
          </a:p>
        </p:txBody>
      </p:sp>
      <p:sp>
        <p:nvSpPr>
          <p:cNvPr id="3584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5413"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56B766F9-5D6A-4D7D-8F35-530A11521598}" type="slidenum">
              <a:rPr lang="en-US" sz="1600">
                <a:solidFill>
                  <a:schemeClr val="tx1"/>
                </a:solidFill>
                <a:cs typeface="+mn-cs"/>
              </a:rPr>
              <a:pPr algn="ctr" eaLnBrk="0" hangingPunct="0">
                <a:defRPr/>
              </a:pPr>
              <a:t>21</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21</a:t>
            </a:fld>
            <a:endParaRPr lang="en-US"/>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Assessing Other Feasibility Concerns (continued)</a:t>
            </a:r>
          </a:p>
        </p:txBody>
      </p:sp>
      <p:sp>
        <p:nvSpPr>
          <p:cNvPr id="36866"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Political Feasibility</a:t>
            </a:r>
          </a:p>
          <a:p>
            <a:pPr lvl="1"/>
            <a:r>
              <a:rPr lang="en-US" smtClean="0"/>
              <a:t>Assessment of key stakeholders’ view in organization toward proposed system</a:t>
            </a:r>
          </a:p>
          <a:p>
            <a:pPr lvl="2">
              <a:buFont typeface="Wingdings" pitchFamily="2" charset="2"/>
              <a:buNone/>
            </a:pPr>
            <a:endParaRPr lang="en-US" smtClean="0"/>
          </a:p>
        </p:txBody>
      </p:sp>
      <p:sp>
        <p:nvSpPr>
          <p:cNvPr id="3686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6437"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EB0659A9-CA1F-485B-AF85-CF65813EAF68}" type="slidenum">
              <a:rPr lang="en-US" sz="1600">
                <a:solidFill>
                  <a:schemeClr val="tx1"/>
                </a:solidFill>
                <a:cs typeface="+mn-cs"/>
              </a:rPr>
              <a:pPr algn="ctr" eaLnBrk="0" hangingPunct="0">
                <a:defRPr/>
              </a:pPr>
              <a:t>22</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22</a:t>
            </a:fld>
            <a:endParaRPr lang="en-US"/>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Building the Baseline </a:t>
            </a:r>
            <a:br>
              <a:rPr lang="en-US">
                <a:solidFill>
                  <a:schemeClr val="accent1">
                    <a:tint val="83000"/>
                    <a:satMod val="150000"/>
                  </a:schemeClr>
                </a:solidFill>
              </a:rPr>
            </a:br>
            <a:r>
              <a:rPr lang="en-US">
                <a:solidFill>
                  <a:schemeClr val="accent1">
                    <a:tint val="83000"/>
                    <a:satMod val="150000"/>
                  </a:schemeClr>
                </a:solidFill>
              </a:rPr>
              <a:t>Project Plan</a:t>
            </a:r>
          </a:p>
        </p:txBody>
      </p:sp>
      <p:sp>
        <p:nvSpPr>
          <p:cNvPr id="37890"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Objectives</a:t>
            </a:r>
          </a:p>
          <a:p>
            <a:pPr lvl="1"/>
            <a:r>
              <a:rPr lang="en-US" smtClean="0"/>
              <a:t>Assures that customer and development group have a complete understanding of the proposed system and requirements</a:t>
            </a:r>
          </a:p>
          <a:p>
            <a:pPr lvl="1"/>
            <a:r>
              <a:rPr lang="en-US" smtClean="0"/>
              <a:t>Provides sponsoring organization with a clear idea of scope, benefits and duration of project</a:t>
            </a:r>
          </a:p>
        </p:txBody>
      </p:sp>
      <p:sp>
        <p:nvSpPr>
          <p:cNvPr id="3789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7461"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7CCAB19B-0711-49A1-B5A9-DAC05076F04A}" type="slidenum">
              <a:rPr lang="en-US" sz="1600">
                <a:solidFill>
                  <a:schemeClr val="tx1"/>
                </a:solidFill>
                <a:cs typeface="+mn-cs"/>
              </a:rPr>
              <a:pPr algn="ctr" eaLnBrk="0" hangingPunct="0">
                <a:defRPr/>
              </a:pPr>
              <a:t>23</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23</a:t>
            </a:fld>
            <a:endParaRPr lang="en-US"/>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Building the Baseline </a:t>
            </a:r>
            <a:br>
              <a:rPr lang="en-US">
                <a:solidFill>
                  <a:schemeClr val="accent1">
                    <a:tint val="83000"/>
                    <a:satMod val="150000"/>
                  </a:schemeClr>
                </a:solidFill>
              </a:rPr>
            </a:br>
            <a:r>
              <a:rPr lang="en-US">
                <a:solidFill>
                  <a:schemeClr val="accent1">
                    <a:tint val="83000"/>
                    <a:satMod val="150000"/>
                  </a:schemeClr>
                </a:solidFill>
              </a:rPr>
              <a:t>Project Plan (continued)</a:t>
            </a:r>
          </a:p>
        </p:txBody>
      </p:sp>
      <p:sp>
        <p:nvSpPr>
          <p:cNvPr id="38914"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Four Sections of a Baseline Project Plan:</a:t>
            </a:r>
          </a:p>
          <a:p>
            <a:pPr lvl="1"/>
            <a:r>
              <a:rPr lang="en-US" smtClean="0"/>
              <a:t>Introduction</a:t>
            </a:r>
          </a:p>
          <a:p>
            <a:pPr lvl="1"/>
            <a:r>
              <a:rPr lang="en-US" smtClean="0"/>
              <a:t>System description</a:t>
            </a:r>
          </a:p>
          <a:p>
            <a:pPr lvl="1"/>
            <a:r>
              <a:rPr lang="en-US" smtClean="0"/>
              <a:t>Feasibility assessment</a:t>
            </a:r>
          </a:p>
          <a:p>
            <a:pPr lvl="1"/>
            <a:r>
              <a:rPr lang="en-US" smtClean="0"/>
              <a:t>Management issues</a:t>
            </a:r>
          </a:p>
        </p:txBody>
      </p:sp>
      <p:sp>
        <p:nvSpPr>
          <p:cNvPr id="3891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8485"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01CFA7E6-A415-41DE-A1BF-2688C3FA3B15}" type="slidenum">
              <a:rPr lang="en-US" sz="1600">
                <a:solidFill>
                  <a:schemeClr val="tx1"/>
                </a:solidFill>
                <a:cs typeface="+mn-cs"/>
              </a:rPr>
              <a:pPr algn="ctr" eaLnBrk="0" hangingPunct="0">
                <a:defRPr/>
              </a:pPr>
              <a:t>24</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24</a:t>
            </a:fld>
            <a:endParaRPr lang="en-US"/>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Building the Baseline </a:t>
            </a:r>
            <a:br>
              <a:rPr lang="en-US">
                <a:solidFill>
                  <a:schemeClr val="accent1">
                    <a:tint val="83000"/>
                    <a:satMod val="150000"/>
                  </a:schemeClr>
                </a:solidFill>
              </a:rPr>
            </a:br>
            <a:r>
              <a:rPr lang="en-US">
                <a:solidFill>
                  <a:schemeClr val="accent1">
                    <a:tint val="83000"/>
                    <a:satMod val="150000"/>
                  </a:schemeClr>
                </a:solidFill>
              </a:rPr>
              <a:t>Project Plan (continued)</a:t>
            </a:r>
          </a:p>
        </p:txBody>
      </p:sp>
      <p:sp>
        <p:nvSpPr>
          <p:cNvPr id="39938"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Introduction</a:t>
            </a:r>
          </a:p>
          <a:p>
            <a:pPr lvl="1"/>
            <a:r>
              <a:rPr lang="en-US" smtClean="0"/>
              <a:t>Brief overview</a:t>
            </a:r>
          </a:p>
          <a:p>
            <a:pPr lvl="1"/>
            <a:r>
              <a:rPr lang="en-US" smtClean="0"/>
              <a:t>Recommended course of action</a:t>
            </a:r>
          </a:p>
          <a:p>
            <a:pPr lvl="1"/>
            <a:r>
              <a:rPr lang="en-US" smtClean="0"/>
              <a:t>Project scope defined</a:t>
            </a:r>
          </a:p>
          <a:p>
            <a:pPr lvl="2"/>
            <a:r>
              <a:rPr lang="en-US" smtClean="0"/>
              <a:t>Units affected</a:t>
            </a:r>
          </a:p>
          <a:p>
            <a:pPr lvl="2"/>
            <a:r>
              <a:rPr lang="en-US" smtClean="0"/>
              <a:t>Interaction with other systems</a:t>
            </a:r>
          </a:p>
          <a:p>
            <a:pPr lvl="2"/>
            <a:r>
              <a:rPr lang="en-US" smtClean="0"/>
              <a:t>Range of system capabilities</a:t>
            </a:r>
          </a:p>
          <a:p>
            <a:pPr lvl="1"/>
            <a:endParaRPr lang="en-US" smtClean="0"/>
          </a:p>
        </p:txBody>
      </p:sp>
      <p:sp>
        <p:nvSpPr>
          <p:cNvPr id="3993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49510" name="Text Box 6"/>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34DB1BCD-77F5-4BAC-A095-D1BE2B273BD9}" type="slidenum">
              <a:rPr lang="en-US" sz="1600">
                <a:solidFill>
                  <a:schemeClr val="tx1"/>
                </a:solidFill>
                <a:cs typeface="+mn-cs"/>
              </a:rPr>
              <a:pPr algn="ctr" eaLnBrk="0" hangingPunct="0">
                <a:defRPr/>
              </a:pPr>
              <a:t>25</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25</a:t>
            </a:fld>
            <a:endParaRPr lang="en-US"/>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Building the Baseline </a:t>
            </a:r>
            <a:br>
              <a:rPr lang="en-US">
                <a:solidFill>
                  <a:schemeClr val="accent1">
                    <a:tint val="83000"/>
                    <a:satMod val="150000"/>
                  </a:schemeClr>
                </a:solidFill>
              </a:rPr>
            </a:br>
            <a:r>
              <a:rPr lang="en-US">
                <a:solidFill>
                  <a:schemeClr val="accent1">
                    <a:tint val="83000"/>
                    <a:satMod val="150000"/>
                  </a:schemeClr>
                </a:solidFill>
              </a:rPr>
              <a:t>Project Plan (continued)</a:t>
            </a:r>
          </a:p>
        </p:txBody>
      </p:sp>
      <p:sp>
        <p:nvSpPr>
          <p:cNvPr id="40962"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System Description</a:t>
            </a:r>
          </a:p>
          <a:p>
            <a:pPr lvl="1"/>
            <a:r>
              <a:rPr lang="en-US" smtClean="0"/>
              <a:t>Outline of possible alternative solutions</a:t>
            </a:r>
          </a:p>
          <a:p>
            <a:pPr lvl="1"/>
            <a:r>
              <a:rPr lang="en-US" smtClean="0"/>
              <a:t>Narrative format</a:t>
            </a:r>
          </a:p>
          <a:p>
            <a:r>
              <a:rPr lang="en-US" smtClean="0"/>
              <a:t>Feasibility Assessment</a:t>
            </a:r>
          </a:p>
          <a:p>
            <a:pPr lvl="1"/>
            <a:r>
              <a:rPr lang="en-US" smtClean="0"/>
              <a:t>Project costs and benefits</a:t>
            </a:r>
          </a:p>
          <a:p>
            <a:pPr lvl="1"/>
            <a:r>
              <a:rPr lang="en-US" smtClean="0"/>
              <a:t>Technical difficulties</a:t>
            </a:r>
          </a:p>
          <a:p>
            <a:pPr lvl="1"/>
            <a:r>
              <a:rPr lang="en-US" smtClean="0"/>
              <a:t>High-level project schedule</a:t>
            </a:r>
          </a:p>
        </p:txBody>
      </p:sp>
      <p:sp>
        <p:nvSpPr>
          <p:cNvPr id="4096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0533"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F35D6B4B-C7A1-4A96-B867-E280E3B25913}" type="slidenum">
              <a:rPr lang="en-US" sz="1600">
                <a:solidFill>
                  <a:schemeClr val="tx1"/>
                </a:solidFill>
                <a:cs typeface="+mn-cs"/>
              </a:rPr>
              <a:pPr algn="ctr" eaLnBrk="0" hangingPunct="0">
                <a:defRPr/>
              </a:pPr>
              <a:t>26</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26</a:t>
            </a:fld>
            <a:endParaRPr lang="en-US"/>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Building the Baseline </a:t>
            </a:r>
            <a:br>
              <a:rPr lang="en-US">
                <a:solidFill>
                  <a:schemeClr val="accent1">
                    <a:tint val="83000"/>
                    <a:satMod val="150000"/>
                  </a:schemeClr>
                </a:solidFill>
              </a:rPr>
            </a:br>
            <a:r>
              <a:rPr lang="en-US">
                <a:solidFill>
                  <a:schemeClr val="accent1">
                    <a:tint val="83000"/>
                    <a:satMod val="150000"/>
                  </a:schemeClr>
                </a:solidFill>
              </a:rPr>
              <a:t>Project Plan (continued)</a:t>
            </a:r>
          </a:p>
        </p:txBody>
      </p:sp>
      <p:sp>
        <p:nvSpPr>
          <p:cNvPr id="41986"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Management Issues</a:t>
            </a:r>
          </a:p>
          <a:p>
            <a:pPr lvl="1"/>
            <a:r>
              <a:rPr lang="en-US" smtClean="0"/>
              <a:t>Outlines concerns that management may have about the project</a:t>
            </a:r>
          </a:p>
          <a:p>
            <a:pPr lvl="1"/>
            <a:r>
              <a:rPr lang="en-US" smtClean="0"/>
              <a:t>Team composition</a:t>
            </a:r>
          </a:p>
          <a:p>
            <a:pPr lvl="1"/>
            <a:r>
              <a:rPr lang="en-US" smtClean="0"/>
              <a:t>Communication plan</a:t>
            </a:r>
          </a:p>
          <a:p>
            <a:pPr lvl="1"/>
            <a:r>
              <a:rPr lang="en-US" smtClean="0"/>
              <a:t>Project standards and procedures</a:t>
            </a:r>
          </a:p>
          <a:p>
            <a:pPr lvl="1">
              <a:buFont typeface="Wingdings" pitchFamily="2" charset="2"/>
              <a:buNone/>
            </a:pPr>
            <a:endParaRPr lang="en-US" smtClean="0"/>
          </a:p>
        </p:txBody>
      </p:sp>
      <p:sp>
        <p:nvSpPr>
          <p:cNvPr id="4198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1557"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A7DA5B3C-9DDF-4CFE-9E40-014502B1E1C6}" type="slidenum">
              <a:rPr lang="en-US" sz="1600">
                <a:solidFill>
                  <a:schemeClr val="tx1"/>
                </a:solidFill>
                <a:cs typeface="+mn-cs"/>
              </a:rPr>
              <a:pPr algn="ctr" eaLnBrk="0" hangingPunct="0">
                <a:defRPr/>
              </a:pPr>
              <a:t>27</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27</a:t>
            </a:fld>
            <a:endParaRPr lang="en-US"/>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78181"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73BD606E-1FEB-487B-923B-2858ED30D01D}" type="slidenum">
              <a:rPr lang="en-US" sz="1600">
                <a:solidFill>
                  <a:schemeClr val="tx1"/>
                </a:solidFill>
                <a:cs typeface="+mn-cs"/>
              </a:rPr>
              <a:pPr algn="ctr" eaLnBrk="0" hangingPunct="0">
                <a:defRPr/>
              </a:pPr>
              <a:t>28</a:t>
            </a:fld>
            <a:endParaRPr lang="en-US" sz="1600">
              <a:solidFill>
                <a:schemeClr val="tx1"/>
              </a:solidFill>
              <a:cs typeface="+mn-cs"/>
            </a:endParaRPr>
          </a:p>
        </p:txBody>
      </p:sp>
      <p:pic>
        <p:nvPicPr>
          <p:cNvPr id="43011" name="Picture 6"/>
          <p:cNvPicPr>
            <a:picLocks noChangeAspect="1" noChangeArrowheads="1"/>
          </p:cNvPicPr>
          <p:nvPr/>
        </p:nvPicPr>
        <p:blipFill>
          <a:blip r:embed="rId2"/>
          <a:srcRect/>
          <a:stretch>
            <a:fillRect/>
          </a:stretch>
        </p:blipFill>
        <p:spPr bwMode="auto">
          <a:xfrm>
            <a:off x="1066800" y="609600"/>
            <a:ext cx="7239000" cy="533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DFEC7B7-30B8-4286-8E14-D67E915CB106}" type="slidenum">
              <a:rPr lang="en-US" smtClean="0"/>
              <a:pPr>
                <a:defRPr/>
              </a:pPr>
              <a:t>28</a:t>
            </a:fld>
            <a:endParaRPr lang="en-US"/>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16903" y="381000"/>
            <a:ext cx="8229600" cy="1399032"/>
          </a:xfrm>
        </p:spPr>
        <p:txBody>
          <a:bodyPr>
            <a:normAutofit fontScale="90000"/>
          </a:bodyPr>
          <a:lstStyle/>
          <a:p>
            <a:pPr marL="484632" fontAlgn="auto">
              <a:spcAft>
                <a:spcPts val="0"/>
              </a:spcAft>
              <a:defRPr/>
            </a:pPr>
            <a:r>
              <a:rPr lang="en-US" dirty="0">
                <a:solidFill>
                  <a:schemeClr val="accent1">
                    <a:tint val="83000"/>
                    <a:satMod val="150000"/>
                  </a:schemeClr>
                </a:solidFill>
              </a:rPr>
              <a:t/>
            </a:r>
            <a:br>
              <a:rPr lang="en-US" dirty="0">
                <a:solidFill>
                  <a:schemeClr val="accent1">
                    <a:tint val="83000"/>
                    <a:satMod val="150000"/>
                  </a:schemeClr>
                </a:solidFill>
              </a:rPr>
            </a:br>
            <a:r>
              <a:rPr lang="en-US" dirty="0">
                <a:solidFill>
                  <a:schemeClr val="accent1">
                    <a:tint val="83000"/>
                    <a:satMod val="150000"/>
                  </a:schemeClr>
                </a:solidFill>
              </a:rPr>
              <a:t>Reviewing the </a:t>
            </a:r>
            <a:br>
              <a:rPr lang="en-US" dirty="0">
                <a:solidFill>
                  <a:schemeClr val="accent1">
                    <a:tint val="83000"/>
                    <a:satMod val="150000"/>
                  </a:schemeClr>
                </a:solidFill>
              </a:rPr>
            </a:br>
            <a:r>
              <a:rPr lang="en-US" dirty="0">
                <a:solidFill>
                  <a:schemeClr val="accent1">
                    <a:tint val="83000"/>
                    <a:satMod val="150000"/>
                  </a:schemeClr>
                </a:solidFill>
              </a:rPr>
              <a:t>Baseline Project Plan</a:t>
            </a:r>
            <a:br>
              <a:rPr lang="en-US" dirty="0">
                <a:solidFill>
                  <a:schemeClr val="accent1">
                    <a:tint val="83000"/>
                    <a:satMod val="150000"/>
                  </a:schemeClr>
                </a:solidFill>
              </a:rPr>
            </a:br>
            <a:r>
              <a:rPr lang="en-US" dirty="0">
                <a:solidFill>
                  <a:schemeClr val="accent1">
                    <a:tint val="83000"/>
                    <a:satMod val="150000"/>
                  </a:schemeClr>
                </a:solidFill>
              </a:rPr>
              <a:t/>
            </a:r>
            <a:br>
              <a:rPr lang="en-US" dirty="0">
                <a:solidFill>
                  <a:schemeClr val="accent1">
                    <a:tint val="83000"/>
                    <a:satMod val="150000"/>
                  </a:schemeClr>
                </a:solidFill>
              </a:rPr>
            </a:br>
            <a:endParaRPr lang="en-US" dirty="0">
              <a:solidFill>
                <a:schemeClr val="accent1">
                  <a:tint val="83000"/>
                  <a:satMod val="150000"/>
                </a:schemeClr>
              </a:solidFill>
            </a:endParaRPr>
          </a:p>
        </p:txBody>
      </p:sp>
      <p:sp>
        <p:nvSpPr>
          <p:cNvPr id="44034"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Objectives</a:t>
            </a:r>
          </a:p>
          <a:p>
            <a:pPr lvl="1"/>
            <a:r>
              <a:rPr lang="en-US" smtClean="0"/>
              <a:t>Assure conformity to organizational standards</a:t>
            </a:r>
          </a:p>
          <a:p>
            <a:pPr lvl="1"/>
            <a:r>
              <a:rPr lang="en-US" smtClean="0"/>
              <a:t>All parties agree to continue with project</a:t>
            </a:r>
          </a:p>
        </p:txBody>
      </p:sp>
      <p:sp>
        <p:nvSpPr>
          <p:cNvPr id="4403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2581"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E8272260-58DB-4CAE-8AD5-41DDDB22DF69}" type="slidenum">
              <a:rPr lang="en-US" sz="1600">
                <a:solidFill>
                  <a:schemeClr val="tx1"/>
                </a:solidFill>
                <a:cs typeface="+mn-cs"/>
              </a:rPr>
              <a:pPr algn="ctr" eaLnBrk="0" hangingPunct="0">
                <a:defRPr/>
              </a:pPr>
              <a:t>29</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29</a:t>
            </a:fld>
            <a:endParaRPr lang="en-US"/>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marL="484632" fontAlgn="auto">
              <a:spcAft>
                <a:spcPts val="0"/>
              </a:spcAft>
              <a:defRPr/>
            </a:pPr>
            <a:r>
              <a:rPr lang="en-US" sz="4000">
                <a:solidFill>
                  <a:schemeClr val="accent1">
                    <a:tint val="83000"/>
                    <a:satMod val="150000"/>
                  </a:schemeClr>
                </a:solidFill>
              </a:rPr>
              <a:t>Learning Objectives (continued)</a:t>
            </a:r>
          </a:p>
        </p:txBody>
      </p:sp>
      <p:sp>
        <p:nvSpPr>
          <p:cNvPr id="17410"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buClr>
                <a:srgbClr val="BA2212"/>
              </a:buClr>
              <a:buFont typeface="Wingdings" pitchFamily="2" charset="2"/>
              <a:buChar char="ü"/>
            </a:pPr>
            <a:r>
              <a:rPr lang="en-US" smtClean="0"/>
              <a:t>Explain intangible and tangible costs and benefits</a:t>
            </a:r>
          </a:p>
          <a:p>
            <a:pPr>
              <a:buClr>
                <a:srgbClr val="BA2212"/>
              </a:buClr>
              <a:buFont typeface="Wingdings" pitchFamily="2" charset="2"/>
              <a:buChar char="ü"/>
            </a:pPr>
            <a:r>
              <a:rPr lang="en-US" smtClean="0"/>
              <a:t>Explain recurring and one-time costs</a:t>
            </a:r>
          </a:p>
          <a:p>
            <a:pPr>
              <a:buClr>
                <a:srgbClr val="BA2212"/>
              </a:buClr>
              <a:buFont typeface="Wingdings" pitchFamily="2" charset="2"/>
              <a:buChar char="ü"/>
            </a:pPr>
            <a:r>
              <a:rPr lang="en-US" smtClean="0"/>
              <a:t>Describe various methods of cost/benefit analysis</a:t>
            </a:r>
          </a:p>
          <a:p>
            <a:pPr>
              <a:buClr>
                <a:srgbClr val="BA2212"/>
              </a:buClr>
              <a:buFont typeface="Wingdings" pitchFamily="2" charset="2"/>
              <a:buChar char="ü"/>
            </a:pPr>
            <a:r>
              <a:rPr lang="en-US" smtClean="0"/>
              <a:t>Describe a structured walkthrough</a:t>
            </a:r>
          </a:p>
          <a:p>
            <a:pPr>
              <a:buClr>
                <a:srgbClr val="BA2212"/>
              </a:buClr>
              <a:buFont typeface="Wingdings" pitchFamily="2" charset="2"/>
              <a:buNone/>
            </a:pPr>
            <a:endParaRPr lang="en-US" smtClean="0"/>
          </a:p>
        </p:txBody>
      </p:sp>
      <p:sp>
        <p:nvSpPr>
          <p:cNvPr id="1741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1076"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B0E68728-90BC-4548-A1E7-833DF81F5CBF}" type="slidenum">
              <a:rPr lang="en-US" sz="1600">
                <a:solidFill>
                  <a:schemeClr val="tx1"/>
                </a:solidFill>
                <a:cs typeface="+mn-cs"/>
              </a:rPr>
              <a:pPr algn="ctr" eaLnBrk="0" hangingPunct="0">
                <a:defRPr/>
              </a:pPr>
              <a:t>3</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a:t>
            </a:fld>
            <a:endParaRPr lang="en-US"/>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Reviewing the Baseline Project Plan (continued)</a:t>
            </a:r>
          </a:p>
        </p:txBody>
      </p:sp>
      <p:sp>
        <p:nvSpPr>
          <p:cNvPr id="166915" name="Rectangle 3" descr="Rectangle: Click to edit Master text styles&#10;Second level&#10;Third level&#10;Fourth level&#10;Fifth level"/>
          <p:cNvSpPr>
            <a:spLocks noGrp="1" noChangeArrowheads="1"/>
          </p:cNvSpPr>
          <p:nvPr>
            <p:ph idx="1"/>
          </p:nvPr>
        </p:nvSpPr>
        <p:spPr>
          <a:xfrm>
            <a:off x="838200" y="1524000"/>
            <a:ext cx="7772400" cy="4495800"/>
          </a:xfrm>
        </p:spPr>
        <p:txBody>
          <a:bodyPr>
            <a:normAutofit lnSpcReduction="10000"/>
          </a:bodyPr>
          <a:lstStyle/>
          <a:p>
            <a:pPr marL="448056" indent="-384048" fontAlgn="auto">
              <a:lnSpc>
                <a:spcPct val="90000"/>
              </a:lnSpc>
              <a:spcAft>
                <a:spcPts val="0"/>
              </a:spcAft>
              <a:buFont typeface="Wingdings 2"/>
              <a:buChar char=""/>
              <a:defRPr/>
            </a:pPr>
            <a:r>
              <a:rPr lang="en-US" sz="2800"/>
              <a:t>Walkthrough</a:t>
            </a:r>
          </a:p>
          <a:p>
            <a:pPr marL="822960" lvl="1" fontAlgn="auto">
              <a:lnSpc>
                <a:spcPct val="90000"/>
              </a:lnSpc>
              <a:spcAft>
                <a:spcPts val="0"/>
              </a:spcAft>
              <a:buFont typeface="Verdana"/>
              <a:buChar char="›"/>
              <a:defRPr/>
            </a:pPr>
            <a:r>
              <a:rPr lang="en-US" sz="1800"/>
              <a:t>Peer group review</a:t>
            </a:r>
          </a:p>
          <a:p>
            <a:pPr marL="822960" lvl="1" fontAlgn="auto">
              <a:lnSpc>
                <a:spcPct val="90000"/>
              </a:lnSpc>
              <a:spcAft>
                <a:spcPts val="0"/>
              </a:spcAft>
              <a:buFont typeface="Verdana"/>
              <a:buChar char="›"/>
              <a:defRPr/>
            </a:pPr>
            <a:r>
              <a:rPr lang="en-US" sz="1800"/>
              <a:t>Participants</a:t>
            </a:r>
          </a:p>
          <a:p>
            <a:pPr marL="1106424" lvl="2" fontAlgn="auto">
              <a:lnSpc>
                <a:spcPct val="90000"/>
              </a:lnSpc>
              <a:spcAft>
                <a:spcPts val="0"/>
              </a:spcAft>
              <a:buFont typeface="Wingdings 2"/>
              <a:buChar char=""/>
              <a:defRPr/>
            </a:pPr>
            <a:r>
              <a:rPr lang="en-US" sz="1800"/>
              <a:t>Coordinator</a:t>
            </a:r>
          </a:p>
          <a:p>
            <a:pPr marL="1106424" lvl="2" fontAlgn="auto">
              <a:lnSpc>
                <a:spcPct val="90000"/>
              </a:lnSpc>
              <a:spcAft>
                <a:spcPts val="0"/>
              </a:spcAft>
              <a:buFont typeface="Wingdings 2"/>
              <a:buChar char=""/>
              <a:defRPr/>
            </a:pPr>
            <a:r>
              <a:rPr lang="en-US" sz="1800"/>
              <a:t>Presenter</a:t>
            </a:r>
          </a:p>
          <a:p>
            <a:pPr marL="1106424" lvl="2" fontAlgn="auto">
              <a:lnSpc>
                <a:spcPct val="90000"/>
              </a:lnSpc>
              <a:spcAft>
                <a:spcPts val="0"/>
              </a:spcAft>
              <a:buFont typeface="Wingdings 2"/>
              <a:buChar char=""/>
              <a:defRPr/>
            </a:pPr>
            <a:r>
              <a:rPr lang="en-US" sz="1800"/>
              <a:t>User</a:t>
            </a:r>
          </a:p>
          <a:p>
            <a:pPr marL="1106424" lvl="2" fontAlgn="auto">
              <a:lnSpc>
                <a:spcPct val="90000"/>
              </a:lnSpc>
              <a:spcAft>
                <a:spcPts val="0"/>
              </a:spcAft>
              <a:buFont typeface="Wingdings 2"/>
              <a:buChar char=""/>
              <a:defRPr/>
            </a:pPr>
            <a:r>
              <a:rPr lang="en-US" sz="1800"/>
              <a:t>Secretary</a:t>
            </a:r>
          </a:p>
          <a:p>
            <a:pPr marL="1106424" lvl="2" fontAlgn="auto">
              <a:lnSpc>
                <a:spcPct val="90000"/>
              </a:lnSpc>
              <a:spcAft>
                <a:spcPts val="0"/>
              </a:spcAft>
              <a:buFont typeface="Wingdings 2"/>
              <a:buChar char=""/>
              <a:defRPr/>
            </a:pPr>
            <a:r>
              <a:rPr lang="en-US" sz="1800"/>
              <a:t>Standard Bearer</a:t>
            </a:r>
          </a:p>
          <a:p>
            <a:pPr marL="1106424" lvl="2" fontAlgn="auto">
              <a:lnSpc>
                <a:spcPct val="90000"/>
              </a:lnSpc>
              <a:spcAft>
                <a:spcPts val="0"/>
              </a:spcAft>
              <a:buFont typeface="Wingdings 2"/>
              <a:buChar char=""/>
              <a:defRPr/>
            </a:pPr>
            <a:r>
              <a:rPr lang="en-US" sz="1800"/>
              <a:t>Maintenance Oracle</a:t>
            </a:r>
          </a:p>
          <a:p>
            <a:pPr marL="822960" lvl="1" fontAlgn="auto">
              <a:lnSpc>
                <a:spcPct val="90000"/>
              </a:lnSpc>
              <a:spcAft>
                <a:spcPts val="0"/>
              </a:spcAft>
              <a:buFont typeface="Verdana"/>
              <a:buChar char="›"/>
              <a:defRPr/>
            </a:pPr>
            <a:r>
              <a:rPr lang="en-US" sz="1800"/>
              <a:t>Activities</a:t>
            </a:r>
          </a:p>
          <a:p>
            <a:pPr marL="1106424" lvl="2" fontAlgn="auto">
              <a:lnSpc>
                <a:spcPct val="90000"/>
              </a:lnSpc>
              <a:spcAft>
                <a:spcPts val="0"/>
              </a:spcAft>
              <a:buFont typeface="Wingdings 2"/>
              <a:buChar char=""/>
              <a:defRPr/>
            </a:pPr>
            <a:r>
              <a:rPr lang="en-US" sz="1800"/>
              <a:t>Walkthrough review form</a:t>
            </a:r>
          </a:p>
          <a:p>
            <a:pPr marL="1106424" lvl="2" fontAlgn="auto">
              <a:lnSpc>
                <a:spcPct val="90000"/>
              </a:lnSpc>
              <a:spcAft>
                <a:spcPts val="0"/>
              </a:spcAft>
              <a:buFont typeface="Wingdings 2"/>
              <a:buChar char=""/>
              <a:defRPr/>
            </a:pPr>
            <a:r>
              <a:rPr lang="en-US" sz="1800"/>
              <a:t>Individuals polled</a:t>
            </a:r>
          </a:p>
          <a:p>
            <a:pPr marL="1106424" lvl="2" fontAlgn="auto">
              <a:lnSpc>
                <a:spcPct val="90000"/>
              </a:lnSpc>
              <a:spcAft>
                <a:spcPts val="0"/>
              </a:spcAft>
              <a:buFont typeface="Wingdings 2"/>
              <a:buChar char=""/>
              <a:defRPr/>
            </a:pPr>
            <a:r>
              <a:rPr lang="en-US" sz="1800"/>
              <a:t>Walkthrough action list</a:t>
            </a:r>
          </a:p>
          <a:p>
            <a:pPr marL="822960" lvl="1" fontAlgn="auto">
              <a:lnSpc>
                <a:spcPct val="90000"/>
              </a:lnSpc>
              <a:spcAft>
                <a:spcPts val="0"/>
              </a:spcAft>
              <a:buFont typeface="Verdana"/>
              <a:buChar char="›"/>
              <a:defRPr/>
            </a:pPr>
            <a:r>
              <a:rPr lang="en-US" sz="1800"/>
              <a:t>Advantages</a:t>
            </a:r>
          </a:p>
          <a:p>
            <a:pPr marL="1106424" lvl="2" fontAlgn="auto">
              <a:lnSpc>
                <a:spcPct val="90000"/>
              </a:lnSpc>
              <a:spcAft>
                <a:spcPts val="0"/>
              </a:spcAft>
              <a:buFont typeface="Wingdings 2"/>
              <a:buChar char=""/>
              <a:defRPr/>
            </a:pPr>
            <a:r>
              <a:rPr lang="en-US" sz="1800"/>
              <a:t>Assures that review occurs during project</a:t>
            </a:r>
          </a:p>
          <a:p>
            <a:pPr marL="448056" indent="-384048" fontAlgn="auto">
              <a:lnSpc>
                <a:spcPct val="90000"/>
              </a:lnSpc>
              <a:spcAft>
                <a:spcPts val="0"/>
              </a:spcAft>
              <a:buFont typeface="Wingdings 2"/>
              <a:buChar char=""/>
              <a:defRPr/>
            </a:pPr>
            <a:endParaRPr lang="en-US" sz="1800"/>
          </a:p>
        </p:txBody>
      </p:sp>
      <p:sp>
        <p:nvSpPr>
          <p:cNvPr id="4505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66917"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8E36019E-7666-4528-8C53-976AF57E089E}" type="slidenum">
              <a:rPr lang="en-US" sz="1600">
                <a:solidFill>
                  <a:schemeClr val="tx1"/>
                </a:solidFill>
                <a:cs typeface="+mn-cs"/>
              </a:rPr>
              <a:pPr algn="ctr" eaLnBrk="0" hangingPunct="0">
                <a:defRPr/>
              </a:pPr>
              <a:t>30</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30</a:t>
            </a:fld>
            <a:endParaRPr lang="en-US"/>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79204"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1DDAA4BB-7742-4D62-9478-D7E62F9C85B5}" type="slidenum">
              <a:rPr lang="en-US" sz="1600">
                <a:solidFill>
                  <a:schemeClr val="tx1"/>
                </a:solidFill>
                <a:cs typeface="+mn-cs"/>
              </a:rPr>
              <a:pPr algn="ctr" eaLnBrk="0" hangingPunct="0">
                <a:defRPr/>
              </a:pPr>
              <a:t>31</a:t>
            </a:fld>
            <a:endParaRPr lang="en-US" sz="1600">
              <a:solidFill>
                <a:schemeClr val="tx1"/>
              </a:solidFill>
              <a:cs typeface="+mn-cs"/>
            </a:endParaRPr>
          </a:p>
        </p:txBody>
      </p:sp>
      <p:pic>
        <p:nvPicPr>
          <p:cNvPr id="46083" name="Picture 5"/>
          <p:cNvPicPr>
            <a:picLocks noChangeAspect="1" noChangeArrowheads="1"/>
          </p:cNvPicPr>
          <p:nvPr/>
        </p:nvPicPr>
        <p:blipFill>
          <a:blip r:embed="rId2"/>
          <a:srcRect/>
          <a:stretch>
            <a:fillRect/>
          </a:stretch>
        </p:blipFill>
        <p:spPr bwMode="auto">
          <a:xfrm>
            <a:off x="1447800" y="914400"/>
            <a:ext cx="6238875" cy="5029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DFEC7B7-30B8-4286-8E14-D67E915CB106}" type="slidenum">
              <a:rPr lang="en-US" smtClean="0"/>
              <a:pPr>
                <a:defRPr/>
              </a:pPr>
              <a:t>31</a:t>
            </a:fld>
            <a:endParaRPr lang="en-US"/>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86370" name="Text Box 2"/>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EF8705F4-F266-4AAE-B335-9DB9CE97B237}" type="slidenum">
              <a:rPr lang="en-US" sz="1600">
                <a:solidFill>
                  <a:schemeClr val="tx1"/>
                </a:solidFill>
                <a:cs typeface="+mn-cs"/>
              </a:rPr>
              <a:pPr algn="ctr" eaLnBrk="0" hangingPunct="0">
                <a:defRPr/>
              </a:pPr>
              <a:t>32</a:t>
            </a:fld>
            <a:endParaRPr lang="en-US" sz="1600">
              <a:solidFill>
                <a:schemeClr val="tx1"/>
              </a:solidFill>
              <a:cs typeface="+mn-cs"/>
            </a:endParaRPr>
          </a:p>
        </p:txBody>
      </p:sp>
      <p:pic>
        <p:nvPicPr>
          <p:cNvPr id="47107" name="Picture 4"/>
          <p:cNvPicPr>
            <a:picLocks noChangeAspect="1" noChangeArrowheads="1"/>
          </p:cNvPicPr>
          <p:nvPr/>
        </p:nvPicPr>
        <p:blipFill>
          <a:blip r:embed="rId2"/>
          <a:srcRect/>
          <a:stretch>
            <a:fillRect/>
          </a:stretch>
        </p:blipFill>
        <p:spPr bwMode="auto">
          <a:xfrm>
            <a:off x="2057400" y="914400"/>
            <a:ext cx="4938713" cy="5181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DFEC7B7-30B8-4286-8E14-D67E915CB106}" type="slidenum">
              <a:rPr lang="en-US" smtClean="0"/>
              <a:pPr>
                <a:defRPr/>
              </a:pPr>
              <a:t>32</a:t>
            </a:fld>
            <a:endParaRPr lang="en-US"/>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Electronic Commerce Application</a:t>
            </a:r>
          </a:p>
        </p:txBody>
      </p:sp>
      <p:sp>
        <p:nvSpPr>
          <p:cNvPr id="48130"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pPr>
            <a:r>
              <a:rPr lang="en-US" smtClean="0"/>
              <a:t>Development process for Internet projects is no different than other projects</a:t>
            </a:r>
          </a:p>
          <a:p>
            <a:pPr>
              <a:lnSpc>
                <a:spcPct val="90000"/>
              </a:lnSpc>
            </a:pPr>
            <a:r>
              <a:rPr lang="en-US" smtClean="0"/>
              <a:t>Special issues need to be taken into account</a:t>
            </a:r>
          </a:p>
        </p:txBody>
      </p:sp>
      <p:sp>
        <p:nvSpPr>
          <p:cNvPr id="4813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3605"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EE4E6356-DA9D-4C70-8F00-2E50802E66B0}" type="slidenum">
              <a:rPr lang="en-US" sz="1600">
                <a:solidFill>
                  <a:schemeClr val="tx1"/>
                </a:solidFill>
                <a:cs typeface="+mn-cs"/>
              </a:rPr>
              <a:pPr algn="ctr" eaLnBrk="0" hangingPunct="0">
                <a:defRPr/>
              </a:pPr>
              <a:t>33</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33</a:t>
            </a:fld>
            <a:endParaRPr lang="en-US"/>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Electronic Commerce Application (continued)</a:t>
            </a:r>
          </a:p>
        </p:txBody>
      </p:sp>
      <p:sp>
        <p:nvSpPr>
          <p:cNvPr id="49154"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pPr>
            <a:r>
              <a:rPr lang="en-US" sz="2800" smtClean="0"/>
              <a:t>Internet</a:t>
            </a:r>
          </a:p>
          <a:p>
            <a:pPr lvl="1">
              <a:lnSpc>
                <a:spcPct val="90000"/>
              </a:lnSpc>
            </a:pPr>
            <a:r>
              <a:rPr lang="en-US" sz="2400" smtClean="0"/>
              <a:t>Worldwide network comprised of individual networks used for global computing and electronic commerce</a:t>
            </a:r>
          </a:p>
          <a:p>
            <a:pPr>
              <a:lnSpc>
                <a:spcPct val="90000"/>
              </a:lnSpc>
            </a:pPr>
            <a:r>
              <a:rPr lang="en-US" sz="2800" smtClean="0"/>
              <a:t>Intranet</a:t>
            </a:r>
          </a:p>
          <a:p>
            <a:pPr lvl="1">
              <a:lnSpc>
                <a:spcPct val="90000"/>
              </a:lnSpc>
            </a:pPr>
            <a:r>
              <a:rPr lang="en-US" sz="2400" smtClean="0"/>
              <a:t>Internet-based communication to support business activities within a single organization</a:t>
            </a:r>
          </a:p>
          <a:p>
            <a:pPr>
              <a:lnSpc>
                <a:spcPct val="90000"/>
              </a:lnSpc>
            </a:pPr>
            <a:r>
              <a:rPr lang="en-US" sz="2800" smtClean="0"/>
              <a:t>Extranet</a:t>
            </a:r>
          </a:p>
          <a:p>
            <a:pPr lvl="1">
              <a:lnSpc>
                <a:spcPct val="90000"/>
              </a:lnSpc>
            </a:pPr>
            <a:r>
              <a:rPr lang="en-US" sz="2400" smtClean="0"/>
              <a:t>Internet-based communication to support business-to-business activities</a:t>
            </a:r>
          </a:p>
        </p:txBody>
      </p:sp>
      <p:sp>
        <p:nvSpPr>
          <p:cNvPr id="4915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4629"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21672558-1D42-42A5-93E6-61207BFE1D1D}" type="slidenum">
              <a:rPr lang="en-US" sz="1600">
                <a:solidFill>
                  <a:schemeClr val="tx1"/>
                </a:solidFill>
                <a:cs typeface="+mn-cs"/>
              </a:rPr>
              <a:pPr algn="ctr" eaLnBrk="0" hangingPunct="0">
                <a:defRPr/>
              </a:pPr>
              <a:t>34</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34</a:t>
            </a:fld>
            <a:endParaRPr lang="en-US"/>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Electronic Commerce Application (continued)</a:t>
            </a:r>
          </a:p>
        </p:txBody>
      </p:sp>
      <p:sp>
        <p:nvSpPr>
          <p:cNvPr id="50178"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pPr>
            <a:r>
              <a:rPr lang="en-US" smtClean="0"/>
              <a:t>Electronic Data Interchange (EDI)</a:t>
            </a:r>
          </a:p>
          <a:p>
            <a:pPr lvl="1">
              <a:lnSpc>
                <a:spcPct val="90000"/>
              </a:lnSpc>
            </a:pPr>
            <a:r>
              <a:rPr lang="en-US" smtClean="0"/>
              <a:t>The use of telecommunications technologies to transfer business documents directly between organizations</a:t>
            </a:r>
          </a:p>
          <a:p>
            <a:pPr>
              <a:lnSpc>
                <a:spcPct val="90000"/>
              </a:lnSpc>
            </a:pPr>
            <a:r>
              <a:rPr lang="en-US" smtClean="0"/>
              <a:t>Internet vs. Intranet/Extranet Apps</a:t>
            </a:r>
          </a:p>
          <a:p>
            <a:pPr lvl="1">
              <a:lnSpc>
                <a:spcPct val="90000"/>
              </a:lnSpc>
            </a:pPr>
            <a:r>
              <a:rPr lang="en-US" smtClean="0"/>
              <a:t>Intranet/Extranet: Developer knows how application will be run and used</a:t>
            </a:r>
          </a:p>
          <a:p>
            <a:pPr lvl="1">
              <a:lnSpc>
                <a:spcPct val="90000"/>
              </a:lnSpc>
            </a:pPr>
            <a:r>
              <a:rPr lang="en-US" smtClean="0"/>
              <a:t>Internet: Developer faces various unknowns</a:t>
            </a:r>
          </a:p>
        </p:txBody>
      </p:sp>
      <p:sp>
        <p:nvSpPr>
          <p:cNvPr id="5017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5653"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510D644B-3DB8-44B2-97F3-9DBBBFBB2109}" type="slidenum">
              <a:rPr lang="en-US" sz="1600">
                <a:solidFill>
                  <a:schemeClr val="tx1"/>
                </a:solidFill>
                <a:cs typeface="+mn-cs"/>
              </a:rPr>
              <a:pPr algn="ctr" eaLnBrk="0" hangingPunct="0">
                <a:defRPr/>
              </a:pPr>
              <a:t>35</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35</a:t>
            </a:fld>
            <a:endParaRPr lang="en-US"/>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Summary</a:t>
            </a:r>
          </a:p>
        </p:txBody>
      </p:sp>
      <p:sp>
        <p:nvSpPr>
          <p:cNvPr id="51202"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pPr>
            <a:r>
              <a:rPr lang="en-US" smtClean="0"/>
              <a:t>Project Identification and Selection involves:</a:t>
            </a:r>
          </a:p>
          <a:p>
            <a:pPr lvl="1">
              <a:lnSpc>
                <a:spcPct val="90000"/>
              </a:lnSpc>
            </a:pPr>
            <a:r>
              <a:rPr lang="en-US" smtClean="0"/>
              <a:t>Identifying potential projects</a:t>
            </a:r>
          </a:p>
          <a:p>
            <a:pPr lvl="1">
              <a:lnSpc>
                <a:spcPct val="90000"/>
              </a:lnSpc>
            </a:pPr>
            <a:r>
              <a:rPr lang="en-US" smtClean="0"/>
              <a:t>Classifying and ranking of projects</a:t>
            </a:r>
          </a:p>
          <a:p>
            <a:pPr lvl="1">
              <a:lnSpc>
                <a:spcPct val="90000"/>
              </a:lnSpc>
            </a:pPr>
            <a:r>
              <a:rPr lang="en-US" smtClean="0"/>
              <a:t>Selecting projects</a:t>
            </a:r>
          </a:p>
          <a:p>
            <a:pPr>
              <a:lnSpc>
                <a:spcPct val="90000"/>
              </a:lnSpc>
            </a:pPr>
            <a:r>
              <a:rPr lang="en-US" smtClean="0"/>
              <a:t>Baseline Project Plan (BPP)</a:t>
            </a:r>
          </a:p>
          <a:p>
            <a:pPr lvl="1">
              <a:lnSpc>
                <a:spcPct val="90000"/>
              </a:lnSpc>
            </a:pPr>
            <a:r>
              <a:rPr lang="en-US" smtClean="0"/>
              <a:t>Created during project initiation and planning</a:t>
            </a:r>
          </a:p>
          <a:p>
            <a:pPr lvl="1">
              <a:lnSpc>
                <a:spcPct val="90000"/>
              </a:lnSpc>
              <a:buFont typeface="Wingdings" pitchFamily="2" charset="2"/>
              <a:buNone/>
            </a:pPr>
            <a:endParaRPr lang="en-US" smtClean="0"/>
          </a:p>
        </p:txBody>
      </p:sp>
      <p:sp>
        <p:nvSpPr>
          <p:cNvPr id="5120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6677"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29009C80-AA3B-4AE1-9447-35B76410531E}" type="slidenum">
              <a:rPr lang="en-US" sz="1600">
                <a:solidFill>
                  <a:schemeClr val="tx1"/>
                </a:solidFill>
                <a:cs typeface="+mn-cs"/>
              </a:rPr>
              <a:pPr algn="ctr" eaLnBrk="0" hangingPunct="0">
                <a:defRPr/>
              </a:pPr>
              <a:t>36</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36</a:t>
            </a:fld>
            <a:endParaRPr lang="en-US"/>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Summary (continued)</a:t>
            </a:r>
          </a:p>
        </p:txBody>
      </p:sp>
      <p:sp>
        <p:nvSpPr>
          <p:cNvPr id="52226"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lvl="1"/>
            <a:r>
              <a:rPr lang="en-US" smtClean="0"/>
              <a:t>Contains:</a:t>
            </a:r>
          </a:p>
          <a:p>
            <a:pPr lvl="2"/>
            <a:r>
              <a:rPr lang="en-US" smtClean="0"/>
              <a:t>Introduction</a:t>
            </a:r>
          </a:p>
          <a:p>
            <a:pPr lvl="2"/>
            <a:r>
              <a:rPr lang="en-US" smtClean="0"/>
              <a:t>High-level description of system</a:t>
            </a:r>
          </a:p>
          <a:p>
            <a:pPr lvl="2"/>
            <a:r>
              <a:rPr lang="en-US" smtClean="0"/>
              <a:t>Outline of feasibility</a:t>
            </a:r>
          </a:p>
          <a:p>
            <a:pPr lvl="2"/>
            <a:r>
              <a:rPr lang="en-US" smtClean="0"/>
              <a:t>Overview of management issues</a:t>
            </a:r>
          </a:p>
          <a:p>
            <a:r>
              <a:rPr lang="en-US" smtClean="0"/>
              <a:t>Project Scope Statement</a:t>
            </a:r>
          </a:p>
          <a:p>
            <a:pPr lvl="1"/>
            <a:r>
              <a:rPr lang="en-US" smtClean="0"/>
              <a:t>Describes what project will deliver</a:t>
            </a:r>
          </a:p>
          <a:p>
            <a:pPr>
              <a:buFont typeface="Wingdings" pitchFamily="2" charset="2"/>
              <a:buNone/>
            </a:pPr>
            <a:endParaRPr lang="en-US" smtClean="0"/>
          </a:p>
        </p:txBody>
      </p:sp>
      <p:sp>
        <p:nvSpPr>
          <p:cNvPr id="5222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7701"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0C7F3361-482B-4A64-B5A9-8DE02A3FF4C9}" type="slidenum">
              <a:rPr lang="en-US" sz="1600">
                <a:solidFill>
                  <a:schemeClr val="tx1"/>
                </a:solidFill>
                <a:cs typeface="+mn-cs"/>
              </a:rPr>
              <a:pPr algn="ctr" eaLnBrk="0" hangingPunct="0">
                <a:defRPr/>
              </a:pPr>
              <a:t>37</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37</a:t>
            </a:fld>
            <a:endParaRPr lang="en-US"/>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Summary (continued)</a:t>
            </a:r>
          </a:p>
        </p:txBody>
      </p:sp>
      <p:sp>
        <p:nvSpPr>
          <p:cNvPr id="53250"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pPr>
            <a:r>
              <a:rPr lang="en-US" smtClean="0"/>
              <a:t>Feasibility</a:t>
            </a:r>
          </a:p>
          <a:p>
            <a:pPr lvl="1">
              <a:lnSpc>
                <a:spcPct val="90000"/>
              </a:lnSpc>
            </a:pPr>
            <a:r>
              <a:rPr lang="en-US" smtClean="0"/>
              <a:t>Economic</a:t>
            </a:r>
          </a:p>
          <a:p>
            <a:pPr lvl="1">
              <a:lnSpc>
                <a:spcPct val="90000"/>
              </a:lnSpc>
            </a:pPr>
            <a:r>
              <a:rPr lang="en-US" smtClean="0"/>
              <a:t>Operational</a:t>
            </a:r>
          </a:p>
          <a:p>
            <a:pPr lvl="1">
              <a:lnSpc>
                <a:spcPct val="90000"/>
              </a:lnSpc>
            </a:pPr>
            <a:r>
              <a:rPr lang="en-US" smtClean="0"/>
              <a:t>Technical</a:t>
            </a:r>
          </a:p>
          <a:p>
            <a:pPr lvl="1">
              <a:lnSpc>
                <a:spcPct val="90000"/>
              </a:lnSpc>
            </a:pPr>
            <a:r>
              <a:rPr lang="en-US" smtClean="0"/>
              <a:t>Schedule</a:t>
            </a:r>
          </a:p>
          <a:p>
            <a:pPr lvl="1">
              <a:lnSpc>
                <a:spcPct val="90000"/>
              </a:lnSpc>
            </a:pPr>
            <a:r>
              <a:rPr lang="en-US" smtClean="0"/>
              <a:t>Legal</a:t>
            </a:r>
          </a:p>
          <a:p>
            <a:pPr lvl="1">
              <a:lnSpc>
                <a:spcPct val="90000"/>
              </a:lnSpc>
            </a:pPr>
            <a:r>
              <a:rPr lang="en-US" smtClean="0"/>
              <a:t>Contractual</a:t>
            </a:r>
          </a:p>
          <a:p>
            <a:pPr lvl="1">
              <a:lnSpc>
                <a:spcPct val="90000"/>
              </a:lnSpc>
            </a:pPr>
            <a:r>
              <a:rPr lang="en-US" smtClean="0"/>
              <a:t>Political</a:t>
            </a:r>
          </a:p>
        </p:txBody>
      </p:sp>
      <p:sp>
        <p:nvSpPr>
          <p:cNvPr id="5325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8725"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A4A6BDAC-7EF8-4322-9348-378C43D5109F}" type="slidenum">
              <a:rPr lang="en-US" sz="1600">
                <a:solidFill>
                  <a:schemeClr val="tx1"/>
                </a:solidFill>
                <a:cs typeface="+mn-cs"/>
              </a:rPr>
              <a:pPr algn="ctr" eaLnBrk="0" hangingPunct="0">
                <a:defRPr/>
              </a:pPr>
              <a:t>38</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38</a:t>
            </a:fld>
            <a:endParaRPr lang="en-US"/>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Summary (continued)</a:t>
            </a:r>
          </a:p>
        </p:txBody>
      </p:sp>
      <p:sp>
        <p:nvSpPr>
          <p:cNvPr id="54274"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a:lnSpc>
                <a:spcPct val="90000"/>
              </a:lnSpc>
            </a:pPr>
            <a:r>
              <a:rPr lang="en-US" sz="2800" smtClean="0"/>
              <a:t>Benefits</a:t>
            </a:r>
          </a:p>
          <a:p>
            <a:pPr lvl="1">
              <a:lnSpc>
                <a:spcPct val="90000"/>
              </a:lnSpc>
            </a:pPr>
            <a:r>
              <a:rPr lang="en-US" sz="2400" smtClean="0"/>
              <a:t>Tangible vs. Intangible</a:t>
            </a:r>
          </a:p>
          <a:p>
            <a:pPr>
              <a:lnSpc>
                <a:spcPct val="90000"/>
              </a:lnSpc>
            </a:pPr>
            <a:r>
              <a:rPr lang="en-US" sz="2800" smtClean="0"/>
              <a:t>Costs</a:t>
            </a:r>
          </a:p>
          <a:p>
            <a:pPr lvl="1">
              <a:lnSpc>
                <a:spcPct val="90000"/>
              </a:lnSpc>
            </a:pPr>
            <a:r>
              <a:rPr lang="en-US" sz="2400" smtClean="0"/>
              <a:t>Tangible vs. Intangible</a:t>
            </a:r>
          </a:p>
          <a:p>
            <a:pPr lvl="1">
              <a:lnSpc>
                <a:spcPct val="90000"/>
              </a:lnSpc>
            </a:pPr>
            <a:r>
              <a:rPr lang="en-US" sz="2400" smtClean="0"/>
              <a:t>One-time vs. Recurring</a:t>
            </a:r>
          </a:p>
          <a:p>
            <a:pPr>
              <a:lnSpc>
                <a:spcPct val="90000"/>
              </a:lnSpc>
            </a:pPr>
            <a:r>
              <a:rPr lang="en-US" sz="2800" smtClean="0"/>
              <a:t>Internet Applications</a:t>
            </a:r>
          </a:p>
          <a:p>
            <a:pPr lvl="1">
              <a:lnSpc>
                <a:spcPct val="90000"/>
              </a:lnSpc>
            </a:pPr>
            <a:r>
              <a:rPr lang="en-US" sz="2400" smtClean="0"/>
              <a:t>Internet</a:t>
            </a:r>
          </a:p>
          <a:p>
            <a:pPr lvl="1">
              <a:lnSpc>
                <a:spcPct val="90000"/>
              </a:lnSpc>
            </a:pPr>
            <a:r>
              <a:rPr lang="en-US" sz="2400" smtClean="0"/>
              <a:t>Intranet</a:t>
            </a:r>
          </a:p>
          <a:p>
            <a:pPr lvl="1">
              <a:lnSpc>
                <a:spcPct val="90000"/>
              </a:lnSpc>
            </a:pPr>
            <a:r>
              <a:rPr lang="en-US" sz="2400" smtClean="0"/>
              <a:t>Extranet</a:t>
            </a:r>
          </a:p>
          <a:p>
            <a:pPr lvl="1">
              <a:lnSpc>
                <a:spcPct val="90000"/>
              </a:lnSpc>
              <a:buFont typeface="Wingdings" pitchFamily="2" charset="2"/>
              <a:buNone/>
            </a:pPr>
            <a:endParaRPr lang="en-US" sz="2400" smtClean="0"/>
          </a:p>
        </p:txBody>
      </p:sp>
      <p:sp>
        <p:nvSpPr>
          <p:cNvPr id="5427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59749" name="Text Box 5"/>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6DABB191-B0B9-4141-AF1B-293CC1985B4F}" type="slidenum">
              <a:rPr lang="en-US" sz="1600">
                <a:solidFill>
                  <a:schemeClr val="tx1"/>
                </a:solidFill>
                <a:cs typeface="+mn-cs"/>
              </a:rPr>
              <a:pPr algn="ctr" eaLnBrk="0" hangingPunct="0">
                <a:defRPr/>
              </a:pPr>
              <a:t>39</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39</a:t>
            </a:fld>
            <a:endParaRPr lang="en-US"/>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Identifying and Selecting Projects</a:t>
            </a:r>
          </a:p>
        </p:txBody>
      </p:sp>
      <p:sp>
        <p:nvSpPr>
          <p:cNvPr id="18434"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marL="609600" indent="-609600"/>
            <a:r>
              <a:rPr lang="en-US" sz="2800" smtClean="0"/>
              <a:t>Sources of Projects</a:t>
            </a:r>
          </a:p>
          <a:p>
            <a:pPr marL="990600" lvl="1" indent="-533400">
              <a:buSzTx/>
              <a:buFont typeface="Wingdings" pitchFamily="2" charset="2"/>
              <a:buAutoNum type="arabicPeriod"/>
            </a:pPr>
            <a:r>
              <a:rPr lang="en-US" sz="2400" smtClean="0"/>
              <a:t>Managers and business units </a:t>
            </a:r>
          </a:p>
          <a:p>
            <a:pPr marL="1371600" lvl="2" indent="-457200"/>
            <a:r>
              <a:rPr lang="en-US" sz="2000" smtClean="0"/>
              <a:t>to gain more information or provide new services</a:t>
            </a:r>
          </a:p>
          <a:p>
            <a:pPr marL="990600" lvl="1" indent="-533400">
              <a:buSzTx/>
              <a:buFont typeface="Wingdings" pitchFamily="2" charset="2"/>
              <a:buAutoNum type="arabicPeriod"/>
            </a:pPr>
            <a:r>
              <a:rPr lang="en-US" sz="2400" smtClean="0"/>
              <a:t>Managers </a:t>
            </a:r>
          </a:p>
          <a:p>
            <a:pPr marL="1371600" lvl="2" indent="-457200"/>
            <a:r>
              <a:rPr lang="en-US" sz="2000" smtClean="0"/>
              <a:t>to make a system more efficient, less costly, or want a new operating environment</a:t>
            </a:r>
          </a:p>
          <a:p>
            <a:pPr marL="990600" lvl="1" indent="-533400">
              <a:buSzTx/>
              <a:buFont typeface="Wingdings" pitchFamily="2" charset="2"/>
              <a:buAutoNum type="arabicPeriod"/>
            </a:pPr>
            <a:r>
              <a:rPr lang="en-US" sz="2400" smtClean="0"/>
              <a:t>Formal planning groups</a:t>
            </a:r>
          </a:p>
          <a:p>
            <a:pPr marL="1371600" lvl="2" indent="-457200"/>
            <a:r>
              <a:rPr lang="en-US" sz="2000" smtClean="0"/>
              <a:t>to improve an existing system in order to help the organization meet its corporate objectives</a:t>
            </a:r>
          </a:p>
        </p:txBody>
      </p:sp>
      <p:sp>
        <p:nvSpPr>
          <p:cNvPr id="1843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2100"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A1FA7750-A3AB-4C52-89F0-E3DF04198EDE}" type="slidenum">
              <a:rPr lang="en-US" sz="1600">
                <a:solidFill>
                  <a:schemeClr val="tx1"/>
                </a:solidFill>
                <a:cs typeface="+mn-cs"/>
              </a:rPr>
              <a:pPr algn="ctr" eaLnBrk="0" hangingPunct="0">
                <a:defRPr/>
              </a:pPr>
              <a:t>4</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4</a:t>
            </a:fld>
            <a:endParaRPr lang="en-US"/>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endParaRPr lang="en-US" sz="1400" smtClean="0">
              <a:solidFill>
                <a:srgbClr val="000000"/>
              </a:solidFill>
              <a:effectLst>
                <a:outerShdw blurRad="38100" dist="38100" dir="2700000" algn="tl">
                  <a:srgbClr val="C0C0C0"/>
                </a:outerShdw>
              </a:effectLst>
            </a:endParaRPr>
          </a:p>
        </p:txBody>
      </p:sp>
      <p:pic>
        <p:nvPicPr>
          <p:cNvPr id="63491" name="Picture 3" descr="cid:3287383400_2177562"/>
          <p:cNvPicPr>
            <a:picLocks noChangeAspect="1" noChangeArrowheads="1"/>
          </p:cNvPicPr>
          <p:nvPr/>
        </p:nvPicPr>
        <p:blipFill>
          <a:blip r:embed="rId3" r:link="rId4"/>
          <a:srcRect/>
          <a:stretch>
            <a:fillRect/>
          </a:stretch>
        </p:blipFill>
        <p:spPr bwMode="auto">
          <a:xfrm>
            <a:off x="838200" y="1446213"/>
            <a:ext cx="7242175" cy="2363787"/>
          </a:xfrm>
          <a:prstGeom prst="rect">
            <a:avLst/>
          </a:prstGeom>
          <a:solidFill>
            <a:schemeClr val="hlink"/>
          </a:solidFill>
          <a:ln w="9525">
            <a:solidFill>
              <a:schemeClr val="bg1"/>
            </a:solidFill>
            <a:miter lim="800000"/>
            <a:headEnd/>
            <a:tailEnd/>
          </a:ln>
        </p:spPr>
      </p:pic>
      <p:sp>
        <p:nvSpPr>
          <p:cNvPr id="63492" name="Rectangle 4"/>
          <p:cNvSpPr>
            <a:spLocks noChangeArrowheads="1"/>
          </p:cNvSpPr>
          <p:nvPr/>
        </p:nvSpPr>
        <p:spPr bwMode="auto">
          <a:xfrm>
            <a:off x="685800" y="4187825"/>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62000" y="6069013"/>
            <a:ext cx="7845425" cy="636587"/>
          </a:xfrm>
          <a:prstGeom prst="rect">
            <a:avLst/>
          </a:prstGeom>
          <a:noFill/>
          <a:ln>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800" dirty="0" smtClean="0">
                <a:solidFill>
                  <a:srgbClr val="000000"/>
                </a:solidFill>
                <a:effectLst>
                  <a:outerShdw blurRad="38100" dist="38100" dir="2700000" algn="tl">
                    <a:srgbClr val="C0C0C0"/>
                  </a:outerShdw>
                </a:effectLst>
                <a:latin typeface="Tahoma" charset="0"/>
              </a:rPr>
              <a:t>Copyright </a:t>
            </a:r>
            <a:r>
              <a:rPr lang="en-US" sz="1800" smtClean="0">
                <a:solidFill>
                  <a:srgbClr val="000000"/>
                </a:solidFill>
                <a:effectLst>
                  <a:outerShdw blurRad="38100" dist="38100" dir="2700000" algn="tl">
                    <a:srgbClr val="C0C0C0"/>
                  </a:outerShdw>
                </a:effectLst>
                <a:latin typeface="Tahoma" charset="0"/>
              </a:rPr>
              <a:t>© </a:t>
            </a:r>
            <a:r>
              <a:rPr lang="en-US" sz="1800" smtClean="0">
                <a:solidFill>
                  <a:srgbClr val="000000"/>
                </a:solidFill>
                <a:effectLst>
                  <a:outerShdw blurRad="38100" dist="38100" dir="2700000" algn="tl">
                    <a:srgbClr val="C0C0C0"/>
                  </a:outerShdw>
                </a:effectLst>
                <a:latin typeface="Tahoma" charset="0"/>
              </a:rPr>
              <a:t>2021 </a:t>
            </a:r>
            <a:r>
              <a:rPr lang="en-US" sz="1800" dirty="0" smtClean="0">
                <a:solidFill>
                  <a:srgbClr val="000000"/>
                </a:solidFill>
                <a:effectLst>
                  <a:outerShdw blurRad="38100" dist="38100" dir="2700000" algn="tl">
                    <a:srgbClr val="C0C0C0"/>
                  </a:outerShdw>
                </a:effectLst>
                <a:latin typeface="Tahoma" charset="0"/>
              </a:rPr>
              <a:t>Pearson Education, Inc.  </a:t>
            </a:r>
          </a:p>
          <a:p>
            <a:pPr algn="ctr" eaLnBrk="1" hangingPunct="1">
              <a:defRPr/>
            </a:pPr>
            <a:r>
              <a:rPr lang="en-US" sz="1800" dirty="0" smtClean="0">
                <a:solidFill>
                  <a:srgbClr val="000000"/>
                </a:solidFill>
                <a:effectLst>
                  <a:outerShdw blurRad="38100" dist="38100" dir="2700000" algn="tl">
                    <a:srgbClr val="C0C0C0"/>
                  </a:outerShdw>
                </a:effectLst>
                <a:latin typeface="Tahoma" charset="0"/>
              </a:rPr>
              <a:t>Publishing as Prentice Hall</a:t>
            </a:r>
            <a:endParaRPr lang="en-US" sz="1800" dirty="0" smtClean="0">
              <a:solidFill>
                <a:srgbClr val="000000"/>
              </a:solidFill>
              <a:effectLst>
                <a:outerShdw blurRad="38100" dist="38100" dir="2700000" algn="tl">
                  <a:srgbClr val="C0C0C0"/>
                </a:outerShdw>
              </a:effectLst>
            </a:endParaRPr>
          </a:p>
        </p:txBody>
      </p:sp>
      <p:sp>
        <p:nvSpPr>
          <p:cNvPr id="2" name="Footer Placeholder 1"/>
          <p:cNvSpPr>
            <a:spLocks noGrp="1"/>
          </p:cNvSpPr>
          <p:nvPr>
            <p:ph type="ftr" sz="quarter" idx="11"/>
          </p:nvPr>
        </p:nvSpPr>
        <p:spPr/>
        <p:txBody>
          <a:bodyPr/>
          <a:lstStyle/>
          <a:p>
            <a:pPr>
              <a:defRPr/>
            </a:pPr>
            <a:r>
              <a:rPr lang="en-US" smtClean="0"/>
              <a:t>Copyright © 2021 Pearson Education, Inc. Publishing as Prentice Hall</a:t>
            </a:r>
            <a:endParaRPr lang="en-US"/>
          </a:p>
        </p:txBody>
      </p:sp>
      <p:sp>
        <p:nvSpPr>
          <p:cNvPr id="3" name="Slide Number Placeholder 2"/>
          <p:cNvSpPr>
            <a:spLocks noGrp="1"/>
          </p:cNvSpPr>
          <p:nvPr>
            <p:ph type="sldNum" sz="quarter" idx="12"/>
          </p:nvPr>
        </p:nvSpPr>
        <p:spPr/>
        <p:txBody>
          <a:bodyPr/>
          <a:lstStyle/>
          <a:p>
            <a:pPr>
              <a:defRPr/>
            </a:pPr>
            <a:fld id="{6E161AAC-0A26-4C49-A9A3-2F6970737C5A}"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Identifying and Selecting Projects (continued)</a:t>
            </a:r>
          </a:p>
        </p:txBody>
      </p:sp>
      <p:sp>
        <p:nvSpPr>
          <p:cNvPr id="19458"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marL="609600" indent="-609600">
              <a:buFont typeface="Wingdings 2" pitchFamily="18" charset="2"/>
              <a:buNone/>
            </a:pPr>
            <a:r>
              <a:rPr lang="en-US" sz="2800" smtClean="0">
                <a:solidFill>
                  <a:srgbClr val="FF388C"/>
                </a:solidFill>
              </a:rPr>
              <a:t>1.   </a:t>
            </a:r>
            <a:r>
              <a:rPr lang="en-US" smtClean="0"/>
              <a:t>Projects are identified by</a:t>
            </a:r>
          </a:p>
          <a:p>
            <a:pPr marL="1371600" lvl="2" indent="-457200"/>
            <a:r>
              <a:rPr lang="en-US" smtClean="0"/>
              <a:t>Top management</a:t>
            </a:r>
          </a:p>
          <a:p>
            <a:pPr marL="1371600" lvl="2" indent="-457200"/>
            <a:r>
              <a:rPr lang="en-US" smtClean="0"/>
              <a:t>Steering committee</a:t>
            </a:r>
          </a:p>
          <a:p>
            <a:pPr marL="1371600" lvl="2" indent="-457200"/>
            <a:r>
              <a:rPr lang="en-US" smtClean="0"/>
              <a:t>User departments</a:t>
            </a:r>
          </a:p>
          <a:p>
            <a:pPr marL="1371600" lvl="2" indent="-457200"/>
            <a:r>
              <a:rPr lang="en-US" smtClean="0"/>
              <a:t>Development group or senior IS staff</a:t>
            </a:r>
          </a:p>
          <a:p>
            <a:pPr marL="990600" lvl="1" indent="-533400"/>
            <a:endParaRPr lang="en-US" smtClean="0"/>
          </a:p>
        </p:txBody>
      </p:sp>
      <p:sp>
        <p:nvSpPr>
          <p:cNvPr id="1945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3124"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132FDDC0-EB8C-449E-84A4-81A683E5DD64}" type="slidenum">
              <a:rPr lang="en-US" sz="1600">
                <a:solidFill>
                  <a:schemeClr val="tx1"/>
                </a:solidFill>
                <a:cs typeface="+mn-cs"/>
              </a:rPr>
              <a:pPr algn="ctr" eaLnBrk="0" hangingPunct="0">
                <a:defRPr/>
              </a:pPr>
              <a:t>5</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5</a:t>
            </a:fld>
            <a:endParaRPr lang="en-US"/>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Identifying and Selecting Projects (continued)</a:t>
            </a:r>
          </a:p>
        </p:txBody>
      </p:sp>
      <p:sp>
        <p:nvSpPr>
          <p:cNvPr id="20482"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marL="990600" lvl="1" indent="-533400"/>
            <a:r>
              <a:rPr lang="en-US" smtClean="0"/>
              <a:t>Top-Down identification</a:t>
            </a:r>
          </a:p>
          <a:p>
            <a:pPr marL="1371600" lvl="2" indent="-457200"/>
            <a:r>
              <a:rPr lang="en-US" smtClean="0"/>
              <a:t>Senior management or steering committee</a:t>
            </a:r>
          </a:p>
          <a:p>
            <a:pPr marL="1371600" lvl="2" indent="-457200"/>
            <a:r>
              <a:rPr lang="en-US" smtClean="0"/>
              <a:t>Focus is on global needs of organization</a:t>
            </a:r>
          </a:p>
          <a:p>
            <a:pPr marL="990600" lvl="1" indent="-533400"/>
            <a:r>
              <a:rPr lang="en-US" smtClean="0"/>
              <a:t>Bottom-up identification</a:t>
            </a:r>
          </a:p>
          <a:p>
            <a:pPr marL="1371600" lvl="2" indent="-457200"/>
            <a:r>
              <a:rPr lang="en-US" smtClean="0"/>
              <a:t>Business unit or IS group</a:t>
            </a:r>
          </a:p>
          <a:p>
            <a:pPr marL="1371600" lvl="2" indent="-457200"/>
            <a:r>
              <a:rPr lang="en-US" smtClean="0"/>
              <a:t>Don’t reflect overall goals of the organization</a:t>
            </a:r>
          </a:p>
          <a:p>
            <a:pPr marL="990600" lvl="1" indent="-533400">
              <a:buSzTx/>
              <a:buFont typeface="Wingdings" pitchFamily="2" charset="2"/>
              <a:buAutoNum type="arabicPeriod" startAt="2"/>
            </a:pPr>
            <a:endParaRPr lang="en-US" smtClean="0"/>
          </a:p>
        </p:txBody>
      </p:sp>
      <p:sp>
        <p:nvSpPr>
          <p:cNvPr id="2048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4148"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01E32836-099C-40D7-8913-E397B2ED4C98}" type="slidenum">
              <a:rPr lang="en-US" sz="1600">
                <a:solidFill>
                  <a:schemeClr val="tx1"/>
                </a:solidFill>
                <a:cs typeface="+mn-cs"/>
              </a:rPr>
              <a:pPr algn="ctr" eaLnBrk="0" hangingPunct="0">
                <a:defRPr/>
              </a:pPr>
              <a:t>6</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6</a:t>
            </a:fld>
            <a:endParaRPr lang="en-US"/>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Identifying and Selecting Projects (continued)</a:t>
            </a:r>
          </a:p>
        </p:txBody>
      </p:sp>
      <p:sp>
        <p:nvSpPr>
          <p:cNvPr id="21506"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pPr marL="609600" indent="-609600">
              <a:buSzTx/>
              <a:buFont typeface="Wingdings 2" pitchFamily="18" charset="2"/>
              <a:buNone/>
            </a:pPr>
            <a:r>
              <a:rPr lang="en-US" sz="2800" smtClean="0">
                <a:solidFill>
                  <a:srgbClr val="FF388C"/>
                </a:solidFill>
              </a:rPr>
              <a:t>2.   </a:t>
            </a:r>
            <a:r>
              <a:rPr lang="en-US" sz="2800" smtClean="0"/>
              <a:t>Classify and rank development projects</a:t>
            </a:r>
          </a:p>
          <a:p>
            <a:pPr marL="609600" indent="-609600">
              <a:buFont typeface="Wingdings 2" pitchFamily="18" charset="2"/>
              <a:buNone/>
            </a:pPr>
            <a:r>
              <a:rPr lang="en-US" sz="2800" smtClean="0">
                <a:solidFill>
                  <a:srgbClr val="FF388C"/>
                </a:solidFill>
              </a:rPr>
              <a:t>3.   </a:t>
            </a:r>
            <a:r>
              <a:rPr lang="en-US" sz="2800" smtClean="0"/>
              <a:t>Select development projects</a:t>
            </a:r>
          </a:p>
          <a:p>
            <a:pPr marL="990600" lvl="1" indent="-533400"/>
            <a:r>
              <a:rPr lang="en-US" sz="2400" smtClean="0"/>
              <a:t>Factors:</a:t>
            </a:r>
          </a:p>
          <a:p>
            <a:pPr marL="1371600" lvl="2" indent="-457200"/>
            <a:r>
              <a:rPr lang="en-US" sz="2000" smtClean="0"/>
              <a:t>Perceived needs of the organization</a:t>
            </a:r>
          </a:p>
          <a:p>
            <a:pPr marL="1371600" lvl="2" indent="-457200"/>
            <a:r>
              <a:rPr lang="en-US" sz="2000" smtClean="0"/>
              <a:t>Existing systems and ongoing projects</a:t>
            </a:r>
          </a:p>
          <a:p>
            <a:pPr marL="1371600" lvl="2" indent="-457200"/>
            <a:r>
              <a:rPr lang="en-US" sz="2000" smtClean="0"/>
              <a:t>Resource availability</a:t>
            </a:r>
          </a:p>
          <a:p>
            <a:pPr marL="1371600" lvl="2" indent="-457200"/>
            <a:r>
              <a:rPr lang="en-US" sz="2000" smtClean="0"/>
              <a:t>Evaluation criteria</a:t>
            </a:r>
          </a:p>
          <a:p>
            <a:pPr marL="1371600" lvl="2" indent="-457200"/>
            <a:r>
              <a:rPr lang="en-US" sz="2000" smtClean="0"/>
              <a:t>Current business conditions</a:t>
            </a:r>
          </a:p>
          <a:p>
            <a:pPr marL="1371600" lvl="2" indent="-457200"/>
            <a:r>
              <a:rPr lang="en-US" sz="2000" smtClean="0"/>
              <a:t>Perspectives of the decision makers</a:t>
            </a:r>
          </a:p>
        </p:txBody>
      </p:sp>
      <p:sp>
        <p:nvSpPr>
          <p:cNvPr id="2150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5172" name="Text Box 4"/>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DBA4FB7C-B286-4ECC-A628-CFC92FF17909}" type="slidenum">
              <a:rPr lang="en-US" sz="1600">
                <a:solidFill>
                  <a:schemeClr val="tx1"/>
                </a:solidFill>
                <a:cs typeface="+mn-cs"/>
              </a:rPr>
              <a:pPr algn="ctr" eaLnBrk="0" hangingPunct="0">
                <a:defRPr/>
              </a:pPr>
              <a:t>7</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7</a:t>
            </a:fld>
            <a:endParaRPr lang="en-US"/>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74082" name="Text Box 2"/>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55E89E40-081D-43F7-9D27-4A861E5F0006}" type="slidenum">
              <a:rPr lang="en-US" sz="1600">
                <a:solidFill>
                  <a:schemeClr val="tx1"/>
                </a:solidFill>
                <a:cs typeface="+mn-cs"/>
              </a:rPr>
              <a:pPr algn="ctr" eaLnBrk="0" hangingPunct="0">
                <a:defRPr/>
              </a:pPr>
              <a:t>8</a:t>
            </a:fld>
            <a:endParaRPr lang="en-US" sz="1600">
              <a:solidFill>
                <a:schemeClr val="tx1"/>
              </a:solidFill>
              <a:cs typeface="+mn-cs"/>
            </a:endParaRPr>
          </a:p>
        </p:txBody>
      </p:sp>
      <p:pic>
        <p:nvPicPr>
          <p:cNvPr id="174085" name="Picture 5"/>
          <p:cNvPicPr>
            <a:picLocks noChangeAspect="1" noChangeArrowheads="1"/>
          </p:cNvPicPr>
          <p:nvPr/>
        </p:nvPicPr>
        <p:blipFill>
          <a:blip r:embed="rId2"/>
          <a:srcRect/>
          <a:stretch>
            <a:fillRect/>
          </a:stretch>
        </p:blipFill>
        <p:spPr bwMode="auto">
          <a:xfrm>
            <a:off x="609600" y="2057400"/>
            <a:ext cx="8051800" cy="3263900"/>
          </a:xfrm>
          <a:prstGeom prst="rect">
            <a:avLst/>
          </a:prstGeom>
          <a:noFill/>
          <a:ln>
            <a:noFill/>
          </a:ln>
          <a:effectLst>
            <a:outerShdw dist="45791" dir="2021404" algn="ctr" rotWithShape="0">
              <a:schemeClr val="bg2"/>
            </a:outerShdw>
          </a:effectLst>
          <a:extLst/>
        </p:spPr>
      </p:pic>
      <p:sp>
        <p:nvSpPr>
          <p:cNvPr id="2" name="Slide Number Placeholder 1"/>
          <p:cNvSpPr>
            <a:spLocks noGrp="1"/>
          </p:cNvSpPr>
          <p:nvPr>
            <p:ph type="sldNum" sz="quarter" idx="12"/>
          </p:nvPr>
        </p:nvSpPr>
        <p:spPr/>
        <p:txBody>
          <a:bodyPr/>
          <a:lstStyle/>
          <a:p>
            <a:pPr>
              <a:defRPr/>
            </a:pPr>
            <a:fld id="{EDFEC7B7-30B8-4286-8E14-D67E915CB106}" type="slidenum">
              <a:rPr lang="en-US" smtClean="0"/>
              <a:pPr>
                <a:defRPr/>
              </a:pPr>
              <a:t>8</a:t>
            </a:fld>
            <a:endParaRPr lang="en-US"/>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marL="484632" fontAlgn="auto">
              <a:spcAft>
                <a:spcPts val="0"/>
              </a:spcAft>
              <a:defRPr/>
            </a:pPr>
            <a:r>
              <a:rPr lang="en-US">
                <a:solidFill>
                  <a:schemeClr val="accent1">
                    <a:tint val="83000"/>
                    <a:satMod val="150000"/>
                  </a:schemeClr>
                </a:solidFill>
              </a:rPr>
              <a:t>Identifying and Selecting Projects (continued)</a:t>
            </a:r>
          </a:p>
        </p:txBody>
      </p:sp>
      <p:sp>
        <p:nvSpPr>
          <p:cNvPr id="23554" name="Rectangle 3" descr="Rectangle: Click to edit Master text styles&#10;Second level&#10;Third level&#10;Fourth level&#10;Fifth level"/>
          <p:cNvSpPr>
            <a:spLocks noGrp="1" noChangeArrowheads="1"/>
          </p:cNvSpPr>
          <p:nvPr>
            <p:ph idx="1"/>
          </p:nvPr>
        </p:nvSpPr>
        <p:spPr>
          <a:xfrm>
            <a:off x="457200" y="1882775"/>
            <a:ext cx="8229600" cy="4572000"/>
          </a:xfrm>
        </p:spPr>
        <p:txBody>
          <a:bodyPr/>
          <a:lstStyle/>
          <a:p>
            <a:r>
              <a:rPr lang="en-US" smtClean="0"/>
              <a:t>Deliverables and Outcomes</a:t>
            </a:r>
          </a:p>
          <a:p>
            <a:pPr lvl="1"/>
            <a:r>
              <a:rPr lang="en-US" smtClean="0"/>
              <a:t>Primary deliverable of this phase is a schedule of specific IS development projects</a:t>
            </a:r>
          </a:p>
          <a:p>
            <a:pPr lvl="1"/>
            <a:r>
              <a:rPr lang="en-US" smtClean="0"/>
              <a:t>Incremental commitment</a:t>
            </a:r>
          </a:p>
          <a:p>
            <a:pPr lvl="2"/>
            <a:r>
              <a:rPr lang="en-US" smtClean="0"/>
              <a:t>Continuous reassessment of project after each phase</a:t>
            </a:r>
          </a:p>
          <a:p>
            <a:pPr>
              <a:buFont typeface="Wingdings" pitchFamily="2" charset="2"/>
              <a:buNone/>
            </a:pPr>
            <a:endParaRPr lang="en-US" smtClean="0"/>
          </a:p>
        </p:txBody>
      </p:sp>
      <p:sp>
        <p:nvSpPr>
          <p:cNvPr id="2355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cs typeface="Arial" charset="0"/>
              </a:rPr>
              <a:t>Copyright © 2021 Pearson Education, Inc. Publishing as Prentice Hall</a:t>
            </a:r>
            <a:endParaRPr lang="en-US">
              <a:cs typeface="Arial" charset="0"/>
            </a:endParaRPr>
          </a:p>
        </p:txBody>
      </p:sp>
      <p:sp>
        <p:nvSpPr>
          <p:cNvPr id="136198" name="Text Box 6"/>
          <p:cNvSpPr txBox="1">
            <a:spLocks noChangeArrowheads="1"/>
          </p:cNvSpPr>
          <p:nvPr/>
        </p:nvSpPr>
        <p:spPr bwMode="auto">
          <a:xfrm>
            <a:off x="228600" y="6172200"/>
            <a:ext cx="609600" cy="336550"/>
          </a:xfrm>
          <a:prstGeom prst="rect">
            <a:avLst/>
          </a:prstGeom>
          <a:noFill/>
          <a:ln>
            <a:noFill/>
          </a:ln>
          <a:effectLst>
            <a:outerShdw dist="45791" dir="2021404" algn="ctr" rotWithShape="0">
              <a:srgbClr val="9999FF"/>
            </a:outerShdw>
          </a:effectLst>
          <a:extLst/>
        </p:spPr>
        <p:txBody>
          <a:bodyPr>
            <a:spAutoFit/>
          </a:bodyPr>
          <a:lstStyle/>
          <a:p>
            <a:pPr algn="ctr" eaLnBrk="0" hangingPunct="0">
              <a:defRPr/>
            </a:pPr>
            <a:r>
              <a:rPr lang="en-US" sz="1600">
                <a:solidFill>
                  <a:schemeClr val="tx1"/>
                </a:solidFill>
                <a:cs typeface="+mn-cs"/>
              </a:rPr>
              <a:t>4.</a:t>
            </a:r>
            <a:fld id="{8997C721-B059-4364-8668-417546B41574}" type="slidenum">
              <a:rPr lang="en-US" sz="1600">
                <a:solidFill>
                  <a:schemeClr val="tx1"/>
                </a:solidFill>
                <a:cs typeface="+mn-cs"/>
              </a:rPr>
              <a:pPr algn="ctr" eaLnBrk="0" hangingPunct="0">
                <a:defRPr/>
              </a:pPr>
              <a:t>9</a:t>
            </a:fld>
            <a:endParaRPr lang="en-US" sz="1600">
              <a:solidFill>
                <a:schemeClr val="tx1"/>
              </a:solidFill>
              <a:cs typeface="+mn-cs"/>
            </a:endParaRPr>
          </a:p>
        </p:txBody>
      </p:sp>
      <p:sp>
        <p:nvSpPr>
          <p:cNvPr id="2" name="Slide Number Placeholder 1"/>
          <p:cNvSpPr>
            <a:spLocks noGrp="1"/>
          </p:cNvSpPr>
          <p:nvPr>
            <p:ph type="sldNum" sz="quarter" idx="12"/>
          </p:nvPr>
        </p:nvSpPr>
        <p:spPr/>
        <p:txBody>
          <a:bodyPr/>
          <a:lstStyle/>
          <a:p>
            <a:pPr>
              <a:defRPr/>
            </a:pPr>
            <a:fld id="{6E161AAC-0A26-4C49-A9A3-2F6970737C5A}" type="slidenum">
              <a:rPr lang="en-US" smtClean="0"/>
              <a:pPr>
                <a:defRPr/>
              </a:pPr>
              <a:t>9</a:t>
            </a:fld>
            <a:endParaRPr lang="en-US"/>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1440</TotalTime>
  <Words>1569</Words>
  <Application>Microsoft Office PowerPoint</Application>
  <PresentationFormat>On-screen Show (4:3)</PresentationFormat>
  <Paragraphs>350</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Verve</vt:lpstr>
      <vt:lpstr>Essentials of Systems Analysis and Design Fifth Edition  Joseph S. Valacich Joey F. George Jeffrey A. Hoffer </vt:lpstr>
      <vt:lpstr>Learning Objectives</vt:lpstr>
      <vt:lpstr>Learning Objectives (continued)</vt:lpstr>
      <vt:lpstr>Identifying and Selecting Projects</vt:lpstr>
      <vt:lpstr>Identifying and Selecting Projects (continued)</vt:lpstr>
      <vt:lpstr>Identifying and Selecting Projects (continued)</vt:lpstr>
      <vt:lpstr>Identifying and Selecting Projects (continued)</vt:lpstr>
      <vt:lpstr>PowerPoint Presentation</vt:lpstr>
      <vt:lpstr>Identifying and Selecting Projects (continued)</vt:lpstr>
      <vt:lpstr>PowerPoint Presentation</vt:lpstr>
      <vt:lpstr>Initiating and Planning System Development Projects</vt:lpstr>
      <vt:lpstr>Assessing Project Feasibility</vt:lpstr>
      <vt:lpstr>Assessing Economic Feasibility</vt:lpstr>
      <vt:lpstr>Assessing Economic Feasibility (continued)</vt:lpstr>
      <vt:lpstr>PowerPoint Presentation</vt:lpstr>
      <vt:lpstr>Assessing Economic Feasibility (continued)</vt:lpstr>
      <vt:lpstr>Assessing Economic Feasibility (continued)</vt:lpstr>
      <vt:lpstr>Assessing Economic Feasibility (continued)</vt:lpstr>
      <vt:lpstr>PowerPoint Presentation</vt:lpstr>
      <vt:lpstr>Assessing Other Feasibility Concerns</vt:lpstr>
      <vt:lpstr>Assessing Other Feasibility Concerns (continued)</vt:lpstr>
      <vt:lpstr>Assessing Other Feasibility Concerns (continued)</vt:lpstr>
      <vt:lpstr>Building the Baseline  Project Plan</vt:lpstr>
      <vt:lpstr>Building the Baseline  Project Plan (continued)</vt:lpstr>
      <vt:lpstr>Building the Baseline  Project Plan (continued)</vt:lpstr>
      <vt:lpstr>Building the Baseline  Project Plan (continued)</vt:lpstr>
      <vt:lpstr>Building the Baseline  Project Plan (continued)</vt:lpstr>
      <vt:lpstr>PowerPoint Presentation</vt:lpstr>
      <vt:lpstr> Reviewing the  Baseline Project Plan  </vt:lpstr>
      <vt:lpstr>Reviewing the Baseline Project Plan (continued)</vt:lpstr>
      <vt:lpstr>PowerPoint Presentation</vt:lpstr>
      <vt:lpstr>PowerPoint Presentation</vt:lpstr>
      <vt:lpstr>Electronic Commerce Application</vt:lpstr>
      <vt:lpstr>Electronic Commerce Application (continued)</vt:lpstr>
      <vt:lpstr>Electronic Commerce Application (continued)</vt:lpstr>
      <vt:lpstr>Summary</vt:lpstr>
      <vt:lpstr>Summary (continued)</vt:lpstr>
      <vt:lpstr>Summary (continued)</vt:lpstr>
      <vt:lpstr>Summary (continued)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 Chapter 3</dc:title>
  <dc:creator>John Russo</dc:creator>
  <cp:lastModifiedBy>Issa Qabaja</cp:lastModifiedBy>
  <cp:revision>81</cp:revision>
  <cp:lastPrinted>1601-01-01T00:00:00Z</cp:lastPrinted>
  <dcterms:created xsi:type="dcterms:W3CDTF">2011-07-19T16:23:16Z</dcterms:created>
  <dcterms:modified xsi:type="dcterms:W3CDTF">2022-10-26T07:01:35Z</dcterms:modified>
</cp:coreProperties>
</file>