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FBF4-C3C4-4792-83F1-4AB817F08C48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D538CF0-DC9E-4E3B-A220-E388DF422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05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FBF4-C3C4-4792-83F1-4AB817F08C48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D538CF0-DC9E-4E3B-A220-E388DF422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048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FBF4-C3C4-4792-83F1-4AB817F08C48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D538CF0-DC9E-4E3B-A220-E388DF42200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757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FBF4-C3C4-4792-83F1-4AB817F08C48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D538CF0-DC9E-4E3B-A220-E388DF422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535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FBF4-C3C4-4792-83F1-4AB817F08C48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D538CF0-DC9E-4E3B-A220-E388DF42200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3897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FBF4-C3C4-4792-83F1-4AB817F08C48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D538CF0-DC9E-4E3B-A220-E388DF422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26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FBF4-C3C4-4792-83F1-4AB817F08C48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8CF0-DC9E-4E3B-A220-E388DF422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837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FBF4-C3C4-4792-83F1-4AB817F08C48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8CF0-DC9E-4E3B-A220-E388DF422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603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FBF4-C3C4-4792-83F1-4AB817F08C48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8CF0-DC9E-4E3B-A220-E388DF422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89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FBF4-C3C4-4792-83F1-4AB817F08C48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D538CF0-DC9E-4E3B-A220-E388DF422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468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FBF4-C3C4-4792-83F1-4AB817F08C48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D538CF0-DC9E-4E3B-A220-E388DF422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639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FBF4-C3C4-4792-83F1-4AB817F08C48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D538CF0-DC9E-4E3B-A220-E388DF422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29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FBF4-C3C4-4792-83F1-4AB817F08C48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8CF0-DC9E-4E3B-A220-E388DF422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90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FBF4-C3C4-4792-83F1-4AB817F08C48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8CF0-DC9E-4E3B-A220-E388DF422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8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FBF4-C3C4-4792-83F1-4AB817F08C48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8CF0-DC9E-4E3B-A220-E388DF422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71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FBF4-C3C4-4792-83F1-4AB817F08C48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D538CF0-DC9E-4E3B-A220-E388DF422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2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4FBF4-C3C4-4792-83F1-4AB817F08C48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D538CF0-DC9E-4E3B-A220-E388DF422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113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56373" y="443620"/>
            <a:ext cx="10194201" cy="631931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spcAft>
                <a:spcPts val="0"/>
              </a:spcAft>
            </a:pPr>
            <a:r>
              <a:rPr lang="ar-JO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        </a:t>
            </a:r>
          </a:p>
          <a:p>
            <a:pPr algn="ctr" rtl="1">
              <a:lnSpc>
                <a:spcPct val="150000"/>
              </a:lnSpc>
              <a:spcAft>
                <a:spcPts val="0"/>
              </a:spcAft>
            </a:pPr>
            <a:r>
              <a:rPr lang="ar-SA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الحضارة المصرية القديمة</a:t>
            </a:r>
            <a:endParaRPr lang="en-US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عمرها 7000 عام.</a:t>
            </a:r>
            <a:r>
              <a:rPr lang="ar-JO" dirty="0"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تأثرت الحضارة المصرية القديمة بعدة عوامل:-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العوامل الجغرافية: 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457200" algn="just" rtl="1">
              <a:lnSpc>
                <a:spcPct val="150000"/>
              </a:lnSpc>
              <a:spcAft>
                <a:spcPts val="0"/>
              </a:spcAft>
            </a:pPr>
            <a:r>
              <a:rPr lang="ar-SA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نهر النيل: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تمتاز بوجودها على شريط رفيع يمتد على طول نهر النيل وينقسم نهر النيل إلى فرعين: 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6858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دمياط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6858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رشيد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اشتهر النيل بالطميم والتربة الخصبة مما أثر على وظيفة السكان (الزراعة)</a:t>
            </a:r>
            <a:r>
              <a:rPr lang="ar-JO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ينتج عن هذين الفرعين (دمياط ورشيد) دلتا النيل.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تكمن أهمية النيل لسببين:-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يعتبر شريان الحركة التجارية.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فيضانات النهر وما تجلبه من طميم (خصوبة التربة)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228600" algn="just" rtl="1">
              <a:lnSpc>
                <a:spcPct val="150000"/>
              </a:lnSpc>
              <a:spcAft>
                <a:spcPts val="0"/>
              </a:spcAft>
            </a:pPr>
            <a:r>
              <a:rPr lang="ar-SA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تقع على البحر الأبيض المتوسط والأحمر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:-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ساهموا البحرين في تنشيط حركة التجارة. 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5708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330859" y="0"/>
            <a:ext cx="10339058" cy="67267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 algn="just" rtl="1">
              <a:spcAft>
                <a:spcPts val="0"/>
              </a:spcAft>
              <a:buFont typeface="+mj-lt"/>
              <a:buAutoNum type="arabicParenR"/>
            </a:pPr>
            <a:endParaRPr lang="ar-JO" sz="20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spcAft>
                <a:spcPts val="0"/>
              </a:spcAft>
              <a:buFont typeface="+mj-lt"/>
              <a:buAutoNum type="arabicParenR"/>
            </a:pPr>
            <a:endParaRPr lang="ar-JO" sz="2000" b="1" dirty="0"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spcAft>
                <a:spcPts val="0"/>
              </a:spcAft>
              <a:buFont typeface="+mj-lt"/>
              <a:buAutoNum type="arabicParenR"/>
            </a:pPr>
            <a:r>
              <a:rPr lang="ar-S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العوامل الجيولوجية:</a:t>
            </a:r>
            <a:endParaRPr lang="en-US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498475" lvl="0" indent="-342900" algn="just" rtl="1">
              <a:spcAft>
                <a:spcPts val="0"/>
              </a:spcAft>
              <a:buFont typeface="+mj-lt"/>
              <a:buAutoNum type="arabicPeriod"/>
            </a:pPr>
            <a:r>
              <a:rPr lang="ar-SA" sz="2000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امتازت بوجود الحجارة: -</a:t>
            </a:r>
            <a:endParaRPr lang="en-US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228600" algn="just" rtl="1">
              <a:spcAft>
                <a:spcPts val="0"/>
              </a:spcAft>
            </a:pPr>
            <a:r>
              <a:rPr lang="ar-S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أشهر أنواع الحجارة في مصر القديمة:-</a:t>
            </a:r>
            <a:endParaRPr lang="en-US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228600" algn="just" rtl="1">
              <a:spcAft>
                <a:spcPts val="0"/>
              </a:spcAft>
            </a:pPr>
            <a:r>
              <a:rPr lang="ar-S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(الجيري-الرملي- الرخام- الجرانيت- </a:t>
            </a:r>
            <a:r>
              <a:rPr lang="ar-SA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البستر</a:t>
            </a:r>
            <a:r>
              <a:rPr lang="ar-S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- البازلت)</a:t>
            </a:r>
            <a:endParaRPr lang="en-US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228600" algn="just" rtl="1">
              <a:spcAft>
                <a:spcPts val="0"/>
              </a:spcAft>
            </a:pPr>
            <a:r>
              <a:rPr lang="ar-S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استعملوا الحجارة في :- 1) البناء 2) الحلي 3) أدوات الصيد</a:t>
            </a:r>
            <a:endParaRPr lang="en-US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228600" algn="just" rtl="1">
              <a:spcAft>
                <a:spcPts val="0"/>
              </a:spcAft>
            </a:pPr>
            <a:r>
              <a:rPr lang="ar-S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أكثر الأنواع المستخدمة في البناء :- (الجرانيت- الرخام- البازلت)</a:t>
            </a:r>
            <a:endParaRPr lang="en-US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228600" algn="just" rtl="1">
              <a:spcAft>
                <a:spcPts val="0"/>
              </a:spcAft>
            </a:pPr>
            <a:r>
              <a:rPr lang="ar-S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استخدموا في الجدران الحجر الجيري (ضعيف) فلذلك استخدموا الجرانيت للأعمدة والجسور بكثرة (هيكل </a:t>
            </a:r>
            <a:r>
              <a:rPr lang="ar-SA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انشائي</a:t>
            </a:r>
            <a:r>
              <a:rPr lang="ar-S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)</a:t>
            </a:r>
            <a:endParaRPr lang="en-US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R="498475" lvl="0" algn="just" rtl="1">
              <a:spcAft>
                <a:spcPts val="0"/>
              </a:spcAft>
            </a:pPr>
            <a:r>
              <a:rPr lang="ar-JO" sz="2000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2. </a:t>
            </a:r>
            <a:r>
              <a:rPr lang="ar-SA" sz="2000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امتازت بكثرة الأخشاب:-</a:t>
            </a:r>
            <a:endParaRPr lang="en-US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اشهر أنواع الأخشاب: (خشب الزان- البردي- </a:t>
            </a:r>
            <a:r>
              <a:rPr lang="ar-SA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الأكاسيا</a:t>
            </a:r>
            <a:r>
              <a:rPr lang="ar-S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)</a:t>
            </a:r>
            <a:endParaRPr lang="en-US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استخدمت هذه الأخشاب لعمل قوالب</a:t>
            </a:r>
            <a:endParaRPr lang="en-US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استوردوا أخشاب السرو والأرز من بلاد الشام.</a:t>
            </a:r>
            <a:endParaRPr lang="ar-JO" sz="20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/>
            <a:r>
              <a:rPr lang="ar-JO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3. </a:t>
            </a:r>
            <a:r>
              <a:rPr lang="ar-SA" sz="2000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كثرة </a:t>
            </a:r>
            <a:r>
              <a:rPr lang="ar-SA" sz="2000" b="1" u="sng" dirty="0"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استخدام النحاس ووجد في مصر بكثرة:</a:t>
            </a:r>
            <a:endParaRPr lang="en-US" sz="2000" b="1" u="sng" dirty="0"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indent="-342900" algn="just" rtl="1">
              <a:buFont typeface="Simplified Arabic" panose="02020603050405020304" pitchFamily="18" charset="-78"/>
              <a:buChar char="-"/>
            </a:pPr>
            <a:r>
              <a:rPr lang="ar-SA" sz="2000" b="1" dirty="0"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أهم الأدوات المستخدمة لقطع الحجارة </a:t>
            </a:r>
            <a:endParaRPr lang="en-US" sz="2000" b="1" dirty="0"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indent="-342900" algn="just" rtl="1">
              <a:buFont typeface="Simplified Arabic" panose="02020603050405020304" pitchFamily="18" charset="-78"/>
              <a:buChar char="-"/>
            </a:pPr>
            <a:r>
              <a:rPr lang="ar-SA" sz="2000" b="1" dirty="0"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النحاس  2) الإسفين الخشبية</a:t>
            </a:r>
            <a:endParaRPr lang="en-US" sz="2000" b="1" dirty="0"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indent="-342900" algn="just" rtl="1">
              <a:buFont typeface="Simplified Arabic" panose="02020603050405020304" pitchFamily="18" charset="-78"/>
              <a:buChar char="-"/>
            </a:pPr>
            <a:r>
              <a:rPr lang="ar-SA" sz="2000" b="1" dirty="0"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الأنواع التي قل استخدامها:</a:t>
            </a:r>
            <a:endParaRPr lang="en-US" sz="2000" b="1" dirty="0"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indent="-342900" algn="just" rtl="1">
              <a:buFont typeface="Simplified Arabic" panose="02020603050405020304" pitchFamily="18" charset="-78"/>
              <a:buChar char="-"/>
            </a:pPr>
            <a:r>
              <a:rPr lang="ar-SA" sz="2000" b="1" dirty="0"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الطوب المحروق استخدم بعد الاحتلال الروماني فقط</a:t>
            </a:r>
            <a:endParaRPr lang="en-US" sz="2000" b="1" dirty="0"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indent="-342900" algn="just" rtl="1">
              <a:buFont typeface="Simplified Arabic" panose="02020603050405020304" pitchFamily="18" charset="-78"/>
              <a:buChar char="-"/>
            </a:pPr>
            <a:r>
              <a:rPr lang="ar-SA" sz="2000" b="1" dirty="0"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المباني الخشبية</a:t>
            </a:r>
            <a:endParaRPr lang="en-US" sz="2000" b="1" dirty="0"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indent="-342900" algn="just" rtl="1">
              <a:buFont typeface="Simplified Arabic" panose="02020603050405020304" pitchFamily="18" charset="-78"/>
              <a:buChar char="-"/>
            </a:pPr>
            <a:r>
              <a:rPr lang="ar-SA" sz="2000" b="1" dirty="0"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استخدموا سعف النخيل للحصير وكمادة عازلة فقط. </a:t>
            </a:r>
            <a:endParaRPr lang="ar-JO" sz="2000" b="1" dirty="0"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endParaRPr lang="ar-JO" b="1" dirty="0"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3734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819747" y="516048"/>
            <a:ext cx="9614780" cy="582137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marR="2286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endParaRPr lang="ar-JO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2286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endParaRPr lang="ar-JO" b="1" dirty="0"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2286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endParaRPr lang="ar-JO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2286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endParaRPr lang="ar-JO" b="1" dirty="0"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R="228600" lvl="0" algn="just" rtl="1">
              <a:lnSpc>
                <a:spcPct val="150000"/>
              </a:lnSpc>
              <a:spcAft>
                <a:spcPts val="0"/>
              </a:spcAft>
            </a:pPr>
            <a:r>
              <a:rPr lang="ar-JO" b="1" dirty="0" smtClean="0"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3) 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العوامل المناخية: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مناخ معتدل طوال السنة، حار في شهر آب وحزيران.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يتراوح هطول الأمطار في مصر 30 يوم في السنة.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عدم وجود صقيع أو ثلج مما ساعد على الحفاظ على الآثار الفرعونية.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التصاميم اتسمت بالبساطة بسبب المناخ: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685800" lvl="0" indent="-342900" algn="just" rtl="1">
              <a:lnSpc>
                <a:spcPct val="150000"/>
              </a:lnSpc>
              <a:spcAft>
                <a:spcPts val="0"/>
              </a:spcAft>
              <a:buFont typeface="+mj-cs"/>
              <a:buAutoNum type="arabic1Minus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الواجهات المعمارية لا تحتوي على نوافذ، واعتمدوا على الفتحات الموجودة في السقف.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685800" lvl="0" indent="-342900" algn="just" rtl="1">
              <a:lnSpc>
                <a:spcPct val="150000"/>
              </a:lnSpc>
              <a:spcAft>
                <a:spcPts val="0"/>
              </a:spcAft>
              <a:buFont typeface="+mj-cs"/>
              <a:buAutoNum type="arabic1Minus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جدران سميكة للحفاظ على الحرارة الداخلية. 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685800" lvl="0" indent="-342900" algn="just" rtl="1">
              <a:lnSpc>
                <a:spcPct val="150000"/>
              </a:lnSpc>
              <a:spcAft>
                <a:spcPts val="0"/>
              </a:spcAft>
              <a:buFont typeface="+mj-cs"/>
              <a:buAutoNum type="arabic1Minus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عمل مسطحات كبيرة من 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الحوائط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 للمحافظة على البرودة. 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685800" lvl="0" indent="-342900" algn="just" rtl="1">
              <a:lnSpc>
                <a:spcPct val="150000"/>
              </a:lnSpc>
              <a:spcAft>
                <a:spcPts val="0"/>
              </a:spcAft>
              <a:buFont typeface="+mj-cs"/>
              <a:buAutoNum type="arabic1Minus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عمل أسقف مستوية لعدم تساقط الأمطار. 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88019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6237837" y="556787"/>
            <a:ext cx="5350598" cy="603866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sz="2000" b="1" u="heavy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أثر الديانة على العمارة في مصر القديمة:-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تغلب على الديانة في مصر القديمة التوحيد نظرياً ولكن في التطبيق وثني، كما أثر على تصميم المعابد.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آمن المصريين القدامى بالحياة الأخرى، مما أثر على شكل المدافن.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لجأ المصري القديم إلى تحنيط الجثث إيمانا منه بالحياة الأبدية، بالإضافة إلى عمل المدافن تحت باطن الأرض بأعماق كبيرة.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أهم معابد المصريين: إله الشمس، إله القمر- بعض الحيوانات (البقر- الثور)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إله الشمس (أمون) الإله (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سخمت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) إله السماء (حورس)</a:t>
            </a:r>
            <a:r>
              <a:rPr lang="ar-JO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41560" y="1611517"/>
            <a:ext cx="4843604" cy="418270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>
              <a:lnSpc>
                <a:spcPct val="150000"/>
              </a:lnSpc>
              <a:spcAft>
                <a:spcPts val="0"/>
              </a:spcAft>
            </a:pPr>
            <a:endParaRPr lang="ar-JO" b="1" u="heavy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endParaRPr lang="ar-JO" b="1" u="heavy" dirty="0"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endParaRPr lang="ar-JO" b="1" u="heavy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b="1" u="heavy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أثر الحياة الاجتماعية على العمارة: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كتبوا حياتهم على جدران المعابد، أهم دون: استخدام الأسرى في أعمال البناء.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كتبوا في معابدهم العادات والتقاليد والحياة الأسرية، كانوا يقدسون المرأة.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تقدموا في علم الفلك – الفلسفة-الفيزياء-الرياضيات.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اهتموا بالموسيقى. </a:t>
            </a:r>
            <a:endParaRPr lang="ar-JO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endParaRPr lang="ar-JO" b="1" dirty="0"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endParaRPr lang="ar-JO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endParaRPr lang="ar-JO" b="1" dirty="0"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endParaRPr lang="ar-JO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21853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835367" y="615635"/>
            <a:ext cx="5160474" cy="60748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أهم ما يميز تاريخ مصر:-</a:t>
            </a:r>
            <a:endParaRPr lang="en-US" u="sng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أول من بدأ في اكتشاف آثار مصر القديمة (نابليون)، أول ما اكتشف قير (توت عنخ أمون) وهو أحد الملوك الشباب.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واكتشف مقتله 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شابليون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العالم 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مانيتو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 قسم مصر إلى ثلاثة مماليك أو عصور:-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76835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المملكة القديمة (من الأسرة – 10)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76835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المملكة الوسطى  (من 11-17)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76835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المملكة الحديثة  (من 18-30)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كانت مصر قبل عهد الأسرات مقسومة إلى:-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ممالك الشمال   2) ممالك الجنوب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51438" y="615635"/>
            <a:ext cx="5703683" cy="607487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>
              <a:lnSpc>
                <a:spcPct val="150000"/>
              </a:lnSpc>
              <a:spcAft>
                <a:spcPts val="0"/>
              </a:spcAft>
            </a:pPr>
            <a:endParaRPr lang="ar-JO" b="1" u="sng" dirty="0" smtClean="0"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المملكة </a:t>
            </a:r>
            <a:r>
              <a:rPr lang="ar-SA" b="1" u="sng" dirty="0"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القديمة: </a:t>
            </a:r>
            <a:endParaRPr lang="ar-JO" b="1" u="sng" dirty="0" smtClean="0"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285750" indent="-28575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أسسها الملك (مينا) عاصمته 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منفيس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 والذي وحد مصر كاملة (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زوسر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)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285750" indent="-28575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زوسر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 أسس وزراء من أشهرهم وزير العمارة (أمن 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حوتب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) كان من أشهر المعماريين.  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المملكة الوسطى: من الأسرة (11-17)</a:t>
            </a:r>
            <a:endParaRPr lang="en-US" u="sng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أول ملوكها أسمه: (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ام</a:t>
            </a:r>
            <a:r>
              <a:rPr lang="ar-JO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ن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حوتب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 الثاني) مؤسس مدينة طيبا عاصمة الدولة المصرية القديمة.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76835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في عهده تأثرت مصر بالزراعة من مملكة بابل.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76835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أهم إنجازاته معبد (دير البحري)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أمنحوتب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 الأول جاء بعد (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امنحوتب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 الثاني) عمل المعبد الكبير، الخاص </a:t>
            </a:r>
            <a:r>
              <a:rPr lang="ar-JO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بالإله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 آمون الموجود في مدينة الكرنك الأخضر.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سنسوسيت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 الأول عمل أقدم مسلة فرعونية (مسلة 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الهيليوبولس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). 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228600" algn="just" rtl="1">
              <a:lnSpc>
                <a:spcPct val="150000"/>
              </a:lnSpc>
              <a:spcAft>
                <a:spcPts val="0"/>
              </a:spcAft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23343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98352" y="407405"/>
            <a:ext cx="11461688" cy="627405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28600" algn="just" rtl="1">
              <a:lnSpc>
                <a:spcPct val="150000"/>
              </a:lnSpc>
              <a:spcAft>
                <a:spcPts val="0"/>
              </a:spcAft>
            </a:pPr>
            <a:r>
              <a:rPr lang="ar-SA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المملكة الحديثة: من الأسرة 18-30:-</a:t>
            </a:r>
            <a:endParaRPr lang="en-US" u="sng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قبل بزوغ الدولة الحديثة أحتل مصر 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الهكسوس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الهكسوس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 هم قبائل من جنوب بلاد الشام (فلسطين) احتلوا مصر بسبب التطور في أسلحتهم وعرباتهم وفرسانهم. (اخترعوا عربات الخيول).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احتلوا مصر تقريباً 100 عام.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بعدها جاءت المملكة الحديثة وعرباتهم الحديثة والأسرة 19-18 قضوا الفراعنة على 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الهكسوس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 في مصر.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أهم ملوكها (أحمس الأول) طرد 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الهكسوس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 واحتل بلاد الشام حتى نهر دجلة، وانسحب عند بابل.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6858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توت 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عنح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 أمون أصغر حاكم في مصر، ويقال إنه تم اغتياله على حسب الدراسات.  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6858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بعده جاءت العائلة 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الرمسيسية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، ولكن بعد عهد توت عنخ أمون ضعفت مصر.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6858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ثم احتلها كاهن (احتل الجزء الشمالي من مصر)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6858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وانفصلت أسر ليبية وأثيوبية عن الدولة المصرية.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6858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ثم جاء الأشوريين واحتلوا مصر من قبل (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بانيبال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)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6858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ثم ظهرت دولة البطالمة واحتلوا مصر ثم الرومان.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6858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دخلت مصر في حكم </a:t>
            </a:r>
            <a:r>
              <a:rPr lang="ar-S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البيزنطينيين</a:t>
            </a: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 (الأقباط) ثم تحت حكم المسلمين.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6858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أخر من حكم مصر في العهد الإسلامي (الدولة العلوية) من قبل عائلة محمد علي باشا (عائلة ألبانية) حكم مصر وأسس الدولة العلوية استمرت إلى 1956م. 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176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457608" y="679010"/>
            <a:ext cx="9469925" cy="588475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28600" algn="just" rtl="1">
              <a:lnSpc>
                <a:spcPct val="150000"/>
              </a:lnSpc>
              <a:spcAft>
                <a:spcPts val="0"/>
              </a:spcAft>
            </a:pPr>
            <a:r>
              <a:rPr lang="ar-SA" sz="2000" b="1" u="heavy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فن العمارة المصري القديم: 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685800" lvl="0" indent="-342900" algn="just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مميزات فن العمارة المصري القديم: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تمتاز مبانيها بالطابع الروحي خاصة في المباني الدينية.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تتنوع طرز البناء لسببين: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76835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لاختلاف الخامات في البناء.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marR="768350" lvl="0" indent="-342900" algn="just" rtl="1">
              <a:lnSpc>
                <a:spcPct val="150000"/>
              </a:lnSpc>
              <a:spcAft>
                <a:spcPts val="0"/>
              </a:spcAft>
              <a:buFont typeface="Simplified Arabic" panose="02020603050405020304" pitchFamily="18" charset="-78"/>
              <a:buChar char="-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مرت بثلاث عصور: (قديمة- وسطى- حديثة)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تمتاز بأنهم أول من استخدم الحجارة.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شكلوا أبنية ذات هندسية منتظمة: لأنهم استعملوا الطين من خلال عمل قوالب ثابتة 28*11*14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اهتم المصريون القدماء بقيام عماراتهم على أسس هندسية دقيقة: النسبة الذهبية.</a:t>
            </a:r>
            <a:endParaRPr lang="en-US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50000"/>
              </a:lnSpc>
              <a:spcAft>
                <a:spcPts val="0"/>
              </a:spcAft>
              <a:buFont typeface="+mj-lt"/>
              <a:buAutoNum type="arabicParenR"/>
            </a:pPr>
            <a:r>
              <a:rPr lang="ar-S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plified Arabic" panose="02020603050405020304" pitchFamily="18" charset="-78"/>
              </a:rPr>
              <a:t>اهتموا كثيراً بالقبور وأول مقبرة هي: (مقابر سقارة). 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3190440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67</TotalTime>
  <Words>908</Words>
  <Application>Microsoft Office PowerPoint</Application>
  <PresentationFormat>Widescreen</PresentationFormat>
  <Paragraphs>117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Century Gothic</vt:lpstr>
      <vt:lpstr>Simplified Arabic</vt:lpstr>
      <vt:lpstr>Times New Roman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FDC</dc:creator>
  <cp:lastModifiedBy>FDC</cp:lastModifiedBy>
  <cp:revision>16</cp:revision>
  <dcterms:created xsi:type="dcterms:W3CDTF">2019-10-20T14:00:56Z</dcterms:created>
  <dcterms:modified xsi:type="dcterms:W3CDTF">2019-10-20T16:11:50Z</dcterms:modified>
</cp:coreProperties>
</file>