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72" r:id="rId2"/>
    <p:sldId id="381" r:id="rId3"/>
    <p:sldId id="382" r:id="rId4"/>
    <p:sldId id="383" r:id="rId5"/>
    <p:sldId id="384" r:id="rId6"/>
    <p:sldId id="385" r:id="rId7"/>
    <p:sldId id="387" r:id="rId8"/>
    <p:sldId id="391" r:id="rId9"/>
    <p:sldId id="388" r:id="rId10"/>
    <p:sldId id="390" r:id="rId11"/>
    <p:sldId id="389" r:id="rId12"/>
    <p:sldId id="393" r:id="rId13"/>
    <p:sldId id="394" r:id="rId14"/>
    <p:sldId id="395" r:id="rId15"/>
    <p:sldId id="396" r:id="rId16"/>
    <p:sldId id="397" r:id="rId17"/>
    <p:sldId id="398" r:id="rId18"/>
    <p:sldId id="403" r:id="rId19"/>
  </p:sldIdLst>
  <p:sldSz cx="9144000" cy="6858000" type="screen4x3"/>
  <p:notesSz cx="6781800" cy="9918700"/>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638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9" tIns="46449" rIns="92899" bIns="46449" numCol="1" anchor="t" anchorCtr="0" compatLnSpc="1">
            <a:prstTxWarp prst="textNoShape">
              <a:avLst/>
            </a:prstTxWarp>
          </a:bodyPr>
          <a:lstStyle>
            <a:lvl1pPr defTabSz="928688">
              <a:defRPr sz="1200"/>
            </a:lvl1pPr>
          </a:lstStyle>
          <a:p>
            <a:endParaRPr lang="en-GB"/>
          </a:p>
        </p:txBody>
      </p:sp>
      <p:sp>
        <p:nvSpPr>
          <p:cNvPr id="23555" name="Rectangle 3"/>
          <p:cNvSpPr>
            <a:spLocks noGrp="1" noChangeArrowheads="1"/>
          </p:cNvSpPr>
          <p:nvPr>
            <p:ph type="dt" sz="quarter" idx="1"/>
          </p:nvPr>
        </p:nvSpPr>
        <p:spPr bwMode="auto">
          <a:xfrm>
            <a:off x="3824288" y="0"/>
            <a:ext cx="2963862"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9" tIns="46449" rIns="92899" bIns="46449" numCol="1" anchor="t" anchorCtr="0" compatLnSpc="1">
            <a:prstTxWarp prst="textNoShape">
              <a:avLst/>
            </a:prstTxWarp>
          </a:bodyPr>
          <a:lstStyle>
            <a:lvl1pPr algn="r" defTabSz="928688">
              <a:defRPr sz="1200"/>
            </a:lvl1pPr>
          </a:lstStyle>
          <a:p>
            <a:endParaRPr lang="en-GB"/>
          </a:p>
        </p:txBody>
      </p:sp>
      <p:sp>
        <p:nvSpPr>
          <p:cNvPr id="23556" name="Rectangle 4"/>
          <p:cNvSpPr>
            <a:spLocks noGrp="1" noChangeArrowheads="1"/>
          </p:cNvSpPr>
          <p:nvPr>
            <p:ph type="ftr" sz="quarter" idx="2"/>
          </p:nvPr>
        </p:nvSpPr>
        <p:spPr bwMode="auto">
          <a:xfrm>
            <a:off x="0" y="9399588"/>
            <a:ext cx="2963863"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9" tIns="46449" rIns="92899" bIns="46449" numCol="1" anchor="b" anchorCtr="0" compatLnSpc="1">
            <a:prstTxWarp prst="textNoShape">
              <a:avLst/>
            </a:prstTxWarp>
          </a:bodyPr>
          <a:lstStyle>
            <a:lvl1pPr defTabSz="928688">
              <a:defRPr sz="1200"/>
            </a:lvl1pPr>
          </a:lstStyle>
          <a:p>
            <a:endParaRPr lang="en-GB"/>
          </a:p>
        </p:txBody>
      </p:sp>
      <p:sp>
        <p:nvSpPr>
          <p:cNvPr id="23557" name="Rectangle 5"/>
          <p:cNvSpPr>
            <a:spLocks noGrp="1" noChangeArrowheads="1"/>
          </p:cNvSpPr>
          <p:nvPr>
            <p:ph type="sldNum" sz="quarter" idx="3"/>
          </p:nvPr>
        </p:nvSpPr>
        <p:spPr bwMode="auto">
          <a:xfrm>
            <a:off x="3824288" y="9399588"/>
            <a:ext cx="2963862"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9" tIns="46449" rIns="92899" bIns="46449" numCol="1" anchor="b" anchorCtr="0" compatLnSpc="1">
            <a:prstTxWarp prst="textNoShape">
              <a:avLst/>
            </a:prstTxWarp>
          </a:bodyPr>
          <a:lstStyle>
            <a:lvl1pPr algn="r" defTabSz="928688">
              <a:defRPr sz="1200"/>
            </a:lvl1pPr>
          </a:lstStyle>
          <a:p>
            <a:fld id="{6D408C6A-DD1B-409C-9216-055BBF3BD90F}" type="slidenum">
              <a:rPr lang="en-GB"/>
              <a:pPr/>
              <a:t>‹#›</a:t>
            </a:fld>
            <a:endParaRPr lang="en-GB"/>
          </a:p>
        </p:txBody>
      </p:sp>
    </p:spTree>
    <p:extLst>
      <p:ext uri="{BB962C8B-B14F-4D97-AF65-F5344CB8AC3E}">
        <p14:creationId xmlns:p14="http://schemas.microsoft.com/office/powerpoint/2010/main" val="2335512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2" tIns="45513" rIns="91022" bIns="45513" numCol="1" anchor="t" anchorCtr="0" compatLnSpc="1">
            <a:prstTxWarp prst="textNoShape">
              <a:avLst/>
            </a:prstTxWarp>
          </a:bodyPr>
          <a:lstStyle>
            <a:lvl1pPr defTabSz="909638">
              <a:defRPr sz="1200"/>
            </a:lvl1pPr>
          </a:lstStyle>
          <a:p>
            <a:endParaRPr lang="en-GB"/>
          </a:p>
        </p:txBody>
      </p:sp>
      <p:sp>
        <p:nvSpPr>
          <p:cNvPr id="15363" name="Rectangle 3"/>
          <p:cNvSpPr>
            <a:spLocks noGrp="1" noChangeArrowheads="1"/>
          </p:cNvSpPr>
          <p:nvPr>
            <p:ph type="dt" idx="1"/>
          </p:nvPr>
        </p:nvSpPr>
        <p:spPr bwMode="auto">
          <a:xfrm>
            <a:off x="3843338" y="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2" tIns="45513" rIns="91022" bIns="45513" numCol="1" anchor="t" anchorCtr="0" compatLnSpc="1">
            <a:prstTxWarp prst="textNoShape">
              <a:avLst/>
            </a:prstTxWarp>
          </a:bodyPr>
          <a:lstStyle>
            <a:lvl1pPr algn="r" defTabSz="909638">
              <a:defRPr sz="1200"/>
            </a:lvl1pPr>
          </a:lstStyle>
          <a:p>
            <a:endParaRPr lang="en-GB"/>
          </a:p>
        </p:txBody>
      </p:sp>
      <p:sp>
        <p:nvSpPr>
          <p:cNvPr id="15364" name="Rectangle 4"/>
          <p:cNvSpPr>
            <a:spLocks noChangeArrowheads="1" noTextEdit="1"/>
          </p:cNvSpPr>
          <p:nvPr>
            <p:ph type="sldImg" idx="2"/>
          </p:nvPr>
        </p:nvSpPr>
        <p:spPr bwMode="auto">
          <a:xfrm>
            <a:off x="911225" y="744538"/>
            <a:ext cx="4957763" cy="3717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01700" y="4711700"/>
            <a:ext cx="4978400"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2" tIns="45513" rIns="91022" bIns="45513"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5366" name="Rectangle 6"/>
          <p:cNvSpPr>
            <a:spLocks noGrp="1" noChangeArrowheads="1"/>
          </p:cNvSpPr>
          <p:nvPr>
            <p:ph type="ftr" sz="quarter" idx="4"/>
          </p:nvPr>
        </p:nvSpPr>
        <p:spPr bwMode="auto">
          <a:xfrm>
            <a:off x="0" y="942340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2" tIns="45513" rIns="91022" bIns="45513" numCol="1" anchor="b" anchorCtr="0" compatLnSpc="1">
            <a:prstTxWarp prst="textNoShape">
              <a:avLst/>
            </a:prstTxWarp>
          </a:bodyPr>
          <a:lstStyle>
            <a:lvl1pPr defTabSz="909638">
              <a:defRPr sz="1200"/>
            </a:lvl1pPr>
          </a:lstStyle>
          <a:p>
            <a:endParaRPr lang="en-GB"/>
          </a:p>
        </p:txBody>
      </p:sp>
      <p:sp>
        <p:nvSpPr>
          <p:cNvPr id="15367" name="Rectangle 7"/>
          <p:cNvSpPr>
            <a:spLocks noGrp="1" noChangeArrowheads="1"/>
          </p:cNvSpPr>
          <p:nvPr>
            <p:ph type="sldNum" sz="quarter" idx="5"/>
          </p:nvPr>
        </p:nvSpPr>
        <p:spPr bwMode="auto">
          <a:xfrm>
            <a:off x="3843338" y="942340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2" tIns="45513" rIns="91022" bIns="45513" numCol="1" anchor="b" anchorCtr="0" compatLnSpc="1">
            <a:prstTxWarp prst="textNoShape">
              <a:avLst/>
            </a:prstTxWarp>
          </a:bodyPr>
          <a:lstStyle>
            <a:lvl1pPr algn="r" defTabSz="909638">
              <a:defRPr sz="1200"/>
            </a:lvl1pPr>
          </a:lstStyle>
          <a:p>
            <a:fld id="{D3EB0C42-55AC-42D1-A5DB-E5AF42C26913}" type="slidenum">
              <a:rPr lang="en-GB"/>
              <a:pPr/>
              <a:t>‹#›</a:t>
            </a:fld>
            <a:endParaRPr lang="en-GB"/>
          </a:p>
        </p:txBody>
      </p:sp>
    </p:spTree>
    <p:extLst>
      <p:ext uri="{BB962C8B-B14F-4D97-AF65-F5344CB8AC3E}">
        <p14:creationId xmlns:p14="http://schemas.microsoft.com/office/powerpoint/2010/main" val="3811919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242A018F-48F4-4709-9E07-F09F905EC63B}" type="datetime5">
              <a:rPr lang="en-GB"/>
              <a:pPr/>
              <a:t>30-Dec-20</a:t>
            </a:fld>
            <a:endParaRPr lang="en-GB"/>
          </a:p>
        </p:txBody>
      </p:sp>
      <p:sp>
        <p:nvSpPr>
          <p:cNvPr id="5" name="Footer Placeholder 4"/>
          <p:cNvSpPr>
            <a:spLocks noGrp="1"/>
          </p:cNvSpPr>
          <p:nvPr>
            <p:ph type="ftr" sz="quarter" idx="11"/>
          </p:nvPr>
        </p:nvSpPr>
        <p:spPr/>
        <p:txBody>
          <a:bodyPr/>
          <a:lstStyle>
            <a:lvl1pPr>
              <a:defRPr/>
            </a:lvl1pPr>
          </a:lstStyle>
          <a:p>
            <a:r>
              <a:rPr lang="en-GB"/>
              <a:t>COMP30142 Lecture 12</a:t>
            </a:r>
          </a:p>
        </p:txBody>
      </p:sp>
      <p:sp>
        <p:nvSpPr>
          <p:cNvPr id="6" name="Slide Number Placeholder 5"/>
          <p:cNvSpPr>
            <a:spLocks noGrp="1"/>
          </p:cNvSpPr>
          <p:nvPr>
            <p:ph type="sldNum" sz="quarter" idx="12"/>
          </p:nvPr>
        </p:nvSpPr>
        <p:spPr/>
        <p:txBody>
          <a:bodyPr/>
          <a:lstStyle>
            <a:lvl1pPr>
              <a:defRPr/>
            </a:lvl1pPr>
          </a:lstStyle>
          <a:p>
            <a:fld id="{15A6D330-A045-4E67-A120-03F21866D237}" type="slidenum">
              <a:rPr lang="en-GB"/>
              <a:pPr/>
              <a:t>‹#›</a:t>
            </a:fld>
            <a:endParaRPr lang="en-GB"/>
          </a:p>
        </p:txBody>
      </p:sp>
    </p:spTree>
    <p:extLst>
      <p:ext uri="{BB962C8B-B14F-4D97-AF65-F5344CB8AC3E}">
        <p14:creationId xmlns:p14="http://schemas.microsoft.com/office/powerpoint/2010/main" val="356994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538E1F1-2DC0-4F34-BBEA-C625BFF860DA}" type="datetime5">
              <a:rPr lang="en-GB"/>
              <a:pPr/>
              <a:t>30-Dec-20</a:t>
            </a:fld>
            <a:endParaRPr lang="en-GB"/>
          </a:p>
        </p:txBody>
      </p:sp>
      <p:sp>
        <p:nvSpPr>
          <p:cNvPr id="5" name="Footer Placeholder 4"/>
          <p:cNvSpPr>
            <a:spLocks noGrp="1"/>
          </p:cNvSpPr>
          <p:nvPr>
            <p:ph type="ftr" sz="quarter" idx="11"/>
          </p:nvPr>
        </p:nvSpPr>
        <p:spPr/>
        <p:txBody>
          <a:bodyPr/>
          <a:lstStyle>
            <a:lvl1pPr>
              <a:defRPr/>
            </a:lvl1pPr>
          </a:lstStyle>
          <a:p>
            <a:r>
              <a:rPr lang="en-GB"/>
              <a:t>COMP30142 Lecture 12</a:t>
            </a:r>
          </a:p>
        </p:txBody>
      </p:sp>
      <p:sp>
        <p:nvSpPr>
          <p:cNvPr id="6" name="Slide Number Placeholder 5"/>
          <p:cNvSpPr>
            <a:spLocks noGrp="1"/>
          </p:cNvSpPr>
          <p:nvPr>
            <p:ph type="sldNum" sz="quarter" idx="12"/>
          </p:nvPr>
        </p:nvSpPr>
        <p:spPr/>
        <p:txBody>
          <a:bodyPr/>
          <a:lstStyle>
            <a:lvl1pPr>
              <a:defRPr/>
            </a:lvl1pPr>
          </a:lstStyle>
          <a:p>
            <a:fld id="{30D16C28-8606-4958-B2C6-1B1AE0A098A9}" type="slidenum">
              <a:rPr lang="en-GB"/>
              <a:pPr/>
              <a:t>‹#›</a:t>
            </a:fld>
            <a:endParaRPr lang="en-GB"/>
          </a:p>
        </p:txBody>
      </p:sp>
    </p:spTree>
    <p:extLst>
      <p:ext uri="{BB962C8B-B14F-4D97-AF65-F5344CB8AC3E}">
        <p14:creationId xmlns:p14="http://schemas.microsoft.com/office/powerpoint/2010/main" val="40396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07C57FE-A2A5-4458-B02E-8C3162AD812C}" type="datetime5">
              <a:rPr lang="en-GB"/>
              <a:pPr/>
              <a:t>30-Dec-20</a:t>
            </a:fld>
            <a:endParaRPr lang="en-GB"/>
          </a:p>
        </p:txBody>
      </p:sp>
      <p:sp>
        <p:nvSpPr>
          <p:cNvPr id="5" name="Footer Placeholder 4"/>
          <p:cNvSpPr>
            <a:spLocks noGrp="1"/>
          </p:cNvSpPr>
          <p:nvPr>
            <p:ph type="ftr" sz="quarter" idx="11"/>
          </p:nvPr>
        </p:nvSpPr>
        <p:spPr/>
        <p:txBody>
          <a:bodyPr/>
          <a:lstStyle>
            <a:lvl1pPr>
              <a:defRPr/>
            </a:lvl1pPr>
          </a:lstStyle>
          <a:p>
            <a:r>
              <a:rPr lang="en-GB"/>
              <a:t>COMP30142 Lecture 12</a:t>
            </a:r>
          </a:p>
        </p:txBody>
      </p:sp>
      <p:sp>
        <p:nvSpPr>
          <p:cNvPr id="6" name="Slide Number Placeholder 5"/>
          <p:cNvSpPr>
            <a:spLocks noGrp="1"/>
          </p:cNvSpPr>
          <p:nvPr>
            <p:ph type="sldNum" sz="quarter" idx="12"/>
          </p:nvPr>
        </p:nvSpPr>
        <p:spPr/>
        <p:txBody>
          <a:bodyPr/>
          <a:lstStyle>
            <a:lvl1pPr>
              <a:defRPr/>
            </a:lvl1pPr>
          </a:lstStyle>
          <a:p>
            <a:fld id="{E04C9014-27F1-4323-BAB6-3D2EF46A3A83}" type="slidenum">
              <a:rPr lang="en-GB"/>
              <a:pPr/>
              <a:t>‹#›</a:t>
            </a:fld>
            <a:endParaRPr lang="en-GB"/>
          </a:p>
        </p:txBody>
      </p:sp>
    </p:spTree>
    <p:extLst>
      <p:ext uri="{BB962C8B-B14F-4D97-AF65-F5344CB8AC3E}">
        <p14:creationId xmlns:p14="http://schemas.microsoft.com/office/powerpoint/2010/main" val="174176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14EA2F7-64E5-4837-AF5C-08857D1CD719}" type="datetime5">
              <a:rPr lang="en-GB"/>
              <a:pPr/>
              <a:t>30-Dec-20</a:t>
            </a:fld>
            <a:endParaRPr lang="en-GB"/>
          </a:p>
        </p:txBody>
      </p:sp>
      <p:sp>
        <p:nvSpPr>
          <p:cNvPr id="5" name="Footer Placeholder 4"/>
          <p:cNvSpPr>
            <a:spLocks noGrp="1"/>
          </p:cNvSpPr>
          <p:nvPr>
            <p:ph type="ftr" sz="quarter" idx="11"/>
          </p:nvPr>
        </p:nvSpPr>
        <p:spPr/>
        <p:txBody>
          <a:bodyPr/>
          <a:lstStyle>
            <a:lvl1pPr>
              <a:defRPr/>
            </a:lvl1pPr>
          </a:lstStyle>
          <a:p>
            <a:r>
              <a:rPr lang="en-GB"/>
              <a:t>COMP30142 Lecture 12</a:t>
            </a:r>
          </a:p>
        </p:txBody>
      </p:sp>
      <p:sp>
        <p:nvSpPr>
          <p:cNvPr id="6" name="Slide Number Placeholder 5"/>
          <p:cNvSpPr>
            <a:spLocks noGrp="1"/>
          </p:cNvSpPr>
          <p:nvPr>
            <p:ph type="sldNum" sz="quarter" idx="12"/>
          </p:nvPr>
        </p:nvSpPr>
        <p:spPr/>
        <p:txBody>
          <a:bodyPr/>
          <a:lstStyle>
            <a:lvl1pPr>
              <a:defRPr/>
            </a:lvl1pPr>
          </a:lstStyle>
          <a:p>
            <a:fld id="{D655502C-DA17-43C9-B432-6F6B4FDA866F}" type="slidenum">
              <a:rPr lang="en-GB"/>
              <a:pPr/>
              <a:t>‹#›</a:t>
            </a:fld>
            <a:endParaRPr lang="en-GB"/>
          </a:p>
        </p:txBody>
      </p:sp>
    </p:spTree>
    <p:extLst>
      <p:ext uri="{BB962C8B-B14F-4D97-AF65-F5344CB8AC3E}">
        <p14:creationId xmlns:p14="http://schemas.microsoft.com/office/powerpoint/2010/main" val="120255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5099300-9DEA-495A-A463-8A06E3EB6C9A}" type="datetime5">
              <a:rPr lang="en-GB"/>
              <a:pPr/>
              <a:t>30-Dec-20</a:t>
            </a:fld>
            <a:endParaRPr lang="en-GB"/>
          </a:p>
        </p:txBody>
      </p:sp>
      <p:sp>
        <p:nvSpPr>
          <p:cNvPr id="5" name="Footer Placeholder 4"/>
          <p:cNvSpPr>
            <a:spLocks noGrp="1"/>
          </p:cNvSpPr>
          <p:nvPr>
            <p:ph type="ftr" sz="quarter" idx="11"/>
          </p:nvPr>
        </p:nvSpPr>
        <p:spPr/>
        <p:txBody>
          <a:bodyPr/>
          <a:lstStyle>
            <a:lvl1pPr>
              <a:defRPr/>
            </a:lvl1pPr>
          </a:lstStyle>
          <a:p>
            <a:r>
              <a:rPr lang="en-GB"/>
              <a:t>COMP30142 Lecture 12</a:t>
            </a:r>
          </a:p>
        </p:txBody>
      </p:sp>
      <p:sp>
        <p:nvSpPr>
          <p:cNvPr id="6" name="Slide Number Placeholder 5"/>
          <p:cNvSpPr>
            <a:spLocks noGrp="1"/>
          </p:cNvSpPr>
          <p:nvPr>
            <p:ph type="sldNum" sz="quarter" idx="12"/>
          </p:nvPr>
        </p:nvSpPr>
        <p:spPr/>
        <p:txBody>
          <a:bodyPr/>
          <a:lstStyle>
            <a:lvl1pPr>
              <a:defRPr/>
            </a:lvl1pPr>
          </a:lstStyle>
          <a:p>
            <a:fld id="{A83A14B7-FC96-49DA-BF0C-C4BE65348F5A}" type="slidenum">
              <a:rPr lang="en-GB"/>
              <a:pPr/>
              <a:t>‹#›</a:t>
            </a:fld>
            <a:endParaRPr lang="en-GB"/>
          </a:p>
        </p:txBody>
      </p:sp>
    </p:spTree>
    <p:extLst>
      <p:ext uri="{BB962C8B-B14F-4D97-AF65-F5344CB8AC3E}">
        <p14:creationId xmlns:p14="http://schemas.microsoft.com/office/powerpoint/2010/main" val="345435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60CCDD8A-C739-4F71-BD30-3FE3A9ABC366}" type="datetime5">
              <a:rPr lang="en-GB"/>
              <a:pPr/>
              <a:t>30-Dec-20</a:t>
            </a:fld>
            <a:endParaRPr lang="en-GB"/>
          </a:p>
        </p:txBody>
      </p:sp>
      <p:sp>
        <p:nvSpPr>
          <p:cNvPr id="6" name="Footer Placeholder 5"/>
          <p:cNvSpPr>
            <a:spLocks noGrp="1"/>
          </p:cNvSpPr>
          <p:nvPr>
            <p:ph type="ftr" sz="quarter" idx="11"/>
          </p:nvPr>
        </p:nvSpPr>
        <p:spPr/>
        <p:txBody>
          <a:bodyPr/>
          <a:lstStyle>
            <a:lvl1pPr>
              <a:defRPr/>
            </a:lvl1pPr>
          </a:lstStyle>
          <a:p>
            <a:r>
              <a:rPr lang="en-GB"/>
              <a:t>COMP30142 Lecture 12</a:t>
            </a:r>
          </a:p>
        </p:txBody>
      </p:sp>
      <p:sp>
        <p:nvSpPr>
          <p:cNvPr id="7" name="Slide Number Placeholder 6"/>
          <p:cNvSpPr>
            <a:spLocks noGrp="1"/>
          </p:cNvSpPr>
          <p:nvPr>
            <p:ph type="sldNum" sz="quarter" idx="12"/>
          </p:nvPr>
        </p:nvSpPr>
        <p:spPr/>
        <p:txBody>
          <a:bodyPr/>
          <a:lstStyle>
            <a:lvl1pPr>
              <a:defRPr/>
            </a:lvl1pPr>
          </a:lstStyle>
          <a:p>
            <a:fld id="{99A95E7F-69DB-4A0D-95C2-AE6A92391FF4}" type="slidenum">
              <a:rPr lang="en-GB"/>
              <a:pPr/>
              <a:t>‹#›</a:t>
            </a:fld>
            <a:endParaRPr lang="en-GB"/>
          </a:p>
        </p:txBody>
      </p:sp>
    </p:spTree>
    <p:extLst>
      <p:ext uri="{BB962C8B-B14F-4D97-AF65-F5344CB8AC3E}">
        <p14:creationId xmlns:p14="http://schemas.microsoft.com/office/powerpoint/2010/main" val="32858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DFD79B3-93AE-4048-9FDB-B1F5F312395A}" type="datetime5">
              <a:rPr lang="en-GB"/>
              <a:pPr/>
              <a:t>30-Dec-20</a:t>
            </a:fld>
            <a:endParaRPr lang="en-GB"/>
          </a:p>
        </p:txBody>
      </p:sp>
      <p:sp>
        <p:nvSpPr>
          <p:cNvPr id="8" name="Footer Placeholder 7"/>
          <p:cNvSpPr>
            <a:spLocks noGrp="1"/>
          </p:cNvSpPr>
          <p:nvPr>
            <p:ph type="ftr" sz="quarter" idx="11"/>
          </p:nvPr>
        </p:nvSpPr>
        <p:spPr/>
        <p:txBody>
          <a:bodyPr/>
          <a:lstStyle>
            <a:lvl1pPr>
              <a:defRPr/>
            </a:lvl1pPr>
          </a:lstStyle>
          <a:p>
            <a:r>
              <a:rPr lang="en-GB"/>
              <a:t>COMP30142 Lecture 12</a:t>
            </a:r>
          </a:p>
        </p:txBody>
      </p:sp>
      <p:sp>
        <p:nvSpPr>
          <p:cNvPr id="9" name="Slide Number Placeholder 8"/>
          <p:cNvSpPr>
            <a:spLocks noGrp="1"/>
          </p:cNvSpPr>
          <p:nvPr>
            <p:ph type="sldNum" sz="quarter" idx="12"/>
          </p:nvPr>
        </p:nvSpPr>
        <p:spPr/>
        <p:txBody>
          <a:bodyPr/>
          <a:lstStyle>
            <a:lvl1pPr>
              <a:defRPr/>
            </a:lvl1pPr>
          </a:lstStyle>
          <a:p>
            <a:fld id="{41069A78-C4D1-446F-88D7-53EAAD333747}" type="slidenum">
              <a:rPr lang="en-GB"/>
              <a:pPr/>
              <a:t>‹#›</a:t>
            </a:fld>
            <a:endParaRPr lang="en-GB"/>
          </a:p>
        </p:txBody>
      </p:sp>
    </p:spTree>
    <p:extLst>
      <p:ext uri="{BB962C8B-B14F-4D97-AF65-F5344CB8AC3E}">
        <p14:creationId xmlns:p14="http://schemas.microsoft.com/office/powerpoint/2010/main" val="153513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C377A6A6-6F4D-41C5-905E-4A29296AAF71}" type="datetime5">
              <a:rPr lang="en-GB"/>
              <a:pPr/>
              <a:t>30-Dec-20</a:t>
            </a:fld>
            <a:endParaRPr lang="en-GB"/>
          </a:p>
        </p:txBody>
      </p:sp>
      <p:sp>
        <p:nvSpPr>
          <p:cNvPr id="4" name="Footer Placeholder 3"/>
          <p:cNvSpPr>
            <a:spLocks noGrp="1"/>
          </p:cNvSpPr>
          <p:nvPr>
            <p:ph type="ftr" sz="quarter" idx="11"/>
          </p:nvPr>
        </p:nvSpPr>
        <p:spPr/>
        <p:txBody>
          <a:bodyPr/>
          <a:lstStyle>
            <a:lvl1pPr>
              <a:defRPr/>
            </a:lvl1pPr>
          </a:lstStyle>
          <a:p>
            <a:r>
              <a:rPr lang="en-GB"/>
              <a:t>COMP30142 Lecture 12</a:t>
            </a:r>
          </a:p>
        </p:txBody>
      </p:sp>
      <p:sp>
        <p:nvSpPr>
          <p:cNvPr id="5" name="Slide Number Placeholder 4"/>
          <p:cNvSpPr>
            <a:spLocks noGrp="1"/>
          </p:cNvSpPr>
          <p:nvPr>
            <p:ph type="sldNum" sz="quarter" idx="12"/>
          </p:nvPr>
        </p:nvSpPr>
        <p:spPr/>
        <p:txBody>
          <a:bodyPr/>
          <a:lstStyle>
            <a:lvl1pPr>
              <a:defRPr/>
            </a:lvl1pPr>
          </a:lstStyle>
          <a:p>
            <a:fld id="{40707E37-7419-4784-B8DA-0251555446ED}" type="slidenum">
              <a:rPr lang="en-GB"/>
              <a:pPr/>
              <a:t>‹#›</a:t>
            </a:fld>
            <a:endParaRPr lang="en-GB"/>
          </a:p>
        </p:txBody>
      </p:sp>
    </p:spTree>
    <p:extLst>
      <p:ext uri="{BB962C8B-B14F-4D97-AF65-F5344CB8AC3E}">
        <p14:creationId xmlns:p14="http://schemas.microsoft.com/office/powerpoint/2010/main" val="202254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91E89ED-7655-488F-988B-3AA0D754BCFB}" type="datetime5">
              <a:rPr lang="en-GB"/>
              <a:pPr/>
              <a:t>30-Dec-20</a:t>
            </a:fld>
            <a:endParaRPr lang="en-GB"/>
          </a:p>
        </p:txBody>
      </p:sp>
      <p:sp>
        <p:nvSpPr>
          <p:cNvPr id="3" name="Footer Placeholder 2"/>
          <p:cNvSpPr>
            <a:spLocks noGrp="1"/>
          </p:cNvSpPr>
          <p:nvPr>
            <p:ph type="ftr" sz="quarter" idx="11"/>
          </p:nvPr>
        </p:nvSpPr>
        <p:spPr/>
        <p:txBody>
          <a:bodyPr/>
          <a:lstStyle>
            <a:lvl1pPr>
              <a:defRPr/>
            </a:lvl1pPr>
          </a:lstStyle>
          <a:p>
            <a:r>
              <a:rPr lang="en-GB"/>
              <a:t>COMP30142 Lecture 12</a:t>
            </a:r>
          </a:p>
        </p:txBody>
      </p:sp>
      <p:sp>
        <p:nvSpPr>
          <p:cNvPr id="4" name="Slide Number Placeholder 3"/>
          <p:cNvSpPr>
            <a:spLocks noGrp="1"/>
          </p:cNvSpPr>
          <p:nvPr>
            <p:ph type="sldNum" sz="quarter" idx="12"/>
          </p:nvPr>
        </p:nvSpPr>
        <p:spPr/>
        <p:txBody>
          <a:bodyPr/>
          <a:lstStyle>
            <a:lvl1pPr>
              <a:defRPr/>
            </a:lvl1pPr>
          </a:lstStyle>
          <a:p>
            <a:fld id="{62254947-033E-4CF1-AFF0-730CAC6E8E6B}" type="slidenum">
              <a:rPr lang="en-GB"/>
              <a:pPr/>
              <a:t>‹#›</a:t>
            </a:fld>
            <a:endParaRPr lang="en-GB"/>
          </a:p>
        </p:txBody>
      </p:sp>
    </p:spTree>
    <p:extLst>
      <p:ext uri="{BB962C8B-B14F-4D97-AF65-F5344CB8AC3E}">
        <p14:creationId xmlns:p14="http://schemas.microsoft.com/office/powerpoint/2010/main" val="377522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7B751DC-F988-41B1-A145-44E0556CE242}" type="datetime5">
              <a:rPr lang="en-GB"/>
              <a:pPr/>
              <a:t>30-Dec-20</a:t>
            </a:fld>
            <a:endParaRPr lang="en-GB"/>
          </a:p>
        </p:txBody>
      </p:sp>
      <p:sp>
        <p:nvSpPr>
          <p:cNvPr id="6" name="Footer Placeholder 5"/>
          <p:cNvSpPr>
            <a:spLocks noGrp="1"/>
          </p:cNvSpPr>
          <p:nvPr>
            <p:ph type="ftr" sz="quarter" idx="11"/>
          </p:nvPr>
        </p:nvSpPr>
        <p:spPr/>
        <p:txBody>
          <a:bodyPr/>
          <a:lstStyle>
            <a:lvl1pPr>
              <a:defRPr/>
            </a:lvl1pPr>
          </a:lstStyle>
          <a:p>
            <a:r>
              <a:rPr lang="en-GB"/>
              <a:t>COMP30142 Lecture 12</a:t>
            </a:r>
          </a:p>
        </p:txBody>
      </p:sp>
      <p:sp>
        <p:nvSpPr>
          <p:cNvPr id="7" name="Slide Number Placeholder 6"/>
          <p:cNvSpPr>
            <a:spLocks noGrp="1"/>
          </p:cNvSpPr>
          <p:nvPr>
            <p:ph type="sldNum" sz="quarter" idx="12"/>
          </p:nvPr>
        </p:nvSpPr>
        <p:spPr/>
        <p:txBody>
          <a:bodyPr/>
          <a:lstStyle>
            <a:lvl1pPr>
              <a:defRPr/>
            </a:lvl1pPr>
          </a:lstStyle>
          <a:p>
            <a:fld id="{70EC15F1-4647-42A2-89CF-6621C29881BB}" type="slidenum">
              <a:rPr lang="en-GB"/>
              <a:pPr/>
              <a:t>‹#›</a:t>
            </a:fld>
            <a:endParaRPr lang="en-GB"/>
          </a:p>
        </p:txBody>
      </p:sp>
    </p:spTree>
    <p:extLst>
      <p:ext uri="{BB962C8B-B14F-4D97-AF65-F5344CB8AC3E}">
        <p14:creationId xmlns:p14="http://schemas.microsoft.com/office/powerpoint/2010/main" val="121499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3039C06-A4EC-4D0F-98E2-D41C3B3898FE}" type="datetime5">
              <a:rPr lang="en-GB"/>
              <a:pPr/>
              <a:t>30-Dec-20</a:t>
            </a:fld>
            <a:endParaRPr lang="en-GB"/>
          </a:p>
        </p:txBody>
      </p:sp>
      <p:sp>
        <p:nvSpPr>
          <p:cNvPr id="6" name="Footer Placeholder 5"/>
          <p:cNvSpPr>
            <a:spLocks noGrp="1"/>
          </p:cNvSpPr>
          <p:nvPr>
            <p:ph type="ftr" sz="quarter" idx="11"/>
          </p:nvPr>
        </p:nvSpPr>
        <p:spPr/>
        <p:txBody>
          <a:bodyPr/>
          <a:lstStyle>
            <a:lvl1pPr>
              <a:defRPr/>
            </a:lvl1pPr>
          </a:lstStyle>
          <a:p>
            <a:r>
              <a:rPr lang="en-GB"/>
              <a:t>COMP30142 Lecture 12</a:t>
            </a:r>
          </a:p>
        </p:txBody>
      </p:sp>
      <p:sp>
        <p:nvSpPr>
          <p:cNvPr id="7" name="Slide Number Placeholder 6"/>
          <p:cNvSpPr>
            <a:spLocks noGrp="1"/>
          </p:cNvSpPr>
          <p:nvPr>
            <p:ph type="sldNum" sz="quarter" idx="12"/>
          </p:nvPr>
        </p:nvSpPr>
        <p:spPr/>
        <p:txBody>
          <a:bodyPr/>
          <a:lstStyle>
            <a:lvl1pPr>
              <a:defRPr/>
            </a:lvl1pPr>
          </a:lstStyle>
          <a:p>
            <a:fld id="{78E96721-0B2C-4F8D-83B8-8DE7425405A9}" type="slidenum">
              <a:rPr lang="en-GB"/>
              <a:pPr/>
              <a:t>‹#›</a:t>
            </a:fld>
            <a:endParaRPr lang="en-GB"/>
          </a:p>
        </p:txBody>
      </p:sp>
    </p:spTree>
    <p:extLst>
      <p:ext uri="{BB962C8B-B14F-4D97-AF65-F5344CB8AC3E}">
        <p14:creationId xmlns:p14="http://schemas.microsoft.com/office/powerpoint/2010/main" val="498907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AC942B57-217A-445D-9DBD-299FD2358CB2}" type="datetime5">
              <a:rPr lang="en-GB"/>
              <a:pPr/>
              <a:t>30-Dec-20</a:t>
            </a:fld>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a:t>COMP30142 Lecture 12</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1EBAD3-C52C-49F6-8D88-FA1ECE55AA3C}"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fld id="{B01B6444-CF79-4AA8-8E42-78E9FA80B492}" type="datetime5">
              <a:rPr lang="en-GB"/>
              <a:pPr/>
              <a:t>30-Dec-20</a:t>
            </a:fld>
            <a:endParaRPr lang="en-GB"/>
          </a:p>
        </p:txBody>
      </p:sp>
      <p:sp>
        <p:nvSpPr>
          <p:cNvPr id="31" name="Footer Placeholder 4"/>
          <p:cNvSpPr>
            <a:spLocks noGrp="1"/>
          </p:cNvSpPr>
          <p:nvPr>
            <p:ph type="ftr" sz="quarter" idx="11"/>
          </p:nvPr>
        </p:nvSpPr>
        <p:spPr/>
        <p:txBody>
          <a:bodyPr/>
          <a:lstStyle/>
          <a:p>
            <a:r>
              <a:rPr lang="en-GB"/>
              <a:t>COMP30142 Lecture 12</a:t>
            </a:r>
          </a:p>
        </p:txBody>
      </p:sp>
      <p:sp>
        <p:nvSpPr>
          <p:cNvPr id="32" name="Slide Number Placeholder 5"/>
          <p:cNvSpPr>
            <a:spLocks noGrp="1"/>
          </p:cNvSpPr>
          <p:nvPr>
            <p:ph type="sldNum" sz="quarter" idx="12"/>
          </p:nvPr>
        </p:nvSpPr>
        <p:spPr/>
        <p:txBody>
          <a:bodyPr/>
          <a:lstStyle/>
          <a:p>
            <a:fld id="{B7A6F63E-5501-4E4B-9211-239E4FEFC091}" type="slidenum">
              <a:rPr lang="en-GB"/>
              <a:pPr/>
              <a:t>1</a:t>
            </a:fld>
            <a:endParaRPr lang="en-GB"/>
          </a:p>
        </p:txBody>
      </p:sp>
      <p:sp>
        <p:nvSpPr>
          <p:cNvPr id="28674" name="Rectangle 2"/>
          <p:cNvSpPr>
            <a:spLocks noGrp="1" noChangeArrowheads="1"/>
          </p:cNvSpPr>
          <p:nvPr>
            <p:ph type="title"/>
          </p:nvPr>
        </p:nvSpPr>
        <p:spPr>
          <a:xfrm>
            <a:off x="-152400" y="152400"/>
            <a:ext cx="9448800" cy="838200"/>
          </a:xfrm>
        </p:spPr>
        <p:txBody>
          <a:bodyPr/>
          <a:lstStyle/>
          <a:p>
            <a:r>
              <a:rPr lang="en-GB" sz="3400" u="sng"/>
              <a:t>Lecture 12: Intermediate Representations</a:t>
            </a:r>
            <a:endParaRPr lang="en-GB"/>
          </a:p>
        </p:txBody>
      </p:sp>
      <p:sp>
        <p:nvSpPr>
          <p:cNvPr id="28675" name="Rectangle 3"/>
          <p:cNvSpPr>
            <a:spLocks noGrp="1" noChangeArrowheads="1"/>
          </p:cNvSpPr>
          <p:nvPr>
            <p:ph type="body" idx="1"/>
          </p:nvPr>
        </p:nvSpPr>
        <p:spPr>
          <a:xfrm>
            <a:off x="0" y="2209800"/>
            <a:ext cx="9144000" cy="3657600"/>
          </a:xfrm>
        </p:spPr>
        <p:txBody>
          <a:bodyPr/>
          <a:lstStyle/>
          <a:p>
            <a:pPr>
              <a:lnSpc>
                <a:spcPct val="90000"/>
              </a:lnSpc>
            </a:pPr>
            <a:r>
              <a:rPr lang="en-GB" sz="2500"/>
              <a:t>(from previous lectures) The Front-End analyses the source code.</a:t>
            </a:r>
          </a:p>
          <a:p>
            <a:pPr>
              <a:lnSpc>
                <a:spcPct val="60000"/>
              </a:lnSpc>
              <a:spcBef>
                <a:spcPct val="0"/>
              </a:spcBef>
            </a:pPr>
            <a:endParaRPr lang="en-GB" sz="2500"/>
          </a:p>
          <a:p>
            <a:pPr>
              <a:lnSpc>
                <a:spcPct val="90000"/>
              </a:lnSpc>
              <a:buFontTx/>
              <a:buNone/>
            </a:pPr>
            <a:r>
              <a:rPr lang="en-GB" sz="2400"/>
              <a:t>Today’s lecture: Intermediate Representations (IR):</a:t>
            </a:r>
          </a:p>
          <a:p>
            <a:pPr>
              <a:lnSpc>
                <a:spcPct val="90000"/>
              </a:lnSpc>
            </a:pPr>
            <a:r>
              <a:rPr lang="en-GB" sz="2400"/>
              <a:t>The Intermediate Representation encodes all the knowledge that the compiler has derived about the source program.</a:t>
            </a:r>
          </a:p>
          <a:p>
            <a:pPr>
              <a:lnSpc>
                <a:spcPct val="60000"/>
              </a:lnSpc>
              <a:spcBef>
                <a:spcPct val="0"/>
              </a:spcBef>
            </a:pPr>
            <a:endParaRPr lang="en-GB" sz="2400"/>
          </a:p>
          <a:p>
            <a:pPr>
              <a:lnSpc>
                <a:spcPct val="90000"/>
              </a:lnSpc>
              <a:buFontTx/>
              <a:buNone/>
            </a:pPr>
            <a:r>
              <a:rPr lang="en-GB" sz="2400"/>
              <a:t>To follow: Back-End transforms the code, as represented by the IR, into target code.</a:t>
            </a:r>
          </a:p>
          <a:p>
            <a:pPr>
              <a:lnSpc>
                <a:spcPct val="90000"/>
              </a:lnSpc>
              <a:buFontTx/>
              <a:buNone/>
            </a:pPr>
            <a:r>
              <a:rPr lang="en-GB" sz="2400" b="1" u="sng"/>
              <a:t>Recall</a:t>
            </a:r>
            <a:r>
              <a:rPr lang="en-GB" sz="2400"/>
              <a:t>: Middle-End, may transform the code represented by the IR into equivalent code that may perform more efficiently. Typically:</a:t>
            </a:r>
          </a:p>
        </p:txBody>
      </p:sp>
      <p:sp>
        <p:nvSpPr>
          <p:cNvPr id="28676" name="Rectangle 4"/>
          <p:cNvSpPr>
            <a:spLocks noChangeArrowheads="1"/>
          </p:cNvSpPr>
          <p:nvPr/>
        </p:nvSpPr>
        <p:spPr bwMode="auto">
          <a:xfrm>
            <a:off x="2286000" y="1143000"/>
            <a:ext cx="24384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200"/>
              <a:t>Front-End</a:t>
            </a:r>
          </a:p>
          <a:p>
            <a:pPr algn="ctr"/>
            <a:endParaRPr lang="en-GB"/>
          </a:p>
        </p:txBody>
      </p:sp>
      <p:sp>
        <p:nvSpPr>
          <p:cNvPr id="28678" name="Line 6"/>
          <p:cNvSpPr>
            <a:spLocks noChangeShapeType="1"/>
          </p:cNvSpPr>
          <p:nvPr/>
        </p:nvSpPr>
        <p:spPr bwMode="auto">
          <a:xfrm>
            <a:off x="609600" y="1676400"/>
            <a:ext cx="1676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p:cNvSpPr>
            <a:spLocks noChangeShapeType="1"/>
          </p:cNvSpPr>
          <p:nvPr/>
        </p:nvSpPr>
        <p:spPr bwMode="auto">
          <a:xfrm>
            <a:off x="7010400" y="16764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Text Box 9"/>
          <p:cNvSpPr txBox="1">
            <a:spLocks noChangeArrowheads="1"/>
          </p:cNvSpPr>
          <p:nvPr/>
        </p:nvSpPr>
        <p:spPr bwMode="auto">
          <a:xfrm>
            <a:off x="533400" y="1219200"/>
            <a:ext cx="168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t>Source code</a:t>
            </a:r>
          </a:p>
        </p:txBody>
      </p:sp>
      <p:sp>
        <p:nvSpPr>
          <p:cNvPr id="28683" name="Text Box 11"/>
          <p:cNvSpPr txBox="1">
            <a:spLocks noChangeArrowheads="1"/>
          </p:cNvSpPr>
          <p:nvPr/>
        </p:nvSpPr>
        <p:spPr bwMode="auto">
          <a:xfrm>
            <a:off x="7010400" y="1219200"/>
            <a:ext cx="164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t>Object code</a:t>
            </a:r>
          </a:p>
        </p:txBody>
      </p:sp>
      <p:sp>
        <p:nvSpPr>
          <p:cNvPr id="28684" name="Rectangle 12"/>
          <p:cNvSpPr>
            <a:spLocks noChangeArrowheads="1"/>
          </p:cNvSpPr>
          <p:nvPr/>
        </p:nvSpPr>
        <p:spPr bwMode="auto">
          <a:xfrm>
            <a:off x="5181600" y="1143000"/>
            <a:ext cx="18288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3200"/>
              <a:t>Back-End</a:t>
            </a:r>
            <a:endParaRPr lang="en-GB"/>
          </a:p>
        </p:txBody>
      </p:sp>
      <p:sp>
        <p:nvSpPr>
          <p:cNvPr id="28685" name="Line 13"/>
          <p:cNvSpPr>
            <a:spLocks noChangeShapeType="1"/>
          </p:cNvSpPr>
          <p:nvPr/>
        </p:nvSpPr>
        <p:spPr bwMode="auto">
          <a:xfrm>
            <a:off x="4724400" y="16764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6" name="Oval 14"/>
          <p:cNvSpPr>
            <a:spLocks noChangeArrowheads="1"/>
          </p:cNvSpPr>
          <p:nvPr/>
        </p:nvSpPr>
        <p:spPr bwMode="auto">
          <a:xfrm>
            <a:off x="2133600" y="1600200"/>
            <a:ext cx="1447800" cy="6096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70000"/>
              </a:lnSpc>
            </a:pPr>
            <a:r>
              <a:rPr lang="en-GB"/>
              <a:t>Lexical</a:t>
            </a:r>
          </a:p>
          <a:p>
            <a:pPr algn="ctr">
              <a:lnSpc>
                <a:spcPct val="70000"/>
              </a:lnSpc>
            </a:pPr>
            <a:r>
              <a:rPr lang="en-GB"/>
              <a:t>Analysis</a:t>
            </a:r>
          </a:p>
        </p:txBody>
      </p:sp>
      <p:sp>
        <p:nvSpPr>
          <p:cNvPr id="28687" name="Text Box 15"/>
          <p:cNvSpPr txBox="1">
            <a:spLocks noChangeArrowheads="1"/>
          </p:cNvSpPr>
          <p:nvPr/>
        </p:nvSpPr>
        <p:spPr bwMode="auto">
          <a:xfrm>
            <a:off x="4724400" y="12192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t>IR</a:t>
            </a:r>
          </a:p>
        </p:txBody>
      </p:sp>
      <p:sp>
        <p:nvSpPr>
          <p:cNvPr id="28688" name="Oval 16"/>
          <p:cNvSpPr>
            <a:spLocks noChangeArrowheads="1"/>
          </p:cNvSpPr>
          <p:nvPr/>
        </p:nvSpPr>
        <p:spPr bwMode="auto">
          <a:xfrm>
            <a:off x="2667000" y="1600200"/>
            <a:ext cx="1447800" cy="6096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70000"/>
              </a:lnSpc>
            </a:pPr>
            <a:r>
              <a:rPr lang="en-GB"/>
              <a:t>Syntax</a:t>
            </a:r>
          </a:p>
          <a:p>
            <a:pPr algn="ctr">
              <a:lnSpc>
                <a:spcPct val="70000"/>
              </a:lnSpc>
            </a:pPr>
            <a:r>
              <a:rPr lang="en-GB"/>
              <a:t>Analysis</a:t>
            </a:r>
          </a:p>
        </p:txBody>
      </p:sp>
      <p:sp>
        <p:nvSpPr>
          <p:cNvPr id="28696" name="Oval 24"/>
          <p:cNvSpPr>
            <a:spLocks noChangeArrowheads="1"/>
          </p:cNvSpPr>
          <p:nvPr/>
        </p:nvSpPr>
        <p:spPr bwMode="auto">
          <a:xfrm>
            <a:off x="3276600" y="1600200"/>
            <a:ext cx="1447800" cy="6096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55000"/>
              </a:lnSpc>
            </a:pPr>
            <a:r>
              <a:rPr lang="en-GB" sz="2000"/>
              <a:t>Context-</a:t>
            </a:r>
          </a:p>
          <a:p>
            <a:pPr algn="ctr">
              <a:lnSpc>
                <a:spcPct val="55000"/>
              </a:lnSpc>
            </a:pPr>
            <a:r>
              <a:rPr lang="en-GB" sz="2000"/>
              <a:t>Sensitive</a:t>
            </a:r>
          </a:p>
          <a:p>
            <a:pPr algn="ctr">
              <a:lnSpc>
                <a:spcPct val="55000"/>
              </a:lnSpc>
            </a:pPr>
            <a:r>
              <a:rPr lang="en-GB" sz="2000"/>
              <a:t>Analysis</a:t>
            </a:r>
            <a:endParaRPr lang="en-GB"/>
          </a:p>
        </p:txBody>
      </p:sp>
      <p:sp>
        <p:nvSpPr>
          <p:cNvPr id="28697" name="Rectangle 25"/>
          <p:cNvSpPr>
            <a:spLocks noChangeArrowheads="1"/>
          </p:cNvSpPr>
          <p:nvPr/>
        </p:nvSpPr>
        <p:spPr bwMode="auto">
          <a:xfrm>
            <a:off x="609600" y="57150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a:t>Front-End</a:t>
            </a:r>
            <a:endParaRPr lang="en-GB"/>
          </a:p>
        </p:txBody>
      </p:sp>
      <p:sp>
        <p:nvSpPr>
          <p:cNvPr id="28698" name="Rectangle 26"/>
          <p:cNvSpPr>
            <a:spLocks noChangeArrowheads="1"/>
          </p:cNvSpPr>
          <p:nvPr/>
        </p:nvSpPr>
        <p:spPr bwMode="auto">
          <a:xfrm>
            <a:off x="7620000" y="5715000"/>
            <a:ext cx="1219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a:t>Back-End</a:t>
            </a:r>
            <a:endParaRPr lang="en-GB"/>
          </a:p>
        </p:txBody>
      </p:sp>
      <p:sp>
        <p:nvSpPr>
          <p:cNvPr id="28699" name="Rectangle 27"/>
          <p:cNvSpPr>
            <a:spLocks noChangeArrowheads="1"/>
          </p:cNvSpPr>
          <p:nvPr/>
        </p:nvSpPr>
        <p:spPr bwMode="auto">
          <a:xfrm>
            <a:off x="5943600" y="5715000"/>
            <a:ext cx="1371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a:t>LL optimis.</a:t>
            </a:r>
            <a:endParaRPr lang="en-GB"/>
          </a:p>
        </p:txBody>
      </p:sp>
      <p:sp>
        <p:nvSpPr>
          <p:cNvPr id="28700" name="Rectangle 28"/>
          <p:cNvSpPr>
            <a:spLocks noChangeArrowheads="1"/>
          </p:cNvSpPr>
          <p:nvPr/>
        </p:nvSpPr>
        <p:spPr bwMode="auto">
          <a:xfrm>
            <a:off x="4038600" y="5715000"/>
            <a:ext cx="1524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a:t>Generate LLIR</a:t>
            </a:r>
            <a:endParaRPr lang="en-GB"/>
          </a:p>
        </p:txBody>
      </p:sp>
      <p:sp>
        <p:nvSpPr>
          <p:cNvPr id="28701" name="Rectangle 29"/>
          <p:cNvSpPr>
            <a:spLocks noChangeArrowheads="1"/>
          </p:cNvSpPr>
          <p:nvPr/>
        </p:nvSpPr>
        <p:spPr bwMode="auto">
          <a:xfrm>
            <a:off x="2286000" y="5715000"/>
            <a:ext cx="1371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a:t>HL optimis.</a:t>
            </a:r>
            <a:endParaRPr lang="en-GB"/>
          </a:p>
        </p:txBody>
      </p:sp>
      <p:sp>
        <p:nvSpPr>
          <p:cNvPr id="28702" name="Line 30"/>
          <p:cNvSpPr>
            <a:spLocks noChangeShapeType="1"/>
          </p:cNvSpPr>
          <p:nvPr/>
        </p:nvSpPr>
        <p:spPr bwMode="auto">
          <a:xfrm>
            <a:off x="152400" y="59436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Line 31"/>
          <p:cNvSpPr>
            <a:spLocks noChangeShapeType="1"/>
          </p:cNvSpPr>
          <p:nvPr/>
        </p:nvSpPr>
        <p:spPr bwMode="auto">
          <a:xfrm>
            <a:off x="1905000" y="5943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Line 32"/>
          <p:cNvSpPr>
            <a:spLocks noChangeShapeType="1"/>
          </p:cNvSpPr>
          <p:nvPr/>
        </p:nvSpPr>
        <p:spPr bwMode="auto">
          <a:xfrm>
            <a:off x="3657600" y="5943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Line 33"/>
          <p:cNvSpPr>
            <a:spLocks noChangeShapeType="1"/>
          </p:cNvSpPr>
          <p:nvPr/>
        </p:nvSpPr>
        <p:spPr bwMode="auto">
          <a:xfrm>
            <a:off x="5562600" y="5943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6" name="Line 34"/>
          <p:cNvSpPr>
            <a:spLocks noChangeShapeType="1"/>
          </p:cNvSpPr>
          <p:nvPr/>
        </p:nvSpPr>
        <p:spPr bwMode="auto">
          <a:xfrm>
            <a:off x="7315200" y="59436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7" name="Line 35"/>
          <p:cNvSpPr>
            <a:spLocks noChangeShapeType="1"/>
          </p:cNvSpPr>
          <p:nvPr/>
        </p:nvSpPr>
        <p:spPr bwMode="auto">
          <a:xfrm>
            <a:off x="8839200" y="59436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Text Box 36"/>
          <p:cNvSpPr txBox="1">
            <a:spLocks noChangeArrowheads="1"/>
          </p:cNvSpPr>
          <p:nvPr/>
        </p:nvSpPr>
        <p:spPr bwMode="auto">
          <a:xfrm>
            <a:off x="1889125" y="5600700"/>
            <a:ext cx="48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a:t>HL</a:t>
            </a:r>
          </a:p>
          <a:p>
            <a:r>
              <a:rPr lang="en-GB" sz="1800"/>
              <a:t>IR</a:t>
            </a:r>
          </a:p>
        </p:txBody>
      </p:sp>
      <p:sp>
        <p:nvSpPr>
          <p:cNvPr id="28709" name="Text Box 37"/>
          <p:cNvSpPr txBox="1">
            <a:spLocks noChangeArrowheads="1"/>
          </p:cNvSpPr>
          <p:nvPr/>
        </p:nvSpPr>
        <p:spPr bwMode="auto">
          <a:xfrm>
            <a:off x="7239000" y="5638800"/>
            <a:ext cx="463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a:t>LL</a:t>
            </a:r>
          </a:p>
          <a:p>
            <a:r>
              <a:rPr lang="en-GB" sz="1800"/>
              <a:t>IR</a:t>
            </a:r>
          </a:p>
        </p:txBody>
      </p:sp>
      <p:sp>
        <p:nvSpPr>
          <p:cNvPr id="28710" name="Text Box 38"/>
          <p:cNvSpPr txBox="1">
            <a:spLocks noChangeArrowheads="1"/>
          </p:cNvSpPr>
          <p:nvPr/>
        </p:nvSpPr>
        <p:spPr bwMode="auto">
          <a:xfrm>
            <a:off x="5486400" y="5638800"/>
            <a:ext cx="463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a:t>LL</a:t>
            </a:r>
          </a:p>
          <a:p>
            <a:r>
              <a:rPr lang="en-GB" sz="1800"/>
              <a:t>IR</a:t>
            </a:r>
          </a:p>
        </p:txBody>
      </p:sp>
      <p:sp>
        <p:nvSpPr>
          <p:cNvPr id="28711" name="Text Box 39"/>
          <p:cNvSpPr txBox="1">
            <a:spLocks noChangeArrowheads="1"/>
          </p:cNvSpPr>
          <p:nvPr/>
        </p:nvSpPr>
        <p:spPr bwMode="auto">
          <a:xfrm>
            <a:off x="3581400" y="5638800"/>
            <a:ext cx="48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a:t>HL</a:t>
            </a:r>
          </a:p>
          <a:p>
            <a:r>
              <a:rPr lang="en-GB" sz="1800"/>
              <a:t>IR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94DB259-AD59-4058-A77D-CD5134D9A024}"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EAAD3306-3DDE-4EAA-A0A2-5D5E4E3294E5}" type="slidenum">
              <a:rPr lang="en-GB"/>
              <a:pPr/>
              <a:t>10</a:t>
            </a:fld>
            <a:endParaRPr lang="en-GB"/>
          </a:p>
        </p:txBody>
      </p:sp>
      <p:sp>
        <p:nvSpPr>
          <p:cNvPr id="179202" name="Rectangle 2"/>
          <p:cNvSpPr>
            <a:spLocks noGrp="1" noChangeArrowheads="1"/>
          </p:cNvSpPr>
          <p:nvPr>
            <p:ph type="title"/>
          </p:nvPr>
        </p:nvSpPr>
        <p:spPr>
          <a:xfrm>
            <a:off x="685800" y="0"/>
            <a:ext cx="7772400" cy="838200"/>
          </a:xfrm>
        </p:spPr>
        <p:txBody>
          <a:bodyPr/>
          <a:lstStyle/>
          <a:p>
            <a:r>
              <a:rPr lang="en-GB"/>
              <a:t>Other linear representations</a:t>
            </a:r>
          </a:p>
        </p:txBody>
      </p:sp>
      <p:sp>
        <p:nvSpPr>
          <p:cNvPr id="179203" name="Rectangle 3"/>
          <p:cNvSpPr>
            <a:spLocks noGrp="1" noChangeArrowheads="1"/>
          </p:cNvSpPr>
          <p:nvPr>
            <p:ph type="body" idx="1"/>
          </p:nvPr>
        </p:nvSpPr>
        <p:spPr>
          <a:xfrm>
            <a:off x="304800" y="838200"/>
            <a:ext cx="8534400" cy="5257800"/>
          </a:xfrm>
        </p:spPr>
        <p:txBody>
          <a:bodyPr/>
          <a:lstStyle/>
          <a:p>
            <a:pPr>
              <a:lnSpc>
                <a:spcPct val="90000"/>
              </a:lnSpc>
              <a:spcBef>
                <a:spcPct val="0"/>
              </a:spcBef>
            </a:pPr>
            <a:r>
              <a:rPr lang="en-GB" sz="2800" u="sng"/>
              <a:t>Two address code</a:t>
            </a:r>
            <a:r>
              <a:rPr lang="en-GB" sz="2800"/>
              <a:t> is more compact: In general, it allows statements of the form x=x &lt;op&gt; y (single operator and at most two operands).</a:t>
            </a:r>
          </a:p>
          <a:p>
            <a:pPr>
              <a:lnSpc>
                <a:spcPct val="80000"/>
              </a:lnSpc>
              <a:spcBef>
                <a:spcPct val="0"/>
              </a:spcBef>
              <a:buFontTx/>
              <a:buNone/>
            </a:pPr>
            <a:r>
              <a:rPr lang="en-GB" sz="2000" b="1">
                <a:latin typeface="Courier New" panose="02070309020205020404" pitchFamily="49" charset="0"/>
              </a:rPr>
              <a:t>		load  r1,y	</a:t>
            </a:r>
          </a:p>
          <a:p>
            <a:pPr>
              <a:lnSpc>
                <a:spcPct val="80000"/>
              </a:lnSpc>
              <a:spcBef>
                <a:spcPct val="0"/>
              </a:spcBef>
              <a:buFontTx/>
              <a:buNone/>
            </a:pPr>
            <a:r>
              <a:rPr lang="en-GB" sz="2000" b="1">
                <a:latin typeface="Courier New" panose="02070309020205020404" pitchFamily="49" charset="0"/>
              </a:rPr>
              <a:t>		loadi r2,2	</a:t>
            </a:r>
          </a:p>
          <a:p>
            <a:pPr>
              <a:lnSpc>
                <a:spcPct val="80000"/>
              </a:lnSpc>
              <a:spcBef>
                <a:spcPct val="0"/>
              </a:spcBef>
              <a:buFontTx/>
              <a:buNone/>
            </a:pPr>
            <a:r>
              <a:rPr lang="en-GB" sz="2000" b="1">
                <a:latin typeface="Courier New" panose="02070309020205020404" pitchFamily="49" charset="0"/>
              </a:rPr>
              <a:t>		mult r2,r2,r1</a:t>
            </a:r>
          </a:p>
          <a:p>
            <a:pPr>
              <a:lnSpc>
                <a:spcPct val="80000"/>
              </a:lnSpc>
              <a:spcBef>
                <a:spcPct val="0"/>
              </a:spcBef>
              <a:buFontTx/>
              <a:buNone/>
            </a:pPr>
            <a:r>
              <a:rPr lang="en-GB" sz="2000" b="1">
                <a:latin typeface="Courier New" panose="02070309020205020404" pitchFamily="49" charset="0"/>
              </a:rPr>
              <a:t>		load r3,x</a:t>
            </a:r>
          </a:p>
          <a:p>
            <a:pPr>
              <a:lnSpc>
                <a:spcPct val="80000"/>
              </a:lnSpc>
              <a:spcBef>
                <a:spcPct val="0"/>
              </a:spcBef>
              <a:buFontTx/>
              <a:buNone/>
            </a:pPr>
            <a:r>
              <a:rPr lang="en-GB" sz="2000" b="1">
                <a:latin typeface="Courier New" panose="02070309020205020404" pitchFamily="49" charset="0"/>
              </a:rPr>
              <a:t>		sub r3,r3,r2</a:t>
            </a:r>
          </a:p>
          <a:p>
            <a:pPr>
              <a:lnSpc>
                <a:spcPct val="90000"/>
              </a:lnSpc>
              <a:spcBef>
                <a:spcPct val="0"/>
              </a:spcBef>
            </a:pPr>
            <a:r>
              <a:rPr lang="en-GB" sz="2800" u="sng"/>
              <a:t>One address code</a:t>
            </a:r>
            <a:r>
              <a:rPr lang="en-GB" sz="2800"/>
              <a:t> (also called stack machine code) is more compact. Would be useful in environments where space is at a premium (has been used to construct bytecode interpreters for Java):</a:t>
            </a:r>
          </a:p>
          <a:p>
            <a:pPr>
              <a:lnSpc>
                <a:spcPct val="80000"/>
              </a:lnSpc>
              <a:spcBef>
                <a:spcPct val="0"/>
              </a:spcBef>
              <a:buFontTx/>
              <a:buNone/>
            </a:pPr>
            <a:r>
              <a:rPr lang="en-GB" sz="2000" b="1">
                <a:latin typeface="Courier New" panose="02070309020205020404" pitchFamily="49" charset="0"/>
              </a:rPr>
              <a:t>		push  2	</a:t>
            </a:r>
          </a:p>
          <a:p>
            <a:pPr>
              <a:lnSpc>
                <a:spcPct val="80000"/>
              </a:lnSpc>
              <a:spcBef>
                <a:spcPct val="0"/>
              </a:spcBef>
              <a:buFontTx/>
              <a:buNone/>
            </a:pPr>
            <a:r>
              <a:rPr lang="en-GB" sz="2000" b="1">
                <a:latin typeface="Courier New" panose="02070309020205020404" pitchFamily="49" charset="0"/>
              </a:rPr>
              <a:t>		push  y	</a:t>
            </a:r>
          </a:p>
          <a:p>
            <a:pPr>
              <a:lnSpc>
                <a:spcPct val="80000"/>
              </a:lnSpc>
              <a:spcBef>
                <a:spcPct val="0"/>
              </a:spcBef>
              <a:buFontTx/>
              <a:buNone/>
            </a:pPr>
            <a:r>
              <a:rPr lang="en-GB" sz="2000" b="1">
                <a:latin typeface="Courier New" panose="02070309020205020404" pitchFamily="49" charset="0"/>
              </a:rPr>
              <a:t>		multiply</a:t>
            </a:r>
          </a:p>
          <a:p>
            <a:pPr>
              <a:lnSpc>
                <a:spcPct val="80000"/>
              </a:lnSpc>
              <a:spcBef>
                <a:spcPct val="0"/>
              </a:spcBef>
              <a:buFontTx/>
              <a:buNone/>
            </a:pPr>
            <a:r>
              <a:rPr lang="en-GB" sz="2000" b="1">
                <a:latin typeface="Courier New" panose="02070309020205020404" pitchFamily="49" charset="0"/>
              </a:rPr>
              <a:t>		push  x</a:t>
            </a:r>
          </a:p>
          <a:p>
            <a:pPr>
              <a:lnSpc>
                <a:spcPct val="80000"/>
              </a:lnSpc>
              <a:spcBef>
                <a:spcPct val="0"/>
              </a:spcBef>
              <a:buFontTx/>
              <a:buNone/>
            </a:pPr>
            <a:r>
              <a:rPr lang="en-GB" sz="2000" b="1">
                <a:latin typeface="Courier New" panose="02070309020205020404" pitchFamily="49" charset="0"/>
              </a:rPr>
              <a:t>		subtract</a:t>
            </a:r>
            <a:endParaRPr lang="en-GB" sz="2000">
              <a:latin typeface="Courier New" panose="02070309020205020404"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381000" y="0"/>
            <a:ext cx="8305800" cy="620713"/>
          </a:xfrm>
        </p:spPr>
        <p:txBody>
          <a:bodyPr/>
          <a:lstStyle/>
          <a:p>
            <a:r>
              <a:rPr lang="en-GB" sz="4000"/>
              <a:t>Some Examples</a:t>
            </a:r>
          </a:p>
        </p:txBody>
      </p:sp>
      <p:sp>
        <p:nvSpPr>
          <p:cNvPr id="178179" name="Rectangle 3"/>
          <p:cNvSpPr>
            <a:spLocks noGrp="1" noChangeArrowheads="1"/>
          </p:cNvSpPr>
          <p:nvPr>
            <p:ph type="body" idx="1"/>
          </p:nvPr>
        </p:nvSpPr>
        <p:spPr>
          <a:xfrm>
            <a:off x="323850" y="765175"/>
            <a:ext cx="8610600" cy="5911850"/>
          </a:xfrm>
        </p:spPr>
        <p:txBody>
          <a:bodyPr/>
          <a:lstStyle/>
          <a:p>
            <a:pPr>
              <a:lnSpc>
                <a:spcPct val="80000"/>
              </a:lnSpc>
              <a:spcBef>
                <a:spcPct val="0"/>
              </a:spcBef>
            </a:pPr>
            <a:r>
              <a:rPr lang="en-GB" sz="2400"/>
              <a:t>1: Simple back-end compiler:</a:t>
            </a:r>
          </a:p>
          <a:p>
            <a:pPr lvl="1">
              <a:lnSpc>
                <a:spcPct val="80000"/>
              </a:lnSpc>
              <a:spcBef>
                <a:spcPct val="0"/>
              </a:spcBef>
            </a:pPr>
            <a:r>
              <a:rPr lang="en-GB" sz="2000"/>
              <a:t>Code: CFG + 3-address code</a:t>
            </a:r>
          </a:p>
          <a:p>
            <a:pPr lvl="1">
              <a:lnSpc>
                <a:spcPct val="80000"/>
              </a:lnSpc>
              <a:spcBef>
                <a:spcPct val="0"/>
              </a:spcBef>
            </a:pPr>
            <a:r>
              <a:rPr lang="en-GB" sz="2000"/>
              <a:t>Analysis info: value DAG (represents dataflow in basic block)</a:t>
            </a:r>
          </a:p>
          <a:p>
            <a:pPr>
              <a:lnSpc>
                <a:spcPct val="80000"/>
              </a:lnSpc>
              <a:spcBef>
                <a:spcPct val="0"/>
              </a:spcBef>
            </a:pPr>
            <a:r>
              <a:rPr lang="en-GB" sz="2400"/>
              <a:t>2. Sun Compilers for SPARC:</a:t>
            </a:r>
          </a:p>
          <a:p>
            <a:pPr lvl="1">
              <a:lnSpc>
                <a:spcPct val="80000"/>
              </a:lnSpc>
              <a:spcBef>
                <a:spcPct val="0"/>
              </a:spcBef>
            </a:pPr>
            <a:r>
              <a:rPr lang="en-GB" sz="2000"/>
              <a:t>Code: 2 different IRs</a:t>
            </a:r>
          </a:p>
          <a:p>
            <a:pPr lvl="1">
              <a:lnSpc>
                <a:spcPct val="80000"/>
              </a:lnSpc>
              <a:spcBef>
                <a:spcPct val="0"/>
              </a:spcBef>
            </a:pPr>
            <a:r>
              <a:rPr lang="en-GB" sz="2000"/>
              <a:t>Analysis info: CFG+dependence graph+??</a:t>
            </a:r>
          </a:p>
          <a:p>
            <a:pPr lvl="1">
              <a:lnSpc>
                <a:spcPct val="80000"/>
              </a:lnSpc>
              <a:spcBef>
                <a:spcPct val="0"/>
              </a:spcBef>
            </a:pPr>
            <a:r>
              <a:rPr lang="en-GB" sz="2000"/>
              <a:t>High-level IRs: linked list of triples</a:t>
            </a:r>
          </a:p>
          <a:p>
            <a:pPr lvl="1">
              <a:lnSpc>
                <a:spcPct val="80000"/>
              </a:lnSpc>
              <a:spcBef>
                <a:spcPct val="0"/>
              </a:spcBef>
            </a:pPr>
            <a:r>
              <a:rPr lang="en-GB" sz="2000"/>
              <a:t>Low-level IRs: SPARC assembly like operations</a:t>
            </a:r>
          </a:p>
          <a:p>
            <a:pPr>
              <a:lnSpc>
                <a:spcPct val="80000"/>
              </a:lnSpc>
              <a:spcBef>
                <a:spcPct val="0"/>
              </a:spcBef>
            </a:pPr>
            <a:r>
              <a:rPr lang="en-GB" sz="2400"/>
              <a:t>3. IBM Compilers for Power, PowerPC:</a:t>
            </a:r>
          </a:p>
          <a:p>
            <a:pPr lvl="1">
              <a:lnSpc>
                <a:spcPct val="80000"/>
              </a:lnSpc>
              <a:spcBef>
                <a:spcPct val="0"/>
              </a:spcBef>
            </a:pPr>
            <a:r>
              <a:rPr lang="en-GB" sz="2000"/>
              <a:t>Code: Low-level IR</a:t>
            </a:r>
          </a:p>
          <a:p>
            <a:pPr lvl="1">
              <a:lnSpc>
                <a:spcPct val="80000"/>
              </a:lnSpc>
              <a:spcBef>
                <a:spcPct val="0"/>
              </a:spcBef>
            </a:pPr>
            <a:r>
              <a:rPr lang="en-GB" sz="2000"/>
              <a:t>Analysis info: CFG + value graph + dataflow graphs.</a:t>
            </a:r>
          </a:p>
          <a:p>
            <a:pPr>
              <a:lnSpc>
                <a:spcPct val="80000"/>
              </a:lnSpc>
              <a:spcBef>
                <a:spcPct val="0"/>
              </a:spcBef>
            </a:pPr>
            <a:r>
              <a:rPr lang="en-GB" sz="2400"/>
              <a:t>4. dHPF compiler:</a:t>
            </a:r>
          </a:p>
          <a:p>
            <a:pPr lvl="1">
              <a:lnSpc>
                <a:spcPct val="80000"/>
              </a:lnSpc>
              <a:spcBef>
                <a:spcPct val="0"/>
              </a:spcBef>
            </a:pPr>
            <a:r>
              <a:rPr lang="en-GB" sz="2000"/>
              <a:t>Code: AST</a:t>
            </a:r>
          </a:p>
          <a:p>
            <a:pPr lvl="1">
              <a:lnSpc>
                <a:spcPct val="80000"/>
              </a:lnSpc>
              <a:spcBef>
                <a:spcPct val="0"/>
              </a:spcBef>
            </a:pPr>
            <a:r>
              <a:rPr lang="en-GB" sz="2000"/>
              <a:t>Analysis info: CFG+SSA+Value DAG+Call Graph</a:t>
            </a:r>
          </a:p>
          <a:p>
            <a:pPr lvl="1">
              <a:lnSpc>
                <a:spcPct val="80000"/>
              </a:lnSpc>
              <a:spcBef>
                <a:spcPct val="0"/>
              </a:spcBef>
              <a:buFontTx/>
              <a:buNone/>
            </a:pPr>
            <a:r>
              <a:rPr lang="en-GB" sz="2000"/>
              <a:t>	(</a:t>
            </a:r>
            <a:r>
              <a:rPr lang="en-GB" sz="2000" b="1"/>
              <a:t>SSA</a:t>
            </a:r>
            <a:r>
              <a:rPr lang="en-GB" sz="2000"/>
              <a:t> stands for </a:t>
            </a:r>
            <a:r>
              <a:rPr lang="en-GB" sz="2000" u="sng"/>
              <a:t>Static Single Assignment</a:t>
            </a:r>
            <a:r>
              <a:rPr lang="en-GB" sz="2000"/>
              <a:t>: same as 3-address code, but all variables have a distinct name every time they are defined; if they are defined in different control paths the statement x3=</a:t>
            </a:r>
            <a:r>
              <a:rPr lang="en-US" sz="2000">
                <a:cs typeface="Times New Roman" panose="02020603050405020304" pitchFamily="18" charset="0"/>
              </a:rPr>
              <a:t>Ø(x1,x2) is used to combine the two definitions)</a:t>
            </a:r>
          </a:p>
          <a:p>
            <a:pPr>
              <a:lnSpc>
                <a:spcPct val="80000"/>
              </a:lnSpc>
              <a:spcBef>
                <a:spcPct val="0"/>
              </a:spcBef>
              <a:buFontTx/>
              <a:buNone/>
            </a:pPr>
            <a:r>
              <a:rPr lang="en-GB" sz="2400" b="1" u="sng"/>
              <a:t>Remark:</a:t>
            </a:r>
          </a:p>
          <a:p>
            <a:pPr lvl="1">
              <a:lnSpc>
                <a:spcPct val="80000"/>
              </a:lnSpc>
              <a:spcBef>
                <a:spcPct val="0"/>
              </a:spcBef>
            </a:pPr>
            <a:r>
              <a:rPr lang="en-GB" sz="2000"/>
              <a:t>Many kinds of IR are used in practice. Choice depends...</a:t>
            </a:r>
          </a:p>
          <a:p>
            <a:pPr>
              <a:lnSpc>
                <a:spcPct val="80000"/>
              </a:lnSpc>
              <a:spcBef>
                <a:spcPct val="0"/>
              </a:spcBef>
            </a:pPr>
            <a:r>
              <a:rPr lang="en-GB" sz="2400" b="1" i="1"/>
              <a:t>But… representing code is half the story!</a:t>
            </a:r>
          </a:p>
          <a:p>
            <a:pPr lvl="2">
              <a:lnSpc>
                <a:spcPct val="80000"/>
              </a:lnSpc>
              <a:spcBef>
                <a:spcPct val="0"/>
              </a:spcBef>
            </a:pPr>
            <a:r>
              <a:rPr lang="en-GB" sz="2000" b="1" i="1"/>
              <a:t>Symbol tables, constants table, storage map.</a:t>
            </a:r>
          </a:p>
          <a:p>
            <a:pPr lvl="1">
              <a:lnSpc>
                <a:spcPct val="80000"/>
              </a:lnSpc>
              <a:spcBef>
                <a:spcPct val="0"/>
              </a:spcBef>
            </a:pPr>
            <a:endParaRPr lang="en-GB"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CBAA39B-70AA-4684-A516-9B9C2171B4F2}"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2C467F64-C56A-466F-A547-788F47BD3C8B}" type="slidenum">
              <a:rPr lang="en-GB"/>
              <a:pPr/>
              <a:t>12</a:t>
            </a:fld>
            <a:endParaRPr lang="en-GB"/>
          </a:p>
        </p:txBody>
      </p:sp>
      <p:sp>
        <p:nvSpPr>
          <p:cNvPr id="186370" name="Rectangle 2"/>
          <p:cNvSpPr>
            <a:spLocks noGrp="1" noChangeArrowheads="1"/>
          </p:cNvSpPr>
          <p:nvPr>
            <p:ph type="title"/>
          </p:nvPr>
        </p:nvSpPr>
        <p:spPr>
          <a:xfrm>
            <a:off x="685800" y="0"/>
            <a:ext cx="7772400" cy="838200"/>
          </a:xfrm>
        </p:spPr>
        <p:txBody>
          <a:bodyPr/>
          <a:lstStyle/>
          <a:p>
            <a:r>
              <a:rPr lang="en-GB"/>
              <a:t>Symbol Tables: The key idea</a:t>
            </a:r>
          </a:p>
        </p:txBody>
      </p:sp>
      <p:sp>
        <p:nvSpPr>
          <p:cNvPr id="186371" name="Rectangle 3"/>
          <p:cNvSpPr>
            <a:spLocks noGrp="1" noChangeArrowheads="1"/>
          </p:cNvSpPr>
          <p:nvPr>
            <p:ph type="body" idx="1"/>
          </p:nvPr>
        </p:nvSpPr>
        <p:spPr>
          <a:xfrm>
            <a:off x="304800" y="838200"/>
            <a:ext cx="8534400" cy="5410200"/>
          </a:xfrm>
        </p:spPr>
        <p:txBody>
          <a:bodyPr/>
          <a:lstStyle/>
          <a:p>
            <a:pPr>
              <a:lnSpc>
                <a:spcPct val="90000"/>
              </a:lnSpc>
            </a:pPr>
            <a:r>
              <a:rPr lang="en-GB" sz="2600"/>
              <a:t>Introduce a central repository of facts:</a:t>
            </a:r>
          </a:p>
          <a:p>
            <a:pPr lvl="1">
              <a:lnSpc>
                <a:spcPct val="90000"/>
              </a:lnSpc>
            </a:pPr>
            <a:r>
              <a:rPr lang="en-GB" sz="2400"/>
              <a:t>symbol table or sets of symbol tables</a:t>
            </a:r>
            <a:endParaRPr lang="en-GB" sz="2600"/>
          </a:p>
          <a:p>
            <a:pPr>
              <a:lnSpc>
                <a:spcPct val="90000"/>
              </a:lnSpc>
            </a:pPr>
            <a:r>
              <a:rPr lang="en-GB" sz="2600"/>
              <a:t>Associate with each production a snippet of code that would execute each time the parser reduces that production - action routines. Examples:</a:t>
            </a:r>
          </a:p>
          <a:p>
            <a:pPr lvl="1">
              <a:lnSpc>
                <a:spcPct val="90000"/>
              </a:lnSpc>
            </a:pPr>
            <a:r>
              <a:rPr lang="en-GB" sz="2400"/>
              <a:t>Code that checks if a variable is declared prior to use (on a production like </a:t>
            </a:r>
            <a:r>
              <a:rPr lang="en-GB" sz="2400" i="1"/>
              <a:t>Factor</a:t>
            </a:r>
            <a:r>
              <a:rPr lang="en-GB" sz="2400" i="1">
                <a:sym typeface="Symbol" panose="05050102010706020507" pitchFamily="18" charset="2"/>
              </a:rPr>
              <a:t></a:t>
            </a:r>
            <a:r>
              <a:rPr lang="en-GB" sz="2400" i="1"/>
              <a:t>id</a:t>
            </a:r>
            <a:r>
              <a:rPr lang="en-GB" sz="2400"/>
              <a:t>)</a:t>
            </a:r>
          </a:p>
          <a:p>
            <a:pPr lvl="1">
              <a:lnSpc>
                <a:spcPct val="90000"/>
              </a:lnSpc>
            </a:pPr>
            <a:r>
              <a:rPr lang="en-GB" sz="2400"/>
              <a:t>Code that checks that each operator and its operands are type-compatible (on a production like </a:t>
            </a:r>
            <a:r>
              <a:rPr lang="en-GB" sz="2400" i="1"/>
              <a:t>Term</a:t>
            </a:r>
            <a:r>
              <a:rPr lang="en-GB" sz="2400" i="1">
                <a:sym typeface="Symbol" panose="05050102010706020507" pitchFamily="18" charset="2"/>
              </a:rPr>
              <a:t>Term*Factor</a:t>
            </a:r>
            <a:r>
              <a:rPr lang="en-GB" sz="2400">
                <a:sym typeface="Symbol" panose="05050102010706020507" pitchFamily="18" charset="2"/>
              </a:rPr>
              <a:t>)</a:t>
            </a:r>
            <a:endParaRPr lang="en-GB" sz="2400"/>
          </a:p>
          <a:p>
            <a:pPr>
              <a:lnSpc>
                <a:spcPct val="90000"/>
              </a:lnSpc>
            </a:pPr>
            <a:r>
              <a:rPr lang="en-GB" sz="2600"/>
              <a:t>Allowing arbitrary code provides flexibility.</a:t>
            </a:r>
          </a:p>
          <a:p>
            <a:pPr>
              <a:lnSpc>
                <a:spcPct val="90000"/>
              </a:lnSpc>
            </a:pPr>
            <a:r>
              <a:rPr lang="en-GB" sz="2600"/>
              <a:t>Evaluation fits nicely with LR(1) parsing.</a:t>
            </a:r>
          </a:p>
          <a:p>
            <a:pPr>
              <a:lnSpc>
                <a:spcPct val="90000"/>
              </a:lnSpc>
            </a:pPr>
            <a:r>
              <a:rPr lang="en-GB" sz="2800"/>
              <a:t>Symbol tables are retained across compilation (</a:t>
            </a:r>
            <a:r>
              <a:rPr lang="en-GB" sz="2600"/>
              <a:t>carry on for debugging too</a:t>
            </a:r>
            <a:r>
              <a:rPr lang="en-GB" sz="280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C02553-7DD1-4311-88E1-E6C76C0D09F0}"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D8EC3701-36CE-465D-AF7A-2C44695B323C}" type="slidenum">
              <a:rPr lang="en-GB"/>
              <a:pPr/>
              <a:t>13</a:t>
            </a:fld>
            <a:endParaRPr lang="en-GB"/>
          </a:p>
        </p:txBody>
      </p:sp>
      <p:sp>
        <p:nvSpPr>
          <p:cNvPr id="187394" name="Rectangle 2"/>
          <p:cNvSpPr>
            <a:spLocks noGrp="1" noChangeArrowheads="1"/>
          </p:cNvSpPr>
          <p:nvPr>
            <p:ph type="title"/>
          </p:nvPr>
        </p:nvSpPr>
        <p:spPr>
          <a:xfrm>
            <a:off x="0" y="0"/>
            <a:ext cx="9144000" cy="914400"/>
          </a:xfrm>
        </p:spPr>
        <p:txBody>
          <a:bodyPr/>
          <a:lstStyle/>
          <a:p>
            <a:r>
              <a:rPr lang="en-GB" sz="3600"/>
              <a:t>What information is stored in the symbol table?</a:t>
            </a:r>
            <a:endParaRPr lang="en-GB"/>
          </a:p>
        </p:txBody>
      </p:sp>
      <p:sp>
        <p:nvSpPr>
          <p:cNvPr id="187395" name="Rectangle 3"/>
          <p:cNvSpPr>
            <a:spLocks noGrp="1" noChangeArrowheads="1"/>
          </p:cNvSpPr>
          <p:nvPr>
            <p:ph type="body" idx="1"/>
          </p:nvPr>
        </p:nvSpPr>
        <p:spPr>
          <a:xfrm>
            <a:off x="0" y="762000"/>
            <a:ext cx="9144000" cy="5486400"/>
          </a:xfrm>
        </p:spPr>
        <p:txBody>
          <a:bodyPr/>
          <a:lstStyle/>
          <a:p>
            <a:pPr>
              <a:buFontTx/>
              <a:buNone/>
            </a:pPr>
            <a:r>
              <a:rPr lang="en-GB" sz="2600"/>
              <a:t>What items to enter in the symbol table?</a:t>
            </a:r>
          </a:p>
          <a:p>
            <a:r>
              <a:rPr lang="en-GB" sz="2400"/>
              <a:t>Variable names; defined constants; procedure and function names; literal constants and strings; source text labels; compiler-generated temporaries.</a:t>
            </a:r>
          </a:p>
          <a:p>
            <a:pPr>
              <a:lnSpc>
                <a:spcPct val="80000"/>
              </a:lnSpc>
              <a:spcBef>
                <a:spcPct val="0"/>
              </a:spcBef>
              <a:buFontTx/>
              <a:buNone/>
            </a:pPr>
            <a:endParaRPr lang="en-GB" sz="2600"/>
          </a:p>
          <a:p>
            <a:pPr>
              <a:buFontTx/>
              <a:buNone/>
            </a:pPr>
            <a:r>
              <a:rPr lang="en-GB" sz="2600"/>
              <a:t>What kind of information might the compiler need about each item:</a:t>
            </a:r>
          </a:p>
          <a:p>
            <a:r>
              <a:rPr lang="en-GB" sz="2400"/>
              <a:t>textual name, data type, declaring procedure, storage information. Depending on the type of the object, the compiler may want to know list of fields (for structures), number of parameters and types (for functions), etc…</a:t>
            </a:r>
          </a:p>
          <a:p>
            <a:pPr>
              <a:lnSpc>
                <a:spcPct val="50000"/>
              </a:lnSpc>
              <a:spcBef>
                <a:spcPct val="0"/>
              </a:spcBef>
            </a:pPr>
            <a:endParaRPr lang="en-GB" sz="2400"/>
          </a:p>
          <a:p>
            <a:pPr>
              <a:buFontTx/>
              <a:buNone/>
            </a:pPr>
            <a:r>
              <a:rPr lang="en-GB" sz="2400"/>
              <a:t>In practice, many different tables may exist.</a:t>
            </a:r>
          </a:p>
          <a:p>
            <a:pPr algn="ctr">
              <a:buFontTx/>
              <a:buNone/>
            </a:pPr>
            <a:r>
              <a:rPr lang="en-GB" sz="2400" i="1"/>
              <a:t>Symbol table information is accessed frequently: </a:t>
            </a:r>
          </a:p>
          <a:p>
            <a:pPr algn="ctr">
              <a:spcBef>
                <a:spcPct val="0"/>
              </a:spcBef>
              <a:buFontTx/>
              <a:buNone/>
            </a:pPr>
            <a:r>
              <a:rPr lang="en-GB" sz="2400" i="1"/>
              <a:t>hence, efficiency of access is critical!</a:t>
            </a:r>
            <a:endParaRPr lang="en-GB"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DB2ECAC-19FD-4543-BF52-F064616FB917}"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C7A00D17-0F96-4226-80B1-F92DABF606A4}" type="slidenum">
              <a:rPr lang="en-GB"/>
              <a:pPr/>
              <a:t>14</a:t>
            </a:fld>
            <a:endParaRPr lang="en-GB"/>
          </a:p>
        </p:txBody>
      </p:sp>
      <p:sp>
        <p:nvSpPr>
          <p:cNvPr id="188418" name="Rectangle 2"/>
          <p:cNvSpPr>
            <a:spLocks noGrp="1" noChangeArrowheads="1"/>
          </p:cNvSpPr>
          <p:nvPr>
            <p:ph type="title"/>
          </p:nvPr>
        </p:nvSpPr>
        <p:spPr>
          <a:xfrm>
            <a:off x="685800" y="152400"/>
            <a:ext cx="7772400" cy="838200"/>
          </a:xfrm>
        </p:spPr>
        <p:txBody>
          <a:bodyPr/>
          <a:lstStyle/>
          <a:p>
            <a:r>
              <a:rPr lang="en-GB"/>
              <a:t>Organising the symbol table</a:t>
            </a:r>
          </a:p>
        </p:txBody>
      </p:sp>
      <p:sp>
        <p:nvSpPr>
          <p:cNvPr id="188419" name="Rectangle 3"/>
          <p:cNvSpPr>
            <a:spLocks noGrp="1" noChangeArrowheads="1"/>
          </p:cNvSpPr>
          <p:nvPr>
            <p:ph type="body" idx="1"/>
          </p:nvPr>
        </p:nvSpPr>
        <p:spPr>
          <a:xfrm>
            <a:off x="152400" y="990600"/>
            <a:ext cx="8839200" cy="5105400"/>
          </a:xfrm>
        </p:spPr>
        <p:txBody>
          <a:bodyPr/>
          <a:lstStyle/>
          <a:p>
            <a:r>
              <a:rPr lang="en-GB" sz="2800"/>
              <a:t>Linear List:</a:t>
            </a:r>
          </a:p>
          <a:p>
            <a:pPr lvl="1">
              <a:lnSpc>
                <a:spcPct val="95000"/>
              </a:lnSpc>
              <a:spcBef>
                <a:spcPct val="0"/>
              </a:spcBef>
            </a:pPr>
            <a:r>
              <a:rPr lang="en-GB" sz="2300"/>
              <a:t>Simple approach, has no fixed size; but inefficient: a lookup may need to traverse the entire list: this takes </a:t>
            </a:r>
            <a:r>
              <a:rPr lang="en-GB" sz="2300" i="1"/>
              <a:t>O(n).</a:t>
            </a:r>
            <a:endParaRPr lang="en-GB" sz="2300"/>
          </a:p>
          <a:p>
            <a:pPr>
              <a:lnSpc>
                <a:spcPct val="95000"/>
              </a:lnSpc>
              <a:spcBef>
                <a:spcPct val="0"/>
              </a:spcBef>
            </a:pPr>
            <a:r>
              <a:rPr lang="en-GB" sz="2800"/>
              <a:t>Binary tree:</a:t>
            </a:r>
            <a:endParaRPr lang="en-GB"/>
          </a:p>
          <a:p>
            <a:pPr lvl="1">
              <a:lnSpc>
                <a:spcPct val="95000"/>
              </a:lnSpc>
              <a:spcBef>
                <a:spcPct val="0"/>
              </a:spcBef>
            </a:pPr>
            <a:r>
              <a:rPr lang="en-GB" sz="2300"/>
              <a:t>An unbalanced tree would have similar behaviour as a linear list (this could arise if symbols are entered in sorted order).</a:t>
            </a:r>
          </a:p>
          <a:p>
            <a:pPr lvl="1">
              <a:lnSpc>
                <a:spcPct val="95000"/>
              </a:lnSpc>
              <a:spcBef>
                <a:spcPct val="0"/>
              </a:spcBef>
            </a:pPr>
            <a:r>
              <a:rPr lang="en-GB" sz="2300"/>
              <a:t>A balanced tree (path length is roughly equal to all its leaves) would take </a:t>
            </a:r>
            <a:r>
              <a:rPr lang="en-GB" sz="2300" i="1"/>
              <a:t>O(log</a:t>
            </a:r>
            <a:r>
              <a:rPr lang="en-GB" sz="2300" i="1" baseline="-25000"/>
              <a:t>2</a:t>
            </a:r>
            <a:r>
              <a:rPr lang="en-GB" sz="2300" i="1"/>
              <a:t>n)</a:t>
            </a:r>
            <a:r>
              <a:rPr lang="en-GB" sz="2300"/>
              <a:t> probes per lookup (worst-case). Techniques exist for dynamically rebalancing trees.</a:t>
            </a:r>
          </a:p>
          <a:p>
            <a:pPr>
              <a:lnSpc>
                <a:spcPct val="95000"/>
              </a:lnSpc>
              <a:spcBef>
                <a:spcPct val="0"/>
              </a:spcBef>
            </a:pPr>
            <a:r>
              <a:rPr lang="en-GB" sz="2800"/>
              <a:t>Hash table:</a:t>
            </a:r>
          </a:p>
          <a:p>
            <a:pPr lvl="1">
              <a:lnSpc>
                <a:spcPct val="95000"/>
              </a:lnSpc>
              <a:spcBef>
                <a:spcPct val="0"/>
              </a:spcBef>
            </a:pPr>
            <a:r>
              <a:rPr lang="en-GB" sz="2300"/>
              <a:t>Uses a hash function, </a:t>
            </a:r>
            <a:r>
              <a:rPr lang="en-GB" sz="2300" i="1"/>
              <a:t>h</a:t>
            </a:r>
            <a:r>
              <a:rPr lang="en-GB" sz="2300"/>
              <a:t>, to map names into integers; this is taken as a table index to store information. Potentially </a:t>
            </a:r>
            <a:r>
              <a:rPr lang="en-GB" sz="2300" i="1"/>
              <a:t>O(1),</a:t>
            </a:r>
            <a:r>
              <a:rPr lang="en-GB" sz="2300"/>
              <a:t> but needs inexpensive function, with good mapping properties, and a policy to handle cases when several names map to the same single index.</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fld id="{BAE58DB5-6EE1-4A8C-AA56-7BD204DB121D}" type="datetime5">
              <a:rPr lang="en-GB"/>
              <a:pPr/>
              <a:t>30-Dec-20</a:t>
            </a:fld>
            <a:endParaRPr lang="en-GB"/>
          </a:p>
        </p:txBody>
      </p:sp>
      <p:sp>
        <p:nvSpPr>
          <p:cNvPr id="20" name="Footer Placeholder 4"/>
          <p:cNvSpPr>
            <a:spLocks noGrp="1"/>
          </p:cNvSpPr>
          <p:nvPr>
            <p:ph type="ftr" sz="quarter" idx="11"/>
          </p:nvPr>
        </p:nvSpPr>
        <p:spPr/>
        <p:txBody>
          <a:bodyPr/>
          <a:lstStyle/>
          <a:p>
            <a:r>
              <a:rPr lang="en-GB"/>
              <a:t>COMP30142 Lecture 12</a:t>
            </a:r>
          </a:p>
        </p:txBody>
      </p:sp>
      <p:sp>
        <p:nvSpPr>
          <p:cNvPr id="21" name="Slide Number Placeholder 5"/>
          <p:cNvSpPr>
            <a:spLocks noGrp="1"/>
          </p:cNvSpPr>
          <p:nvPr>
            <p:ph type="sldNum" sz="quarter" idx="12"/>
          </p:nvPr>
        </p:nvSpPr>
        <p:spPr/>
        <p:txBody>
          <a:bodyPr/>
          <a:lstStyle/>
          <a:p>
            <a:fld id="{97E8482E-8FB2-4F7F-9273-0F8ED1F5E097}" type="slidenum">
              <a:rPr lang="en-GB"/>
              <a:pPr/>
              <a:t>15</a:t>
            </a:fld>
            <a:endParaRPr lang="en-GB"/>
          </a:p>
        </p:txBody>
      </p:sp>
      <p:sp>
        <p:nvSpPr>
          <p:cNvPr id="189442" name="Rectangle 2"/>
          <p:cNvSpPr>
            <a:spLocks noGrp="1" noChangeArrowheads="1"/>
          </p:cNvSpPr>
          <p:nvPr>
            <p:ph type="title"/>
          </p:nvPr>
        </p:nvSpPr>
        <p:spPr>
          <a:xfrm>
            <a:off x="685800" y="152400"/>
            <a:ext cx="7772400" cy="914400"/>
          </a:xfrm>
        </p:spPr>
        <p:txBody>
          <a:bodyPr/>
          <a:lstStyle/>
          <a:p>
            <a:r>
              <a:rPr lang="en-GB"/>
              <a:t>Bucket hashing (open hashing)</a:t>
            </a:r>
          </a:p>
        </p:txBody>
      </p:sp>
      <p:sp>
        <p:nvSpPr>
          <p:cNvPr id="189443" name="Rectangle 3"/>
          <p:cNvSpPr>
            <a:spLocks noGrp="1" noChangeArrowheads="1"/>
          </p:cNvSpPr>
          <p:nvPr>
            <p:ph type="body" idx="1"/>
          </p:nvPr>
        </p:nvSpPr>
        <p:spPr>
          <a:xfrm>
            <a:off x="0" y="1219200"/>
            <a:ext cx="6096000" cy="5029200"/>
          </a:xfrm>
        </p:spPr>
        <p:txBody>
          <a:bodyPr/>
          <a:lstStyle/>
          <a:p>
            <a:r>
              <a:rPr lang="en-GB" sz="2800"/>
              <a:t>A hash table consisting of a fixed array of </a:t>
            </a:r>
            <a:r>
              <a:rPr lang="en-GB" sz="2800" i="1"/>
              <a:t>m</a:t>
            </a:r>
            <a:r>
              <a:rPr lang="en-GB" sz="2800"/>
              <a:t> pointers to table entries.</a:t>
            </a:r>
          </a:p>
          <a:p>
            <a:r>
              <a:rPr lang="en-GB" sz="2800"/>
              <a:t>Table entries are organised as separate linked lists called buckets.</a:t>
            </a:r>
          </a:p>
          <a:p>
            <a:r>
              <a:rPr lang="en-GB" sz="2800"/>
              <a:t>Use the hash function to obtain an integer from </a:t>
            </a:r>
            <a:r>
              <a:rPr lang="en-GB" sz="2800" i="1"/>
              <a:t>0</a:t>
            </a:r>
            <a:r>
              <a:rPr lang="en-GB" sz="2800"/>
              <a:t> to </a:t>
            </a:r>
            <a:r>
              <a:rPr lang="en-GB" sz="2800" i="1"/>
              <a:t>m-1</a:t>
            </a:r>
            <a:r>
              <a:rPr lang="en-GB" sz="2800"/>
              <a:t>.</a:t>
            </a:r>
          </a:p>
          <a:p>
            <a:r>
              <a:rPr lang="en-GB" sz="2800"/>
              <a:t>As long as </a:t>
            </a:r>
            <a:r>
              <a:rPr lang="en-GB" sz="2800" i="1"/>
              <a:t>h</a:t>
            </a:r>
            <a:r>
              <a:rPr lang="en-GB" sz="2800"/>
              <a:t> distributes names fairly uniformly (and the number of names is within a small constant factor of the number of buckets), bucket hashing behaves reasonably well.</a:t>
            </a:r>
          </a:p>
        </p:txBody>
      </p:sp>
      <p:grpSp>
        <p:nvGrpSpPr>
          <p:cNvPr id="189444" name="Group 4"/>
          <p:cNvGrpSpPr>
            <a:grpSpLocks/>
          </p:cNvGrpSpPr>
          <p:nvPr/>
        </p:nvGrpSpPr>
        <p:grpSpPr bwMode="auto">
          <a:xfrm>
            <a:off x="6477000" y="1676400"/>
            <a:ext cx="2438400" cy="3048000"/>
            <a:chOff x="4080" y="1056"/>
            <a:chExt cx="1536" cy="1920"/>
          </a:xfrm>
        </p:grpSpPr>
        <p:sp>
          <p:nvSpPr>
            <p:cNvPr id="189445" name="Rectangle 5"/>
            <p:cNvSpPr>
              <a:spLocks noChangeArrowheads="1"/>
            </p:cNvSpPr>
            <p:nvPr/>
          </p:nvSpPr>
          <p:spPr bwMode="auto">
            <a:xfrm>
              <a:off x="4080" y="1056"/>
              <a:ext cx="288" cy="192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6" name="Line 6"/>
            <p:cNvSpPr>
              <a:spLocks noChangeShapeType="1"/>
            </p:cNvSpPr>
            <p:nvPr/>
          </p:nvSpPr>
          <p:spPr bwMode="auto">
            <a:xfrm>
              <a:off x="4080" y="129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7" name="Line 7"/>
            <p:cNvSpPr>
              <a:spLocks noChangeShapeType="1"/>
            </p:cNvSpPr>
            <p:nvPr/>
          </p:nvSpPr>
          <p:spPr bwMode="auto">
            <a:xfrm>
              <a:off x="4080" y="201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8" name="Line 8"/>
            <p:cNvSpPr>
              <a:spLocks noChangeShapeType="1"/>
            </p:cNvSpPr>
            <p:nvPr/>
          </p:nvSpPr>
          <p:spPr bwMode="auto">
            <a:xfrm>
              <a:off x="4080" y="177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9" name="Line 9"/>
            <p:cNvSpPr>
              <a:spLocks noChangeShapeType="1"/>
            </p:cNvSpPr>
            <p:nvPr/>
          </p:nvSpPr>
          <p:spPr bwMode="auto">
            <a:xfrm>
              <a:off x="4080" y="153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0" name="Line 10"/>
            <p:cNvSpPr>
              <a:spLocks noChangeShapeType="1"/>
            </p:cNvSpPr>
            <p:nvPr/>
          </p:nvSpPr>
          <p:spPr bwMode="auto">
            <a:xfrm>
              <a:off x="4080" y="273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1" name="Line 11"/>
            <p:cNvSpPr>
              <a:spLocks noChangeShapeType="1"/>
            </p:cNvSpPr>
            <p:nvPr/>
          </p:nvSpPr>
          <p:spPr bwMode="auto">
            <a:xfrm>
              <a:off x="4080" y="249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2" name="Line 12"/>
            <p:cNvSpPr>
              <a:spLocks noChangeShapeType="1"/>
            </p:cNvSpPr>
            <p:nvPr/>
          </p:nvSpPr>
          <p:spPr bwMode="auto">
            <a:xfrm>
              <a:off x="4080" y="2256"/>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3" name="Rectangle 13"/>
            <p:cNvSpPr>
              <a:spLocks noChangeArrowheads="1"/>
            </p:cNvSpPr>
            <p:nvPr/>
          </p:nvSpPr>
          <p:spPr bwMode="auto">
            <a:xfrm>
              <a:off x="4512" y="1296"/>
              <a:ext cx="480" cy="24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foo...</a:t>
              </a:r>
            </a:p>
          </p:txBody>
        </p:sp>
        <p:sp>
          <p:nvSpPr>
            <p:cNvPr id="189454" name="Rectangle 14"/>
            <p:cNvSpPr>
              <a:spLocks noChangeArrowheads="1"/>
            </p:cNvSpPr>
            <p:nvPr/>
          </p:nvSpPr>
          <p:spPr bwMode="auto">
            <a:xfrm>
              <a:off x="5136" y="1296"/>
              <a:ext cx="480" cy="24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qq...</a:t>
              </a:r>
            </a:p>
          </p:txBody>
        </p:sp>
        <p:sp>
          <p:nvSpPr>
            <p:cNvPr id="189455" name="Rectangle 15"/>
            <p:cNvSpPr>
              <a:spLocks noChangeArrowheads="1"/>
            </p:cNvSpPr>
            <p:nvPr/>
          </p:nvSpPr>
          <p:spPr bwMode="auto">
            <a:xfrm>
              <a:off x="4512" y="2256"/>
              <a:ext cx="480" cy="24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i...</a:t>
              </a:r>
            </a:p>
          </p:txBody>
        </p:sp>
        <p:sp>
          <p:nvSpPr>
            <p:cNvPr id="189456" name="Line 16"/>
            <p:cNvSpPr>
              <a:spLocks noChangeShapeType="1"/>
            </p:cNvSpPr>
            <p:nvPr/>
          </p:nvSpPr>
          <p:spPr bwMode="auto">
            <a:xfrm>
              <a:off x="4368" y="1440"/>
              <a:ext cx="1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7" name="Line 17"/>
            <p:cNvSpPr>
              <a:spLocks noChangeShapeType="1"/>
            </p:cNvSpPr>
            <p:nvPr/>
          </p:nvSpPr>
          <p:spPr bwMode="auto">
            <a:xfrm>
              <a:off x="4992" y="1440"/>
              <a:ext cx="1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58" name="Line 18"/>
            <p:cNvSpPr>
              <a:spLocks noChangeShapeType="1"/>
            </p:cNvSpPr>
            <p:nvPr/>
          </p:nvSpPr>
          <p:spPr bwMode="auto">
            <a:xfrm>
              <a:off x="4368" y="2400"/>
              <a:ext cx="1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fld id="{294F229E-D9F5-459B-A095-F20137A0EDB2}" type="datetime5">
              <a:rPr lang="en-GB"/>
              <a:pPr/>
              <a:t>30-Dec-20</a:t>
            </a:fld>
            <a:endParaRPr lang="en-GB"/>
          </a:p>
        </p:txBody>
      </p:sp>
      <p:sp>
        <p:nvSpPr>
          <p:cNvPr id="20" name="Footer Placeholder 4"/>
          <p:cNvSpPr>
            <a:spLocks noGrp="1"/>
          </p:cNvSpPr>
          <p:nvPr>
            <p:ph type="ftr" sz="quarter" idx="11"/>
          </p:nvPr>
        </p:nvSpPr>
        <p:spPr/>
        <p:txBody>
          <a:bodyPr/>
          <a:lstStyle/>
          <a:p>
            <a:r>
              <a:rPr lang="en-GB"/>
              <a:t>COMP30142 Lecture 12</a:t>
            </a:r>
          </a:p>
        </p:txBody>
      </p:sp>
      <p:sp>
        <p:nvSpPr>
          <p:cNvPr id="21" name="Slide Number Placeholder 5"/>
          <p:cNvSpPr>
            <a:spLocks noGrp="1"/>
          </p:cNvSpPr>
          <p:nvPr>
            <p:ph type="sldNum" sz="quarter" idx="12"/>
          </p:nvPr>
        </p:nvSpPr>
        <p:spPr/>
        <p:txBody>
          <a:bodyPr/>
          <a:lstStyle/>
          <a:p>
            <a:fld id="{2D4ADD13-415B-4382-92AB-76AB751310E5}" type="slidenum">
              <a:rPr lang="en-GB"/>
              <a:pPr/>
              <a:t>16</a:t>
            </a:fld>
            <a:endParaRPr lang="en-GB"/>
          </a:p>
        </p:txBody>
      </p:sp>
      <p:sp>
        <p:nvSpPr>
          <p:cNvPr id="190466" name="Rectangle 2"/>
          <p:cNvSpPr>
            <a:spLocks noGrp="1" noChangeArrowheads="1"/>
          </p:cNvSpPr>
          <p:nvPr>
            <p:ph type="title"/>
          </p:nvPr>
        </p:nvSpPr>
        <p:spPr>
          <a:xfrm>
            <a:off x="304800" y="152400"/>
            <a:ext cx="8534400" cy="990600"/>
          </a:xfrm>
        </p:spPr>
        <p:txBody>
          <a:bodyPr/>
          <a:lstStyle/>
          <a:p>
            <a:r>
              <a:rPr lang="en-GB"/>
              <a:t>Linear Rehashing (open addressing)</a:t>
            </a:r>
          </a:p>
        </p:txBody>
      </p:sp>
      <p:sp>
        <p:nvSpPr>
          <p:cNvPr id="190467" name="Rectangle 3"/>
          <p:cNvSpPr>
            <a:spLocks noGrp="1" noChangeArrowheads="1"/>
          </p:cNvSpPr>
          <p:nvPr>
            <p:ph type="body" idx="1"/>
          </p:nvPr>
        </p:nvSpPr>
        <p:spPr>
          <a:xfrm>
            <a:off x="0" y="990600"/>
            <a:ext cx="5867400" cy="5105400"/>
          </a:xfrm>
        </p:spPr>
        <p:txBody>
          <a:bodyPr/>
          <a:lstStyle/>
          <a:p>
            <a:r>
              <a:rPr lang="en-GB" sz="2700"/>
              <a:t>Use a single large table to hold records. When a collision is encountered, use a simple technique (i.e., add a constant) to compute subsequent indices into the table until an empty slot is found or the table is full. If the constant is relatively prime to the table size, this, eventually, will check every slot in the table.</a:t>
            </a:r>
          </a:p>
          <a:p>
            <a:r>
              <a:rPr lang="en-GB" sz="2700"/>
              <a:t>Disadvantages: too many collisions may degrade performance. Expanding the table may not be straightforward.</a:t>
            </a:r>
          </a:p>
        </p:txBody>
      </p:sp>
      <p:sp>
        <p:nvSpPr>
          <p:cNvPr id="190468" name="Rectangle 4"/>
          <p:cNvSpPr>
            <a:spLocks noChangeArrowheads="1"/>
          </p:cNvSpPr>
          <p:nvPr/>
        </p:nvSpPr>
        <p:spPr bwMode="auto">
          <a:xfrm>
            <a:off x="6781800" y="1676400"/>
            <a:ext cx="990600" cy="30480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90469" name="Line 5"/>
          <p:cNvSpPr>
            <a:spLocks noChangeShapeType="1"/>
          </p:cNvSpPr>
          <p:nvPr/>
        </p:nvSpPr>
        <p:spPr bwMode="auto">
          <a:xfrm>
            <a:off x="6781800" y="2057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0" name="Line 6"/>
          <p:cNvSpPr>
            <a:spLocks noChangeShapeType="1"/>
          </p:cNvSpPr>
          <p:nvPr/>
        </p:nvSpPr>
        <p:spPr bwMode="auto">
          <a:xfrm>
            <a:off x="6781800" y="3200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1" name="Line 7"/>
          <p:cNvSpPr>
            <a:spLocks noChangeShapeType="1"/>
          </p:cNvSpPr>
          <p:nvPr/>
        </p:nvSpPr>
        <p:spPr bwMode="auto">
          <a:xfrm>
            <a:off x="6781800" y="2819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2" name="Line 8"/>
          <p:cNvSpPr>
            <a:spLocks noChangeShapeType="1"/>
          </p:cNvSpPr>
          <p:nvPr/>
        </p:nvSpPr>
        <p:spPr bwMode="auto">
          <a:xfrm>
            <a:off x="6781800" y="2438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3" name="Line 9"/>
          <p:cNvSpPr>
            <a:spLocks noChangeShapeType="1"/>
          </p:cNvSpPr>
          <p:nvPr/>
        </p:nvSpPr>
        <p:spPr bwMode="auto">
          <a:xfrm>
            <a:off x="6781800" y="4343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4" name="Line 10"/>
          <p:cNvSpPr>
            <a:spLocks noChangeShapeType="1"/>
          </p:cNvSpPr>
          <p:nvPr/>
        </p:nvSpPr>
        <p:spPr bwMode="auto">
          <a:xfrm>
            <a:off x="6781800" y="3962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5" name="Line 11"/>
          <p:cNvSpPr>
            <a:spLocks noChangeShapeType="1"/>
          </p:cNvSpPr>
          <p:nvPr/>
        </p:nvSpPr>
        <p:spPr bwMode="auto">
          <a:xfrm>
            <a:off x="6781800" y="3581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6" name="Text Box 12"/>
          <p:cNvSpPr txBox="1">
            <a:spLocks noChangeArrowheads="1"/>
          </p:cNvSpPr>
          <p:nvPr/>
        </p:nvSpPr>
        <p:spPr bwMode="auto">
          <a:xfrm>
            <a:off x="7086600" y="19812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a</a:t>
            </a:r>
          </a:p>
        </p:txBody>
      </p:sp>
      <p:sp>
        <p:nvSpPr>
          <p:cNvPr id="190477" name="Text Box 13"/>
          <p:cNvSpPr txBox="1">
            <a:spLocks noChangeArrowheads="1"/>
          </p:cNvSpPr>
          <p:nvPr/>
        </p:nvSpPr>
        <p:spPr bwMode="auto">
          <a:xfrm>
            <a:off x="7086600" y="31242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t>b</a:t>
            </a:r>
          </a:p>
        </p:txBody>
      </p:sp>
      <p:sp>
        <p:nvSpPr>
          <p:cNvPr id="190478" name="Line 14"/>
          <p:cNvSpPr>
            <a:spLocks noChangeShapeType="1"/>
          </p:cNvSpPr>
          <p:nvPr/>
        </p:nvSpPr>
        <p:spPr bwMode="auto">
          <a:xfrm>
            <a:off x="7848600" y="2286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9" name="Line 15"/>
          <p:cNvSpPr>
            <a:spLocks noChangeShapeType="1"/>
          </p:cNvSpPr>
          <p:nvPr/>
        </p:nvSpPr>
        <p:spPr bwMode="auto">
          <a:xfrm>
            <a:off x="8229600" y="2286000"/>
            <a:ext cx="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80" name="Line 16"/>
          <p:cNvSpPr>
            <a:spLocks noChangeShapeType="1"/>
          </p:cNvSpPr>
          <p:nvPr/>
        </p:nvSpPr>
        <p:spPr bwMode="auto">
          <a:xfrm flipH="1">
            <a:off x="7848600" y="3429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81" name="Text Box 17"/>
          <p:cNvSpPr txBox="1">
            <a:spLocks noChangeArrowheads="1"/>
          </p:cNvSpPr>
          <p:nvPr/>
        </p:nvSpPr>
        <p:spPr bwMode="auto">
          <a:xfrm>
            <a:off x="8213725" y="2681288"/>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rehash</a:t>
            </a:r>
            <a:endParaRPr lang="en-GB"/>
          </a:p>
        </p:txBody>
      </p:sp>
      <p:sp>
        <p:nvSpPr>
          <p:cNvPr id="190482" name="Text Box 18"/>
          <p:cNvSpPr txBox="1">
            <a:spLocks noChangeArrowheads="1"/>
          </p:cNvSpPr>
          <p:nvPr/>
        </p:nvSpPr>
        <p:spPr bwMode="auto">
          <a:xfrm>
            <a:off x="6537325" y="4841875"/>
            <a:ext cx="25574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t>If </a:t>
            </a:r>
            <a:r>
              <a:rPr lang="en-GB" i="1"/>
              <a:t>h(a)=h(b)</a:t>
            </a:r>
            <a:r>
              <a:rPr lang="en-GB"/>
              <a:t> rehash</a:t>
            </a:r>
          </a:p>
          <a:p>
            <a:r>
              <a:rPr lang="en-GB"/>
              <a:t>(say, add 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8C331E-D82B-4674-87E8-614540F5D321}"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A989368E-BC96-4CE0-BC62-8F1183A99A54}" type="slidenum">
              <a:rPr lang="en-GB"/>
              <a:pPr/>
              <a:t>17</a:t>
            </a:fld>
            <a:endParaRPr lang="en-GB"/>
          </a:p>
        </p:txBody>
      </p:sp>
      <p:sp>
        <p:nvSpPr>
          <p:cNvPr id="191490" name="Rectangle 2"/>
          <p:cNvSpPr>
            <a:spLocks noGrp="1" noChangeArrowheads="1"/>
          </p:cNvSpPr>
          <p:nvPr>
            <p:ph type="title"/>
          </p:nvPr>
        </p:nvSpPr>
        <p:spPr>
          <a:xfrm>
            <a:off x="250825" y="0"/>
            <a:ext cx="8610600" cy="539750"/>
          </a:xfrm>
        </p:spPr>
        <p:txBody>
          <a:bodyPr/>
          <a:lstStyle/>
          <a:p>
            <a:r>
              <a:rPr lang="en-GB" sz="4000"/>
              <a:t>Other issues</a:t>
            </a:r>
          </a:p>
        </p:txBody>
      </p:sp>
      <p:sp>
        <p:nvSpPr>
          <p:cNvPr id="191491" name="Rectangle 3"/>
          <p:cNvSpPr>
            <a:spLocks noGrp="1" noChangeArrowheads="1"/>
          </p:cNvSpPr>
          <p:nvPr>
            <p:ph type="body" idx="1"/>
          </p:nvPr>
        </p:nvSpPr>
        <p:spPr>
          <a:xfrm>
            <a:off x="0" y="549275"/>
            <a:ext cx="9144000" cy="5622925"/>
          </a:xfrm>
        </p:spPr>
        <p:txBody>
          <a:bodyPr/>
          <a:lstStyle/>
          <a:p>
            <a:pPr>
              <a:lnSpc>
                <a:spcPct val="80000"/>
              </a:lnSpc>
              <a:spcBef>
                <a:spcPct val="0"/>
              </a:spcBef>
            </a:pPr>
            <a:r>
              <a:rPr lang="en-GB" sz="2800"/>
              <a:t>Choosing a good hash function is of paramount importance:</a:t>
            </a:r>
          </a:p>
          <a:p>
            <a:pPr lvl="1" algn="just">
              <a:lnSpc>
                <a:spcPct val="80000"/>
              </a:lnSpc>
            </a:pPr>
            <a:r>
              <a:rPr lang="en-GB" sz="1800"/>
              <a:t>take the hash key in four-byte chunks, XOR the chunks together and take this number modulo 2048 (this is the symbol table size). What is the problem with this?</a:t>
            </a:r>
          </a:p>
          <a:p>
            <a:pPr lvl="1" algn="just">
              <a:lnSpc>
                <a:spcPct val="80000"/>
              </a:lnSpc>
            </a:pPr>
            <a:r>
              <a:rPr lang="en-GB" sz="1800"/>
              <a:t>See the universal hashing function (Cormen, Leiserson, Rivest), Knuth’s multiplicative function… This is one of those cases we should pay attention to theory!</a:t>
            </a:r>
          </a:p>
          <a:p>
            <a:pPr algn="just">
              <a:lnSpc>
                <a:spcPct val="80000"/>
              </a:lnSpc>
            </a:pPr>
            <a:r>
              <a:rPr lang="en-GB" sz="2800"/>
              <a:t>Lexical scoping:</a:t>
            </a:r>
            <a:r>
              <a:rPr lang="en-GB" sz="2400"/>
              <a:t> </a:t>
            </a:r>
          </a:p>
          <a:p>
            <a:pPr lvl="1" algn="just">
              <a:lnSpc>
                <a:spcPct val="80000"/>
              </a:lnSpc>
            </a:pPr>
            <a:r>
              <a:rPr lang="en-GB" sz="2400"/>
              <a:t>Many languages introduce independent name scopes:</a:t>
            </a:r>
          </a:p>
          <a:p>
            <a:pPr lvl="2">
              <a:lnSpc>
                <a:spcPct val="80000"/>
              </a:lnSpc>
            </a:pPr>
            <a:r>
              <a:rPr lang="en-GB" sz="2000"/>
              <a:t>C, for example, may have global, static (file), local and block scopes.</a:t>
            </a:r>
          </a:p>
          <a:p>
            <a:pPr lvl="2">
              <a:lnSpc>
                <a:spcPct val="80000"/>
              </a:lnSpc>
            </a:pPr>
            <a:r>
              <a:rPr lang="en-GB" sz="2000"/>
              <a:t>Pascal: nested procedure declarations</a:t>
            </a:r>
          </a:p>
          <a:p>
            <a:pPr lvl="2">
              <a:lnSpc>
                <a:spcPct val="80000"/>
              </a:lnSpc>
            </a:pPr>
            <a:r>
              <a:rPr lang="en-GB" sz="2000"/>
              <a:t>C++, Java: class inheritance, nested classes</a:t>
            </a:r>
          </a:p>
          <a:p>
            <a:pPr lvl="2">
              <a:lnSpc>
                <a:spcPct val="80000"/>
              </a:lnSpc>
            </a:pPr>
            <a:r>
              <a:rPr lang="en-GB" sz="2000"/>
              <a:t>C++, Java, Modula: packages, namespaces, modules, etc…</a:t>
            </a:r>
          </a:p>
          <a:p>
            <a:pPr lvl="2">
              <a:lnSpc>
                <a:spcPct val="80000"/>
              </a:lnSpc>
            </a:pPr>
            <a:r>
              <a:rPr lang="en-GB" sz="2000"/>
              <a:t>Namespaces allow two different entities to have the same name within the same scope: E.g.: In Java, a class and a method can have the same name (Java has six namespaces: packages, types, fields, methods, local variables, labels)</a:t>
            </a:r>
          </a:p>
          <a:p>
            <a:pPr lvl="1">
              <a:lnSpc>
                <a:spcPct val="80000"/>
              </a:lnSpc>
            </a:pPr>
            <a:r>
              <a:rPr lang="en-GB" sz="2400"/>
              <a:t>The problems:</a:t>
            </a:r>
          </a:p>
          <a:p>
            <a:pPr lvl="2">
              <a:lnSpc>
                <a:spcPct val="80000"/>
              </a:lnSpc>
            </a:pPr>
            <a:r>
              <a:rPr lang="en-GB" sz="1800"/>
              <a:t>at point x, which declaration of variable y is current?</a:t>
            </a:r>
          </a:p>
          <a:p>
            <a:pPr lvl="2">
              <a:lnSpc>
                <a:spcPct val="80000"/>
              </a:lnSpc>
            </a:pPr>
            <a:r>
              <a:rPr lang="en-GB" sz="1800"/>
              <a:t>as parser goes in and out of scopes, how does it track y? allocate and initialise a symbol table for each level!</a:t>
            </a:r>
          </a:p>
          <a:p>
            <a:pPr lvl="1" algn="just">
              <a:lnSpc>
                <a:spcPct val="80000"/>
              </a:lnSpc>
            </a:pPr>
            <a:endParaRPr lang="en-GB" sz="1800"/>
          </a:p>
          <a:p>
            <a:pPr algn="just">
              <a:lnSpc>
                <a:spcPct val="80000"/>
              </a:lnSpc>
            </a:pPr>
            <a:endParaRPr lang="en-GB"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684213" y="0"/>
            <a:ext cx="7772400" cy="762000"/>
          </a:xfrm>
        </p:spPr>
        <p:txBody>
          <a:bodyPr/>
          <a:lstStyle/>
          <a:p>
            <a:r>
              <a:rPr lang="en-GB"/>
              <a:t>Conclusion</a:t>
            </a:r>
          </a:p>
        </p:txBody>
      </p:sp>
      <p:sp>
        <p:nvSpPr>
          <p:cNvPr id="196611" name="Rectangle 3"/>
          <p:cNvSpPr>
            <a:spLocks noGrp="1" noChangeArrowheads="1"/>
          </p:cNvSpPr>
          <p:nvPr>
            <p:ph type="body" idx="1"/>
          </p:nvPr>
        </p:nvSpPr>
        <p:spPr>
          <a:xfrm>
            <a:off x="152400" y="692150"/>
            <a:ext cx="8839200" cy="5545138"/>
          </a:xfrm>
        </p:spPr>
        <p:txBody>
          <a:bodyPr/>
          <a:lstStyle/>
          <a:p>
            <a:r>
              <a:rPr lang="en-GB" sz="2800" dirty="0"/>
              <a:t>Many intermediate representations – there is no universally good one! A combination might be used!</a:t>
            </a:r>
          </a:p>
          <a:p>
            <a:r>
              <a:rPr lang="en-GB" sz="2800" dirty="0"/>
              <a:t>Representing code is half the story - Hash tables are used to store program names.</a:t>
            </a:r>
          </a:p>
          <a:p>
            <a:r>
              <a:rPr lang="en-GB" sz="2400" dirty="0"/>
              <a:t>Choice of an appropriate hash function is key to an efficient implementation.</a:t>
            </a:r>
          </a:p>
          <a:p>
            <a:r>
              <a:rPr lang="en-GB" sz="2400" dirty="0"/>
              <a:t>In a large system it may be worth the effort to create a flexible symbol table.</a:t>
            </a:r>
          </a:p>
          <a:p>
            <a:r>
              <a:rPr lang="en-GB" sz="2400" dirty="0"/>
              <a:t>Fully qualified names (i.e., </a:t>
            </a:r>
            <a:r>
              <a:rPr lang="en-GB" sz="2400" dirty="0" err="1"/>
              <a:t>file.procedure.scope.x</a:t>
            </a:r>
            <a:r>
              <a:rPr lang="en-GB" sz="2400" dirty="0"/>
              <a:t>) to deal with scopes is not a good idea (the extra work needed to build qualified names is not worth the effort</a:t>
            </a:r>
            <a:r>
              <a:rPr lang="en-GB" sz="2400" dirty="0" smtClean="0"/>
              <a:t>).</a:t>
            </a:r>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685800" y="0"/>
            <a:ext cx="7772400" cy="609600"/>
          </a:xfrm>
        </p:spPr>
        <p:txBody>
          <a:bodyPr/>
          <a:lstStyle/>
          <a:p>
            <a:r>
              <a:rPr lang="en-GB"/>
              <a:t>About IRs, taxonomy, etc...</a:t>
            </a:r>
          </a:p>
        </p:txBody>
      </p:sp>
      <p:sp>
        <p:nvSpPr>
          <p:cNvPr id="169987" name="Rectangle 3"/>
          <p:cNvSpPr>
            <a:spLocks noGrp="1" noChangeArrowheads="1"/>
          </p:cNvSpPr>
          <p:nvPr>
            <p:ph type="body" idx="1"/>
          </p:nvPr>
        </p:nvSpPr>
        <p:spPr>
          <a:xfrm>
            <a:off x="0" y="457200"/>
            <a:ext cx="9144000" cy="5715000"/>
          </a:xfrm>
        </p:spPr>
        <p:txBody>
          <a:bodyPr/>
          <a:lstStyle/>
          <a:p>
            <a:pPr>
              <a:lnSpc>
                <a:spcPct val="95000"/>
              </a:lnSpc>
              <a:spcBef>
                <a:spcPct val="5000"/>
              </a:spcBef>
            </a:pPr>
            <a:r>
              <a:rPr lang="en-GB" sz="2800"/>
              <a:t>Why use an intermediate representation?</a:t>
            </a:r>
          </a:p>
          <a:p>
            <a:pPr lvl="1">
              <a:lnSpc>
                <a:spcPct val="85000"/>
              </a:lnSpc>
              <a:spcBef>
                <a:spcPct val="0"/>
              </a:spcBef>
            </a:pPr>
            <a:r>
              <a:rPr lang="en-GB" sz="2400"/>
              <a:t>To facilitate retargeting.</a:t>
            </a:r>
          </a:p>
          <a:p>
            <a:pPr lvl="1">
              <a:lnSpc>
                <a:spcPct val="85000"/>
              </a:lnSpc>
              <a:spcBef>
                <a:spcPct val="0"/>
              </a:spcBef>
            </a:pPr>
            <a:r>
              <a:rPr lang="en-GB" sz="2400"/>
              <a:t>To enable machine independent-code optimisations or more aggressive code generation strategies.</a:t>
            </a:r>
          </a:p>
          <a:p>
            <a:pPr>
              <a:lnSpc>
                <a:spcPct val="95000"/>
              </a:lnSpc>
              <a:spcBef>
                <a:spcPct val="5000"/>
              </a:spcBef>
            </a:pPr>
            <a:r>
              <a:rPr lang="en-GB" sz="2800"/>
              <a:t>Design issues:</a:t>
            </a:r>
          </a:p>
          <a:p>
            <a:pPr lvl="1">
              <a:lnSpc>
                <a:spcPct val="85000"/>
              </a:lnSpc>
              <a:spcBef>
                <a:spcPct val="0"/>
              </a:spcBef>
            </a:pPr>
            <a:r>
              <a:rPr lang="en-GB" sz="2400"/>
              <a:t>ease of generation; ease of manipulation; cost of manipulation; level of abstraction; size of typical procedure.</a:t>
            </a:r>
          </a:p>
          <a:p>
            <a:pPr lvl="1">
              <a:lnSpc>
                <a:spcPct val="85000"/>
              </a:lnSpc>
              <a:spcBef>
                <a:spcPct val="0"/>
              </a:spcBef>
            </a:pPr>
            <a:r>
              <a:rPr lang="en-GB" sz="2400"/>
              <a:t>Decisions in the IR design have major effects on the speed and effectiveness of compiler.</a:t>
            </a:r>
          </a:p>
          <a:p>
            <a:pPr>
              <a:lnSpc>
                <a:spcPct val="95000"/>
              </a:lnSpc>
              <a:spcBef>
                <a:spcPct val="5000"/>
              </a:spcBef>
            </a:pPr>
            <a:r>
              <a:rPr lang="en-GB" sz="2800"/>
              <a:t>A useful distinction:</a:t>
            </a:r>
          </a:p>
          <a:p>
            <a:pPr lvl="1">
              <a:lnSpc>
                <a:spcPct val="85000"/>
              </a:lnSpc>
              <a:spcBef>
                <a:spcPct val="0"/>
              </a:spcBef>
            </a:pPr>
            <a:r>
              <a:rPr lang="en-GB" sz="2400"/>
              <a:t>Code representation: AST, 3-address code, stack code, SSA form.</a:t>
            </a:r>
          </a:p>
          <a:p>
            <a:pPr lvl="1">
              <a:lnSpc>
                <a:spcPct val="85000"/>
              </a:lnSpc>
              <a:spcBef>
                <a:spcPct val="0"/>
              </a:spcBef>
            </a:pPr>
            <a:r>
              <a:rPr lang="en-GB" sz="2400"/>
              <a:t>Analysis representation (may have several at a time): CFG, ...</a:t>
            </a:r>
          </a:p>
          <a:p>
            <a:pPr>
              <a:lnSpc>
                <a:spcPct val="95000"/>
              </a:lnSpc>
              <a:spcBef>
                <a:spcPct val="5000"/>
              </a:spcBef>
            </a:pPr>
            <a:r>
              <a:rPr lang="en-GB" sz="2800"/>
              <a:t>Categories of IRs by structure:</a:t>
            </a:r>
          </a:p>
          <a:p>
            <a:pPr lvl="1">
              <a:lnSpc>
                <a:spcPct val="85000"/>
              </a:lnSpc>
              <a:spcBef>
                <a:spcPct val="0"/>
              </a:spcBef>
            </a:pPr>
            <a:r>
              <a:rPr lang="en-GB" sz="2400"/>
              <a:t>Graphical (structural): trees, DAGs; used in source to source translators; node and edge structures tend to be large.</a:t>
            </a:r>
          </a:p>
          <a:p>
            <a:pPr lvl="1">
              <a:lnSpc>
                <a:spcPct val="85000"/>
              </a:lnSpc>
              <a:spcBef>
                <a:spcPct val="0"/>
              </a:spcBef>
            </a:pPr>
            <a:r>
              <a:rPr lang="en-GB" sz="2400"/>
              <a:t>Linear: pseudo-code for some abstract machine; large variation.</a:t>
            </a:r>
          </a:p>
          <a:p>
            <a:pPr lvl="1">
              <a:lnSpc>
                <a:spcPct val="85000"/>
              </a:lnSpc>
              <a:spcBef>
                <a:spcPct val="0"/>
              </a:spcBef>
            </a:pPr>
            <a:r>
              <a:rPr lang="en-GB" sz="2400"/>
              <a:t>Hybrid: combination of the above.</a:t>
            </a:r>
          </a:p>
          <a:p>
            <a:pPr algn="ctr">
              <a:lnSpc>
                <a:spcPct val="110000"/>
              </a:lnSpc>
              <a:spcBef>
                <a:spcPct val="0"/>
              </a:spcBef>
              <a:buFontTx/>
              <a:buNone/>
            </a:pPr>
            <a:r>
              <a:rPr lang="en-GB" sz="2000" i="1"/>
              <a:t>There is no universally good IR. The right choice depends on the goals of the compiler!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Date Placeholder 3"/>
          <p:cNvSpPr>
            <a:spLocks noGrp="1"/>
          </p:cNvSpPr>
          <p:nvPr>
            <p:ph type="dt" sz="half" idx="10"/>
          </p:nvPr>
        </p:nvSpPr>
        <p:spPr/>
        <p:txBody>
          <a:bodyPr/>
          <a:lstStyle/>
          <a:p>
            <a:fld id="{16A86C91-32AC-4922-A21F-8CB68EADEB0B}" type="datetime5">
              <a:rPr lang="en-GB"/>
              <a:pPr/>
              <a:t>30-Dec-20</a:t>
            </a:fld>
            <a:endParaRPr lang="en-GB"/>
          </a:p>
        </p:txBody>
      </p:sp>
      <p:sp>
        <p:nvSpPr>
          <p:cNvPr id="33" name="Footer Placeholder 4"/>
          <p:cNvSpPr>
            <a:spLocks noGrp="1"/>
          </p:cNvSpPr>
          <p:nvPr>
            <p:ph type="ftr" sz="quarter" idx="11"/>
          </p:nvPr>
        </p:nvSpPr>
        <p:spPr/>
        <p:txBody>
          <a:bodyPr/>
          <a:lstStyle/>
          <a:p>
            <a:r>
              <a:rPr lang="en-GB"/>
              <a:t>COMP30142 Lecture 12</a:t>
            </a:r>
          </a:p>
        </p:txBody>
      </p:sp>
      <p:sp>
        <p:nvSpPr>
          <p:cNvPr id="34" name="Slide Number Placeholder 5"/>
          <p:cNvSpPr>
            <a:spLocks noGrp="1"/>
          </p:cNvSpPr>
          <p:nvPr>
            <p:ph type="sldNum" sz="quarter" idx="12"/>
          </p:nvPr>
        </p:nvSpPr>
        <p:spPr/>
        <p:txBody>
          <a:bodyPr/>
          <a:lstStyle/>
          <a:p>
            <a:fld id="{91736F95-7A92-4190-ABB8-3CBE5113216E}" type="slidenum">
              <a:rPr lang="en-GB"/>
              <a:pPr/>
              <a:t>3</a:t>
            </a:fld>
            <a:endParaRPr lang="en-GB"/>
          </a:p>
        </p:txBody>
      </p:sp>
      <p:sp>
        <p:nvSpPr>
          <p:cNvPr id="171010" name="Rectangle 2"/>
          <p:cNvSpPr>
            <a:spLocks noGrp="1" noChangeArrowheads="1"/>
          </p:cNvSpPr>
          <p:nvPr>
            <p:ph type="title"/>
          </p:nvPr>
        </p:nvSpPr>
        <p:spPr>
          <a:xfrm>
            <a:off x="0" y="0"/>
            <a:ext cx="9144000" cy="762000"/>
          </a:xfrm>
        </p:spPr>
        <p:txBody>
          <a:bodyPr/>
          <a:lstStyle/>
          <a:p>
            <a:r>
              <a:rPr lang="en-GB" sz="4000"/>
              <a:t>From Parse Trees to Abstract Syntax Trees</a:t>
            </a:r>
            <a:endParaRPr lang="en-GB"/>
          </a:p>
        </p:txBody>
      </p:sp>
      <p:sp>
        <p:nvSpPr>
          <p:cNvPr id="171011" name="Rectangle 3"/>
          <p:cNvSpPr>
            <a:spLocks noGrp="1" noChangeArrowheads="1"/>
          </p:cNvSpPr>
          <p:nvPr>
            <p:ph type="body" idx="1"/>
          </p:nvPr>
        </p:nvSpPr>
        <p:spPr>
          <a:xfrm>
            <a:off x="152400" y="685800"/>
            <a:ext cx="8305800" cy="5334000"/>
          </a:xfrm>
        </p:spPr>
        <p:txBody>
          <a:bodyPr/>
          <a:lstStyle/>
          <a:p>
            <a:r>
              <a:rPr lang="en-GB" sz="2600" dirty="0"/>
              <a:t>Why we don’t want to use the parse tree?</a:t>
            </a:r>
          </a:p>
          <a:p>
            <a:pPr lvl="1"/>
            <a:r>
              <a:rPr lang="en-GB" sz="2200" dirty="0"/>
              <a:t>Quite a lot of unnecessary information...</a:t>
            </a:r>
          </a:p>
          <a:p>
            <a:r>
              <a:rPr lang="en-GB" sz="2600" dirty="0"/>
              <a:t>How to convert it to an abstract syntax tree?</a:t>
            </a:r>
          </a:p>
          <a:p>
            <a:pPr lvl="1"/>
            <a:r>
              <a:rPr lang="en-GB" sz="2400" dirty="0"/>
              <a:t>Traverse in </a:t>
            </a:r>
            <a:r>
              <a:rPr lang="en-GB" sz="2400" dirty="0" err="1"/>
              <a:t>postorder</a:t>
            </a:r>
            <a:r>
              <a:rPr lang="en-GB" sz="2400" dirty="0"/>
              <a:t> (postfix)</a:t>
            </a:r>
          </a:p>
          <a:p>
            <a:pPr lvl="1"/>
            <a:r>
              <a:rPr lang="en-GB" sz="2400" dirty="0"/>
              <a:t>Use </a:t>
            </a:r>
            <a:r>
              <a:rPr lang="en-GB" sz="2400" i="1" dirty="0" err="1"/>
              <a:t>mkleaf</a:t>
            </a:r>
            <a:r>
              <a:rPr lang="en-GB" sz="2400" dirty="0"/>
              <a:t> and </a:t>
            </a:r>
            <a:r>
              <a:rPr lang="en-GB" sz="2400" i="1" dirty="0" err="1"/>
              <a:t>mknode</a:t>
            </a:r>
            <a:r>
              <a:rPr lang="en-GB" sz="2400" dirty="0"/>
              <a:t> where </a:t>
            </a:r>
          </a:p>
          <a:p>
            <a:pPr lvl="1">
              <a:buFontTx/>
              <a:buNone/>
            </a:pPr>
            <a:r>
              <a:rPr lang="en-GB" sz="2400" dirty="0"/>
              <a:t>	appropriate</a:t>
            </a:r>
          </a:p>
          <a:p>
            <a:pPr lvl="1"/>
            <a:r>
              <a:rPr lang="en-GB" sz="2400" dirty="0"/>
              <a:t>Match action with grammar rule</a:t>
            </a:r>
          </a:p>
          <a:p>
            <a:pPr lvl="1">
              <a:buFontTx/>
              <a:buNone/>
            </a:pPr>
            <a:r>
              <a:rPr lang="en-GB" sz="2400" dirty="0"/>
              <a:t>	</a:t>
            </a:r>
          </a:p>
        </p:txBody>
      </p:sp>
      <p:sp>
        <p:nvSpPr>
          <p:cNvPr id="171013" name="Oval 5"/>
          <p:cNvSpPr>
            <a:spLocks noChangeArrowheads="1"/>
          </p:cNvSpPr>
          <p:nvPr/>
        </p:nvSpPr>
        <p:spPr bwMode="auto">
          <a:xfrm>
            <a:off x="6705600" y="990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Goal</a:t>
            </a:r>
          </a:p>
        </p:txBody>
      </p:sp>
      <p:sp>
        <p:nvSpPr>
          <p:cNvPr id="171014" name="Oval 6"/>
          <p:cNvSpPr>
            <a:spLocks noChangeArrowheads="1"/>
          </p:cNvSpPr>
          <p:nvPr/>
        </p:nvSpPr>
        <p:spPr bwMode="auto">
          <a:xfrm>
            <a:off x="6705600" y="259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Term</a:t>
            </a:r>
          </a:p>
        </p:txBody>
      </p:sp>
      <p:sp>
        <p:nvSpPr>
          <p:cNvPr id="171015" name="Oval 7"/>
          <p:cNvSpPr>
            <a:spLocks noChangeArrowheads="1"/>
          </p:cNvSpPr>
          <p:nvPr/>
        </p:nvSpPr>
        <p:spPr bwMode="auto">
          <a:xfrm>
            <a:off x="6705600" y="15240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Expr</a:t>
            </a:r>
          </a:p>
        </p:txBody>
      </p:sp>
      <p:sp>
        <p:nvSpPr>
          <p:cNvPr id="171016" name="Oval 8"/>
          <p:cNvSpPr>
            <a:spLocks noChangeArrowheads="1"/>
          </p:cNvSpPr>
          <p:nvPr/>
        </p:nvSpPr>
        <p:spPr bwMode="auto">
          <a:xfrm>
            <a:off x="5867400" y="20574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Expr</a:t>
            </a:r>
          </a:p>
        </p:txBody>
      </p:sp>
      <p:sp>
        <p:nvSpPr>
          <p:cNvPr id="171017" name="Oval 9"/>
          <p:cNvSpPr>
            <a:spLocks noChangeArrowheads="1"/>
          </p:cNvSpPr>
          <p:nvPr/>
        </p:nvSpPr>
        <p:spPr bwMode="auto">
          <a:xfrm>
            <a:off x="7543800" y="20574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Term</a:t>
            </a:r>
          </a:p>
        </p:txBody>
      </p:sp>
      <p:sp>
        <p:nvSpPr>
          <p:cNvPr id="171018" name="Oval 10"/>
          <p:cNvSpPr>
            <a:spLocks noChangeArrowheads="1"/>
          </p:cNvSpPr>
          <p:nvPr/>
        </p:nvSpPr>
        <p:spPr bwMode="auto">
          <a:xfrm>
            <a:off x="6705600" y="20574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 - </a:t>
            </a:r>
          </a:p>
        </p:txBody>
      </p:sp>
      <p:sp>
        <p:nvSpPr>
          <p:cNvPr id="171019" name="Oval 11"/>
          <p:cNvSpPr>
            <a:spLocks noChangeArrowheads="1"/>
          </p:cNvSpPr>
          <p:nvPr/>
        </p:nvSpPr>
        <p:spPr bwMode="auto">
          <a:xfrm>
            <a:off x="5867400" y="259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Term</a:t>
            </a:r>
          </a:p>
        </p:txBody>
      </p:sp>
      <p:sp>
        <p:nvSpPr>
          <p:cNvPr id="171020" name="Oval 12"/>
          <p:cNvSpPr>
            <a:spLocks noChangeArrowheads="1"/>
          </p:cNvSpPr>
          <p:nvPr/>
        </p:nvSpPr>
        <p:spPr bwMode="auto">
          <a:xfrm>
            <a:off x="5867400" y="3657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x</a:t>
            </a:r>
          </a:p>
        </p:txBody>
      </p:sp>
      <p:sp>
        <p:nvSpPr>
          <p:cNvPr id="171021" name="Oval 13"/>
          <p:cNvSpPr>
            <a:spLocks noChangeArrowheads="1"/>
          </p:cNvSpPr>
          <p:nvPr/>
        </p:nvSpPr>
        <p:spPr bwMode="auto">
          <a:xfrm>
            <a:off x="5867400" y="3124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Factor</a:t>
            </a:r>
          </a:p>
        </p:txBody>
      </p:sp>
      <p:sp>
        <p:nvSpPr>
          <p:cNvPr id="171022" name="Oval 14"/>
          <p:cNvSpPr>
            <a:spLocks noChangeArrowheads="1"/>
          </p:cNvSpPr>
          <p:nvPr/>
        </p:nvSpPr>
        <p:spPr bwMode="auto">
          <a:xfrm>
            <a:off x="8382000" y="3124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y</a:t>
            </a:r>
          </a:p>
        </p:txBody>
      </p:sp>
      <p:sp>
        <p:nvSpPr>
          <p:cNvPr id="171023" name="Oval 15"/>
          <p:cNvSpPr>
            <a:spLocks noChangeArrowheads="1"/>
          </p:cNvSpPr>
          <p:nvPr/>
        </p:nvSpPr>
        <p:spPr bwMode="auto">
          <a:xfrm>
            <a:off x="6705600" y="3124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Factor</a:t>
            </a:r>
          </a:p>
        </p:txBody>
      </p:sp>
      <p:sp>
        <p:nvSpPr>
          <p:cNvPr id="171024" name="Oval 16"/>
          <p:cNvSpPr>
            <a:spLocks noChangeArrowheads="1"/>
          </p:cNvSpPr>
          <p:nvPr/>
        </p:nvSpPr>
        <p:spPr bwMode="auto">
          <a:xfrm>
            <a:off x="8382000" y="259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Factor</a:t>
            </a:r>
          </a:p>
        </p:txBody>
      </p:sp>
      <p:sp>
        <p:nvSpPr>
          <p:cNvPr id="171025" name="Oval 17"/>
          <p:cNvSpPr>
            <a:spLocks noChangeArrowheads="1"/>
          </p:cNvSpPr>
          <p:nvPr/>
        </p:nvSpPr>
        <p:spPr bwMode="auto">
          <a:xfrm>
            <a:off x="7543800" y="259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1026" name="Oval 18"/>
          <p:cNvSpPr>
            <a:spLocks noChangeArrowheads="1"/>
          </p:cNvSpPr>
          <p:nvPr/>
        </p:nvSpPr>
        <p:spPr bwMode="auto">
          <a:xfrm>
            <a:off x="6705600" y="3657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2</a:t>
            </a:r>
          </a:p>
        </p:txBody>
      </p:sp>
      <p:cxnSp>
        <p:nvCxnSpPr>
          <p:cNvPr id="171027" name="AutoShape 19"/>
          <p:cNvCxnSpPr>
            <a:cxnSpLocks noChangeShapeType="1"/>
            <a:stCxn id="171021" idx="4"/>
            <a:endCxn id="171020" idx="0"/>
          </p:cNvCxnSpPr>
          <p:nvPr/>
        </p:nvCxnSpPr>
        <p:spPr bwMode="auto">
          <a:xfrm>
            <a:off x="6210300" y="35052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28" name="AutoShape 20"/>
          <p:cNvCxnSpPr>
            <a:cxnSpLocks noChangeShapeType="1"/>
            <a:stCxn id="171019" idx="4"/>
            <a:endCxn id="171021" idx="0"/>
          </p:cNvCxnSpPr>
          <p:nvPr/>
        </p:nvCxnSpPr>
        <p:spPr bwMode="auto">
          <a:xfrm>
            <a:off x="6210300" y="29718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29" name="AutoShape 21"/>
          <p:cNvCxnSpPr>
            <a:cxnSpLocks noChangeShapeType="1"/>
            <a:stCxn id="171016" idx="4"/>
            <a:endCxn id="171019" idx="0"/>
          </p:cNvCxnSpPr>
          <p:nvPr/>
        </p:nvCxnSpPr>
        <p:spPr bwMode="auto">
          <a:xfrm>
            <a:off x="6210300" y="24384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0" name="AutoShape 22"/>
          <p:cNvCxnSpPr>
            <a:cxnSpLocks noChangeShapeType="1"/>
            <a:stCxn id="171015" idx="4"/>
            <a:endCxn id="171016" idx="0"/>
          </p:cNvCxnSpPr>
          <p:nvPr/>
        </p:nvCxnSpPr>
        <p:spPr bwMode="auto">
          <a:xfrm flipH="1">
            <a:off x="6210300" y="1905000"/>
            <a:ext cx="83820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1" name="AutoShape 23"/>
          <p:cNvCxnSpPr>
            <a:cxnSpLocks noChangeShapeType="1"/>
            <a:stCxn id="171015" idx="4"/>
            <a:endCxn id="171018" idx="0"/>
          </p:cNvCxnSpPr>
          <p:nvPr/>
        </p:nvCxnSpPr>
        <p:spPr bwMode="auto">
          <a:xfrm>
            <a:off x="7048500" y="1905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2" name="AutoShape 24"/>
          <p:cNvCxnSpPr>
            <a:cxnSpLocks noChangeShapeType="1"/>
            <a:stCxn id="171015" idx="4"/>
            <a:endCxn id="171017" idx="0"/>
          </p:cNvCxnSpPr>
          <p:nvPr/>
        </p:nvCxnSpPr>
        <p:spPr bwMode="auto">
          <a:xfrm>
            <a:off x="7048500" y="1905000"/>
            <a:ext cx="83820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3" name="AutoShape 25"/>
          <p:cNvCxnSpPr>
            <a:cxnSpLocks noChangeShapeType="1"/>
            <a:stCxn id="171017" idx="4"/>
            <a:endCxn id="171014" idx="0"/>
          </p:cNvCxnSpPr>
          <p:nvPr/>
        </p:nvCxnSpPr>
        <p:spPr bwMode="auto">
          <a:xfrm flipH="1">
            <a:off x="7048500" y="2438400"/>
            <a:ext cx="83820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4" name="AutoShape 26"/>
          <p:cNvCxnSpPr>
            <a:cxnSpLocks noChangeShapeType="1"/>
            <a:stCxn id="171013" idx="4"/>
            <a:endCxn id="171015" idx="0"/>
          </p:cNvCxnSpPr>
          <p:nvPr/>
        </p:nvCxnSpPr>
        <p:spPr bwMode="auto">
          <a:xfrm>
            <a:off x="7048500" y="13716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5" name="AutoShape 27"/>
          <p:cNvCxnSpPr>
            <a:cxnSpLocks noChangeShapeType="1"/>
            <a:stCxn id="171017" idx="4"/>
            <a:endCxn id="171025" idx="0"/>
          </p:cNvCxnSpPr>
          <p:nvPr/>
        </p:nvCxnSpPr>
        <p:spPr bwMode="auto">
          <a:xfrm>
            <a:off x="7886700" y="24384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6" name="AutoShape 28"/>
          <p:cNvCxnSpPr>
            <a:cxnSpLocks noChangeShapeType="1"/>
            <a:stCxn id="171017" idx="4"/>
            <a:endCxn id="171024" idx="0"/>
          </p:cNvCxnSpPr>
          <p:nvPr/>
        </p:nvCxnSpPr>
        <p:spPr bwMode="auto">
          <a:xfrm>
            <a:off x="7886700" y="2438400"/>
            <a:ext cx="83820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7" name="AutoShape 29"/>
          <p:cNvCxnSpPr>
            <a:cxnSpLocks noChangeShapeType="1"/>
            <a:stCxn id="171014" idx="4"/>
            <a:endCxn id="171023" idx="0"/>
          </p:cNvCxnSpPr>
          <p:nvPr/>
        </p:nvCxnSpPr>
        <p:spPr bwMode="auto">
          <a:xfrm>
            <a:off x="7048500" y="29718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8" name="AutoShape 30"/>
          <p:cNvCxnSpPr>
            <a:cxnSpLocks noChangeShapeType="1"/>
            <a:stCxn id="171023" idx="4"/>
            <a:endCxn id="171026" idx="0"/>
          </p:cNvCxnSpPr>
          <p:nvPr/>
        </p:nvCxnSpPr>
        <p:spPr bwMode="auto">
          <a:xfrm>
            <a:off x="7048500" y="35052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039" name="AutoShape 31"/>
          <p:cNvCxnSpPr>
            <a:cxnSpLocks noChangeShapeType="1"/>
            <a:stCxn id="171024" idx="4"/>
            <a:endCxn id="171022" idx="0"/>
          </p:cNvCxnSpPr>
          <p:nvPr/>
        </p:nvCxnSpPr>
        <p:spPr bwMode="auto">
          <a:xfrm>
            <a:off x="8724900" y="29718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040" name="Rectangle 32"/>
          <p:cNvSpPr>
            <a:spLocks noChangeArrowheads="1"/>
          </p:cNvSpPr>
          <p:nvPr/>
        </p:nvSpPr>
        <p:spPr bwMode="auto">
          <a:xfrm>
            <a:off x="457200" y="4572000"/>
            <a:ext cx="735965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5000"/>
              </a:lnSpc>
            </a:pPr>
            <a:r>
              <a:rPr lang="en-GB" sz="1800" dirty="0"/>
              <a:t>1.</a:t>
            </a:r>
            <a:r>
              <a:rPr lang="en-GB" sz="1800" i="1" dirty="0"/>
              <a:t>	Goal </a:t>
            </a:r>
            <a:r>
              <a:rPr lang="en-GB" sz="1800" i="1" dirty="0">
                <a:sym typeface="Symbol" panose="05050102010706020507" pitchFamily="18" charset="2"/>
              </a:rPr>
              <a:t> Expr			</a:t>
            </a:r>
            <a:r>
              <a:rPr lang="en-GB" sz="1800" dirty="0">
                <a:sym typeface="Symbol" panose="05050102010706020507" pitchFamily="18" charset="2"/>
              </a:rPr>
              <a:t>5.</a:t>
            </a:r>
            <a:r>
              <a:rPr lang="en-GB" sz="1800" i="1" dirty="0">
                <a:sym typeface="Symbol" panose="05050102010706020507" pitchFamily="18" charset="2"/>
              </a:rPr>
              <a:t> Term  Term * Factor</a:t>
            </a:r>
          </a:p>
          <a:p>
            <a:pPr>
              <a:lnSpc>
                <a:spcPct val="80000"/>
              </a:lnSpc>
            </a:pPr>
            <a:r>
              <a:rPr lang="en-GB" sz="1800" dirty="0">
                <a:sym typeface="Symbol" panose="05050102010706020507" pitchFamily="18" charset="2"/>
              </a:rPr>
              <a:t>2.</a:t>
            </a:r>
            <a:r>
              <a:rPr lang="en-GB" sz="1800" i="1" dirty="0">
                <a:sym typeface="Symbol" panose="05050102010706020507" pitchFamily="18" charset="2"/>
              </a:rPr>
              <a:t>	Expr  Expr + Term</a:t>
            </a:r>
            <a:r>
              <a:rPr lang="en-GB" sz="1800" dirty="0">
                <a:sym typeface="Symbol" panose="05050102010706020507" pitchFamily="18" charset="2"/>
              </a:rPr>
              <a:t>		6. </a:t>
            </a:r>
            <a:r>
              <a:rPr lang="en-GB" sz="1800" i="1" dirty="0">
                <a:sym typeface="Symbol" panose="05050102010706020507" pitchFamily="18" charset="2"/>
              </a:rPr>
              <a:t>	    |  Term / Factor</a:t>
            </a:r>
            <a:endParaRPr lang="en-GB" sz="1800" dirty="0">
              <a:sym typeface="Symbol" panose="05050102010706020507" pitchFamily="18" charset="2"/>
            </a:endParaRPr>
          </a:p>
          <a:p>
            <a:pPr>
              <a:lnSpc>
                <a:spcPct val="80000"/>
              </a:lnSpc>
            </a:pPr>
            <a:r>
              <a:rPr lang="en-GB" sz="1800" dirty="0">
                <a:sym typeface="Symbol" panose="05050102010706020507" pitchFamily="18" charset="2"/>
              </a:rPr>
              <a:t>3.		   </a:t>
            </a:r>
            <a:r>
              <a:rPr lang="en-GB" sz="1800" i="1" dirty="0">
                <a:sym typeface="Symbol" panose="05050102010706020507" pitchFamily="18" charset="2"/>
              </a:rPr>
              <a:t>|  Expr – Term	</a:t>
            </a:r>
            <a:r>
              <a:rPr lang="en-GB" sz="1800" dirty="0">
                <a:sym typeface="Symbol" panose="05050102010706020507" pitchFamily="18" charset="2"/>
              </a:rPr>
              <a:t>	7. </a:t>
            </a:r>
            <a:r>
              <a:rPr lang="en-GB" sz="1800" i="1" dirty="0">
                <a:sym typeface="Symbol" panose="05050102010706020507" pitchFamily="18" charset="2"/>
              </a:rPr>
              <a:t>	    |  Factor</a:t>
            </a:r>
            <a:endParaRPr lang="en-GB" sz="1800" dirty="0">
              <a:sym typeface="Symbol" panose="05050102010706020507" pitchFamily="18" charset="2"/>
            </a:endParaRPr>
          </a:p>
          <a:p>
            <a:pPr>
              <a:lnSpc>
                <a:spcPct val="80000"/>
              </a:lnSpc>
            </a:pPr>
            <a:r>
              <a:rPr lang="en-GB" sz="1800" dirty="0">
                <a:sym typeface="Symbol" panose="05050102010706020507" pitchFamily="18" charset="2"/>
              </a:rPr>
              <a:t>4.		   </a:t>
            </a:r>
            <a:r>
              <a:rPr lang="en-GB" sz="1800" i="1" dirty="0">
                <a:sym typeface="Symbol" panose="05050102010706020507" pitchFamily="18" charset="2"/>
              </a:rPr>
              <a:t>|  Term</a:t>
            </a:r>
            <a:r>
              <a:rPr lang="en-GB" sz="1800" dirty="0">
                <a:sym typeface="Symbol" panose="05050102010706020507" pitchFamily="18" charset="2"/>
              </a:rPr>
              <a:t>			8. </a:t>
            </a:r>
            <a:r>
              <a:rPr lang="en-GB" sz="1800" i="1" dirty="0">
                <a:sym typeface="Symbol" panose="05050102010706020507" pitchFamily="18" charset="2"/>
              </a:rPr>
              <a:t>Factor  number</a:t>
            </a:r>
            <a:endParaRPr lang="en-GB" sz="1800" i="1" dirty="0"/>
          </a:p>
          <a:p>
            <a:pPr lvl="1">
              <a:lnSpc>
                <a:spcPct val="80000"/>
              </a:lnSpc>
            </a:pPr>
            <a:r>
              <a:rPr lang="en-GB" sz="2000" dirty="0"/>
              <a:t>					</a:t>
            </a:r>
            <a:r>
              <a:rPr lang="en-GB" sz="1800" dirty="0"/>
              <a:t>9. </a:t>
            </a:r>
            <a:r>
              <a:rPr lang="en-GB" sz="1800" i="1" dirty="0"/>
              <a:t>	      | id</a:t>
            </a:r>
            <a:endParaRPr lang="en-GB" sz="20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685800" y="0"/>
            <a:ext cx="7772400" cy="762000"/>
          </a:xfrm>
        </p:spPr>
        <p:txBody>
          <a:bodyPr/>
          <a:lstStyle/>
          <a:p>
            <a:r>
              <a:rPr lang="en-GB"/>
              <a:t>Abstract Syntax Trees</a:t>
            </a:r>
          </a:p>
        </p:txBody>
      </p:sp>
      <p:sp>
        <p:nvSpPr>
          <p:cNvPr id="172035" name="Rectangle 3"/>
          <p:cNvSpPr>
            <a:spLocks noGrp="1" noChangeArrowheads="1"/>
          </p:cNvSpPr>
          <p:nvPr>
            <p:ph type="body" idx="1"/>
          </p:nvPr>
        </p:nvSpPr>
        <p:spPr>
          <a:xfrm>
            <a:off x="228600" y="762000"/>
            <a:ext cx="8686800" cy="4800600"/>
          </a:xfrm>
        </p:spPr>
        <p:txBody>
          <a:bodyPr/>
          <a:lstStyle/>
          <a:p>
            <a:pPr>
              <a:buFontTx/>
              <a:buNone/>
            </a:pPr>
            <a:r>
              <a:rPr lang="en-GB" sz="2800"/>
              <a:t>An Abstract Syntax Tree (AST) is the procedure’s parse tree with the non-terminal symbols removed.</a:t>
            </a:r>
          </a:p>
          <a:p>
            <a:pPr>
              <a:spcBef>
                <a:spcPct val="60000"/>
              </a:spcBef>
              <a:buFontTx/>
              <a:buNone/>
            </a:pPr>
            <a:r>
              <a:rPr lang="en-GB" sz="2800"/>
              <a:t>			Example: </a:t>
            </a:r>
            <a:r>
              <a:rPr lang="en-GB" sz="2800" i="1"/>
              <a:t>x – 2*y</a:t>
            </a:r>
          </a:p>
          <a:p>
            <a:pPr>
              <a:lnSpc>
                <a:spcPct val="90000"/>
              </a:lnSpc>
              <a:spcBef>
                <a:spcPct val="0"/>
              </a:spcBef>
            </a:pPr>
            <a:endParaRPr lang="en-GB" sz="2400"/>
          </a:p>
          <a:p>
            <a:pPr>
              <a:lnSpc>
                <a:spcPct val="90000"/>
              </a:lnSpc>
              <a:spcBef>
                <a:spcPct val="10000"/>
              </a:spcBef>
            </a:pPr>
            <a:r>
              <a:rPr lang="en-GB" sz="2400"/>
              <a:t>The AST is a near source-level representation.</a:t>
            </a:r>
          </a:p>
          <a:p>
            <a:pPr>
              <a:lnSpc>
                <a:spcPct val="90000"/>
              </a:lnSpc>
              <a:spcBef>
                <a:spcPct val="10000"/>
              </a:spcBef>
            </a:pPr>
            <a:r>
              <a:rPr lang="en-GB" sz="2400"/>
              <a:t>Source code can be easily generated: perform an </a:t>
            </a:r>
            <a:r>
              <a:rPr lang="en-GB" sz="2400" i="1"/>
              <a:t>inorder</a:t>
            </a:r>
            <a:r>
              <a:rPr lang="en-GB" sz="2400"/>
              <a:t> treewalk - first the left subtree, then the root, then the right subtree - printing each node as visited.</a:t>
            </a:r>
          </a:p>
          <a:p>
            <a:pPr>
              <a:lnSpc>
                <a:spcPct val="90000"/>
              </a:lnSpc>
              <a:spcBef>
                <a:spcPct val="10000"/>
              </a:spcBef>
            </a:pPr>
            <a:r>
              <a:rPr lang="en-GB" sz="2400"/>
              <a:t>Issues: traversals and transformations are pointer-intensive; generally memory-intensive.</a:t>
            </a:r>
          </a:p>
          <a:p>
            <a:pPr>
              <a:lnSpc>
                <a:spcPct val="90000"/>
              </a:lnSpc>
              <a:spcBef>
                <a:spcPct val="10000"/>
              </a:spcBef>
            </a:pPr>
            <a:r>
              <a:rPr lang="en-GB" sz="2400"/>
              <a:t>Example: </a:t>
            </a:r>
            <a:r>
              <a:rPr lang="en-GB" sz="2400" i="1"/>
              <a:t>Stmt_sequence </a:t>
            </a:r>
            <a:r>
              <a:rPr lang="en-GB" sz="2400" i="1">
                <a:sym typeface="Symbol" panose="05050102010706020507" pitchFamily="18" charset="2"/>
              </a:rPr>
              <a:t> stmt; Stmt_sequence | stmt</a:t>
            </a:r>
          </a:p>
          <a:p>
            <a:pPr lvl="1">
              <a:lnSpc>
                <a:spcPct val="90000"/>
              </a:lnSpc>
              <a:spcBef>
                <a:spcPct val="10000"/>
              </a:spcBef>
            </a:pPr>
            <a:r>
              <a:rPr lang="en-GB" sz="2400"/>
              <a:t>At least 3 AST versions for  </a:t>
            </a:r>
            <a:r>
              <a:rPr lang="en-GB" sz="2400" i="1"/>
              <a:t>stmt; stmt; stmt</a:t>
            </a:r>
            <a:endParaRPr lang="en-GB" sz="2400"/>
          </a:p>
        </p:txBody>
      </p:sp>
      <p:sp>
        <p:nvSpPr>
          <p:cNvPr id="172036" name="Oval 4"/>
          <p:cNvSpPr>
            <a:spLocks noChangeArrowheads="1"/>
          </p:cNvSpPr>
          <p:nvPr/>
        </p:nvSpPr>
        <p:spPr bwMode="auto">
          <a:xfrm>
            <a:off x="5410200" y="2133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x</a:t>
            </a:r>
          </a:p>
        </p:txBody>
      </p:sp>
      <p:sp>
        <p:nvSpPr>
          <p:cNvPr id="172037" name="Oval 5"/>
          <p:cNvSpPr>
            <a:spLocks noChangeArrowheads="1"/>
          </p:cNvSpPr>
          <p:nvPr/>
        </p:nvSpPr>
        <p:spPr bwMode="auto">
          <a:xfrm>
            <a:off x="6248400" y="16764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2038" name="Oval 6"/>
          <p:cNvSpPr>
            <a:spLocks noChangeArrowheads="1"/>
          </p:cNvSpPr>
          <p:nvPr/>
        </p:nvSpPr>
        <p:spPr bwMode="auto">
          <a:xfrm>
            <a:off x="7010400" y="2133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2039" name="Oval 7"/>
          <p:cNvSpPr>
            <a:spLocks noChangeArrowheads="1"/>
          </p:cNvSpPr>
          <p:nvPr/>
        </p:nvSpPr>
        <p:spPr bwMode="auto">
          <a:xfrm>
            <a:off x="7696200" y="26670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y</a:t>
            </a:r>
          </a:p>
        </p:txBody>
      </p:sp>
      <p:sp>
        <p:nvSpPr>
          <p:cNvPr id="172040" name="Oval 8"/>
          <p:cNvSpPr>
            <a:spLocks noChangeArrowheads="1"/>
          </p:cNvSpPr>
          <p:nvPr/>
        </p:nvSpPr>
        <p:spPr bwMode="auto">
          <a:xfrm>
            <a:off x="6400800" y="26670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2</a:t>
            </a:r>
          </a:p>
        </p:txBody>
      </p:sp>
      <p:cxnSp>
        <p:nvCxnSpPr>
          <p:cNvPr id="172041" name="AutoShape 9"/>
          <p:cNvCxnSpPr>
            <a:cxnSpLocks noChangeShapeType="1"/>
            <a:stCxn id="172037" idx="3"/>
            <a:endCxn id="172036" idx="0"/>
          </p:cNvCxnSpPr>
          <p:nvPr/>
        </p:nvCxnSpPr>
        <p:spPr bwMode="auto">
          <a:xfrm flipH="1">
            <a:off x="5753100" y="2001838"/>
            <a:ext cx="595313" cy="1317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042" name="AutoShape 10"/>
          <p:cNvCxnSpPr>
            <a:cxnSpLocks noChangeShapeType="1"/>
            <a:stCxn id="172037" idx="5"/>
            <a:endCxn id="172038" idx="0"/>
          </p:cNvCxnSpPr>
          <p:nvPr/>
        </p:nvCxnSpPr>
        <p:spPr bwMode="auto">
          <a:xfrm>
            <a:off x="6834188" y="2001838"/>
            <a:ext cx="519112" cy="1317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043" name="AutoShape 11"/>
          <p:cNvCxnSpPr>
            <a:cxnSpLocks noChangeShapeType="1"/>
            <a:stCxn id="172038" idx="3"/>
            <a:endCxn id="172040" idx="0"/>
          </p:cNvCxnSpPr>
          <p:nvPr/>
        </p:nvCxnSpPr>
        <p:spPr bwMode="auto">
          <a:xfrm flipH="1">
            <a:off x="6743700" y="2459038"/>
            <a:ext cx="366713" cy="207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044" name="AutoShape 12"/>
          <p:cNvCxnSpPr>
            <a:cxnSpLocks noChangeShapeType="1"/>
            <a:stCxn id="172038" idx="5"/>
            <a:endCxn id="172039" idx="0"/>
          </p:cNvCxnSpPr>
          <p:nvPr/>
        </p:nvCxnSpPr>
        <p:spPr bwMode="auto">
          <a:xfrm>
            <a:off x="7596188" y="2459038"/>
            <a:ext cx="442912" cy="207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046" name="Oval 14"/>
          <p:cNvSpPr>
            <a:spLocks noChangeArrowheads="1"/>
          </p:cNvSpPr>
          <p:nvPr/>
        </p:nvSpPr>
        <p:spPr bwMode="auto">
          <a:xfrm>
            <a:off x="2362200" y="640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47" name="Oval 15"/>
          <p:cNvSpPr>
            <a:spLocks noChangeArrowheads="1"/>
          </p:cNvSpPr>
          <p:nvPr/>
        </p:nvSpPr>
        <p:spPr bwMode="auto">
          <a:xfrm>
            <a:off x="3124200" y="6400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48" name="Oval 16"/>
          <p:cNvSpPr>
            <a:spLocks noChangeArrowheads="1"/>
          </p:cNvSpPr>
          <p:nvPr/>
        </p:nvSpPr>
        <p:spPr bwMode="auto">
          <a:xfrm>
            <a:off x="2743200" y="5943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2049" name="Oval 17"/>
          <p:cNvSpPr>
            <a:spLocks noChangeArrowheads="1"/>
          </p:cNvSpPr>
          <p:nvPr/>
        </p:nvSpPr>
        <p:spPr bwMode="auto">
          <a:xfrm>
            <a:off x="2362200" y="54864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2050" name="Oval 18"/>
          <p:cNvSpPr>
            <a:spLocks noChangeArrowheads="1"/>
          </p:cNvSpPr>
          <p:nvPr/>
        </p:nvSpPr>
        <p:spPr bwMode="auto">
          <a:xfrm>
            <a:off x="1828800" y="5943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1" name="Oval 19"/>
          <p:cNvSpPr>
            <a:spLocks noChangeArrowheads="1"/>
          </p:cNvSpPr>
          <p:nvPr/>
        </p:nvSpPr>
        <p:spPr bwMode="auto">
          <a:xfrm>
            <a:off x="5029200" y="6172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2" name="Oval 20"/>
          <p:cNvSpPr>
            <a:spLocks noChangeArrowheads="1"/>
          </p:cNvSpPr>
          <p:nvPr/>
        </p:nvSpPr>
        <p:spPr bwMode="auto">
          <a:xfrm>
            <a:off x="4267200" y="6172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3" name="Oval 21"/>
          <p:cNvSpPr>
            <a:spLocks noChangeArrowheads="1"/>
          </p:cNvSpPr>
          <p:nvPr/>
        </p:nvSpPr>
        <p:spPr bwMode="auto">
          <a:xfrm>
            <a:off x="5791200" y="6172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4" name="Oval 22"/>
          <p:cNvSpPr>
            <a:spLocks noChangeArrowheads="1"/>
          </p:cNvSpPr>
          <p:nvPr/>
        </p:nvSpPr>
        <p:spPr bwMode="auto">
          <a:xfrm>
            <a:off x="5029200" y="5638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Seq.</a:t>
            </a:r>
          </a:p>
        </p:txBody>
      </p:sp>
      <p:sp>
        <p:nvSpPr>
          <p:cNvPr id="172055" name="Oval 23"/>
          <p:cNvSpPr>
            <a:spLocks noChangeArrowheads="1"/>
          </p:cNvSpPr>
          <p:nvPr/>
        </p:nvSpPr>
        <p:spPr bwMode="auto">
          <a:xfrm>
            <a:off x="7239000" y="61722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6" name="Oval 24"/>
          <p:cNvSpPr>
            <a:spLocks noChangeArrowheads="1"/>
          </p:cNvSpPr>
          <p:nvPr/>
        </p:nvSpPr>
        <p:spPr bwMode="auto">
          <a:xfrm>
            <a:off x="6934200" y="56388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7" name="Oval 25"/>
          <p:cNvSpPr>
            <a:spLocks noChangeArrowheads="1"/>
          </p:cNvSpPr>
          <p:nvPr/>
        </p:nvSpPr>
        <p:spPr bwMode="auto">
          <a:xfrm>
            <a:off x="6553200" y="5181600"/>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stmt</a:t>
            </a:r>
          </a:p>
        </p:txBody>
      </p:sp>
      <p:sp>
        <p:nvSpPr>
          <p:cNvPr id="172058" name="Line 26"/>
          <p:cNvSpPr>
            <a:spLocks noChangeShapeType="1"/>
          </p:cNvSpPr>
          <p:nvPr/>
        </p:nvSpPr>
        <p:spPr bwMode="auto">
          <a:xfrm flipH="1">
            <a:off x="2286000" y="5867400"/>
            <a:ext cx="228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59" name="Line 27"/>
          <p:cNvSpPr>
            <a:spLocks noChangeShapeType="1"/>
          </p:cNvSpPr>
          <p:nvPr/>
        </p:nvSpPr>
        <p:spPr bwMode="auto">
          <a:xfrm>
            <a:off x="2895600" y="5867400"/>
            <a:ext cx="152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0" name="Line 28"/>
          <p:cNvSpPr>
            <a:spLocks noChangeShapeType="1"/>
          </p:cNvSpPr>
          <p:nvPr/>
        </p:nvSpPr>
        <p:spPr bwMode="auto">
          <a:xfrm flipH="1">
            <a:off x="2819400" y="6324600"/>
            <a:ext cx="228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1" name="Line 29"/>
          <p:cNvSpPr>
            <a:spLocks noChangeShapeType="1"/>
          </p:cNvSpPr>
          <p:nvPr/>
        </p:nvSpPr>
        <p:spPr bwMode="auto">
          <a:xfrm>
            <a:off x="3200400" y="6324600"/>
            <a:ext cx="228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2" name="Line 30"/>
          <p:cNvSpPr>
            <a:spLocks noChangeShapeType="1"/>
          </p:cNvSpPr>
          <p:nvPr/>
        </p:nvSpPr>
        <p:spPr bwMode="auto">
          <a:xfrm flipH="1">
            <a:off x="4724400" y="6019800"/>
            <a:ext cx="609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3" name="Line 31"/>
          <p:cNvSpPr>
            <a:spLocks noChangeShapeType="1"/>
          </p:cNvSpPr>
          <p:nvPr/>
        </p:nvSpPr>
        <p:spPr bwMode="auto">
          <a:xfrm>
            <a:off x="5410200" y="6019800"/>
            <a:ext cx="7620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4" name="Line 32"/>
          <p:cNvSpPr>
            <a:spLocks noChangeShapeType="1"/>
          </p:cNvSpPr>
          <p:nvPr/>
        </p:nvSpPr>
        <p:spPr bwMode="auto">
          <a:xfrm>
            <a:off x="5410200" y="6019800"/>
            <a:ext cx="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5" name="Line 33"/>
          <p:cNvSpPr>
            <a:spLocks noChangeShapeType="1"/>
          </p:cNvSpPr>
          <p:nvPr/>
        </p:nvSpPr>
        <p:spPr bwMode="auto">
          <a:xfrm>
            <a:off x="6934200" y="5562600"/>
            <a:ext cx="228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66" name="Line 34"/>
          <p:cNvSpPr>
            <a:spLocks noChangeShapeType="1"/>
          </p:cNvSpPr>
          <p:nvPr/>
        </p:nvSpPr>
        <p:spPr bwMode="auto">
          <a:xfrm>
            <a:off x="7315200" y="6019800"/>
            <a:ext cx="228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685800" y="76200"/>
            <a:ext cx="7772400" cy="762000"/>
          </a:xfrm>
        </p:spPr>
        <p:txBody>
          <a:bodyPr/>
          <a:lstStyle/>
          <a:p>
            <a:r>
              <a:rPr lang="en-GB"/>
              <a:t>AST real-world example (dHPF)</a:t>
            </a:r>
          </a:p>
        </p:txBody>
      </p:sp>
      <p:sp>
        <p:nvSpPr>
          <p:cNvPr id="173059" name="Rectangle 3"/>
          <p:cNvSpPr>
            <a:spLocks noGrp="1" noChangeArrowheads="1"/>
          </p:cNvSpPr>
          <p:nvPr>
            <p:ph type="body" idx="1"/>
          </p:nvPr>
        </p:nvSpPr>
        <p:spPr>
          <a:xfrm>
            <a:off x="0" y="990600"/>
            <a:ext cx="5257800" cy="5181600"/>
          </a:xfrm>
        </p:spPr>
        <p:txBody>
          <a:bodyPr/>
          <a:lstStyle/>
          <a:p>
            <a:pPr>
              <a:lnSpc>
                <a:spcPct val="75000"/>
              </a:lnSpc>
              <a:spcBef>
                <a:spcPct val="0"/>
              </a:spcBef>
              <a:buFontTx/>
              <a:buNone/>
            </a:pPr>
            <a:r>
              <a:rPr lang="en-GB">
                <a:latin typeface="Courier New" panose="02070309020205020404" pitchFamily="49" charset="0"/>
              </a:rPr>
              <a:t> 		</a:t>
            </a:r>
            <a:r>
              <a:rPr lang="en-GB" sz="2000" b="1">
                <a:latin typeface="Courier New" panose="02070309020205020404" pitchFamily="49" charset="0"/>
              </a:rPr>
              <a:t>PROGRAM MAIN</a:t>
            </a:r>
          </a:p>
          <a:p>
            <a:pPr>
              <a:lnSpc>
                <a:spcPct val="75000"/>
              </a:lnSpc>
              <a:spcBef>
                <a:spcPct val="0"/>
              </a:spcBef>
              <a:buFontTx/>
              <a:buNone/>
            </a:pPr>
            <a:r>
              <a:rPr lang="en-GB" sz="2000" b="1">
                <a:latin typeface="Courier New" panose="02070309020205020404" pitchFamily="49" charset="0"/>
              </a:rPr>
              <a:t>      REAL A(100), X</a:t>
            </a:r>
          </a:p>
          <a:p>
            <a:pPr>
              <a:lnSpc>
                <a:spcPct val="75000"/>
              </a:lnSpc>
              <a:spcBef>
                <a:spcPct val="0"/>
              </a:spcBef>
              <a:buFontTx/>
              <a:buNone/>
            </a:pPr>
            <a:r>
              <a:rPr lang="en-GB" sz="2000" b="1">
                <a:latin typeface="Courier New" panose="02070309020205020404" pitchFamily="49" charset="0"/>
              </a:rPr>
              <a:t>!HPF$ PROCESSORS P(4)</a:t>
            </a:r>
          </a:p>
          <a:p>
            <a:pPr>
              <a:lnSpc>
                <a:spcPct val="75000"/>
              </a:lnSpc>
              <a:spcBef>
                <a:spcPct val="0"/>
              </a:spcBef>
              <a:buFontTx/>
              <a:buNone/>
            </a:pPr>
            <a:r>
              <a:rPr lang="en-GB" sz="2000" b="1">
                <a:latin typeface="Courier New" panose="02070309020205020404" pitchFamily="49" charset="0"/>
              </a:rPr>
              <a:t>!HPF$ DISTRIBUTE A(BLOCK) ONTO P</a:t>
            </a:r>
          </a:p>
          <a:p>
            <a:pPr>
              <a:lnSpc>
                <a:spcPct val="75000"/>
              </a:lnSpc>
              <a:spcBef>
                <a:spcPct val="0"/>
              </a:spcBef>
              <a:buFontTx/>
              <a:buNone/>
            </a:pPr>
            <a:endParaRPr lang="en-GB" sz="2000" b="1">
              <a:latin typeface="Courier New" panose="02070309020205020404" pitchFamily="49" charset="0"/>
            </a:endParaRPr>
          </a:p>
          <a:p>
            <a:pPr>
              <a:lnSpc>
                <a:spcPct val="75000"/>
              </a:lnSpc>
              <a:spcBef>
                <a:spcPct val="0"/>
              </a:spcBef>
              <a:buFontTx/>
              <a:buNone/>
            </a:pPr>
            <a:r>
              <a:rPr lang="en-GB" sz="2000" b="1">
                <a:latin typeface="Courier New" panose="02070309020205020404" pitchFamily="49" charset="0"/>
              </a:rPr>
              <a:t>      FORALL (i=1:100) A(i) = X+1</a:t>
            </a:r>
          </a:p>
          <a:p>
            <a:pPr>
              <a:lnSpc>
                <a:spcPct val="75000"/>
              </a:lnSpc>
              <a:spcBef>
                <a:spcPct val="0"/>
              </a:spcBef>
              <a:buFontTx/>
              <a:buNone/>
            </a:pPr>
            <a:r>
              <a:rPr lang="en-GB" sz="2000" b="1">
                <a:latin typeface="Courier New" panose="02070309020205020404" pitchFamily="49" charset="0"/>
              </a:rPr>
              <a:t>		  CALL FOO(A)</a:t>
            </a:r>
          </a:p>
          <a:p>
            <a:pPr>
              <a:lnSpc>
                <a:spcPct val="75000"/>
              </a:lnSpc>
              <a:spcBef>
                <a:spcPct val="0"/>
              </a:spcBef>
              <a:buFontTx/>
              <a:buNone/>
            </a:pPr>
            <a:r>
              <a:rPr lang="en-GB" sz="2000" b="1">
                <a:latin typeface="Courier New" panose="02070309020205020404" pitchFamily="49" charset="0"/>
              </a:rPr>
              <a:t>      END</a:t>
            </a:r>
          </a:p>
          <a:p>
            <a:pPr>
              <a:lnSpc>
                <a:spcPct val="75000"/>
              </a:lnSpc>
              <a:spcBef>
                <a:spcPct val="0"/>
              </a:spcBef>
              <a:buFontTx/>
              <a:buNone/>
            </a:pPr>
            <a:endParaRPr lang="en-GB" sz="2000" b="1">
              <a:latin typeface="Courier New" panose="02070309020205020404" pitchFamily="49" charset="0"/>
            </a:endParaRPr>
          </a:p>
          <a:p>
            <a:pPr>
              <a:lnSpc>
                <a:spcPct val="75000"/>
              </a:lnSpc>
              <a:spcBef>
                <a:spcPct val="0"/>
              </a:spcBef>
              <a:buFontTx/>
              <a:buNone/>
            </a:pPr>
            <a:r>
              <a:rPr lang="en-GB" sz="2000" b="1">
                <a:latin typeface="Courier New" panose="02070309020205020404" pitchFamily="49" charset="0"/>
              </a:rPr>
              <a:t>      SUBROUTINE FOO(X)</a:t>
            </a:r>
          </a:p>
          <a:p>
            <a:pPr>
              <a:lnSpc>
                <a:spcPct val="75000"/>
              </a:lnSpc>
              <a:spcBef>
                <a:spcPct val="0"/>
              </a:spcBef>
              <a:buFontTx/>
              <a:buNone/>
            </a:pPr>
            <a:r>
              <a:rPr lang="en-GB" sz="2000" b="1">
                <a:latin typeface="Courier New" panose="02070309020205020404" pitchFamily="49" charset="0"/>
              </a:rPr>
              <a:t>      REAL X(100)</a:t>
            </a:r>
          </a:p>
          <a:p>
            <a:pPr>
              <a:lnSpc>
                <a:spcPct val="75000"/>
              </a:lnSpc>
              <a:spcBef>
                <a:spcPct val="0"/>
              </a:spcBef>
              <a:buFontTx/>
              <a:buNone/>
            </a:pPr>
            <a:r>
              <a:rPr lang="en-GB" sz="2000" b="1">
                <a:latin typeface="Courier New" panose="02070309020205020404" pitchFamily="49" charset="0"/>
              </a:rPr>
              <a:t>!HPF$ INHERIT X</a:t>
            </a:r>
          </a:p>
          <a:p>
            <a:pPr>
              <a:lnSpc>
                <a:spcPct val="75000"/>
              </a:lnSpc>
              <a:spcBef>
                <a:spcPct val="0"/>
              </a:spcBef>
              <a:buFontTx/>
              <a:buNone/>
            </a:pPr>
            <a:endParaRPr lang="en-GB" sz="2000" b="1">
              <a:latin typeface="Courier New" panose="02070309020205020404" pitchFamily="49" charset="0"/>
            </a:endParaRPr>
          </a:p>
          <a:p>
            <a:pPr>
              <a:lnSpc>
                <a:spcPct val="75000"/>
              </a:lnSpc>
              <a:spcBef>
                <a:spcPct val="0"/>
              </a:spcBef>
              <a:buFontTx/>
              <a:buNone/>
            </a:pPr>
            <a:r>
              <a:rPr lang="en-GB" sz="2000" b="1">
                <a:latin typeface="Courier New" panose="02070309020205020404" pitchFamily="49" charset="0"/>
              </a:rPr>
              <a:t>      IF (X(1).EQ.0) THEN</a:t>
            </a:r>
          </a:p>
          <a:p>
            <a:pPr>
              <a:lnSpc>
                <a:spcPct val="75000"/>
              </a:lnSpc>
              <a:spcBef>
                <a:spcPct val="0"/>
              </a:spcBef>
              <a:buFontTx/>
              <a:buNone/>
            </a:pPr>
            <a:r>
              <a:rPr lang="en-GB" sz="2000" b="1">
                <a:latin typeface="Courier New" panose="02070309020205020404" pitchFamily="49" charset="0"/>
              </a:rPr>
              <a:t>        X = 1</a:t>
            </a:r>
          </a:p>
          <a:p>
            <a:pPr>
              <a:lnSpc>
                <a:spcPct val="75000"/>
              </a:lnSpc>
              <a:spcBef>
                <a:spcPct val="0"/>
              </a:spcBef>
              <a:buFontTx/>
              <a:buNone/>
            </a:pPr>
            <a:r>
              <a:rPr lang="en-GB" sz="2000" b="1">
                <a:latin typeface="Courier New" panose="02070309020205020404" pitchFamily="49" charset="0"/>
              </a:rPr>
              <a:t>      ELSE</a:t>
            </a:r>
          </a:p>
          <a:p>
            <a:pPr>
              <a:lnSpc>
                <a:spcPct val="75000"/>
              </a:lnSpc>
              <a:spcBef>
                <a:spcPct val="0"/>
              </a:spcBef>
              <a:buFontTx/>
              <a:buNone/>
            </a:pPr>
            <a:r>
              <a:rPr lang="en-GB" sz="2000" b="1">
                <a:latin typeface="Courier New" panose="02070309020205020404" pitchFamily="49" charset="0"/>
              </a:rPr>
              <a:t>        X = X + 1</a:t>
            </a:r>
          </a:p>
          <a:p>
            <a:pPr>
              <a:lnSpc>
                <a:spcPct val="75000"/>
              </a:lnSpc>
              <a:spcBef>
                <a:spcPct val="0"/>
              </a:spcBef>
              <a:buFontTx/>
              <a:buNone/>
            </a:pPr>
            <a:r>
              <a:rPr lang="en-GB" sz="2000" b="1">
                <a:latin typeface="Courier New" panose="02070309020205020404" pitchFamily="49" charset="0"/>
              </a:rPr>
              <a:t>      END IF</a:t>
            </a:r>
          </a:p>
          <a:p>
            <a:pPr>
              <a:lnSpc>
                <a:spcPct val="75000"/>
              </a:lnSpc>
              <a:spcBef>
                <a:spcPct val="0"/>
              </a:spcBef>
              <a:buFontTx/>
              <a:buNone/>
            </a:pPr>
            <a:r>
              <a:rPr lang="en-GB" sz="2000" b="1">
                <a:latin typeface="Courier New" panose="02070309020205020404" pitchFamily="49" charset="0"/>
              </a:rPr>
              <a:t>      RETURN</a:t>
            </a:r>
          </a:p>
          <a:p>
            <a:pPr>
              <a:lnSpc>
                <a:spcPct val="75000"/>
              </a:lnSpc>
              <a:spcBef>
                <a:spcPct val="0"/>
              </a:spcBef>
              <a:buFontTx/>
              <a:buNone/>
            </a:pPr>
            <a:r>
              <a:rPr lang="en-GB" sz="2000" b="1">
                <a:latin typeface="Courier New" panose="02070309020205020404" pitchFamily="49" charset="0"/>
              </a:rPr>
              <a:t>      END</a:t>
            </a:r>
            <a:endParaRPr lang="en-GB">
              <a:latin typeface="Courier New" panose="02070309020205020404" pitchFamily="49" charset="0"/>
            </a:endParaRPr>
          </a:p>
        </p:txBody>
      </p:sp>
      <p:sp>
        <p:nvSpPr>
          <p:cNvPr id="173060" name="Text Box 4"/>
          <p:cNvSpPr txBox="1">
            <a:spLocks noChangeArrowheads="1"/>
          </p:cNvSpPr>
          <p:nvPr/>
        </p:nvSpPr>
        <p:spPr bwMode="auto">
          <a:xfrm>
            <a:off x="5334000" y="838200"/>
            <a:ext cx="7518400" cy="628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70000"/>
              </a:lnSpc>
            </a:pPr>
            <a:r>
              <a:rPr lang="en-GB" sz="1600" b="1">
                <a:latin typeface="Courier New" panose="02070309020205020404" pitchFamily="49" charset="0"/>
              </a:rPr>
              <a:t>(1[GLOBAL]                     ! 2 components in true-branch</a:t>
            </a:r>
          </a:p>
          <a:p>
            <a:pPr>
              <a:lnSpc>
                <a:spcPct val="70000"/>
              </a:lnSpc>
            </a:pPr>
            <a:r>
              <a:rPr lang="en-GB" sz="1600" b="1">
                <a:latin typeface="Courier New" panose="02070309020205020404" pitchFamily="49" charset="0"/>
              </a:rPr>
              <a:t>   ((2[PROG_HEDR]              ! 6 components in true-branch</a:t>
            </a:r>
          </a:p>
          <a:p>
            <a:pPr>
              <a:lnSpc>
                <a:spcPct val="70000"/>
              </a:lnSpc>
            </a:pPr>
            <a:r>
              <a:rPr lang="en-GB" sz="1600" b="1">
                <a:latin typeface="Courier New" panose="02070309020205020404" pitchFamily="49" charset="0"/>
              </a:rPr>
              <a:t>      (3[VAR_DECL]</a:t>
            </a:r>
          </a:p>
          <a:p>
            <a:pPr>
              <a:lnSpc>
                <a:spcPct val="70000"/>
              </a:lnSpc>
            </a:pPr>
            <a:r>
              <a:rPr lang="en-GB" sz="1600" b="1">
                <a:latin typeface="Courier New" panose="02070309020205020404" pitchFamily="49" charset="0"/>
              </a:rPr>
              <a:t>       4[PROCESSORS_STMT]</a:t>
            </a:r>
          </a:p>
          <a:p>
            <a:pPr>
              <a:lnSpc>
                <a:spcPct val="70000"/>
              </a:lnSpc>
            </a:pPr>
            <a:r>
              <a:rPr lang="en-GB" sz="1600" b="1">
                <a:latin typeface="Courier New" panose="02070309020205020404" pitchFamily="49" charset="0"/>
              </a:rPr>
              <a:t>       5[DISTRIBUTE_DECL]</a:t>
            </a:r>
          </a:p>
          <a:p>
            <a:pPr>
              <a:lnSpc>
                <a:spcPct val="70000"/>
              </a:lnSpc>
            </a:pPr>
            <a:r>
              <a:rPr lang="en-GB" sz="1600" b="1">
                <a:latin typeface="Courier New" panose="02070309020205020404" pitchFamily="49" charset="0"/>
              </a:rPr>
              <a:t>       (6[FORALL_STMT]</a:t>
            </a:r>
          </a:p>
          <a:p>
            <a:pPr>
              <a:lnSpc>
                <a:spcPct val="70000"/>
              </a:lnSpc>
            </a:pPr>
            <a:r>
              <a:rPr lang="en-GB" sz="1600" b="1">
                <a:latin typeface="Courier New" panose="02070309020205020404" pitchFamily="49" charset="0"/>
              </a:rPr>
              <a:t>          (7[ASSIGN_STAT]</a:t>
            </a:r>
          </a:p>
          <a:p>
            <a:pPr>
              <a:lnSpc>
                <a:spcPct val="70000"/>
              </a:lnSpc>
            </a:pPr>
            <a:r>
              <a:rPr lang="en-GB" sz="1600" b="1">
                <a:latin typeface="Courier New" panose="02070309020205020404" pitchFamily="49" charset="0"/>
              </a:rPr>
              <a:t>           8[CONTROL_END]</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NULL</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9[PROC_STAT]</a:t>
            </a:r>
          </a:p>
          <a:p>
            <a:pPr>
              <a:lnSpc>
                <a:spcPct val="70000"/>
              </a:lnSpc>
            </a:pPr>
            <a:r>
              <a:rPr lang="en-GB" sz="1600" b="1">
                <a:latin typeface="Courier New" panose="02070309020205020404" pitchFamily="49" charset="0"/>
              </a:rPr>
              <a:t>       10[CONTROL_END]</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NULL</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(11[PROC_HEDR]</a:t>
            </a:r>
          </a:p>
          <a:p>
            <a:pPr>
              <a:lnSpc>
                <a:spcPct val="70000"/>
              </a:lnSpc>
            </a:pPr>
            <a:r>
              <a:rPr lang="en-GB" sz="1600" b="1">
                <a:latin typeface="Courier New" panose="02070309020205020404" pitchFamily="49" charset="0"/>
              </a:rPr>
              <a:t>       (12[VAR_DECL]</a:t>
            </a:r>
          </a:p>
          <a:p>
            <a:pPr>
              <a:lnSpc>
                <a:spcPct val="70000"/>
              </a:lnSpc>
            </a:pPr>
            <a:r>
              <a:rPr lang="en-GB" sz="1600" b="1">
                <a:latin typeface="Courier New" panose="02070309020205020404" pitchFamily="49" charset="0"/>
              </a:rPr>
              <a:t>        13[INHERIT_DECL]</a:t>
            </a:r>
          </a:p>
          <a:p>
            <a:pPr>
              <a:lnSpc>
                <a:spcPct val="70000"/>
              </a:lnSpc>
            </a:pPr>
            <a:r>
              <a:rPr lang="en-GB" sz="1600" b="1">
                <a:latin typeface="Courier New" panose="02070309020205020404" pitchFamily="49" charset="0"/>
              </a:rPr>
              <a:t>        (14[LOGIF_NODE]         ! both branchs are non empty</a:t>
            </a:r>
          </a:p>
          <a:p>
            <a:pPr>
              <a:lnSpc>
                <a:spcPct val="70000"/>
              </a:lnSpc>
            </a:pPr>
            <a:r>
              <a:rPr lang="en-GB" sz="1600" b="1">
                <a:latin typeface="Courier New" panose="02070309020205020404" pitchFamily="49" charset="0"/>
              </a:rPr>
              <a:t>           (15[ASSIGN_NODE]</a:t>
            </a:r>
          </a:p>
          <a:p>
            <a:pPr>
              <a:lnSpc>
                <a:spcPct val="70000"/>
              </a:lnSpc>
            </a:pPr>
            <a:r>
              <a:rPr lang="en-GB" sz="1600" b="1">
                <a:latin typeface="Courier New" panose="02070309020205020404" pitchFamily="49" charset="0"/>
              </a:rPr>
              <a:t>            16[CONTROL_END]</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(17[ASSIGN_NODE]</a:t>
            </a:r>
          </a:p>
          <a:p>
            <a:pPr>
              <a:lnSpc>
                <a:spcPct val="70000"/>
              </a:lnSpc>
            </a:pPr>
            <a:r>
              <a:rPr lang="en-GB" sz="1600" b="1">
                <a:latin typeface="Courier New" panose="02070309020205020404" pitchFamily="49" charset="0"/>
              </a:rPr>
              <a:t>            18[CONTROL_END]</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19[RETURN_STAT]</a:t>
            </a:r>
          </a:p>
          <a:p>
            <a:pPr>
              <a:lnSpc>
                <a:spcPct val="70000"/>
              </a:lnSpc>
            </a:pPr>
            <a:r>
              <a:rPr lang="en-GB" sz="1600" b="1">
                <a:latin typeface="Courier New" panose="02070309020205020404" pitchFamily="49" charset="0"/>
              </a:rPr>
              <a:t>        20[CONTROL_END]</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NULL</a:t>
            </a:r>
          </a:p>
          <a:p>
            <a:pPr>
              <a:lnSpc>
                <a:spcPct val="70000"/>
              </a:lnSpc>
            </a:pPr>
            <a:r>
              <a:rPr lang="en-GB" sz="1600" b="1">
                <a:latin typeface="Courier New" panose="02070309020205020404" pitchFamily="49" charset="0"/>
              </a:rPr>
              <a:t>    )</a:t>
            </a:r>
          </a:p>
          <a:p>
            <a:pPr>
              <a:lnSpc>
                <a:spcPct val="70000"/>
              </a:lnSpc>
            </a:pPr>
            <a:r>
              <a:rPr lang="en-GB" sz="1600" b="1">
                <a:latin typeface="Courier New" panose="02070309020205020404" pitchFamily="49" charset="0"/>
              </a:rPr>
              <a:t>   NULL</a:t>
            </a:r>
          </a:p>
          <a:p>
            <a:pPr>
              <a:lnSpc>
                <a:spcPct val="70000"/>
              </a:lnSpc>
            </a:pPr>
            <a:r>
              <a:rPr lang="en-GB" sz="1600" b="1">
                <a:latin typeface="Courier New" panose="02070309020205020404" pitchFamily="49" charset="0"/>
              </a:rPr>
              <a:t>)</a:t>
            </a:r>
          </a:p>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fld id="{0E1E37D2-5E7A-4614-B06D-DD848B573B69}" type="datetime5">
              <a:rPr lang="en-GB"/>
              <a:pPr/>
              <a:t>30-Dec-20</a:t>
            </a:fld>
            <a:endParaRPr lang="en-GB"/>
          </a:p>
        </p:txBody>
      </p:sp>
      <p:sp>
        <p:nvSpPr>
          <p:cNvPr id="17" name="Footer Placeholder 4"/>
          <p:cNvSpPr>
            <a:spLocks noGrp="1"/>
          </p:cNvSpPr>
          <p:nvPr>
            <p:ph type="ftr" sz="quarter" idx="11"/>
          </p:nvPr>
        </p:nvSpPr>
        <p:spPr/>
        <p:txBody>
          <a:bodyPr/>
          <a:lstStyle/>
          <a:p>
            <a:r>
              <a:rPr lang="en-GB"/>
              <a:t>COMP30142 Lecture 12</a:t>
            </a:r>
          </a:p>
        </p:txBody>
      </p:sp>
      <p:sp>
        <p:nvSpPr>
          <p:cNvPr id="18" name="Slide Number Placeholder 5"/>
          <p:cNvSpPr>
            <a:spLocks noGrp="1"/>
          </p:cNvSpPr>
          <p:nvPr>
            <p:ph type="sldNum" sz="quarter" idx="12"/>
          </p:nvPr>
        </p:nvSpPr>
        <p:spPr/>
        <p:txBody>
          <a:bodyPr/>
          <a:lstStyle/>
          <a:p>
            <a:fld id="{DD80AC06-F9B7-4774-9A76-975FC0A97084}" type="slidenum">
              <a:rPr lang="en-GB"/>
              <a:pPr/>
              <a:t>6</a:t>
            </a:fld>
            <a:endParaRPr lang="en-GB"/>
          </a:p>
        </p:txBody>
      </p:sp>
      <p:sp>
        <p:nvSpPr>
          <p:cNvPr id="174082" name="Rectangle 2"/>
          <p:cNvSpPr>
            <a:spLocks noGrp="1" noChangeArrowheads="1"/>
          </p:cNvSpPr>
          <p:nvPr>
            <p:ph type="title"/>
          </p:nvPr>
        </p:nvSpPr>
        <p:spPr>
          <a:xfrm>
            <a:off x="685800" y="228600"/>
            <a:ext cx="7772400" cy="838200"/>
          </a:xfrm>
        </p:spPr>
        <p:txBody>
          <a:bodyPr/>
          <a:lstStyle/>
          <a:p>
            <a:r>
              <a:rPr lang="en-GB"/>
              <a:t>Directed Acyclic Graphs (DAGs)</a:t>
            </a:r>
          </a:p>
        </p:txBody>
      </p:sp>
      <p:sp>
        <p:nvSpPr>
          <p:cNvPr id="174083" name="Rectangle 3"/>
          <p:cNvSpPr>
            <a:spLocks noGrp="1" noChangeArrowheads="1"/>
          </p:cNvSpPr>
          <p:nvPr>
            <p:ph type="body" idx="1"/>
          </p:nvPr>
        </p:nvSpPr>
        <p:spPr>
          <a:xfrm>
            <a:off x="381000" y="1052513"/>
            <a:ext cx="8458200" cy="5329237"/>
          </a:xfrm>
        </p:spPr>
        <p:txBody>
          <a:bodyPr/>
          <a:lstStyle/>
          <a:p>
            <a:pPr>
              <a:buFontTx/>
              <a:buNone/>
            </a:pPr>
            <a:r>
              <a:rPr lang="en-GB" sz="2800"/>
              <a:t>A DAG is an AST with a unique node for each value</a:t>
            </a:r>
          </a:p>
          <a:p>
            <a:pPr>
              <a:buFontTx/>
              <a:buNone/>
            </a:pPr>
            <a:endParaRPr lang="en-GB" sz="2800"/>
          </a:p>
          <a:p>
            <a:pPr>
              <a:buFontTx/>
              <a:buNone/>
            </a:pPr>
            <a:r>
              <a:rPr lang="en-GB" sz="2800"/>
              <a:t>Example: The DAG for x*2+x*2*y</a:t>
            </a:r>
          </a:p>
          <a:p>
            <a:pPr>
              <a:buFontTx/>
              <a:buNone/>
            </a:pPr>
            <a:endParaRPr lang="en-GB" sz="2400"/>
          </a:p>
          <a:p>
            <a:pPr>
              <a:buFontTx/>
              <a:buNone/>
            </a:pPr>
            <a:r>
              <a:rPr lang="en-GB" sz="2400"/>
              <a:t>Powerful representation, encodes redundancy; but difficult to transform, not useful for showing control-flow.</a:t>
            </a:r>
          </a:p>
          <a:p>
            <a:pPr>
              <a:lnSpc>
                <a:spcPct val="80000"/>
              </a:lnSpc>
              <a:buFontTx/>
              <a:buNone/>
            </a:pPr>
            <a:r>
              <a:rPr lang="en-GB" sz="2400"/>
              <a:t>Construction:</a:t>
            </a:r>
          </a:p>
          <a:p>
            <a:pPr>
              <a:spcBef>
                <a:spcPct val="0"/>
              </a:spcBef>
            </a:pPr>
            <a:r>
              <a:rPr lang="en-GB" sz="2400"/>
              <a:t>Replace constructors used to build an AST with versions that remember each node constructed by using a table.</a:t>
            </a:r>
          </a:p>
          <a:p>
            <a:pPr>
              <a:spcBef>
                <a:spcPct val="0"/>
              </a:spcBef>
            </a:pPr>
            <a:r>
              <a:rPr lang="en-GB" sz="2400"/>
              <a:t>Traverse the code in another representation.</a:t>
            </a:r>
          </a:p>
          <a:p>
            <a:pPr>
              <a:buFontTx/>
              <a:buNone/>
            </a:pPr>
            <a:endParaRPr lang="en-GB" sz="2400"/>
          </a:p>
          <a:p>
            <a:pPr>
              <a:buFontTx/>
              <a:buNone/>
            </a:pPr>
            <a:r>
              <a:rPr lang="en-GB" sz="2400"/>
              <a:t>Exercise: Construct the DAG for x=2*y+sin(2*x); z=x/2</a:t>
            </a:r>
          </a:p>
        </p:txBody>
      </p:sp>
      <p:sp>
        <p:nvSpPr>
          <p:cNvPr id="174084" name="Oval 4"/>
          <p:cNvSpPr>
            <a:spLocks noChangeArrowheads="1"/>
          </p:cNvSpPr>
          <p:nvPr/>
        </p:nvSpPr>
        <p:spPr bwMode="auto">
          <a:xfrm>
            <a:off x="6372225" y="1557338"/>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4085" name="Oval 5"/>
          <p:cNvSpPr>
            <a:spLocks noChangeArrowheads="1"/>
          </p:cNvSpPr>
          <p:nvPr/>
        </p:nvSpPr>
        <p:spPr bwMode="auto">
          <a:xfrm>
            <a:off x="6659563" y="2276475"/>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4086" name="Oval 6"/>
          <p:cNvSpPr>
            <a:spLocks noChangeArrowheads="1"/>
          </p:cNvSpPr>
          <p:nvPr/>
        </p:nvSpPr>
        <p:spPr bwMode="auto">
          <a:xfrm>
            <a:off x="7164388" y="2708275"/>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2</a:t>
            </a:r>
          </a:p>
        </p:txBody>
      </p:sp>
      <p:sp>
        <p:nvSpPr>
          <p:cNvPr id="174087" name="Oval 7"/>
          <p:cNvSpPr>
            <a:spLocks noChangeArrowheads="1"/>
          </p:cNvSpPr>
          <p:nvPr/>
        </p:nvSpPr>
        <p:spPr bwMode="auto">
          <a:xfrm>
            <a:off x="6156325" y="2708275"/>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x</a:t>
            </a:r>
          </a:p>
        </p:txBody>
      </p:sp>
      <p:sp>
        <p:nvSpPr>
          <p:cNvPr id="174088" name="Oval 8"/>
          <p:cNvSpPr>
            <a:spLocks noChangeArrowheads="1"/>
          </p:cNvSpPr>
          <p:nvPr/>
        </p:nvSpPr>
        <p:spPr bwMode="auto">
          <a:xfrm>
            <a:off x="7308850" y="1844675"/>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a:t>
            </a:r>
          </a:p>
        </p:txBody>
      </p:sp>
      <p:sp>
        <p:nvSpPr>
          <p:cNvPr id="174089" name="Oval 9"/>
          <p:cNvSpPr>
            <a:spLocks noChangeArrowheads="1"/>
          </p:cNvSpPr>
          <p:nvPr/>
        </p:nvSpPr>
        <p:spPr bwMode="auto">
          <a:xfrm>
            <a:off x="7885113" y="2492375"/>
            <a:ext cx="685800" cy="3810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t>y</a:t>
            </a:r>
          </a:p>
        </p:txBody>
      </p:sp>
      <p:cxnSp>
        <p:nvCxnSpPr>
          <p:cNvPr id="174090" name="AutoShape 10"/>
          <p:cNvCxnSpPr>
            <a:cxnSpLocks noChangeShapeType="1"/>
            <a:stCxn id="174085" idx="3"/>
            <a:endCxn id="174087" idx="0"/>
          </p:cNvCxnSpPr>
          <p:nvPr/>
        </p:nvCxnSpPr>
        <p:spPr bwMode="auto">
          <a:xfrm flipH="1">
            <a:off x="6499225" y="2601913"/>
            <a:ext cx="260350" cy="1063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091" name="AutoShape 11"/>
          <p:cNvCxnSpPr>
            <a:cxnSpLocks noChangeShapeType="1"/>
            <a:stCxn id="174085" idx="5"/>
            <a:endCxn id="174086" idx="0"/>
          </p:cNvCxnSpPr>
          <p:nvPr/>
        </p:nvCxnSpPr>
        <p:spPr bwMode="auto">
          <a:xfrm>
            <a:off x="7245350" y="2601913"/>
            <a:ext cx="261938" cy="1063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092" name="AutoShape 12"/>
          <p:cNvCxnSpPr>
            <a:cxnSpLocks noChangeShapeType="1"/>
            <a:stCxn id="174084" idx="4"/>
            <a:endCxn id="174085" idx="0"/>
          </p:cNvCxnSpPr>
          <p:nvPr/>
        </p:nvCxnSpPr>
        <p:spPr bwMode="auto">
          <a:xfrm>
            <a:off x="6715125" y="1938338"/>
            <a:ext cx="287338" cy="3381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093" name="AutoShape 13"/>
          <p:cNvCxnSpPr>
            <a:cxnSpLocks noChangeShapeType="1"/>
            <a:stCxn id="174084" idx="6"/>
            <a:endCxn id="174088" idx="1"/>
          </p:cNvCxnSpPr>
          <p:nvPr/>
        </p:nvCxnSpPr>
        <p:spPr bwMode="auto">
          <a:xfrm>
            <a:off x="7058025" y="1747838"/>
            <a:ext cx="350838"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094" name="AutoShape 14"/>
          <p:cNvCxnSpPr>
            <a:cxnSpLocks noChangeShapeType="1"/>
            <a:stCxn id="174088" idx="4"/>
            <a:endCxn id="174085" idx="7"/>
          </p:cNvCxnSpPr>
          <p:nvPr/>
        </p:nvCxnSpPr>
        <p:spPr bwMode="auto">
          <a:xfrm flipH="1">
            <a:off x="7245350" y="2225675"/>
            <a:ext cx="406400" cy="1063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095" name="AutoShape 15"/>
          <p:cNvCxnSpPr>
            <a:cxnSpLocks noChangeShapeType="1"/>
            <a:stCxn id="174088" idx="4"/>
            <a:endCxn id="174089" idx="1"/>
          </p:cNvCxnSpPr>
          <p:nvPr/>
        </p:nvCxnSpPr>
        <p:spPr bwMode="auto">
          <a:xfrm>
            <a:off x="7651750" y="2225675"/>
            <a:ext cx="333375" cy="322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54B5F3-89E7-4C1A-96BE-63C93CE8F04F}" type="datetime5">
              <a:rPr lang="en-GB"/>
              <a:pPr/>
              <a:t>30-Dec-20</a:t>
            </a:fld>
            <a:endParaRPr lang="en-GB"/>
          </a:p>
        </p:txBody>
      </p:sp>
      <p:sp>
        <p:nvSpPr>
          <p:cNvPr id="5" name="Footer Placeholder 4"/>
          <p:cNvSpPr>
            <a:spLocks noGrp="1"/>
          </p:cNvSpPr>
          <p:nvPr>
            <p:ph type="ftr" sz="quarter" idx="11"/>
          </p:nvPr>
        </p:nvSpPr>
        <p:spPr/>
        <p:txBody>
          <a:bodyPr/>
          <a:lstStyle/>
          <a:p>
            <a:r>
              <a:rPr lang="en-GB"/>
              <a:t>COMP30142 Lecture 12</a:t>
            </a:r>
          </a:p>
        </p:txBody>
      </p:sp>
      <p:sp>
        <p:nvSpPr>
          <p:cNvPr id="6" name="Slide Number Placeholder 5"/>
          <p:cNvSpPr>
            <a:spLocks noGrp="1"/>
          </p:cNvSpPr>
          <p:nvPr>
            <p:ph type="sldNum" sz="quarter" idx="12"/>
          </p:nvPr>
        </p:nvSpPr>
        <p:spPr/>
        <p:txBody>
          <a:bodyPr/>
          <a:lstStyle/>
          <a:p>
            <a:fld id="{25477607-FB54-4AF9-A0EA-FD18F76A9B27}" type="slidenum">
              <a:rPr lang="en-GB"/>
              <a:pPr/>
              <a:t>7</a:t>
            </a:fld>
            <a:endParaRPr lang="en-GB"/>
          </a:p>
        </p:txBody>
      </p:sp>
      <p:sp>
        <p:nvSpPr>
          <p:cNvPr id="176130" name="Rectangle 2"/>
          <p:cNvSpPr>
            <a:spLocks noGrp="1" noChangeArrowheads="1"/>
          </p:cNvSpPr>
          <p:nvPr>
            <p:ph type="title"/>
          </p:nvPr>
        </p:nvSpPr>
        <p:spPr>
          <a:xfrm>
            <a:off x="609600" y="152400"/>
            <a:ext cx="7772400" cy="762000"/>
          </a:xfrm>
        </p:spPr>
        <p:txBody>
          <a:bodyPr/>
          <a:lstStyle/>
          <a:p>
            <a:r>
              <a:rPr lang="en-GB"/>
              <a:t>Auxiliary Graph Representations</a:t>
            </a:r>
          </a:p>
        </p:txBody>
      </p:sp>
      <p:sp>
        <p:nvSpPr>
          <p:cNvPr id="176131" name="Rectangle 3"/>
          <p:cNvSpPr>
            <a:spLocks noGrp="1" noChangeArrowheads="1"/>
          </p:cNvSpPr>
          <p:nvPr>
            <p:ph type="body" idx="1"/>
          </p:nvPr>
        </p:nvSpPr>
        <p:spPr>
          <a:xfrm>
            <a:off x="304800" y="914400"/>
            <a:ext cx="8534400" cy="5334000"/>
          </a:xfrm>
        </p:spPr>
        <p:txBody>
          <a:bodyPr/>
          <a:lstStyle/>
          <a:p>
            <a:pPr>
              <a:buFontTx/>
              <a:buNone/>
            </a:pPr>
            <a:r>
              <a:rPr lang="en-GB" sz="2800" dirty="0"/>
              <a:t>The following can be useful for analysis:</a:t>
            </a:r>
          </a:p>
          <a:p>
            <a:r>
              <a:rPr lang="en-GB" sz="2400" b="1" u="sng" dirty="0"/>
              <a:t>Control-Flow Graph</a:t>
            </a:r>
            <a:r>
              <a:rPr lang="en-GB" sz="2400" b="1" dirty="0"/>
              <a:t> </a:t>
            </a:r>
            <a:r>
              <a:rPr lang="en-GB" sz="2400" dirty="0"/>
              <a:t>(CFG): models the way that the code transfers control between blocks in the procedure.</a:t>
            </a:r>
          </a:p>
          <a:p>
            <a:pPr lvl="1"/>
            <a:r>
              <a:rPr lang="en-GB" sz="2400" dirty="0"/>
              <a:t>Node: a single basic block (a maximal straight line of code)</a:t>
            </a:r>
          </a:p>
          <a:p>
            <a:pPr lvl="1"/>
            <a:r>
              <a:rPr lang="en-GB" sz="2400" dirty="0"/>
              <a:t>Edge: transfer of control between basic blocks.</a:t>
            </a:r>
          </a:p>
          <a:p>
            <a:pPr lvl="1"/>
            <a:r>
              <a:rPr lang="en-GB" sz="2400" dirty="0"/>
              <a:t>(Captures loops, if statements, case, </a:t>
            </a:r>
            <a:r>
              <a:rPr lang="en-GB" sz="2400" dirty="0" err="1"/>
              <a:t>goto</a:t>
            </a:r>
            <a:r>
              <a:rPr lang="en-GB" sz="2400" dirty="0"/>
              <a:t>).</a:t>
            </a:r>
          </a:p>
          <a:p>
            <a:r>
              <a:rPr lang="en-GB" sz="2400" b="1" u="sng" dirty="0"/>
              <a:t>Data Dependence Graph</a:t>
            </a:r>
            <a:r>
              <a:rPr lang="en-GB" sz="2400" dirty="0"/>
              <a:t>: encodes the flow of data.</a:t>
            </a:r>
          </a:p>
          <a:p>
            <a:pPr lvl="1"/>
            <a:r>
              <a:rPr lang="en-GB" sz="2400" dirty="0"/>
              <a:t>Node: program statement</a:t>
            </a:r>
          </a:p>
          <a:p>
            <a:pPr lvl="1"/>
            <a:r>
              <a:rPr lang="en-GB" sz="2400" dirty="0"/>
              <a:t>Edge: connects two nodes if one uses the result of the other</a:t>
            </a:r>
          </a:p>
          <a:p>
            <a:pPr lvl="1"/>
            <a:r>
              <a:rPr lang="en-GB" sz="2400" dirty="0"/>
              <a:t>Useful in examining the legality of program transformations</a:t>
            </a:r>
          </a:p>
          <a:p>
            <a:r>
              <a:rPr lang="en-GB" sz="2400" b="1" u="sng" dirty="0"/>
              <a:t>Call Graph</a:t>
            </a:r>
            <a:r>
              <a:rPr lang="en-GB" sz="2400" dirty="0"/>
              <a:t>: shows dependences between procedures.</a:t>
            </a:r>
          </a:p>
          <a:p>
            <a:pPr lvl="1"/>
            <a:r>
              <a:rPr lang="en-GB" sz="2400" dirty="0"/>
              <a:t>Useful for </a:t>
            </a:r>
            <a:r>
              <a:rPr lang="en-GB" sz="2400" dirty="0" err="1"/>
              <a:t>interprocedural</a:t>
            </a:r>
            <a:r>
              <a:rPr lang="en-GB" sz="2400" dirty="0"/>
              <a:t> analysis.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C6AEE630-A628-454C-8B38-8B4A21F34CB9}" type="datetime5">
              <a:rPr lang="en-GB"/>
              <a:pPr/>
              <a:t>30-Dec-20</a:t>
            </a:fld>
            <a:endParaRPr lang="en-GB"/>
          </a:p>
        </p:txBody>
      </p:sp>
      <p:sp>
        <p:nvSpPr>
          <p:cNvPr id="7" name="Footer Placeholder 4"/>
          <p:cNvSpPr>
            <a:spLocks noGrp="1"/>
          </p:cNvSpPr>
          <p:nvPr>
            <p:ph type="ftr" sz="quarter" idx="11"/>
          </p:nvPr>
        </p:nvSpPr>
        <p:spPr/>
        <p:txBody>
          <a:bodyPr/>
          <a:lstStyle/>
          <a:p>
            <a:r>
              <a:rPr lang="en-GB"/>
              <a:t>COMP30142 Lecture 12</a:t>
            </a:r>
          </a:p>
        </p:txBody>
      </p:sp>
      <p:sp>
        <p:nvSpPr>
          <p:cNvPr id="8" name="Slide Number Placeholder 5"/>
          <p:cNvSpPr>
            <a:spLocks noGrp="1"/>
          </p:cNvSpPr>
          <p:nvPr>
            <p:ph type="sldNum" sz="quarter" idx="12"/>
          </p:nvPr>
        </p:nvSpPr>
        <p:spPr/>
        <p:txBody>
          <a:bodyPr/>
          <a:lstStyle/>
          <a:p>
            <a:fld id="{79F0E6B4-8AF9-4FEF-B7CC-745247A7A663}" type="slidenum">
              <a:rPr lang="en-GB"/>
              <a:pPr/>
              <a:t>8</a:t>
            </a:fld>
            <a:endParaRPr lang="en-GB"/>
          </a:p>
        </p:txBody>
      </p:sp>
      <p:sp>
        <p:nvSpPr>
          <p:cNvPr id="181250" name="Rectangle 2"/>
          <p:cNvSpPr>
            <a:spLocks noGrp="1" noChangeArrowheads="1"/>
          </p:cNvSpPr>
          <p:nvPr>
            <p:ph type="title"/>
          </p:nvPr>
        </p:nvSpPr>
        <p:spPr>
          <a:xfrm>
            <a:off x="685800" y="0"/>
            <a:ext cx="7772400" cy="685800"/>
          </a:xfrm>
        </p:spPr>
        <p:txBody>
          <a:bodyPr/>
          <a:lstStyle/>
          <a:p>
            <a:r>
              <a:rPr lang="en-GB"/>
              <a:t>Examples / Exercises</a:t>
            </a:r>
          </a:p>
        </p:txBody>
      </p:sp>
      <p:sp>
        <p:nvSpPr>
          <p:cNvPr id="181251" name="Rectangle 3"/>
          <p:cNvSpPr>
            <a:spLocks noGrp="1" noChangeArrowheads="1"/>
          </p:cNvSpPr>
          <p:nvPr>
            <p:ph type="body" idx="1"/>
          </p:nvPr>
        </p:nvSpPr>
        <p:spPr>
          <a:xfrm>
            <a:off x="609600" y="609600"/>
            <a:ext cx="4343400" cy="5715000"/>
          </a:xfrm>
          <a:ln>
            <a:solidFill>
              <a:schemeClr val="tx1"/>
            </a:solidFill>
            <a:miter lim="800000"/>
            <a:headEnd/>
            <a:tailEnd/>
          </a:ln>
        </p:spPr>
        <p:txBody>
          <a:bodyPr/>
          <a:lstStyle/>
          <a:p>
            <a:pPr>
              <a:lnSpc>
                <a:spcPct val="70000"/>
              </a:lnSpc>
              <a:spcBef>
                <a:spcPct val="0"/>
              </a:spcBef>
              <a:buFontTx/>
              <a:buNone/>
            </a:pPr>
            <a:r>
              <a:rPr lang="en-GB" sz="1600" dirty="0"/>
              <a:t>Draw the control-flow graph of the following:</a:t>
            </a:r>
            <a:endParaRPr lang="en-GB" sz="1600" dirty="0">
              <a:latin typeface="Courier New" panose="02070309020205020404" pitchFamily="49" charset="0"/>
            </a:endParaRPr>
          </a:p>
          <a:p>
            <a:pPr>
              <a:lnSpc>
                <a:spcPct val="70000"/>
              </a:lnSpc>
              <a:spcBef>
                <a:spcPct val="0"/>
              </a:spcBef>
              <a:buFontTx/>
              <a:buNone/>
            </a:pPr>
            <a:r>
              <a:rPr lang="en-GB" sz="1600" dirty="0">
                <a:latin typeface="Courier New" panose="02070309020205020404" pitchFamily="49" charset="0"/>
              </a:rPr>
              <a:t>Stmtlist1</a:t>
            </a:r>
          </a:p>
          <a:p>
            <a:pPr>
              <a:lnSpc>
                <a:spcPct val="70000"/>
              </a:lnSpc>
              <a:spcBef>
                <a:spcPct val="0"/>
              </a:spcBef>
              <a:buFontTx/>
              <a:buNone/>
            </a:pPr>
            <a:r>
              <a:rPr lang="en-GB" sz="1600" dirty="0">
                <a:latin typeface="Courier New" panose="02070309020205020404" pitchFamily="49" charset="0"/>
              </a:rPr>
              <a:t>if (x=y)</a:t>
            </a:r>
          </a:p>
          <a:p>
            <a:pPr>
              <a:lnSpc>
                <a:spcPct val="70000"/>
              </a:lnSpc>
              <a:spcBef>
                <a:spcPct val="0"/>
              </a:spcBef>
              <a:buFontTx/>
              <a:buNone/>
            </a:pPr>
            <a:r>
              <a:rPr lang="en-GB" sz="1600" dirty="0">
                <a:latin typeface="Courier New" panose="02070309020205020404" pitchFamily="49" charset="0"/>
              </a:rPr>
              <a:t>	stmtlist2</a:t>
            </a:r>
          </a:p>
          <a:p>
            <a:pPr>
              <a:lnSpc>
                <a:spcPct val="70000"/>
              </a:lnSpc>
              <a:spcBef>
                <a:spcPct val="0"/>
              </a:spcBef>
              <a:buFontTx/>
              <a:buNone/>
            </a:pPr>
            <a:r>
              <a:rPr lang="en-GB" sz="1600" dirty="0">
                <a:latin typeface="Courier New" panose="02070309020205020404" pitchFamily="49" charset="0"/>
              </a:rPr>
              <a:t>	stmtlist1</a:t>
            </a:r>
          </a:p>
          <a:p>
            <a:pPr>
              <a:lnSpc>
                <a:spcPct val="70000"/>
              </a:lnSpc>
              <a:spcBef>
                <a:spcPct val="0"/>
              </a:spcBef>
              <a:buFontTx/>
              <a:buNone/>
            </a:pPr>
            <a:r>
              <a:rPr lang="en-GB" sz="1600" dirty="0">
                <a:latin typeface="Courier New" panose="02070309020205020404" pitchFamily="49" charset="0"/>
              </a:rPr>
              <a:t>else</a:t>
            </a:r>
          </a:p>
          <a:p>
            <a:pPr>
              <a:lnSpc>
                <a:spcPct val="70000"/>
              </a:lnSpc>
              <a:spcBef>
                <a:spcPct val="0"/>
              </a:spcBef>
              <a:buFontTx/>
              <a:buNone/>
            </a:pPr>
            <a:r>
              <a:rPr lang="en-GB" sz="1600" dirty="0">
                <a:latin typeface="Courier New" panose="02070309020205020404" pitchFamily="49" charset="0"/>
              </a:rPr>
              <a:t>	stmtlist3</a:t>
            </a:r>
          </a:p>
          <a:p>
            <a:pPr>
              <a:lnSpc>
                <a:spcPct val="70000"/>
              </a:lnSpc>
              <a:spcBef>
                <a:spcPct val="0"/>
              </a:spcBef>
              <a:buFontTx/>
              <a:buNone/>
            </a:pPr>
            <a:r>
              <a:rPr lang="en-GB" sz="1600" dirty="0">
                <a:latin typeface="Courier New" panose="02070309020205020404" pitchFamily="49" charset="0"/>
              </a:rPr>
              <a:t>	stmtlist1</a:t>
            </a:r>
          </a:p>
          <a:p>
            <a:pPr>
              <a:lnSpc>
                <a:spcPct val="70000"/>
              </a:lnSpc>
              <a:spcBef>
                <a:spcPct val="0"/>
              </a:spcBef>
              <a:buFontTx/>
              <a:buNone/>
            </a:pPr>
            <a:r>
              <a:rPr lang="en-GB" sz="1600" dirty="0">
                <a:latin typeface="Courier New" panose="02070309020205020404" pitchFamily="49" charset="0"/>
              </a:rPr>
              <a:t>stmtlist4</a:t>
            </a:r>
          </a:p>
          <a:p>
            <a:pPr>
              <a:lnSpc>
                <a:spcPct val="70000"/>
              </a:lnSpc>
              <a:spcBef>
                <a:spcPct val="0"/>
              </a:spcBef>
              <a:buFontTx/>
              <a:buNone/>
            </a:pPr>
            <a:endParaRPr lang="en-GB" sz="1600" dirty="0">
              <a:latin typeface="Courier New" panose="02070309020205020404" pitchFamily="49" charset="0"/>
            </a:endParaRPr>
          </a:p>
          <a:p>
            <a:pPr>
              <a:lnSpc>
                <a:spcPct val="70000"/>
              </a:lnSpc>
              <a:spcBef>
                <a:spcPct val="0"/>
              </a:spcBef>
              <a:buFontTx/>
              <a:buNone/>
            </a:pPr>
            <a:endParaRPr lang="en-GB" sz="1600" dirty="0">
              <a:latin typeface="Courier New" panose="02070309020205020404" pitchFamily="49" charset="0"/>
            </a:endParaRPr>
          </a:p>
          <a:p>
            <a:pPr>
              <a:lnSpc>
                <a:spcPct val="70000"/>
              </a:lnSpc>
              <a:spcBef>
                <a:spcPct val="0"/>
              </a:spcBef>
              <a:buFontTx/>
              <a:buNone/>
            </a:pPr>
            <a:r>
              <a:rPr lang="en-GB" sz="1600" dirty="0">
                <a:latin typeface="Courier New" panose="02070309020205020404" pitchFamily="49" charset="0"/>
              </a:rPr>
              <a:t>stmtlist1</a:t>
            </a:r>
          </a:p>
          <a:p>
            <a:pPr>
              <a:lnSpc>
                <a:spcPct val="70000"/>
              </a:lnSpc>
              <a:spcBef>
                <a:spcPct val="0"/>
              </a:spcBef>
              <a:buFontTx/>
              <a:buNone/>
            </a:pPr>
            <a:r>
              <a:rPr lang="en-GB" sz="1600" dirty="0">
                <a:latin typeface="Courier New" panose="02070309020205020404" pitchFamily="49" charset="0"/>
              </a:rPr>
              <a:t>while (x&lt;k)</a:t>
            </a:r>
          </a:p>
          <a:p>
            <a:pPr>
              <a:lnSpc>
                <a:spcPct val="70000"/>
              </a:lnSpc>
              <a:spcBef>
                <a:spcPct val="0"/>
              </a:spcBef>
              <a:buFontTx/>
              <a:buNone/>
            </a:pPr>
            <a:r>
              <a:rPr lang="en-GB" sz="1600" dirty="0">
                <a:latin typeface="Courier New" panose="02070309020205020404" pitchFamily="49" charset="0"/>
              </a:rPr>
              <a:t>	stmtlist2</a:t>
            </a:r>
          </a:p>
          <a:p>
            <a:pPr>
              <a:lnSpc>
                <a:spcPct val="70000"/>
              </a:lnSpc>
              <a:spcBef>
                <a:spcPct val="0"/>
              </a:spcBef>
              <a:buFontTx/>
              <a:buNone/>
            </a:pPr>
            <a:r>
              <a:rPr lang="en-GB" sz="1600" dirty="0">
                <a:latin typeface="Courier New" panose="02070309020205020404" pitchFamily="49" charset="0"/>
              </a:rPr>
              <a:t>stmtlist3</a:t>
            </a:r>
          </a:p>
          <a:p>
            <a:pPr>
              <a:lnSpc>
                <a:spcPct val="70000"/>
              </a:lnSpc>
              <a:spcBef>
                <a:spcPct val="0"/>
              </a:spcBef>
              <a:buFontTx/>
              <a:buNone/>
            </a:pPr>
            <a:r>
              <a:rPr lang="en-GB" sz="1600" dirty="0"/>
              <a:t>Draw the data dependence graph of:</a:t>
            </a:r>
          </a:p>
          <a:p>
            <a:pPr>
              <a:lnSpc>
                <a:spcPct val="70000"/>
              </a:lnSpc>
              <a:spcBef>
                <a:spcPct val="0"/>
              </a:spcBef>
              <a:buFontTx/>
              <a:buNone/>
            </a:pPr>
            <a:r>
              <a:rPr lang="en-GB" sz="1600" dirty="0">
                <a:latin typeface="Courier New" panose="02070309020205020404" pitchFamily="49" charset="0"/>
              </a:rPr>
              <a:t>1. sum=0</a:t>
            </a:r>
          </a:p>
          <a:p>
            <a:pPr>
              <a:lnSpc>
                <a:spcPct val="70000"/>
              </a:lnSpc>
              <a:spcBef>
                <a:spcPct val="0"/>
              </a:spcBef>
              <a:buFontTx/>
              <a:buNone/>
            </a:pPr>
            <a:r>
              <a:rPr lang="en-GB" sz="1600" dirty="0">
                <a:latin typeface="Courier New" panose="02070309020205020404" pitchFamily="49" charset="0"/>
              </a:rPr>
              <a:t>2. done=0</a:t>
            </a:r>
          </a:p>
          <a:p>
            <a:pPr>
              <a:lnSpc>
                <a:spcPct val="70000"/>
              </a:lnSpc>
              <a:spcBef>
                <a:spcPct val="0"/>
              </a:spcBef>
              <a:buFontTx/>
              <a:buNone/>
            </a:pPr>
            <a:r>
              <a:rPr lang="en-GB" sz="1600" dirty="0">
                <a:latin typeface="Courier New" panose="02070309020205020404" pitchFamily="49" charset="0"/>
              </a:rPr>
              <a:t>3. while !done do</a:t>
            </a:r>
          </a:p>
          <a:p>
            <a:pPr>
              <a:lnSpc>
                <a:spcPct val="70000"/>
              </a:lnSpc>
              <a:spcBef>
                <a:spcPct val="0"/>
              </a:spcBef>
              <a:buFontTx/>
              <a:buNone/>
            </a:pPr>
            <a:r>
              <a:rPr lang="en-GB" sz="1600" dirty="0">
                <a:latin typeface="Courier New" panose="02070309020205020404" pitchFamily="49" charset="0"/>
              </a:rPr>
              <a:t>4.	read j</a:t>
            </a:r>
          </a:p>
          <a:p>
            <a:pPr>
              <a:lnSpc>
                <a:spcPct val="70000"/>
              </a:lnSpc>
              <a:spcBef>
                <a:spcPct val="0"/>
              </a:spcBef>
              <a:buFontTx/>
              <a:buNone/>
            </a:pPr>
            <a:r>
              <a:rPr lang="en-GB" sz="1600" dirty="0">
                <a:latin typeface="Courier New" panose="02070309020205020404" pitchFamily="49" charset="0"/>
              </a:rPr>
              <a:t>5.	if (j&gt;0)</a:t>
            </a:r>
          </a:p>
          <a:p>
            <a:pPr>
              <a:lnSpc>
                <a:spcPct val="70000"/>
              </a:lnSpc>
              <a:spcBef>
                <a:spcPct val="0"/>
              </a:spcBef>
              <a:buFontTx/>
              <a:buNone/>
            </a:pPr>
            <a:r>
              <a:rPr lang="en-GB" sz="1600" dirty="0">
                <a:latin typeface="Courier New" panose="02070309020205020404" pitchFamily="49" charset="0"/>
              </a:rPr>
              <a:t>6.		sum=</a:t>
            </a:r>
            <a:r>
              <a:rPr lang="en-GB" sz="1600" dirty="0" err="1">
                <a:latin typeface="Courier New" panose="02070309020205020404" pitchFamily="49" charset="0"/>
              </a:rPr>
              <a:t>sum+j</a:t>
            </a:r>
            <a:endParaRPr lang="en-GB" sz="1600" dirty="0">
              <a:latin typeface="Courier New" panose="02070309020205020404" pitchFamily="49" charset="0"/>
            </a:endParaRPr>
          </a:p>
          <a:p>
            <a:pPr>
              <a:lnSpc>
                <a:spcPct val="70000"/>
              </a:lnSpc>
              <a:spcBef>
                <a:spcPct val="0"/>
              </a:spcBef>
              <a:buFontTx/>
              <a:buNone/>
            </a:pPr>
            <a:r>
              <a:rPr lang="en-GB" sz="1600" dirty="0">
                <a:latin typeface="Courier New" panose="02070309020205020404" pitchFamily="49" charset="0"/>
              </a:rPr>
              <a:t>7.		if (sum&gt;100)</a:t>
            </a:r>
          </a:p>
          <a:p>
            <a:pPr>
              <a:lnSpc>
                <a:spcPct val="70000"/>
              </a:lnSpc>
              <a:spcBef>
                <a:spcPct val="0"/>
              </a:spcBef>
              <a:buFontTx/>
              <a:buNone/>
            </a:pPr>
            <a:r>
              <a:rPr lang="en-GB" sz="1600" dirty="0">
                <a:latin typeface="Courier New" panose="02070309020205020404" pitchFamily="49" charset="0"/>
              </a:rPr>
              <a:t>8.		   done=1</a:t>
            </a:r>
          </a:p>
          <a:p>
            <a:pPr>
              <a:lnSpc>
                <a:spcPct val="70000"/>
              </a:lnSpc>
              <a:spcBef>
                <a:spcPct val="0"/>
              </a:spcBef>
              <a:buFontTx/>
              <a:buNone/>
            </a:pPr>
            <a:r>
              <a:rPr lang="en-GB" sz="1600" dirty="0">
                <a:latin typeface="Courier New" panose="02070309020205020404" pitchFamily="49" charset="0"/>
              </a:rPr>
              <a:t>9. 	else</a:t>
            </a:r>
          </a:p>
          <a:p>
            <a:pPr>
              <a:lnSpc>
                <a:spcPct val="70000"/>
              </a:lnSpc>
              <a:spcBef>
                <a:spcPct val="0"/>
              </a:spcBef>
              <a:buFontTx/>
              <a:buNone/>
            </a:pPr>
            <a:r>
              <a:rPr lang="en-GB" sz="1600" dirty="0">
                <a:latin typeface="Courier New" panose="02070309020205020404" pitchFamily="49" charset="0"/>
              </a:rPr>
              <a:t>10.	   sum=sum+1</a:t>
            </a:r>
          </a:p>
          <a:p>
            <a:pPr>
              <a:lnSpc>
                <a:spcPct val="70000"/>
              </a:lnSpc>
              <a:spcBef>
                <a:spcPct val="0"/>
              </a:spcBef>
              <a:buFontTx/>
              <a:buNone/>
            </a:pPr>
            <a:r>
              <a:rPr lang="en-GB" sz="1600" dirty="0">
                <a:latin typeface="Courier New" panose="02070309020205020404" pitchFamily="49" charset="0"/>
              </a:rPr>
              <a:t>11.	</a:t>
            </a:r>
            <a:r>
              <a:rPr lang="en-GB" sz="1600" dirty="0" err="1">
                <a:latin typeface="Courier New" panose="02070309020205020404" pitchFamily="49" charset="0"/>
              </a:rPr>
              <a:t>endif</a:t>
            </a:r>
            <a:endParaRPr lang="en-GB" sz="1600" dirty="0">
              <a:latin typeface="Courier New" panose="02070309020205020404" pitchFamily="49" charset="0"/>
            </a:endParaRPr>
          </a:p>
          <a:p>
            <a:pPr>
              <a:lnSpc>
                <a:spcPct val="70000"/>
              </a:lnSpc>
              <a:spcBef>
                <a:spcPct val="0"/>
              </a:spcBef>
              <a:buFontTx/>
              <a:buNone/>
            </a:pPr>
            <a:r>
              <a:rPr lang="en-GB" sz="1600" dirty="0">
                <a:latin typeface="Courier New" panose="02070309020205020404" pitchFamily="49" charset="0"/>
              </a:rPr>
              <a:t>12.endif</a:t>
            </a:r>
          </a:p>
          <a:p>
            <a:pPr>
              <a:lnSpc>
                <a:spcPct val="70000"/>
              </a:lnSpc>
              <a:spcBef>
                <a:spcPct val="0"/>
              </a:spcBef>
              <a:buFontTx/>
              <a:buNone/>
            </a:pPr>
            <a:r>
              <a:rPr lang="en-GB" sz="1600" dirty="0">
                <a:latin typeface="Courier New" panose="02070309020205020404" pitchFamily="49" charset="0"/>
              </a:rPr>
              <a:t>13.endwhile</a:t>
            </a:r>
          </a:p>
          <a:p>
            <a:pPr>
              <a:lnSpc>
                <a:spcPct val="70000"/>
              </a:lnSpc>
              <a:spcBef>
                <a:spcPct val="0"/>
              </a:spcBef>
              <a:buFontTx/>
              <a:buNone/>
            </a:pPr>
            <a:r>
              <a:rPr lang="en-GB" sz="1600" dirty="0">
                <a:latin typeface="Courier New" panose="02070309020205020404" pitchFamily="49" charset="0"/>
              </a:rPr>
              <a:t>14.print sum</a:t>
            </a:r>
          </a:p>
          <a:p>
            <a:pPr>
              <a:lnSpc>
                <a:spcPct val="70000"/>
              </a:lnSpc>
              <a:spcBef>
                <a:spcPct val="0"/>
              </a:spcBef>
              <a:buFontTx/>
              <a:buNone/>
            </a:pPr>
            <a:endParaRPr lang="en-GB" sz="1600" dirty="0">
              <a:latin typeface="Courier New" panose="02070309020205020404" pitchFamily="49" charset="0"/>
            </a:endParaRPr>
          </a:p>
          <a:p>
            <a:pPr>
              <a:lnSpc>
                <a:spcPct val="70000"/>
              </a:lnSpc>
              <a:spcBef>
                <a:spcPct val="0"/>
              </a:spcBef>
              <a:buFontTx/>
              <a:buNone/>
            </a:pPr>
            <a:r>
              <a:rPr lang="en-GB" sz="1600" dirty="0">
                <a:latin typeface="Courier New" panose="02070309020205020404" pitchFamily="49" charset="0"/>
              </a:rPr>
              <a:t>what about:1. Do </a:t>
            </a:r>
            <a:r>
              <a:rPr lang="en-GB" sz="1600" dirty="0" err="1">
                <a:latin typeface="Courier New" panose="02070309020205020404" pitchFamily="49" charset="0"/>
              </a:rPr>
              <a:t>i</a:t>
            </a:r>
            <a:r>
              <a:rPr lang="en-GB" sz="1600" dirty="0">
                <a:latin typeface="Courier New" panose="02070309020205020404" pitchFamily="49" charset="0"/>
              </a:rPr>
              <a:t>=1,n </a:t>
            </a:r>
          </a:p>
          <a:p>
            <a:pPr>
              <a:lnSpc>
                <a:spcPct val="70000"/>
              </a:lnSpc>
              <a:spcBef>
                <a:spcPct val="0"/>
              </a:spcBef>
              <a:buFontTx/>
              <a:buNone/>
            </a:pPr>
            <a:r>
              <a:rPr lang="en-GB" sz="1600" dirty="0">
                <a:latin typeface="Courier New" panose="02070309020205020404" pitchFamily="49" charset="0"/>
              </a:rPr>
              <a:t>           2.    A(I)=a(3*I+10)</a:t>
            </a:r>
          </a:p>
        </p:txBody>
      </p:sp>
      <p:sp>
        <p:nvSpPr>
          <p:cNvPr id="181252" name="Line 4"/>
          <p:cNvSpPr>
            <a:spLocks noChangeShapeType="1"/>
          </p:cNvSpPr>
          <p:nvPr/>
        </p:nvSpPr>
        <p:spPr bwMode="auto">
          <a:xfrm>
            <a:off x="609600" y="32004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254" name="Text Box 6"/>
          <p:cNvSpPr txBox="1">
            <a:spLocks noChangeArrowheads="1"/>
          </p:cNvSpPr>
          <p:nvPr/>
        </p:nvSpPr>
        <p:spPr bwMode="auto">
          <a:xfrm>
            <a:off x="5048250" y="1055688"/>
            <a:ext cx="4105275" cy="1301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70000"/>
              </a:lnSpc>
            </a:pPr>
            <a:r>
              <a:rPr lang="en-GB" sz="1600" dirty="0"/>
              <a:t>Draw the call graph of:</a:t>
            </a:r>
            <a:endParaRPr lang="en-GB" sz="1600" dirty="0">
              <a:latin typeface="Courier New" panose="02070309020205020404" pitchFamily="49" charset="0"/>
            </a:endParaRPr>
          </a:p>
          <a:p>
            <a:pPr>
              <a:lnSpc>
                <a:spcPct val="70000"/>
              </a:lnSpc>
            </a:pPr>
            <a:r>
              <a:rPr lang="en-GB" sz="1600" dirty="0">
                <a:latin typeface="Courier New" panose="02070309020205020404" pitchFamily="49" charset="0"/>
              </a:rPr>
              <a:t>void a() { … b() … c() … f() … }</a:t>
            </a:r>
          </a:p>
          <a:p>
            <a:pPr>
              <a:lnSpc>
                <a:spcPct val="70000"/>
              </a:lnSpc>
            </a:pPr>
            <a:r>
              <a:rPr lang="en-GB" sz="1600" dirty="0">
                <a:latin typeface="Courier New" panose="02070309020205020404" pitchFamily="49" charset="0"/>
              </a:rPr>
              <a:t>void b() { … d() … c() … }</a:t>
            </a:r>
          </a:p>
          <a:p>
            <a:pPr>
              <a:lnSpc>
                <a:spcPct val="70000"/>
              </a:lnSpc>
            </a:pPr>
            <a:r>
              <a:rPr lang="en-GB" sz="1600" dirty="0">
                <a:latin typeface="Courier New" panose="02070309020205020404" pitchFamily="49" charset="0"/>
              </a:rPr>
              <a:t>void c() { … e() … }</a:t>
            </a:r>
          </a:p>
          <a:p>
            <a:pPr>
              <a:lnSpc>
                <a:spcPct val="70000"/>
              </a:lnSpc>
            </a:pPr>
            <a:r>
              <a:rPr lang="en-GB" sz="1600" dirty="0">
                <a:latin typeface="Courier New" panose="02070309020205020404" pitchFamily="49" charset="0"/>
              </a:rPr>
              <a:t>void d() { … }</a:t>
            </a:r>
          </a:p>
          <a:p>
            <a:pPr>
              <a:lnSpc>
                <a:spcPct val="70000"/>
              </a:lnSpc>
            </a:pPr>
            <a:r>
              <a:rPr lang="en-GB" sz="1600" dirty="0">
                <a:latin typeface="Courier New" panose="02070309020205020404" pitchFamily="49" charset="0"/>
              </a:rPr>
              <a:t>void e() { … b() … }</a:t>
            </a:r>
          </a:p>
          <a:p>
            <a:pPr>
              <a:lnSpc>
                <a:spcPct val="70000"/>
              </a:lnSpc>
            </a:pPr>
            <a:r>
              <a:rPr lang="en-GB" sz="1600" dirty="0">
                <a:latin typeface="Courier New" panose="02070309020205020404" pitchFamily="49" charset="0"/>
              </a:rPr>
              <a:t>void f() { … 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685800" y="0"/>
            <a:ext cx="7772400" cy="838200"/>
          </a:xfrm>
        </p:spPr>
        <p:txBody>
          <a:bodyPr/>
          <a:lstStyle/>
          <a:p>
            <a:r>
              <a:rPr lang="en-GB"/>
              <a:t>Three-address code</a:t>
            </a:r>
          </a:p>
        </p:txBody>
      </p:sp>
      <p:sp>
        <p:nvSpPr>
          <p:cNvPr id="177155" name="Rectangle 3"/>
          <p:cNvSpPr>
            <a:spLocks noGrp="1" noChangeArrowheads="1"/>
          </p:cNvSpPr>
          <p:nvPr>
            <p:ph type="body" idx="1"/>
          </p:nvPr>
        </p:nvSpPr>
        <p:spPr>
          <a:xfrm>
            <a:off x="0" y="685800"/>
            <a:ext cx="8915400" cy="5562600"/>
          </a:xfrm>
        </p:spPr>
        <p:txBody>
          <a:bodyPr/>
          <a:lstStyle/>
          <a:p>
            <a:pPr>
              <a:spcBef>
                <a:spcPct val="0"/>
              </a:spcBef>
              <a:buFontTx/>
              <a:buNone/>
            </a:pPr>
            <a:r>
              <a:rPr lang="en-GB" sz="2400"/>
              <a:t>A term used to describe many different representations: each statement is a single operator and at most three operands.</a:t>
            </a:r>
          </a:p>
          <a:p>
            <a:pPr>
              <a:spcBef>
                <a:spcPct val="0"/>
              </a:spcBef>
              <a:buFontTx/>
              <a:buNone/>
            </a:pPr>
            <a:r>
              <a:rPr lang="en-GB" sz="2400"/>
              <a:t>Example: </a:t>
            </a:r>
            <a:r>
              <a:rPr lang="en-GB" sz="2000" b="1">
                <a:latin typeface="Courier New" panose="02070309020205020404" pitchFamily="49" charset="0"/>
              </a:rPr>
              <a:t>if (x&gt;y) then z=x-2*y</a:t>
            </a:r>
            <a:r>
              <a:rPr lang="en-GB" sz="2400"/>
              <a:t>  becomes:</a:t>
            </a:r>
          </a:p>
          <a:p>
            <a:pPr>
              <a:lnSpc>
                <a:spcPct val="75000"/>
              </a:lnSpc>
              <a:spcBef>
                <a:spcPct val="0"/>
              </a:spcBef>
              <a:buFontTx/>
              <a:buNone/>
            </a:pPr>
            <a:r>
              <a:rPr lang="en-GB" sz="2400"/>
              <a:t>	</a:t>
            </a:r>
            <a:r>
              <a:rPr lang="en-GB" sz="2000" b="1">
                <a:latin typeface="Courier New" panose="02070309020205020404" pitchFamily="49" charset="0"/>
              </a:rPr>
              <a:t>t1=load x</a:t>
            </a:r>
          </a:p>
          <a:p>
            <a:pPr>
              <a:lnSpc>
                <a:spcPct val="75000"/>
              </a:lnSpc>
              <a:spcBef>
                <a:spcPct val="0"/>
              </a:spcBef>
              <a:buFontTx/>
              <a:buNone/>
            </a:pPr>
            <a:r>
              <a:rPr lang="en-GB" sz="2000" b="1">
                <a:latin typeface="Courier New" panose="02070309020205020404" pitchFamily="49" charset="0"/>
              </a:rPr>
              <a:t>	t2=load y</a:t>
            </a:r>
          </a:p>
          <a:p>
            <a:pPr>
              <a:lnSpc>
                <a:spcPct val="75000"/>
              </a:lnSpc>
              <a:spcBef>
                <a:spcPct val="0"/>
              </a:spcBef>
              <a:buFontTx/>
              <a:buNone/>
            </a:pPr>
            <a:r>
              <a:rPr lang="en-GB" sz="2000" b="1">
                <a:latin typeface="Courier New" panose="02070309020205020404" pitchFamily="49" charset="0"/>
              </a:rPr>
              <a:t>	t3=t1&gt;t2</a:t>
            </a:r>
          </a:p>
          <a:p>
            <a:pPr>
              <a:lnSpc>
                <a:spcPct val="75000"/>
              </a:lnSpc>
              <a:spcBef>
                <a:spcPct val="0"/>
              </a:spcBef>
              <a:buFontTx/>
              <a:buNone/>
            </a:pPr>
            <a:r>
              <a:rPr lang="en-GB" sz="2000" b="1">
                <a:latin typeface="Courier New" panose="02070309020205020404" pitchFamily="49" charset="0"/>
              </a:rPr>
              <a:t>	if not(t3) goto L</a:t>
            </a:r>
          </a:p>
          <a:p>
            <a:pPr>
              <a:lnSpc>
                <a:spcPct val="75000"/>
              </a:lnSpc>
              <a:spcBef>
                <a:spcPct val="0"/>
              </a:spcBef>
              <a:buFontTx/>
              <a:buNone/>
            </a:pPr>
            <a:r>
              <a:rPr lang="en-GB" sz="2000" b="1">
                <a:latin typeface="Courier New" panose="02070309020205020404" pitchFamily="49" charset="0"/>
              </a:rPr>
              <a:t>	t4=2*t2</a:t>
            </a:r>
          </a:p>
          <a:p>
            <a:pPr>
              <a:lnSpc>
                <a:spcPct val="75000"/>
              </a:lnSpc>
              <a:spcBef>
                <a:spcPct val="0"/>
              </a:spcBef>
              <a:buFontTx/>
              <a:buNone/>
            </a:pPr>
            <a:r>
              <a:rPr lang="en-GB" sz="2000" b="1">
                <a:latin typeface="Courier New" panose="02070309020205020404" pitchFamily="49" charset="0"/>
              </a:rPr>
              <a:t>	t5=t1-t4</a:t>
            </a:r>
          </a:p>
          <a:p>
            <a:pPr>
              <a:lnSpc>
                <a:spcPct val="75000"/>
              </a:lnSpc>
              <a:spcBef>
                <a:spcPct val="0"/>
              </a:spcBef>
              <a:buFontTx/>
              <a:buNone/>
            </a:pPr>
            <a:r>
              <a:rPr lang="en-GB" sz="2000" b="1">
                <a:latin typeface="Courier New" panose="02070309020205020404" pitchFamily="49" charset="0"/>
              </a:rPr>
              <a:t>	z=store t5</a:t>
            </a:r>
          </a:p>
          <a:p>
            <a:pPr>
              <a:lnSpc>
                <a:spcPct val="75000"/>
              </a:lnSpc>
              <a:spcBef>
                <a:spcPct val="0"/>
              </a:spcBef>
              <a:buFontTx/>
              <a:buNone/>
            </a:pPr>
            <a:r>
              <a:rPr lang="en-GB" sz="2000" b="1">
                <a:latin typeface="Courier New" panose="02070309020205020404" pitchFamily="49" charset="0"/>
              </a:rPr>
              <a:t>L: …</a:t>
            </a:r>
          </a:p>
          <a:p>
            <a:pPr>
              <a:spcBef>
                <a:spcPct val="0"/>
              </a:spcBef>
              <a:buFontTx/>
              <a:buNone/>
            </a:pPr>
            <a:r>
              <a:rPr lang="en-GB" sz="2400" u="sng"/>
              <a:t>Advantages</a:t>
            </a:r>
            <a:r>
              <a:rPr lang="en-GB" sz="2400"/>
              <a:t>: compact form, makes intermediate values explicit, resembles many machines.</a:t>
            </a:r>
          </a:p>
          <a:p>
            <a:pPr>
              <a:buFontTx/>
              <a:buNone/>
            </a:pPr>
            <a:r>
              <a:rPr lang="en-GB" sz="2400" u="sng"/>
              <a:t>Storage considerations</a:t>
            </a:r>
            <a:r>
              <a:rPr lang="en-GB" sz="2400"/>
              <a:t> (until recently compile-time space was an issue)</a:t>
            </a:r>
          </a:p>
          <a:p>
            <a:pPr>
              <a:buFontTx/>
              <a:buNone/>
            </a:pPr>
            <a:r>
              <a:rPr lang="en-GB" sz="2400"/>
              <a:t>	</a:t>
            </a:r>
            <a:r>
              <a:rPr lang="en-GB" sz="2400" i="1"/>
              <a:t>x–2*y</a:t>
            </a:r>
            <a:r>
              <a:rPr lang="en-GB" sz="2400"/>
              <a:t>			</a:t>
            </a:r>
            <a:r>
              <a:rPr lang="en-GB" sz="2400" u="sng"/>
              <a:t>Quadruples</a:t>
            </a:r>
            <a:r>
              <a:rPr lang="en-GB" sz="2400"/>
              <a:t>		</a:t>
            </a:r>
            <a:r>
              <a:rPr lang="en-GB" sz="2400" u="sng"/>
              <a:t>(Indirect) Triples</a:t>
            </a:r>
          </a:p>
          <a:p>
            <a:pPr>
              <a:lnSpc>
                <a:spcPct val="80000"/>
              </a:lnSpc>
              <a:spcBef>
                <a:spcPct val="0"/>
              </a:spcBef>
              <a:buFontTx/>
              <a:buNone/>
            </a:pPr>
            <a:r>
              <a:rPr lang="en-GB" sz="2000" b="1">
                <a:latin typeface="Courier New" panose="02070309020205020404" pitchFamily="49" charset="0"/>
              </a:rPr>
              <a:t>	load  r1,y	      load  1 y -  	load y</a:t>
            </a:r>
          </a:p>
          <a:p>
            <a:pPr>
              <a:lnSpc>
                <a:spcPct val="80000"/>
              </a:lnSpc>
              <a:spcBef>
                <a:spcPct val="0"/>
              </a:spcBef>
              <a:buFontTx/>
              <a:buNone/>
            </a:pPr>
            <a:r>
              <a:rPr lang="en-GB" sz="2000" b="1">
                <a:latin typeface="Courier New" panose="02070309020205020404" pitchFamily="49" charset="0"/>
              </a:rPr>
              <a:t>	loadi r2,2	      loadi 2 2 -		loadi 2</a:t>
            </a:r>
          </a:p>
          <a:p>
            <a:pPr>
              <a:lnSpc>
                <a:spcPct val="80000"/>
              </a:lnSpc>
              <a:spcBef>
                <a:spcPct val="0"/>
              </a:spcBef>
              <a:buFontTx/>
              <a:buNone/>
            </a:pPr>
            <a:r>
              <a:rPr lang="en-GB" sz="2000" b="1">
                <a:latin typeface="Courier New" panose="02070309020205020404" pitchFamily="49" charset="0"/>
              </a:rPr>
              <a:t>	mult r3,r2,r1     	mult  3 2 1		mult (1),(2)</a:t>
            </a:r>
          </a:p>
          <a:p>
            <a:pPr>
              <a:lnSpc>
                <a:spcPct val="80000"/>
              </a:lnSpc>
              <a:spcBef>
                <a:spcPct val="0"/>
              </a:spcBef>
              <a:buFontTx/>
              <a:buNone/>
            </a:pPr>
            <a:r>
              <a:rPr lang="en-GB" sz="2000" b="1">
                <a:latin typeface="Courier New" panose="02070309020205020404" pitchFamily="49" charset="0"/>
              </a:rPr>
              <a:t>	load r4,x         	load  4 x -		load x</a:t>
            </a:r>
          </a:p>
          <a:p>
            <a:pPr>
              <a:lnSpc>
                <a:spcPct val="80000"/>
              </a:lnSpc>
              <a:spcBef>
                <a:spcPct val="0"/>
              </a:spcBef>
              <a:buFontTx/>
              <a:buNone/>
            </a:pPr>
            <a:r>
              <a:rPr lang="en-GB" sz="2000" b="1">
                <a:latin typeface="Courier New" panose="02070309020205020404" pitchFamily="49" charset="0"/>
              </a:rPr>
              <a:t>	sub r5,r4,r3      	sub   5 4 3		sub (4),(3)</a:t>
            </a:r>
          </a:p>
          <a:p>
            <a:pPr>
              <a:lnSpc>
                <a:spcPct val="80000"/>
              </a:lnSpc>
              <a:spcBef>
                <a:spcPct val="0"/>
              </a:spcBef>
              <a:buFontTx/>
              <a:buNone/>
            </a:pPr>
            <a:endParaRPr lang="en-GB" sz="2000" b="1">
              <a:latin typeface="Courier New" panose="02070309020205020404" pitchFamily="49" charset="0"/>
            </a:endParaRPr>
          </a:p>
        </p:txBody>
      </p:sp>
      <p:sp>
        <p:nvSpPr>
          <p:cNvPr id="177156" name="Text Box 4"/>
          <p:cNvSpPr txBox="1">
            <a:spLocks noChangeArrowheads="1"/>
          </p:cNvSpPr>
          <p:nvPr/>
        </p:nvSpPr>
        <p:spPr bwMode="auto">
          <a:xfrm>
            <a:off x="4356100" y="2060575"/>
            <a:ext cx="4465638" cy="1320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t>Array addresses have to be converted to single memory access (see lecture 13), e.g., A[I] will require a ‘load I’ and then ‘t1=I*sizeof(I); load A+t1’</a:t>
            </a:r>
            <a:endParaRPr lang="en-US" sz="20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71320</TotalTime>
  <Words>1915</Words>
  <Application>Microsoft Office PowerPoint</Application>
  <PresentationFormat>On-screen Show (4:3)</PresentationFormat>
  <Paragraphs>379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Times New Roman</vt:lpstr>
      <vt:lpstr>Symbol</vt:lpstr>
      <vt:lpstr>Courier New</vt:lpstr>
      <vt:lpstr>Default Design</vt:lpstr>
      <vt:lpstr>Lecture 12: Intermediate Representations</vt:lpstr>
      <vt:lpstr>About IRs, taxonomy, etc...</vt:lpstr>
      <vt:lpstr>From Parse Trees to Abstract Syntax Trees</vt:lpstr>
      <vt:lpstr>Abstract Syntax Trees</vt:lpstr>
      <vt:lpstr>AST real-world example (dHPF)</vt:lpstr>
      <vt:lpstr>Directed Acyclic Graphs (DAGs)</vt:lpstr>
      <vt:lpstr>Auxiliary Graph Representations</vt:lpstr>
      <vt:lpstr>Examples / Exercises</vt:lpstr>
      <vt:lpstr>Three-address code</vt:lpstr>
      <vt:lpstr>Other linear representations</vt:lpstr>
      <vt:lpstr>Some Examples</vt:lpstr>
      <vt:lpstr>Symbol Tables: The key idea</vt:lpstr>
      <vt:lpstr>What information is stored in the symbol table?</vt:lpstr>
      <vt:lpstr>Organising the symbol table</vt:lpstr>
      <vt:lpstr>Bucket hashing (open hashing)</vt:lpstr>
      <vt:lpstr>Linear Rehashing (open addressing)</vt:lpstr>
      <vt:lpstr>Other issues</vt:lpstr>
      <vt:lpstr>Conclusion</vt:lpstr>
    </vt:vector>
  </TitlesOfParts>
  <Company>University of Manchester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Lexical Analysis II: From REs to DFAs</dc:title>
  <dc:creator>rizos</dc:creator>
  <cp:lastModifiedBy>Maram Bani Younes</cp:lastModifiedBy>
  <cp:revision>97</cp:revision>
  <cp:lastPrinted>2003-03-22T17:36:28Z</cp:lastPrinted>
  <dcterms:created xsi:type="dcterms:W3CDTF">2002-02-11T18:06:19Z</dcterms:created>
  <dcterms:modified xsi:type="dcterms:W3CDTF">2021-01-14T21:31:29Z</dcterms:modified>
</cp:coreProperties>
</file>