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403" r:id="rId4"/>
    <p:sldId id="404" r:id="rId5"/>
    <p:sldId id="387" r:id="rId6"/>
    <p:sldId id="384" r:id="rId7"/>
    <p:sldId id="393" r:id="rId8"/>
    <p:sldId id="405" r:id="rId9"/>
    <p:sldId id="406" r:id="rId10"/>
    <p:sldId id="394" r:id="rId11"/>
    <p:sldId id="395" r:id="rId12"/>
    <p:sldId id="396" r:id="rId13"/>
    <p:sldId id="397" r:id="rId14"/>
    <p:sldId id="398" r:id="rId15"/>
    <p:sldId id="399" r:id="rId16"/>
    <p:sldId id="400" r:id="rId17"/>
    <p:sldId id="401" r:id="rId18"/>
    <p:sldId id="40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7/31/2022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7/31/2022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7/31/2022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4.xml"/><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4.xml"/><Relationship Id="rId4" Type="http://schemas.openxmlformats.org/officeDocument/2006/relationships/image" Target="../media/image22.png"/></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4.xml"/><Relationship Id="rId4" Type="http://schemas.openxmlformats.org/officeDocument/2006/relationships/image" Target="../media/image25.png"/></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4.xml"/><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4.xml"/><Relationship Id="rId4" Type="http://schemas.openxmlformats.org/officeDocument/2006/relationships/image" Target="../media/image31.png"/></Relationships>
</file>

<file path=ppt/slides/_rels/slide18.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9FE70-1402-4D9B-84F2-009A103ED12C}"/>
              </a:ext>
            </a:extLst>
          </p:cNvPr>
          <p:cNvSpPr>
            <a:spLocks noGrp="1"/>
          </p:cNvSpPr>
          <p:nvPr>
            <p:ph type="ctrTitle"/>
          </p:nvPr>
        </p:nvSpPr>
        <p:spPr/>
        <p:txBody>
          <a:bodyPr/>
          <a:lstStyle/>
          <a:p>
            <a:r>
              <a:rPr lang="en-US" dirty="0"/>
              <a:t>Algorithm</a:t>
            </a:r>
          </a:p>
        </p:txBody>
      </p:sp>
      <p:sp>
        <p:nvSpPr>
          <p:cNvPr id="3" name="Subtitle 2">
            <a:extLst>
              <a:ext uri="{FF2B5EF4-FFF2-40B4-BE49-F238E27FC236}">
                <a16:creationId xmlns:a16="http://schemas.microsoft.com/office/drawing/2014/main" id="{17D3BEAB-A230-48F6-9FB6-5B8A0B13FE33}"/>
              </a:ext>
            </a:extLst>
          </p:cNvPr>
          <p:cNvSpPr>
            <a:spLocks noGrp="1"/>
          </p:cNvSpPr>
          <p:nvPr>
            <p:ph type="subTitle" idx="1"/>
          </p:nvPr>
        </p:nvSpPr>
        <p:spPr/>
        <p:txBody>
          <a:bodyPr/>
          <a:lstStyle/>
          <a:p>
            <a:r>
              <a:rPr lang="en-US" dirty="0"/>
              <a:t>Introduction (Ch1)</a:t>
            </a:r>
          </a:p>
          <a:p>
            <a:r>
              <a:rPr lang="en-US" dirty="0"/>
              <a:t>DR. </a:t>
            </a:r>
            <a:r>
              <a:rPr lang="en-US" dirty="0" err="1"/>
              <a:t>Maram</a:t>
            </a:r>
            <a:r>
              <a:rPr lang="en-US" dirty="0"/>
              <a:t> Bani Younes</a:t>
            </a:r>
          </a:p>
        </p:txBody>
      </p:sp>
    </p:spTree>
    <p:extLst>
      <p:ext uri="{BB962C8B-B14F-4D97-AF65-F5344CB8AC3E}">
        <p14:creationId xmlns:p14="http://schemas.microsoft.com/office/powerpoint/2010/main" val="1417750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E064F-82F1-4B23-A1B0-039B56161784}"/>
              </a:ext>
            </a:extLst>
          </p:cNvPr>
          <p:cNvSpPr>
            <a:spLocks noGrp="1"/>
          </p:cNvSpPr>
          <p:nvPr>
            <p:ph type="title"/>
          </p:nvPr>
        </p:nvSpPr>
        <p:spPr/>
        <p:txBody>
          <a:bodyPr/>
          <a:lstStyle/>
          <a:p>
            <a:r>
              <a:rPr lang="en-US" dirty="0"/>
              <a:t>6. Fundamental Data structures</a:t>
            </a:r>
            <a:endParaRPr lang="en-GB" dirty="0"/>
          </a:p>
        </p:txBody>
      </p:sp>
      <p:sp>
        <p:nvSpPr>
          <p:cNvPr id="3" name="Content Placeholder 2">
            <a:extLst>
              <a:ext uri="{FF2B5EF4-FFF2-40B4-BE49-F238E27FC236}">
                <a16:creationId xmlns:a16="http://schemas.microsoft.com/office/drawing/2014/main" id="{FE227F6F-4CA8-4D9F-868A-FEA42EE1A013}"/>
              </a:ext>
            </a:extLst>
          </p:cNvPr>
          <p:cNvSpPr>
            <a:spLocks noGrp="1"/>
          </p:cNvSpPr>
          <p:nvPr>
            <p:ph idx="1"/>
          </p:nvPr>
        </p:nvSpPr>
        <p:spPr/>
        <p:txBody>
          <a:bodyPr/>
          <a:lstStyle/>
          <a:p>
            <a:pPr>
              <a:buFont typeface="Arial" panose="020B0604020202020204" pitchFamily="34" charset="0"/>
              <a:buChar char="•"/>
            </a:pPr>
            <a:r>
              <a:rPr lang="en-GB" dirty="0"/>
              <a:t>A data structure can be defined as a particular scheme of organizing related data items.</a:t>
            </a:r>
          </a:p>
          <a:p>
            <a:pPr>
              <a:buFont typeface="Arial" panose="020B0604020202020204" pitchFamily="34" charset="0"/>
              <a:buChar char="•"/>
            </a:pPr>
            <a:r>
              <a:rPr lang="en-GB" dirty="0"/>
              <a:t>The nature of the data can range from data types (e.g., integers or characters) to data structures (e.g., one-dimensional array)</a:t>
            </a:r>
          </a:p>
          <a:p>
            <a:pPr>
              <a:buFont typeface="Arial" panose="020B0604020202020204" pitchFamily="34" charset="0"/>
              <a:buChar char="•"/>
            </a:pPr>
            <a:r>
              <a:rPr lang="en-GB" dirty="0"/>
              <a:t>Data Structures</a:t>
            </a:r>
          </a:p>
          <a:p>
            <a:pPr lvl="1">
              <a:buFont typeface="Arial" panose="020B0604020202020204" pitchFamily="34" charset="0"/>
              <a:buChar char="•"/>
            </a:pPr>
            <a:r>
              <a:rPr lang="en-GB" dirty="0"/>
              <a:t>Lists (array, string, linked list, stack, queue)</a:t>
            </a:r>
          </a:p>
          <a:p>
            <a:pPr lvl="1">
              <a:buFont typeface="Arial" panose="020B0604020202020204" pitchFamily="34" charset="0"/>
              <a:buChar char="•"/>
            </a:pPr>
            <a:r>
              <a:rPr lang="en-GB" dirty="0"/>
              <a:t>Graphs</a:t>
            </a:r>
          </a:p>
          <a:p>
            <a:pPr lvl="1">
              <a:buFont typeface="Arial" panose="020B0604020202020204" pitchFamily="34" charset="0"/>
              <a:buChar char="•"/>
            </a:pPr>
            <a:r>
              <a:rPr lang="en-GB" dirty="0"/>
              <a:t>Trees</a:t>
            </a:r>
          </a:p>
          <a:p>
            <a:pPr lvl="1">
              <a:buFont typeface="Arial" panose="020B0604020202020204" pitchFamily="34" charset="0"/>
              <a:buChar char="•"/>
            </a:pPr>
            <a:r>
              <a:rPr lang="en-GB" dirty="0"/>
              <a:t>Sets</a:t>
            </a:r>
          </a:p>
        </p:txBody>
      </p:sp>
    </p:spTree>
    <p:extLst>
      <p:ext uri="{BB962C8B-B14F-4D97-AF65-F5344CB8AC3E}">
        <p14:creationId xmlns:p14="http://schemas.microsoft.com/office/powerpoint/2010/main" val="1984483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543F7-5E41-4320-8AA2-7B4B07174DFD}"/>
              </a:ext>
            </a:extLst>
          </p:cNvPr>
          <p:cNvSpPr>
            <a:spLocks noGrp="1"/>
          </p:cNvSpPr>
          <p:nvPr>
            <p:ph type="title"/>
          </p:nvPr>
        </p:nvSpPr>
        <p:spPr/>
        <p:txBody>
          <a:bodyPr/>
          <a:lstStyle/>
          <a:p>
            <a:r>
              <a:rPr lang="en-US" dirty="0"/>
              <a:t>6.1. Linear Data Structures</a:t>
            </a:r>
            <a:endParaRPr lang="en-GB" dirty="0"/>
          </a:p>
        </p:txBody>
      </p:sp>
      <p:sp>
        <p:nvSpPr>
          <p:cNvPr id="4" name="Text Placeholder 3">
            <a:extLst>
              <a:ext uri="{FF2B5EF4-FFF2-40B4-BE49-F238E27FC236}">
                <a16:creationId xmlns:a16="http://schemas.microsoft.com/office/drawing/2014/main" id="{6BD92318-5B43-4035-A474-8A867DCCBDA4}"/>
              </a:ext>
            </a:extLst>
          </p:cNvPr>
          <p:cNvSpPr>
            <a:spLocks noGrp="1"/>
          </p:cNvSpPr>
          <p:nvPr>
            <p:ph sz="half" idx="1"/>
          </p:nvPr>
        </p:nvSpPr>
        <p:spPr>
          <a:xfrm>
            <a:off x="672784" y="1791178"/>
            <a:ext cx="5727240" cy="4084690"/>
          </a:xfrm>
        </p:spPr>
        <p:txBody>
          <a:bodyPr>
            <a:normAutofit/>
          </a:bodyPr>
          <a:lstStyle/>
          <a:p>
            <a:r>
              <a:rPr lang="en-GB" sz="1400" dirty="0"/>
              <a:t>A </a:t>
            </a:r>
            <a:r>
              <a:rPr lang="en-GB" sz="1400" b="1" dirty="0"/>
              <a:t>linear</a:t>
            </a:r>
            <a:r>
              <a:rPr lang="en-GB" sz="1400" dirty="0"/>
              <a:t> </a:t>
            </a:r>
            <a:r>
              <a:rPr lang="en-GB" sz="1400" b="1" dirty="0"/>
              <a:t>list</a:t>
            </a:r>
            <a:r>
              <a:rPr lang="en-GB" sz="1400" dirty="0"/>
              <a:t> or simply a </a:t>
            </a:r>
            <a:r>
              <a:rPr lang="en-GB" sz="1400" b="1" dirty="0"/>
              <a:t>list</a:t>
            </a:r>
            <a:r>
              <a:rPr lang="en-GB" sz="1400" dirty="0"/>
              <a:t> is a finite sequence of data items, i.e., a collection of data items arranged in a certain linear order</a:t>
            </a:r>
          </a:p>
          <a:p>
            <a:pPr marL="285750" indent="-285750">
              <a:buFont typeface="Arial" panose="020B0604020202020204" pitchFamily="34" charset="0"/>
              <a:buChar char="•"/>
            </a:pPr>
            <a:r>
              <a:rPr lang="en-GB" sz="1400" dirty="0"/>
              <a:t>A (one-dimensional) </a:t>
            </a:r>
            <a:r>
              <a:rPr lang="en-GB" sz="1400" b="1" dirty="0"/>
              <a:t>array</a:t>
            </a:r>
            <a:r>
              <a:rPr lang="en-GB" sz="1400" dirty="0"/>
              <a:t> is a sequence of n items of the same data type that are stored contiguously in computer memory and made accessible by specifying a value of the array’s index</a:t>
            </a:r>
          </a:p>
          <a:p>
            <a:pPr marL="285750" indent="-285750">
              <a:buFont typeface="Arial" panose="020B0604020202020204" pitchFamily="34" charset="0"/>
              <a:buChar char="•"/>
            </a:pPr>
            <a:r>
              <a:rPr lang="en-GB" sz="1400" dirty="0"/>
              <a:t>A </a:t>
            </a:r>
            <a:r>
              <a:rPr lang="en-GB" sz="1400" b="1" dirty="0"/>
              <a:t>string is</a:t>
            </a:r>
            <a:r>
              <a:rPr lang="en-GB" sz="1400" dirty="0"/>
              <a:t> a sequence of characters from an alphabet terminated by a special character indicating the string’s end.</a:t>
            </a:r>
          </a:p>
          <a:p>
            <a:pPr marL="285750" indent="-285750">
              <a:buFont typeface="Arial" panose="020B0604020202020204" pitchFamily="34" charset="0"/>
              <a:buChar char="•"/>
            </a:pPr>
            <a:r>
              <a:rPr lang="en-GB" sz="1400" dirty="0"/>
              <a:t>A </a:t>
            </a:r>
            <a:r>
              <a:rPr lang="en-GB" sz="1400" b="1" dirty="0"/>
              <a:t>linked list</a:t>
            </a:r>
            <a:r>
              <a:rPr lang="en-GB" sz="1400" dirty="0"/>
              <a:t> is a sequence of zero or more elements called nodes, each containing two kinds of information: some data and one or more links called pointers to other nodes of the linked list.</a:t>
            </a:r>
          </a:p>
          <a:p>
            <a:pPr marL="742950" lvl="1" indent="-285750">
              <a:buFont typeface="Arial" panose="020B0604020202020204" pitchFamily="34" charset="0"/>
              <a:buChar char="•"/>
            </a:pPr>
            <a:r>
              <a:rPr lang="en-GB" sz="1200" dirty="0">
                <a:solidFill>
                  <a:srgbClr val="FF0000"/>
                </a:solidFill>
              </a:rPr>
              <a:t>Singly linked list</a:t>
            </a:r>
          </a:p>
          <a:p>
            <a:pPr marL="742950" lvl="1" indent="-285750">
              <a:buFont typeface="Arial" panose="020B0604020202020204" pitchFamily="34" charset="0"/>
              <a:buChar char="•"/>
            </a:pPr>
            <a:r>
              <a:rPr lang="en-GB" sz="1200" dirty="0">
                <a:solidFill>
                  <a:srgbClr val="FF0000"/>
                </a:solidFill>
              </a:rPr>
              <a:t>Doubly linked list</a:t>
            </a:r>
          </a:p>
        </p:txBody>
      </p:sp>
      <p:pic>
        <p:nvPicPr>
          <p:cNvPr id="6" name="Picture 5">
            <a:extLst>
              <a:ext uri="{FF2B5EF4-FFF2-40B4-BE49-F238E27FC236}">
                <a16:creationId xmlns:a16="http://schemas.microsoft.com/office/drawing/2014/main" id="{1F9CA57E-D006-4076-AB1E-99F1DCFC7833}"/>
              </a:ext>
            </a:extLst>
          </p:cNvPr>
          <p:cNvPicPr>
            <a:picLocks noChangeAspect="1"/>
          </p:cNvPicPr>
          <p:nvPr/>
        </p:nvPicPr>
        <p:blipFill>
          <a:blip r:embed="rId2"/>
          <a:stretch>
            <a:fillRect/>
          </a:stretch>
        </p:blipFill>
        <p:spPr>
          <a:xfrm>
            <a:off x="7238488" y="1791177"/>
            <a:ext cx="3430675" cy="496147"/>
          </a:xfrm>
          <a:prstGeom prst="rect">
            <a:avLst/>
          </a:prstGeom>
          <a:ln>
            <a:noFill/>
          </a:ln>
          <a:effectLst>
            <a:outerShdw blurRad="190500" algn="tl" rotWithShape="0">
              <a:srgbClr val="000000">
                <a:alpha val="70000"/>
              </a:srgbClr>
            </a:outerShdw>
          </a:effectLst>
        </p:spPr>
      </p:pic>
      <p:pic>
        <p:nvPicPr>
          <p:cNvPr id="8" name="Picture 7">
            <a:extLst>
              <a:ext uri="{FF2B5EF4-FFF2-40B4-BE49-F238E27FC236}">
                <a16:creationId xmlns:a16="http://schemas.microsoft.com/office/drawing/2014/main" id="{704D8BD3-FA58-45DC-92A6-6166A8A7FFAA}"/>
              </a:ext>
            </a:extLst>
          </p:cNvPr>
          <p:cNvPicPr>
            <a:picLocks noChangeAspect="1"/>
          </p:cNvPicPr>
          <p:nvPr/>
        </p:nvPicPr>
        <p:blipFill>
          <a:blip r:embed="rId3"/>
          <a:stretch>
            <a:fillRect/>
          </a:stretch>
        </p:blipFill>
        <p:spPr>
          <a:xfrm>
            <a:off x="7342715" y="2980267"/>
            <a:ext cx="3619500" cy="1174034"/>
          </a:xfrm>
          <a:prstGeom prst="rect">
            <a:avLst/>
          </a:prstGeom>
          <a:ln>
            <a:noFill/>
          </a:ln>
          <a:effectLst>
            <a:outerShdw blurRad="190500" algn="tl" rotWithShape="0">
              <a:srgbClr val="000000">
                <a:alpha val="70000"/>
              </a:srgbClr>
            </a:outerShdw>
          </a:effectLst>
        </p:spPr>
      </p:pic>
      <p:pic>
        <p:nvPicPr>
          <p:cNvPr id="10" name="Picture 9">
            <a:extLst>
              <a:ext uri="{FF2B5EF4-FFF2-40B4-BE49-F238E27FC236}">
                <a16:creationId xmlns:a16="http://schemas.microsoft.com/office/drawing/2014/main" id="{39E48B7D-F6A6-44D6-870A-21C8AD9E04A4}"/>
              </a:ext>
            </a:extLst>
          </p:cNvPr>
          <p:cNvPicPr>
            <a:picLocks noChangeAspect="1"/>
          </p:cNvPicPr>
          <p:nvPr/>
        </p:nvPicPr>
        <p:blipFill>
          <a:blip r:embed="rId4"/>
          <a:stretch>
            <a:fillRect/>
          </a:stretch>
        </p:blipFill>
        <p:spPr>
          <a:xfrm>
            <a:off x="6785713" y="4247518"/>
            <a:ext cx="4733504" cy="559854"/>
          </a:xfrm>
          <a:prstGeom prst="rect">
            <a:avLst/>
          </a:prstGeom>
          <a:ln>
            <a:noFill/>
          </a:ln>
          <a:effectLst>
            <a:outerShdw blurRad="190500" algn="tl" rotWithShape="0">
              <a:srgbClr val="000000">
                <a:alpha val="70000"/>
              </a:srgbClr>
            </a:outerShdw>
          </a:effectLst>
        </p:spPr>
      </p:pic>
      <p:pic>
        <p:nvPicPr>
          <p:cNvPr id="12" name="Picture 11">
            <a:extLst>
              <a:ext uri="{FF2B5EF4-FFF2-40B4-BE49-F238E27FC236}">
                <a16:creationId xmlns:a16="http://schemas.microsoft.com/office/drawing/2014/main" id="{72578156-6406-4A39-819F-12DB299778A3}"/>
              </a:ext>
            </a:extLst>
          </p:cNvPr>
          <p:cNvPicPr>
            <a:picLocks noChangeAspect="1"/>
          </p:cNvPicPr>
          <p:nvPr/>
        </p:nvPicPr>
        <p:blipFill>
          <a:blip r:embed="rId5"/>
          <a:stretch>
            <a:fillRect/>
          </a:stretch>
        </p:blipFill>
        <p:spPr>
          <a:xfrm>
            <a:off x="6570132" y="4993805"/>
            <a:ext cx="5164667" cy="55985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295203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FE563-6C56-4576-9B32-C7696046FF0E}"/>
              </a:ext>
            </a:extLst>
          </p:cNvPr>
          <p:cNvSpPr>
            <a:spLocks noGrp="1"/>
          </p:cNvSpPr>
          <p:nvPr>
            <p:ph type="title"/>
          </p:nvPr>
        </p:nvSpPr>
        <p:spPr/>
        <p:txBody>
          <a:bodyPr/>
          <a:lstStyle/>
          <a:p>
            <a:r>
              <a:rPr lang="en-US" dirty="0"/>
              <a:t>6.1. Linear Data Structures</a:t>
            </a:r>
            <a:endParaRPr lang="en-GB" dirty="0"/>
          </a:p>
        </p:txBody>
      </p:sp>
      <p:sp>
        <p:nvSpPr>
          <p:cNvPr id="4" name="Text Placeholder 3">
            <a:extLst>
              <a:ext uri="{FF2B5EF4-FFF2-40B4-BE49-F238E27FC236}">
                <a16:creationId xmlns:a16="http://schemas.microsoft.com/office/drawing/2014/main" id="{A82ADF1A-AB06-46F3-A0DE-6572EFEB2E00}"/>
              </a:ext>
            </a:extLst>
          </p:cNvPr>
          <p:cNvSpPr>
            <a:spLocks noGrp="1"/>
          </p:cNvSpPr>
          <p:nvPr>
            <p:ph sz="half" idx="1"/>
          </p:nvPr>
        </p:nvSpPr>
        <p:spPr>
          <a:xfrm>
            <a:off x="1109133" y="2010878"/>
            <a:ext cx="5410200" cy="3448595"/>
          </a:xfrm>
        </p:spPr>
        <p:txBody>
          <a:bodyPr>
            <a:normAutofit fontScale="85000" lnSpcReduction="10000"/>
          </a:bodyPr>
          <a:lstStyle/>
          <a:p>
            <a:r>
              <a:rPr lang="en-GB" dirty="0"/>
              <a:t>A </a:t>
            </a:r>
            <a:r>
              <a:rPr lang="en-GB" b="1" dirty="0"/>
              <a:t>linear</a:t>
            </a:r>
            <a:r>
              <a:rPr lang="en-GB" dirty="0"/>
              <a:t> </a:t>
            </a:r>
            <a:r>
              <a:rPr lang="en-GB" b="1" dirty="0"/>
              <a:t>list</a:t>
            </a:r>
            <a:r>
              <a:rPr lang="en-GB" dirty="0"/>
              <a:t> or simply a </a:t>
            </a:r>
            <a:r>
              <a:rPr lang="en-GB" b="1" dirty="0"/>
              <a:t>list</a:t>
            </a:r>
            <a:r>
              <a:rPr lang="en-GB" dirty="0"/>
              <a:t> is a finite sequence of data items, i.e., a collection of data items arranged in a certain linear order</a:t>
            </a:r>
          </a:p>
          <a:p>
            <a:pPr marL="285750" indent="-285750">
              <a:buFont typeface="Arial" panose="020B0604020202020204" pitchFamily="34" charset="0"/>
              <a:buChar char="•"/>
            </a:pPr>
            <a:r>
              <a:rPr lang="en-GB" dirty="0"/>
              <a:t>A </a:t>
            </a:r>
            <a:r>
              <a:rPr lang="en-GB" b="1" dirty="0"/>
              <a:t>stack</a:t>
            </a:r>
            <a:r>
              <a:rPr lang="en-GB" dirty="0"/>
              <a:t> is a list in which insertions and deletions can be done only at the end (top)</a:t>
            </a:r>
          </a:p>
          <a:p>
            <a:pPr marL="742950" lvl="1" indent="-285750">
              <a:buFont typeface="Arial" panose="020B0604020202020204" pitchFamily="34" charset="0"/>
              <a:buChar char="•"/>
            </a:pPr>
            <a:r>
              <a:rPr lang="en-GB" dirty="0">
                <a:solidFill>
                  <a:srgbClr val="FF0000"/>
                </a:solidFill>
              </a:rPr>
              <a:t>last-in–first-out (LIFO)</a:t>
            </a:r>
          </a:p>
          <a:p>
            <a:pPr marL="285750" indent="-285750">
              <a:buFont typeface="Arial" panose="020B0604020202020204" pitchFamily="34" charset="0"/>
              <a:buChar char="•"/>
            </a:pPr>
            <a:r>
              <a:rPr lang="en-GB" dirty="0"/>
              <a:t>A </a:t>
            </a:r>
            <a:r>
              <a:rPr lang="en-GB" b="1" dirty="0"/>
              <a:t>queue</a:t>
            </a:r>
            <a:r>
              <a:rPr lang="en-GB" dirty="0"/>
              <a:t> is a list from which elements are deleted from one end of the structure, called the front, and new elements are added to the other end (rear)</a:t>
            </a:r>
          </a:p>
          <a:p>
            <a:pPr marL="742950" lvl="1" indent="-285750">
              <a:buFont typeface="Arial" panose="020B0604020202020204" pitchFamily="34" charset="0"/>
              <a:buChar char="•"/>
            </a:pPr>
            <a:r>
              <a:rPr lang="en-GB" dirty="0">
                <a:solidFill>
                  <a:srgbClr val="FF0000"/>
                </a:solidFill>
              </a:rPr>
              <a:t>first-in–first-out (FIFO)</a:t>
            </a:r>
          </a:p>
        </p:txBody>
      </p:sp>
      <p:pic>
        <p:nvPicPr>
          <p:cNvPr id="6" name="Picture 5">
            <a:extLst>
              <a:ext uri="{FF2B5EF4-FFF2-40B4-BE49-F238E27FC236}">
                <a16:creationId xmlns:a16="http://schemas.microsoft.com/office/drawing/2014/main" id="{46B9FA44-DC55-4775-93FA-7F4049D12452}"/>
              </a:ext>
            </a:extLst>
          </p:cNvPr>
          <p:cNvPicPr>
            <a:picLocks noChangeAspect="1"/>
          </p:cNvPicPr>
          <p:nvPr/>
        </p:nvPicPr>
        <p:blipFill>
          <a:blip r:embed="rId2"/>
          <a:stretch>
            <a:fillRect/>
          </a:stretch>
        </p:blipFill>
        <p:spPr>
          <a:xfrm>
            <a:off x="7501467" y="2235199"/>
            <a:ext cx="1046092" cy="3223663"/>
          </a:xfrm>
          <a:prstGeom prst="rect">
            <a:avLst/>
          </a:prstGeom>
          <a:ln>
            <a:noFill/>
          </a:ln>
          <a:effectLst>
            <a:outerShdw blurRad="190500" algn="tl" rotWithShape="0">
              <a:srgbClr val="000000">
                <a:alpha val="70000"/>
              </a:srgbClr>
            </a:outerShdw>
          </a:effectLst>
        </p:spPr>
      </p:pic>
      <p:pic>
        <p:nvPicPr>
          <p:cNvPr id="8" name="Picture 7">
            <a:extLst>
              <a:ext uri="{FF2B5EF4-FFF2-40B4-BE49-F238E27FC236}">
                <a16:creationId xmlns:a16="http://schemas.microsoft.com/office/drawing/2014/main" id="{642AB0E7-DB4C-4887-B99C-F5A152012D6A}"/>
              </a:ext>
            </a:extLst>
          </p:cNvPr>
          <p:cNvPicPr>
            <a:picLocks noChangeAspect="1"/>
          </p:cNvPicPr>
          <p:nvPr/>
        </p:nvPicPr>
        <p:blipFill>
          <a:blip r:embed="rId3"/>
          <a:stretch>
            <a:fillRect/>
          </a:stretch>
        </p:blipFill>
        <p:spPr>
          <a:xfrm>
            <a:off x="9186334" y="3847030"/>
            <a:ext cx="2623502" cy="105930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923750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C85D9-7EAF-4F97-9F63-261CF0CC34A8}"/>
              </a:ext>
            </a:extLst>
          </p:cNvPr>
          <p:cNvSpPr>
            <a:spLocks noGrp="1"/>
          </p:cNvSpPr>
          <p:nvPr>
            <p:ph type="title"/>
          </p:nvPr>
        </p:nvSpPr>
        <p:spPr/>
        <p:txBody>
          <a:bodyPr/>
          <a:lstStyle/>
          <a:p>
            <a:r>
              <a:rPr lang="en-US" dirty="0"/>
              <a:t>6.2. Graphs</a:t>
            </a:r>
            <a:br>
              <a:rPr lang="en-US" dirty="0"/>
            </a:br>
            <a:endParaRPr lang="en-GB" dirty="0"/>
          </a:p>
        </p:txBody>
      </p:sp>
      <p:sp>
        <p:nvSpPr>
          <p:cNvPr id="4" name="Text Placeholder 3">
            <a:extLst>
              <a:ext uri="{FF2B5EF4-FFF2-40B4-BE49-F238E27FC236}">
                <a16:creationId xmlns:a16="http://schemas.microsoft.com/office/drawing/2014/main" id="{3B28FCAF-540B-4BFA-A720-C0B016B64F98}"/>
              </a:ext>
            </a:extLst>
          </p:cNvPr>
          <p:cNvSpPr>
            <a:spLocks noGrp="1"/>
          </p:cNvSpPr>
          <p:nvPr>
            <p:ph sz="half" idx="1"/>
          </p:nvPr>
        </p:nvSpPr>
        <p:spPr>
          <a:xfrm>
            <a:off x="897466" y="2010878"/>
            <a:ext cx="5452533" cy="3448595"/>
          </a:xfrm>
        </p:spPr>
        <p:txBody>
          <a:bodyPr>
            <a:normAutofit fontScale="92500" lnSpcReduction="10000"/>
          </a:bodyPr>
          <a:lstStyle/>
          <a:p>
            <a:r>
              <a:rPr lang="en-GB" sz="1600" dirty="0"/>
              <a:t>A </a:t>
            </a:r>
            <a:r>
              <a:rPr lang="en-GB" sz="1600" b="1" dirty="0"/>
              <a:t>graph</a:t>
            </a:r>
            <a:r>
              <a:rPr lang="en-GB" sz="1600" dirty="0"/>
              <a:t> is informally thought of as a collection of points in the plane called “vertices” or “nodes,” some of them connected by line segments called “edges” or “arcs.”</a:t>
            </a:r>
          </a:p>
          <a:p>
            <a:r>
              <a:rPr lang="en-GB" sz="1600" dirty="0"/>
              <a:t>Formally, a graph </a:t>
            </a:r>
            <a:r>
              <a:rPr lang="en-GB" sz="1600" i="1" dirty="0"/>
              <a:t>G</a:t>
            </a:r>
            <a:r>
              <a:rPr lang="en-GB" sz="1600" dirty="0"/>
              <a:t> = </a:t>
            </a:r>
            <a:r>
              <a:rPr lang="en-GB" sz="1600" i="1" dirty="0"/>
              <a:t>‹V,E›</a:t>
            </a:r>
            <a:r>
              <a:rPr lang="en-GB" sz="1600" dirty="0"/>
              <a:t> is </a:t>
            </a:r>
            <a:r>
              <a:rPr lang="en-GB" sz="1800" dirty="0"/>
              <a:t>defined</a:t>
            </a:r>
            <a:r>
              <a:rPr lang="en-GB" sz="1600" dirty="0"/>
              <a:t> by a pair of two sets: a finite nonempty set </a:t>
            </a:r>
            <a:r>
              <a:rPr lang="en-GB" sz="1600" i="1" dirty="0"/>
              <a:t>V</a:t>
            </a:r>
            <a:r>
              <a:rPr lang="en-GB" sz="1600" dirty="0"/>
              <a:t> of items called vertices and a set </a:t>
            </a:r>
            <a:r>
              <a:rPr lang="en-GB" sz="1600" i="1" dirty="0"/>
              <a:t>E</a:t>
            </a:r>
            <a:r>
              <a:rPr lang="en-GB" sz="1600" dirty="0"/>
              <a:t> of pairs of these items called edges. </a:t>
            </a:r>
          </a:p>
          <a:p>
            <a:pPr marL="285750" indent="-285750">
              <a:buFont typeface="Arial" panose="020B0604020202020204" pitchFamily="34" charset="0"/>
              <a:buChar char="•"/>
            </a:pPr>
            <a:r>
              <a:rPr lang="en-GB" sz="1600" dirty="0"/>
              <a:t>Undirected vs directed graphs</a:t>
            </a:r>
          </a:p>
          <a:p>
            <a:pPr marL="285750" indent="-285750">
              <a:buFont typeface="Arial" panose="020B0604020202020204" pitchFamily="34" charset="0"/>
              <a:buChar char="•"/>
            </a:pPr>
            <a:r>
              <a:rPr lang="en-GB" sz="1600" dirty="0"/>
              <a:t>Complete graph</a:t>
            </a:r>
          </a:p>
          <a:p>
            <a:pPr marL="285750" indent="-285750">
              <a:buFont typeface="Arial" panose="020B0604020202020204" pitchFamily="34" charset="0"/>
              <a:buChar char="•"/>
            </a:pPr>
            <a:r>
              <a:rPr lang="en-GB" sz="1600" dirty="0"/>
              <a:t>Connected graph</a:t>
            </a:r>
          </a:p>
          <a:p>
            <a:pPr marL="285750" indent="-285750">
              <a:buFont typeface="Arial" panose="020B0604020202020204" pitchFamily="34" charset="0"/>
              <a:buChar char="•"/>
            </a:pPr>
            <a:r>
              <a:rPr lang="en-GB" sz="1600" dirty="0"/>
              <a:t>Dense vs sparse graphs</a:t>
            </a:r>
          </a:p>
        </p:txBody>
      </p:sp>
      <p:pic>
        <p:nvPicPr>
          <p:cNvPr id="46082" name="Picture 2" descr="Complete graph - Wikipedia">
            <a:extLst>
              <a:ext uri="{FF2B5EF4-FFF2-40B4-BE49-F238E27FC236}">
                <a16:creationId xmlns:a16="http://schemas.microsoft.com/office/drawing/2014/main" id="{30500EAB-3926-4FAB-886D-7F847FBCBE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5775" y="2268693"/>
            <a:ext cx="2040572" cy="139063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3384C462-64FA-405F-8F76-D58655D7D9C7}"/>
              </a:ext>
            </a:extLst>
          </p:cNvPr>
          <p:cNvPicPr>
            <a:picLocks noChangeAspect="1"/>
          </p:cNvPicPr>
          <p:nvPr/>
        </p:nvPicPr>
        <p:blipFill>
          <a:blip r:embed="rId3"/>
          <a:stretch>
            <a:fillRect/>
          </a:stretch>
        </p:blipFill>
        <p:spPr>
          <a:xfrm>
            <a:off x="6870064" y="4132215"/>
            <a:ext cx="4295775" cy="1086454"/>
          </a:xfrm>
          <a:prstGeom prst="rect">
            <a:avLst/>
          </a:prstGeom>
          <a:ln>
            <a:noFill/>
          </a:ln>
          <a:effectLst>
            <a:outerShdw blurRad="190500" algn="tl" rotWithShape="0">
              <a:srgbClr val="000000">
                <a:alpha val="70000"/>
              </a:srgbClr>
            </a:outerShdw>
          </a:effectLst>
        </p:spPr>
      </p:pic>
      <p:pic>
        <p:nvPicPr>
          <p:cNvPr id="9" name="Picture 8">
            <a:extLst>
              <a:ext uri="{FF2B5EF4-FFF2-40B4-BE49-F238E27FC236}">
                <a16:creationId xmlns:a16="http://schemas.microsoft.com/office/drawing/2014/main" id="{92BB014F-FA88-43F1-A728-94C6A8D47A9D}"/>
              </a:ext>
            </a:extLst>
          </p:cNvPr>
          <p:cNvPicPr>
            <a:picLocks noChangeAspect="1"/>
          </p:cNvPicPr>
          <p:nvPr/>
        </p:nvPicPr>
        <p:blipFill>
          <a:blip r:embed="rId4"/>
          <a:stretch>
            <a:fillRect/>
          </a:stretch>
        </p:blipFill>
        <p:spPr>
          <a:xfrm>
            <a:off x="6714066" y="668310"/>
            <a:ext cx="4451773" cy="1258137"/>
          </a:xfrm>
          <a:prstGeom prst="rect">
            <a:avLst/>
          </a:prstGeom>
          <a:ln>
            <a:noFill/>
          </a:ln>
          <a:effectLst>
            <a:outerShdw blurRad="190500" algn="tl" rotWithShape="0">
              <a:srgbClr val="000000">
                <a:alpha val="70000"/>
              </a:srgbClr>
            </a:outerShdw>
          </a:effectLst>
        </p:spPr>
      </p:pic>
      <p:pic>
        <p:nvPicPr>
          <p:cNvPr id="12" name="Picture 11">
            <a:extLst>
              <a:ext uri="{FF2B5EF4-FFF2-40B4-BE49-F238E27FC236}">
                <a16:creationId xmlns:a16="http://schemas.microsoft.com/office/drawing/2014/main" id="{E28304EB-9119-4956-8634-6122B7A7FB4D}"/>
              </a:ext>
            </a:extLst>
          </p:cNvPr>
          <p:cNvPicPr>
            <a:picLocks noChangeAspect="1"/>
          </p:cNvPicPr>
          <p:nvPr/>
        </p:nvPicPr>
        <p:blipFill>
          <a:blip r:embed="rId5"/>
          <a:stretch>
            <a:fillRect/>
          </a:stretch>
        </p:blipFill>
        <p:spPr>
          <a:xfrm>
            <a:off x="9572651" y="2152349"/>
            <a:ext cx="2344036" cy="1623328"/>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133158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C85D9-7EAF-4F97-9F63-261CF0CC34A8}"/>
              </a:ext>
            </a:extLst>
          </p:cNvPr>
          <p:cNvSpPr>
            <a:spLocks noGrp="1"/>
          </p:cNvSpPr>
          <p:nvPr>
            <p:ph type="title"/>
          </p:nvPr>
        </p:nvSpPr>
        <p:spPr/>
        <p:txBody>
          <a:bodyPr>
            <a:normAutofit/>
          </a:bodyPr>
          <a:lstStyle/>
          <a:p>
            <a:r>
              <a:rPr lang="en-US" dirty="0"/>
              <a:t>6.2. Graphs </a:t>
            </a:r>
            <a:r>
              <a:rPr lang="en-GB" dirty="0"/>
              <a:t>Representations</a:t>
            </a:r>
          </a:p>
        </p:txBody>
      </p:sp>
      <p:sp>
        <p:nvSpPr>
          <p:cNvPr id="4" name="Text Placeholder 3">
            <a:extLst>
              <a:ext uri="{FF2B5EF4-FFF2-40B4-BE49-F238E27FC236}">
                <a16:creationId xmlns:a16="http://schemas.microsoft.com/office/drawing/2014/main" id="{3B28FCAF-540B-4BFA-A720-C0B016B64F98}"/>
              </a:ext>
            </a:extLst>
          </p:cNvPr>
          <p:cNvSpPr>
            <a:spLocks noGrp="1"/>
          </p:cNvSpPr>
          <p:nvPr>
            <p:ph sz="half" idx="1"/>
          </p:nvPr>
        </p:nvSpPr>
        <p:spPr>
          <a:xfrm>
            <a:off x="736600" y="2010878"/>
            <a:ext cx="5503333" cy="3448595"/>
          </a:xfrm>
        </p:spPr>
        <p:txBody>
          <a:bodyPr>
            <a:normAutofit fontScale="85000" lnSpcReduction="20000"/>
          </a:bodyPr>
          <a:lstStyle/>
          <a:p>
            <a:r>
              <a:rPr lang="en-GB" dirty="0"/>
              <a:t>The </a:t>
            </a:r>
            <a:r>
              <a:rPr lang="en-GB" b="1" u="sng" dirty="0"/>
              <a:t>adjacency matrix </a:t>
            </a:r>
            <a:r>
              <a:rPr lang="en-GB" dirty="0"/>
              <a:t>of a graph with </a:t>
            </a:r>
            <a:r>
              <a:rPr lang="en-GB" i="1" dirty="0"/>
              <a:t>n</a:t>
            </a:r>
            <a:r>
              <a:rPr lang="en-GB" dirty="0"/>
              <a:t> vertices is an </a:t>
            </a:r>
            <a:r>
              <a:rPr lang="en-GB" i="1" dirty="0"/>
              <a:t>n × n </a:t>
            </a:r>
            <a:r>
              <a:rPr lang="en-GB" dirty="0" err="1"/>
              <a:t>boolean</a:t>
            </a:r>
            <a:r>
              <a:rPr lang="en-GB" dirty="0"/>
              <a:t> matrix with one row and one column for each of the graph’s vertices, in which the element in the </a:t>
            </a:r>
            <a:r>
              <a:rPr lang="en-GB" i="1" dirty="0" err="1"/>
              <a:t>i</a:t>
            </a:r>
            <a:r>
              <a:rPr lang="en-GB" dirty="0" err="1"/>
              <a:t>th</a:t>
            </a:r>
            <a:r>
              <a:rPr lang="en-GB" dirty="0"/>
              <a:t> row and the </a:t>
            </a:r>
            <a:r>
              <a:rPr lang="en-GB" i="1" dirty="0" err="1"/>
              <a:t>j</a:t>
            </a:r>
            <a:r>
              <a:rPr lang="en-GB" dirty="0" err="1"/>
              <a:t>th</a:t>
            </a:r>
            <a:r>
              <a:rPr lang="en-GB" dirty="0"/>
              <a:t> column is equal to 1 if there is an edge from the </a:t>
            </a:r>
            <a:r>
              <a:rPr lang="en-GB" i="1" dirty="0" err="1"/>
              <a:t>i</a:t>
            </a:r>
            <a:r>
              <a:rPr lang="en-GB" dirty="0" err="1"/>
              <a:t>th</a:t>
            </a:r>
            <a:r>
              <a:rPr lang="en-GB" dirty="0"/>
              <a:t> vertex to the </a:t>
            </a:r>
            <a:r>
              <a:rPr lang="en-GB" i="1" dirty="0" err="1"/>
              <a:t>j</a:t>
            </a:r>
            <a:r>
              <a:rPr lang="en-GB" dirty="0" err="1"/>
              <a:t>th</a:t>
            </a:r>
            <a:r>
              <a:rPr lang="en-GB" dirty="0"/>
              <a:t> vertex, and equal to 0 if there is no such edge. </a:t>
            </a:r>
          </a:p>
          <a:p>
            <a:endParaRPr lang="en-GB" dirty="0"/>
          </a:p>
          <a:p>
            <a:r>
              <a:rPr lang="en-GB" dirty="0"/>
              <a:t>The </a:t>
            </a:r>
            <a:r>
              <a:rPr lang="en-GB" b="1" u="sng" dirty="0"/>
              <a:t>adjacency lists</a:t>
            </a:r>
            <a:r>
              <a:rPr lang="en-GB" u="sng" dirty="0"/>
              <a:t> </a:t>
            </a:r>
            <a:r>
              <a:rPr lang="en-GB" dirty="0"/>
              <a:t>of a graph or a digraph is a collection of linked lists, one for each vertex, that contain all the vertices adjacent to the list’s vertex (i.e., all the vertices connected to it by an edge).</a:t>
            </a:r>
          </a:p>
        </p:txBody>
      </p:sp>
      <p:pic>
        <p:nvPicPr>
          <p:cNvPr id="5" name="Picture 4">
            <a:extLst>
              <a:ext uri="{FF2B5EF4-FFF2-40B4-BE49-F238E27FC236}">
                <a16:creationId xmlns:a16="http://schemas.microsoft.com/office/drawing/2014/main" id="{999500CB-6BBF-4264-8714-8ACD4C33311E}"/>
              </a:ext>
            </a:extLst>
          </p:cNvPr>
          <p:cNvPicPr>
            <a:picLocks noChangeAspect="1"/>
          </p:cNvPicPr>
          <p:nvPr/>
        </p:nvPicPr>
        <p:blipFill>
          <a:blip r:embed="rId2"/>
          <a:stretch>
            <a:fillRect/>
          </a:stretch>
        </p:blipFill>
        <p:spPr>
          <a:xfrm>
            <a:off x="7574491" y="1515532"/>
            <a:ext cx="3409950" cy="1482885"/>
          </a:xfrm>
          <a:prstGeom prst="rect">
            <a:avLst/>
          </a:prstGeom>
          <a:ln>
            <a:noFill/>
          </a:ln>
          <a:effectLst>
            <a:outerShdw blurRad="190500" algn="tl" rotWithShape="0">
              <a:srgbClr val="000000">
                <a:alpha val="70000"/>
              </a:srgbClr>
            </a:outerShdw>
          </a:effectLst>
        </p:spPr>
      </p:pic>
      <p:pic>
        <p:nvPicPr>
          <p:cNvPr id="8" name="Picture 7">
            <a:extLst>
              <a:ext uri="{FF2B5EF4-FFF2-40B4-BE49-F238E27FC236}">
                <a16:creationId xmlns:a16="http://schemas.microsoft.com/office/drawing/2014/main" id="{C8620829-C1ED-43F5-A08C-B88E4AF3B6CC}"/>
              </a:ext>
            </a:extLst>
          </p:cNvPr>
          <p:cNvPicPr>
            <a:picLocks noChangeAspect="1"/>
          </p:cNvPicPr>
          <p:nvPr/>
        </p:nvPicPr>
        <p:blipFill>
          <a:blip r:embed="rId3"/>
          <a:stretch>
            <a:fillRect/>
          </a:stretch>
        </p:blipFill>
        <p:spPr>
          <a:xfrm>
            <a:off x="6501847" y="3539066"/>
            <a:ext cx="2698010" cy="1919797"/>
          </a:xfrm>
          <a:prstGeom prst="rect">
            <a:avLst/>
          </a:prstGeom>
          <a:ln>
            <a:noFill/>
          </a:ln>
          <a:effectLst>
            <a:outerShdw blurRad="190500" algn="tl" rotWithShape="0">
              <a:srgbClr val="000000">
                <a:alpha val="70000"/>
              </a:srgbClr>
            </a:outerShdw>
          </a:effectLst>
        </p:spPr>
      </p:pic>
      <p:pic>
        <p:nvPicPr>
          <p:cNvPr id="11" name="Picture 10">
            <a:extLst>
              <a:ext uri="{FF2B5EF4-FFF2-40B4-BE49-F238E27FC236}">
                <a16:creationId xmlns:a16="http://schemas.microsoft.com/office/drawing/2014/main" id="{F481C740-EBCB-4D1A-B2A8-2D82832B6F0D}"/>
              </a:ext>
            </a:extLst>
          </p:cNvPr>
          <p:cNvPicPr>
            <a:picLocks noChangeAspect="1"/>
          </p:cNvPicPr>
          <p:nvPr/>
        </p:nvPicPr>
        <p:blipFill>
          <a:blip r:embed="rId4"/>
          <a:stretch>
            <a:fillRect/>
          </a:stretch>
        </p:blipFill>
        <p:spPr>
          <a:xfrm>
            <a:off x="9812867" y="3428999"/>
            <a:ext cx="2173076" cy="207962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135532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BE538-777C-459B-8957-FAA39774F828}"/>
              </a:ext>
            </a:extLst>
          </p:cNvPr>
          <p:cNvSpPr>
            <a:spLocks noGrp="1"/>
          </p:cNvSpPr>
          <p:nvPr>
            <p:ph type="title"/>
          </p:nvPr>
        </p:nvSpPr>
        <p:spPr/>
        <p:txBody>
          <a:bodyPr/>
          <a:lstStyle/>
          <a:p>
            <a:r>
              <a:rPr lang="en-US" dirty="0"/>
              <a:t>6.2. Graphs</a:t>
            </a:r>
            <a:br>
              <a:rPr lang="en-US" dirty="0"/>
            </a:br>
            <a:endParaRPr lang="en-GB" dirty="0"/>
          </a:p>
        </p:txBody>
      </p:sp>
      <p:sp>
        <p:nvSpPr>
          <p:cNvPr id="4" name="Text Placeholder 3">
            <a:extLst>
              <a:ext uri="{FF2B5EF4-FFF2-40B4-BE49-F238E27FC236}">
                <a16:creationId xmlns:a16="http://schemas.microsoft.com/office/drawing/2014/main" id="{FB818534-EC79-42C9-BBF8-3BD12382D5D5}"/>
              </a:ext>
            </a:extLst>
          </p:cNvPr>
          <p:cNvSpPr>
            <a:spLocks noGrp="1"/>
          </p:cNvSpPr>
          <p:nvPr>
            <p:ph sz="half" idx="1"/>
          </p:nvPr>
        </p:nvSpPr>
        <p:spPr>
          <a:xfrm>
            <a:off x="719667" y="2010878"/>
            <a:ext cx="5372816" cy="3448595"/>
          </a:xfrm>
        </p:spPr>
        <p:txBody>
          <a:bodyPr>
            <a:normAutofit lnSpcReduction="10000"/>
          </a:bodyPr>
          <a:lstStyle/>
          <a:p>
            <a:r>
              <a:rPr lang="en-GB" dirty="0"/>
              <a:t>A </a:t>
            </a:r>
            <a:r>
              <a:rPr lang="en-GB" b="1" dirty="0"/>
              <a:t>weighted graph </a:t>
            </a:r>
            <a:r>
              <a:rPr lang="en-GB" dirty="0"/>
              <a:t>(or weighted digraph) is a graph (or digraph) with numbers assigned to its edges. </a:t>
            </a:r>
          </a:p>
          <a:p>
            <a:pPr marL="285750" indent="-285750">
              <a:buFont typeface="Arial" panose="020B0604020202020204" pitchFamily="34" charset="0"/>
              <a:buChar char="•"/>
            </a:pPr>
            <a:r>
              <a:rPr lang="en-GB" dirty="0"/>
              <a:t>These numbers are called weights or costs. </a:t>
            </a:r>
          </a:p>
          <a:p>
            <a:pPr marL="285750" indent="-285750">
              <a:buFont typeface="Arial" panose="020B0604020202020204" pitchFamily="34" charset="0"/>
              <a:buChar char="•"/>
            </a:pPr>
            <a:r>
              <a:rPr lang="en-GB" dirty="0"/>
              <a:t>An interest in such graphs is motivated by numerous real-world applications, such as finding the shortest path between two points in a transportation or communication network or the traveling salesman problem.</a:t>
            </a:r>
          </a:p>
        </p:txBody>
      </p:sp>
      <p:pic>
        <p:nvPicPr>
          <p:cNvPr id="6" name="Picture 5">
            <a:extLst>
              <a:ext uri="{FF2B5EF4-FFF2-40B4-BE49-F238E27FC236}">
                <a16:creationId xmlns:a16="http://schemas.microsoft.com/office/drawing/2014/main" id="{80764148-D18A-4961-97DF-B7DB5275FCA3}"/>
              </a:ext>
            </a:extLst>
          </p:cNvPr>
          <p:cNvPicPr>
            <a:picLocks noChangeAspect="1"/>
          </p:cNvPicPr>
          <p:nvPr/>
        </p:nvPicPr>
        <p:blipFill>
          <a:blip r:embed="rId2"/>
          <a:stretch>
            <a:fillRect/>
          </a:stretch>
        </p:blipFill>
        <p:spPr>
          <a:xfrm>
            <a:off x="7422197" y="1621879"/>
            <a:ext cx="3113405" cy="1807121"/>
          </a:xfrm>
          <a:prstGeom prst="rect">
            <a:avLst/>
          </a:prstGeom>
          <a:ln>
            <a:noFill/>
          </a:ln>
          <a:effectLst>
            <a:outerShdw blurRad="190500" algn="tl" rotWithShape="0">
              <a:srgbClr val="000000">
                <a:alpha val="70000"/>
              </a:srgbClr>
            </a:outerShdw>
          </a:effectLst>
        </p:spPr>
      </p:pic>
      <p:pic>
        <p:nvPicPr>
          <p:cNvPr id="8" name="Picture 7">
            <a:extLst>
              <a:ext uri="{FF2B5EF4-FFF2-40B4-BE49-F238E27FC236}">
                <a16:creationId xmlns:a16="http://schemas.microsoft.com/office/drawing/2014/main" id="{379730B5-B7C8-4FA6-94F0-6552410264E8}"/>
              </a:ext>
            </a:extLst>
          </p:cNvPr>
          <p:cNvPicPr>
            <a:picLocks noChangeAspect="1"/>
          </p:cNvPicPr>
          <p:nvPr/>
        </p:nvPicPr>
        <p:blipFill>
          <a:blip r:embed="rId3"/>
          <a:stretch>
            <a:fillRect/>
          </a:stretch>
        </p:blipFill>
        <p:spPr>
          <a:xfrm>
            <a:off x="6505491" y="3651743"/>
            <a:ext cx="2664354" cy="1682258"/>
          </a:xfrm>
          <a:prstGeom prst="rect">
            <a:avLst/>
          </a:prstGeom>
          <a:ln>
            <a:noFill/>
          </a:ln>
          <a:effectLst>
            <a:outerShdw blurRad="190500" algn="tl" rotWithShape="0">
              <a:srgbClr val="000000">
                <a:alpha val="70000"/>
              </a:srgbClr>
            </a:outerShdw>
          </a:effectLst>
        </p:spPr>
      </p:pic>
      <p:pic>
        <p:nvPicPr>
          <p:cNvPr id="10" name="Picture 9">
            <a:extLst>
              <a:ext uri="{FF2B5EF4-FFF2-40B4-BE49-F238E27FC236}">
                <a16:creationId xmlns:a16="http://schemas.microsoft.com/office/drawing/2014/main" id="{96F13C23-D394-4138-861C-74CF29AE8771}"/>
              </a:ext>
            </a:extLst>
          </p:cNvPr>
          <p:cNvPicPr>
            <a:picLocks noChangeAspect="1"/>
          </p:cNvPicPr>
          <p:nvPr/>
        </p:nvPicPr>
        <p:blipFill>
          <a:blip r:embed="rId4"/>
          <a:stretch>
            <a:fillRect/>
          </a:stretch>
        </p:blipFill>
        <p:spPr>
          <a:xfrm>
            <a:off x="9491133" y="3651743"/>
            <a:ext cx="2425594" cy="1682258"/>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607893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2794B-FE6A-455C-B176-E9A221F6F02A}"/>
              </a:ext>
            </a:extLst>
          </p:cNvPr>
          <p:cNvSpPr>
            <a:spLocks noGrp="1"/>
          </p:cNvSpPr>
          <p:nvPr>
            <p:ph type="title"/>
          </p:nvPr>
        </p:nvSpPr>
        <p:spPr/>
        <p:txBody>
          <a:bodyPr/>
          <a:lstStyle/>
          <a:p>
            <a:r>
              <a:rPr lang="en-US" dirty="0"/>
              <a:t>6.3. Trees</a:t>
            </a:r>
            <a:br>
              <a:rPr lang="en-US" dirty="0"/>
            </a:br>
            <a:endParaRPr lang="en-GB" dirty="0"/>
          </a:p>
        </p:txBody>
      </p:sp>
      <p:sp>
        <p:nvSpPr>
          <p:cNvPr id="4" name="Text Placeholder 3">
            <a:extLst>
              <a:ext uri="{FF2B5EF4-FFF2-40B4-BE49-F238E27FC236}">
                <a16:creationId xmlns:a16="http://schemas.microsoft.com/office/drawing/2014/main" id="{42443C5F-FA89-4212-BAFA-CC906F7B884F}"/>
              </a:ext>
            </a:extLst>
          </p:cNvPr>
          <p:cNvSpPr>
            <a:spLocks noGrp="1"/>
          </p:cNvSpPr>
          <p:nvPr>
            <p:ph sz="half" idx="1"/>
          </p:nvPr>
        </p:nvSpPr>
        <p:spPr>
          <a:xfrm>
            <a:off x="592667" y="2010878"/>
            <a:ext cx="5901266" cy="3448595"/>
          </a:xfrm>
        </p:spPr>
        <p:txBody>
          <a:bodyPr>
            <a:normAutofit fontScale="85000" lnSpcReduction="10000"/>
          </a:bodyPr>
          <a:lstStyle/>
          <a:p>
            <a:r>
              <a:rPr lang="en-GB" dirty="0"/>
              <a:t>A </a:t>
            </a:r>
            <a:r>
              <a:rPr lang="en-GB" b="1" dirty="0"/>
              <a:t>tree</a:t>
            </a:r>
            <a:r>
              <a:rPr lang="en-GB" dirty="0"/>
              <a:t> (more accurately, a free tree) is a connected acyclic graph</a:t>
            </a:r>
          </a:p>
          <a:p>
            <a:pPr marL="285750" indent="-285750">
              <a:buFont typeface="Arial" panose="020B0604020202020204" pitchFamily="34" charset="0"/>
              <a:buChar char="•"/>
            </a:pPr>
            <a:r>
              <a:rPr lang="en-GB" dirty="0"/>
              <a:t>A graph with no cycles is said to be acyclic</a:t>
            </a:r>
          </a:p>
          <a:p>
            <a:r>
              <a:rPr lang="en-GB" dirty="0"/>
              <a:t>A graph that has no cycles but is not necessarily connected is called a </a:t>
            </a:r>
            <a:r>
              <a:rPr lang="en-GB" b="1" dirty="0"/>
              <a:t>forest</a:t>
            </a:r>
            <a:r>
              <a:rPr lang="en-GB" dirty="0"/>
              <a:t>: each of its connected components is a tree</a:t>
            </a:r>
          </a:p>
          <a:p>
            <a:r>
              <a:rPr lang="en-GB" dirty="0"/>
              <a:t>For every two vertices in a tree, there always exists exactly one simple path from one of these vertices to the other. </a:t>
            </a:r>
          </a:p>
          <a:p>
            <a:pPr marL="285750" indent="-285750">
              <a:buFont typeface="Arial" panose="020B0604020202020204" pitchFamily="34" charset="0"/>
              <a:buChar char="•"/>
            </a:pPr>
            <a:r>
              <a:rPr lang="en-GB" dirty="0"/>
              <a:t>Select an arbitrary vertex in a free tree and consider it as the root of the so-called </a:t>
            </a:r>
            <a:r>
              <a:rPr lang="en-GB" b="1" dirty="0"/>
              <a:t>rooted tree</a:t>
            </a:r>
            <a:r>
              <a:rPr lang="en-GB" dirty="0"/>
              <a:t>.</a:t>
            </a:r>
          </a:p>
        </p:txBody>
      </p:sp>
      <p:pic>
        <p:nvPicPr>
          <p:cNvPr id="6" name="Picture 5">
            <a:extLst>
              <a:ext uri="{FF2B5EF4-FFF2-40B4-BE49-F238E27FC236}">
                <a16:creationId xmlns:a16="http://schemas.microsoft.com/office/drawing/2014/main" id="{CF949AE7-3364-4643-89D3-CF20EDBFCF23}"/>
              </a:ext>
            </a:extLst>
          </p:cNvPr>
          <p:cNvPicPr>
            <a:picLocks noChangeAspect="1"/>
          </p:cNvPicPr>
          <p:nvPr/>
        </p:nvPicPr>
        <p:blipFill>
          <a:blip r:embed="rId2"/>
          <a:stretch>
            <a:fillRect/>
          </a:stretch>
        </p:blipFill>
        <p:spPr>
          <a:xfrm>
            <a:off x="7174516" y="1503732"/>
            <a:ext cx="1253255" cy="1932562"/>
          </a:xfrm>
          <a:prstGeom prst="rect">
            <a:avLst/>
          </a:prstGeom>
          <a:ln>
            <a:noFill/>
          </a:ln>
          <a:effectLst>
            <a:outerShdw blurRad="190500" algn="tl" rotWithShape="0">
              <a:srgbClr val="000000">
                <a:alpha val="70000"/>
              </a:srgbClr>
            </a:outerShdw>
          </a:effectLst>
        </p:spPr>
      </p:pic>
      <p:pic>
        <p:nvPicPr>
          <p:cNvPr id="8" name="Picture 7">
            <a:extLst>
              <a:ext uri="{FF2B5EF4-FFF2-40B4-BE49-F238E27FC236}">
                <a16:creationId xmlns:a16="http://schemas.microsoft.com/office/drawing/2014/main" id="{481060A8-46B8-4F9E-989B-B172975454D3}"/>
              </a:ext>
            </a:extLst>
          </p:cNvPr>
          <p:cNvPicPr>
            <a:picLocks noChangeAspect="1"/>
          </p:cNvPicPr>
          <p:nvPr/>
        </p:nvPicPr>
        <p:blipFill>
          <a:blip r:embed="rId3"/>
          <a:stretch>
            <a:fillRect/>
          </a:stretch>
        </p:blipFill>
        <p:spPr>
          <a:xfrm>
            <a:off x="9220329" y="1503731"/>
            <a:ext cx="2627081" cy="2022570"/>
          </a:xfrm>
          <a:prstGeom prst="rect">
            <a:avLst/>
          </a:prstGeom>
          <a:ln>
            <a:noFill/>
          </a:ln>
          <a:effectLst>
            <a:outerShdw blurRad="190500" algn="tl" rotWithShape="0">
              <a:srgbClr val="000000">
                <a:alpha val="70000"/>
              </a:srgbClr>
            </a:outerShdw>
          </a:effectLst>
        </p:spPr>
      </p:pic>
      <p:pic>
        <p:nvPicPr>
          <p:cNvPr id="10" name="Picture 9">
            <a:extLst>
              <a:ext uri="{FF2B5EF4-FFF2-40B4-BE49-F238E27FC236}">
                <a16:creationId xmlns:a16="http://schemas.microsoft.com/office/drawing/2014/main" id="{EC0AB638-1818-41DC-824B-972DF655B6C2}"/>
              </a:ext>
            </a:extLst>
          </p:cNvPr>
          <p:cNvPicPr>
            <a:picLocks noChangeAspect="1"/>
          </p:cNvPicPr>
          <p:nvPr/>
        </p:nvPicPr>
        <p:blipFill>
          <a:blip r:embed="rId4"/>
          <a:stretch>
            <a:fillRect/>
          </a:stretch>
        </p:blipFill>
        <p:spPr>
          <a:xfrm>
            <a:off x="7018866" y="3886200"/>
            <a:ext cx="4724401" cy="193256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768813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02FB6-53A3-4119-AEF2-D411F9D64FCC}"/>
              </a:ext>
            </a:extLst>
          </p:cNvPr>
          <p:cNvSpPr>
            <a:spLocks noGrp="1"/>
          </p:cNvSpPr>
          <p:nvPr>
            <p:ph type="title"/>
          </p:nvPr>
        </p:nvSpPr>
        <p:spPr/>
        <p:txBody>
          <a:bodyPr/>
          <a:lstStyle/>
          <a:p>
            <a:r>
              <a:rPr lang="en-US" dirty="0"/>
              <a:t>6.4. Trees</a:t>
            </a:r>
            <a:br>
              <a:rPr lang="en-US" dirty="0"/>
            </a:br>
            <a:endParaRPr lang="en-GB" dirty="0"/>
          </a:p>
        </p:txBody>
      </p:sp>
      <p:sp>
        <p:nvSpPr>
          <p:cNvPr id="4" name="Text Placeholder 3">
            <a:extLst>
              <a:ext uri="{FF2B5EF4-FFF2-40B4-BE49-F238E27FC236}">
                <a16:creationId xmlns:a16="http://schemas.microsoft.com/office/drawing/2014/main" id="{879D8ACC-B357-488D-B167-3C3E954882AB}"/>
              </a:ext>
            </a:extLst>
          </p:cNvPr>
          <p:cNvSpPr>
            <a:spLocks noGrp="1"/>
          </p:cNvSpPr>
          <p:nvPr>
            <p:ph sz="half" idx="1"/>
          </p:nvPr>
        </p:nvSpPr>
        <p:spPr>
          <a:xfrm>
            <a:off x="548640" y="2010878"/>
            <a:ext cx="5543843" cy="3448595"/>
          </a:xfrm>
        </p:spPr>
        <p:txBody>
          <a:bodyPr>
            <a:normAutofit fontScale="77500" lnSpcReduction="20000"/>
          </a:bodyPr>
          <a:lstStyle/>
          <a:p>
            <a:r>
              <a:rPr lang="en-GB" b="1" dirty="0"/>
              <a:t>Ordered Trees</a:t>
            </a:r>
            <a:r>
              <a:rPr lang="en-GB" dirty="0"/>
              <a:t> An ordered tree is a rooted tree in which all the children of each vertex are ordered. It is convenient to assume that in a tree’s diagram, all the children are ordered left to right. </a:t>
            </a:r>
          </a:p>
          <a:p>
            <a:r>
              <a:rPr lang="en-GB" dirty="0"/>
              <a:t>A </a:t>
            </a:r>
            <a:r>
              <a:rPr lang="en-GB" b="1" dirty="0"/>
              <a:t>binary tree </a:t>
            </a:r>
            <a:r>
              <a:rPr lang="en-GB" dirty="0"/>
              <a:t>can be defined as an ordered tree in which every vertex has no more than two children and each child is designated as either a left child or a right child of its parent; a binary tree may also be empty.</a:t>
            </a:r>
          </a:p>
          <a:p>
            <a:r>
              <a:rPr lang="en-GB" dirty="0"/>
              <a:t>A number assigned to each parental vertex is larger than all the numbers in its left subtree and smaller than all the numbers in its right subtree. Such trees are called </a:t>
            </a:r>
            <a:r>
              <a:rPr lang="en-GB" b="1" dirty="0"/>
              <a:t>binary search trees</a:t>
            </a:r>
            <a:r>
              <a:rPr lang="en-GB" dirty="0"/>
              <a:t>. </a:t>
            </a:r>
          </a:p>
        </p:txBody>
      </p:sp>
      <p:pic>
        <p:nvPicPr>
          <p:cNvPr id="6" name="Picture 5">
            <a:extLst>
              <a:ext uri="{FF2B5EF4-FFF2-40B4-BE49-F238E27FC236}">
                <a16:creationId xmlns:a16="http://schemas.microsoft.com/office/drawing/2014/main" id="{AC4FC9C0-7C6F-443E-BC20-015C36D7E71E}"/>
              </a:ext>
            </a:extLst>
          </p:cNvPr>
          <p:cNvPicPr>
            <a:picLocks noChangeAspect="1"/>
          </p:cNvPicPr>
          <p:nvPr/>
        </p:nvPicPr>
        <p:blipFill>
          <a:blip r:embed="rId2"/>
          <a:stretch>
            <a:fillRect/>
          </a:stretch>
        </p:blipFill>
        <p:spPr>
          <a:xfrm>
            <a:off x="6603395" y="1165416"/>
            <a:ext cx="2393315" cy="1838537"/>
          </a:xfrm>
          <a:prstGeom prst="rect">
            <a:avLst/>
          </a:prstGeom>
          <a:ln>
            <a:noFill/>
          </a:ln>
          <a:effectLst>
            <a:outerShdw blurRad="190500" algn="tl" rotWithShape="0">
              <a:srgbClr val="000000">
                <a:alpha val="70000"/>
              </a:srgbClr>
            </a:outerShdw>
          </a:effectLst>
        </p:spPr>
      </p:pic>
      <p:pic>
        <p:nvPicPr>
          <p:cNvPr id="8" name="Picture 7">
            <a:extLst>
              <a:ext uri="{FF2B5EF4-FFF2-40B4-BE49-F238E27FC236}">
                <a16:creationId xmlns:a16="http://schemas.microsoft.com/office/drawing/2014/main" id="{E466C757-CBE6-4276-85AB-2206A4D2B5DA}"/>
              </a:ext>
            </a:extLst>
          </p:cNvPr>
          <p:cNvPicPr>
            <a:picLocks noChangeAspect="1"/>
          </p:cNvPicPr>
          <p:nvPr/>
        </p:nvPicPr>
        <p:blipFill>
          <a:blip r:embed="rId3"/>
          <a:stretch>
            <a:fillRect/>
          </a:stretch>
        </p:blipFill>
        <p:spPr>
          <a:xfrm>
            <a:off x="9186333" y="1159933"/>
            <a:ext cx="2457027" cy="1838537"/>
          </a:xfrm>
          <a:prstGeom prst="rect">
            <a:avLst/>
          </a:prstGeom>
          <a:ln>
            <a:noFill/>
          </a:ln>
          <a:effectLst>
            <a:outerShdw blurRad="190500" algn="tl" rotWithShape="0">
              <a:srgbClr val="000000">
                <a:alpha val="70000"/>
              </a:srgbClr>
            </a:outerShdw>
          </a:effectLst>
        </p:spPr>
      </p:pic>
      <p:pic>
        <p:nvPicPr>
          <p:cNvPr id="10" name="Picture 9">
            <a:extLst>
              <a:ext uri="{FF2B5EF4-FFF2-40B4-BE49-F238E27FC236}">
                <a16:creationId xmlns:a16="http://schemas.microsoft.com/office/drawing/2014/main" id="{7B542661-A8C6-4912-97DD-6F09047EB398}"/>
              </a:ext>
            </a:extLst>
          </p:cNvPr>
          <p:cNvPicPr>
            <a:picLocks noChangeAspect="1"/>
          </p:cNvPicPr>
          <p:nvPr/>
        </p:nvPicPr>
        <p:blipFill>
          <a:blip r:embed="rId4"/>
          <a:stretch>
            <a:fillRect/>
          </a:stretch>
        </p:blipFill>
        <p:spPr>
          <a:xfrm>
            <a:off x="6413770" y="3248660"/>
            <a:ext cx="4776199" cy="244940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629109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5EEA3-D239-4677-99E3-6FEC4B50CEB1}"/>
              </a:ext>
            </a:extLst>
          </p:cNvPr>
          <p:cNvSpPr>
            <a:spLocks noGrp="1"/>
          </p:cNvSpPr>
          <p:nvPr>
            <p:ph type="title"/>
          </p:nvPr>
        </p:nvSpPr>
        <p:spPr/>
        <p:txBody>
          <a:bodyPr/>
          <a:lstStyle/>
          <a:p>
            <a:r>
              <a:rPr lang="en-US" dirty="0"/>
              <a:t>6.5. Sets</a:t>
            </a:r>
            <a:br>
              <a:rPr lang="en-US" dirty="0"/>
            </a:br>
            <a:endParaRPr lang="en-GB" dirty="0"/>
          </a:p>
        </p:txBody>
      </p:sp>
      <p:sp>
        <p:nvSpPr>
          <p:cNvPr id="4" name="Text Placeholder 3">
            <a:extLst>
              <a:ext uri="{FF2B5EF4-FFF2-40B4-BE49-F238E27FC236}">
                <a16:creationId xmlns:a16="http://schemas.microsoft.com/office/drawing/2014/main" id="{C7ED643F-E656-4726-9990-EE9A7DE4A666}"/>
              </a:ext>
            </a:extLst>
          </p:cNvPr>
          <p:cNvSpPr>
            <a:spLocks noGrp="1"/>
          </p:cNvSpPr>
          <p:nvPr>
            <p:ph sz="half" idx="1"/>
          </p:nvPr>
        </p:nvSpPr>
        <p:spPr>
          <a:xfrm>
            <a:off x="846667" y="2010878"/>
            <a:ext cx="5664200" cy="3448595"/>
          </a:xfrm>
        </p:spPr>
        <p:txBody>
          <a:bodyPr>
            <a:normAutofit/>
          </a:bodyPr>
          <a:lstStyle/>
          <a:p>
            <a:r>
              <a:rPr lang="en-GB" dirty="0"/>
              <a:t>In mathematic, a </a:t>
            </a:r>
            <a:r>
              <a:rPr lang="en-GB" b="1" dirty="0"/>
              <a:t>set</a:t>
            </a:r>
            <a:r>
              <a:rPr lang="en-GB" dirty="0"/>
              <a:t> can be described as an unordered collection (possibly empty) of distinct items called elements of the set.</a:t>
            </a:r>
          </a:p>
          <a:p>
            <a:pPr marL="285750" indent="-285750">
              <a:buFont typeface="Arial" panose="020B0604020202020204" pitchFamily="34" charset="0"/>
              <a:buChar char="•"/>
            </a:pPr>
            <a:r>
              <a:rPr lang="en-GB" dirty="0"/>
              <a:t>A set is </a:t>
            </a:r>
            <a:r>
              <a:rPr lang="en-GB" dirty="0">
                <a:solidFill>
                  <a:srgbClr val="FF0000"/>
                </a:solidFill>
              </a:rPr>
              <a:t>represented by:</a:t>
            </a:r>
          </a:p>
          <a:p>
            <a:pPr marL="742950" lvl="1" indent="-285750">
              <a:buFont typeface="Arial" panose="020B0604020202020204" pitchFamily="34" charset="0"/>
              <a:buChar char="•"/>
            </a:pPr>
            <a:r>
              <a:rPr lang="en-GB" sz="1500" dirty="0">
                <a:solidFill>
                  <a:srgbClr val="FF0000"/>
                </a:solidFill>
              </a:rPr>
              <a:t>bit vector  (011010100  for  </a:t>
            </a:r>
          </a:p>
          <a:p>
            <a:pPr marL="457200" lvl="1" indent="0">
              <a:buNone/>
            </a:pPr>
            <a:r>
              <a:rPr lang="en-GB" sz="1500" dirty="0">
                <a:solidFill>
                  <a:srgbClr val="FF0000"/>
                </a:solidFill>
              </a:rPr>
              <a:t>     S = {2, 3, 5, 7}</a:t>
            </a:r>
            <a:r>
              <a:rPr lang="ar-JO" sz="1500" dirty="0">
                <a:solidFill>
                  <a:srgbClr val="FF0000"/>
                </a:solidFill>
              </a:rPr>
              <a:t> </a:t>
            </a:r>
            <a:r>
              <a:rPr lang="en-US" sz="1500" dirty="0">
                <a:solidFill>
                  <a:srgbClr val="FF0000"/>
                </a:solidFill>
              </a:rPr>
              <a:t> if  U</a:t>
            </a:r>
            <a:r>
              <a:rPr lang="en-GB" sz="1500" dirty="0">
                <a:solidFill>
                  <a:srgbClr val="FF0000"/>
                </a:solidFill>
              </a:rPr>
              <a:t>= {1, 2, 3, 4, 5, 6, 7, 8, 9} </a:t>
            </a:r>
          </a:p>
          <a:p>
            <a:pPr marL="457200" lvl="1" indent="0">
              <a:buNone/>
            </a:pPr>
            <a:r>
              <a:rPr lang="en-GB" sz="1500" dirty="0">
                <a:solidFill>
                  <a:srgbClr val="FF0000"/>
                </a:solidFill>
              </a:rPr>
              <a:t>      and S is a subset of U )</a:t>
            </a:r>
          </a:p>
          <a:p>
            <a:pPr marL="742950" lvl="1" indent="-285750">
              <a:buFont typeface="Arial" panose="020B0604020202020204" pitchFamily="34" charset="0"/>
              <a:buChar char="•"/>
            </a:pPr>
            <a:r>
              <a:rPr lang="en-GB" sz="1500" dirty="0">
                <a:solidFill>
                  <a:srgbClr val="FF0000"/>
                </a:solidFill>
              </a:rPr>
              <a:t>list</a:t>
            </a:r>
          </a:p>
        </p:txBody>
      </p:sp>
      <p:pic>
        <p:nvPicPr>
          <p:cNvPr id="6" name="Picture 5">
            <a:extLst>
              <a:ext uri="{FF2B5EF4-FFF2-40B4-BE49-F238E27FC236}">
                <a16:creationId xmlns:a16="http://schemas.microsoft.com/office/drawing/2014/main" id="{38A456A8-AA47-45DE-AEC2-30985A1C2C4F}"/>
              </a:ext>
            </a:extLst>
          </p:cNvPr>
          <p:cNvPicPr>
            <a:picLocks noChangeAspect="1"/>
          </p:cNvPicPr>
          <p:nvPr/>
        </p:nvPicPr>
        <p:blipFill>
          <a:blip r:embed="rId2"/>
          <a:stretch>
            <a:fillRect/>
          </a:stretch>
        </p:blipFill>
        <p:spPr>
          <a:xfrm>
            <a:off x="6510867" y="2218267"/>
            <a:ext cx="4834466" cy="97239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108270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6A49-4095-4CA2-A2AB-DC06FF9E9376}"/>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7E7A9200-63F3-442F-9647-7CD0BC7AE9C9}"/>
              </a:ext>
            </a:extLst>
          </p:cNvPr>
          <p:cNvSpPr>
            <a:spLocks noGrp="1"/>
          </p:cNvSpPr>
          <p:nvPr>
            <p:ph idx="1"/>
          </p:nvPr>
        </p:nvSpPr>
        <p:spPr/>
        <p:txBody>
          <a:bodyPr/>
          <a:lstStyle/>
          <a:p>
            <a:pPr marL="457200" indent="-457200">
              <a:buFont typeface="+mj-lt"/>
              <a:buAutoNum type="arabicPeriod"/>
            </a:pPr>
            <a:r>
              <a:rPr lang="en-US" dirty="0"/>
              <a:t>Algorithm Definition</a:t>
            </a:r>
          </a:p>
          <a:p>
            <a:pPr marL="457200" indent="-457200">
              <a:buFont typeface="+mj-lt"/>
              <a:buAutoNum type="arabicPeriod"/>
            </a:pPr>
            <a:r>
              <a:rPr lang="en-US" dirty="0"/>
              <a:t>Algorithm Features</a:t>
            </a:r>
          </a:p>
          <a:p>
            <a:pPr marL="457200" indent="-457200">
              <a:buFont typeface="+mj-lt"/>
              <a:buAutoNum type="arabicPeriod"/>
            </a:pPr>
            <a:r>
              <a:rPr lang="en-US" dirty="0"/>
              <a:t>Problem Types</a:t>
            </a:r>
          </a:p>
          <a:p>
            <a:pPr marL="457200" indent="-457200">
              <a:buFont typeface="+mj-lt"/>
              <a:buAutoNum type="arabicPeriod"/>
            </a:pPr>
            <a:r>
              <a:rPr lang="en-US" dirty="0"/>
              <a:t>Algorithm Design and Analysis</a:t>
            </a:r>
          </a:p>
          <a:p>
            <a:pPr marL="457200" indent="-457200">
              <a:buFont typeface="+mj-lt"/>
              <a:buAutoNum type="arabicPeriod"/>
            </a:pPr>
            <a:r>
              <a:rPr lang="en-US" dirty="0"/>
              <a:t>Algorithm Design Strategies</a:t>
            </a:r>
          </a:p>
          <a:p>
            <a:pPr marL="457200" indent="-457200">
              <a:buFont typeface="+mj-lt"/>
              <a:buAutoNum type="arabicPeriod"/>
            </a:pPr>
            <a:r>
              <a:rPr lang="en-US" dirty="0"/>
              <a:t>Fundamental Data Structure</a:t>
            </a:r>
          </a:p>
          <a:p>
            <a:endParaRPr lang="en-US" dirty="0"/>
          </a:p>
          <a:p>
            <a:endParaRPr lang="en-US" dirty="0"/>
          </a:p>
        </p:txBody>
      </p:sp>
    </p:spTree>
    <p:extLst>
      <p:ext uri="{BB962C8B-B14F-4D97-AF65-F5344CB8AC3E}">
        <p14:creationId xmlns:p14="http://schemas.microsoft.com/office/powerpoint/2010/main" val="2390703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BD97F-05D3-4827-A23D-FA7DD3C2364F}"/>
              </a:ext>
            </a:extLst>
          </p:cNvPr>
          <p:cNvSpPr>
            <a:spLocks noGrp="1"/>
          </p:cNvSpPr>
          <p:nvPr>
            <p:ph type="title"/>
          </p:nvPr>
        </p:nvSpPr>
        <p:spPr/>
        <p:txBody>
          <a:bodyPr/>
          <a:lstStyle/>
          <a:p>
            <a:r>
              <a:rPr lang="en-US" dirty="0"/>
              <a:t>1.  Algorithm Definition</a:t>
            </a:r>
            <a:br>
              <a:rPr lang="en-US" dirty="0"/>
            </a:br>
            <a:endParaRPr lang="en-US" dirty="0"/>
          </a:p>
        </p:txBody>
      </p:sp>
      <p:sp>
        <p:nvSpPr>
          <p:cNvPr id="3" name="Content Placeholder 2">
            <a:extLst>
              <a:ext uri="{FF2B5EF4-FFF2-40B4-BE49-F238E27FC236}">
                <a16:creationId xmlns:a16="http://schemas.microsoft.com/office/drawing/2014/main" id="{3C0504B7-6595-4A58-B8E3-D13D52CB7A62}"/>
              </a:ext>
            </a:extLst>
          </p:cNvPr>
          <p:cNvSpPr>
            <a:spLocks noGrp="1"/>
          </p:cNvSpPr>
          <p:nvPr>
            <p:ph idx="1"/>
          </p:nvPr>
        </p:nvSpPr>
        <p:spPr/>
        <p:txBody>
          <a:bodyPr/>
          <a:lstStyle/>
          <a:p>
            <a:r>
              <a:rPr lang="en-US" dirty="0"/>
              <a:t>A finite set of rules which give a sequence of operations for solving a specific type of </a:t>
            </a:r>
            <a:r>
              <a:rPr lang="en-US" b="1" i="1" u="sng" dirty="0">
                <a:solidFill>
                  <a:srgbClr val="FF0000"/>
                </a:solidFill>
              </a:rPr>
              <a:t>problem</a:t>
            </a:r>
            <a:r>
              <a:rPr lang="en-US" dirty="0"/>
              <a:t>.</a:t>
            </a:r>
          </a:p>
          <a:p>
            <a:endParaRPr lang="en-US" dirty="0"/>
          </a:p>
        </p:txBody>
      </p:sp>
      <p:pic>
        <p:nvPicPr>
          <p:cNvPr id="4" name="Picture 3">
            <a:extLst>
              <a:ext uri="{FF2B5EF4-FFF2-40B4-BE49-F238E27FC236}">
                <a16:creationId xmlns:a16="http://schemas.microsoft.com/office/drawing/2014/main" id="{A23CFEE1-6CD0-437A-B63D-94D4A8CE2A03}"/>
              </a:ext>
            </a:extLst>
          </p:cNvPr>
          <p:cNvPicPr>
            <a:picLocks noChangeAspect="1"/>
          </p:cNvPicPr>
          <p:nvPr/>
        </p:nvPicPr>
        <p:blipFill>
          <a:blip r:embed="rId2"/>
          <a:stretch>
            <a:fillRect/>
          </a:stretch>
        </p:blipFill>
        <p:spPr>
          <a:xfrm>
            <a:off x="3217333" y="2650066"/>
            <a:ext cx="4790074" cy="2816279"/>
          </a:xfrm>
          <a:prstGeom prst="rect">
            <a:avLst/>
          </a:prstGeom>
        </p:spPr>
      </p:pic>
    </p:spTree>
    <p:extLst>
      <p:ext uri="{BB962C8B-B14F-4D97-AF65-F5344CB8AC3E}">
        <p14:creationId xmlns:p14="http://schemas.microsoft.com/office/powerpoint/2010/main" val="3215930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2ACAF-C704-44D8-817D-7F775D9AAE90}"/>
              </a:ext>
            </a:extLst>
          </p:cNvPr>
          <p:cNvSpPr>
            <a:spLocks noGrp="1"/>
          </p:cNvSpPr>
          <p:nvPr>
            <p:ph type="title"/>
          </p:nvPr>
        </p:nvSpPr>
        <p:spPr/>
        <p:txBody>
          <a:bodyPr/>
          <a:lstStyle/>
          <a:p>
            <a:r>
              <a:rPr lang="en-US" dirty="0"/>
              <a:t>2.  Algorithm Features</a:t>
            </a:r>
          </a:p>
        </p:txBody>
      </p:sp>
      <p:sp>
        <p:nvSpPr>
          <p:cNvPr id="3" name="Content Placeholder 2">
            <a:extLst>
              <a:ext uri="{FF2B5EF4-FFF2-40B4-BE49-F238E27FC236}">
                <a16:creationId xmlns:a16="http://schemas.microsoft.com/office/drawing/2014/main" id="{BFA484A2-5B7F-4048-992F-B7B0D0260C73}"/>
              </a:ext>
            </a:extLst>
          </p:cNvPr>
          <p:cNvSpPr>
            <a:spLocks noGrp="1"/>
          </p:cNvSpPr>
          <p:nvPr>
            <p:ph idx="1"/>
          </p:nvPr>
        </p:nvSpPr>
        <p:spPr/>
        <p:txBody>
          <a:bodyPr>
            <a:normAutofit lnSpcReduction="10000"/>
          </a:bodyPr>
          <a:lstStyle/>
          <a:p>
            <a:pPr lvl="0"/>
            <a:r>
              <a:rPr lang="en-US" b="1" u="sng" dirty="0"/>
              <a:t>Finiteness</a:t>
            </a:r>
            <a:r>
              <a:rPr lang="en-US" dirty="0"/>
              <a:t>: An algorithm must always terminate after a finite number of steps.</a:t>
            </a:r>
          </a:p>
          <a:p>
            <a:pPr lvl="0"/>
            <a:r>
              <a:rPr lang="en-US" b="1" u="sng" dirty="0"/>
              <a:t>Definiteness</a:t>
            </a:r>
            <a:r>
              <a:rPr lang="en-US" dirty="0"/>
              <a:t>: Each step of an algorithm must be precisely defined; the actions to be carried out must be rigorously and unambiguously specified for each case.</a:t>
            </a:r>
          </a:p>
          <a:p>
            <a:pPr lvl="0"/>
            <a:r>
              <a:rPr lang="en-US" b="1" u="sng" dirty="0"/>
              <a:t>Input:</a:t>
            </a:r>
            <a:r>
              <a:rPr lang="en-US" dirty="0"/>
              <a:t> An algorithm has zero or more inputs (externally supplied) i.e. quantities which are given to it initially before the algorithm begins.</a:t>
            </a:r>
          </a:p>
          <a:p>
            <a:pPr lvl="0"/>
            <a:r>
              <a:rPr lang="en-US" b="1" u="sng" dirty="0"/>
              <a:t>Output:</a:t>
            </a:r>
            <a:r>
              <a:rPr lang="en-US" dirty="0"/>
              <a:t> An algorithm has one or more outputs produced. i.e. quantities which have a specified relation to the inputs.</a:t>
            </a:r>
          </a:p>
          <a:p>
            <a:r>
              <a:rPr lang="en-US" b="1" u="sng" dirty="0"/>
              <a:t>Effectiveness</a:t>
            </a:r>
            <a:r>
              <a:rPr lang="en-US" dirty="0"/>
              <a:t>: An algorithm should consider the time and memory recourses.</a:t>
            </a:r>
          </a:p>
        </p:txBody>
      </p:sp>
    </p:spTree>
    <p:extLst>
      <p:ext uri="{BB962C8B-B14F-4D97-AF65-F5344CB8AC3E}">
        <p14:creationId xmlns:p14="http://schemas.microsoft.com/office/powerpoint/2010/main" val="2809524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45FB6-4A0C-48D5-A4D5-CB1D3A45B74F}"/>
              </a:ext>
            </a:extLst>
          </p:cNvPr>
          <p:cNvSpPr>
            <a:spLocks noGrp="1"/>
          </p:cNvSpPr>
          <p:nvPr>
            <p:ph type="title"/>
          </p:nvPr>
        </p:nvSpPr>
        <p:spPr/>
        <p:txBody>
          <a:bodyPr>
            <a:normAutofit/>
          </a:bodyPr>
          <a:lstStyle/>
          <a:p>
            <a:r>
              <a:rPr lang="en-US" dirty="0"/>
              <a:t>3. problem types</a:t>
            </a:r>
            <a:br>
              <a:rPr lang="en-US" dirty="0"/>
            </a:br>
            <a:endParaRPr lang="en-GB" dirty="0"/>
          </a:p>
        </p:txBody>
      </p:sp>
      <p:sp>
        <p:nvSpPr>
          <p:cNvPr id="4" name="Text Placeholder 3">
            <a:extLst>
              <a:ext uri="{FF2B5EF4-FFF2-40B4-BE49-F238E27FC236}">
                <a16:creationId xmlns:a16="http://schemas.microsoft.com/office/drawing/2014/main" id="{8E6CEDEA-30E9-477F-9E6F-4FD75397CFDB}"/>
              </a:ext>
            </a:extLst>
          </p:cNvPr>
          <p:cNvSpPr>
            <a:spLocks noGrp="1"/>
          </p:cNvSpPr>
          <p:nvPr>
            <p:ph sz="half" idx="1"/>
          </p:nvPr>
        </p:nvSpPr>
        <p:spPr/>
        <p:txBody>
          <a:bodyPr>
            <a:normAutofit/>
          </a:bodyPr>
          <a:lstStyle/>
          <a:p>
            <a:pPr>
              <a:buFont typeface="Arial" panose="020B0604020202020204" pitchFamily="34" charset="0"/>
              <a:buChar char="•"/>
            </a:pPr>
            <a:r>
              <a:rPr lang="en-GB" dirty="0"/>
              <a:t>Sorting</a:t>
            </a:r>
          </a:p>
          <a:p>
            <a:pPr>
              <a:buFont typeface="Arial" panose="020B0604020202020204" pitchFamily="34" charset="0"/>
              <a:buChar char="•"/>
            </a:pPr>
            <a:r>
              <a:rPr lang="en-GB" dirty="0"/>
              <a:t>Searching </a:t>
            </a:r>
          </a:p>
          <a:p>
            <a:pPr>
              <a:buFont typeface="Arial" panose="020B0604020202020204" pitchFamily="34" charset="0"/>
              <a:buChar char="•"/>
            </a:pPr>
            <a:r>
              <a:rPr lang="en-GB" dirty="0"/>
              <a:t>String processing </a:t>
            </a:r>
          </a:p>
          <a:p>
            <a:pPr>
              <a:buFont typeface="Arial" panose="020B0604020202020204" pitchFamily="34" charset="0"/>
              <a:buChar char="•"/>
            </a:pPr>
            <a:r>
              <a:rPr lang="en-GB" dirty="0"/>
              <a:t>Graph problems </a:t>
            </a:r>
          </a:p>
          <a:p>
            <a:pPr>
              <a:buFont typeface="Arial" panose="020B0604020202020204" pitchFamily="34" charset="0"/>
              <a:buChar char="•"/>
            </a:pPr>
            <a:r>
              <a:rPr lang="en-GB" dirty="0"/>
              <a:t>Geometric problems </a:t>
            </a:r>
          </a:p>
          <a:p>
            <a:pPr>
              <a:buFont typeface="Arial" panose="020B0604020202020204" pitchFamily="34" charset="0"/>
              <a:buChar char="•"/>
            </a:pPr>
            <a:r>
              <a:rPr lang="en-GB" dirty="0"/>
              <a:t>Numerical problems</a:t>
            </a:r>
          </a:p>
        </p:txBody>
      </p:sp>
      <p:pic>
        <p:nvPicPr>
          <p:cNvPr id="3" name="Picture 2" descr="The Hardest Easy Geometry Problem – Sunday Puzzle – Mind Your Decisions">
            <a:extLst>
              <a:ext uri="{FF2B5EF4-FFF2-40B4-BE49-F238E27FC236}">
                <a16:creationId xmlns:a16="http://schemas.microsoft.com/office/drawing/2014/main" id="{BE221F8D-43A2-42CF-BA3B-B8A23454F9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9367" y="4363034"/>
            <a:ext cx="2743200" cy="124958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2" name="Picture 2" descr="Common Graph Theory Problems. This post aims to give an extensive yet… | by  Kelvin Jose | Towards Data Science">
            <a:extLst>
              <a:ext uri="{FF2B5EF4-FFF2-40B4-BE49-F238E27FC236}">
                <a16:creationId xmlns:a16="http://schemas.microsoft.com/office/drawing/2014/main" id="{D713E82F-685C-45D4-BE12-9B6BFA890F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85280" y="2744833"/>
            <a:ext cx="2812852" cy="146444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D643677A-5190-48D7-9716-5B96BE280873}"/>
              </a:ext>
            </a:extLst>
          </p:cNvPr>
          <p:cNvPicPr>
            <a:picLocks noChangeAspect="1"/>
          </p:cNvPicPr>
          <p:nvPr/>
        </p:nvPicPr>
        <p:blipFill>
          <a:blip r:embed="rId4"/>
          <a:stretch>
            <a:fillRect/>
          </a:stretch>
        </p:blipFill>
        <p:spPr>
          <a:xfrm>
            <a:off x="5709367" y="1794933"/>
            <a:ext cx="2743200" cy="700032"/>
          </a:xfrm>
          <a:prstGeom prst="rect">
            <a:avLst/>
          </a:prstGeom>
          <a:ln>
            <a:noFill/>
          </a:ln>
          <a:effectLst>
            <a:outerShdw blurRad="190500" algn="tl" rotWithShape="0">
              <a:srgbClr val="000000">
                <a:alpha val="70000"/>
              </a:srgbClr>
            </a:outerShdw>
          </a:effectLst>
        </p:spPr>
      </p:pic>
      <p:pic>
        <p:nvPicPr>
          <p:cNvPr id="24" name="Picture 23">
            <a:extLst>
              <a:ext uri="{FF2B5EF4-FFF2-40B4-BE49-F238E27FC236}">
                <a16:creationId xmlns:a16="http://schemas.microsoft.com/office/drawing/2014/main" id="{0947FAA3-E2B9-4D81-A218-1B559B7AFABD}"/>
              </a:ext>
            </a:extLst>
          </p:cNvPr>
          <p:cNvPicPr>
            <a:picLocks noChangeAspect="1"/>
          </p:cNvPicPr>
          <p:nvPr/>
        </p:nvPicPr>
        <p:blipFill>
          <a:blip r:embed="rId5"/>
          <a:stretch>
            <a:fillRect/>
          </a:stretch>
        </p:blipFill>
        <p:spPr>
          <a:xfrm>
            <a:off x="8985280" y="1794933"/>
            <a:ext cx="2812852" cy="700032"/>
          </a:xfrm>
          <a:prstGeom prst="rect">
            <a:avLst/>
          </a:prstGeom>
          <a:ln>
            <a:noFill/>
          </a:ln>
          <a:effectLst>
            <a:outerShdw blurRad="190500" algn="tl" rotWithShape="0">
              <a:srgbClr val="000000">
                <a:alpha val="70000"/>
              </a:srgbClr>
            </a:outerShdw>
          </a:effectLst>
        </p:spPr>
      </p:pic>
      <p:pic>
        <p:nvPicPr>
          <p:cNvPr id="26" name="Picture 25">
            <a:extLst>
              <a:ext uri="{FF2B5EF4-FFF2-40B4-BE49-F238E27FC236}">
                <a16:creationId xmlns:a16="http://schemas.microsoft.com/office/drawing/2014/main" id="{9012CB18-29E8-4D64-BC6E-0D1E3E16E682}"/>
              </a:ext>
            </a:extLst>
          </p:cNvPr>
          <p:cNvPicPr>
            <a:picLocks noChangeAspect="1"/>
          </p:cNvPicPr>
          <p:nvPr/>
        </p:nvPicPr>
        <p:blipFill>
          <a:blip r:embed="rId6"/>
          <a:stretch>
            <a:fillRect/>
          </a:stretch>
        </p:blipFill>
        <p:spPr>
          <a:xfrm>
            <a:off x="5709367" y="2748390"/>
            <a:ext cx="2743200" cy="1457325"/>
          </a:xfrm>
          <a:prstGeom prst="rect">
            <a:avLst/>
          </a:prstGeom>
          <a:ln>
            <a:noFill/>
          </a:ln>
          <a:effectLst>
            <a:outerShdw blurRad="190500" algn="tl" rotWithShape="0">
              <a:srgbClr val="000000">
                <a:alpha val="70000"/>
              </a:srgbClr>
            </a:outerShdw>
          </a:effectLst>
        </p:spPr>
      </p:pic>
      <p:pic>
        <p:nvPicPr>
          <p:cNvPr id="9" name="Picture 8">
            <a:extLst>
              <a:ext uri="{FF2B5EF4-FFF2-40B4-BE49-F238E27FC236}">
                <a16:creationId xmlns:a16="http://schemas.microsoft.com/office/drawing/2014/main" id="{9AE77525-254B-406A-8510-EEC3BB4C0F44}"/>
              </a:ext>
            </a:extLst>
          </p:cNvPr>
          <p:cNvPicPr>
            <a:picLocks noChangeAspect="1"/>
          </p:cNvPicPr>
          <p:nvPr/>
        </p:nvPicPr>
        <p:blipFill>
          <a:blip r:embed="rId7"/>
          <a:stretch>
            <a:fillRect/>
          </a:stretch>
        </p:blipFill>
        <p:spPr>
          <a:xfrm>
            <a:off x="8985281" y="4363034"/>
            <a:ext cx="2812852" cy="1248978"/>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198719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45FB6-4A0C-48D5-A4D5-CB1D3A45B74F}"/>
              </a:ext>
            </a:extLst>
          </p:cNvPr>
          <p:cNvSpPr>
            <a:spLocks noGrp="1"/>
          </p:cNvSpPr>
          <p:nvPr>
            <p:ph type="title"/>
          </p:nvPr>
        </p:nvSpPr>
        <p:spPr/>
        <p:txBody>
          <a:bodyPr>
            <a:normAutofit/>
          </a:bodyPr>
          <a:lstStyle/>
          <a:p>
            <a:r>
              <a:rPr lang="en-GB" dirty="0"/>
              <a:t>4. Algorithm design and analysis</a:t>
            </a:r>
          </a:p>
        </p:txBody>
      </p:sp>
      <p:sp>
        <p:nvSpPr>
          <p:cNvPr id="4" name="Text Placeholder 3">
            <a:extLst>
              <a:ext uri="{FF2B5EF4-FFF2-40B4-BE49-F238E27FC236}">
                <a16:creationId xmlns:a16="http://schemas.microsoft.com/office/drawing/2014/main" id="{8E6CEDEA-30E9-477F-9E6F-4FD75397CFDB}"/>
              </a:ext>
            </a:extLst>
          </p:cNvPr>
          <p:cNvSpPr>
            <a:spLocks noGrp="1"/>
          </p:cNvSpPr>
          <p:nvPr>
            <p:ph sz="half" idx="1"/>
          </p:nvPr>
        </p:nvSpPr>
        <p:spPr>
          <a:xfrm>
            <a:off x="1447331" y="2010878"/>
            <a:ext cx="4645152" cy="3831122"/>
          </a:xfrm>
        </p:spPr>
        <p:txBody>
          <a:bodyPr>
            <a:normAutofit lnSpcReduction="10000"/>
          </a:bodyPr>
          <a:lstStyle/>
          <a:p>
            <a:pPr marL="285750" indent="-285750">
              <a:buFont typeface="Arial" panose="020B0604020202020204" pitchFamily="34" charset="0"/>
              <a:buChar char="•"/>
            </a:pPr>
            <a:r>
              <a:rPr lang="en-GB" sz="1600" dirty="0"/>
              <a:t>Understand the problem</a:t>
            </a:r>
          </a:p>
          <a:p>
            <a:pPr marL="285750" indent="-285750">
              <a:buFont typeface="Arial" panose="020B0604020202020204" pitchFamily="34" charset="0"/>
              <a:buChar char="•"/>
            </a:pPr>
            <a:r>
              <a:rPr lang="en-GB" sz="1600" dirty="0"/>
              <a:t>Decide on: computational means, exact vs. approximate solving, algorithm design technique</a:t>
            </a:r>
          </a:p>
          <a:p>
            <a:pPr marL="285750" indent="-285750">
              <a:buFont typeface="Arial" panose="020B0604020202020204" pitchFamily="34" charset="0"/>
              <a:buChar char="•"/>
            </a:pPr>
            <a:r>
              <a:rPr lang="en-GB" sz="1600" dirty="0"/>
              <a:t>Design an algorithm (Natural language, pseudocode, flowchart)</a:t>
            </a:r>
          </a:p>
          <a:p>
            <a:pPr marL="285750" indent="-285750">
              <a:buFont typeface="Arial" panose="020B0604020202020204" pitchFamily="34" charset="0"/>
              <a:buChar char="•"/>
            </a:pPr>
            <a:r>
              <a:rPr lang="en-GB" sz="1600" dirty="0"/>
              <a:t>Prove correctness </a:t>
            </a:r>
          </a:p>
          <a:p>
            <a:pPr marL="285750" indent="-285750">
              <a:buFont typeface="Arial" panose="020B0604020202020204" pitchFamily="34" charset="0"/>
              <a:buChar char="•"/>
            </a:pPr>
            <a:r>
              <a:rPr lang="en-GB" sz="1600" dirty="0"/>
              <a:t>Analyse the algorithm and data structure</a:t>
            </a:r>
          </a:p>
          <a:p>
            <a:pPr marL="742950" lvl="1" indent="-285750">
              <a:buFont typeface="Arial" panose="020B0604020202020204" pitchFamily="34" charset="0"/>
              <a:buChar char="•"/>
            </a:pPr>
            <a:r>
              <a:rPr lang="en-GB" sz="1400" dirty="0">
                <a:solidFill>
                  <a:srgbClr val="FF0000"/>
                </a:solidFill>
              </a:rPr>
              <a:t>Efficiency  (time  &amp; space)</a:t>
            </a:r>
          </a:p>
          <a:p>
            <a:pPr marL="742950" lvl="1" indent="-285750">
              <a:buFont typeface="Arial" panose="020B0604020202020204" pitchFamily="34" charset="0"/>
              <a:buChar char="•"/>
            </a:pPr>
            <a:r>
              <a:rPr lang="en-GB" sz="1400" dirty="0">
                <a:solidFill>
                  <a:srgbClr val="FF0000"/>
                </a:solidFill>
              </a:rPr>
              <a:t>Simplicity</a:t>
            </a:r>
          </a:p>
          <a:p>
            <a:pPr marL="742950" lvl="1" indent="-285750">
              <a:buFont typeface="Arial" panose="020B0604020202020204" pitchFamily="34" charset="0"/>
              <a:buChar char="•"/>
            </a:pPr>
            <a:r>
              <a:rPr lang="en-GB" sz="1400" dirty="0">
                <a:solidFill>
                  <a:srgbClr val="FF0000"/>
                </a:solidFill>
              </a:rPr>
              <a:t>Generality</a:t>
            </a:r>
          </a:p>
          <a:p>
            <a:pPr marL="285750" indent="-285750">
              <a:buFont typeface="Arial" panose="020B0604020202020204" pitchFamily="34" charset="0"/>
              <a:buChar char="•"/>
            </a:pPr>
            <a:r>
              <a:rPr lang="en-GB" sz="1600" dirty="0"/>
              <a:t>Code the algorithm </a:t>
            </a:r>
          </a:p>
        </p:txBody>
      </p:sp>
      <p:pic>
        <p:nvPicPr>
          <p:cNvPr id="6" name="Picture 5">
            <a:extLst>
              <a:ext uri="{FF2B5EF4-FFF2-40B4-BE49-F238E27FC236}">
                <a16:creationId xmlns:a16="http://schemas.microsoft.com/office/drawing/2014/main" id="{2C5D61BD-9564-47E8-BDAB-A06BE6385C98}"/>
              </a:ext>
            </a:extLst>
          </p:cNvPr>
          <p:cNvPicPr>
            <a:picLocks noChangeAspect="1"/>
          </p:cNvPicPr>
          <p:nvPr/>
        </p:nvPicPr>
        <p:blipFill>
          <a:blip r:embed="rId2"/>
          <a:stretch>
            <a:fillRect/>
          </a:stretch>
        </p:blipFill>
        <p:spPr>
          <a:xfrm>
            <a:off x="6807200" y="1363133"/>
            <a:ext cx="4368799" cy="447886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513484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1029B-9187-44E4-BA95-92AD6213227F}"/>
              </a:ext>
            </a:extLst>
          </p:cNvPr>
          <p:cNvSpPr>
            <a:spLocks noGrp="1"/>
          </p:cNvSpPr>
          <p:nvPr>
            <p:ph type="title"/>
          </p:nvPr>
        </p:nvSpPr>
        <p:spPr/>
        <p:txBody>
          <a:bodyPr/>
          <a:lstStyle/>
          <a:p>
            <a:r>
              <a:rPr lang="en-GB" dirty="0"/>
              <a:t>5. Algorithm  design strategies</a:t>
            </a:r>
          </a:p>
        </p:txBody>
      </p:sp>
      <p:sp>
        <p:nvSpPr>
          <p:cNvPr id="3" name="Content Placeholder 2">
            <a:extLst>
              <a:ext uri="{FF2B5EF4-FFF2-40B4-BE49-F238E27FC236}">
                <a16:creationId xmlns:a16="http://schemas.microsoft.com/office/drawing/2014/main" id="{B0A45136-03A6-4E2D-8DAD-CAEA65C2B318}"/>
              </a:ext>
            </a:extLst>
          </p:cNvPr>
          <p:cNvSpPr>
            <a:spLocks noGrp="1"/>
          </p:cNvSpPr>
          <p:nvPr>
            <p:ph sz="half" idx="1"/>
          </p:nvPr>
        </p:nvSpPr>
        <p:spPr>
          <a:xfrm>
            <a:off x="1447331" y="2010878"/>
            <a:ext cx="6790736" cy="3448595"/>
          </a:xfrm>
        </p:spPr>
        <p:txBody>
          <a:bodyPr>
            <a:normAutofit lnSpcReduction="10000"/>
          </a:bodyPr>
          <a:lstStyle/>
          <a:p>
            <a:pPr>
              <a:buFont typeface="Arial" panose="020B0604020202020204" pitchFamily="34" charset="0"/>
              <a:buChar char="•"/>
            </a:pPr>
            <a:r>
              <a:rPr lang="en-GB" b="1" dirty="0"/>
              <a:t>Brute force</a:t>
            </a:r>
          </a:p>
          <a:p>
            <a:pPr marL="914400" lvl="2" indent="0">
              <a:buNone/>
            </a:pPr>
            <a:r>
              <a:rPr lang="en-US" dirty="0"/>
              <a:t>straightforward methods of solving a problem that rely on sheer computing power and trying every possibility rather than advanced techniques to improve efficiency.</a:t>
            </a:r>
          </a:p>
          <a:p>
            <a:pPr marL="914400" lvl="2" indent="0">
              <a:buNone/>
            </a:pPr>
            <a:endParaRPr lang="en-GB" dirty="0"/>
          </a:p>
          <a:p>
            <a:pPr>
              <a:buFont typeface="Arial" panose="020B0604020202020204" pitchFamily="34" charset="0"/>
              <a:buChar char="•"/>
            </a:pPr>
            <a:r>
              <a:rPr lang="en-GB" b="1" dirty="0"/>
              <a:t>Divide and conquer</a:t>
            </a:r>
          </a:p>
          <a:p>
            <a:pPr marL="914400" lvl="2" indent="0">
              <a:buNone/>
            </a:pPr>
            <a:r>
              <a:rPr lang="en-US" dirty="0"/>
              <a:t>recursively breaks down a problem into two or more sub-problems of the same or related type, until these become simple enough to be solved directly. The solutions to the sub-problems are then combined to give a solution to the original problem.</a:t>
            </a:r>
            <a:endParaRPr lang="en-GB" dirty="0"/>
          </a:p>
        </p:txBody>
      </p:sp>
    </p:spTree>
    <p:extLst>
      <p:ext uri="{BB962C8B-B14F-4D97-AF65-F5344CB8AC3E}">
        <p14:creationId xmlns:p14="http://schemas.microsoft.com/office/powerpoint/2010/main" val="1494576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1029B-9187-44E4-BA95-92AD6213227F}"/>
              </a:ext>
            </a:extLst>
          </p:cNvPr>
          <p:cNvSpPr>
            <a:spLocks noGrp="1"/>
          </p:cNvSpPr>
          <p:nvPr>
            <p:ph type="title"/>
          </p:nvPr>
        </p:nvSpPr>
        <p:spPr/>
        <p:txBody>
          <a:bodyPr/>
          <a:lstStyle/>
          <a:p>
            <a:r>
              <a:rPr lang="en-GB" dirty="0"/>
              <a:t>5. Algorithm  design strategies</a:t>
            </a:r>
          </a:p>
        </p:txBody>
      </p:sp>
      <p:sp>
        <p:nvSpPr>
          <p:cNvPr id="4" name="Content Placeholder 3">
            <a:extLst>
              <a:ext uri="{FF2B5EF4-FFF2-40B4-BE49-F238E27FC236}">
                <a16:creationId xmlns:a16="http://schemas.microsoft.com/office/drawing/2014/main" id="{7DDB68AB-BCCA-443B-A530-E2D261A5C0F4}"/>
              </a:ext>
            </a:extLst>
          </p:cNvPr>
          <p:cNvSpPr>
            <a:spLocks noGrp="1"/>
          </p:cNvSpPr>
          <p:nvPr>
            <p:ph sz="half" idx="2"/>
          </p:nvPr>
        </p:nvSpPr>
        <p:spPr>
          <a:xfrm>
            <a:off x="1286933" y="2017343"/>
            <a:ext cx="9771990" cy="3441520"/>
          </a:xfrm>
        </p:spPr>
        <p:txBody>
          <a:bodyPr>
            <a:normAutofit fontScale="92500" lnSpcReduction="10000"/>
          </a:bodyPr>
          <a:lstStyle/>
          <a:p>
            <a:pPr>
              <a:buFont typeface="Arial" panose="020B0604020202020204" pitchFamily="34" charset="0"/>
              <a:buChar char="•"/>
            </a:pPr>
            <a:r>
              <a:rPr lang="en-US" altLang="en-US" sz="2800" b="1" dirty="0"/>
              <a:t>Greedy approach</a:t>
            </a:r>
          </a:p>
          <a:p>
            <a:pPr marL="914400" lvl="2" indent="0">
              <a:buNone/>
            </a:pPr>
            <a:r>
              <a:rPr lang="en-US" sz="2000" dirty="0"/>
              <a:t>an approach for solving a problem by selecting the best option available at the moment.</a:t>
            </a:r>
          </a:p>
          <a:p>
            <a:pPr marL="914400" lvl="2" indent="0">
              <a:buNone/>
            </a:pPr>
            <a:endParaRPr lang="en-US" altLang="en-US" sz="2000" dirty="0"/>
          </a:p>
          <a:p>
            <a:pPr marL="914400" lvl="2" indent="0">
              <a:buNone/>
            </a:pPr>
            <a:endParaRPr lang="en-US" altLang="en-US" sz="2000" dirty="0"/>
          </a:p>
          <a:p>
            <a:pPr>
              <a:buFont typeface="Arial" panose="020B0604020202020204" pitchFamily="34" charset="0"/>
              <a:buChar char="•"/>
            </a:pPr>
            <a:r>
              <a:rPr lang="en-US" altLang="en-US" sz="2800" b="1" dirty="0"/>
              <a:t>Dynamic programming</a:t>
            </a:r>
          </a:p>
          <a:p>
            <a:pPr marL="914400" lvl="2" indent="0">
              <a:buNone/>
            </a:pPr>
            <a:r>
              <a:rPr lang="en-US" sz="2000" dirty="0"/>
              <a:t>is an algorithmic technique for solving an optimization problem by breaking it down into simpler subproblems and utilizing the fact that the optimal solution to the overall problem depends upon the optimal solution to its subproblems.</a:t>
            </a:r>
            <a:endParaRPr lang="en-US" altLang="en-US" sz="2000" dirty="0"/>
          </a:p>
        </p:txBody>
      </p:sp>
    </p:spTree>
    <p:extLst>
      <p:ext uri="{BB962C8B-B14F-4D97-AF65-F5344CB8AC3E}">
        <p14:creationId xmlns:p14="http://schemas.microsoft.com/office/powerpoint/2010/main" val="2902994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1029B-9187-44E4-BA95-92AD6213227F}"/>
              </a:ext>
            </a:extLst>
          </p:cNvPr>
          <p:cNvSpPr>
            <a:spLocks noGrp="1"/>
          </p:cNvSpPr>
          <p:nvPr>
            <p:ph type="title"/>
          </p:nvPr>
        </p:nvSpPr>
        <p:spPr/>
        <p:txBody>
          <a:bodyPr/>
          <a:lstStyle/>
          <a:p>
            <a:r>
              <a:rPr lang="en-GB" dirty="0"/>
              <a:t>5. Algorithm  design strategies</a:t>
            </a:r>
          </a:p>
        </p:txBody>
      </p:sp>
      <p:sp>
        <p:nvSpPr>
          <p:cNvPr id="4" name="Content Placeholder 3">
            <a:extLst>
              <a:ext uri="{FF2B5EF4-FFF2-40B4-BE49-F238E27FC236}">
                <a16:creationId xmlns:a16="http://schemas.microsoft.com/office/drawing/2014/main" id="{7DDB68AB-BCCA-443B-A530-E2D261A5C0F4}"/>
              </a:ext>
            </a:extLst>
          </p:cNvPr>
          <p:cNvSpPr>
            <a:spLocks noGrp="1"/>
          </p:cNvSpPr>
          <p:nvPr>
            <p:ph sz="half" idx="2"/>
          </p:nvPr>
        </p:nvSpPr>
        <p:spPr>
          <a:xfrm>
            <a:off x="1286933" y="2017343"/>
            <a:ext cx="9771990" cy="3441520"/>
          </a:xfrm>
        </p:spPr>
        <p:txBody>
          <a:bodyPr>
            <a:normAutofit/>
          </a:bodyPr>
          <a:lstStyle/>
          <a:p>
            <a:r>
              <a:rPr lang="en-US" altLang="en-US" sz="2800" dirty="0"/>
              <a:t>Backtracking </a:t>
            </a:r>
          </a:p>
          <a:p>
            <a:pPr marL="914400" lvl="2" indent="0">
              <a:buNone/>
            </a:pPr>
            <a:r>
              <a:rPr lang="en-US" dirty="0"/>
              <a:t>is used to find all possible solutions available to a problem. When it realizes that it has made a bad choice, it undoes the last choice by backing it up. It searches the state space tree until it has found a solution for the problem. </a:t>
            </a:r>
            <a:endParaRPr lang="en-US" altLang="en-US" sz="2400" dirty="0"/>
          </a:p>
          <a:p>
            <a:r>
              <a:rPr lang="en-US" altLang="en-US" sz="2800" dirty="0"/>
              <a:t>Branch-and-bound</a:t>
            </a:r>
          </a:p>
          <a:p>
            <a:pPr marL="914400" lvl="2" indent="0">
              <a:buNone/>
            </a:pPr>
            <a:r>
              <a:rPr lang="en-US" dirty="0"/>
              <a:t>is used to solve optimization problems. When it realizes that it already has a better optimal solution that the pre-solution leads to, it abandons that pre-solution. It completely searches the state space tree to get optimal solution.</a:t>
            </a:r>
            <a:endParaRPr lang="en-US" altLang="en-US" sz="2400" dirty="0"/>
          </a:p>
        </p:txBody>
      </p:sp>
    </p:spTree>
    <p:extLst>
      <p:ext uri="{BB962C8B-B14F-4D97-AF65-F5344CB8AC3E}">
        <p14:creationId xmlns:p14="http://schemas.microsoft.com/office/powerpoint/2010/main" val="299434158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56</TotalTime>
  <Words>1360</Words>
  <Application>Microsoft Office PowerPoint</Application>
  <PresentationFormat>Widescreen</PresentationFormat>
  <Paragraphs>106</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Gill Sans MT</vt:lpstr>
      <vt:lpstr>Gallery</vt:lpstr>
      <vt:lpstr>Algorithm</vt:lpstr>
      <vt:lpstr>Contents</vt:lpstr>
      <vt:lpstr>1.  Algorithm Definition </vt:lpstr>
      <vt:lpstr>2.  Algorithm Features</vt:lpstr>
      <vt:lpstr>3. problem types </vt:lpstr>
      <vt:lpstr>4. Algorithm design and analysis</vt:lpstr>
      <vt:lpstr>5. Algorithm  design strategies</vt:lpstr>
      <vt:lpstr>5. Algorithm  design strategies</vt:lpstr>
      <vt:lpstr>5. Algorithm  design strategies</vt:lpstr>
      <vt:lpstr>6. Fundamental Data structures</vt:lpstr>
      <vt:lpstr>6.1. Linear Data Structures</vt:lpstr>
      <vt:lpstr>6.1. Linear Data Structures</vt:lpstr>
      <vt:lpstr>6.2. Graphs </vt:lpstr>
      <vt:lpstr>6.2. Graphs Representations</vt:lpstr>
      <vt:lpstr>6.2. Graphs </vt:lpstr>
      <vt:lpstr>6.3. Trees </vt:lpstr>
      <vt:lpstr>6.4. Trees </vt:lpstr>
      <vt:lpstr>6.5. Sets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Algorithm</dc:title>
  <dc:creator>User</dc:creator>
  <cp:lastModifiedBy>User</cp:lastModifiedBy>
  <cp:revision>6</cp:revision>
  <dcterms:created xsi:type="dcterms:W3CDTF">2022-07-31T19:36:10Z</dcterms:created>
  <dcterms:modified xsi:type="dcterms:W3CDTF">2022-07-31T20:34:02Z</dcterms:modified>
</cp:coreProperties>
</file>