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793" r:id="rId2"/>
    <p:sldMasterId id="2147483805" r:id="rId3"/>
    <p:sldMasterId id="2147483817" r:id="rId4"/>
    <p:sldMasterId id="2147483829" r:id="rId5"/>
    <p:sldMasterId id="2147483841" r:id="rId6"/>
  </p:sldMasterIdLst>
  <p:notesMasterIdLst>
    <p:notesMasterId r:id="rId37"/>
  </p:notesMasterIdLst>
  <p:sldIdLst>
    <p:sldId id="256" r:id="rId7"/>
    <p:sldId id="257" r:id="rId8"/>
    <p:sldId id="258" r:id="rId9"/>
    <p:sldId id="259" r:id="rId10"/>
    <p:sldId id="260" r:id="rId11"/>
    <p:sldId id="261" r:id="rId12"/>
    <p:sldId id="262" r:id="rId13"/>
    <p:sldId id="263" r:id="rId14"/>
    <p:sldId id="282" r:id="rId15"/>
    <p:sldId id="264" r:id="rId16"/>
    <p:sldId id="265" r:id="rId17"/>
    <p:sldId id="278" r:id="rId18"/>
    <p:sldId id="266" r:id="rId19"/>
    <p:sldId id="267" r:id="rId20"/>
    <p:sldId id="283" r:id="rId21"/>
    <p:sldId id="284" r:id="rId22"/>
    <p:sldId id="279" r:id="rId23"/>
    <p:sldId id="287" r:id="rId24"/>
    <p:sldId id="280" r:id="rId25"/>
    <p:sldId id="285" r:id="rId26"/>
    <p:sldId id="281" r:id="rId27"/>
    <p:sldId id="268" r:id="rId28"/>
    <p:sldId id="270" r:id="rId29"/>
    <p:sldId id="272" r:id="rId30"/>
    <p:sldId id="273" r:id="rId31"/>
    <p:sldId id="274" r:id="rId32"/>
    <p:sldId id="286" r:id="rId33"/>
    <p:sldId id="269" r:id="rId34"/>
    <p:sldId id="276" r:id="rId35"/>
    <p:sldId id="277" r:id="rId3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15617" autoAdjust="0"/>
    <p:restoredTop sz="82776" autoAdjust="0"/>
  </p:normalViewPr>
  <p:slideViewPr>
    <p:cSldViewPr>
      <p:cViewPr varScale="1">
        <p:scale>
          <a:sx n="106" d="100"/>
          <a:sy n="106" d="100"/>
        </p:scale>
        <p:origin x="2478"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864" y="227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viewProps" Target="viewProps.xml"/><Relationship Id="rId21" Type="http://schemas.openxmlformats.org/officeDocument/2006/relationships/slide" Target="slides/slide15.xml"/><Relationship Id="rId34" Type="http://schemas.openxmlformats.org/officeDocument/2006/relationships/slide" Target="slides/slide28.xml"/><Relationship Id="rId7" Type="http://schemas.openxmlformats.org/officeDocument/2006/relationships/slide" Target="slides/slide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8" Type="http://schemas.openxmlformats.org/officeDocument/2006/relationships/slide" Target="slides/slide2.xml"/><Relationship Id="rId3" Type="http://schemas.openxmlformats.org/officeDocument/2006/relationships/slideMaster" Target="slideMasters/slideMaster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76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35C516FB-6B02-4A1D-B4FC-DBE2FD59495F}" type="slidenum">
              <a:rPr lang="en-US" altLang="en-US"/>
              <a:pPr/>
              <a:t>‹#›</a:t>
            </a:fld>
            <a:endParaRPr lang="en-US" altLang="en-US"/>
          </a:p>
        </p:txBody>
      </p:sp>
    </p:spTree>
    <p:extLst>
      <p:ext uri="{BB962C8B-B14F-4D97-AF65-F5344CB8AC3E}">
        <p14:creationId xmlns:p14="http://schemas.microsoft.com/office/powerpoint/2010/main" val="12972474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7C18141-0DC4-480B-9B24-5E2F2D198CFB}" type="slidenum">
              <a:rPr lang="en-US" altLang="en-US"/>
              <a:pPr>
                <a:spcBef>
                  <a:spcPct val="0"/>
                </a:spcBef>
              </a:pPr>
              <a:t>1</a:t>
            </a:fld>
            <a:endParaRPr lang="en-US" altLang="en-US"/>
          </a:p>
        </p:txBody>
      </p:sp>
      <p:sp>
        <p:nvSpPr>
          <p:cNvPr id="28675" name="Rectangle 2"/>
          <p:cNvSpPr>
            <a:spLocks noRo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9067729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71FE7C6-C9F3-4180-B8DF-073744C46157}" type="slidenum">
              <a:rPr lang="en-US" altLang="en-US"/>
              <a:pPr>
                <a:spcBef>
                  <a:spcPct val="0"/>
                </a:spcBef>
              </a:pPr>
              <a:t>11</a:t>
            </a:fld>
            <a:endParaRPr lang="en-US" altLang="en-US"/>
          </a:p>
        </p:txBody>
      </p:sp>
      <p:sp>
        <p:nvSpPr>
          <p:cNvPr id="37891" name="Rectangle 2"/>
          <p:cNvSpPr>
            <a:spLocks noRot="1" noChangeArrowheads="1" noTextEdit="1"/>
          </p:cNvSpPr>
          <p:nvPr>
            <p:ph type="sldImg"/>
          </p:nvPr>
        </p:nvSpPr>
        <p:spPr>
          <a:ln/>
        </p:spPr>
      </p:sp>
      <p:sp>
        <p:nvSpPr>
          <p:cNvPr id="37892" name="Rectangle 4"/>
          <p:cNvSpPr>
            <a:spLocks noGrp="1" noChangeArrowheads="1"/>
          </p:cNvSpPr>
          <p:nvPr>
            <p:ph type="body" idx="1"/>
          </p:nvPr>
        </p:nvSpPr>
        <p:spPr>
          <a:noFill/>
        </p:spPr>
        <p:txBody>
          <a:bodyPr/>
          <a:lstStyle/>
          <a:p>
            <a:pPr eaLnBrk="1" hangingPunct="1"/>
            <a:r>
              <a:rPr lang="en-US" altLang="en-US" smtClean="0">
                <a:latin typeface="Arial" panose="020B0604020202020204" pitchFamily="34" charset="0"/>
              </a:rPr>
              <a:t>Spyware is the most rapidly growing type of malware.</a:t>
            </a:r>
          </a:p>
          <a:p>
            <a:pPr lvl="1" eaLnBrk="1" hangingPunct="1"/>
            <a:r>
              <a:rPr lang="en-US" altLang="en-US" smtClean="0">
                <a:latin typeface="Arial" panose="020B0604020202020204" pitchFamily="34" charset="0"/>
              </a:rPr>
              <a:t>Cookies: initially a good idea to help users surf the Web, now misused to spy on users</a:t>
            </a:r>
          </a:p>
          <a:p>
            <a:pPr lvl="1" eaLnBrk="1" hangingPunct="1"/>
            <a:r>
              <a:rPr lang="en-US" altLang="en-US" smtClean="0">
                <a:latin typeface="Arial" panose="020B0604020202020204" pitchFamily="34" charset="0"/>
              </a:rPr>
              <a:t>Key logger: both in software and hardware, captures all the user’s typing and logs it, capturing passwords, account numbers, credit card numbers, etc.</a:t>
            </a:r>
          </a:p>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5311866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44BEDBA-089E-4CC8-A00D-5E31C9B80EA6}" type="slidenum">
              <a:rPr lang="en-US" altLang="en-US"/>
              <a:pPr>
                <a:spcBef>
                  <a:spcPct val="0"/>
                </a:spcBef>
              </a:pPr>
              <a:t>12</a:t>
            </a:fld>
            <a:endParaRPr lang="en-US" altLang="en-US"/>
          </a:p>
        </p:txBody>
      </p:sp>
      <p:sp>
        <p:nvSpPr>
          <p:cNvPr id="38915" name="Rectangle 2"/>
          <p:cNvSpPr>
            <a:spLocks noRot="1" noChangeArrowheads="1" noTextEdit="1"/>
          </p:cNvSpPr>
          <p:nvPr>
            <p:ph type="sldImg"/>
          </p:nvPr>
        </p:nvSpPr>
        <p:spPr>
          <a:ln/>
        </p:spPr>
      </p:sp>
      <p:sp>
        <p:nvSpPr>
          <p:cNvPr id="38916" name="Rectangle 4"/>
          <p:cNvSpPr>
            <a:spLocks noGrp="1" noChangeArrowheads="1"/>
          </p:cNvSpPr>
          <p:nvPr>
            <p:ph type="body" idx="1"/>
          </p:nvPr>
        </p:nvSpPr>
        <p:spPr>
          <a:noFill/>
        </p:spPr>
        <p:txBody>
          <a:bodyPr/>
          <a:lstStyle/>
          <a:p>
            <a:pPr eaLnBrk="1" hangingPunct="1"/>
            <a:r>
              <a:rPr lang="en-US" altLang="en-US" smtClean="0">
                <a:latin typeface="Arial" panose="020B0604020202020204" pitchFamily="34" charset="0"/>
              </a:rPr>
              <a:t>Spyware is the most rapidly growing type of malware.</a:t>
            </a:r>
          </a:p>
          <a:p>
            <a:pPr lvl="1" eaLnBrk="1" hangingPunct="1"/>
            <a:r>
              <a:rPr lang="en-US" altLang="en-US" smtClean="0">
                <a:latin typeface="Arial" panose="020B0604020202020204" pitchFamily="34" charset="0"/>
              </a:rPr>
              <a:t>Cookies: initially a good idea to help users surf the Web, now misused to spy on users</a:t>
            </a:r>
          </a:p>
          <a:p>
            <a:pPr lvl="1" eaLnBrk="1" hangingPunct="1"/>
            <a:r>
              <a:rPr lang="en-US" altLang="en-US" smtClean="0">
                <a:latin typeface="Arial" panose="020B0604020202020204" pitchFamily="34" charset="0"/>
              </a:rPr>
              <a:t>Key logger: both in software and hardware, captures all the user’s typing and logs it, capturing passwords, account numbers, credit card numbers, etc.</a:t>
            </a:r>
          </a:p>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8353153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469C1E5-F7CF-4F83-876C-B8F75E2BE1F3}" type="slidenum">
              <a:rPr lang="en-US" altLang="en-US"/>
              <a:pPr>
                <a:spcBef>
                  <a:spcPct val="0"/>
                </a:spcBef>
              </a:pPr>
              <a:t>13</a:t>
            </a:fld>
            <a:endParaRPr lang="en-US" altLang="en-US"/>
          </a:p>
        </p:txBody>
      </p:sp>
      <p:sp>
        <p:nvSpPr>
          <p:cNvPr id="39939" name="Rectangle 2"/>
          <p:cNvSpPr>
            <a:spLocks noRot="1"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pPr eaLnBrk="1" hangingPunct="1"/>
            <a:r>
              <a:rPr lang="en-US" altLang="en-US" dirty="0" smtClean="0">
                <a:latin typeface="Arial" panose="020B0604020202020204" pitchFamily="34" charset="0"/>
              </a:rPr>
              <a:t>Intrusions are attacks that break through your system’s resources without authorization</a:t>
            </a:r>
          </a:p>
          <a:p>
            <a:pPr lvl="1" eaLnBrk="1" hangingPunct="1"/>
            <a:r>
              <a:rPr lang="en-US" altLang="en-US" dirty="0" smtClean="0">
                <a:latin typeface="Arial" panose="020B0604020202020204" pitchFamily="34" charset="0"/>
              </a:rPr>
              <a:t>Hackers – early internet joy riders, by intent not malevolent</a:t>
            </a:r>
          </a:p>
          <a:p>
            <a:pPr lvl="1" eaLnBrk="1" hangingPunct="1"/>
            <a:r>
              <a:rPr lang="en-US" altLang="en-US" dirty="0" smtClean="0">
                <a:latin typeface="Arial" panose="020B0604020202020204" pitchFamily="34" charset="0"/>
              </a:rPr>
              <a:t>Crackers – system intruders, with malevolent intent</a:t>
            </a:r>
          </a:p>
          <a:p>
            <a:pPr lvl="1" eaLnBrk="1" hangingPunct="1"/>
            <a:r>
              <a:rPr lang="en-US" altLang="en-US" dirty="0" smtClean="0">
                <a:latin typeface="Arial" panose="020B0604020202020204" pitchFamily="34" charset="0"/>
              </a:rPr>
              <a:t>Social Engineering – intruding into a system using human nature, not technology</a:t>
            </a:r>
          </a:p>
          <a:p>
            <a:pPr lvl="1" eaLnBrk="1" hangingPunct="1"/>
            <a:r>
              <a:rPr lang="en-US" altLang="en-US" dirty="0" smtClean="0">
                <a:latin typeface="Arial" panose="020B0604020202020204" pitchFamily="34" charset="0"/>
              </a:rPr>
              <a:t>War driving – driving around looking for unprotected wireless networks</a:t>
            </a:r>
          </a:p>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11378649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964239A-542D-4AF1-8A94-986CAE3E63C9}" type="slidenum">
              <a:rPr lang="en-US" altLang="en-US"/>
              <a:pPr>
                <a:spcBef>
                  <a:spcPct val="0"/>
                </a:spcBef>
              </a:pPr>
              <a:t>14</a:t>
            </a:fld>
            <a:endParaRPr lang="en-US" altLang="en-US"/>
          </a:p>
        </p:txBody>
      </p:sp>
      <p:sp>
        <p:nvSpPr>
          <p:cNvPr id="40963" name="Rectangle 2"/>
          <p:cNvSpPr>
            <a:spLocks noRo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eaLnBrk="1" hangingPunct="1"/>
            <a:r>
              <a:rPr lang="en-US" altLang="en-US" smtClean="0">
                <a:latin typeface="Arial" panose="020B0604020202020204" pitchFamily="34" charset="0"/>
              </a:rPr>
              <a:t>The attacker does not actually intrude into the system, just blocks access from authorized users</a:t>
            </a:r>
          </a:p>
          <a:p>
            <a:pPr lvl="1" eaLnBrk="1" hangingPunct="1"/>
            <a:r>
              <a:rPr lang="en-US" altLang="en-US" smtClean="0">
                <a:latin typeface="Arial" panose="020B0604020202020204" pitchFamily="34" charset="0"/>
              </a:rPr>
              <a:t>Keeps your customers from purchasing on your Web site, denying you sales</a:t>
            </a:r>
          </a:p>
          <a:p>
            <a:pPr lvl="1" eaLnBrk="1" hangingPunct="1"/>
            <a:r>
              <a:rPr lang="en-US" altLang="en-US" smtClean="0">
                <a:latin typeface="Arial" panose="020B0604020202020204" pitchFamily="34" charset="0"/>
              </a:rPr>
              <a:t>Keeps your employees from purchasing e-tickets to a trade show, making them use a travel agent, which costs more money than you had planned</a:t>
            </a:r>
          </a:p>
          <a:p>
            <a:pPr lvl="1" eaLnBrk="1" hangingPunct="1"/>
            <a:r>
              <a:rPr lang="en-US" altLang="en-US" smtClean="0">
                <a:latin typeface="Arial" panose="020B0604020202020204" pitchFamily="34" charset="0"/>
              </a:rPr>
              <a:t>Keeps you from transferring the money from your business Line of Credit to your business account to pay for the tickets, causing your account to be overdrawn</a:t>
            </a:r>
          </a:p>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4525356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a:ln/>
        </p:spPr>
      </p:sp>
      <p:sp>
        <p:nvSpPr>
          <p:cNvPr id="1126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126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307DBC3-6775-4B61-8932-1BEFD25E8AD8}" type="slidenum">
              <a:rPr lang="en-US" altLang="en-US" smtClean="0">
                <a:solidFill>
                  <a:prstClr val="black"/>
                </a:solidFill>
              </a:rPr>
              <a:pPr eaLnBrk="1" hangingPunct="1">
                <a:spcBef>
                  <a:spcPct val="0"/>
                </a:spcBef>
              </a:pPr>
              <a:t>15</a:t>
            </a:fld>
            <a:endParaRPr lang="en-US" altLang="en-US" smtClean="0">
              <a:solidFill>
                <a:prstClr val="black"/>
              </a:solidFill>
            </a:endParaRPr>
          </a:p>
        </p:txBody>
      </p:sp>
    </p:spTree>
    <p:extLst>
      <p:ext uri="{BB962C8B-B14F-4D97-AF65-F5344CB8AC3E}">
        <p14:creationId xmlns:p14="http://schemas.microsoft.com/office/powerpoint/2010/main" val="7205287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DF8AE418-2C49-4B09-B400-CBA791AA28DF}" type="slidenum">
              <a:rPr lang="en-US" altLang="en-US" smtClean="0">
                <a:solidFill>
                  <a:prstClr val="black"/>
                </a:solidFill>
              </a:rPr>
              <a:pPr eaLnBrk="1" hangingPunct="1">
                <a:spcBef>
                  <a:spcPct val="0"/>
                </a:spcBef>
              </a:pPr>
              <a:t>16</a:t>
            </a:fld>
            <a:endParaRPr lang="en-US" altLang="en-US" smtClean="0">
              <a:solidFill>
                <a:prstClr val="black"/>
              </a:solidFill>
            </a:endParaRPr>
          </a:p>
        </p:txBody>
      </p:sp>
      <p:sp>
        <p:nvSpPr>
          <p:cNvPr id="113667" name="Rectangle 2"/>
          <p:cNvSpPr>
            <a:spLocks noGrp="1" noRot="1" noChangeAspect="1" noChangeArrowheads="1" noTextEdit="1"/>
          </p:cNvSpPr>
          <p:nvPr>
            <p:ph type="sldImg"/>
          </p:nvPr>
        </p:nvSpPr>
        <p:spPr>
          <a:ln cap="flat"/>
        </p:spPr>
      </p:sp>
      <p:sp>
        <p:nvSpPr>
          <p:cNvPr id="1136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484039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61D02BA-69CF-4D3B-8CF4-B2464BEF4F97}" type="slidenum">
              <a:rPr lang="en-US" altLang="en-US"/>
              <a:pPr>
                <a:spcBef>
                  <a:spcPct val="0"/>
                </a:spcBef>
              </a:pPr>
              <a:t>17</a:t>
            </a:fld>
            <a:endParaRPr lang="en-US" altLang="en-US"/>
          </a:p>
        </p:txBody>
      </p:sp>
      <p:sp>
        <p:nvSpPr>
          <p:cNvPr id="41987" name="Rectangle 2"/>
          <p:cNvSpPr>
            <a:spLocks noRo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pPr eaLnBrk="1" hangingPunct="1"/>
            <a:r>
              <a:rPr lang="en-US" altLang="en-US" smtClean="0">
                <a:latin typeface="Arial" panose="020B0604020202020204" pitchFamily="34" charset="0"/>
              </a:rPr>
              <a:t>The attacker does not actually intrude into the system, just blocks access from authorized users</a:t>
            </a:r>
          </a:p>
          <a:p>
            <a:pPr lvl="1" eaLnBrk="1" hangingPunct="1"/>
            <a:r>
              <a:rPr lang="en-US" altLang="en-US" smtClean="0">
                <a:latin typeface="Arial" panose="020B0604020202020204" pitchFamily="34" charset="0"/>
              </a:rPr>
              <a:t>Keeps your customers from purchasing on your Web site, denying you sales</a:t>
            </a:r>
          </a:p>
          <a:p>
            <a:pPr lvl="1" eaLnBrk="1" hangingPunct="1"/>
            <a:r>
              <a:rPr lang="en-US" altLang="en-US" smtClean="0">
                <a:latin typeface="Arial" panose="020B0604020202020204" pitchFamily="34" charset="0"/>
              </a:rPr>
              <a:t>Keeps your employees from purchasing e-tickets to a trade show, making them use a travel agent, which costs more money than you had planned</a:t>
            </a:r>
          </a:p>
          <a:p>
            <a:pPr lvl="1" eaLnBrk="1" hangingPunct="1"/>
            <a:r>
              <a:rPr lang="en-US" altLang="en-US" smtClean="0">
                <a:latin typeface="Arial" panose="020B0604020202020204" pitchFamily="34" charset="0"/>
              </a:rPr>
              <a:t>Keeps you from transferring the money from your business Line of Credit to your business account to pay for the tickets, causing your account to be overdrawn</a:t>
            </a:r>
          </a:p>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6969040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890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E8A328D2-E13C-4BD5-9A2F-DCE6317004E8}" type="slidenum">
              <a:rPr lang="en-US" altLang="en-US" smtClean="0">
                <a:solidFill>
                  <a:prstClr val="black"/>
                </a:solidFill>
              </a:rPr>
              <a:pPr eaLnBrk="1" hangingPunct="1">
                <a:spcBef>
                  <a:spcPct val="0"/>
                </a:spcBef>
              </a:pPr>
              <a:t>18</a:t>
            </a:fld>
            <a:endParaRPr lang="en-US" altLang="en-US" smtClean="0">
              <a:solidFill>
                <a:prstClr val="black"/>
              </a:solidFill>
            </a:endParaRPr>
          </a:p>
        </p:txBody>
      </p:sp>
    </p:spTree>
    <p:extLst>
      <p:ext uri="{BB962C8B-B14F-4D97-AF65-F5344CB8AC3E}">
        <p14:creationId xmlns:p14="http://schemas.microsoft.com/office/powerpoint/2010/main" val="11206660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5189172-5A89-423D-9B25-B2094F3D1043}" type="slidenum">
              <a:rPr lang="en-US" altLang="en-US"/>
              <a:pPr>
                <a:spcBef>
                  <a:spcPct val="0"/>
                </a:spcBef>
              </a:pPr>
              <a:t>19</a:t>
            </a:fld>
            <a:endParaRPr lang="en-US" altLang="en-US"/>
          </a:p>
        </p:txBody>
      </p:sp>
      <p:sp>
        <p:nvSpPr>
          <p:cNvPr id="43011" name="Rectangle 2"/>
          <p:cNvSpPr>
            <a:spLocks noRo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pPr eaLnBrk="1" hangingPunct="1"/>
            <a:r>
              <a:rPr lang="en-US" altLang="en-US" smtClean="0">
                <a:latin typeface="Arial" panose="020B0604020202020204" pitchFamily="34" charset="0"/>
              </a:rPr>
              <a:t>The attacker does not actually intrude into the system, just blocks access from authorized users</a:t>
            </a:r>
          </a:p>
          <a:p>
            <a:pPr lvl="1" eaLnBrk="1" hangingPunct="1"/>
            <a:r>
              <a:rPr lang="en-US" altLang="en-US" smtClean="0">
                <a:latin typeface="Arial" panose="020B0604020202020204" pitchFamily="34" charset="0"/>
              </a:rPr>
              <a:t>Keeps your customers from purchasing on your Web site, denying you sales</a:t>
            </a:r>
          </a:p>
          <a:p>
            <a:pPr lvl="1" eaLnBrk="1" hangingPunct="1"/>
            <a:r>
              <a:rPr lang="en-US" altLang="en-US" smtClean="0">
                <a:latin typeface="Arial" panose="020B0604020202020204" pitchFamily="34" charset="0"/>
              </a:rPr>
              <a:t>Keeps your employees from purchasing e-tickets to a trade show, making them use a travel agent, which costs more money than you had planned</a:t>
            </a:r>
          </a:p>
          <a:p>
            <a:pPr lvl="1" eaLnBrk="1" hangingPunct="1"/>
            <a:r>
              <a:rPr lang="en-US" altLang="en-US" smtClean="0">
                <a:latin typeface="Arial" panose="020B0604020202020204" pitchFamily="34" charset="0"/>
              </a:rPr>
              <a:t>Keeps you from transferring the money from your business Line of Credit to your business account to pay for the tickets, causing your account to be overdrawn</a:t>
            </a:r>
          </a:p>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9012420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a:ln/>
        </p:spPr>
      </p:sp>
      <p:sp>
        <p:nvSpPr>
          <p:cNvPr id="1095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095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67B741C8-B229-4BC7-9E29-67137FDEA0BD}" type="slidenum">
              <a:rPr lang="en-US" altLang="en-US" smtClean="0">
                <a:solidFill>
                  <a:prstClr val="black"/>
                </a:solidFill>
              </a:rPr>
              <a:pPr eaLnBrk="1" hangingPunct="1">
                <a:spcBef>
                  <a:spcPct val="0"/>
                </a:spcBef>
              </a:pPr>
              <a:t>20</a:t>
            </a:fld>
            <a:endParaRPr lang="en-US" altLang="en-US" smtClean="0">
              <a:solidFill>
                <a:prstClr val="black"/>
              </a:solidFill>
            </a:endParaRPr>
          </a:p>
        </p:txBody>
      </p:sp>
    </p:spTree>
    <p:extLst>
      <p:ext uri="{BB962C8B-B14F-4D97-AF65-F5344CB8AC3E}">
        <p14:creationId xmlns:p14="http://schemas.microsoft.com/office/powerpoint/2010/main" val="2356338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E90959C-F625-4CE0-A3FB-842EFCF20487}" type="slidenum">
              <a:rPr lang="en-US" altLang="en-US"/>
              <a:pPr>
                <a:spcBef>
                  <a:spcPct val="0"/>
                </a:spcBef>
              </a:pPr>
              <a:t>2</a:t>
            </a:fld>
            <a:endParaRPr lang="en-US" altLang="en-US"/>
          </a:p>
        </p:txBody>
      </p:sp>
      <p:sp>
        <p:nvSpPr>
          <p:cNvPr id="29699" name="Rectangle 2"/>
          <p:cNvSpPr>
            <a:spLocks noRo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r>
              <a:rPr lang="en-US" altLang="en-US" smtClean="0">
                <a:latin typeface="Arial" panose="020B0604020202020204" pitchFamily="34" charset="0"/>
              </a:rPr>
              <a:t>Identify the top threats to a computer network: malware, intrusion, Denial of service attacks</a:t>
            </a:r>
          </a:p>
          <a:p>
            <a:pPr eaLnBrk="1" hangingPunct="1"/>
            <a:r>
              <a:rPr lang="en-US" altLang="en-US" smtClean="0">
                <a:latin typeface="Arial" panose="020B0604020202020204" pitchFamily="34" charset="0"/>
              </a:rPr>
              <a:t>Assess the likelihood of an attack on your personal computer and network</a:t>
            </a:r>
          </a:p>
          <a:p>
            <a:pPr eaLnBrk="1" hangingPunct="1"/>
            <a:r>
              <a:rPr lang="en-US" altLang="en-US" smtClean="0">
                <a:latin typeface="Arial" panose="020B0604020202020204" pitchFamily="34" charset="0"/>
              </a:rPr>
              <a:t>Define key terms such as cracker, sneaker, firewall and authentication</a:t>
            </a:r>
          </a:p>
          <a:p>
            <a:pPr eaLnBrk="1" hangingPunct="1"/>
            <a:r>
              <a:rPr lang="en-US" altLang="en-US" smtClean="0">
                <a:latin typeface="Arial" panose="020B0604020202020204" pitchFamily="34" charset="0"/>
              </a:rPr>
              <a:t>Compare and contrast perimeter and layered approaches to network security</a:t>
            </a:r>
          </a:p>
          <a:p>
            <a:pPr eaLnBrk="1" hangingPunct="1"/>
            <a:r>
              <a:rPr lang="en-US" altLang="en-US" smtClean="0">
                <a:latin typeface="Arial" panose="020B0604020202020204" pitchFamily="34" charset="0"/>
              </a:rPr>
              <a:t>Use online resources to secure your network  (find out who the address belongs to)</a:t>
            </a:r>
          </a:p>
          <a:p>
            <a:pPr eaLnBrk="1" hangingPunct="1"/>
            <a:endParaRPr lang="en-US" altLang="en-US" smtClean="0">
              <a:latin typeface="Arial" panose="020B0604020202020204" pitchFamily="34" charset="0"/>
            </a:endParaRPr>
          </a:p>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269041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453600F-A89D-4495-B1AB-73A39940F9C4}" type="slidenum">
              <a:rPr lang="en-US" altLang="en-US"/>
              <a:pPr>
                <a:spcBef>
                  <a:spcPct val="0"/>
                </a:spcBef>
              </a:pPr>
              <a:t>21</a:t>
            </a:fld>
            <a:endParaRPr lang="en-US" altLang="en-US"/>
          </a:p>
        </p:txBody>
      </p:sp>
      <p:sp>
        <p:nvSpPr>
          <p:cNvPr id="44035" name="Rectangle 2"/>
          <p:cNvSpPr>
            <a:spLocks noRo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pPr eaLnBrk="1" hangingPunct="1"/>
            <a:r>
              <a:rPr lang="en-US" altLang="en-US" smtClean="0">
                <a:latin typeface="Arial" panose="020B0604020202020204" pitchFamily="34" charset="0"/>
              </a:rPr>
              <a:t>The attacker does not actually intrude into the system, just blocks access from authorized users</a:t>
            </a:r>
          </a:p>
          <a:p>
            <a:pPr lvl="1" eaLnBrk="1" hangingPunct="1"/>
            <a:r>
              <a:rPr lang="en-US" altLang="en-US" smtClean="0">
                <a:latin typeface="Arial" panose="020B0604020202020204" pitchFamily="34" charset="0"/>
              </a:rPr>
              <a:t>Keeps your customers from purchasing on your Web site, denying you sales</a:t>
            </a:r>
          </a:p>
          <a:p>
            <a:pPr lvl="1" eaLnBrk="1" hangingPunct="1"/>
            <a:r>
              <a:rPr lang="en-US" altLang="en-US" smtClean="0">
                <a:latin typeface="Arial" panose="020B0604020202020204" pitchFamily="34" charset="0"/>
              </a:rPr>
              <a:t>Keeps your employees from purchasing e-tickets to a trade show, making them use a travel agent, which costs more money than you had planned</a:t>
            </a:r>
          </a:p>
          <a:p>
            <a:pPr lvl="1" eaLnBrk="1" hangingPunct="1"/>
            <a:r>
              <a:rPr lang="en-US" altLang="en-US" smtClean="0">
                <a:latin typeface="Arial" panose="020B0604020202020204" pitchFamily="34" charset="0"/>
              </a:rPr>
              <a:t>Keeps you from transferring the money from your business Line of Credit to your business account to pay for the tickets, causing your account to be overdrawn</a:t>
            </a:r>
          </a:p>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1618321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D6CBBD7-40BA-4008-911F-7A4E95E8D8E7}" type="slidenum">
              <a:rPr lang="en-US" altLang="en-US"/>
              <a:pPr>
                <a:spcBef>
                  <a:spcPct val="0"/>
                </a:spcBef>
              </a:pPr>
              <a:t>22</a:t>
            </a:fld>
            <a:endParaRPr lang="en-US" altLang="en-US"/>
          </a:p>
        </p:txBody>
      </p:sp>
      <p:sp>
        <p:nvSpPr>
          <p:cNvPr id="45059" name="Rectangle 2"/>
          <p:cNvSpPr>
            <a:spLocks noRo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r>
              <a:rPr lang="en-US" altLang="en-US" smtClean="0">
                <a:latin typeface="Arial" panose="020B0604020202020204" pitchFamily="34" charset="0"/>
              </a:rPr>
              <a:t>Viruses are most common network attacks</a:t>
            </a:r>
          </a:p>
          <a:p>
            <a:pPr lvl="1" eaLnBrk="1" hangingPunct="1"/>
            <a:r>
              <a:rPr lang="en-US" altLang="en-US" smtClean="0">
                <a:latin typeface="Arial" panose="020B0604020202020204" pitchFamily="34" charset="0"/>
              </a:rPr>
              <a:t>Check any AV vendor Web site to catch up on new and refurbished viruses</a:t>
            </a:r>
          </a:p>
          <a:p>
            <a:pPr eaLnBrk="1" hangingPunct="1"/>
            <a:r>
              <a:rPr lang="en-US" altLang="en-US" smtClean="0">
                <a:latin typeface="Arial" panose="020B0604020202020204" pitchFamily="34" charset="0"/>
              </a:rPr>
              <a:t>Unauthorized use of systems is the next most common attack</a:t>
            </a:r>
          </a:p>
          <a:p>
            <a:pPr lvl="1" eaLnBrk="1" hangingPunct="1"/>
            <a:r>
              <a:rPr lang="en-US" altLang="en-US" smtClean="0">
                <a:latin typeface="Arial" panose="020B0604020202020204" pitchFamily="34" charset="0"/>
              </a:rPr>
              <a:t>DoS attacks</a:t>
            </a:r>
          </a:p>
          <a:p>
            <a:pPr lvl="1" eaLnBrk="1" hangingPunct="1"/>
            <a:r>
              <a:rPr lang="en-US" altLang="en-US" smtClean="0">
                <a:latin typeface="Arial" panose="020B0604020202020204" pitchFamily="34" charset="0"/>
              </a:rPr>
              <a:t>Intrusions</a:t>
            </a:r>
          </a:p>
          <a:p>
            <a:pPr lvl="1" eaLnBrk="1" hangingPunct="1"/>
            <a:r>
              <a:rPr lang="en-US" altLang="en-US" smtClean="0">
                <a:latin typeface="Arial" panose="020B0604020202020204" pitchFamily="34" charset="0"/>
              </a:rPr>
              <a:t>Employee misuse, either deliberate or accidental</a:t>
            </a:r>
          </a:p>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9648668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AC38646-7A69-4295-A76A-6D35E6A0C44C}" type="slidenum">
              <a:rPr lang="en-US" altLang="en-US"/>
              <a:pPr>
                <a:spcBef>
                  <a:spcPct val="0"/>
                </a:spcBef>
              </a:pPr>
              <a:t>23</a:t>
            </a:fld>
            <a:endParaRPr lang="en-US" altLang="en-US"/>
          </a:p>
        </p:txBody>
      </p:sp>
      <p:sp>
        <p:nvSpPr>
          <p:cNvPr id="46083" name="Rectangle 2"/>
          <p:cNvSpPr>
            <a:spLocks noRo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pPr eaLnBrk="1" hangingPunct="1"/>
            <a:r>
              <a:rPr lang="en-US" altLang="en-US" smtClean="0">
                <a:latin typeface="Arial" panose="020B0604020202020204" pitchFamily="34" charset="0"/>
              </a:rPr>
              <a:t>People </a:t>
            </a:r>
          </a:p>
          <a:p>
            <a:pPr lvl="1" eaLnBrk="1" hangingPunct="1"/>
            <a:r>
              <a:rPr lang="en-US" altLang="en-US" smtClean="0">
                <a:latin typeface="Arial" panose="020B0604020202020204" pitchFamily="34" charset="0"/>
              </a:rPr>
              <a:t>Hackers – anyone who studies a system through analyzing its flaws</a:t>
            </a:r>
          </a:p>
          <a:p>
            <a:pPr lvl="2" eaLnBrk="1" hangingPunct="1"/>
            <a:r>
              <a:rPr lang="en-US" altLang="en-US" smtClean="0">
                <a:latin typeface="Arial" panose="020B0604020202020204" pitchFamily="34" charset="0"/>
              </a:rPr>
              <a:t>White hats – Consider themselves the “good guys”</a:t>
            </a:r>
          </a:p>
          <a:p>
            <a:pPr lvl="2" eaLnBrk="1" hangingPunct="1"/>
            <a:r>
              <a:rPr lang="en-US" altLang="en-US" smtClean="0">
                <a:latin typeface="Arial" panose="020B0604020202020204" pitchFamily="34" charset="0"/>
              </a:rPr>
              <a:t>Black hats – Or “crackers” are definitely the “bad guys”</a:t>
            </a:r>
          </a:p>
          <a:p>
            <a:pPr lvl="2" eaLnBrk="1" hangingPunct="1"/>
            <a:r>
              <a:rPr lang="en-US" altLang="en-US" smtClean="0">
                <a:latin typeface="Arial" panose="020B0604020202020204" pitchFamily="34" charset="0"/>
              </a:rPr>
              <a:t>Gray hats – Not a common term; refers to individuals who operate out side of the law on occasion </a:t>
            </a:r>
          </a:p>
          <a:p>
            <a:pPr lvl="1" eaLnBrk="1" hangingPunct="1"/>
            <a:r>
              <a:rPr lang="en-US" altLang="en-US" smtClean="0">
                <a:latin typeface="Arial" panose="020B0604020202020204" pitchFamily="34" charset="0"/>
              </a:rPr>
              <a:t>Script kiddies – Inexperienced; consider themselves hackers, but only copy the work of others</a:t>
            </a:r>
          </a:p>
          <a:p>
            <a:pPr lvl="1" eaLnBrk="1" hangingPunct="1"/>
            <a:r>
              <a:rPr lang="en-US" altLang="en-US" smtClean="0">
                <a:latin typeface="Arial" panose="020B0604020202020204" pitchFamily="34" charset="0"/>
              </a:rPr>
              <a:t>Ethical hackers – Consultants who are hired to do vulnerability assessments on company systems</a:t>
            </a:r>
          </a:p>
          <a:p>
            <a:pPr lvl="2" eaLnBrk="1" hangingPunct="1"/>
            <a:endParaRPr lang="en-US" altLang="en-US" smtClean="0">
              <a:latin typeface="Arial" panose="020B0604020202020204" pitchFamily="34" charset="0"/>
            </a:endParaRPr>
          </a:p>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145894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7C00E41-210B-4D2D-A711-18CAB03F4BDC}" type="slidenum">
              <a:rPr lang="en-US" altLang="en-US"/>
              <a:pPr>
                <a:spcBef>
                  <a:spcPct val="0"/>
                </a:spcBef>
              </a:pPr>
              <a:t>24</a:t>
            </a:fld>
            <a:endParaRPr lang="en-US" altLang="en-US"/>
          </a:p>
        </p:txBody>
      </p:sp>
      <p:sp>
        <p:nvSpPr>
          <p:cNvPr id="47107" name="Rectangle 2"/>
          <p:cNvSpPr>
            <a:spLocks noRo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pPr eaLnBrk="1" hangingPunct="1"/>
            <a:r>
              <a:rPr lang="en-US" altLang="en-US" smtClean="0">
                <a:latin typeface="Arial" panose="020B0604020202020204" pitchFamily="34" charset="0"/>
              </a:rPr>
              <a:t>Firewalls – Found in a router or a server or as a stand-alone device, it filters ingress and egress network traffic.</a:t>
            </a:r>
          </a:p>
          <a:p>
            <a:pPr eaLnBrk="1" hangingPunct="1"/>
            <a:r>
              <a:rPr lang="en-US" altLang="en-US" smtClean="0">
                <a:latin typeface="Arial" panose="020B0604020202020204" pitchFamily="34" charset="0"/>
              </a:rPr>
              <a:t>Proxy server – This sits between a client and an application, acting as the host on your network, disguising the IP address of your internal host.</a:t>
            </a:r>
          </a:p>
          <a:p>
            <a:pPr eaLnBrk="1" hangingPunct="1"/>
            <a:r>
              <a:rPr lang="en-US" altLang="en-US" smtClean="0">
                <a:latin typeface="Arial" panose="020B0604020202020204" pitchFamily="34" charset="0"/>
              </a:rPr>
              <a:t>Intrusion Detection System – IDS monitors traffic, looking for attempted attacks.</a:t>
            </a:r>
          </a:p>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1608315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308D848-F813-4384-AC2F-1668E7F66FC8}" type="slidenum">
              <a:rPr lang="en-US" altLang="en-US"/>
              <a:pPr>
                <a:spcBef>
                  <a:spcPct val="0"/>
                </a:spcBef>
              </a:pPr>
              <a:t>25</a:t>
            </a:fld>
            <a:endParaRPr lang="en-US" altLang="en-US"/>
          </a:p>
        </p:txBody>
      </p:sp>
      <p:sp>
        <p:nvSpPr>
          <p:cNvPr id="48131" name="Rectangle 2"/>
          <p:cNvSpPr>
            <a:spLocks noRo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eaLnBrk="1" hangingPunct="1"/>
            <a:r>
              <a:rPr lang="en-US" altLang="en-US" smtClean="0">
                <a:latin typeface="Arial" panose="020B0604020202020204" pitchFamily="34" charset="0"/>
              </a:rPr>
              <a:t>Phreaking – A subspecialty of hacking, breaking into telephone systems, it gave Kevin Mitnick his start down the road to prison.</a:t>
            </a:r>
          </a:p>
          <a:p>
            <a:pPr eaLnBrk="1" hangingPunct="1"/>
            <a:r>
              <a:rPr lang="en-US" altLang="en-US" smtClean="0">
                <a:latin typeface="Arial" panose="020B0604020202020204" pitchFamily="34" charset="0"/>
              </a:rPr>
              <a:t>Authentication – Process todetermine if the credentials given by a user are authorized to access system resources.</a:t>
            </a:r>
          </a:p>
          <a:p>
            <a:pPr eaLnBrk="1" hangingPunct="1"/>
            <a:r>
              <a:rPr lang="en-US" altLang="en-US" smtClean="0">
                <a:latin typeface="Arial" panose="020B0604020202020204" pitchFamily="34" charset="0"/>
              </a:rPr>
              <a:t>Auditing – Process of reviewing logs, records, and procedures to ensure established standards are being met; tedious but critical.</a:t>
            </a:r>
          </a:p>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0531660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0739333-C87F-4129-B645-0937D99BD817}" type="slidenum">
              <a:rPr lang="en-US" altLang="en-US"/>
              <a:pPr>
                <a:spcBef>
                  <a:spcPct val="0"/>
                </a:spcBef>
              </a:pPr>
              <a:t>26</a:t>
            </a:fld>
            <a:endParaRPr lang="en-US" altLang="en-US"/>
          </a:p>
        </p:txBody>
      </p:sp>
      <p:sp>
        <p:nvSpPr>
          <p:cNvPr id="49155" name="Rectangle 2"/>
          <p:cNvSpPr>
            <a:spLocks noRo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pPr eaLnBrk="1" hangingPunct="1"/>
            <a:r>
              <a:rPr lang="en-US" altLang="en-US" smtClean="0">
                <a:latin typeface="Arial" panose="020B0604020202020204" pitchFamily="34" charset="0"/>
              </a:rPr>
              <a:t>How will you protect our network?</a:t>
            </a:r>
          </a:p>
          <a:p>
            <a:pPr eaLnBrk="1" hangingPunct="1"/>
            <a:r>
              <a:rPr lang="en-US" altLang="en-US" smtClean="0">
                <a:latin typeface="Arial" panose="020B0604020202020204" pitchFamily="34" charset="0"/>
              </a:rPr>
              <a:t>Perimeter security approach </a:t>
            </a:r>
          </a:p>
          <a:p>
            <a:pPr lvl="1" eaLnBrk="1" hangingPunct="1"/>
            <a:r>
              <a:rPr lang="en-US" altLang="en-US" smtClean="0">
                <a:latin typeface="Arial" panose="020B0604020202020204" pitchFamily="34" charset="0"/>
              </a:rPr>
              <a:t>Perimeter Defense is the most popular because it used to be clearly defined, but as companies hire mobile workers, home workers, and contract workers, the perimeter is becoming less and less clearly defined.</a:t>
            </a:r>
          </a:p>
          <a:p>
            <a:pPr eaLnBrk="1" hangingPunct="1"/>
            <a:r>
              <a:rPr lang="en-US" altLang="en-US" smtClean="0">
                <a:latin typeface="Arial" panose="020B0604020202020204" pitchFamily="34" charset="0"/>
              </a:rPr>
              <a:t>Layered security approach </a:t>
            </a:r>
          </a:p>
          <a:p>
            <a:pPr lvl="1" eaLnBrk="1" hangingPunct="1"/>
            <a:r>
              <a:rPr lang="en-US" altLang="en-US" smtClean="0">
                <a:latin typeface="Arial" panose="020B0604020202020204" pitchFamily="34" charset="0"/>
              </a:rPr>
              <a:t>Not only the perimeter but separate sections of the network are protected to the security level assigned to them.</a:t>
            </a:r>
          </a:p>
          <a:p>
            <a:pPr eaLnBrk="1" hangingPunct="1"/>
            <a:r>
              <a:rPr lang="en-US" altLang="en-US" smtClean="0">
                <a:latin typeface="Arial" panose="020B0604020202020204" pitchFamily="34" charset="0"/>
              </a:rPr>
              <a:t>Proactive Versus Reactive</a:t>
            </a:r>
          </a:p>
          <a:p>
            <a:pPr lvl="1" eaLnBrk="1" hangingPunct="1"/>
            <a:r>
              <a:rPr lang="en-US" altLang="en-US" smtClean="0">
                <a:latin typeface="Arial" panose="020B0604020202020204" pitchFamily="34" charset="0"/>
              </a:rPr>
              <a:t>Are your security measures active or passive?</a:t>
            </a:r>
          </a:p>
          <a:p>
            <a:pPr lvl="1" eaLnBrk="1" hangingPunct="1"/>
            <a:r>
              <a:rPr lang="en-US" altLang="en-US" smtClean="0">
                <a:latin typeface="Arial" panose="020B0604020202020204" pitchFamily="34" charset="0"/>
              </a:rPr>
              <a:t>Do you have a security plan, or are you part of someone else’s plan to intrude on you?</a:t>
            </a:r>
          </a:p>
          <a:p>
            <a:pPr eaLnBrk="1" hangingPunct="1"/>
            <a:r>
              <a:rPr lang="en-US" altLang="en-US" smtClean="0">
                <a:latin typeface="Arial" panose="020B0604020202020204" pitchFamily="34" charset="0"/>
              </a:rPr>
              <a:t>Hybrid Security Method</a:t>
            </a:r>
          </a:p>
          <a:p>
            <a:pPr lvl="1" eaLnBrk="1" hangingPunct="1"/>
            <a:r>
              <a:rPr lang="en-US" altLang="en-US" smtClean="0">
                <a:latin typeface="Arial" panose="020B0604020202020204" pitchFamily="34" charset="0"/>
              </a:rPr>
              <a:t>Only a thorough and ongoing risk assessment and vulnerability can keep you informed about what combination of postures will benefit your network the most.</a:t>
            </a:r>
          </a:p>
          <a:p>
            <a:pPr lvl="2" eaLnBrk="1" hangingPunct="1"/>
            <a:endParaRPr lang="en-US" altLang="en-US" smtClean="0">
              <a:latin typeface="Arial" panose="020B0604020202020204" pitchFamily="34" charset="0"/>
            </a:endParaRPr>
          </a:p>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32209859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788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0E4A46D4-00DA-4A2B-8A9F-85CC83E60EF7}" type="slidenum">
              <a:rPr lang="en-US" altLang="en-US" smtClean="0">
                <a:solidFill>
                  <a:prstClr val="black"/>
                </a:solidFill>
              </a:rPr>
              <a:pPr eaLnBrk="1" hangingPunct="1">
                <a:spcBef>
                  <a:spcPct val="0"/>
                </a:spcBef>
              </a:pPr>
              <a:t>27</a:t>
            </a:fld>
            <a:endParaRPr lang="en-US" altLang="en-US" smtClean="0">
              <a:solidFill>
                <a:prstClr val="black"/>
              </a:solidFill>
            </a:endParaRPr>
          </a:p>
        </p:txBody>
      </p:sp>
    </p:spTree>
    <p:extLst>
      <p:ext uri="{BB962C8B-B14F-4D97-AF65-F5344CB8AC3E}">
        <p14:creationId xmlns:p14="http://schemas.microsoft.com/office/powerpoint/2010/main" val="18423643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8AE883C-5F92-431E-AA80-19D65EC0DF05}" type="slidenum">
              <a:rPr lang="en-US" altLang="en-US"/>
              <a:pPr>
                <a:spcBef>
                  <a:spcPct val="0"/>
                </a:spcBef>
              </a:pPr>
              <a:t>28</a:t>
            </a:fld>
            <a:endParaRPr lang="en-US" altLang="en-US"/>
          </a:p>
        </p:txBody>
      </p:sp>
      <p:sp>
        <p:nvSpPr>
          <p:cNvPr id="50179" name="Rectangle 2"/>
          <p:cNvSpPr>
            <a:spLocks noRo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pPr eaLnBrk="1" hangingPunct="1"/>
            <a:r>
              <a:rPr lang="en-US" altLang="en-US" i="1" smtClean="0">
                <a:latin typeface="Arial" panose="020B0604020202020204" pitchFamily="34" charset="0"/>
              </a:rPr>
              <a:t>The Computer Security Act of 1987, </a:t>
            </a:r>
            <a:r>
              <a:rPr lang="en-US" altLang="en-US" smtClean="0">
                <a:latin typeface="Arial" panose="020B0604020202020204" pitchFamily="34" charset="0"/>
              </a:rPr>
              <a:t>the first piece of U.S. legislation to affect computer systems</a:t>
            </a:r>
          </a:p>
          <a:p>
            <a:pPr eaLnBrk="1" hangingPunct="1"/>
            <a:r>
              <a:rPr lang="en-US" altLang="en-US" i="1" smtClean="0">
                <a:latin typeface="Arial" panose="020B0604020202020204" pitchFamily="34" charset="0"/>
              </a:rPr>
              <a:t>OMB Circular A-130</a:t>
            </a:r>
            <a:r>
              <a:rPr lang="en-US" altLang="en-US" smtClean="0">
                <a:latin typeface="Arial" panose="020B0604020202020204" pitchFamily="34" charset="0"/>
              </a:rPr>
              <a:t>, a more specific federal law that addresses the idea of security standards</a:t>
            </a:r>
          </a:p>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97005112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4581E84-93E4-44A7-9082-E7AD78DFC87D}" type="slidenum">
              <a:rPr lang="en-US" altLang="en-US"/>
              <a:pPr>
                <a:spcBef>
                  <a:spcPct val="0"/>
                </a:spcBef>
              </a:pPr>
              <a:t>29</a:t>
            </a:fld>
            <a:endParaRPr lang="en-US" altLang="en-US"/>
          </a:p>
        </p:txBody>
      </p:sp>
      <p:sp>
        <p:nvSpPr>
          <p:cNvPr id="51203" name="Rectangle 2"/>
          <p:cNvSpPr>
            <a:spLocks noRo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pPr eaLnBrk="1" hangingPunct="1"/>
            <a:r>
              <a:rPr lang="en-US" altLang="en-US" smtClean="0">
                <a:latin typeface="Arial" panose="020B0604020202020204" pitchFamily="34" charset="0"/>
              </a:rPr>
              <a:t>CERT</a:t>
            </a:r>
          </a:p>
          <a:p>
            <a:pPr lvl="1" eaLnBrk="1" hangingPunct="1"/>
            <a:r>
              <a:rPr lang="en-US" altLang="en-US" smtClean="0">
                <a:latin typeface="Arial" panose="020B0604020202020204" pitchFamily="34" charset="0"/>
              </a:rPr>
              <a:t>Computer Emergency Response Team, sponsored by Carnegie-Mellon University, the first computer incident response team</a:t>
            </a:r>
          </a:p>
          <a:p>
            <a:pPr eaLnBrk="1" hangingPunct="1"/>
            <a:r>
              <a:rPr lang="en-US" altLang="en-US" smtClean="0">
                <a:latin typeface="Arial" panose="020B0604020202020204" pitchFamily="34" charset="0"/>
              </a:rPr>
              <a:t>Microsoft Security Advisor </a:t>
            </a:r>
          </a:p>
          <a:p>
            <a:pPr lvl="1" eaLnBrk="1" hangingPunct="1"/>
            <a:r>
              <a:rPr lang="en-US" altLang="en-US" smtClean="0">
                <a:latin typeface="Arial" panose="020B0604020202020204" pitchFamily="34" charset="0"/>
              </a:rPr>
              <a:t>Microsoft security information, tools, and updates</a:t>
            </a:r>
          </a:p>
          <a:p>
            <a:pPr eaLnBrk="1" hangingPunct="1"/>
            <a:r>
              <a:rPr lang="en-US" altLang="en-US" smtClean="0">
                <a:latin typeface="Arial" panose="020B0604020202020204" pitchFamily="34" charset="0"/>
              </a:rPr>
              <a:t>F-Secure</a:t>
            </a:r>
          </a:p>
          <a:p>
            <a:pPr lvl="1" eaLnBrk="1" hangingPunct="1"/>
            <a:r>
              <a:rPr lang="en-US" altLang="en-US" smtClean="0">
                <a:latin typeface="Arial" panose="020B0604020202020204" pitchFamily="34" charset="0"/>
              </a:rPr>
              <a:t>Information on virus outbreaks</a:t>
            </a:r>
          </a:p>
          <a:p>
            <a:pPr eaLnBrk="1" hangingPunct="1"/>
            <a:r>
              <a:rPr lang="en-US" altLang="en-US" smtClean="0">
                <a:latin typeface="Arial" panose="020B0604020202020204" pitchFamily="34" charset="0"/>
              </a:rPr>
              <a:t>SANS</a:t>
            </a:r>
          </a:p>
          <a:p>
            <a:pPr lvl="1" eaLnBrk="1" hangingPunct="1"/>
            <a:r>
              <a:rPr lang="en-US" altLang="en-US" smtClean="0">
                <a:latin typeface="Arial" panose="020B0604020202020204" pitchFamily="34" charset="0"/>
              </a:rPr>
              <a:t>Documentation on computer security issues</a:t>
            </a:r>
          </a:p>
          <a:p>
            <a:pPr lvl="1" eaLnBrk="1" hangingPunct="1"/>
            <a:endParaRPr lang="en-US" altLang="en-US" smtClean="0">
              <a:latin typeface="Arial" panose="020B0604020202020204" pitchFamily="34" charset="0"/>
            </a:endParaRPr>
          </a:p>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20724003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5B6ECA8-1059-423D-B5F4-34B2D7FFECC9}" type="slidenum">
              <a:rPr lang="en-US" altLang="en-US"/>
              <a:pPr>
                <a:spcBef>
                  <a:spcPct val="0"/>
                </a:spcBef>
              </a:pPr>
              <a:t>30</a:t>
            </a:fld>
            <a:endParaRPr lang="en-US" altLang="en-US"/>
          </a:p>
        </p:txBody>
      </p:sp>
      <p:sp>
        <p:nvSpPr>
          <p:cNvPr id="52227" name="Rectangle 2"/>
          <p:cNvSpPr>
            <a:spLocks noRot="1" noChangeArrowheads="1" noTextEdit="1"/>
          </p:cNvSpPr>
          <p:nvPr>
            <p:ph type="sldImg"/>
          </p:nvPr>
        </p:nvSpPr>
        <p:spPr>
          <a:ln/>
        </p:spPr>
      </p:sp>
      <p:sp>
        <p:nvSpPr>
          <p:cNvPr id="52228" name="Rectangle 4"/>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219058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DE33251-D6B2-4469-AE18-F2FBBD16DCB2}" type="slidenum">
              <a:rPr lang="en-US" altLang="en-US"/>
              <a:pPr>
                <a:spcBef>
                  <a:spcPct val="0"/>
                </a:spcBef>
              </a:pPr>
              <a:t>3</a:t>
            </a:fld>
            <a:endParaRPr lang="en-US" altLang="en-US"/>
          </a:p>
        </p:txBody>
      </p:sp>
      <p:sp>
        <p:nvSpPr>
          <p:cNvPr id="30723" name="Rectangle 2"/>
          <p:cNvSpPr>
            <a:spLocks noRot="1" noChangeArrowheads="1" noTextEdit="1"/>
          </p:cNvSpPr>
          <p:nvPr>
            <p:ph type="sldImg"/>
          </p:nvPr>
        </p:nvSpPr>
        <p:spPr>
          <a:ln/>
        </p:spPr>
      </p:sp>
      <p:sp>
        <p:nvSpPr>
          <p:cNvPr id="30724" name="Rectangle 4"/>
          <p:cNvSpPr>
            <a:spLocks noGrp="1" noChangeArrowheads="1"/>
          </p:cNvSpPr>
          <p:nvPr>
            <p:ph type="body" idx="1"/>
          </p:nvPr>
        </p:nvSpPr>
        <p:spPr>
          <a:noFill/>
        </p:spPr>
        <p:txBody>
          <a:bodyPr/>
          <a:lstStyle/>
          <a:p>
            <a:pPr lvl="1" eaLnBrk="1" hangingPunct="1"/>
            <a:r>
              <a:rPr lang="en-US" altLang="en-US" smtClean="0">
                <a:latin typeface="Arial" panose="020B0604020202020204" pitchFamily="34" charset="0"/>
              </a:rPr>
              <a:t>Computer systems are everywhere. </a:t>
            </a:r>
          </a:p>
          <a:p>
            <a:pPr lvl="1" eaLnBrk="1" hangingPunct="1">
              <a:buFontTx/>
              <a:buChar char="•"/>
            </a:pPr>
            <a:r>
              <a:rPr lang="en-US" altLang="en-US" smtClean="0">
                <a:latin typeface="Arial" panose="020B0604020202020204" pitchFamily="34" charset="0"/>
              </a:rPr>
              <a:t>Online banking, ATMs, debit cards</a:t>
            </a:r>
          </a:p>
          <a:p>
            <a:pPr lvl="1" eaLnBrk="1" hangingPunct="1">
              <a:buFontTx/>
              <a:buChar char="•"/>
            </a:pPr>
            <a:r>
              <a:rPr lang="en-US" altLang="en-US" smtClean="0">
                <a:latin typeface="Arial" panose="020B0604020202020204" pitchFamily="34" charset="0"/>
              </a:rPr>
              <a:t>E-Bay, Amazon, Half.com for textbooks</a:t>
            </a:r>
          </a:p>
          <a:p>
            <a:pPr lvl="1" eaLnBrk="1" hangingPunct="1">
              <a:buFontTx/>
              <a:buChar char="•"/>
            </a:pPr>
            <a:r>
              <a:rPr lang="en-US" altLang="en-US" smtClean="0">
                <a:latin typeface="Arial" panose="020B0604020202020204" pitchFamily="34" charset="0"/>
              </a:rPr>
              <a:t>Expedia, Travelocity, airplane e-tickets</a:t>
            </a:r>
          </a:p>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685130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BD31045-FB31-4FD8-BB4B-1751EEB37D92}" type="slidenum">
              <a:rPr lang="en-US" altLang="en-US"/>
              <a:pPr>
                <a:spcBef>
                  <a:spcPct val="0"/>
                </a:spcBef>
              </a:pPr>
              <a:t>4</a:t>
            </a:fld>
            <a:endParaRPr lang="en-US" altLang="en-US"/>
          </a:p>
        </p:txBody>
      </p:sp>
      <p:sp>
        <p:nvSpPr>
          <p:cNvPr id="31747" name="Rectangle 2"/>
          <p:cNvSpPr>
            <a:spLocks noRo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r>
              <a:rPr lang="en-US" altLang="en-US" smtClean="0">
                <a:latin typeface="Arial" panose="020B0604020202020204" pitchFamily="34" charset="0"/>
              </a:rPr>
              <a:t>How is my online personal information safeguarded?</a:t>
            </a:r>
          </a:p>
          <a:p>
            <a:pPr lvl="1" eaLnBrk="1" hangingPunct="1"/>
            <a:r>
              <a:rPr lang="en-US" altLang="en-US" smtClean="0">
                <a:latin typeface="Arial" panose="020B0604020202020204" pitchFamily="34" charset="0"/>
              </a:rPr>
              <a:t>Passwords, account numbers, etc.</a:t>
            </a:r>
          </a:p>
          <a:p>
            <a:pPr eaLnBrk="1" hangingPunct="1"/>
            <a:r>
              <a:rPr lang="en-US" altLang="en-US" smtClean="0">
                <a:latin typeface="Arial" panose="020B0604020202020204" pitchFamily="34" charset="0"/>
              </a:rPr>
              <a:t>What are the vulnerabilities to these systems?</a:t>
            </a:r>
          </a:p>
          <a:p>
            <a:pPr lvl="1" eaLnBrk="1" hangingPunct="1"/>
            <a:r>
              <a:rPr lang="en-US" altLang="en-US" smtClean="0">
                <a:latin typeface="Arial" panose="020B0604020202020204" pitchFamily="34" charset="0"/>
              </a:rPr>
              <a:t>Web site security</a:t>
            </a:r>
          </a:p>
          <a:p>
            <a:pPr eaLnBrk="1" hangingPunct="1"/>
            <a:r>
              <a:rPr lang="en-US" altLang="en-US" smtClean="0">
                <a:latin typeface="Arial" panose="020B0604020202020204" pitchFamily="34" charset="0"/>
              </a:rPr>
              <a:t>What steps are taken to ensure that these systems and data are safe?</a:t>
            </a:r>
          </a:p>
          <a:p>
            <a:pPr lvl="1" eaLnBrk="1" hangingPunct="1"/>
            <a:r>
              <a:rPr lang="en-US" altLang="en-US" smtClean="0">
                <a:latin typeface="Arial" panose="020B0604020202020204" pitchFamily="34" charset="0"/>
              </a:rPr>
              <a:t>SSL, Encryption, etc.</a:t>
            </a:r>
          </a:p>
          <a:p>
            <a:pPr eaLnBrk="1" hangingPunct="1"/>
            <a:endParaRPr lang="en-US" altLang="en-US" smtClean="0">
              <a:latin typeface="Arial" panose="020B0604020202020204" pitchFamily="34" charset="0"/>
            </a:endParaRPr>
          </a:p>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7572878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C565AA9-A6E1-45B0-9F3E-DC259B7CF0AE}" type="slidenum">
              <a:rPr lang="en-US" altLang="en-US"/>
              <a:pPr>
                <a:spcBef>
                  <a:spcPct val="0"/>
                </a:spcBef>
              </a:pPr>
              <a:t>5</a:t>
            </a:fld>
            <a:endParaRPr lang="en-US" altLang="en-US"/>
          </a:p>
        </p:txBody>
      </p:sp>
      <p:sp>
        <p:nvSpPr>
          <p:cNvPr id="32771" name="Rectangle 2"/>
          <p:cNvSpPr>
            <a:spLocks noRo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r>
              <a:rPr lang="en-US" altLang="en-US" dirty="0" smtClean="0">
                <a:latin typeface="Arial" panose="020B0604020202020204" pitchFamily="34" charset="0"/>
              </a:rPr>
              <a:t>Which group do you belong to?:</a:t>
            </a:r>
          </a:p>
          <a:p>
            <a:pPr lvl="1" eaLnBrk="1" hangingPunct="1"/>
            <a:r>
              <a:rPr lang="en-US" altLang="en-US" dirty="0" smtClean="0">
                <a:latin typeface="Arial" panose="020B0604020202020204" pitchFamily="34" charset="0"/>
              </a:rPr>
              <a:t>“No one is coming after me/my computer.”</a:t>
            </a:r>
          </a:p>
          <a:p>
            <a:pPr lvl="2" eaLnBrk="1" hangingPunct="1"/>
            <a:r>
              <a:rPr lang="en-US" altLang="en-US" dirty="0" smtClean="0">
                <a:latin typeface="Arial" panose="020B0604020202020204" pitchFamily="34" charset="0"/>
              </a:rPr>
              <a:t>Prove to me that I am at risk</a:t>
            </a:r>
          </a:p>
          <a:p>
            <a:pPr lvl="2" eaLnBrk="1" hangingPunct="1"/>
            <a:r>
              <a:rPr lang="en-US" altLang="en-US" dirty="0" smtClean="0">
                <a:latin typeface="Arial" panose="020B0604020202020204" pitchFamily="34" charset="0"/>
              </a:rPr>
              <a:t>Ostrich Theory</a:t>
            </a:r>
          </a:p>
          <a:p>
            <a:pPr lvl="1" eaLnBrk="1" hangingPunct="1"/>
            <a:r>
              <a:rPr lang="en-US" altLang="en-US" dirty="0" smtClean="0">
                <a:latin typeface="Arial" panose="020B0604020202020204" pitchFamily="34" charset="0"/>
              </a:rPr>
              <a:t>“The sky is falling!!”</a:t>
            </a:r>
          </a:p>
          <a:p>
            <a:pPr lvl="2" eaLnBrk="1" hangingPunct="1"/>
            <a:r>
              <a:rPr lang="en-US" altLang="en-US" dirty="0" smtClean="0">
                <a:latin typeface="Arial" panose="020B0604020202020204" pitchFamily="34" charset="0"/>
              </a:rPr>
              <a:t>Prove to me that I am not at risk</a:t>
            </a:r>
          </a:p>
          <a:p>
            <a:pPr lvl="2" eaLnBrk="1" hangingPunct="1"/>
            <a:r>
              <a:rPr lang="en-US" altLang="en-US" dirty="0" smtClean="0">
                <a:latin typeface="Arial" panose="020B0604020202020204" pitchFamily="34" charset="0"/>
              </a:rPr>
              <a:t>Paranoia</a:t>
            </a:r>
          </a:p>
          <a:p>
            <a:pPr lvl="1" eaLnBrk="1" hangingPunct="1"/>
            <a:r>
              <a:rPr lang="en-US" altLang="en-US" dirty="0" smtClean="0">
                <a:latin typeface="Arial" panose="020B0604020202020204" pitchFamily="34" charset="0"/>
              </a:rPr>
              <a:t>Middle Ground</a:t>
            </a:r>
          </a:p>
          <a:p>
            <a:pPr lvl="2" eaLnBrk="1" hangingPunct="1"/>
            <a:r>
              <a:rPr lang="en-US" altLang="en-US" dirty="0" smtClean="0">
                <a:latin typeface="Arial" panose="020B0604020202020204" pitchFamily="34" charset="0"/>
              </a:rPr>
              <a:t>An educated awareness of true risk</a:t>
            </a:r>
          </a:p>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15194574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5A9EDD0-782D-4C14-978D-E4252631A350}" type="slidenum">
              <a:rPr lang="en-US" altLang="en-US"/>
              <a:pPr>
                <a:spcBef>
                  <a:spcPct val="0"/>
                </a:spcBef>
              </a:pPr>
              <a:t>6</a:t>
            </a:fld>
            <a:endParaRPr lang="en-US" altLang="en-US"/>
          </a:p>
        </p:txBody>
      </p:sp>
      <p:sp>
        <p:nvSpPr>
          <p:cNvPr id="33795" name="Rectangle 2"/>
          <p:cNvSpPr>
            <a:spLocks noRot="1" noChangeArrowheads="1" noTextEdit="1"/>
          </p:cNvSpPr>
          <p:nvPr>
            <p:ph type="sldImg"/>
          </p:nvPr>
        </p:nvSpPr>
        <p:spPr>
          <a:ln/>
        </p:spPr>
      </p:sp>
      <p:sp>
        <p:nvSpPr>
          <p:cNvPr id="33796" name="Rectangle 4"/>
          <p:cNvSpPr>
            <a:spLocks noGrp="1" noChangeArrowheads="1"/>
          </p:cNvSpPr>
          <p:nvPr>
            <p:ph type="body" idx="1"/>
          </p:nvPr>
        </p:nvSpPr>
        <p:spPr>
          <a:noFill/>
        </p:spPr>
        <p:txBody>
          <a:bodyPr/>
          <a:lstStyle/>
          <a:p>
            <a:pPr eaLnBrk="1" hangingPunct="1"/>
            <a:r>
              <a:rPr lang="en-US" altLang="en-US" sz="1400" smtClean="0">
                <a:latin typeface="Arial" panose="020B0604020202020204" pitchFamily="34" charset="0"/>
              </a:rPr>
              <a:t>Malware – </a:t>
            </a:r>
            <a:r>
              <a:rPr lang="en-US" altLang="en-US" sz="1400" b="1" u="sng" smtClean="0">
                <a:latin typeface="Arial" panose="020B0604020202020204" pitchFamily="34" charset="0"/>
              </a:rPr>
              <a:t>MAL</a:t>
            </a:r>
            <a:r>
              <a:rPr lang="en-US" altLang="en-US" sz="1400" smtClean="0">
                <a:latin typeface="Arial" panose="020B0604020202020204" pitchFamily="34" charset="0"/>
              </a:rPr>
              <a:t>icious soft</a:t>
            </a:r>
            <a:r>
              <a:rPr lang="en-US" altLang="en-US" sz="1400" b="1" u="sng" smtClean="0">
                <a:latin typeface="Arial" panose="020B0604020202020204" pitchFamily="34" charset="0"/>
              </a:rPr>
              <a:t>WARE, </a:t>
            </a:r>
            <a:r>
              <a:rPr lang="en-US" altLang="en-US" smtClean="0">
                <a:latin typeface="Arial" panose="020B0604020202020204" pitchFamily="34" charset="0"/>
              </a:rPr>
              <a:t>the most common threat to your system</a:t>
            </a:r>
          </a:p>
          <a:p>
            <a:pPr eaLnBrk="1" hangingPunct="1"/>
            <a:r>
              <a:rPr lang="en-US" altLang="en-US" sz="1400" smtClean="0">
                <a:latin typeface="Arial" panose="020B0604020202020204" pitchFamily="34" charset="0"/>
              </a:rPr>
              <a:t>Intrusions</a:t>
            </a:r>
            <a:r>
              <a:rPr lang="en-US" altLang="en-US" smtClean="0">
                <a:latin typeface="Arial" panose="020B0604020202020204" pitchFamily="34" charset="0"/>
              </a:rPr>
              <a:t> – an attempt to gain unauthorized access to your system</a:t>
            </a:r>
          </a:p>
          <a:p>
            <a:pPr eaLnBrk="1" hangingPunct="1"/>
            <a:r>
              <a:rPr lang="en-US" altLang="en-US" sz="1400" smtClean="0">
                <a:latin typeface="Arial" panose="020B0604020202020204" pitchFamily="34" charset="0"/>
              </a:rPr>
              <a:t>DoS</a:t>
            </a:r>
            <a:r>
              <a:rPr lang="en-US" altLang="en-US" smtClean="0">
                <a:latin typeface="Arial" panose="020B0604020202020204" pitchFamily="34" charset="0"/>
              </a:rPr>
              <a:t> – </a:t>
            </a:r>
            <a:r>
              <a:rPr lang="en-US" altLang="en-US" sz="1400" b="1" u="sng" smtClean="0">
                <a:latin typeface="Arial" panose="020B0604020202020204" pitchFamily="34" charset="0"/>
              </a:rPr>
              <a:t>D</a:t>
            </a:r>
            <a:r>
              <a:rPr lang="en-US" altLang="en-US" sz="1400" smtClean="0">
                <a:latin typeface="Arial" panose="020B0604020202020204" pitchFamily="34" charset="0"/>
              </a:rPr>
              <a:t>enial</a:t>
            </a:r>
            <a:r>
              <a:rPr lang="en-US" altLang="en-US" smtClean="0">
                <a:latin typeface="Arial" panose="020B0604020202020204" pitchFamily="34" charset="0"/>
              </a:rPr>
              <a:t> </a:t>
            </a:r>
            <a:r>
              <a:rPr lang="en-US" altLang="en-US" sz="1400" b="1" u="sng" smtClean="0">
                <a:latin typeface="Arial" panose="020B0604020202020204" pitchFamily="34" charset="0"/>
              </a:rPr>
              <a:t>o</a:t>
            </a:r>
            <a:r>
              <a:rPr lang="en-US" altLang="en-US" smtClean="0">
                <a:latin typeface="Arial" panose="020B0604020202020204" pitchFamily="34" charset="0"/>
              </a:rPr>
              <a:t>f </a:t>
            </a:r>
            <a:r>
              <a:rPr lang="en-US" altLang="en-US" sz="1400" b="1" u="sng" smtClean="0">
                <a:latin typeface="Arial" panose="020B0604020202020204" pitchFamily="34" charset="0"/>
              </a:rPr>
              <a:t>S</a:t>
            </a:r>
            <a:r>
              <a:rPr lang="en-US" altLang="en-US" smtClean="0">
                <a:latin typeface="Arial" panose="020B0604020202020204" pitchFamily="34" charset="0"/>
              </a:rPr>
              <a:t>ervice attacks, attempts to deny authorized users access to the system</a:t>
            </a:r>
          </a:p>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5221050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D743981-8279-40F0-BC2D-C8DF7275B9F6}" type="slidenum">
              <a:rPr lang="en-US" altLang="en-US"/>
              <a:pPr>
                <a:spcBef>
                  <a:spcPct val="0"/>
                </a:spcBef>
              </a:pPr>
              <a:t>7</a:t>
            </a:fld>
            <a:endParaRPr lang="en-US" altLang="en-US"/>
          </a:p>
        </p:txBody>
      </p:sp>
      <p:sp>
        <p:nvSpPr>
          <p:cNvPr id="34819" name="Rectangle 2"/>
          <p:cNvSpPr>
            <a:spLocks noRo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lvl="1" eaLnBrk="1" hangingPunct="1"/>
            <a:r>
              <a:rPr lang="en-US" altLang="en-US" sz="1400" smtClean="0">
                <a:latin typeface="Arial" panose="020B0604020202020204" pitchFamily="34" charset="0"/>
              </a:rPr>
              <a:t>Virus</a:t>
            </a:r>
            <a:r>
              <a:rPr lang="en-US" altLang="en-US" smtClean="0">
                <a:latin typeface="Arial" panose="020B0604020202020204" pitchFamily="34" charset="0"/>
              </a:rPr>
              <a:t> – “a small program that replicates itself and hides itself inside other programs, usually without your knowledge” (Symantec, 2003)</a:t>
            </a:r>
          </a:p>
          <a:p>
            <a:pPr lvl="1" eaLnBrk="1" hangingPunct="1"/>
            <a:r>
              <a:rPr lang="en-US" altLang="en-US" sz="1400" smtClean="0">
                <a:latin typeface="Arial" panose="020B0604020202020204" pitchFamily="34" charset="0"/>
              </a:rPr>
              <a:t>Trojan horse </a:t>
            </a:r>
            <a:r>
              <a:rPr lang="en-US" altLang="en-US" smtClean="0">
                <a:latin typeface="Arial" panose="020B0604020202020204" pitchFamily="34" charset="0"/>
              </a:rPr>
              <a:t>- a malicious program disguised as something desirable or harmless </a:t>
            </a:r>
          </a:p>
          <a:p>
            <a:pPr lvl="1" eaLnBrk="1" hangingPunct="1"/>
            <a:r>
              <a:rPr lang="en-US" altLang="en-US" sz="1400" smtClean="0">
                <a:latin typeface="Arial" panose="020B0604020202020204" pitchFamily="34" charset="0"/>
              </a:rPr>
              <a:t>Spyware</a:t>
            </a:r>
            <a:r>
              <a:rPr lang="en-US" altLang="en-US" smtClean="0">
                <a:latin typeface="Arial" panose="020B0604020202020204" pitchFamily="34" charset="0"/>
              </a:rPr>
              <a:t> – the fastest-growing category of malware</a:t>
            </a:r>
          </a:p>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736011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E405EA5-BE04-4919-80F5-BCA7C92F0BD6}" type="slidenum">
              <a:rPr lang="en-US" altLang="en-US"/>
              <a:pPr>
                <a:spcBef>
                  <a:spcPct val="0"/>
                </a:spcBef>
              </a:pPr>
              <a:t>8</a:t>
            </a:fld>
            <a:endParaRPr lang="en-US" altLang="en-US"/>
          </a:p>
        </p:txBody>
      </p:sp>
      <p:sp>
        <p:nvSpPr>
          <p:cNvPr id="35843" name="Rectangle 2"/>
          <p:cNvSpPr>
            <a:spLocks noRo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r>
              <a:rPr lang="en-US" altLang="en-US" smtClean="0">
                <a:latin typeface="Arial" panose="020B0604020202020204" pitchFamily="34" charset="0"/>
              </a:rPr>
              <a:t>One of the two most common types of malware</a:t>
            </a:r>
          </a:p>
          <a:p>
            <a:pPr eaLnBrk="1" hangingPunct="1"/>
            <a:r>
              <a:rPr lang="en-US" altLang="en-US" smtClean="0">
                <a:latin typeface="Arial" panose="020B0604020202020204" pitchFamily="34" charset="0"/>
              </a:rPr>
              <a:t>Usually spreads itself through unsuspecting user’s e-mail</a:t>
            </a:r>
          </a:p>
          <a:p>
            <a:pPr eaLnBrk="1" hangingPunct="1"/>
            <a:r>
              <a:rPr lang="en-US" altLang="en-US" smtClean="0">
                <a:latin typeface="Arial" panose="020B0604020202020204" pitchFamily="34" charset="0"/>
              </a:rPr>
              <a:t>Even without malicious payload, rapid replication uses system resources, causing slow down or stoppage</a:t>
            </a:r>
          </a:p>
          <a:p>
            <a:pPr eaLnBrk="1" hangingPunct="1"/>
            <a:endParaRPr lang="en-US" altLang="en-US" smtClean="0">
              <a:latin typeface="Arial" panose="020B0604020202020204" pitchFamily="34" charset="0"/>
            </a:endParaRPr>
          </a:p>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8629490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7CE49B5-6491-4941-9A1A-2B1763E2331A}" type="slidenum">
              <a:rPr lang="en-US" altLang="en-US"/>
              <a:pPr>
                <a:spcBef>
                  <a:spcPct val="0"/>
                </a:spcBef>
              </a:pPr>
              <a:t>10</a:t>
            </a:fld>
            <a:endParaRPr lang="en-US" altLang="en-US"/>
          </a:p>
        </p:txBody>
      </p:sp>
      <p:sp>
        <p:nvSpPr>
          <p:cNvPr id="36867" name="Rectangle 2"/>
          <p:cNvSpPr>
            <a:spLocks noRo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r>
              <a:rPr lang="en-US" altLang="en-US" smtClean="0">
                <a:latin typeface="Arial" panose="020B0604020202020204" pitchFamily="34" charset="0"/>
              </a:rPr>
              <a:t>The other most common kind of malware</a:t>
            </a:r>
          </a:p>
          <a:p>
            <a:pPr eaLnBrk="1" hangingPunct="1"/>
            <a:r>
              <a:rPr lang="en-US" altLang="en-US" smtClean="0">
                <a:latin typeface="Arial" panose="020B0604020202020204" pitchFamily="34" charset="0"/>
              </a:rPr>
              <a:t>Named after the famous wooden horse of ancient history</a:t>
            </a:r>
          </a:p>
          <a:p>
            <a:pPr eaLnBrk="1" hangingPunct="1"/>
            <a:r>
              <a:rPr lang="en-US" altLang="en-US" smtClean="0">
                <a:latin typeface="Arial" panose="020B0604020202020204" pitchFamily="34" charset="0"/>
              </a:rPr>
              <a:t>It disguises itself as something benign, something you need or want, i.e.  a game, screen saver, account logon, etc</a:t>
            </a:r>
          </a:p>
          <a:p>
            <a:pPr eaLnBrk="1" hangingPunct="1"/>
            <a:r>
              <a:rPr lang="en-US" altLang="en-US" smtClean="0">
                <a:latin typeface="Arial" panose="020B0604020202020204" pitchFamily="34" charset="0"/>
              </a:rPr>
              <a:t>It captures your information and returns it to the intruder</a:t>
            </a:r>
          </a:p>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7990746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490" name="Rectangle 2"/>
          <p:cNvSpPr>
            <a:spLocks noGrp="1" noChangeArrowheads="1"/>
          </p:cNvSpPr>
          <p:nvPr>
            <p:ph type="ctrTitle"/>
          </p:nvPr>
        </p:nvSpPr>
        <p:spPr>
          <a:xfrm>
            <a:off x="914400" y="1524000"/>
            <a:ext cx="7623175" cy="1752600"/>
          </a:xfrm>
        </p:spPr>
        <p:txBody>
          <a:bodyPr/>
          <a:lstStyle>
            <a:lvl1pPr>
              <a:defRPr sz="5000"/>
            </a:lvl1pPr>
          </a:lstStyle>
          <a:p>
            <a:pPr lvl="0"/>
            <a:r>
              <a:rPr lang="en-US" altLang="en-US" noProof="0"/>
              <a:t>Click to edit Master title style</a:t>
            </a:r>
          </a:p>
        </p:txBody>
      </p:sp>
      <p:sp>
        <p:nvSpPr>
          <p:cNvPr id="6349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pPr lvl="0"/>
            <a:r>
              <a:rPr lang="en-US" altLang="en-US" noProof="0"/>
              <a:t>Click to edit Master subtitle style</a:t>
            </a:r>
          </a:p>
        </p:txBody>
      </p:sp>
      <p:sp>
        <p:nvSpPr>
          <p:cNvPr id="6" name="Rectangle 4"/>
          <p:cNvSpPr>
            <a:spLocks noGrp="1" noChangeArrowheads="1"/>
          </p:cNvSpPr>
          <p:nvPr>
            <p:ph type="dt" sz="half" idx="10"/>
          </p:nvPr>
        </p:nvSpPr>
        <p:spPr bwMode="auto">
          <a:xfrm>
            <a:off x="457200" y="6243638"/>
            <a:ext cx="21336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Garamond" pitchFamily="18" charset="0"/>
              </a:defRPr>
            </a:lvl1pPr>
          </a:lstStyle>
          <a:p>
            <a:pPr>
              <a:defRPr/>
            </a:pPr>
            <a:endParaRPr lang="en-US" altLang="en-US"/>
          </a:p>
        </p:txBody>
      </p:sp>
      <p:sp>
        <p:nvSpPr>
          <p:cNvPr id="7" name="Rectangle 5"/>
          <p:cNvSpPr>
            <a:spLocks noGrp="1" noChangeArrowheads="1"/>
          </p:cNvSpPr>
          <p:nvPr>
            <p:ph type="ftr" sz="quarter" idx="11"/>
          </p:nvPr>
        </p:nvSpPr>
        <p:spPr bwMode="auto">
          <a:xfrm>
            <a:off x="3124200" y="6243638"/>
            <a:ext cx="28956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atin typeface="Garamond" pitchFamily="18" charset="0"/>
              </a:defRPr>
            </a:lvl1pPr>
          </a:lstStyle>
          <a:p>
            <a:pPr>
              <a:defRPr/>
            </a:pPr>
            <a:r>
              <a:rPr lang="en-US" altLang="en-US"/>
              <a:t>Introduction to Cyber Crime and Security</a:t>
            </a:r>
          </a:p>
        </p:txBody>
      </p:sp>
      <p:sp>
        <p:nvSpPr>
          <p:cNvPr id="8" name="Rectangle 6"/>
          <p:cNvSpPr>
            <a:spLocks noGrp="1" noChangeArrowheads="1"/>
          </p:cNvSpPr>
          <p:nvPr>
            <p:ph type="sldNum" sz="quarter" idx="12"/>
          </p:nvPr>
        </p:nvSpPr>
        <p:spPr>
          <a:xfrm>
            <a:off x="6553200" y="6243638"/>
            <a:ext cx="2133600" cy="457200"/>
          </a:xfrm>
        </p:spPr>
        <p:txBody>
          <a:bodyPr/>
          <a:lstStyle>
            <a:lvl1pPr>
              <a:defRPr>
                <a:solidFill>
                  <a:schemeClr val="tx1"/>
                </a:solidFill>
              </a:defRPr>
            </a:lvl1pPr>
          </a:lstStyle>
          <a:p>
            <a:fld id="{67736087-3E15-4AFD-8D5B-86D81FDDB64B}" type="slidenum">
              <a:rPr lang="en-US" altLang="en-US"/>
              <a:pPr/>
              <a:t>‹#›</a:t>
            </a:fld>
            <a:endParaRPr lang="en-US" altLang="en-US"/>
          </a:p>
        </p:txBody>
      </p:sp>
    </p:spTree>
    <p:extLst>
      <p:ext uri="{BB962C8B-B14F-4D97-AF65-F5344CB8AC3E}">
        <p14:creationId xmlns:p14="http://schemas.microsoft.com/office/powerpoint/2010/main" val="2764390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sldNum" sz="quarter" idx="10"/>
          </p:nvPr>
        </p:nvSpPr>
        <p:spPr>
          <a:ln/>
        </p:spPr>
        <p:txBody>
          <a:bodyPr/>
          <a:lstStyle>
            <a:lvl1pPr>
              <a:defRPr/>
            </a:lvl1pPr>
          </a:lstStyle>
          <a:p>
            <a:fld id="{20FB86DE-2803-41A1-B7A6-90A5F9A6E76F}" type="slidenum">
              <a:rPr lang="en-US" altLang="en-US"/>
              <a:pPr/>
              <a:t>‹#›</a:t>
            </a:fld>
            <a:endParaRPr lang="en-US" altLang="en-US"/>
          </a:p>
        </p:txBody>
      </p:sp>
    </p:spTree>
    <p:extLst>
      <p:ext uri="{BB962C8B-B14F-4D97-AF65-F5344CB8AC3E}">
        <p14:creationId xmlns:p14="http://schemas.microsoft.com/office/powerpoint/2010/main" val="2838800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sldNum" sz="quarter" idx="10"/>
          </p:nvPr>
        </p:nvSpPr>
        <p:spPr>
          <a:ln/>
        </p:spPr>
        <p:txBody>
          <a:bodyPr/>
          <a:lstStyle>
            <a:lvl1pPr>
              <a:defRPr/>
            </a:lvl1pPr>
          </a:lstStyle>
          <a:p>
            <a:fld id="{2CA22519-6E65-43FB-9088-2028CC09C357}" type="slidenum">
              <a:rPr lang="en-US" altLang="en-US"/>
              <a:pPr/>
              <a:t>‹#›</a:t>
            </a:fld>
            <a:endParaRPr lang="en-US" altLang="en-US"/>
          </a:p>
        </p:txBody>
      </p:sp>
    </p:spTree>
    <p:extLst>
      <p:ext uri="{BB962C8B-B14F-4D97-AF65-F5344CB8AC3E}">
        <p14:creationId xmlns:p14="http://schemas.microsoft.com/office/powerpoint/2010/main" val="18727113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C05855-586B-46E3-A3A3-2277B1683D51}" type="datetimeFigureOut">
              <a:rPr lang="en-US" smtClean="0">
                <a:solidFill>
                  <a:prstClr val="black">
                    <a:tint val="75000"/>
                  </a:prstClr>
                </a:solidFill>
              </a:rPr>
              <a:pPr/>
              <a:t>2/26/2021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9AD14-B615-49FF-B028-1F3A3FB4280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516973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C05855-586B-46E3-A3A3-2277B1683D51}" type="datetimeFigureOut">
              <a:rPr lang="en-US" smtClean="0">
                <a:solidFill>
                  <a:prstClr val="black">
                    <a:tint val="75000"/>
                  </a:prstClr>
                </a:solidFill>
              </a:rPr>
              <a:pPr/>
              <a:t>2/26/2021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9AD14-B615-49FF-B028-1F3A3FB4280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094927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C05855-586B-46E3-A3A3-2277B1683D51}" type="datetimeFigureOut">
              <a:rPr lang="en-US" smtClean="0">
                <a:solidFill>
                  <a:prstClr val="black">
                    <a:tint val="75000"/>
                  </a:prstClr>
                </a:solidFill>
              </a:rPr>
              <a:pPr/>
              <a:t>2/26/2021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9AD14-B615-49FF-B028-1F3A3FB4280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009330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C05855-586B-46E3-A3A3-2277B1683D51}" type="datetimeFigureOut">
              <a:rPr lang="en-US" smtClean="0">
                <a:solidFill>
                  <a:prstClr val="black">
                    <a:tint val="75000"/>
                  </a:prstClr>
                </a:solidFill>
              </a:rPr>
              <a:pPr/>
              <a:t>2/26/2021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9AD14-B615-49FF-B028-1F3A3FB4280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563326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C05855-586B-46E3-A3A3-2277B1683D51}" type="datetimeFigureOut">
              <a:rPr lang="en-US" smtClean="0">
                <a:solidFill>
                  <a:prstClr val="black">
                    <a:tint val="75000"/>
                  </a:prstClr>
                </a:solidFill>
              </a:rPr>
              <a:pPr/>
              <a:t>2/26/2021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9AD14-B615-49FF-B028-1F3A3FB4280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685211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C05855-586B-46E3-A3A3-2277B1683D51}" type="datetimeFigureOut">
              <a:rPr lang="en-US" smtClean="0">
                <a:solidFill>
                  <a:prstClr val="black">
                    <a:tint val="75000"/>
                  </a:prstClr>
                </a:solidFill>
              </a:rPr>
              <a:pPr/>
              <a:t>2/26/2021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9AD14-B615-49FF-B028-1F3A3FB4280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281477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C05855-586B-46E3-A3A3-2277B1683D51}" type="datetimeFigureOut">
              <a:rPr lang="en-US" smtClean="0">
                <a:solidFill>
                  <a:prstClr val="black">
                    <a:tint val="75000"/>
                  </a:prstClr>
                </a:solidFill>
              </a:rPr>
              <a:pPr/>
              <a:t>2/26/2021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9AD14-B615-49FF-B028-1F3A3FB4280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62819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C05855-586B-46E3-A3A3-2277B1683D51}" type="datetimeFigureOut">
              <a:rPr lang="en-US" smtClean="0">
                <a:solidFill>
                  <a:prstClr val="black">
                    <a:tint val="75000"/>
                  </a:prstClr>
                </a:solidFill>
              </a:rPr>
              <a:pPr/>
              <a:t>2/26/2021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9AD14-B615-49FF-B028-1F3A3FB4280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16987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sldNum" sz="quarter" idx="10"/>
          </p:nvPr>
        </p:nvSpPr>
        <p:spPr>
          <a:ln/>
        </p:spPr>
        <p:txBody>
          <a:bodyPr/>
          <a:lstStyle>
            <a:lvl1pPr>
              <a:defRPr/>
            </a:lvl1pPr>
          </a:lstStyle>
          <a:p>
            <a:fld id="{B5072491-2E74-4E36-95D0-22B6A1B4C7EA}" type="slidenum">
              <a:rPr lang="en-US" altLang="en-US"/>
              <a:pPr/>
              <a:t>‹#›</a:t>
            </a:fld>
            <a:endParaRPr lang="en-US" altLang="en-US"/>
          </a:p>
        </p:txBody>
      </p:sp>
    </p:spTree>
    <p:extLst>
      <p:ext uri="{BB962C8B-B14F-4D97-AF65-F5344CB8AC3E}">
        <p14:creationId xmlns:p14="http://schemas.microsoft.com/office/powerpoint/2010/main" val="6373861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C05855-586B-46E3-A3A3-2277B1683D51}" type="datetimeFigureOut">
              <a:rPr lang="en-US" smtClean="0">
                <a:solidFill>
                  <a:prstClr val="black">
                    <a:tint val="75000"/>
                  </a:prstClr>
                </a:solidFill>
              </a:rPr>
              <a:pPr/>
              <a:t>2/26/2021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9AD14-B615-49FF-B028-1F3A3FB4280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553892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C05855-586B-46E3-A3A3-2277B1683D51}" type="datetimeFigureOut">
              <a:rPr lang="en-US" smtClean="0">
                <a:solidFill>
                  <a:prstClr val="black">
                    <a:tint val="75000"/>
                  </a:prstClr>
                </a:solidFill>
              </a:rPr>
              <a:pPr/>
              <a:t>2/26/2021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9AD14-B615-49FF-B028-1F3A3FB4280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625371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C05855-586B-46E3-A3A3-2277B1683D51}" type="datetimeFigureOut">
              <a:rPr lang="en-US" smtClean="0">
                <a:solidFill>
                  <a:prstClr val="black">
                    <a:tint val="75000"/>
                  </a:prstClr>
                </a:solidFill>
              </a:rPr>
              <a:pPr/>
              <a:t>2/26/2021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9AD14-B615-49FF-B028-1F3A3FB4280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782435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F6B9B5A-00EF-498F-AB6C-EE6AFE11EE82}" type="datetimeFigureOut">
              <a:rPr lang="en-US" smtClean="0">
                <a:solidFill>
                  <a:prstClr val="black">
                    <a:tint val="75000"/>
                  </a:prstClr>
                </a:solidFill>
              </a:rPr>
              <a:pPr/>
              <a:t>2/26/2021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35BEAFE-668F-4C99-B19C-988CAEBBE76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7101119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6B9B5A-00EF-498F-AB6C-EE6AFE11EE82}" type="datetimeFigureOut">
              <a:rPr lang="en-US" smtClean="0">
                <a:solidFill>
                  <a:prstClr val="black">
                    <a:tint val="75000"/>
                  </a:prstClr>
                </a:solidFill>
              </a:rPr>
              <a:pPr/>
              <a:t>2/26/2021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35BEAFE-668F-4C99-B19C-988CAEBBE76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4321153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6B9B5A-00EF-498F-AB6C-EE6AFE11EE82}" type="datetimeFigureOut">
              <a:rPr lang="en-US" smtClean="0">
                <a:solidFill>
                  <a:prstClr val="black">
                    <a:tint val="75000"/>
                  </a:prstClr>
                </a:solidFill>
              </a:rPr>
              <a:pPr/>
              <a:t>2/26/2021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35BEAFE-668F-4C99-B19C-988CAEBBE76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555548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F6B9B5A-00EF-498F-AB6C-EE6AFE11EE82}" type="datetimeFigureOut">
              <a:rPr lang="en-US" smtClean="0">
                <a:solidFill>
                  <a:prstClr val="black">
                    <a:tint val="75000"/>
                  </a:prstClr>
                </a:solidFill>
              </a:rPr>
              <a:pPr/>
              <a:t>2/26/2021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35BEAFE-668F-4C99-B19C-988CAEBBE76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977400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6B9B5A-00EF-498F-AB6C-EE6AFE11EE82}" type="datetimeFigureOut">
              <a:rPr lang="en-US" smtClean="0">
                <a:solidFill>
                  <a:prstClr val="black">
                    <a:tint val="75000"/>
                  </a:prstClr>
                </a:solidFill>
              </a:rPr>
              <a:pPr/>
              <a:t>2/26/2021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35BEAFE-668F-4C99-B19C-988CAEBBE76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7488872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6B9B5A-00EF-498F-AB6C-EE6AFE11EE82}" type="datetimeFigureOut">
              <a:rPr lang="en-US" smtClean="0">
                <a:solidFill>
                  <a:prstClr val="black">
                    <a:tint val="75000"/>
                  </a:prstClr>
                </a:solidFill>
              </a:rPr>
              <a:pPr/>
              <a:t>2/26/2021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35BEAFE-668F-4C99-B19C-988CAEBBE76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510099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6B9B5A-00EF-498F-AB6C-EE6AFE11EE82}" type="datetimeFigureOut">
              <a:rPr lang="en-US" smtClean="0">
                <a:solidFill>
                  <a:prstClr val="black">
                    <a:tint val="75000"/>
                  </a:prstClr>
                </a:solidFill>
              </a:rPr>
              <a:pPr/>
              <a:t>2/26/2021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35BEAFE-668F-4C99-B19C-988CAEBBE76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00778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fld id="{DA1BE090-2EE5-4451-818B-CF0FA221F1C7}" type="slidenum">
              <a:rPr lang="en-US" altLang="en-US"/>
              <a:pPr/>
              <a:t>‹#›</a:t>
            </a:fld>
            <a:endParaRPr lang="en-US" altLang="en-US"/>
          </a:p>
        </p:txBody>
      </p:sp>
    </p:spTree>
    <p:extLst>
      <p:ext uri="{BB962C8B-B14F-4D97-AF65-F5344CB8AC3E}">
        <p14:creationId xmlns:p14="http://schemas.microsoft.com/office/powerpoint/2010/main" val="420333810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6B9B5A-00EF-498F-AB6C-EE6AFE11EE82}" type="datetimeFigureOut">
              <a:rPr lang="en-US" smtClean="0">
                <a:solidFill>
                  <a:prstClr val="black">
                    <a:tint val="75000"/>
                  </a:prstClr>
                </a:solidFill>
              </a:rPr>
              <a:pPr/>
              <a:t>2/26/2021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35BEAFE-668F-4C99-B19C-988CAEBBE76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635565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6B9B5A-00EF-498F-AB6C-EE6AFE11EE82}" type="datetimeFigureOut">
              <a:rPr lang="en-US" smtClean="0">
                <a:solidFill>
                  <a:prstClr val="black">
                    <a:tint val="75000"/>
                  </a:prstClr>
                </a:solidFill>
              </a:rPr>
              <a:pPr/>
              <a:t>2/26/2021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35BEAFE-668F-4C99-B19C-988CAEBBE76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0143282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6B9B5A-00EF-498F-AB6C-EE6AFE11EE82}" type="datetimeFigureOut">
              <a:rPr lang="en-US" smtClean="0">
                <a:solidFill>
                  <a:prstClr val="black">
                    <a:tint val="75000"/>
                  </a:prstClr>
                </a:solidFill>
              </a:rPr>
              <a:pPr/>
              <a:t>2/26/2021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35BEAFE-668F-4C99-B19C-988CAEBBE76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5379517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6B9B5A-00EF-498F-AB6C-EE6AFE11EE82}" type="datetimeFigureOut">
              <a:rPr lang="en-US" smtClean="0">
                <a:solidFill>
                  <a:prstClr val="black">
                    <a:tint val="75000"/>
                  </a:prstClr>
                </a:solidFill>
              </a:rPr>
              <a:pPr/>
              <a:t>2/26/2021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35BEAFE-668F-4C99-B19C-988CAEBBE76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4362439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CF909A6-61A2-4256-A9E0-7D76B465C1EF}" type="datetimeFigureOut">
              <a:rPr lang="en-US" smtClean="0">
                <a:solidFill>
                  <a:prstClr val="black">
                    <a:tint val="75000"/>
                  </a:prstClr>
                </a:solidFill>
              </a:rPr>
              <a:pPr/>
              <a:t>2/26/2021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A79A5AB-7603-4C5C-A4AA-67A3B05E27C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354456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F909A6-61A2-4256-A9E0-7D76B465C1EF}" type="datetimeFigureOut">
              <a:rPr lang="en-US" smtClean="0">
                <a:solidFill>
                  <a:prstClr val="black">
                    <a:tint val="75000"/>
                  </a:prstClr>
                </a:solidFill>
              </a:rPr>
              <a:pPr/>
              <a:t>2/26/2021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A79A5AB-7603-4C5C-A4AA-67A3B05E27C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5276375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F909A6-61A2-4256-A9E0-7D76B465C1EF}" type="datetimeFigureOut">
              <a:rPr lang="en-US" smtClean="0">
                <a:solidFill>
                  <a:prstClr val="black">
                    <a:tint val="75000"/>
                  </a:prstClr>
                </a:solidFill>
              </a:rPr>
              <a:pPr/>
              <a:t>2/26/2021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A79A5AB-7603-4C5C-A4AA-67A3B05E27C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7327607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F909A6-61A2-4256-A9E0-7D76B465C1EF}" type="datetimeFigureOut">
              <a:rPr lang="en-US" smtClean="0">
                <a:solidFill>
                  <a:prstClr val="black">
                    <a:tint val="75000"/>
                  </a:prstClr>
                </a:solidFill>
              </a:rPr>
              <a:pPr/>
              <a:t>2/26/2021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A79A5AB-7603-4C5C-A4AA-67A3B05E27C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7988013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CF909A6-61A2-4256-A9E0-7D76B465C1EF}" type="datetimeFigureOut">
              <a:rPr lang="en-US" smtClean="0">
                <a:solidFill>
                  <a:prstClr val="black">
                    <a:tint val="75000"/>
                  </a:prstClr>
                </a:solidFill>
              </a:rPr>
              <a:pPr/>
              <a:t>2/26/2021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1A79A5AB-7603-4C5C-A4AA-67A3B05E27C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4574878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CF909A6-61A2-4256-A9E0-7D76B465C1EF}" type="datetimeFigureOut">
              <a:rPr lang="en-US" smtClean="0">
                <a:solidFill>
                  <a:prstClr val="black">
                    <a:tint val="75000"/>
                  </a:prstClr>
                </a:solidFill>
              </a:rPr>
              <a:pPr/>
              <a:t>2/26/2021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1A79A5AB-7603-4C5C-A4AA-67A3B05E27C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34571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sldNum" sz="quarter" idx="10"/>
          </p:nvPr>
        </p:nvSpPr>
        <p:spPr>
          <a:ln/>
        </p:spPr>
        <p:txBody>
          <a:bodyPr/>
          <a:lstStyle>
            <a:lvl1pPr>
              <a:defRPr/>
            </a:lvl1pPr>
          </a:lstStyle>
          <a:p>
            <a:fld id="{20B810E4-ED3C-4125-9445-55495CCB3482}" type="slidenum">
              <a:rPr lang="en-US" altLang="en-US"/>
              <a:pPr/>
              <a:t>‹#›</a:t>
            </a:fld>
            <a:endParaRPr lang="en-US" altLang="en-US"/>
          </a:p>
        </p:txBody>
      </p:sp>
    </p:spTree>
    <p:extLst>
      <p:ext uri="{BB962C8B-B14F-4D97-AF65-F5344CB8AC3E}">
        <p14:creationId xmlns:p14="http://schemas.microsoft.com/office/powerpoint/2010/main" val="220405612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F909A6-61A2-4256-A9E0-7D76B465C1EF}" type="datetimeFigureOut">
              <a:rPr lang="en-US" smtClean="0">
                <a:solidFill>
                  <a:prstClr val="black">
                    <a:tint val="75000"/>
                  </a:prstClr>
                </a:solidFill>
              </a:rPr>
              <a:pPr/>
              <a:t>2/26/2021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1A79A5AB-7603-4C5C-A4AA-67A3B05E27C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4850875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F909A6-61A2-4256-A9E0-7D76B465C1EF}" type="datetimeFigureOut">
              <a:rPr lang="en-US" smtClean="0">
                <a:solidFill>
                  <a:prstClr val="black">
                    <a:tint val="75000"/>
                  </a:prstClr>
                </a:solidFill>
              </a:rPr>
              <a:pPr/>
              <a:t>2/26/2021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A79A5AB-7603-4C5C-A4AA-67A3B05E27C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8774723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F909A6-61A2-4256-A9E0-7D76B465C1EF}" type="datetimeFigureOut">
              <a:rPr lang="en-US" smtClean="0">
                <a:solidFill>
                  <a:prstClr val="black">
                    <a:tint val="75000"/>
                  </a:prstClr>
                </a:solidFill>
              </a:rPr>
              <a:pPr/>
              <a:t>2/26/2021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A79A5AB-7603-4C5C-A4AA-67A3B05E27C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9715151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F909A6-61A2-4256-A9E0-7D76B465C1EF}" type="datetimeFigureOut">
              <a:rPr lang="en-US" smtClean="0">
                <a:solidFill>
                  <a:prstClr val="black">
                    <a:tint val="75000"/>
                  </a:prstClr>
                </a:solidFill>
              </a:rPr>
              <a:pPr/>
              <a:t>2/26/2021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A79A5AB-7603-4C5C-A4AA-67A3B05E27C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5236211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F909A6-61A2-4256-A9E0-7D76B465C1EF}" type="datetimeFigureOut">
              <a:rPr lang="en-US" smtClean="0">
                <a:solidFill>
                  <a:prstClr val="black">
                    <a:tint val="75000"/>
                  </a:prstClr>
                </a:solidFill>
              </a:rPr>
              <a:pPr/>
              <a:t>2/26/2021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A79A5AB-7603-4C5C-A4AA-67A3B05E27C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5062001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444ADC9-CAD7-4BA8-BC61-15FC6AD42686}" type="datetimeFigureOut">
              <a:rPr lang="en-US" smtClean="0">
                <a:solidFill>
                  <a:prstClr val="black">
                    <a:tint val="75000"/>
                  </a:prstClr>
                </a:solidFill>
              </a:rPr>
              <a:pPr/>
              <a:t>2/26/2021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6155CFD-53CC-4FB6-BB65-695B12F1EE7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7554529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44ADC9-CAD7-4BA8-BC61-15FC6AD42686}" type="datetimeFigureOut">
              <a:rPr lang="en-US" smtClean="0">
                <a:solidFill>
                  <a:prstClr val="black">
                    <a:tint val="75000"/>
                  </a:prstClr>
                </a:solidFill>
              </a:rPr>
              <a:pPr/>
              <a:t>2/26/2021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6155CFD-53CC-4FB6-BB65-695B12F1EE7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1746045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44ADC9-CAD7-4BA8-BC61-15FC6AD42686}" type="datetimeFigureOut">
              <a:rPr lang="en-US" smtClean="0">
                <a:solidFill>
                  <a:prstClr val="black">
                    <a:tint val="75000"/>
                  </a:prstClr>
                </a:solidFill>
              </a:rPr>
              <a:pPr/>
              <a:t>2/26/2021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6155CFD-53CC-4FB6-BB65-695B12F1EE7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3540104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444ADC9-CAD7-4BA8-BC61-15FC6AD42686}" type="datetimeFigureOut">
              <a:rPr lang="en-US" smtClean="0">
                <a:solidFill>
                  <a:prstClr val="black">
                    <a:tint val="75000"/>
                  </a:prstClr>
                </a:solidFill>
              </a:rPr>
              <a:pPr/>
              <a:t>2/26/2021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6155CFD-53CC-4FB6-BB65-695B12F1EE7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3237252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444ADC9-CAD7-4BA8-BC61-15FC6AD42686}" type="datetimeFigureOut">
              <a:rPr lang="en-US" smtClean="0">
                <a:solidFill>
                  <a:prstClr val="black">
                    <a:tint val="75000"/>
                  </a:prstClr>
                </a:solidFill>
              </a:rPr>
              <a:pPr/>
              <a:t>2/26/2021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6155CFD-53CC-4FB6-BB65-695B12F1EE7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69844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sldNum" sz="quarter" idx="10"/>
          </p:nvPr>
        </p:nvSpPr>
        <p:spPr>
          <a:ln/>
        </p:spPr>
        <p:txBody>
          <a:bodyPr/>
          <a:lstStyle>
            <a:lvl1pPr>
              <a:defRPr/>
            </a:lvl1pPr>
          </a:lstStyle>
          <a:p>
            <a:fld id="{847D92A0-FC53-487E-B07F-9CB796755719}" type="slidenum">
              <a:rPr lang="en-US" altLang="en-US"/>
              <a:pPr/>
              <a:t>‹#›</a:t>
            </a:fld>
            <a:endParaRPr lang="en-US" altLang="en-US"/>
          </a:p>
        </p:txBody>
      </p:sp>
    </p:spTree>
    <p:extLst>
      <p:ext uri="{BB962C8B-B14F-4D97-AF65-F5344CB8AC3E}">
        <p14:creationId xmlns:p14="http://schemas.microsoft.com/office/powerpoint/2010/main" val="231285678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444ADC9-CAD7-4BA8-BC61-15FC6AD42686}" type="datetimeFigureOut">
              <a:rPr lang="en-US" smtClean="0">
                <a:solidFill>
                  <a:prstClr val="black">
                    <a:tint val="75000"/>
                  </a:prstClr>
                </a:solidFill>
              </a:rPr>
              <a:pPr/>
              <a:t>2/26/2021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6155CFD-53CC-4FB6-BB65-695B12F1EE7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6288042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44ADC9-CAD7-4BA8-BC61-15FC6AD42686}" type="datetimeFigureOut">
              <a:rPr lang="en-US" smtClean="0">
                <a:solidFill>
                  <a:prstClr val="black">
                    <a:tint val="75000"/>
                  </a:prstClr>
                </a:solidFill>
              </a:rPr>
              <a:pPr/>
              <a:t>2/26/2021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6155CFD-53CC-4FB6-BB65-695B12F1EE7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7499280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44ADC9-CAD7-4BA8-BC61-15FC6AD42686}" type="datetimeFigureOut">
              <a:rPr lang="en-US" smtClean="0">
                <a:solidFill>
                  <a:prstClr val="black">
                    <a:tint val="75000"/>
                  </a:prstClr>
                </a:solidFill>
              </a:rPr>
              <a:pPr/>
              <a:t>2/26/2021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6155CFD-53CC-4FB6-BB65-695B12F1EE7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1619747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44ADC9-CAD7-4BA8-BC61-15FC6AD42686}" type="datetimeFigureOut">
              <a:rPr lang="en-US" smtClean="0">
                <a:solidFill>
                  <a:prstClr val="black">
                    <a:tint val="75000"/>
                  </a:prstClr>
                </a:solidFill>
              </a:rPr>
              <a:pPr/>
              <a:t>2/26/2021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6155CFD-53CC-4FB6-BB65-695B12F1EE7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6316252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44ADC9-CAD7-4BA8-BC61-15FC6AD42686}" type="datetimeFigureOut">
              <a:rPr lang="en-US" smtClean="0">
                <a:solidFill>
                  <a:prstClr val="black">
                    <a:tint val="75000"/>
                  </a:prstClr>
                </a:solidFill>
              </a:rPr>
              <a:pPr/>
              <a:t>2/26/2021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6155CFD-53CC-4FB6-BB65-695B12F1EE7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539113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44ADC9-CAD7-4BA8-BC61-15FC6AD42686}" type="datetimeFigureOut">
              <a:rPr lang="en-US" smtClean="0">
                <a:solidFill>
                  <a:prstClr val="black">
                    <a:tint val="75000"/>
                  </a:prstClr>
                </a:solidFill>
              </a:rPr>
              <a:pPr/>
              <a:t>2/26/2021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6155CFD-53CC-4FB6-BB65-695B12F1EE7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535844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2F52FC-D68A-4E2F-8358-9855FF74D086}" type="datetimeFigureOut">
              <a:rPr lang="en-US" smtClean="0">
                <a:solidFill>
                  <a:prstClr val="black">
                    <a:tint val="75000"/>
                  </a:prstClr>
                </a:solidFill>
              </a:rPr>
              <a:pPr/>
              <a:t>2/26/2021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1EB111C-C0BA-4805-9D87-F736CECCB7E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015395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2F52FC-D68A-4E2F-8358-9855FF74D086}" type="datetimeFigureOut">
              <a:rPr lang="en-US" smtClean="0">
                <a:solidFill>
                  <a:prstClr val="black">
                    <a:tint val="75000"/>
                  </a:prstClr>
                </a:solidFill>
              </a:rPr>
              <a:pPr/>
              <a:t>2/26/2021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1EB111C-C0BA-4805-9D87-F736CECCB7E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3103025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2F52FC-D68A-4E2F-8358-9855FF74D086}" type="datetimeFigureOut">
              <a:rPr lang="en-US" smtClean="0">
                <a:solidFill>
                  <a:prstClr val="black">
                    <a:tint val="75000"/>
                  </a:prstClr>
                </a:solidFill>
              </a:rPr>
              <a:pPr/>
              <a:t>2/26/2021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1EB111C-C0BA-4805-9D87-F736CECCB7E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7657315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2F52FC-D68A-4E2F-8358-9855FF74D086}" type="datetimeFigureOut">
              <a:rPr lang="en-US" smtClean="0">
                <a:solidFill>
                  <a:prstClr val="black">
                    <a:tint val="75000"/>
                  </a:prstClr>
                </a:solidFill>
              </a:rPr>
              <a:pPr/>
              <a:t>2/26/2021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1EB111C-C0BA-4805-9D87-F736CECCB7E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08466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sldNum" sz="quarter" idx="10"/>
          </p:nvPr>
        </p:nvSpPr>
        <p:spPr>
          <a:ln/>
        </p:spPr>
        <p:txBody>
          <a:bodyPr/>
          <a:lstStyle>
            <a:lvl1pPr>
              <a:defRPr/>
            </a:lvl1pPr>
          </a:lstStyle>
          <a:p>
            <a:fld id="{051D97EF-3E32-4EAE-A237-BDAF6C46EBFE}" type="slidenum">
              <a:rPr lang="en-US" altLang="en-US"/>
              <a:pPr/>
              <a:t>‹#›</a:t>
            </a:fld>
            <a:endParaRPr lang="en-US" altLang="en-US"/>
          </a:p>
        </p:txBody>
      </p:sp>
    </p:spTree>
    <p:extLst>
      <p:ext uri="{BB962C8B-B14F-4D97-AF65-F5344CB8AC3E}">
        <p14:creationId xmlns:p14="http://schemas.microsoft.com/office/powerpoint/2010/main" val="338867424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2F52FC-D68A-4E2F-8358-9855FF74D086}" type="datetimeFigureOut">
              <a:rPr lang="en-US" smtClean="0">
                <a:solidFill>
                  <a:prstClr val="black">
                    <a:tint val="75000"/>
                  </a:prstClr>
                </a:solidFill>
              </a:rPr>
              <a:pPr/>
              <a:t>2/26/2021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1EB111C-C0BA-4805-9D87-F736CECCB7E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6631241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2F52FC-D68A-4E2F-8358-9855FF74D086}" type="datetimeFigureOut">
              <a:rPr lang="en-US" smtClean="0">
                <a:solidFill>
                  <a:prstClr val="black">
                    <a:tint val="75000"/>
                  </a:prstClr>
                </a:solidFill>
              </a:rPr>
              <a:pPr/>
              <a:t>2/26/2021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1EB111C-C0BA-4805-9D87-F736CECCB7E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3912319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2F52FC-D68A-4E2F-8358-9855FF74D086}" type="datetimeFigureOut">
              <a:rPr lang="en-US" smtClean="0">
                <a:solidFill>
                  <a:prstClr val="black">
                    <a:tint val="75000"/>
                  </a:prstClr>
                </a:solidFill>
              </a:rPr>
              <a:pPr/>
              <a:t>2/26/2021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1EB111C-C0BA-4805-9D87-F736CECCB7E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683748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2F52FC-D68A-4E2F-8358-9855FF74D086}" type="datetimeFigureOut">
              <a:rPr lang="en-US" smtClean="0">
                <a:solidFill>
                  <a:prstClr val="black">
                    <a:tint val="75000"/>
                  </a:prstClr>
                </a:solidFill>
              </a:rPr>
              <a:pPr/>
              <a:t>2/26/2021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1EB111C-C0BA-4805-9D87-F736CECCB7E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9872374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2F52FC-D68A-4E2F-8358-9855FF74D086}" type="datetimeFigureOut">
              <a:rPr lang="en-US" smtClean="0">
                <a:solidFill>
                  <a:prstClr val="black">
                    <a:tint val="75000"/>
                  </a:prstClr>
                </a:solidFill>
              </a:rPr>
              <a:pPr/>
              <a:t>2/26/2021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1EB111C-C0BA-4805-9D87-F736CECCB7E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45185515"/>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2F52FC-D68A-4E2F-8358-9855FF74D086}" type="datetimeFigureOut">
              <a:rPr lang="en-US" smtClean="0">
                <a:solidFill>
                  <a:prstClr val="black">
                    <a:tint val="75000"/>
                  </a:prstClr>
                </a:solidFill>
              </a:rPr>
              <a:pPr/>
              <a:t>2/26/2021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1EB111C-C0BA-4805-9D87-F736CECCB7E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7886997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2F52FC-D68A-4E2F-8358-9855FF74D086}" type="datetimeFigureOut">
              <a:rPr lang="en-US" smtClean="0">
                <a:solidFill>
                  <a:prstClr val="black">
                    <a:tint val="75000"/>
                  </a:prstClr>
                </a:solidFill>
              </a:rPr>
              <a:pPr/>
              <a:t>2/26/2021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1EB111C-C0BA-4805-9D87-F736CECCB7E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9331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400B40E7-8CDE-4D21-8BC9-B481EFFDFED2}" type="slidenum">
              <a:rPr lang="en-US" altLang="en-US"/>
              <a:pPr/>
              <a:t>‹#›</a:t>
            </a:fld>
            <a:endParaRPr lang="en-US" altLang="en-US"/>
          </a:p>
        </p:txBody>
      </p:sp>
    </p:spTree>
    <p:extLst>
      <p:ext uri="{BB962C8B-B14F-4D97-AF65-F5344CB8AC3E}">
        <p14:creationId xmlns:p14="http://schemas.microsoft.com/office/powerpoint/2010/main" val="3476834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fld id="{77C0E670-5FDE-4FEE-BF69-8B64BCA9B0B9}" type="slidenum">
              <a:rPr lang="en-US" altLang="en-US"/>
              <a:pPr/>
              <a:t>‹#›</a:t>
            </a:fld>
            <a:endParaRPr lang="en-US" altLang="en-US"/>
          </a:p>
        </p:txBody>
      </p:sp>
    </p:spTree>
    <p:extLst>
      <p:ext uri="{BB962C8B-B14F-4D97-AF65-F5344CB8AC3E}">
        <p14:creationId xmlns:p14="http://schemas.microsoft.com/office/powerpoint/2010/main" val="2740146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fld id="{EB59A576-14BD-4714-A3F2-0EE06BA3BAF5}" type="slidenum">
              <a:rPr lang="en-US" altLang="en-US"/>
              <a:pPr/>
              <a:t>‹#›</a:t>
            </a:fld>
            <a:endParaRPr lang="en-US" altLang="en-US"/>
          </a:p>
        </p:txBody>
      </p:sp>
    </p:spTree>
    <p:extLst>
      <p:ext uri="{BB962C8B-B14F-4D97-AF65-F5344CB8AC3E}">
        <p14:creationId xmlns:p14="http://schemas.microsoft.com/office/powerpoint/2010/main" val="3077050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2469" name="Rectangle 5"/>
          <p:cNvSpPr>
            <a:spLocks noGrp="1" noChangeArrowheads="1"/>
          </p:cNvSpPr>
          <p:nvPr>
            <p:ph type="sldNum" sz="quarter" idx="4"/>
          </p:nvPr>
        </p:nvSpPr>
        <p:spPr bwMode="auto">
          <a:xfrm>
            <a:off x="7391400" y="6243638"/>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solidFill>
                  <a:schemeClr val="accent1"/>
                </a:solidFill>
                <a:latin typeface="Garamond" panose="02020404030301010803" pitchFamily="18" charset="0"/>
              </a:defRPr>
            </a:lvl1pPr>
          </a:lstStyle>
          <a:p>
            <a:fld id="{04DBEA2E-9DAA-472A-8949-F335BD9D8CC3}" type="slidenum">
              <a:rPr lang="en-US" altLang="en-US"/>
              <a:pPr/>
              <a:t>‹#›</a:t>
            </a:fld>
            <a:endParaRPr lang="en-US" altLang="en-US"/>
          </a:p>
        </p:txBody>
      </p:sp>
      <p:sp>
        <p:nvSpPr>
          <p:cNvPr id="1029" name="Freeform 6"/>
          <p:cNvSpPr>
            <a:spLocks noChangeArrowheads="1"/>
          </p:cNvSpPr>
          <p:nvPr/>
        </p:nvSpPr>
        <p:spPr bwMode="auto">
          <a:xfrm>
            <a:off x="381000" y="228600"/>
            <a:ext cx="8229600" cy="609600"/>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0" name="Rectangle 7"/>
          <p:cNvSpPr>
            <a:spLocks noChangeArrowheads="1"/>
          </p:cNvSpPr>
          <p:nvPr/>
        </p:nvSpPr>
        <p:spPr bwMode="auto">
          <a:xfrm>
            <a:off x="457200" y="6248400"/>
            <a:ext cx="678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en-US" altLang="en-US" sz="1200" dirty="0">
                <a:solidFill>
                  <a:schemeClr val="accent1"/>
                </a:solidFill>
              </a:rPr>
              <a:t>© 2016 by Pearson Education, Inc.     	Chapter 1  Introduction to Computer Security</a:t>
            </a:r>
          </a:p>
        </p:txBody>
      </p:sp>
    </p:spTree>
  </p:cSld>
  <p:clrMap bg1="dk2" tx1="lt1" bg2="dk1" tx2="lt2" accent1="accent1" accent2="accent2" accent3="accent3" accent4="accent4" accent5="accent5" accent6="accent6" hlink="hlink" folHlink="folHlink"/>
  <p:sldLayoutIdLst>
    <p:sldLayoutId id="2147483792"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sz="3000">
          <a:solidFill>
            <a:schemeClr val="accent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anose="05000000000000000000" pitchFamily="2" charset="2"/>
        <a:buChar char="q"/>
        <a:defRPr sz="2600">
          <a:solidFill>
            <a:schemeClr val="accent1"/>
          </a:solidFill>
          <a:latin typeface="+mn-lt"/>
        </a:defRPr>
      </a:lvl2pPr>
      <a:lvl3pPr marL="1022350" indent="-350838" algn="l" rtl="0" eaLnBrk="0" fontAlgn="base" hangingPunct="0">
        <a:spcBef>
          <a:spcPct val="20000"/>
        </a:spcBef>
        <a:spcAft>
          <a:spcPct val="0"/>
        </a:spcAft>
        <a:buClr>
          <a:schemeClr val="accent1"/>
        </a:buClr>
        <a:buSzPct val="65000"/>
        <a:buFont typeface="Wingdings" panose="05000000000000000000" pitchFamily="2" charset="2"/>
        <a:buChar char="n"/>
        <a:defRPr sz="2200">
          <a:solidFill>
            <a:schemeClr val="accent1"/>
          </a:solidFill>
          <a:latin typeface="+mn-lt"/>
        </a:defRPr>
      </a:lvl3pPr>
      <a:lvl4pPr marL="1339850" indent="-315913" algn="l" rtl="0" eaLnBrk="0" fontAlgn="base" hangingPunct="0">
        <a:spcBef>
          <a:spcPct val="20000"/>
        </a:spcBef>
        <a:spcAft>
          <a:spcPct val="0"/>
        </a:spcAft>
        <a:buClr>
          <a:schemeClr val="accent2"/>
        </a:buClr>
        <a:buSzPct val="70000"/>
        <a:buFont typeface="Wingdings" panose="05000000000000000000" pitchFamily="2" charset="2"/>
        <a:buChar char="q"/>
        <a:defRPr sz="2000">
          <a:solidFill>
            <a:schemeClr val="accent1"/>
          </a:solidFill>
          <a:latin typeface="+mn-lt"/>
        </a:defRPr>
      </a:lvl4pPr>
      <a:lvl5pPr marL="1681163" indent="-339725" algn="l" rtl="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accent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accent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accent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accent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eaLnBrk="1" fontAlgn="auto" hangingPunct="1">
              <a:spcBef>
                <a:spcPts val="0"/>
              </a:spcBef>
              <a:spcAft>
                <a:spcPts val="0"/>
              </a:spcAft>
            </a:pPr>
            <a:fld id="{C0C05855-586B-46E3-A3A3-2277B1683D51}" type="datetimeFigureOut">
              <a:rPr lang="en-US" smtClean="0">
                <a:solidFill>
                  <a:prstClr val="black">
                    <a:tint val="75000"/>
                  </a:prstClr>
                </a:solidFill>
                <a:latin typeface="Calibri"/>
              </a:rPr>
              <a:pPr eaLnBrk="1" fontAlgn="auto" hangingPunct="1">
                <a:spcBef>
                  <a:spcPts val="0"/>
                </a:spcBef>
                <a:spcAft>
                  <a:spcPts val="0"/>
                </a:spcAft>
              </a:pPr>
              <a:t>2/26/2021</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eaLnBrk="1" fontAlgn="auto" hangingPunct="1">
              <a:spcBef>
                <a:spcPts val="0"/>
              </a:spcBef>
              <a:spcAft>
                <a:spcPts val="0"/>
              </a:spcAft>
            </a:pPr>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eaLnBrk="1" fontAlgn="auto" hangingPunct="1">
              <a:spcBef>
                <a:spcPts val="0"/>
              </a:spcBef>
              <a:spcAft>
                <a:spcPts val="0"/>
              </a:spcAft>
            </a:pPr>
            <a:fld id="{D939AD14-B615-49FF-B028-1F3A3FB42805}" type="slidenum">
              <a:rPr lang="en-US" smtClean="0">
                <a:solidFill>
                  <a:prstClr val="black">
                    <a:tint val="75000"/>
                  </a:prstClr>
                </a:solidFill>
                <a:latin typeface="Calibri"/>
              </a:rPr>
              <a:pPr eaLnBrk="1" fontAlgn="auto" hangingPunct="1">
                <a:spcBef>
                  <a:spcPts val="0"/>
                </a:spcBef>
                <a:spcAft>
                  <a:spcPts val="0"/>
                </a:spcAft>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165783996"/>
      </p:ext>
    </p:extLst>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eaLnBrk="1" fontAlgn="auto" hangingPunct="1">
              <a:spcBef>
                <a:spcPts val="0"/>
              </a:spcBef>
              <a:spcAft>
                <a:spcPts val="0"/>
              </a:spcAft>
            </a:pPr>
            <a:fld id="{7F6B9B5A-00EF-498F-AB6C-EE6AFE11EE82}" type="datetimeFigureOut">
              <a:rPr lang="en-US" smtClean="0">
                <a:solidFill>
                  <a:prstClr val="black">
                    <a:tint val="75000"/>
                  </a:prstClr>
                </a:solidFill>
                <a:latin typeface="Calibri"/>
              </a:rPr>
              <a:pPr eaLnBrk="1" fontAlgn="auto" hangingPunct="1">
                <a:spcBef>
                  <a:spcPts val="0"/>
                </a:spcBef>
                <a:spcAft>
                  <a:spcPts val="0"/>
                </a:spcAft>
              </a:pPr>
              <a:t>2/26/2021</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eaLnBrk="1" fontAlgn="auto" hangingPunct="1">
              <a:spcBef>
                <a:spcPts val="0"/>
              </a:spcBef>
              <a:spcAft>
                <a:spcPts val="0"/>
              </a:spcAft>
            </a:pPr>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eaLnBrk="1" fontAlgn="auto" hangingPunct="1">
              <a:spcBef>
                <a:spcPts val="0"/>
              </a:spcBef>
              <a:spcAft>
                <a:spcPts val="0"/>
              </a:spcAft>
            </a:pPr>
            <a:fld id="{B35BEAFE-668F-4C99-B19C-988CAEBBE768}" type="slidenum">
              <a:rPr lang="en-US" smtClean="0">
                <a:solidFill>
                  <a:prstClr val="black">
                    <a:tint val="75000"/>
                  </a:prstClr>
                </a:solidFill>
                <a:latin typeface="Calibri"/>
              </a:rPr>
              <a:pPr eaLnBrk="1" fontAlgn="auto" hangingPunct="1">
                <a:spcBef>
                  <a:spcPts val="0"/>
                </a:spcBef>
                <a:spcAft>
                  <a:spcPts val="0"/>
                </a:spcAft>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97682784"/>
      </p:ext>
    </p:extLst>
  </p:cSld>
  <p:clrMap bg1="lt1" tx1="dk1" bg2="lt2" tx2="dk2" accent1="accent1" accent2="accent2" accent3="accent3" accent4="accent4" accent5="accent5" accent6="accent6" hlink="hlink" folHlink="folHlink"/>
  <p:sldLayoutIdLst>
    <p:sldLayoutId id="2147483806" r:id="rId1"/>
    <p:sldLayoutId id="2147483807" r:id="rId2"/>
    <p:sldLayoutId id="2147483808" r:id="rId3"/>
    <p:sldLayoutId id="2147483809" r:id="rId4"/>
    <p:sldLayoutId id="2147483810" r:id="rId5"/>
    <p:sldLayoutId id="2147483811" r:id="rId6"/>
    <p:sldLayoutId id="2147483812" r:id="rId7"/>
    <p:sldLayoutId id="2147483813" r:id="rId8"/>
    <p:sldLayoutId id="2147483814" r:id="rId9"/>
    <p:sldLayoutId id="2147483815" r:id="rId10"/>
    <p:sldLayoutId id="214748381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eaLnBrk="1" fontAlgn="auto" hangingPunct="1">
              <a:spcBef>
                <a:spcPts val="0"/>
              </a:spcBef>
              <a:spcAft>
                <a:spcPts val="0"/>
              </a:spcAft>
            </a:pPr>
            <a:fld id="{6CF909A6-61A2-4256-A9E0-7D76B465C1EF}" type="datetimeFigureOut">
              <a:rPr lang="en-US" smtClean="0">
                <a:solidFill>
                  <a:prstClr val="black">
                    <a:tint val="75000"/>
                  </a:prstClr>
                </a:solidFill>
                <a:latin typeface="Calibri"/>
              </a:rPr>
              <a:pPr eaLnBrk="1" fontAlgn="auto" hangingPunct="1">
                <a:spcBef>
                  <a:spcPts val="0"/>
                </a:spcBef>
                <a:spcAft>
                  <a:spcPts val="0"/>
                </a:spcAft>
              </a:pPr>
              <a:t>2/26/2021</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eaLnBrk="1" fontAlgn="auto" hangingPunct="1">
              <a:spcBef>
                <a:spcPts val="0"/>
              </a:spcBef>
              <a:spcAft>
                <a:spcPts val="0"/>
              </a:spcAft>
            </a:pPr>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eaLnBrk="1" fontAlgn="auto" hangingPunct="1">
              <a:spcBef>
                <a:spcPts val="0"/>
              </a:spcBef>
              <a:spcAft>
                <a:spcPts val="0"/>
              </a:spcAft>
            </a:pPr>
            <a:fld id="{1A79A5AB-7603-4C5C-A4AA-67A3B05E27CC}" type="slidenum">
              <a:rPr lang="en-US" smtClean="0">
                <a:solidFill>
                  <a:prstClr val="black">
                    <a:tint val="75000"/>
                  </a:prstClr>
                </a:solidFill>
                <a:latin typeface="Calibri"/>
              </a:rPr>
              <a:pPr eaLnBrk="1" fontAlgn="auto" hangingPunct="1">
                <a:spcBef>
                  <a:spcPts val="0"/>
                </a:spcBef>
                <a:spcAft>
                  <a:spcPts val="0"/>
                </a:spcAft>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657015718"/>
      </p:ext>
    </p:extLst>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eaLnBrk="1" fontAlgn="auto" hangingPunct="1">
              <a:spcBef>
                <a:spcPts val="0"/>
              </a:spcBef>
              <a:spcAft>
                <a:spcPts val="0"/>
              </a:spcAft>
            </a:pPr>
            <a:fld id="{0444ADC9-CAD7-4BA8-BC61-15FC6AD42686}" type="datetimeFigureOut">
              <a:rPr lang="en-US" smtClean="0">
                <a:solidFill>
                  <a:prstClr val="black">
                    <a:tint val="75000"/>
                  </a:prstClr>
                </a:solidFill>
                <a:latin typeface="Calibri"/>
              </a:rPr>
              <a:pPr eaLnBrk="1" fontAlgn="auto" hangingPunct="1">
                <a:spcBef>
                  <a:spcPts val="0"/>
                </a:spcBef>
                <a:spcAft>
                  <a:spcPts val="0"/>
                </a:spcAft>
              </a:pPr>
              <a:t>2/26/2021</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eaLnBrk="1" fontAlgn="auto" hangingPunct="1">
              <a:spcBef>
                <a:spcPts val="0"/>
              </a:spcBef>
              <a:spcAft>
                <a:spcPts val="0"/>
              </a:spcAft>
            </a:pPr>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eaLnBrk="1" fontAlgn="auto" hangingPunct="1">
              <a:spcBef>
                <a:spcPts val="0"/>
              </a:spcBef>
              <a:spcAft>
                <a:spcPts val="0"/>
              </a:spcAft>
            </a:pPr>
            <a:fld id="{66155CFD-53CC-4FB6-BB65-695B12F1EE7B}" type="slidenum">
              <a:rPr lang="en-US" smtClean="0">
                <a:solidFill>
                  <a:prstClr val="black">
                    <a:tint val="75000"/>
                  </a:prstClr>
                </a:solidFill>
                <a:latin typeface="Calibri"/>
              </a:rPr>
              <a:pPr eaLnBrk="1" fontAlgn="auto" hangingPunct="1">
                <a:spcBef>
                  <a:spcPts val="0"/>
                </a:spcBef>
                <a:spcAft>
                  <a:spcPts val="0"/>
                </a:spcAft>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231067912"/>
      </p:ext>
    </p:extLst>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eaLnBrk="1" fontAlgn="auto" hangingPunct="1">
              <a:spcBef>
                <a:spcPts val="0"/>
              </a:spcBef>
              <a:spcAft>
                <a:spcPts val="0"/>
              </a:spcAft>
            </a:pPr>
            <a:fld id="{A92F52FC-D68A-4E2F-8358-9855FF74D086}" type="datetimeFigureOut">
              <a:rPr lang="en-US" smtClean="0">
                <a:solidFill>
                  <a:prstClr val="black">
                    <a:tint val="75000"/>
                  </a:prstClr>
                </a:solidFill>
                <a:latin typeface="Calibri"/>
              </a:rPr>
              <a:pPr eaLnBrk="1" fontAlgn="auto" hangingPunct="1">
                <a:spcBef>
                  <a:spcPts val="0"/>
                </a:spcBef>
                <a:spcAft>
                  <a:spcPts val="0"/>
                </a:spcAft>
              </a:pPr>
              <a:t>2/26/2021</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eaLnBrk="1" fontAlgn="auto" hangingPunct="1">
              <a:spcBef>
                <a:spcPts val="0"/>
              </a:spcBef>
              <a:spcAft>
                <a:spcPts val="0"/>
              </a:spcAft>
            </a:pPr>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eaLnBrk="1" fontAlgn="auto" hangingPunct="1">
              <a:spcBef>
                <a:spcPts val="0"/>
              </a:spcBef>
              <a:spcAft>
                <a:spcPts val="0"/>
              </a:spcAft>
            </a:pPr>
            <a:fld id="{C1EB111C-C0BA-4805-9D87-F736CECCB7E1}" type="slidenum">
              <a:rPr lang="en-US" smtClean="0">
                <a:solidFill>
                  <a:prstClr val="black">
                    <a:tint val="75000"/>
                  </a:prstClr>
                </a:solidFill>
                <a:latin typeface="Calibri"/>
              </a:rPr>
              <a:pPr eaLnBrk="1" fontAlgn="auto" hangingPunct="1">
                <a:spcBef>
                  <a:spcPts val="0"/>
                </a:spcBef>
                <a:spcAft>
                  <a:spcPts val="0"/>
                </a:spcAft>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584256025"/>
      </p:ext>
    </p:extLst>
  </p:cSld>
  <p:clrMap bg1="lt1" tx1="dk1" bg2="lt2" tx2="dk2" accent1="accent1" accent2="accent2" accent3="accent3" accent4="accent4" accent5="accent5" accent6="accent6" hlink="hlink" folHlink="folHlink"/>
  <p:sldLayoutIdLst>
    <p:sldLayoutId id="2147483842" r:id="rId1"/>
    <p:sldLayoutId id="2147483843" r:id="rId2"/>
    <p:sldLayoutId id="2147483844" r:id="rId3"/>
    <p:sldLayoutId id="2147483845" r:id="rId4"/>
    <p:sldLayoutId id="2147483846" r:id="rId5"/>
    <p:sldLayoutId id="2147483847" r:id="rId6"/>
    <p:sldLayoutId id="2147483848" r:id="rId7"/>
    <p:sldLayoutId id="2147483849" r:id="rId8"/>
    <p:sldLayoutId id="2147483850" r:id="rId9"/>
    <p:sldLayoutId id="2147483851" r:id="rId10"/>
    <p:sldLayoutId id="214748385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Background/DoS%20examples.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4.xml"/><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4.xml"/><Relationship Id="rId1" Type="http://schemas.openxmlformats.org/officeDocument/2006/relationships/vmlDrawing" Target="../drawings/vmlDrawing1.vml"/><Relationship Id="rId5" Type="http://schemas.openxmlformats.org/officeDocument/2006/relationships/image" Target="../media/image8.wmf"/><Relationship Id="rId4" Type="http://schemas.openxmlformats.org/officeDocument/2006/relationships/oleObject" Target="../embeddings/oleObject1.bin"/></Relationships>
</file>

<file path=ppt/slides/_rels/slide17.xml.rels><?xml version="1.0" encoding="UTF-8" standalone="yes"?>
<Relationships xmlns="http://schemas.openxmlformats.org/package/2006/relationships"><Relationship Id="rId3" Type="http://schemas.openxmlformats.org/officeDocument/2006/relationships/hyperlink" Target="Background/Web%20Security.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57.xml"/></Relationships>
</file>

<file path=ppt/slides/_rels/slide19.xml.rels><?xml version="1.0" encoding="UTF-8" standalone="yes"?>
<Relationships xmlns="http://schemas.openxmlformats.org/package/2006/relationships"><Relationship Id="rId3" Type="http://schemas.openxmlformats.org/officeDocument/2006/relationships/hyperlink" Target="Background/Session%20Hijacking.ppt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9.xml"/><Relationship Id="rId1" Type="http://schemas.openxmlformats.org/officeDocument/2006/relationships/slideLayout" Target="../slideLayouts/slideLayout35.xml"/></Relationships>
</file>

<file path=ppt/slides/_rels/slide21.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Background/Integrity.pptx"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6.xml"/><Relationship Id="rId1" Type="http://schemas.openxmlformats.org/officeDocument/2006/relationships/slideLayout" Target="../slideLayouts/slideLayout46.xml"/></Relationships>
</file>

<file path=ppt/slides/_rels/slide28.xml.rels><?xml version="1.0" encoding="UTF-8" standalone="yes"?>
<Relationships xmlns="http://schemas.openxmlformats.org/package/2006/relationships"><Relationship Id="rId3" Type="http://schemas.openxmlformats.org/officeDocument/2006/relationships/hyperlink" Target="http://www.alw.nih.gov/Security/FIRST/papers/%20legal/statelaw.txt"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cert.org/"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www.sans.org/" TargetMode="External"/><Relationship Id="rId5" Type="http://schemas.openxmlformats.org/officeDocument/2006/relationships/hyperlink" Target="http://www.f-secure.com/" TargetMode="External"/><Relationship Id="rId4" Type="http://schemas.openxmlformats.org/officeDocument/2006/relationships/hyperlink" Target="http://www.microsoft.com/security/default.msp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Background/Virus%20Example.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altLang="en-US" smtClean="0">
                <a:solidFill>
                  <a:schemeClr val="bg1"/>
                </a:solidFill>
              </a:rPr>
              <a:t>Computer Security Fundamentals</a:t>
            </a:r>
          </a:p>
        </p:txBody>
      </p:sp>
      <p:sp>
        <p:nvSpPr>
          <p:cNvPr id="3075" name="Rectangle 3"/>
          <p:cNvSpPr>
            <a:spLocks noGrp="1" noChangeArrowheads="1"/>
          </p:cNvSpPr>
          <p:nvPr>
            <p:ph type="subTitle" idx="1"/>
          </p:nvPr>
        </p:nvSpPr>
        <p:spPr>
          <a:xfrm>
            <a:off x="1981200" y="3886200"/>
            <a:ext cx="6553200" cy="1752600"/>
          </a:xfrm>
        </p:spPr>
        <p:txBody>
          <a:bodyPr/>
          <a:lstStyle/>
          <a:p>
            <a:pPr eaLnBrk="1" hangingPunct="1"/>
            <a:r>
              <a:rPr lang="en-US" altLang="en-US" smtClean="0"/>
              <a:t>Chuck Easttom</a:t>
            </a:r>
          </a:p>
        </p:txBody>
      </p:sp>
      <p:sp>
        <p:nvSpPr>
          <p:cNvPr id="3076" name="Text Box 4"/>
          <p:cNvSpPr txBox="1">
            <a:spLocks noChangeArrowheads="1"/>
          </p:cNvSpPr>
          <p:nvPr/>
        </p:nvSpPr>
        <p:spPr bwMode="auto">
          <a:xfrm>
            <a:off x="0" y="6064250"/>
            <a:ext cx="9144000" cy="800100"/>
          </a:xfrm>
          <a:prstGeom prst="rect">
            <a:avLst/>
          </a:prstGeom>
          <a:solidFill>
            <a:srgbClr val="333399"/>
          </a:solidFill>
          <a:ln w="9525">
            <a:solidFill>
              <a:srgbClr val="000000"/>
            </a:solidFill>
            <a:miter lim="800000"/>
            <a:headEnd/>
            <a:tailEnd/>
          </a:ln>
        </p:spPr>
        <p:txBody>
          <a:bodyPr/>
          <a:lstStyle>
            <a:lvl1pPr>
              <a:spcBef>
                <a:spcPct val="20000"/>
              </a:spcBef>
              <a:buClr>
                <a:schemeClr val="accent1"/>
              </a:buClr>
              <a:buSzPct val="65000"/>
              <a:buFont typeface="Wingdings" panose="05000000000000000000" pitchFamily="2" charset="2"/>
              <a:buChar char="n"/>
              <a:defRPr sz="3000">
                <a:solidFill>
                  <a:schemeClr val="accent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accent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accent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accent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9pPr>
          </a:lstStyle>
          <a:p>
            <a:pPr>
              <a:spcBef>
                <a:spcPct val="0"/>
              </a:spcBef>
              <a:buClrTx/>
              <a:buSzTx/>
              <a:buFontTx/>
              <a:buNone/>
            </a:pPr>
            <a:r>
              <a:rPr lang="en-US" altLang="en-US" sz="1200">
                <a:solidFill>
                  <a:schemeClr val="tx1"/>
                </a:solidFill>
                <a:latin typeface="Times New Roman" panose="02020603050405020304" pitchFamily="18" charset="0"/>
              </a:rPr>
              <a:t>			</a:t>
            </a:r>
          </a:p>
          <a:p>
            <a:pPr>
              <a:spcBef>
                <a:spcPct val="0"/>
              </a:spcBef>
              <a:buClrTx/>
              <a:buSzTx/>
              <a:buFontTx/>
              <a:buNone/>
            </a:pPr>
            <a:r>
              <a:rPr lang="en-US" altLang="en-US" sz="1600" i="1">
                <a:solidFill>
                  <a:schemeClr val="bg1"/>
                </a:solidFill>
                <a:latin typeface="Arial Unicode MS" panose="020B0604020202020204" pitchFamily="34" charset="-128"/>
              </a:rPr>
              <a:t>			</a:t>
            </a:r>
            <a:r>
              <a:rPr lang="en-US" altLang="en-US" sz="1800" i="1">
                <a:solidFill>
                  <a:schemeClr val="tx1"/>
                </a:solidFill>
                <a:latin typeface="Arial Unicode MS" panose="020B0604020202020204" pitchFamily="34" charset="-128"/>
              </a:rPr>
              <a:t>Chapter 1 Introduction to Computer Security</a:t>
            </a:r>
            <a:endParaRPr lang="en-US" altLang="en-US" sz="1800">
              <a:solidFill>
                <a:schemeClr val="tx1"/>
              </a:solidFill>
              <a:latin typeface="Times New Roman" panose="02020603050405020304" pitchFamily="18" charset="0"/>
            </a:endParaRPr>
          </a:p>
        </p:txBody>
      </p:sp>
      <p:pic>
        <p:nvPicPr>
          <p:cNvPr id="3077"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92113" y="4598988"/>
            <a:ext cx="1589087" cy="207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0"/>
          </p:nvPr>
        </p:nvSpPr>
        <p:spPr>
          <a:noFill/>
        </p:spPr>
        <p:txBody>
          <a:bodyPr/>
          <a:lstStyle>
            <a:lvl1pPr>
              <a:spcBef>
                <a:spcPct val="20000"/>
              </a:spcBef>
              <a:buClr>
                <a:schemeClr val="accent1"/>
              </a:buClr>
              <a:buSzPct val="65000"/>
              <a:buFont typeface="Wingdings" panose="05000000000000000000" pitchFamily="2" charset="2"/>
              <a:buChar char="n"/>
              <a:defRPr sz="3000">
                <a:solidFill>
                  <a:schemeClr val="accent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accent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accent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accent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9pPr>
          </a:lstStyle>
          <a:p>
            <a:pPr>
              <a:spcBef>
                <a:spcPct val="0"/>
              </a:spcBef>
              <a:buClrTx/>
              <a:buSzTx/>
              <a:buFontTx/>
              <a:buNone/>
            </a:pPr>
            <a:fld id="{F2FC6C18-2F6F-46E2-A465-A44C64598FA9}" type="slidenum">
              <a:rPr lang="en-US" altLang="en-US" sz="1200">
                <a:latin typeface="Garamond" panose="02020404030301010803" pitchFamily="18" charset="0"/>
              </a:rPr>
              <a:pPr>
                <a:spcBef>
                  <a:spcPct val="0"/>
                </a:spcBef>
                <a:buClrTx/>
                <a:buSzTx/>
                <a:buFontTx/>
                <a:buNone/>
              </a:pPr>
              <a:t>10</a:t>
            </a:fld>
            <a:endParaRPr lang="en-US" altLang="en-US" sz="1200">
              <a:latin typeface="Garamond" panose="02020404030301010803" pitchFamily="18" charset="0"/>
            </a:endParaRPr>
          </a:p>
        </p:txBody>
      </p:sp>
      <p:sp>
        <p:nvSpPr>
          <p:cNvPr id="11267" name="Rectangle 2"/>
          <p:cNvSpPr>
            <a:spLocks noGrp="1" noChangeArrowheads="1"/>
          </p:cNvSpPr>
          <p:nvPr>
            <p:ph type="title"/>
          </p:nvPr>
        </p:nvSpPr>
        <p:spPr/>
        <p:txBody>
          <a:bodyPr/>
          <a:lstStyle/>
          <a:p>
            <a:pPr eaLnBrk="1" hangingPunct="1"/>
            <a:r>
              <a:rPr lang="en-US" altLang="en-US" smtClean="0">
                <a:solidFill>
                  <a:schemeClr val="bg1"/>
                </a:solidFill>
              </a:rPr>
              <a:t>Malware (cont.)</a:t>
            </a:r>
          </a:p>
        </p:txBody>
      </p:sp>
      <p:sp>
        <p:nvSpPr>
          <p:cNvPr id="11268" name="Rectangle 3"/>
          <p:cNvSpPr>
            <a:spLocks noGrp="1" noChangeArrowheads="1"/>
          </p:cNvSpPr>
          <p:nvPr>
            <p:ph type="body" idx="1"/>
          </p:nvPr>
        </p:nvSpPr>
        <p:spPr>
          <a:xfrm>
            <a:off x="457200" y="1371600"/>
            <a:ext cx="4343400" cy="4759325"/>
          </a:xfrm>
        </p:spPr>
        <p:txBody>
          <a:bodyPr/>
          <a:lstStyle/>
          <a:p>
            <a:pPr eaLnBrk="1" hangingPunct="1">
              <a:buFont typeface="Wingdings" panose="05000000000000000000" pitchFamily="2" charset="2"/>
              <a:buNone/>
            </a:pPr>
            <a:r>
              <a:rPr lang="en-US" altLang="en-US" smtClean="0"/>
              <a:t>Trojan Horse</a:t>
            </a:r>
          </a:p>
          <a:p>
            <a:pPr lvl="1" eaLnBrk="1" hangingPunct="1"/>
            <a:r>
              <a:rPr lang="en-US" altLang="en-US" smtClean="0"/>
              <a:t>The other most common kind of malware</a:t>
            </a:r>
          </a:p>
          <a:p>
            <a:pPr lvl="1" eaLnBrk="1" hangingPunct="1"/>
            <a:r>
              <a:rPr lang="en-US" altLang="en-US" smtClean="0"/>
              <a:t>Named after the wooden horse of ancient history</a:t>
            </a:r>
          </a:p>
          <a:p>
            <a:pPr eaLnBrk="1" hangingPunct="1">
              <a:buFont typeface="Wingdings" panose="05000000000000000000" pitchFamily="2" charset="2"/>
              <a:buNone/>
            </a:pPr>
            <a:endParaRPr lang="en-US" altLang="en-US" smtClean="0"/>
          </a:p>
        </p:txBody>
      </p:sp>
      <p:pic>
        <p:nvPicPr>
          <p:cNvPr id="11269" name="Picture 6" descr="MCEN00494_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05400" y="2590800"/>
            <a:ext cx="2590800" cy="304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p:spPr>
        <p:txBody>
          <a:bodyPr/>
          <a:lstStyle>
            <a:lvl1pPr>
              <a:spcBef>
                <a:spcPct val="20000"/>
              </a:spcBef>
              <a:buClr>
                <a:schemeClr val="accent1"/>
              </a:buClr>
              <a:buSzPct val="65000"/>
              <a:buFont typeface="Wingdings" panose="05000000000000000000" pitchFamily="2" charset="2"/>
              <a:buChar char="n"/>
              <a:defRPr sz="3000">
                <a:solidFill>
                  <a:schemeClr val="accent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accent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accent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accent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9pPr>
          </a:lstStyle>
          <a:p>
            <a:pPr>
              <a:spcBef>
                <a:spcPct val="0"/>
              </a:spcBef>
              <a:buClrTx/>
              <a:buSzTx/>
              <a:buFontTx/>
              <a:buNone/>
            </a:pPr>
            <a:fld id="{2FFDDB2A-5BBF-4B31-BA7E-0A91B8E00FC8}" type="slidenum">
              <a:rPr lang="en-US" altLang="en-US" sz="1200">
                <a:latin typeface="Garamond" panose="02020404030301010803" pitchFamily="18" charset="0"/>
              </a:rPr>
              <a:pPr>
                <a:spcBef>
                  <a:spcPct val="0"/>
                </a:spcBef>
                <a:buClrTx/>
                <a:buSzTx/>
                <a:buFontTx/>
                <a:buNone/>
              </a:pPr>
              <a:t>11</a:t>
            </a:fld>
            <a:endParaRPr lang="en-US" altLang="en-US" sz="1200">
              <a:latin typeface="Garamond" panose="02020404030301010803" pitchFamily="18" charset="0"/>
            </a:endParaRPr>
          </a:p>
        </p:txBody>
      </p:sp>
      <p:sp>
        <p:nvSpPr>
          <p:cNvPr id="12291" name="Rectangle 2"/>
          <p:cNvSpPr>
            <a:spLocks noGrp="1" noChangeArrowheads="1"/>
          </p:cNvSpPr>
          <p:nvPr>
            <p:ph type="title"/>
          </p:nvPr>
        </p:nvSpPr>
        <p:spPr/>
        <p:txBody>
          <a:bodyPr/>
          <a:lstStyle/>
          <a:p>
            <a:pPr eaLnBrk="1" hangingPunct="1"/>
            <a:r>
              <a:rPr lang="en-US" altLang="en-US" smtClean="0">
                <a:solidFill>
                  <a:schemeClr val="bg1"/>
                </a:solidFill>
              </a:rPr>
              <a:t>Malware (cont.)</a:t>
            </a:r>
          </a:p>
        </p:txBody>
      </p:sp>
      <p:sp>
        <p:nvSpPr>
          <p:cNvPr id="12292" name="Rectangle 3"/>
          <p:cNvSpPr>
            <a:spLocks noGrp="1" noChangeArrowheads="1"/>
          </p:cNvSpPr>
          <p:nvPr>
            <p:ph type="body" idx="1"/>
          </p:nvPr>
        </p:nvSpPr>
        <p:spPr/>
        <p:txBody>
          <a:bodyPr/>
          <a:lstStyle/>
          <a:p>
            <a:pPr eaLnBrk="1" hangingPunct="1">
              <a:buFont typeface="Wingdings" panose="05000000000000000000" pitchFamily="2" charset="2"/>
              <a:buNone/>
            </a:pPr>
            <a:r>
              <a:rPr lang="en-US" altLang="en-US" smtClean="0"/>
              <a:t>Spyware</a:t>
            </a:r>
          </a:p>
          <a:p>
            <a:pPr lvl="1" eaLnBrk="1" hangingPunct="1"/>
            <a:r>
              <a:rPr lang="en-US" altLang="en-US" smtClean="0"/>
              <a:t>The most rapidly growing types of malware</a:t>
            </a:r>
          </a:p>
          <a:p>
            <a:pPr lvl="2" eaLnBrk="1" hangingPunct="1"/>
            <a:r>
              <a:rPr lang="en-US" altLang="en-US" smtClean="0"/>
              <a:t>Cookies</a:t>
            </a:r>
          </a:p>
          <a:p>
            <a:pPr lvl="2" eaLnBrk="1" hangingPunct="1"/>
            <a:r>
              <a:rPr lang="en-US" altLang="en-US" smtClean="0"/>
              <a:t>Key logger</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3"/>
          <p:cNvSpPr>
            <a:spLocks noGrp="1"/>
          </p:cNvSpPr>
          <p:nvPr>
            <p:ph type="sldNum" sz="quarter" idx="10"/>
          </p:nvPr>
        </p:nvSpPr>
        <p:spPr>
          <a:noFill/>
        </p:spPr>
        <p:txBody>
          <a:bodyPr/>
          <a:lstStyle>
            <a:lvl1pPr>
              <a:spcBef>
                <a:spcPct val="20000"/>
              </a:spcBef>
              <a:buClr>
                <a:schemeClr val="accent1"/>
              </a:buClr>
              <a:buSzPct val="65000"/>
              <a:buFont typeface="Wingdings" panose="05000000000000000000" pitchFamily="2" charset="2"/>
              <a:buChar char="n"/>
              <a:defRPr sz="3000">
                <a:solidFill>
                  <a:schemeClr val="accent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accent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accent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accent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9pPr>
          </a:lstStyle>
          <a:p>
            <a:pPr>
              <a:spcBef>
                <a:spcPct val="0"/>
              </a:spcBef>
              <a:buClrTx/>
              <a:buSzTx/>
              <a:buFontTx/>
              <a:buNone/>
            </a:pPr>
            <a:fld id="{836B5301-27BB-4399-9544-83F9BF25A292}" type="slidenum">
              <a:rPr lang="en-US" altLang="en-US" sz="1200">
                <a:latin typeface="Garamond" panose="02020404030301010803" pitchFamily="18" charset="0"/>
              </a:rPr>
              <a:pPr>
                <a:spcBef>
                  <a:spcPct val="0"/>
                </a:spcBef>
                <a:buClrTx/>
                <a:buSzTx/>
                <a:buFontTx/>
                <a:buNone/>
              </a:pPr>
              <a:t>12</a:t>
            </a:fld>
            <a:endParaRPr lang="en-US" altLang="en-US" sz="1200">
              <a:latin typeface="Garamond" panose="02020404030301010803" pitchFamily="18" charset="0"/>
            </a:endParaRPr>
          </a:p>
        </p:txBody>
      </p:sp>
      <p:sp>
        <p:nvSpPr>
          <p:cNvPr id="13315" name="Rectangle 2"/>
          <p:cNvSpPr>
            <a:spLocks noGrp="1" noChangeArrowheads="1"/>
          </p:cNvSpPr>
          <p:nvPr>
            <p:ph type="title"/>
          </p:nvPr>
        </p:nvSpPr>
        <p:spPr/>
        <p:txBody>
          <a:bodyPr/>
          <a:lstStyle/>
          <a:p>
            <a:pPr eaLnBrk="1" hangingPunct="1"/>
            <a:r>
              <a:rPr lang="en-US" altLang="en-US" smtClean="0">
                <a:solidFill>
                  <a:schemeClr val="bg1"/>
                </a:solidFill>
              </a:rPr>
              <a:t>Malware (cont.)</a:t>
            </a:r>
          </a:p>
        </p:txBody>
      </p:sp>
      <p:sp>
        <p:nvSpPr>
          <p:cNvPr id="13316" name="Rectangle 3"/>
          <p:cNvSpPr>
            <a:spLocks noGrp="1" noChangeArrowheads="1"/>
          </p:cNvSpPr>
          <p:nvPr>
            <p:ph type="body" idx="1"/>
          </p:nvPr>
        </p:nvSpPr>
        <p:spPr/>
        <p:txBody>
          <a:bodyPr/>
          <a:lstStyle/>
          <a:p>
            <a:pPr eaLnBrk="1" hangingPunct="1">
              <a:buFont typeface="Wingdings" panose="05000000000000000000" pitchFamily="2" charset="2"/>
              <a:buNone/>
            </a:pPr>
            <a:r>
              <a:rPr lang="en-US" altLang="en-US" smtClean="0"/>
              <a:t>Logic Bomb</a:t>
            </a:r>
          </a:p>
          <a:p>
            <a:pPr lvl="1" eaLnBrk="1" hangingPunct="1"/>
            <a:r>
              <a:rPr lang="en-US" altLang="en-US" smtClean="0"/>
              <a:t>Lays dormant until some logical condition is met, often a specific date.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a:spLocks noGrp="1"/>
          </p:cNvSpPr>
          <p:nvPr>
            <p:ph type="sldNum" sz="quarter" idx="10"/>
          </p:nvPr>
        </p:nvSpPr>
        <p:spPr>
          <a:noFill/>
        </p:spPr>
        <p:txBody>
          <a:bodyPr/>
          <a:lstStyle>
            <a:lvl1pPr>
              <a:spcBef>
                <a:spcPct val="20000"/>
              </a:spcBef>
              <a:buClr>
                <a:schemeClr val="accent1"/>
              </a:buClr>
              <a:buSzPct val="65000"/>
              <a:buFont typeface="Wingdings" panose="05000000000000000000" pitchFamily="2" charset="2"/>
              <a:buChar char="n"/>
              <a:defRPr sz="3000">
                <a:solidFill>
                  <a:schemeClr val="accent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accent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accent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accent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9pPr>
          </a:lstStyle>
          <a:p>
            <a:pPr>
              <a:spcBef>
                <a:spcPct val="0"/>
              </a:spcBef>
              <a:buClrTx/>
              <a:buSzTx/>
              <a:buFontTx/>
              <a:buNone/>
            </a:pPr>
            <a:fld id="{47F551DF-2DB7-47BA-91B3-82B86EF66627}" type="slidenum">
              <a:rPr lang="en-US" altLang="en-US" sz="1200">
                <a:latin typeface="Garamond" panose="02020404030301010803" pitchFamily="18" charset="0"/>
              </a:rPr>
              <a:pPr>
                <a:spcBef>
                  <a:spcPct val="0"/>
                </a:spcBef>
                <a:buClrTx/>
                <a:buSzTx/>
                <a:buFontTx/>
                <a:buNone/>
              </a:pPr>
              <a:t>13</a:t>
            </a:fld>
            <a:endParaRPr lang="en-US" altLang="en-US" sz="1200">
              <a:latin typeface="Garamond" panose="02020404030301010803" pitchFamily="18" charset="0"/>
            </a:endParaRPr>
          </a:p>
        </p:txBody>
      </p:sp>
      <p:sp>
        <p:nvSpPr>
          <p:cNvPr id="14339" name="Rectangle 2"/>
          <p:cNvSpPr>
            <a:spLocks noGrp="1" noChangeArrowheads="1"/>
          </p:cNvSpPr>
          <p:nvPr>
            <p:ph type="title"/>
          </p:nvPr>
        </p:nvSpPr>
        <p:spPr/>
        <p:txBody>
          <a:bodyPr/>
          <a:lstStyle/>
          <a:p>
            <a:pPr eaLnBrk="1" hangingPunct="1"/>
            <a:r>
              <a:rPr lang="en-US" altLang="en-US" smtClean="0">
                <a:solidFill>
                  <a:schemeClr val="bg1"/>
                </a:solidFill>
              </a:rPr>
              <a:t>Compromising System Security</a:t>
            </a:r>
          </a:p>
        </p:txBody>
      </p:sp>
      <p:sp>
        <p:nvSpPr>
          <p:cNvPr id="14340" name="Rectangle 3"/>
          <p:cNvSpPr>
            <a:spLocks noGrp="1" noChangeArrowheads="1"/>
          </p:cNvSpPr>
          <p:nvPr>
            <p:ph type="body" idx="1"/>
          </p:nvPr>
        </p:nvSpPr>
        <p:spPr>
          <a:xfrm>
            <a:off x="457200" y="1600200"/>
            <a:ext cx="4800600" cy="4530725"/>
          </a:xfrm>
        </p:spPr>
        <p:txBody>
          <a:bodyPr/>
          <a:lstStyle/>
          <a:p>
            <a:pPr eaLnBrk="1" hangingPunct="1">
              <a:buFont typeface="Wingdings" panose="05000000000000000000" pitchFamily="2" charset="2"/>
              <a:buNone/>
            </a:pPr>
            <a:r>
              <a:rPr lang="en-US" altLang="en-US" smtClean="0"/>
              <a:t>Intrusions</a:t>
            </a:r>
          </a:p>
          <a:p>
            <a:pPr lvl="1" eaLnBrk="1" hangingPunct="1"/>
            <a:r>
              <a:rPr lang="en-US" altLang="en-US" smtClean="0"/>
              <a:t>Attacks that break through system resources</a:t>
            </a:r>
          </a:p>
          <a:p>
            <a:pPr lvl="2" eaLnBrk="1" hangingPunct="1"/>
            <a:r>
              <a:rPr lang="en-US" altLang="en-US" smtClean="0"/>
              <a:t>Hackers</a:t>
            </a:r>
          </a:p>
          <a:p>
            <a:pPr lvl="2" eaLnBrk="1" hangingPunct="1"/>
            <a:r>
              <a:rPr lang="en-US" altLang="en-US" smtClean="0"/>
              <a:t>Crackers</a:t>
            </a:r>
          </a:p>
          <a:p>
            <a:pPr lvl="2" eaLnBrk="1" hangingPunct="1"/>
            <a:r>
              <a:rPr lang="en-US" altLang="en-US" smtClean="0"/>
              <a:t>Social engineering</a:t>
            </a:r>
          </a:p>
          <a:p>
            <a:pPr lvl="2" eaLnBrk="1" hangingPunct="1"/>
            <a:r>
              <a:rPr lang="en-US" altLang="en-US" smtClean="0"/>
              <a:t>War-driving</a:t>
            </a:r>
          </a:p>
        </p:txBody>
      </p:sp>
      <p:pic>
        <p:nvPicPr>
          <p:cNvPr id="14341" name="Picture 6" descr="TAW0037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10200" y="3154363"/>
            <a:ext cx="3276600" cy="2620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p:spPr>
        <p:txBody>
          <a:bodyPr/>
          <a:lstStyle>
            <a:lvl1pPr>
              <a:spcBef>
                <a:spcPct val="20000"/>
              </a:spcBef>
              <a:buClr>
                <a:schemeClr val="accent1"/>
              </a:buClr>
              <a:buSzPct val="65000"/>
              <a:buFont typeface="Wingdings" panose="05000000000000000000" pitchFamily="2" charset="2"/>
              <a:buChar char="n"/>
              <a:defRPr sz="3000">
                <a:solidFill>
                  <a:schemeClr val="accent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accent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accent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accent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9pPr>
          </a:lstStyle>
          <a:p>
            <a:pPr>
              <a:spcBef>
                <a:spcPct val="0"/>
              </a:spcBef>
              <a:buClrTx/>
              <a:buSzTx/>
              <a:buFontTx/>
              <a:buNone/>
            </a:pPr>
            <a:fld id="{98C2E753-A7A7-43A1-87F1-837CF8EF924E}" type="slidenum">
              <a:rPr lang="en-US" altLang="en-US" sz="1200">
                <a:latin typeface="Garamond" panose="02020404030301010803" pitchFamily="18" charset="0"/>
              </a:rPr>
              <a:pPr>
                <a:spcBef>
                  <a:spcPct val="0"/>
                </a:spcBef>
                <a:buClrTx/>
                <a:buSzTx/>
                <a:buFontTx/>
                <a:buNone/>
              </a:pPr>
              <a:t>14</a:t>
            </a:fld>
            <a:endParaRPr lang="en-US" altLang="en-US" sz="1200">
              <a:latin typeface="Garamond" panose="02020404030301010803" pitchFamily="18" charset="0"/>
            </a:endParaRPr>
          </a:p>
        </p:txBody>
      </p:sp>
      <p:sp>
        <p:nvSpPr>
          <p:cNvPr id="15363" name="Rectangle 2"/>
          <p:cNvSpPr>
            <a:spLocks noGrp="1" noChangeArrowheads="1"/>
          </p:cNvSpPr>
          <p:nvPr>
            <p:ph type="title"/>
          </p:nvPr>
        </p:nvSpPr>
        <p:spPr/>
        <p:txBody>
          <a:bodyPr/>
          <a:lstStyle/>
          <a:p>
            <a:pPr eaLnBrk="1" hangingPunct="1"/>
            <a:r>
              <a:rPr lang="en-US" altLang="en-US" smtClean="0">
                <a:solidFill>
                  <a:schemeClr val="bg1"/>
                </a:solidFill>
              </a:rPr>
              <a:t>Denial of Service Attacks</a:t>
            </a:r>
          </a:p>
        </p:txBody>
      </p:sp>
      <p:sp>
        <p:nvSpPr>
          <p:cNvPr id="15364" name="Rectangle 3"/>
          <p:cNvSpPr>
            <a:spLocks noGrp="1" noChangeArrowheads="1"/>
          </p:cNvSpPr>
          <p:nvPr>
            <p:ph type="body" idx="1"/>
          </p:nvPr>
        </p:nvSpPr>
        <p:spPr>
          <a:xfrm>
            <a:off x="457200" y="1600200"/>
            <a:ext cx="4724400" cy="4530725"/>
          </a:xfrm>
        </p:spPr>
        <p:txBody>
          <a:bodyPr/>
          <a:lstStyle/>
          <a:p>
            <a:pPr eaLnBrk="1" hangingPunct="1"/>
            <a:r>
              <a:rPr lang="en-US" altLang="en-US" smtClean="0">
                <a:hlinkClick r:id="rId3" action="ppaction://hlinkpres?slideindex=1&amp;slidetitle="/>
              </a:rPr>
              <a:t>The attacker does not intrude into the system but just blocks access by authorized users.</a:t>
            </a:r>
            <a:endParaRPr lang="en-US" altLang="en-US" smtClean="0"/>
          </a:p>
          <a:p>
            <a:pPr lvl="1" eaLnBrk="1" hangingPunct="1"/>
            <a:endParaRPr lang="en-US" altLang="en-US" smtClean="0"/>
          </a:p>
        </p:txBody>
      </p:sp>
      <p:pic>
        <p:nvPicPr>
          <p:cNvPr id="15365" name="Picture 29" descr="MMj03158020000[1]"/>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5334000" y="2111375"/>
            <a:ext cx="28956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US" altLang="en-US" dirty="0" smtClean="0"/>
              <a:t>Example 1 </a:t>
            </a:r>
            <a:r>
              <a:rPr lang="en-US" altLang="en-US" dirty="0" err="1" smtClean="0"/>
              <a:t>DoS</a:t>
            </a:r>
            <a:endParaRPr lang="en-US" altLang="en-US" dirty="0" smtClean="0"/>
          </a:p>
        </p:txBody>
      </p:sp>
      <p:sp>
        <p:nvSpPr>
          <p:cNvPr id="66563" name="Content Placeholder 2"/>
          <p:cNvSpPr>
            <a:spLocks noGrp="1"/>
          </p:cNvSpPr>
          <p:nvPr>
            <p:ph idx="1"/>
          </p:nvPr>
        </p:nvSpPr>
        <p:spPr/>
        <p:txBody>
          <a:bodyPr/>
          <a:lstStyle/>
          <a:p>
            <a:pPr marL="457200" lvl="1" indent="0">
              <a:buNone/>
            </a:pPr>
            <a:r>
              <a:rPr lang="en-US" altLang="en-US" b="1" dirty="0" smtClean="0"/>
              <a:t>Ping flood attack</a:t>
            </a:r>
            <a:r>
              <a:rPr lang="en-US" altLang="en-US" dirty="0" smtClean="0"/>
              <a:t> : a faster, more powerful computer rapidly sends a large number of ICMP (</a:t>
            </a:r>
            <a:r>
              <a:rPr lang="en-US" altLang="en-US" i="1" dirty="0" smtClean="0"/>
              <a:t>Internet Control Message Protocol </a:t>
            </a:r>
            <a:r>
              <a:rPr lang="en-US" altLang="en-US" dirty="0" smtClean="0"/>
              <a:t>) </a:t>
            </a:r>
            <a:r>
              <a:rPr lang="en-US" altLang="en-US" u="sng" dirty="0" smtClean="0"/>
              <a:t>echo</a:t>
            </a:r>
            <a:r>
              <a:rPr lang="en-US" altLang="en-US" dirty="0" smtClean="0"/>
              <a:t> requests, overwhelming a smaller, slower Web server computer</a:t>
            </a:r>
          </a:p>
        </p:txBody>
      </p:sp>
      <p:sp>
        <p:nvSpPr>
          <p:cNvPr id="4" name="Footer Placeholder 3"/>
          <p:cNvSpPr>
            <a:spLocks noGrp="1"/>
          </p:cNvSpPr>
          <p:nvPr>
            <p:ph type="ftr" sz="quarter" idx="10"/>
          </p:nvPr>
        </p:nvSpPr>
        <p:spPr/>
        <p:txBody>
          <a:bodyPr/>
          <a:lstStyle/>
          <a:p>
            <a:pPr>
              <a:defRPr/>
            </a:pPr>
            <a:r>
              <a:rPr lang="en-US" smtClean="0">
                <a:solidFill>
                  <a:prstClr val="black">
                    <a:tint val="75000"/>
                  </a:prstClr>
                </a:solidFill>
              </a:rPr>
              <a:t>Security+ Guide to Network Security Fundamentals, Fourth Edition</a:t>
            </a:r>
            <a:endParaRPr lang="en-US">
              <a:solidFill>
                <a:prstClr val="black">
                  <a:tint val="75000"/>
                </a:prstClr>
              </a:solidFill>
            </a:endParaRPr>
          </a:p>
        </p:txBody>
      </p:sp>
      <p:sp>
        <p:nvSpPr>
          <p:cNvPr id="5" name="Slide Number Placeholder 4"/>
          <p:cNvSpPr>
            <a:spLocks noGrp="1"/>
          </p:cNvSpPr>
          <p:nvPr>
            <p:ph type="sldNum" sz="quarter" idx="11"/>
          </p:nvPr>
        </p:nvSpPr>
        <p:spPr/>
        <p:txBody>
          <a:bodyPr/>
          <a:lstStyle/>
          <a:p>
            <a:pPr>
              <a:defRPr/>
            </a:pPr>
            <a:fld id="{03967379-CC59-4688-B87E-3C0873E2DEF2}" type="slidenum">
              <a:rPr lang="en-US" smtClean="0">
                <a:solidFill>
                  <a:prstClr val="black">
                    <a:tint val="75000"/>
                  </a:prstClr>
                </a:solidFill>
              </a:rPr>
              <a:pPr>
                <a:defRPr/>
              </a:pPr>
              <a:t>15</a:t>
            </a:fld>
            <a:endParaRPr lang="en-US" dirty="0">
              <a:solidFill>
                <a:prstClr val="black">
                  <a:tint val="75000"/>
                </a:prstClr>
              </a:solidFill>
            </a:endParaRPr>
          </a:p>
        </p:txBody>
      </p:sp>
      <p:pic>
        <p:nvPicPr>
          <p:cNvPr id="6656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1450" y="4668838"/>
            <a:ext cx="1301750" cy="16557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66567" name="Straight Arrow Connector 2"/>
          <p:cNvCxnSpPr>
            <a:cxnSpLocks noChangeShapeType="1"/>
          </p:cNvCxnSpPr>
          <p:nvPr/>
        </p:nvCxnSpPr>
        <p:spPr bwMode="auto">
          <a:xfrm>
            <a:off x="2514600" y="4953000"/>
            <a:ext cx="426720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66568" name="Straight Arrow Connector 8"/>
          <p:cNvCxnSpPr>
            <a:cxnSpLocks noChangeShapeType="1"/>
          </p:cNvCxnSpPr>
          <p:nvPr/>
        </p:nvCxnSpPr>
        <p:spPr bwMode="auto">
          <a:xfrm flipH="1">
            <a:off x="2514600" y="5497513"/>
            <a:ext cx="426720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66569" name="TextBox 9"/>
          <p:cNvSpPr txBox="1">
            <a:spLocks noChangeArrowheads="1"/>
          </p:cNvSpPr>
          <p:nvPr/>
        </p:nvSpPr>
        <p:spPr bwMode="auto">
          <a:xfrm>
            <a:off x="3886200" y="4495800"/>
            <a:ext cx="2057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600">
                <a:solidFill>
                  <a:srgbClr val="222222"/>
                </a:solidFill>
                <a:latin typeface="Arial" charset="0"/>
              </a:defRPr>
            </a:lvl1pPr>
            <a:lvl2pPr marL="742950" indent="-285750" eaLnBrk="0" hangingPunct="0">
              <a:spcBef>
                <a:spcPct val="20000"/>
              </a:spcBef>
              <a:buChar char="–"/>
              <a:defRPr sz="2400">
                <a:solidFill>
                  <a:srgbClr val="222222"/>
                </a:solidFill>
                <a:latin typeface="Arial" charset="0"/>
              </a:defRPr>
            </a:lvl2pPr>
            <a:lvl3pPr marL="1143000" indent="-228600" eaLnBrk="0" hangingPunct="0">
              <a:spcBef>
                <a:spcPct val="20000"/>
              </a:spcBef>
              <a:buChar char="•"/>
              <a:defRPr sz="2200">
                <a:solidFill>
                  <a:srgbClr val="222222"/>
                </a:solidFill>
                <a:latin typeface="Arial" charset="0"/>
              </a:defRPr>
            </a:lvl3pPr>
            <a:lvl4pPr marL="1600200" indent="-228600" eaLnBrk="0" hangingPunct="0">
              <a:spcBef>
                <a:spcPct val="20000"/>
              </a:spcBef>
              <a:buChar char="–"/>
              <a:defRPr sz="2200">
                <a:solidFill>
                  <a:srgbClr val="222222"/>
                </a:solidFill>
                <a:latin typeface="Arial"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fontAlgn="auto" hangingPunct="1">
              <a:spcBef>
                <a:spcPct val="0"/>
              </a:spcBef>
              <a:spcAft>
                <a:spcPts val="0"/>
              </a:spcAft>
              <a:buFontTx/>
              <a:buNone/>
            </a:pPr>
            <a:r>
              <a:rPr lang="en-US" altLang="en-US" sz="2000">
                <a:solidFill>
                  <a:srgbClr val="00B0F0"/>
                </a:solidFill>
                <a:latin typeface="Times New Roman" pitchFamily="18" charset="0"/>
              </a:rPr>
              <a:t>Echo request</a:t>
            </a:r>
          </a:p>
        </p:txBody>
      </p:sp>
      <p:sp>
        <p:nvSpPr>
          <p:cNvPr id="66570" name="TextBox 12"/>
          <p:cNvSpPr txBox="1">
            <a:spLocks noChangeArrowheads="1"/>
          </p:cNvSpPr>
          <p:nvPr/>
        </p:nvSpPr>
        <p:spPr bwMode="auto">
          <a:xfrm>
            <a:off x="3886200" y="5588000"/>
            <a:ext cx="2057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600">
                <a:solidFill>
                  <a:srgbClr val="222222"/>
                </a:solidFill>
                <a:latin typeface="Arial" charset="0"/>
              </a:defRPr>
            </a:lvl1pPr>
            <a:lvl2pPr marL="742950" indent="-285750" eaLnBrk="0" hangingPunct="0">
              <a:spcBef>
                <a:spcPct val="20000"/>
              </a:spcBef>
              <a:buChar char="–"/>
              <a:defRPr sz="2400">
                <a:solidFill>
                  <a:srgbClr val="222222"/>
                </a:solidFill>
                <a:latin typeface="Arial" charset="0"/>
              </a:defRPr>
            </a:lvl2pPr>
            <a:lvl3pPr marL="1143000" indent="-228600" eaLnBrk="0" hangingPunct="0">
              <a:spcBef>
                <a:spcPct val="20000"/>
              </a:spcBef>
              <a:buChar char="•"/>
              <a:defRPr sz="2200">
                <a:solidFill>
                  <a:srgbClr val="222222"/>
                </a:solidFill>
                <a:latin typeface="Arial" charset="0"/>
              </a:defRPr>
            </a:lvl3pPr>
            <a:lvl4pPr marL="1600200" indent="-228600" eaLnBrk="0" hangingPunct="0">
              <a:spcBef>
                <a:spcPct val="20000"/>
              </a:spcBef>
              <a:buChar char="–"/>
              <a:defRPr sz="2200">
                <a:solidFill>
                  <a:srgbClr val="222222"/>
                </a:solidFill>
                <a:latin typeface="Arial"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fontAlgn="auto" hangingPunct="1">
              <a:spcBef>
                <a:spcPct val="0"/>
              </a:spcBef>
              <a:spcAft>
                <a:spcPts val="0"/>
              </a:spcAft>
              <a:buFontTx/>
              <a:buNone/>
            </a:pPr>
            <a:r>
              <a:rPr lang="en-US" altLang="en-US" sz="2000">
                <a:solidFill>
                  <a:srgbClr val="00B0F0"/>
                </a:solidFill>
                <a:latin typeface="Times New Roman" pitchFamily="18" charset="0"/>
              </a:rPr>
              <a:t>Echo reply</a:t>
            </a:r>
          </a:p>
        </p:txBody>
      </p:sp>
      <p:sp>
        <p:nvSpPr>
          <p:cNvPr id="66571" name="TextBox 13"/>
          <p:cNvSpPr txBox="1">
            <a:spLocks noChangeArrowheads="1"/>
          </p:cNvSpPr>
          <p:nvPr/>
        </p:nvSpPr>
        <p:spPr bwMode="auto">
          <a:xfrm>
            <a:off x="608013" y="4495800"/>
            <a:ext cx="91598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600">
                <a:solidFill>
                  <a:srgbClr val="222222"/>
                </a:solidFill>
                <a:latin typeface="Arial" charset="0"/>
              </a:defRPr>
            </a:lvl1pPr>
            <a:lvl2pPr marL="742950" indent="-285750" eaLnBrk="0" hangingPunct="0">
              <a:spcBef>
                <a:spcPct val="20000"/>
              </a:spcBef>
              <a:buChar char="–"/>
              <a:defRPr sz="2400">
                <a:solidFill>
                  <a:srgbClr val="222222"/>
                </a:solidFill>
                <a:latin typeface="Arial" charset="0"/>
              </a:defRPr>
            </a:lvl2pPr>
            <a:lvl3pPr marL="1143000" indent="-228600" eaLnBrk="0" hangingPunct="0">
              <a:spcBef>
                <a:spcPct val="20000"/>
              </a:spcBef>
              <a:buChar char="•"/>
              <a:defRPr sz="2200">
                <a:solidFill>
                  <a:srgbClr val="222222"/>
                </a:solidFill>
                <a:latin typeface="Arial" charset="0"/>
              </a:defRPr>
            </a:lvl3pPr>
            <a:lvl4pPr marL="1600200" indent="-228600" eaLnBrk="0" hangingPunct="0">
              <a:spcBef>
                <a:spcPct val="20000"/>
              </a:spcBef>
              <a:buChar char="–"/>
              <a:defRPr sz="2200">
                <a:solidFill>
                  <a:srgbClr val="222222"/>
                </a:solidFill>
                <a:latin typeface="Arial"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fontAlgn="auto" hangingPunct="1">
              <a:spcBef>
                <a:spcPct val="0"/>
              </a:spcBef>
              <a:spcAft>
                <a:spcPts val="0"/>
              </a:spcAft>
              <a:buFontTx/>
              <a:buNone/>
            </a:pPr>
            <a:r>
              <a:rPr lang="en-US" altLang="en-US" sz="2000">
                <a:solidFill>
                  <a:srgbClr val="00B0F0"/>
                </a:solidFill>
                <a:latin typeface="Times New Roman" pitchFamily="18" charset="0"/>
              </a:rPr>
              <a:t>ICMP ping</a:t>
            </a:r>
          </a:p>
        </p:txBody>
      </p:sp>
      <p:pic>
        <p:nvPicPr>
          <p:cNvPr id="6657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43725" y="4343400"/>
            <a:ext cx="981075" cy="1492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6573" name="TextBox 1"/>
          <p:cNvSpPr txBox="1">
            <a:spLocks noChangeArrowheads="1"/>
          </p:cNvSpPr>
          <p:nvPr/>
        </p:nvSpPr>
        <p:spPr bwMode="auto">
          <a:xfrm>
            <a:off x="608013" y="5181600"/>
            <a:ext cx="8334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rgbClr val="FFFFFF"/>
                </a:solidFill>
                <a:latin typeface="Times New Roman" pitchFamily="18" charset="0"/>
              </a:defRPr>
            </a:lvl1pPr>
            <a:lvl2pPr marL="742950" indent="-285750" eaLnBrk="0" hangingPunct="0">
              <a:defRPr sz="2000">
                <a:solidFill>
                  <a:srgbClr val="FFFFFF"/>
                </a:solidFill>
                <a:latin typeface="Times New Roman" pitchFamily="18" charset="0"/>
              </a:defRPr>
            </a:lvl2pPr>
            <a:lvl3pPr marL="1143000" indent="-228600" eaLnBrk="0" hangingPunct="0">
              <a:defRPr sz="2000">
                <a:solidFill>
                  <a:srgbClr val="FFFFFF"/>
                </a:solidFill>
                <a:latin typeface="Times New Roman" pitchFamily="18" charset="0"/>
              </a:defRPr>
            </a:lvl3pPr>
            <a:lvl4pPr marL="1600200" indent="-228600" eaLnBrk="0" hangingPunct="0">
              <a:defRPr sz="2000">
                <a:solidFill>
                  <a:srgbClr val="FFFFFF"/>
                </a:solidFill>
                <a:latin typeface="Times New Roman" pitchFamily="18" charset="0"/>
              </a:defRPr>
            </a:lvl4pPr>
            <a:lvl5pPr marL="2057400" indent="-228600" eaLnBrk="0" hangingPunct="0">
              <a:defRPr sz="2000">
                <a:solidFill>
                  <a:srgbClr val="FFFFFF"/>
                </a:solidFill>
                <a:latin typeface="Times New Roman" pitchFamily="18" charset="0"/>
              </a:defRPr>
            </a:lvl5pPr>
            <a:lvl6pPr marL="2514600" indent="-228600" eaLnBrk="0" fontAlgn="base" hangingPunct="0">
              <a:spcBef>
                <a:spcPct val="0"/>
              </a:spcBef>
              <a:spcAft>
                <a:spcPct val="0"/>
              </a:spcAft>
              <a:defRPr sz="2000">
                <a:solidFill>
                  <a:srgbClr val="FFFFFF"/>
                </a:solidFill>
                <a:latin typeface="Times New Roman" pitchFamily="18" charset="0"/>
              </a:defRPr>
            </a:lvl6pPr>
            <a:lvl7pPr marL="2971800" indent="-228600" eaLnBrk="0" fontAlgn="base" hangingPunct="0">
              <a:spcBef>
                <a:spcPct val="0"/>
              </a:spcBef>
              <a:spcAft>
                <a:spcPct val="0"/>
              </a:spcAft>
              <a:defRPr sz="2000">
                <a:solidFill>
                  <a:srgbClr val="FFFFFF"/>
                </a:solidFill>
                <a:latin typeface="Times New Roman" pitchFamily="18" charset="0"/>
              </a:defRPr>
            </a:lvl7pPr>
            <a:lvl8pPr marL="3429000" indent="-228600" eaLnBrk="0" fontAlgn="base" hangingPunct="0">
              <a:spcBef>
                <a:spcPct val="0"/>
              </a:spcBef>
              <a:spcAft>
                <a:spcPct val="0"/>
              </a:spcAft>
              <a:defRPr sz="2000">
                <a:solidFill>
                  <a:srgbClr val="FFFFFF"/>
                </a:solidFill>
                <a:latin typeface="Times New Roman" pitchFamily="18" charset="0"/>
              </a:defRPr>
            </a:lvl8pPr>
            <a:lvl9pPr marL="3886200" indent="-228600" eaLnBrk="0" fontAlgn="base" hangingPunct="0">
              <a:spcBef>
                <a:spcPct val="0"/>
              </a:spcBef>
              <a:spcAft>
                <a:spcPct val="0"/>
              </a:spcAft>
              <a:defRPr sz="2000">
                <a:solidFill>
                  <a:srgbClr val="FFFFFF"/>
                </a:solidFill>
                <a:latin typeface="Times New Roman" pitchFamily="18" charset="0"/>
              </a:defRPr>
            </a:lvl9pPr>
          </a:lstStyle>
          <a:p>
            <a:pPr eaLnBrk="1" fontAlgn="auto" hangingPunct="1">
              <a:spcBef>
                <a:spcPts val="0"/>
              </a:spcBef>
              <a:spcAft>
                <a:spcPts val="0"/>
              </a:spcAft>
            </a:pPr>
            <a:r>
              <a:rPr lang="en-US" altLang="en-US">
                <a:solidFill>
                  <a:prstClr val="black"/>
                </a:solidFill>
              </a:rPr>
              <a:t>Faster</a:t>
            </a:r>
          </a:p>
        </p:txBody>
      </p:sp>
      <p:sp>
        <p:nvSpPr>
          <p:cNvPr id="66574" name="TextBox 14"/>
          <p:cNvSpPr txBox="1">
            <a:spLocks noChangeArrowheads="1"/>
          </p:cNvSpPr>
          <p:nvPr/>
        </p:nvSpPr>
        <p:spPr bwMode="auto">
          <a:xfrm>
            <a:off x="7924800" y="4932363"/>
            <a:ext cx="990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rgbClr val="FFFFFF"/>
                </a:solidFill>
                <a:latin typeface="Times New Roman" pitchFamily="18" charset="0"/>
              </a:defRPr>
            </a:lvl1pPr>
            <a:lvl2pPr marL="742950" indent="-285750" eaLnBrk="0" hangingPunct="0">
              <a:defRPr sz="2000">
                <a:solidFill>
                  <a:srgbClr val="FFFFFF"/>
                </a:solidFill>
                <a:latin typeface="Times New Roman" pitchFamily="18" charset="0"/>
              </a:defRPr>
            </a:lvl2pPr>
            <a:lvl3pPr marL="1143000" indent="-228600" eaLnBrk="0" hangingPunct="0">
              <a:defRPr sz="2000">
                <a:solidFill>
                  <a:srgbClr val="FFFFFF"/>
                </a:solidFill>
                <a:latin typeface="Times New Roman" pitchFamily="18" charset="0"/>
              </a:defRPr>
            </a:lvl3pPr>
            <a:lvl4pPr marL="1600200" indent="-228600" eaLnBrk="0" hangingPunct="0">
              <a:defRPr sz="2000">
                <a:solidFill>
                  <a:srgbClr val="FFFFFF"/>
                </a:solidFill>
                <a:latin typeface="Times New Roman" pitchFamily="18" charset="0"/>
              </a:defRPr>
            </a:lvl4pPr>
            <a:lvl5pPr marL="2057400" indent="-228600" eaLnBrk="0" hangingPunct="0">
              <a:defRPr sz="2000">
                <a:solidFill>
                  <a:srgbClr val="FFFFFF"/>
                </a:solidFill>
                <a:latin typeface="Times New Roman" pitchFamily="18" charset="0"/>
              </a:defRPr>
            </a:lvl5pPr>
            <a:lvl6pPr marL="2514600" indent="-228600" eaLnBrk="0" fontAlgn="base" hangingPunct="0">
              <a:spcBef>
                <a:spcPct val="0"/>
              </a:spcBef>
              <a:spcAft>
                <a:spcPct val="0"/>
              </a:spcAft>
              <a:defRPr sz="2000">
                <a:solidFill>
                  <a:srgbClr val="FFFFFF"/>
                </a:solidFill>
                <a:latin typeface="Times New Roman" pitchFamily="18" charset="0"/>
              </a:defRPr>
            </a:lvl6pPr>
            <a:lvl7pPr marL="2971800" indent="-228600" eaLnBrk="0" fontAlgn="base" hangingPunct="0">
              <a:spcBef>
                <a:spcPct val="0"/>
              </a:spcBef>
              <a:spcAft>
                <a:spcPct val="0"/>
              </a:spcAft>
              <a:defRPr sz="2000">
                <a:solidFill>
                  <a:srgbClr val="FFFFFF"/>
                </a:solidFill>
                <a:latin typeface="Times New Roman" pitchFamily="18" charset="0"/>
              </a:defRPr>
            </a:lvl7pPr>
            <a:lvl8pPr marL="3429000" indent="-228600" eaLnBrk="0" fontAlgn="base" hangingPunct="0">
              <a:spcBef>
                <a:spcPct val="0"/>
              </a:spcBef>
              <a:spcAft>
                <a:spcPct val="0"/>
              </a:spcAft>
              <a:defRPr sz="2000">
                <a:solidFill>
                  <a:srgbClr val="FFFFFF"/>
                </a:solidFill>
                <a:latin typeface="Times New Roman" pitchFamily="18" charset="0"/>
              </a:defRPr>
            </a:lvl8pPr>
            <a:lvl9pPr marL="3886200" indent="-228600" eaLnBrk="0" fontAlgn="base" hangingPunct="0">
              <a:spcBef>
                <a:spcPct val="0"/>
              </a:spcBef>
              <a:spcAft>
                <a:spcPct val="0"/>
              </a:spcAft>
              <a:defRPr sz="2000">
                <a:solidFill>
                  <a:srgbClr val="FFFFFF"/>
                </a:solidFill>
                <a:latin typeface="Times New Roman" pitchFamily="18" charset="0"/>
              </a:defRPr>
            </a:lvl9pPr>
          </a:lstStyle>
          <a:p>
            <a:pPr eaLnBrk="1" fontAlgn="auto" hangingPunct="1">
              <a:spcBef>
                <a:spcPts val="0"/>
              </a:spcBef>
              <a:spcAft>
                <a:spcPts val="0"/>
              </a:spcAft>
            </a:pPr>
            <a:r>
              <a:rPr lang="en-US" altLang="en-US">
                <a:solidFill>
                  <a:prstClr val="black"/>
                </a:solidFill>
              </a:rPr>
              <a:t>Slower</a:t>
            </a:r>
          </a:p>
        </p:txBody>
      </p:sp>
    </p:spTree>
    <p:extLst>
      <p:ext uri="{BB962C8B-B14F-4D97-AF65-F5344CB8AC3E}">
        <p14:creationId xmlns:p14="http://schemas.microsoft.com/office/powerpoint/2010/main" val="3750525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a:lnSpc>
                <a:spcPct val="90000"/>
              </a:lnSpc>
            </a:pPr>
            <a:r>
              <a:rPr lang="en-US" altLang="en-US" dirty="0" smtClean="0"/>
              <a:t>Example 2 </a:t>
            </a:r>
            <a:r>
              <a:rPr lang="en-US" altLang="en-US" dirty="0" err="1" smtClean="0"/>
              <a:t>DoS</a:t>
            </a:r>
            <a:r>
              <a:rPr lang="en-US" altLang="en-US" dirty="0" smtClean="0"/>
              <a:t> </a:t>
            </a:r>
          </a:p>
        </p:txBody>
      </p:sp>
      <p:graphicFrame>
        <p:nvGraphicFramePr>
          <p:cNvPr id="68611" name="Object 3"/>
          <p:cNvGraphicFramePr>
            <a:graphicFrameLocks/>
          </p:cNvGraphicFramePr>
          <p:nvPr/>
        </p:nvGraphicFramePr>
        <p:xfrm>
          <a:off x="3017838" y="1447800"/>
          <a:ext cx="4983162" cy="4203700"/>
        </p:xfrm>
        <a:graphic>
          <a:graphicData uri="http://schemas.openxmlformats.org/presentationml/2006/ole">
            <mc:AlternateContent xmlns:mc="http://schemas.openxmlformats.org/markup-compatibility/2006">
              <mc:Choice xmlns:v="urn:schemas-microsoft-com:vml" Requires="v">
                <p:oleObj spid="_x0000_s64516" name="VISIO" r:id="rId4" imgW="4983163" imgH="4203700" progId="Visio.Drawing.4">
                  <p:embed/>
                </p:oleObj>
              </mc:Choice>
              <mc:Fallback>
                <p:oleObj name="VISIO" r:id="rId4" imgW="4983163" imgH="4203700" progId="Visio.Drawing.4">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17838" y="1447800"/>
                        <a:ext cx="4983162" cy="420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8612" name="TextBox 1"/>
          <p:cNvSpPr txBox="1">
            <a:spLocks noChangeArrowheads="1"/>
          </p:cNvSpPr>
          <p:nvPr/>
        </p:nvSpPr>
        <p:spPr bwMode="auto">
          <a:xfrm>
            <a:off x="914400" y="6400800"/>
            <a:ext cx="76962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600">
                <a:solidFill>
                  <a:srgbClr val="222222"/>
                </a:solidFill>
                <a:latin typeface="Arial" charset="0"/>
              </a:defRPr>
            </a:lvl1pPr>
            <a:lvl2pPr marL="742950" indent="-285750" eaLnBrk="0" hangingPunct="0">
              <a:spcBef>
                <a:spcPct val="20000"/>
              </a:spcBef>
              <a:buChar char="–"/>
              <a:defRPr sz="2400">
                <a:solidFill>
                  <a:srgbClr val="222222"/>
                </a:solidFill>
                <a:latin typeface="Arial" charset="0"/>
              </a:defRPr>
            </a:lvl2pPr>
            <a:lvl3pPr marL="1143000" indent="-228600" eaLnBrk="0" hangingPunct="0">
              <a:spcBef>
                <a:spcPct val="20000"/>
              </a:spcBef>
              <a:buChar char="•"/>
              <a:defRPr sz="2200">
                <a:solidFill>
                  <a:srgbClr val="222222"/>
                </a:solidFill>
                <a:latin typeface="Arial" charset="0"/>
              </a:defRPr>
            </a:lvl3pPr>
            <a:lvl4pPr marL="1600200" indent="-228600" eaLnBrk="0" hangingPunct="0">
              <a:spcBef>
                <a:spcPct val="20000"/>
              </a:spcBef>
              <a:buChar char="–"/>
              <a:defRPr sz="2200">
                <a:solidFill>
                  <a:srgbClr val="222222"/>
                </a:solidFill>
                <a:latin typeface="Arial"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fontAlgn="auto" hangingPunct="1">
              <a:spcBef>
                <a:spcPct val="0"/>
              </a:spcBef>
              <a:spcAft>
                <a:spcPts val="0"/>
              </a:spcAft>
              <a:buFontTx/>
              <a:buNone/>
            </a:pPr>
            <a:r>
              <a:rPr lang="en-US" altLang="en-US" sz="1400">
                <a:solidFill>
                  <a:srgbClr val="00B0F0"/>
                </a:solidFill>
                <a:latin typeface="Times New Roman" pitchFamily="18" charset="0"/>
              </a:rPr>
              <a:t>From the presentation: Smurf Attack Description &amp; Suppression by Craig A. Huegen (Cisco Systems) </a:t>
            </a:r>
          </a:p>
        </p:txBody>
      </p:sp>
      <p:grpSp>
        <p:nvGrpSpPr>
          <p:cNvPr id="68613" name="Group 11"/>
          <p:cNvGrpSpPr>
            <a:grpSpLocks/>
          </p:cNvGrpSpPr>
          <p:nvPr/>
        </p:nvGrpSpPr>
        <p:grpSpPr bwMode="auto">
          <a:xfrm>
            <a:off x="1066800" y="2895600"/>
            <a:ext cx="1752600" cy="609600"/>
            <a:chOff x="2112" y="1632"/>
            <a:chExt cx="1104" cy="384"/>
          </a:xfrm>
        </p:grpSpPr>
        <p:sp>
          <p:nvSpPr>
            <p:cNvPr id="68614" name="Rectangle 12"/>
            <p:cNvSpPr>
              <a:spLocks noChangeArrowheads="1"/>
            </p:cNvSpPr>
            <p:nvPr/>
          </p:nvSpPr>
          <p:spPr bwMode="auto">
            <a:xfrm>
              <a:off x="2112" y="1824"/>
              <a:ext cx="1104" cy="192"/>
            </a:xfrm>
            <a:prstGeom prst="rect">
              <a:avLst/>
            </a:prstGeom>
            <a:solidFill>
              <a:srgbClr val="00B0F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2600">
                  <a:solidFill>
                    <a:srgbClr val="222222"/>
                  </a:solidFill>
                  <a:latin typeface="Arial" charset="0"/>
                </a:defRPr>
              </a:lvl1pPr>
              <a:lvl2pPr marL="742950" indent="-285750" eaLnBrk="0" hangingPunct="0">
                <a:spcBef>
                  <a:spcPct val="20000"/>
                </a:spcBef>
                <a:buChar char="–"/>
                <a:defRPr sz="2400">
                  <a:solidFill>
                    <a:srgbClr val="222222"/>
                  </a:solidFill>
                  <a:latin typeface="Arial" charset="0"/>
                </a:defRPr>
              </a:lvl2pPr>
              <a:lvl3pPr marL="1143000" indent="-228600" eaLnBrk="0" hangingPunct="0">
                <a:spcBef>
                  <a:spcPct val="20000"/>
                </a:spcBef>
                <a:buChar char="•"/>
                <a:defRPr sz="2200">
                  <a:solidFill>
                    <a:srgbClr val="222222"/>
                  </a:solidFill>
                  <a:latin typeface="Arial" charset="0"/>
                </a:defRPr>
              </a:lvl3pPr>
              <a:lvl4pPr marL="1600200" indent="-228600" eaLnBrk="0" hangingPunct="0">
                <a:spcBef>
                  <a:spcPct val="20000"/>
                </a:spcBef>
                <a:buChar char="–"/>
                <a:defRPr sz="2200">
                  <a:solidFill>
                    <a:srgbClr val="222222"/>
                  </a:solidFill>
                  <a:latin typeface="Arial"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fontAlgn="auto" hangingPunct="1">
                <a:spcBef>
                  <a:spcPct val="0"/>
                </a:spcBef>
                <a:spcAft>
                  <a:spcPts val="0"/>
                </a:spcAft>
                <a:buFontTx/>
                <a:buNone/>
              </a:pPr>
              <a:r>
                <a:rPr kumimoji="1" lang="en-US" altLang="ja-JP" sz="1200">
                  <a:solidFill>
                    <a:prstClr val="black"/>
                  </a:solidFill>
                </a:rPr>
                <a:t>dst: broadcast address</a:t>
              </a:r>
            </a:p>
          </p:txBody>
        </p:sp>
        <p:sp>
          <p:nvSpPr>
            <p:cNvPr id="68615" name="Rectangle 13"/>
            <p:cNvSpPr>
              <a:spLocks noChangeArrowheads="1"/>
            </p:cNvSpPr>
            <p:nvPr/>
          </p:nvSpPr>
          <p:spPr bwMode="auto">
            <a:xfrm>
              <a:off x="2112" y="1632"/>
              <a:ext cx="1104" cy="192"/>
            </a:xfrm>
            <a:prstGeom prst="rect">
              <a:avLst/>
            </a:prstGeom>
            <a:solidFill>
              <a:srgbClr val="99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2600">
                  <a:solidFill>
                    <a:srgbClr val="222222"/>
                  </a:solidFill>
                  <a:latin typeface="Arial" charset="0"/>
                </a:defRPr>
              </a:lvl1pPr>
              <a:lvl2pPr marL="742950" indent="-285750" eaLnBrk="0" hangingPunct="0">
                <a:spcBef>
                  <a:spcPct val="20000"/>
                </a:spcBef>
                <a:buChar char="–"/>
                <a:defRPr sz="2400">
                  <a:solidFill>
                    <a:srgbClr val="222222"/>
                  </a:solidFill>
                  <a:latin typeface="Arial" charset="0"/>
                </a:defRPr>
              </a:lvl2pPr>
              <a:lvl3pPr marL="1143000" indent="-228600" eaLnBrk="0" hangingPunct="0">
                <a:spcBef>
                  <a:spcPct val="20000"/>
                </a:spcBef>
                <a:buChar char="•"/>
                <a:defRPr sz="2200">
                  <a:solidFill>
                    <a:srgbClr val="222222"/>
                  </a:solidFill>
                  <a:latin typeface="Arial" charset="0"/>
                </a:defRPr>
              </a:lvl3pPr>
              <a:lvl4pPr marL="1600200" indent="-228600" eaLnBrk="0" hangingPunct="0">
                <a:spcBef>
                  <a:spcPct val="20000"/>
                </a:spcBef>
                <a:buChar char="–"/>
                <a:defRPr sz="2200">
                  <a:solidFill>
                    <a:srgbClr val="222222"/>
                  </a:solidFill>
                  <a:latin typeface="Arial"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fontAlgn="auto" hangingPunct="1">
                <a:spcBef>
                  <a:spcPct val="0"/>
                </a:spcBef>
                <a:spcAft>
                  <a:spcPts val="0"/>
                </a:spcAft>
                <a:buFontTx/>
                <a:buNone/>
              </a:pPr>
              <a:r>
                <a:rPr kumimoji="1" lang="en-US" altLang="ja-JP" sz="1200">
                  <a:solidFill>
                    <a:prstClr val="black"/>
                  </a:solidFill>
                </a:rPr>
                <a:t>src: victim</a:t>
              </a:r>
            </a:p>
          </p:txBody>
        </p:sp>
      </p:grpSp>
    </p:spTree>
    <p:extLst>
      <p:ext uri="{BB962C8B-B14F-4D97-AF65-F5344CB8AC3E}">
        <p14:creationId xmlns:p14="http://schemas.microsoft.com/office/powerpoint/2010/main" val="42386920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0"/>
          </p:nvPr>
        </p:nvSpPr>
        <p:spPr>
          <a:noFill/>
        </p:spPr>
        <p:txBody>
          <a:bodyPr/>
          <a:lstStyle>
            <a:lvl1pPr>
              <a:spcBef>
                <a:spcPct val="20000"/>
              </a:spcBef>
              <a:buClr>
                <a:schemeClr val="accent1"/>
              </a:buClr>
              <a:buSzPct val="65000"/>
              <a:buFont typeface="Wingdings" panose="05000000000000000000" pitchFamily="2" charset="2"/>
              <a:buChar char="n"/>
              <a:defRPr sz="3000">
                <a:solidFill>
                  <a:schemeClr val="accent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accent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accent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accent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9pPr>
          </a:lstStyle>
          <a:p>
            <a:pPr>
              <a:spcBef>
                <a:spcPct val="0"/>
              </a:spcBef>
              <a:buClrTx/>
              <a:buSzTx/>
              <a:buFontTx/>
              <a:buNone/>
            </a:pPr>
            <a:fld id="{CF1B7E11-E7A0-4696-8EE1-4F57B7ED61CE}" type="slidenum">
              <a:rPr lang="en-US" altLang="en-US" sz="1200">
                <a:latin typeface="Garamond" panose="02020404030301010803" pitchFamily="18" charset="0"/>
              </a:rPr>
              <a:pPr>
                <a:spcBef>
                  <a:spcPct val="0"/>
                </a:spcBef>
                <a:buClrTx/>
                <a:buSzTx/>
                <a:buFontTx/>
                <a:buNone/>
              </a:pPr>
              <a:t>17</a:t>
            </a:fld>
            <a:endParaRPr lang="en-US" altLang="en-US" sz="1200">
              <a:latin typeface="Garamond" panose="02020404030301010803" pitchFamily="18" charset="0"/>
            </a:endParaRPr>
          </a:p>
        </p:txBody>
      </p:sp>
      <p:sp>
        <p:nvSpPr>
          <p:cNvPr id="16387" name="Rectangle 2"/>
          <p:cNvSpPr>
            <a:spLocks noGrp="1" noChangeArrowheads="1"/>
          </p:cNvSpPr>
          <p:nvPr>
            <p:ph type="title"/>
          </p:nvPr>
        </p:nvSpPr>
        <p:spPr/>
        <p:txBody>
          <a:bodyPr/>
          <a:lstStyle/>
          <a:p>
            <a:pPr eaLnBrk="1" hangingPunct="1"/>
            <a:r>
              <a:rPr lang="en-US" altLang="en-US" smtClean="0">
                <a:solidFill>
                  <a:schemeClr val="bg1"/>
                </a:solidFill>
                <a:hlinkClick r:id="rId3" action="ppaction://hlinkpres?slideindex=1&amp;slidetitle="/>
              </a:rPr>
              <a:t>Web Attacks</a:t>
            </a:r>
            <a:endParaRPr lang="en-US" altLang="en-US" smtClean="0">
              <a:solidFill>
                <a:schemeClr val="bg1"/>
              </a:solidFill>
            </a:endParaRPr>
          </a:p>
        </p:txBody>
      </p:sp>
      <p:sp>
        <p:nvSpPr>
          <p:cNvPr id="16388" name="Rectangle 3"/>
          <p:cNvSpPr>
            <a:spLocks noGrp="1" noChangeArrowheads="1"/>
          </p:cNvSpPr>
          <p:nvPr>
            <p:ph type="body" idx="1"/>
          </p:nvPr>
        </p:nvSpPr>
        <p:spPr>
          <a:xfrm>
            <a:off x="457200" y="1600200"/>
            <a:ext cx="4724400" cy="4530725"/>
          </a:xfrm>
        </p:spPr>
        <p:txBody>
          <a:bodyPr/>
          <a:lstStyle/>
          <a:p>
            <a:pPr eaLnBrk="1" hangingPunct="1"/>
            <a:r>
              <a:rPr lang="en-US" altLang="en-US" smtClean="0"/>
              <a:t>The attacker attempts to breach a web application. Common attacks of this type are SQL injection and Cross Site Scripting.</a:t>
            </a:r>
          </a:p>
          <a:p>
            <a:pPr lvl="1" eaLnBrk="1" hangingPunct="1"/>
            <a:endParaRPr lang="en-US" altLang="en-US" smtClean="0"/>
          </a:p>
        </p:txBody>
      </p:sp>
      <p:pic>
        <p:nvPicPr>
          <p:cNvPr id="16389" name="Picture 29" descr="MMj03158020000[1]"/>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5334000" y="2111375"/>
            <a:ext cx="28956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0"/>
          </p:nvPr>
        </p:nvSpPr>
        <p:spPr/>
        <p:txBody>
          <a:bodyPr/>
          <a:lstStyle/>
          <a:p>
            <a:pPr>
              <a:defRPr/>
            </a:pPr>
            <a:r>
              <a:rPr lang="en-US" smtClean="0">
                <a:solidFill>
                  <a:prstClr val="black">
                    <a:tint val="75000"/>
                  </a:prstClr>
                </a:solidFill>
              </a:rPr>
              <a:t>Security+ Guide to Network Security Fundamentals, Fourth Edition</a:t>
            </a:r>
            <a:endParaRPr lang="en-US">
              <a:solidFill>
                <a:prstClr val="black">
                  <a:tint val="75000"/>
                </a:prstClr>
              </a:solidFill>
            </a:endParaRPr>
          </a:p>
        </p:txBody>
      </p:sp>
      <p:sp>
        <p:nvSpPr>
          <p:cNvPr id="7" name="Slide Number Placeholder 6"/>
          <p:cNvSpPr>
            <a:spLocks noGrp="1"/>
          </p:cNvSpPr>
          <p:nvPr>
            <p:ph type="sldNum" sz="quarter" idx="11"/>
          </p:nvPr>
        </p:nvSpPr>
        <p:spPr/>
        <p:txBody>
          <a:bodyPr/>
          <a:lstStyle/>
          <a:p>
            <a:pPr>
              <a:defRPr/>
            </a:pPr>
            <a:fld id="{4DFA16FF-5D68-4FE4-A2F1-0FE9A2FF27E7}" type="slidenum">
              <a:rPr lang="en-US" smtClean="0">
                <a:solidFill>
                  <a:prstClr val="black">
                    <a:tint val="75000"/>
                  </a:prstClr>
                </a:solidFill>
              </a:rPr>
              <a:pPr>
                <a:defRPr/>
              </a:pPr>
              <a:t>18</a:t>
            </a:fld>
            <a:endParaRPr lang="en-US" dirty="0">
              <a:solidFill>
                <a:prstClr val="black">
                  <a:tint val="75000"/>
                </a:prstClr>
              </a:solidFill>
            </a:endParaRPr>
          </a:p>
        </p:txBody>
      </p:sp>
      <p:sp>
        <p:nvSpPr>
          <p:cNvPr id="10" name="TextBox 9"/>
          <p:cNvSpPr txBox="1"/>
          <p:nvPr/>
        </p:nvSpPr>
        <p:spPr>
          <a:xfrm>
            <a:off x="2800350" y="3657600"/>
            <a:ext cx="3394075" cy="523875"/>
          </a:xfrm>
          <a:prstGeom prst="rect">
            <a:avLst/>
          </a:prstGeom>
          <a:noFill/>
        </p:spPr>
        <p:txBody>
          <a:bodyPr wrap="none">
            <a:spAutoFit/>
          </a:bodyPr>
          <a:lstStyle/>
          <a:p>
            <a:pPr eaLnBrk="1" fontAlgn="auto" hangingPunct="1">
              <a:spcBef>
                <a:spcPts val="0"/>
              </a:spcBef>
              <a:spcAft>
                <a:spcPts val="0"/>
              </a:spcAft>
              <a:defRPr/>
            </a:pPr>
            <a:r>
              <a:rPr lang="en-US" sz="1600" dirty="0">
                <a:solidFill>
                  <a:prstClr val="black"/>
                </a:solidFill>
                <a:latin typeface="Calibri"/>
              </a:rPr>
              <a:t>Figure 3-2 Web application security</a:t>
            </a:r>
          </a:p>
          <a:p>
            <a:pPr eaLnBrk="1" fontAlgn="auto" hangingPunct="1">
              <a:spcBef>
                <a:spcPts val="0"/>
              </a:spcBef>
              <a:spcAft>
                <a:spcPts val="0"/>
              </a:spcAft>
              <a:defRPr/>
            </a:pPr>
            <a:r>
              <a:rPr lang="en-US" sz="1200" dirty="0">
                <a:solidFill>
                  <a:prstClr val="black"/>
                </a:solidFill>
                <a:latin typeface="Calibri"/>
              </a:rPr>
              <a:t>© Cengage Learning 2012</a:t>
            </a:r>
          </a:p>
        </p:txBody>
      </p:sp>
      <p:pic>
        <p:nvPicPr>
          <p:cNvPr id="1126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76200"/>
            <a:ext cx="7623175"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70" name="TextBox 1"/>
          <p:cNvSpPr txBox="1">
            <a:spLocks noChangeArrowheads="1"/>
          </p:cNvSpPr>
          <p:nvPr/>
        </p:nvSpPr>
        <p:spPr bwMode="auto">
          <a:xfrm>
            <a:off x="685800" y="5464314"/>
            <a:ext cx="74676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spcBef>
                <a:spcPct val="20000"/>
              </a:spcBef>
              <a:buChar char="•"/>
              <a:defRPr sz="2600">
                <a:solidFill>
                  <a:srgbClr val="222222"/>
                </a:solidFill>
                <a:latin typeface="Arial" charset="0"/>
              </a:defRPr>
            </a:lvl1pPr>
            <a:lvl2pPr marL="742950" indent="-285750" eaLnBrk="0" hangingPunct="0">
              <a:spcBef>
                <a:spcPct val="20000"/>
              </a:spcBef>
              <a:buChar char="–"/>
              <a:defRPr sz="2400">
                <a:solidFill>
                  <a:srgbClr val="222222"/>
                </a:solidFill>
                <a:latin typeface="Arial" charset="0"/>
              </a:defRPr>
            </a:lvl2pPr>
            <a:lvl3pPr marL="1143000" indent="-228600" eaLnBrk="0" hangingPunct="0">
              <a:spcBef>
                <a:spcPct val="20000"/>
              </a:spcBef>
              <a:buChar char="•"/>
              <a:defRPr sz="2200">
                <a:solidFill>
                  <a:srgbClr val="222222"/>
                </a:solidFill>
                <a:latin typeface="Arial" charset="0"/>
              </a:defRPr>
            </a:lvl3pPr>
            <a:lvl4pPr marL="1600200" indent="-228600" eaLnBrk="0" hangingPunct="0">
              <a:spcBef>
                <a:spcPct val="20000"/>
              </a:spcBef>
              <a:buChar char="–"/>
              <a:defRPr sz="2200">
                <a:solidFill>
                  <a:srgbClr val="222222"/>
                </a:solidFill>
                <a:latin typeface="Arial"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marL="0" indent="0" eaLnBrk="1" fontAlgn="auto" hangingPunct="1">
              <a:spcBef>
                <a:spcPct val="0"/>
              </a:spcBef>
              <a:spcAft>
                <a:spcPts val="0"/>
              </a:spcAft>
              <a:buFontTx/>
              <a:buNone/>
            </a:pPr>
            <a:r>
              <a:rPr lang="en-US" altLang="en-US" sz="2000" i="1" dirty="0" smtClean="0">
                <a:solidFill>
                  <a:srgbClr val="0033CC"/>
                </a:solidFill>
                <a:latin typeface="Times New Roman" pitchFamily="18" charset="0"/>
              </a:rPr>
              <a:t>By </a:t>
            </a:r>
            <a:r>
              <a:rPr lang="en-US" altLang="en-US" sz="2000" i="1" dirty="0">
                <a:solidFill>
                  <a:srgbClr val="0033CC"/>
                </a:solidFill>
                <a:latin typeface="Times New Roman" pitchFamily="18" charset="0"/>
              </a:rPr>
              <a:t>design, the </a:t>
            </a:r>
            <a:r>
              <a:rPr lang="en-US" altLang="en-US" sz="2000" i="1" u="sng" dirty="0">
                <a:solidFill>
                  <a:srgbClr val="0033CC"/>
                </a:solidFill>
                <a:latin typeface="Times New Roman" pitchFamily="18" charset="0"/>
              </a:rPr>
              <a:t>user’s input </a:t>
            </a:r>
            <a:r>
              <a:rPr lang="en-US" altLang="en-US" sz="2000" i="1" dirty="0">
                <a:solidFill>
                  <a:srgbClr val="0033CC"/>
                </a:solidFill>
                <a:latin typeface="Times New Roman" pitchFamily="18" charset="0"/>
              </a:rPr>
              <a:t>through the Web browser using HTTP </a:t>
            </a:r>
            <a:r>
              <a:rPr lang="en-US" altLang="en-US" sz="2000" i="1" u="sng" dirty="0">
                <a:solidFill>
                  <a:srgbClr val="0033CC"/>
                </a:solidFill>
                <a:latin typeface="Times New Roman" pitchFamily="18" charset="0"/>
              </a:rPr>
              <a:t>must be processed by Web applications</a:t>
            </a:r>
            <a:r>
              <a:rPr lang="en-US" altLang="en-US" sz="2000" i="1" dirty="0">
                <a:solidFill>
                  <a:srgbClr val="0033CC"/>
                </a:solidFill>
                <a:latin typeface="Times New Roman" pitchFamily="18" charset="0"/>
              </a:rPr>
              <a:t> at the application level</a:t>
            </a:r>
          </a:p>
        </p:txBody>
      </p:sp>
    </p:spTree>
    <p:extLst>
      <p:ext uri="{BB962C8B-B14F-4D97-AF65-F5344CB8AC3E}">
        <p14:creationId xmlns:p14="http://schemas.microsoft.com/office/powerpoint/2010/main" val="36126873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a:noFill/>
        </p:spPr>
        <p:txBody>
          <a:bodyPr/>
          <a:lstStyle>
            <a:lvl1pPr>
              <a:spcBef>
                <a:spcPct val="20000"/>
              </a:spcBef>
              <a:buClr>
                <a:schemeClr val="accent1"/>
              </a:buClr>
              <a:buSzPct val="65000"/>
              <a:buFont typeface="Wingdings" panose="05000000000000000000" pitchFamily="2" charset="2"/>
              <a:buChar char="n"/>
              <a:defRPr sz="3000">
                <a:solidFill>
                  <a:schemeClr val="accent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accent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accent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accent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9pPr>
          </a:lstStyle>
          <a:p>
            <a:pPr>
              <a:spcBef>
                <a:spcPct val="0"/>
              </a:spcBef>
              <a:buClrTx/>
              <a:buSzTx/>
              <a:buFontTx/>
              <a:buNone/>
            </a:pPr>
            <a:fld id="{15FF61BF-4CDE-4C34-96A7-43148B457A4B}" type="slidenum">
              <a:rPr lang="en-US" altLang="en-US" sz="1200">
                <a:latin typeface="Garamond" panose="02020404030301010803" pitchFamily="18" charset="0"/>
              </a:rPr>
              <a:pPr>
                <a:spcBef>
                  <a:spcPct val="0"/>
                </a:spcBef>
                <a:buClrTx/>
                <a:buSzTx/>
                <a:buFontTx/>
                <a:buNone/>
              </a:pPr>
              <a:t>19</a:t>
            </a:fld>
            <a:endParaRPr lang="en-US" altLang="en-US" sz="1200">
              <a:latin typeface="Garamond" panose="02020404030301010803" pitchFamily="18" charset="0"/>
            </a:endParaRPr>
          </a:p>
        </p:txBody>
      </p:sp>
      <p:sp>
        <p:nvSpPr>
          <p:cNvPr id="17411" name="Rectangle 2"/>
          <p:cNvSpPr>
            <a:spLocks noGrp="1" noChangeArrowheads="1"/>
          </p:cNvSpPr>
          <p:nvPr>
            <p:ph type="title"/>
          </p:nvPr>
        </p:nvSpPr>
        <p:spPr/>
        <p:txBody>
          <a:bodyPr/>
          <a:lstStyle/>
          <a:p>
            <a:pPr eaLnBrk="1" hangingPunct="1"/>
            <a:r>
              <a:rPr lang="en-US" altLang="en-US" smtClean="0">
                <a:solidFill>
                  <a:schemeClr val="bg1"/>
                </a:solidFill>
                <a:hlinkClick r:id="rId3" action="ppaction://hlinkpres?slideindex=1&amp;slidetitle="/>
              </a:rPr>
              <a:t>Session Hijacking</a:t>
            </a:r>
            <a:endParaRPr lang="en-US" altLang="en-US" smtClean="0">
              <a:solidFill>
                <a:schemeClr val="bg1"/>
              </a:solidFill>
            </a:endParaRPr>
          </a:p>
        </p:txBody>
      </p:sp>
      <p:sp>
        <p:nvSpPr>
          <p:cNvPr id="17412" name="Rectangle 3"/>
          <p:cNvSpPr>
            <a:spLocks noGrp="1" noChangeArrowheads="1"/>
          </p:cNvSpPr>
          <p:nvPr>
            <p:ph type="body" idx="1"/>
          </p:nvPr>
        </p:nvSpPr>
        <p:spPr>
          <a:xfrm>
            <a:off x="457200" y="1600200"/>
            <a:ext cx="4724400" cy="4530725"/>
          </a:xfrm>
        </p:spPr>
        <p:txBody>
          <a:bodyPr/>
          <a:lstStyle/>
          <a:p>
            <a:pPr eaLnBrk="1" hangingPunct="1"/>
            <a:r>
              <a:rPr lang="en-US" altLang="en-US" smtClean="0"/>
              <a:t>This is a complex attack that involves actually taking over an authenticated session.</a:t>
            </a:r>
          </a:p>
          <a:p>
            <a:pPr lvl="1" eaLnBrk="1" hangingPunct="1"/>
            <a:endParaRPr lang="en-US" altLang="en-US" smtClean="0"/>
          </a:p>
        </p:txBody>
      </p:sp>
      <p:pic>
        <p:nvPicPr>
          <p:cNvPr id="17413" name="Picture 29" descr="MMj03158020000[1]"/>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5334000" y="2111375"/>
            <a:ext cx="28956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a:spcBef>
                <a:spcPct val="20000"/>
              </a:spcBef>
              <a:buClr>
                <a:schemeClr val="accent1"/>
              </a:buClr>
              <a:buSzPct val="65000"/>
              <a:buFont typeface="Wingdings" panose="05000000000000000000" pitchFamily="2" charset="2"/>
              <a:buChar char="n"/>
              <a:defRPr sz="3000">
                <a:solidFill>
                  <a:schemeClr val="accent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accent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accent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accent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9pPr>
          </a:lstStyle>
          <a:p>
            <a:pPr>
              <a:spcBef>
                <a:spcPct val="0"/>
              </a:spcBef>
              <a:buClrTx/>
              <a:buSzTx/>
              <a:buFontTx/>
              <a:buNone/>
            </a:pPr>
            <a:fld id="{9BFB2C02-D595-435D-87BE-D1436972B204}" type="slidenum">
              <a:rPr lang="en-US" altLang="en-US" sz="1200">
                <a:latin typeface="Garamond" panose="02020404030301010803" pitchFamily="18" charset="0"/>
              </a:rPr>
              <a:pPr>
                <a:spcBef>
                  <a:spcPct val="0"/>
                </a:spcBef>
                <a:buClrTx/>
                <a:buSzTx/>
                <a:buFontTx/>
                <a:buNone/>
              </a:pPr>
              <a:t>2</a:t>
            </a:fld>
            <a:endParaRPr lang="en-US" altLang="en-US" sz="1200">
              <a:latin typeface="Garamond" panose="02020404030301010803" pitchFamily="18" charset="0"/>
            </a:endParaRPr>
          </a:p>
        </p:txBody>
      </p:sp>
      <p:sp>
        <p:nvSpPr>
          <p:cNvPr id="4099" name="Rectangle 2"/>
          <p:cNvSpPr>
            <a:spLocks noGrp="1" noChangeArrowheads="1"/>
          </p:cNvSpPr>
          <p:nvPr>
            <p:ph type="title"/>
          </p:nvPr>
        </p:nvSpPr>
        <p:spPr/>
        <p:txBody>
          <a:bodyPr/>
          <a:lstStyle/>
          <a:p>
            <a:pPr eaLnBrk="1" hangingPunct="1"/>
            <a:r>
              <a:rPr lang="en-US" altLang="en-US" smtClean="0">
                <a:solidFill>
                  <a:schemeClr val="bg1"/>
                </a:solidFill>
              </a:rPr>
              <a:t>Chapter 1 Objectives</a:t>
            </a:r>
            <a:endParaRPr lang="en-US" altLang="en-US" sz="3800" smtClean="0">
              <a:solidFill>
                <a:schemeClr val="bg1"/>
              </a:solidFill>
            </a:endParaRPr>
          </a:p>
        </p:txBody>
      </p:sp>
      <p:sp>
        <p:nvSpPr>
          <p:cNvPr id="4100" name="Rectangle 3"/>
          <p:cNvSpPr>
            <a:spLocks noGrp="1" noChangeArrowheads="1"/>
          </p:cNvSpPr>
          <p:nvPr>
            <p:ph type="body" idx="1"/>
          </p:nvPr>
        </p:nvSpPr>
        <p:spPr/>
        <p:txBody>
          <a:bodyPr/>
          <a:lstStyle/>
          <a:p>
            <a:pPr eaLnBrk="1" hangingPunct="1"/>
            <a:r>
              <a:rPr lang="en-US" altLang="en-US" smtClean="0"/>
              <a:t>Identify top threats to a computer network</a:t>
            </a:r>
          </a:p>
          <a:p>
            <a:pPr eaLnBrk="1" hangingPunct="1"/>
            <a:r>
              <a:rPr lang="en-US" altLang="en-US" smtClean="0"/>
              <a:t>Assess the likelihood of an attack</a:t>
            </a:r>
          </a:p>
          <a:p>
            <a:pPr eaLnBrk="1" hangingPunct="1"/>
            <a:r>
              <a:rPr lang="en-US" altLang="en-US" smtClean="0"/>
              <a:t>Define key terms like cracker, sneaker, firewall, and authentication</a:t>
            </a:r>
          </a:p>
          <a:p>
            <a:pPr eaLnBrk="1" hangingPunct="1"/>
            <a:r>
              <a:rPr lang="en-US" altLang="en-US" smtClean="0"/>
              <a:t>Compare and contrast perimeter and layered approaches to network security</a:t>
            </a:r>
          </a:p>
          <a:p>
            <a:pPr eaLnBrk="1" hangingPunct="1"/>
            <a:r>
              <a:rPr lang="en-US" altLang="en-US" smtClean="0"/>
              <a:t>Use online resources</a:t>
            </a:r>
          </a:p>
          <a:p>
            <a:pPr eaLnBrk="1" hangingPunct="1"/>
            <a:endParaRPr lang="en-US" alt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0"/>
          </p:nvPr>
        </p:nvSpPr>
        <p:spPr/>
        <p:txBody>
          <a:bodyPr/>
          <a:lstStyle/>
          <a:p>
            <a:pPr>
              <a:defRPr/>
            </a:pPr>
            <a:r>
              <a:rPr lang="en-US" smtClean="0">
                <a:solidFill>
                  <a:prstClr val="black">
                    <a:tint val="75000"/>
                  </a:prstClr>
                </a:solidFill>
              </a:rPr>
              <a:t>Security+ Guide to Network Security Fundamentals, Fourth Edition</a:t>
            </a:r>
            <a:endParaRPr lang="en-US">
              <a:solidFill>
                <a:prstClr val="black">
                  <a:tint val="75000"/>
                </a:prstClr>
              </a:solidFill>
            </a:endParaRPr>
          </a:p>
        </p:txBody>
      </p:sp>
      <p:sp>
        <p:nvSpPr>
          <p:cNvPr id="7" name="Slide Number Placeholder 6"/>
          <p:cNvSpPr>
            <a:spLocks noGrp="1"/>
          </p:cNvSpPr>
          <p:nvPr>
            <p:ph type="sldNum" sz="quarter" idx="11"/>
          </p:nvPr>
        </p:nvSpPr>
        <p:spPr/>
        <p:txBody>
          <a:bodyPr/>
          <a:lstStyle/>
          <a:p>
            <a:pPr>
              <a:defRPr/>
            </a:pPr>
            <a:fld id="{1D543E79-0C2E-4EA0-A11D-FBA3FF9DB26B}" type="slidenum">
              <a:rPr lang="en-US" smtClean="0">
                <a:solidFill>
                  <a:prstClr val="black">
                    <a:tint val="75000"/>
                  </a:prstClr>
                </a:solidFill>
              </a:rPr>
              <a:pPr>
                <a:defRPr/>
              </a:pPr>
              <a:t>20</a:t>
            </a:fld>
            <a:endParaRPr lang="en-US" dirty="0">
              <a:solidFill>
                <a:prstClr val="black">
                  <a:tint val="75000"/>
                </a:prstClr>
              </a:solidFill>
            </a:endParaRPr>
          </a:p>
        </p:txBody>
      </p:sp>
      <p:pic>
        <p:nvPicPr>
          <p:cNvPr id="5837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3825" y="330200"/>
            <a:ext cx="6557963" cy="546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3294063" y="5791200"/>
            <a:ext cx="2757487" cy="523875"/>
          </a:xfrm>
          <a:prstGeom prst="rect">
            <a:avLst/>
          </a:prstGeom>
          <a:noFill/>
        </p:spPr>
        <p:txBody>
          <a:bodyPr wrap="none">
            <a:spAutoFit/>
          </a:bodyPr>
          <a:lstStyle/>
          <a:p>
            <a:pPr eaLnBrk="1" fontAlgn="auto" hangingPunct="1">
              <a:spcBef>
                <a:spcPts val="0"/>
              </a:spcBef>
              <a:spcAft>
                <a:spcPts val="0"/>
              </a:spcAft>
              <a:defRPr/>
            </a:pPr>
            <a:r>
              <a:rPr lang="en-US" sz="1600" dirty="0">
                <a:solidFill>
                  <a:prstClr val="black"/>
                </a:solidFill>
                <a:latin typeface="Calibri"/>
              </a:rPr>
              <a:t>Figure 3-7 Session hijacking</a:t>
            </a:r>
          </a:p>
          <a:p>
            <a:pPr eaLnBrk="1" fontAlgn="auto" hangingPunct="1">
              <a:spcBef>
                <a:spcPts val="0"/>
              </a:spcBef>
              <a:spcAft>
                <a:spcPts val="0"/>
              </a:spcAft>
              <a:defRPr/>
            </a:pPr>
            <a:r>
              <a:rPr lang="en-US" sz="1200" dirty="0">
                <a:solidFill>
                  <a:prstClr val="black"/>
                </a:solidFill>
                <a:latin typeface="Calibri"/>
              </a:rPr>
              <a:t>© Cengage Learning 2012</a:t>
            </a:r>
          </a:p>
        </p:txBody>
      </p:sp>
    </p:spTree>
    <p:extLst>
      <p:ext uri="{BB962C8B-B14F-4D97-AF65-F5344CB8AC3E}">
        <p14:creationId xmlns:p14="http://schemas.microsoft.com/office/powerpoint/2010/main" val="23797232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p:spPr>
        <p:txBody>
          <a:bodyPr/>
          <a:lstStyle>
            <a:lvl1pPr>
              <a:spcBef>
                <a:spcPct val="20000"/>
              </a:spcBef>
              <a:buClr>
                <a:schemeClr val="accent1"/>
              </a:buClr>
              <a:buSzPct val="65000"/>
              <a:buFont typeface="Wingdings" panose="05000000000000000000" pitchFamily="2" charset="2"/>
              <a:buChar char="n"/>
              <a:defRPr sz="3000">
                <a:solidFill>
                  <a:schemeClr val="accent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accent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accent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accent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9pPr>
          </a:lstStyle>
          <a:p>
            <a:pPr>
              <a:spcBef>
                <a:spcPct val="0"/>
              </a:spcBef>
              <a:buClrTx/>
              <a:buSzTx/>
              <a:buFontTx/>
              <a:buNone/>
            </a:pPr>
            <a:fld id="{E1DA00E2-2112-495C-A9D1-383BDBBC8653}" type="slidenum">
              <a:rPr lang="en-US" altLang="en-US" sz="1200">
                <a:latin typeface="Garamond" panose="02020404030301010803" pitchFamily="18" charset="0"/>
              </a:rPr>
              <a:pPr>
                <a:spcBef>
                  <a:spcPct val="0"/>
                </a:spcBef>
                <a:buClrTx/>
                <a:buSzTx/>
                <a:buFontTx/>
                <a:buNone/>
              </a:pPr>
              <a:t>21</a:t>
            </a:fld>
            <a:endParaRPr lang="en-US" altLang="en-US" sz="1200">
              <a:latin typeface="Garamond" panose="02020404030301010803" pitchFamily="18" charset="0"/>
            </a:endParaRPr>
          </a:p>
        </p:txBody>
      </p:sp>
      <p:sp>
        <p:nvSpPr>
          <p:cNvPr id="18435" name="Rectangle 2"/>
          <p:cNvSpPr>
            <a:spLocks noGrp="1" noChangeArrowheads="1"/>
          </p:cNvSpPr>
          <p:nvPr>
            <p:ph type="title"/>
          </p:nvPr>
        </p:nvSpPr>
        <p:spPr/>
        <p:txBody>
          <a:bodyPr/>
          <a:lstStyle/>
          <a:p>
            <a:pPr eaLnBrk="1" hangingPunct="1"/>
            <a:r>
              <a:rPr lang="en-US" altLang="en-US" smtClean="0">
                <a:solidFill>
                  <a:schemeClr val="bg1"/>
                </a:solidFill>
              </a:rPr>
              <a:t>DNS Poisoning</a:t>
            </a:r>
          </a:p>
        </p:txBody>
      </p:sp>
      <p:sp>
        <p:nvSpPr>
          <p:cNvPr id="18436" name="Rectangle 3"/>
          <p:cNvSpPr>
            <a:spLocks noGrp="1" noChangeArrowheads="1"/>
          </p:cNvSpPr>
          <p:nvPr>
            <p:ph type="body" idx="1"/>
          </p:nvPr>
        </p:nvSpPr>
        <p:spPr>
          <a:xfrm>
            <a:off x="457200" y="1600200"/>
            <a:ext cx="4724400" cy="4530725"/>
          </a:xfrm>
        </p:spPr>
        <p:txBody>
          <a:bodyPr/>
          <a:lstStyle/>
          <a:p>
            <a:pPr eaLnBrk="1" hangingPunct="1"/>
            <a:r>
              <a:rPr lang="en-US" altLang="en-US" smtClean="0"/>
              <a:t>This involves altering DNS records on a DNS server to redirect client traffic to malicious websites, usually for identity theft.</a:t>
            </a:r>
          </a:p>
          <a:p>
            <a:pPr lvl="1" eaLnBrk="1" hangingPunct="1"/>
            <a:endParaRPr lang="en-US" altLang="en-US" smtClean="0"/>
          </a:p>
        </p:txBody>
      </p:sp>
      <p:pic>
        <p:nvPicPr>
          <p:cNvPr id="18437" name="Picture 29" descr="MMj03158020000[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334000" y="2111375"/>
            <a:ext cx="28956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0"/>
          </p:nvPr>
        </p:nvSpPr>
        <p:spPr>
          <a:noFill/>
        </p:spPr>
        <p:txBody>
          <a:bodyPr/>
          <a:lstStyle>
            <a:lvl1pPr>
              <a:spcBef>
                <a:spcPct val="20000"/>
              </a:spcBef>
              <a:buClr>
                <a:schemeClr val="accent1"/>
              </a:buClr>
              <a:buSzPct val="65000"/>
              <a:buFont typeface="Wingdings" panose="05000000000000000000" pitchFamily="2" charset="2"/>
              <a:buChar char="n"/>
              <a:defRPr sz="3000">
                <a:solidFill>
                  <a:schemeClr val="accent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accent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accent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accent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9pPr>
          </a:lstStyle>
          <a:p>
            <a:pPr>
              <a:spcBef>
                <a:spcPct val="0"/>
              </a:spcBef>
              <a:buClrTx/>
              <a:buSzTx/>
              <a:buFontTx/>
              <a:buNone/>
            </a:pPr>
            <a:fld id="{EC0F340E-03FA-4BA1-A2A8-E7CA0BD69296}" type="slidenum">
              <a:rPr lang="en-US" altLang="en-US" sz="1200">
                <a:latin typeface="Garamond" panose="02020404030301010803" pitchFamily="18" charset="0"/>
              </a:rPr>
              <a:pPr>
                <a:spcBef>
                  <a:spcPct val="0"/>
                </a:spcBef>
                <a:buClrTx/>
                <a:buSzTx/>
                <a:buFontTx/>
                <a:buNone/>
              </a:pPr>
              <a:t>22</a:t>
            </a:fld>
            <a:endParaRPr lang="en-US" altLang="en-US" sz="1200">
              <a:latin typeface="Garamond" panose="02020404030301010803" pitchFamily="18" charset="0"/>
            </a:endParaRPr>
          </a:p>
        </p:txBody>
      </p:sp>
      <p:sp>
        <p:nvSpPr>
          <p:cNvPr id="19459" name="Rectangle 2"/>
          <p:cNvSpPr>
            <a:spLocks noGrp="1" noChangeArrowheads="1"/>
          </p:cNvSpPr>
          <p:nvPr>
            <p:ph type="title"/>
          </p:nvPr>
        </p:nvSpPr>
        <p:spPr/>
        <p:txBody>
          <a:bodyPr/>
          <a:lstStyle/>
          <a:p>
            <a:pPr eaLnBrk="1" hangingPunct="1"/>
            <a:r>
              <a:rPr lang="en-US" altLang="en-US" sz="3800" smtClean="0">
                <a:solidFill>
                  <a:schemeClr val="bg1"/>
                </a:solidFill>
              </a:rPr>
              <a:t>Assessing the Likelihood of an Attack on Your Network</a:t>
            </a:r>
          </a:p>
        </p:txBody>
      </p:sp>
      <p:sp>
        <p:nvSpPr>
          <p:cNvPr id="19460" name="Rectangle 3"/>
          <p:cNvSpPr>
            <a:spLocks noGrp="1" noChangeArrowheads="1"/>
          </p:cNvSpPr>
          <p:nvPr>
            <p:ph type="body" idx="1"/>
          </p:nvPr>
        </p:nvSpPr>
        <p:spPr/>
        <p:txBody>
          <a:bodyPr/>
          <a:lstStyle/>
          <a:p>
            <a:pPr eaLnBrk="1" hangingPunct="1">
              <a:lnSpc>
                <a:spcPct val="90000"/>
              </a:lnSpc>
            </a:pPr>
            <a:r>
              <a:rPr lang="en-US" altLang="en-US" smtClean="0"/>
              <a:t>Viruses</a:t>
            </a:r>
          </a:p>
          <a:p>
            <a:pPr lvl="1" eaLnBrk="1" hangingPunct="1">
              <a:lnSpc>
                <a:spcPct val="90000"/>
              </a:lnSpc>
            </a:pPr>
            <a:r>
              <a:rPr lang="en-US" altLang="en-US" smtClean="0"/>
              <a:t>Catch up on new and refurbished viruses</a:t>
            </a:r>
          </a:p>
          <a:p>
            <a:pPr eaLnBrk="1" hangingPunct="1">
              <a:lnSpc>
                <a:spcPct val="90000"/>
              </a:lnSpc>
            </a:pPr>
            <a:r>
              <a:rPr lang="en-US" altLang="en-US" smtClean="0"/>
              <a:t>Unauthorized use of systems</a:t>
            </a:r>
          </a:p>
          <a:p>
            <a:pPr lvl="1" eaLnBrk="1" hangingPunct="1">
              <a:lnSpc>
                <a:spcPct val="90000"/>
              </a:lnSpc>
            </a:pPr>
            <a:r>
              <a:rPr lang="en-US" altLang="en-US" smtClean="0"/>
              <a:t>DoS attacks</a:t>
            </a:r>
          </a:p>
          <a:p>
            <a:pPr lvl="1" eaLnBrk="1" hangingPunct="1">
              <a:lnSpc>
                <a:spcPct val="90000"/>
              </a:lnSpc>
            </a:pPr>
            <a:r>
              <a:rPr lang="en-US" altLang="en-US" smtClean="0"/>
              <a:t>Intrusions</a:t>
            </a:r>
          </a:p>
          <a:p>
            <a:pPr lvl="1" eaLnBrk="1" hangingPunct="1">
              <a:lnSpc>
                <a:spcPct val="90000"/>
              </a:lnSpc>
            </a:pPr>
            <a:r>
              <a:rPr lang="en-US" altLang="en-US" smtClean="0"/>
              <a:t>Employee misuse</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lvl1pPr>
              <a:spcBef>
                <a:spcPct val="20000"/>
              </a:spcBef>
              <a:buClr>
                <a:schemeClr val="accent1"/>
              </a:buClr>
              <a:buSzPct val="65000"/>
              <a:buFont typeface="Wingdings" panose="05000000000000000000" pitchFamily="2" charset="2"/>
              <a:buChar char="n"/>
              <a:defRPr sz="3000">
                <a:solidFill>
                  <a:schemeClr val="accent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accent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accent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accent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9pPr>
          </a:lstStyle>
          <a:p>
            <a:pPr>
              <a:spcBef>
                <a:spcPct val="0"/>
              </a:spcBef>
              <a:buClrTx/>
              <a:buSzTx/>
              <a:buFontTx/>
              <a:buNone/>
            </a:pPr>
            <a:fld id="{7C89687C-B210-4242-A1CD-BC2062B8F3C1}" type="slidenum">
              <a:rPr lang="en-US" altLang="en-US" sz="1200">
                <a:latin typeface="Garamond" panose="02020404030301010803" pitchFamily="18" charset="0"/>
              </a:rPr>
              <a:pPr>
                <a:spcBef>
                  <a:spcPct val="0"/>
                </a:spcBef>
                <a:buClrTx/>
                <a:buSzTx/>
                <a:buFontTx/>
                <a:buNone/>
              </a:pPr>
              <a:t>23</a:t>
            </a:fld>
            <a:endParaRPr lang="en-US" altLang="en-US" sz="1200">
              <a:latin typeface="Garamond" panose="02020404030301010803" pitchFamily="18" charset="0"/>
            </a:endParaRPr>
          </a:p>
        </p:txBody>
      </p:sp>
      <p:sp>
        <p:nvSpPr>
          <p:cNvPr id="20483" name="Rectangle 2"/>
          <p:cNvSpPr>
            <a:spLocks noGrp="1" noChangeArrowheads="1"/>
          </p:cNvSpPr>
          <p:nvPr>
            <p:ph type="title"/>
          </p:nvPr>
        </p:nvSpPr>
        <p:spPr/>
        <p:txBody>
          <a:bodyPr/>
          <a:lstStyle/>
          <a:p>
            <a:pPr eaLnBrk="1" hangingPunct="1"/>
            <a:r>
              <a:rPr lang="en-US" altLang="en-US" smtClean="0">
                <a:solidFill>
                  <a:schemeClr val="bg1"/>
                </a:solidFill>
              </a:rPr>
              <a:t>Basic Security Terminology</a:t>
            </a:r>
          </a:p>
        </p:txBody>
      </p:sp>
      <p:sp>
        <p:nvSpPr>
          <p:cNvPr id="20484" name="Rectangle 3"/>
          <p:cNvSpPr>
            <a:spLocks noGrp="1" noChangeArrowheads="1"/>
          </p:cNvSpPr>
          <p:nvPr>
            <p:ph type="body" idx="1"/>
          </p:nvPr>
        </p:nvSpPr>
        <p:spPr/>
        <p:txBody>
          <a:bodyPr/>
          <a:lstStyle/>
          <a:p>
            <a:pPr eaLnBrk="1" hangingPunct="1">
              <a:buFont typeface="Wingdings" panose="05000000000000000000" pitchFamily="2" charset="2"/>
              <a:buNone/>
            </a:pPr>
            <a:r>
              <a:rPr lang="en-US" altLang="en-US" smtClean="0"/>
              <a:t>People:</a:t>
            </a:r>
          </a:p>
          <a:p>
            <a:pPr lvl="1" eaLnBrk="1" hangingPunct="1"/>
            <a:r>
              <a:rPr lang="en-US" altLang="en-US" smtClean="0"/>
              <a:t>Hackers</a:t>
            </a:r>
          </a:p>
          <a:p>
            <a:pPr lvl="2" eaLnBrk="1" hangingPunct="1"/>
            <a:r>
              <a:rPr lang="en-US" altLang="en-US" smtClean="0"/>
              <a:t>White hats</a:t>
            </a:r>
          </a:p>
          <a:p>
            <a:pPr lvl="2" eaLnBrk="1" hangingPunct="1"/>
            <a:r>
              <a:rPr lang="en-US" altLang="en-US" smtClean="0"/>
              <a:t>Black hats</a:t>
            </a:r>
          </a:p>
          <a:p>
            <a:pPr lvl="2" eaLnBrk="1" hangingPunct="1"/>
            <a:r>
              <a:rPr lang="en-US" altLang="en-US" smtClean="0"/>
              <a:t>Gray hats</a:t>
            </a:r>
          </a:p>
          <a:p>
            <a:pPr lvl="1" eaLnBrk="1" hangingPunct="1"/>
            <a:r>
              <a:rPr lang="en-US" altLang="en-US" smtClean="0"/>
              <a:t>Script kiddies</a:t>
            </a:r>
          </a:p>
          <a:p>
            <a:pPr lvl="1" eaLnBrk="1" hangingPunct="1"/>
            <a:r>
              <a:rPr lang="en-US" altLang="en-US" smtClean="0"/>
              <a:t>Sneakers</a:t>
            </a:r>
          </a:p>
          <a:p>
            <a:pPr lvl="1" eaLnBrk="1" hangingPunct="1"/>
            <a:r>
              <a:rPr lang="en-US" altLang="en-US" smtClean="0"/>
              <a:t>Ethical hackers</a:t>
            </a:r>
          </a:p>
          <a:p>
            <a:pPr lvl="1" eaLnBrk="1" hangingPunct="1"/>
            <a:endParaRPr lang="en-US" altLang="en-US" smtClean="0"/>
          </a:p>
        </p:txBody>
      </p:sp>
      <p:pic>
        <p:nvPicPr>
          <p:cNvPr id="20485" name="Picture 6" descr="MCPE03446_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0" y="1905000"/>
            <a:ext cx="2325688" cy="223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p:spPr>
        <p:txBody>
          <a:bodyPr/>
          <a:lstStyle>
            <a:lvl1pPr>
              <a:spcBef>
                <a:spcPct val="20000"/>
              </a:spcBef>
              <a:buClr>
                <a:schemeClr val="accent1"/>
              </a:buClr>
              <a:buSzPct val="65000"/>
              <a:buFont typeface="Wingdings" panose="05000000000000000000" pitchFamily="2" charset="2"/>
              <a:buChar char="n"/>
              <a:defRPr sz="3000">
                <a:solidFill>
                  <a:schemeClr val="accent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accent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accent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accent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9pPr>
          </a:lstStyle>
          <a:p>
            <a:pPr>
              <a:spcBef>
                <a:spcPct val="0"/>
              </a:spcBef>
              <a:buClrTx/>
              <a:buSzTx/>
              <a:buFontTx/>
              <a:buNone/>
            </a:pPr>
            <a:fld id="{0664D896-A52E-4876-BF68-B376A261AEDD}" type="slidenum">
              <a:rPr lang="en-US" altLang="en-US" sz="1200">
                <a:latin typeface="Garamond" panose="02020404030301010803" pitchFamily="18" charset="0"/>
              </a:rPr>
              <a:pPr>
                <a:spcBef>
                  <a:spcPct val="0"/>
                </a:spcBef>
                <a:buClrTx/>
                <a:buSzTx/>
                <a:buFontTx/>
                <a:buNone/>
              </a:pPr>
              <a:t>24</a:t>
            </a:fld>
            <a:endParaRPr lang="en-US" altLang="en-US" sz="1200">
              <a:latin typeface="Garamond" panose="02020404030301010803" pitchFamily="18" charset="0"/>
            </a:endParaRPr>
          </a:p>
        </p:txBody>
      </p:sp>
      <p:sp>
        <p:nvSpPr>
          <p:cNvPr id="21507" name="Rectangle 2"/>
          <p:cNvSpPr>
            <a:spLocks noGrp="1" noChangeArrowheads="1"/>
          </p:cNvSpPr>
          <p:nvPr>
            <p:ph type="title"/>
          </p:nvPr>
        </p:nvSpPr>
        <p:spPr/>
        <p:txBody>
          <a:bodyPr/>
          <a:lstStyle/>
          <a:p>
            <a:pPr eaLnBrk="1" hangingPunct="1"/>
            <a:r>
              <a:rPr lang="en-US" altLang="en-US" sz="3800" smtClean="0">
                <a:solidFill>
                  <a:schemeClr val="bg1"/>
                </a:solidFill>
              </a:rPr>
              <a:t>Basic Security Terminology (cont.)</a:t>
            </a:r>
          </a:p>
        </p:txBody>
      </p:sp>
      <p:sp>
        <p:nvSpPr>
          <p:cNvPr id="21508" name="Rectangle 3"/>
          <p:cNvSpPr>
            <a:spLocks noGrp="1" noChangeArrowheads="1"/>
          </p:cNvSpPr>
          <p:nvPr>
            <p:ph type="body" idx="1"/>
          </p:nvPr>
        </p:nvSpPr>
        <p:spPr/>
        <p:txBody>
          <a:bodyPr/>
          <a:lstStyle/>
          <a:p>
            <a:pPr eaLnBrk="1" hangingPunct="1">
              <a:buFont typeface="Wingdings" panose="05000000000000000000" pitchFamily="2" charset="2"/>
              <a:buNone/>
            </a:pPr>
            <a:r>
              <a:rPr lang="en-US" altLang="en-US" smtClean="0"/>
              <a:t>Devices</a:t>
            </a:r>
          </a:p>
          <a:p>
            <a:pPr lvl="1" eaLnBrk="1" hangingPunct="1"/>
            <a:r>
              <a:rPr lang="en-US" altLang="en-US" smtClean="0"/>
              <a:t>Firewall</a:t>
            </a:r>
          </a:p>
          <a:p>
            <a:pPr lvl="2" eaLnBrk="1" hangingPunct="1"/>
            <a:r>
              <a:rPr lang="en-US" altLang="en-US" smtClean="0"/>
              <a:t>Filters network traffic</a:t>
            </a:r>
          </a:p>
          <a:p>
            <a:pPr lvl="1" eaLnBrk="1" hangingPunct="1"/>
            <a:r>
              <a:rPr lang="en-US" altLang="en-US" smtClean="0"/>
              <a:t>Proxy server</a:t>
            </a:r>
          </a:p>
          <a:p>
            <a:pPr lvl="2" eaLnBrk="1" hangingPunct="1"/>
            <a:r>
              <a:rPr lang="en-US" altLang="en-US" smtClean="0"/>
              <a:t>Disguises IP address of internal host</a:t>
            </a:r>
          </a:p>
          <a:p>
            <a:pPr lvl="1" eaLnBrk="1" hangingPunct="1"/>
            <a:r>
              <a:rPr lang="en-US" altLang="en-US" smtClean="0"/>
              <a:t>Intrusion Detection System</a:t>
            </a:r>
          </a:p>
          <a:p>
            <a:pPr lvl="2" eaLnBrk="1" hangingPunct="1"/>
            <a:r>
              <a:rPr lang="en-US" altLang="en-US" smtClean="0"/>
              <a:t>Monitors traffic, looking for attempted attacks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3"/>
          <p:cNvSpPr>
            <a:spLocks noGrp="1"/>
          </p:cNvSpPr>
          <p:nvPr>
            <p:ph type="sldNum" sz="quarter" idx="10"/>
          </p:nvPr>
        </p:nvSpPr>
        <p:spPr>
          <a:noFill/>
        </p:spPr>
        <p:txBody>
          <a:bodyPr/>
          <a:lstStyle>
            <a:lvl1pPr>
              <a:spcBef>
                <a:spcPct val="20000"/>
              </a:spcBef>
              <a:buClr>
                <a:schemeClr val="accent1"/>
              </a:buClr>
              <a:buSzPct val="65000"/>
              <a:buFont typeface="Wingdings" panose="05000000000000000000" pitchFamily="2" charset="2"/>
              <a:buChar char="n"/>
              <a:defRPr sz="3000">
                <a:solidFill>
                  <a:schemeClr val="accent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accent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accent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accent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9pPr>
          </a:lstStyle>
          <a:p>
            <a:pPr>
              <a:spcBef>
                <a:spcPct val="0"/>
              </a:spcBef>
              <a:buClrTx/>
              <a:buSzTx/>
              <a:buFontTx/>
              <a:buNone/>
            </a:pPr>
            <a:fld id="{3CF5F096-290F-4A6A-9BE9-01861D8B95B2}" type="slidenum">
              <a:rPr lang="en-US" altLang="en-US" sz="1200">
                <a:latin typeface="Garamond" panose="02020404030301010803" pitchFamily="18" charset="0"/>
              </a:rPr>
              <a:pPr>
                <a:spcBef>
                  <a:spcPct val="0"/>
                </a:spcBef>
                <a:buClrTx/>
                <a:buSzTx/>
                <a:buFontTx/>
                <a:buNone/>
              </a:pPr>
              <a:t>25</a:t>
            </a:fld>
            <a:endParaRPr lang="en-US" altLang="en-US" sz="1200">
              <a:latin typeface="Garamond" panose="02020404030301010803" pitchFamily="18" charset="0"/>
            </a:endParaRPr>
          </a:p>
        </p:txBody>
      </p:sp>
      <p:sp>
        <p:nvSpPr>
          <p:cNvPr id="22531" name="Rectangle 2"/>
          <p:cNvSpPr>
            <a:spLocks noGrp="1" noChangeArrowheads="1"/>
          </p:cNvSpPr>
          <p:nvPr>
            <p:ph type="title"/>
          </p:nvPr>
        </p:nvSpPr>
        <p:spPr/>
        <p:txBody>
          <a:bodyPr/>
          <a:lstStyle/>
          <a:p>
            <a:pPr eaLnBrk="1" hangingPunct="1"/>
            <a:r>
              <a:rPr lang="en-US" altLang="en-US" sz="3800" smtClean="0">
                <a:solidFill>
                  <a:schemeClr val="bg1"/>
                </a:solidFill>
              </a:rPr>
              <a:t>Basic Security Terminology (cont.)</a:t>
            </a:r>
          </a:p>
        </p:txBody>
      </p:sp>
      <p:sp>
        <p:nvSpPr>
          <p:cNvPr id="22532" name="Rectangle 3"/>
          <p:cNvSpPr>
            <a:spLocks noGrp="1" noChangeArrowheads="1"/>
          </p:cNvSpPr>
          <p:nvPr>
            <p:ph type="body" idx="1"/>
          </p:nvPr>
        </p:nvSpPr>
        <p:spPr/>
        <p:txBody>
          <a:bodyPr/>
          <a:lstStyle/>
          <a:p>
            <a:pPr eaLnBrk="1" hangingPunct="1">
              <a:buFont typeface="Wingdings" panose="05000000000000000000" pitchFamily="2" charset="2"/>
              <a:buNone/>
            </a:pPr>
            <a:r>
              <a:rPr lang="en-US" altLang="en-US" sz="2600" smtClean="0"/>
              <a:t>Activities</a:t>
            </a:r>
          </a:p>
          <a:p>
            <a:pPr lvl="1" eaLnBrk="1" hangingPunct="1"/>
            <a:r>
              <a:rPr lang="en-US" altLang="en-US" sz="2200" smtClean="0"/>
              <a:t>Authentication</a:t>
            </a:r>
          </a:p>
          <a:p>
            <a:pPr lvl="1" eaLnBrk="1" hangingPunct="1"/>
            <a:r>
              <a:rPr lang="en-US" altLang="en-US" sz="2200" smtClean="0"/>
              <a:t>Auditing</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lvl1pPr>
              <a:spcBef>
                <a:spcPct val="20000"/>
              </a:spcBef>
              <a:buClr>
                <a:schemeClr val="accent1"/>
              </a:buClr>
              <a:buSzPct val="65000"/>
              <a:buFont typeface="Wingdings" panose="05000000000000000000" pitchFamily="2" charset="2"/>
              <a:buChar char="n"/>
              <a:defRPr sz="3000">
                <a:solidFill>
                  <a:schemeClr val="accent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accent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accent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accent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9pPr>
          </a:lstStyle>
          <a:p>
            <a:pPr>
              <a:spcBef>
                <a:spcPct val="0"/>
              </a:spcBef>
              <a:buClrTx/>
              <a:buSzTx/>
              <a:buFontTx/>
              <a:buNone/>
            </a:pPr>
            <a:fld id="{3D15BB31-63A6-4F83-9875-192EA71E13DD}" type="slidenum">
              <a:rPr lang="en-US" altLang="en-US" sz="1200">
                <a:latin typeface="Garamond" panose="02020404030301010803" pitchFamily="18" charset="0"/>
              </a:rPr>
              <a:pPr>
                <a:spcBef>
                  <a:spcPct val="0"/>
                </a:spcBef>
                <a:buClrTx/>
                <a:buSzTx/>
                <a:buFontTx/>
                <a:buNone/>
              </a:pPr>
              <a:t>26</a:t>
            </a:fld>
            <a:endParaRPr lang="en-US" altLang="en-US" sz="1200">
              <a:latin typeface="Garamond" panose="02020404030301010803" pitchFamily="18" charset="0"/>
            </a:endParaRPr>
          </a:p>
        </p:txBody>
      </p:sp>
      <p:sp>
        <p:nvSpPr>
          <p:cNvPr id="23555" name="Rectangle 2"/>
          <p:cNvSpPr>
            <a:spLocks noGrp="1" noChangeArrowheads="1"/>
          </p:cNvSpPr>
          <p:nvPr>
            <p:ph type="title"/>
          </p:nvPr>
        </p:nvSpPr>
        <p:spPr/>
        <p:txBody>
          <a:bodyPr/>
          <a:lstStyle/>
          <a:p>
            <a:pPr eaLnBrk="1" hangingPunct="1"/>
            <a:r>
              <a:rPr lang="en-US" altLang="en-US" smtClean="0">
                <a:solidFill>
                  <a:schemeClr val="bg1"/>
                </a:solidFill>
              </a:rPr>
              <a:t>Network Security Paradigms</a:t>
            </a:r>
          </a:p>
        </p:txBody>
      </p:sp>
      <p:sp>
        <p:nvSpPr>
          <p:cNvPr id="23556" name="Rectangle 3"/>
          <p:cNvSpPr>
            <a:spLocks noGrp="1" noChangeArrowheads="1"/>
          </p:cNvSpPr>
          <p:nvPr>
            <p:ph type="body" idx="1"/>
          </p:nvPr>
        </p:nvSpPr>
        <p:spPr>
          <a:xfrm>
            <a:off x="457200" y="1524000"/>
            <a:ext cx="8229600" cy="4525963"/>
          </a:xfrm>
        </p:spPr>
        <p:txBody>
          <a:bodyPr/>
          <a:lstStyle/>
          <a:p>
            <a:pPr eaLnBrk="1" hangingPunct="1"/>
            <a:r>
              <a:rPr lang="en-US" altLang="en-US" smtClean="0"/>
              <a:t>How will you protect your network?</a:t>
            </a:r>
          </a:p>
          <a:p>
            <a:pPr lvl="1" eaLnBrk="1" hangingPunct="1"/>
            <a:r>
              <a:rPr lang="en-US" altLang="en-US" smtClean="0"/>
              <a:t>CIA Triangle (</a:t>
            </a:r>
            <a:r>
              <a:rPr lang="en-US" altLang="en-US" i="1" smtClean="0"/>
              <a:t>Confidentiality, </a:t>
            </a:r>
            <a:r>
              <a:rPr lang="en-US" altLang="en-US" i="1" smtClean="0">
                <a:hlinkClick r:id="rId3" action="ppaction://hlinkpres?slideindex=1&amp;slidetitle="/>
              </a:rPr>
              <a:t>Integrity</a:t>
            </a:r>
            <a:r>
              <a:rPr lang="en-US" altLang="en-US" i="1" smtClean="0"/>
              <a:t>, Availability: Cryptography</a:t>
            </a:r>
            <a:r>
              <a:rPr lang="en-US" altLang="en-US" smtClean="0"/>
              <a:t>)</a:t>
            </a:r>
          </a:p>
          <a:p>
            <a:pPr lvl="1" eaLnBrk="1" hangingPunct="1"/>
            <a:r>
              <a:rPr lang="en-US" altLang="en-US" smtClean="0"/>
              <a:t>Least Privileges</a:t>
            </a:r>
          </a:p>
          <a:p>
            <a:pPr lvl="1" eaLnBrk="1" hangingPunct="1"/>
            <a:r>
              <a:rPr lang="en-US" altLang="en-US" smtClean="0"/>
              <a:t>Perimeter security approach </a:t>
            </a:r>
          </a:p>
          <a:p>
            <a:pPr lvl="1" eaLnBrk="1" hangingPunct="1"/>
            <a:r>
              <a:rPr lang="en-US" altLang="en-US" smtClean="0"/>
              <a:t>Layered security approach </a:t>
            </a:r>
          </a:p>
          <a:p>
            <a:pPr lvl="1" eaLnBrk="1" hangingPunct="1"/>
            <a:r>
              <a:rPr lang="en-US" altLang="en-US" smtClean="0"/>
              <a:t>Proactive versus reactive</a:t>
            </a:r>
          </a:p>
          <a:p>
            <a:pPr lvl="1" eaLnBrk="1" hangingPunct="1"/>
            <a:r>
              <a:rPr lang="en-US" altLang="en-US" smtClean="0"/>
              <a:t>Hybrid security method</a:t>
            </a:r>
          </a:p>
          <a:p>
            <a:pPr lvl="1" eaLnBrk="1" hangingPunct="1">
              <a:buFont typeface="Wingdings" panose="05000000000000000000" pitchFamily="2" charset="2"/>
              <a:buNone/>
            </a:pPr>
            <a:endParaRPr lang="en-US" altLang="en-US" smtClean="0"/>
          </a:p>
          <a:p>
            <a:pPr lvl="2" eaLnBrk="1" hangingPunct="1">
              <a:buFont typeface="Wingdings" panose="05000000000000000000" pitchFamily="2" charset="2"/>
              <a:buNone/>
            </a:pPr>
            <a:endParaRPr lang="en-US" altLang="en-US" smtClean="0"/>
          </a:p>
          <a:p>
            <a:pPr lvl="1" eaLnBrk="1" hangingPunct="1"/>
            <a:endParaRPr lang="en-US" altLang="en-US"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0"/>
          </p:nvPr>
        </p:nvSpPr>
        <p:spPr/>
        <p:txBody>
          <a:bodyPr/>
          <a:lstStyle/>
          <a:p>
            <a:pPr>
              <a:defRPr/>
            </a:pPr>
            <a:r>
              <a:rPr lang="en-US">
                <a:solidFill>
                  <a:prstClr val="black">
                    <a:tint val="75000"/>
                  </a:prstClr>
                </a:solidFill>
              </a:rPr>
              <a:t>Security+ Guide to Network Security Fundamentals, Fourth Edition</a:t>
            </a:r>
          </a:p>
        </p:txBody>
      </p:sp>
      <p:sp>
        <p:nvSpPr>
          <p:cNvPr id="7" name="Slide Number Placeholder 6"/>
          <p:cNvSpPr>
            <a:spLocks noGrp="1"/>
          </p:cNvSpPr>
          <p:nvPr>
            <p:ph type="sldNum" sz="quarter" idx="11"/>
          </p:nvPr>
        </p:nvSpPr>
        <p:spPr/>
        <p:txBody>
          <a:bodyPr/>
          <a:lstStyle/>
          <a:p>
            <a:pPr>
              <a:defRPr/>
            </a:pPr>
            <a:fld id="{1D6ADF41-8CA8-4AA0-BD4C-1CF1DC56056D}" type="slidenum">
              <a:rPr lang="en-US" smtClean="0">
                <a:solidFill>
                  <a:prstClr val="black">
                    <a:tint val="75000"/>
                  </a:prstClr>
                </a:solidFill>
              </a:rPr>
              <a:pPr>
                <a:defRPr/>
              </a:pPr>
              <a:t>27</a:t>
            </a:fld>
            <a:endParaRPr lang="en-US" dirty="0">
              <a:solidFill>
                <a:prstClr val="black">
                  <a:tint val="75000"/>
                </a:prstClr>
              </a:solidFill>
            </a:endParaRPr>
          </a:p>
        </p:txBody>
      </p:sp>
      <p:sp>
        <p:nvSpPr>
          <p:cNvPr id="8" name="TextBox 7"/>
          <p:cNvSpPr txBox="1"/>
          <p:nvPr/>
        </p:nvSpPr>
        <p:spPr>
          <a:xfrm>
            <a:off x="3200400" y="5486400"/>
            <a:ext cx="3003550" cy="523875"/>
          </a:xfrm>
          <a:prstGeom prst="rect">
            <a:avLst/>
          </a:prstGeom>
          <a:noFill/>
        </p:spPr>
        <p:txBody>
          <a:bodyPr wrap="none">
            <a:spAutoFit/>
          </a:bodyPr>
          <a:lstStyle/>
          <a:p>
            <a:pPr eaLnBrk="1" fontAlgn="auto" hangingPunct="1">
              <a:spcBef>
                <a:spcPts val="0"/>
              </a:spcBef>
              <a:spcAft>
                <a:spcPts val="0"/>
              </a:spcAft>
              <a:defRPr/>
            </a:pPr>
            <a:r>
              <a:rPr lang="en-US" sz="1600" dirty="0">
                <a:solidFill>
                  <a:prstClr val="black"/>
                </a:solidFill>
                <a:latin typeface="Calibri"/>
              </a:rPr>
              <a:t>Figure 11-3 Hashing at an ATM</a:t>
            </a:r>
          </a:p>
          <a:p>
            <a:pPr eaLnBrk="1" fontAlgn="auto" hangingPunct="1">
              <a:spcBef>
                <a:spcPts val="0"/>
              </a:spcBef>
              <a:spcAft>
                <a:spcPts val="0"/>
              </a:spcAft>
              <a:defRPr/>
            </a:pPr>
            <a:r>
              <a:rPr lang="en-US" sz="1200" dirty="0">
                <a:solidFill>
                  <a:prstClr val="black"/>
                </a:solidFill>
                <a:latin typeface="Calibri"/>
              </a:rPr>
              <a:t>© Cengage Learning 2012</a:t>
            </a:r>
          </a:p>
        </p:txBody>
      </p:sp>
      <p:pic>
        <p:nvPicPr>
          <p:cNvPr id="1741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914400"/>
            <a:ext cx="8488363" cy="431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77455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lvl1pPr>
              <a:spcBef>
                <a:spcPct val="20000"/>
              </a:spcBef>
              <a:buClr>
                <a:schemeClr val="accent1"/>
              </a:buClr>
              <a:buSzPct val="65000"/>
              <a:buFont typeface="Wingdings" panose="05000000000000000000" pitchFamily="2" charset="2"/>
              <a:buChar char="n"/>
              <a:defRPr sz="3000">
                <a:solidFill>
                  <a:schemeClr val="accent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accent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accent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accent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9pPr>
          </a:lstStyle>
          <a:p>
            <a:pPr>
              <a:spcBef>
                <a:spcPct val="0"/>
              </a:spcBef>
              <a:buClrTx/>
              <a:buSzTx/>
              <a:buFontTx/>
              <a:buNone/>
            </a:pPr>
            <a:fld id="{4AFD87C7-1EEB-49C8-93EF-2E844E25E130}" type="slidenum">
              <a:rPr lang="en-US" altLang="en-US" sz="1200">
                <a:latin typeface="Garamond" panose="02020404030301010803" pitchFamily="18" charset="0"/>
              </a:rPr>
              <a:pPr>
                <a:spcBef>
                  <a:spcPct val="0"/>
                </a:spcBef>
                <a:buClrTx/>
                <a:buSzTx/>
                <a:buFontTx/>
                <a:buNone/>
              </a:pPr>
              <a:t>28</a:t>
            </a:fld>
            <a:endParaRPr lang="en-US" altLang="en-US" sz="1200">
              <a:latin typeface="Garamond" panose="02020404030301010803" pitchFamily="18" charset="0"/>
            </a:endParaRPr>
          </a:p>
        </p:txBody>
      </p:sp>
      <p:sp>
        <p:nvSpPr>
          <p:cNvPr id="24579" name="Rectangle 2"/>
          <p:cNvSpPr>
            <a:spLocks noGrp="1" noChangeArrowheads="1"/>
          </p:cNvSpPr>
          <p:nvPr>
            <p:ph type="title"/>
          </p:nvPr>
        </p:nvSpPr>
        <p:spPr/>
        <p:txBody>
          <a:bodyPr/>
          <a:lstStyle/>
          <a:p>
            <a:pPr eaLnBrk="1" hangingPunct="1"/>
            <a:r>
              <a:rPr lang="en-US" altLang="en-US" sz="3200" smtClean="0">
                <a:solidFill>
                  <a:schemeClr val="bg1"/>
                </a:solidFill>
              </a:rPr>
              <a:t>How Do Legal Issues Impact Network Security?</a:t>
            </a:r>
          </a:p>
        </p:txBody>
      </p:sp>
      <p:sp>
        <p:nvSpPr>
          <p:cNvPr id="24580" name="Rectangle 3"/>
          <p:cNvSpPr>
            <a:spLocks noGrp="1" noChangeArrowheads="1"/>
          </p:cNvSpPr>
          <p:nvPr>
            <p:ph type="body" idx="1"/>
          </p:nvPr>
        </p:nvSpPr>
        <p:spPr>
          <a:xfrm>
            <a:off x="457200" y="1371600"/>
            <a:ext cx="8229600" cy="4754563"/>
          </a:xfrm>
        </p:spPr>
        <p:txBody>
          <a:bodyPr/>
          <a:lstStyle/>
          <a:p>
            <a:pPr eaLnBrk="1" hangingPunct="1"/>
            <a:r>
              <a:rPr lang="en-US" altLang="en-US" i="1" smtClean="0"/>
              <a:t>The Computer Security Act of 1987</a:t>
            </a:r>
          </a:p>
          <a:p>
            <a:pPr eaLnBrk="1" hangingPunct="1"/>
            <a:r>
              <a:rPr lang="en-US" altLang="en-US" i="1" smtClean="0"/>
              <a:t>OMB Circular A-130</a:t>
            </a:r>
          </a:p>
          <a:p>
            <a:pPr eaLnBrk="1" hangingPunct="1"/>
            <a:r>
              <a:rPr lang="en-US" altLang="en-US" smtClean="0"/>
              <a:t>See </a:t>
            </a:r>
            <a:r>
              <a:rPr lang="en-US" altLang="en-US" u="sng" smtClean="0">
                <a:hlinkClick r:id="rId3"/>
              </a:rPr>
              <a:t>www.alw.nih.gov/Security/FIRST/papers/ legal/statelaw.txt</a:t>
            </a:r>
            <a:r>
              <a:rPr lang="en-US" altLang="en-US" smtClean="0">
                <a:hlinkClick r:id="rId3"/>
              </a:rPr>
              <a:t> </a:t>
            </a:r>
            <a:r>
              <a:rPr lang="en-US" altLang="en-US" smtClean="0"/>
              <a:t>for state computer laws</a:t>
            </a:r>
          </a:p>
          <a:p>
            <a:pPr eaLnBrk="1" hangingPunct="1"/>
            <a:r>
              <a:rPr lang="en-US" altLang="en-US" smtClean="0"/>
              <a:t>Health Insurance Portability and Accountability Act of 1996, HIPAA</a:t>
            </a:r>
          </a:p>
          <a:p>
            <a:pPr eaLnBrk="1" hangingPunct="1">
              <a:buFont typeface="Wingdings" panose="05000000000000000000" pitchFamily="2" charset="2"/>
              <a:buNone/>
            </a:pPr>
            <a:endParaRPr lang="en-US" altLang="en-US" sz="2100" smtClean="0"/>
          </a:p>
          <a:p>
            <a:pPr eaLnBrk="1" hangingPunct="1">
              <a:buFont typeface="Wingdings" panose="05000000000000000000" pitchFamily="2" charset="2"/>
              <a:buNone/>
            </a:pPr>
            <a:endParaRPr lang="en-US" altLang="en-US" sz="2100" i="1"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3"/>
          <p:cNvSpPr>
            <a:spLocks noGrp="1"/>
          </p:cNvSpPr>
          <p:nvPr>
            <p:ph type="sldNum" sz="quarter" idx="10"/>
          </p:nvPr>
        </p:nvSpPr>
        <p:spPr>
          <a:noFill/>
        </p:spPr>
        <p:txBody>
          <a:bodyPr/>
          <a:lstStyle>
            <a:lvl1pPr>
              <a:spcBef>
                <a:spcPct val="20000"/>
              </a:spcBef>
              <a:buClr>
                <a:schemeClr val="accent1"/>
              </a:buClr>
              <a:buSzPct val="65000"/>
              <a:buFont typeface="Wingdings" panose="05000000000000000000" pitchFamily="2" charset="2"/>
              <a:buChar char="n"/>
              <a:defRPr sz="3000">
                <a:solidFill>
                  <a:schemeClr val="accent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accent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accent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accent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9pPr>
          </a:lstStyle>
          <a:p>
            <a:pPr>
              <a:spcBef>
                <a:spcPct val="0"/>
              </a:spcBef>
              <a:buClrTx/>
              <a:buSzTx/>
              <a:buFontTx/>
              <a:buNone/>
            </a:pPr>
            <a:fld id="{A8D1A2D0-5D3B-426C-A414-46DEE063D076}" type="slidenum">
              <a:rPr lang="en-US" altLang="en-US" sz="1200">
                <a:latin typeface="Garamond" panose="02020404030301010803" pitchFamily="18" charset="0"/>
              </a:rPr>
              <a:pPr>
                <a:spcBef>
                  <a:spcPct val="0"/>
                </a:spcBef>
                <a:buClrTx/>
                <a:buSzTx/>
                <a:buFontTx/>
                <a:buNone/>
              </a:pPr>
              <a:t>29</a:t>
            </a:fld>
            <a:endParaRPr lang="en-US" altLang="en-US" sz="1200">
              <a:latin typeface="Garamond" panose="02020404030301010803" pitchFamily="18" charset="0"/>
            </a:endParaRPr>
          </a:p>
        </p:txBody>
      </p:sp>
      <p:sp>
        <p:nvSpPr>
          <p:cNvPr id="25603" name="Rectangle 2"/>
          <p:cNvSpPr>
            <a:spLocks noGrp="1" noChangeArrowheads="1"/>
          </p:cNvSpPr>
          <p:nvPr>
            <p:ph type="title"/>
          </p:nvPr>
        </p:nvSpPr>
        <p:spPr/>
        <p:txBody>
          <a:bodyPr/>
          <a:lstStyle/>
          <a:p>
            <a:pPr eaLnBrk="1" hangingPunct="1"/>
            <a:r>
              <a:rPr lang="en-US" altLang="en-US" smtClean="0">
                <a:solidFill>
                  <a:schemeClr val="bg1"/>
                </a:solidFill>
              </a:rPr>
              <a:t>Online Security Resources</a:t>
            </a:r>
          </a:p>
        </p:txBody>
      </p:sp>
      <p:sp>
        <p:nvSpPr>
          <p:cNvPr id="25604" name="Rectangle 3"/>
          <p:cNvSpPr>
            <a:spLocks noGrp="1" noChangeArrowheads="1"/>
          </p:cNvSpPr>
          <p:nvPr>
            <p:ph type="body" idx="1"/>
          </p:nvPr>
        </p:nvSpPr>
        <p:spPr>
          <a:xfrm>
            <a:off x="457200" y="1600200"/>
            <a:ext cx="8229600" cy="4495800"/>
          </a:xfrm>
        </p:spPr>
        <p:txBody>
          <a:bodyPr/>
          <a:lstStyle/>
          <a:p>
            <a:pPr eaLnBrk="1" hangingPunct="1">
              <a:defRPr/>
            </a:pPr>
            <a:r>
              <a:rPr lang="en-US" altLang="en-US" sz="2800" dirty="0" smtClean="0"/>
              <a:t>CERT (</a:t>
            </a:r>
            <a:r>
              <a:rPr lang="en-US" altLang="en-US" sz="2800" i="1" dirty="0" smtClean="0"/>
              <a:t>Computer Emergency Readiness Team</a:t>
            </a:r>
            <a:r>
              <a:rPr lang="en-US" altLang="en-US" sz="2800" dirty="0" smtClean="0"/>
              <a:t>)</a:t>
            </a:r>
          </a:p>
          <a:p>
            <a:pPr lvl="1" eaLnBrk="1" hangingPunct="1">
              <a:defRPr/>
            </a:pPr>
            <a:r>
              <a:rPr lang="en-US" altLang="en-US" dirty="0" smtClean="0">
                <a:hlinkClick r:id="rId3"/>
              </a:rPr>
              <a:t>www.cert.org</a:t>
            </a:r>
            <a:endParaRPr lang="en-US" altLang="en-US" dirty="0" smtClean="0"/>
          </a:p>
          <a:p>
            <a:pPr eaLnBrk="1" hangingPunct="1">
              <a:defRPr/>
            </a:pPr>
            <a:r>
              <a:rPr lang="en-US" altLang="en-US" sz="2800" dirty="0" smtClean="0"/>
              <a:t>Microsoft Security Advisor </a:t>
            </a:r>
          </a:p>
          <a:p>
            <a:pPr lvl="1" eaLnBrk="1" hangingPunct="1">
              <a:defRPr/>
            </a:pPr>
            <a:r>
              <a:rPr lang="en-US" altLang="en-US" dirty="0" smtClean="0">
                <a:hlinkClick r:id="rId4"/>
              </a:rPr>
              <a:t>www.microsoft.com/security/default.mspx</a:t>
            </a:r>
            <a:r>
              <a:rPr lang="en-US" altLang="en-US" dirty="0" smtClean="0"/>
              <a:t> </a:t>
            </a:r>
          </a:p>
          <a:p>
            <a:pPr marL="342900" lvl="1" indent="-342900" eaLnBrk="1" hangingPunct="1">
              <a:buClr>
                <a:schemeClr val="accent1"/>
              </a:buClr>
              <a:buSzPct val="65000"/>
              <a:buFont typeface="Wingdings" panose="05000000000000000000" pitchFamily="2" charset="2"/>
              <a:buChar char="n"/>
              <a:defRPr/>
            </a:pPr>
            <a:r>
              <a:rPr lang="en-US" altLang="en-US" sz="2800" dirty="0" smtClean="0"/>
              <a:t>F-Secure </a:t>
            </a:r>
            <a:r>
              <a:rPr lang="en-US" altLang="en-US" sz="2400" i="1" dirty="0" smtClean="0"/>
              <a:t>(Information on virus outbreaks)</a:t>
            </a:r>
          </a:p>
          <a:p>
            <a:pPr lvl="1" eaLnBrk="1" hangingPunct="1">
              <a:defRPr/>
            </a:pPr>
            <a:r>
              <a:rPr lang="en-US" altLang="en-US" dirty="0" smtClean="0">
                <a:hlinkClick r:id="rId5"/>
              </a:rPr>
              <a:t>www.f-secure.com</a:t>
            </a:r>
            <a:endParaRPr lang="en-US" altLang="en-US" dirty="0" smtClean="0"/>
          </a:p>
          <a:p>
            <a:pPr marL="342900" lvl="1" indent="-342900" eaLnBrk="1" hangingPunct="1">
              <a:buClr>
                <a:schemeClr val="accent1"/>
              </a:buClr>
              <a:buSzPct val="65000"/>
              <a:buFont typeface="Wingdings" panose="05000000000000000000" pitchFamily="2" charset="2"/>
              <a:buChar char="n"/>
              <a:defRPr/>
            </a:pPr>
            <a:r>
              <a:rPr lang="en-US" altLang="en-US" sz="2800" dirty="0" smtClean="0"/>
              <a:t>SANS </a:t>
            </a:r>
            <a:r>
              <a:rPr lang="en-US" altLang="en-US" sz="2400" i="1" dirty="0" smtClean="0"/>
              <a:t>(Documentation on computer security issues)</a:t>
            </a:r>
          </a:p>
          <a:p>
            <a:pPr lvl="1" eaLnBrk="1" hangingPunct="1">
              <a:defRPr/>
            </a:pPr>
            <a:r>
              <a:rPr lang="en-US" altLang="en-US" dirty="0" smtClean="0">
                <a:hlinkClick r:id="rId6"/>
              </a:rPr>
              <a:t>www.sans.org</a:t>
            </a:r>
            <a:r>
              <a:rPr lang="en-US" altLang="en-US" dirty="0" smtClean="0"/>
              <a:t> </a:t>
            </a:r>
          </a:p>
          <a:p>
            <a:pPr lvl="1" eaLnBrk="1" hangingPunct="1">
              <a:buFont typeface="Wingdings" panose="05000000000000000000" pitchFamily="2" charset="2"/>
              <a:buNone/>
              <a:defRPr/>
            </a:pPr>
            <a:endParaRPr lang="en-US" altLang="en-US" dirty="0" smtClean="0"/>
          </a:p>
          <a:p>
            <a:pPr lvl="1" eaLnBrk="1" hangingPunct="1">
              <a:buFont typeface="Wingdings" panose="05000000000000000000" pitchFamily="2" charset="2"/>
              <a:buNone/>
              <a:defRPr/>
            </a:pPr>
            <a:endParaRPr lang="en-US" altLang="en-US" sz="2200" dirty="0" smtClean="0"/>
          </a:p>
          <a:p>
            <a:pPr lvl="1" eaLnBrk="1" hangingPunct="1">
              <a:buFont typeface="Wingdings" panose="05000000000000000000" pitchFamily="2" charset="2"/>
              <a:buNone/>
              <a:defRPr/>
            </a:pPr>
            <a:endParaRPr lang="en-US" altLang="en-US" sz="22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p:spPr>
        <p:txBody>
          <a:bodyPr/>
          <a:lstStyle>
            <a:lvl1pPr>
              <a:spcBef>
                <a:spcPct val="20000"/>
              </a:spcBef>
              <a:buClr>
                <a:schemeClr val="accent1"/>
              </a:buClr>
              <a:buSzPct val="65000"/>
              <a:buFont typeface="Wingdings" panose="05000000000000000000" pitchFamily="2" charset="2"/>
              <a:buChar char="n"/>
              <a:defRPr sz="3000">
                <a:solidFill>
                  <a:schemeClr val="accent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accent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accent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accent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9pPr>
          </a:lstStyle>
          <a:p>
            <a:pPr>
              <a:spcBef>
                <a:spcPct val="0"/>
              </a:spcBef>
              <a:buClrTx/>
              <a:buSzTx/>
              <a:buFontTx/>
              <a:buNone/>
            </a:pPr>
            <a:fld id="{7A71DC1F-D6E4-46E2-ADC8-BF11A318324E}" type="slidenum">
              <a:rPr lang="en-US" altLang="en-US" sz="1200">
                <a:latin typeface="Garamond" panose="02020404030301010803" pitchFamily="18" charset="0"/>
              </a:rPr>
              <a:pPr>
                <a:spcBef>
                  <a:spcPct val="0"/>
                </a:spcBef>
                <a:buClrTx/>
                <a:buSzTx/>
                <a:buFontTx/>
                <a:buNone/>
              </a:pPr>
              <a:t>3</a:t>
            </a:fld>
            <a:endParaRPr lang="en-US" altLang="en-US" sz="1200">
              <a:latin typeface="Garamond" panose="02020404030301010803" pitchFamily="18" charset="0"/>
            </a:endParaRPr>
          </a:p>
        </p:txBody>
      </p:sp>
      <p:sp>
        <p:nvSpPr>
          <p:cNvPr id="5123" name="Rectangle 2"/>
          <p:cNvSpPr>
            <a:spLocks noGrp="1" noChangeArrowheads="1"/>
          </p:cNvSpPr>
          <p:nvPr>
            <p:ph type="title"/>
          </p:nvPr>
        </p:nvSpPr>
        <p:spPr/>
        <p:txBody>
          <a:bodyPr/>
          <a:lstStyle/>
          <a:p>
            <a:pPr eaLnBrk="1" hangingPunct="1"/>
            <a:r>
              <a:rPr lang="en-US" altLang="en-US" smtClean="0">
                <a:solidFill>
                  <a:schemeClr val="bg1"/>
                </a:solidFill>
              </a:rPr>
              <a:t>Introduction</a:t>
            </a:r>
          </a:p>
        </p:txBody>
      </p:sp>
      <p:sp>
        <p:nvSpPr>
          <p:cNvPr id="5124" name="Rectangle 3"/>
          <p:cNvSpPr>
            <a:spLocks noGrp="1" noChangeArrowheads="1"/>
          </p:cNvSpPr>
          <p:nvPr>
            <p:ph type="body" idx="1"/>
          </p:nvPr>
        </p:nvSpPr>
        <p:spPr/>
        <p:txBody>
          <a:bodyPr/>
          <a:lstStyle/>
          <a:p>
            <a:pPr eaLnBrk="1" hangingPunct="1"/>
            <a:r>
              <a:rPr lang="en-US" altLang="en-US" smtClean="0"/>
              <a:t>Computer systems and networks are all around us.</a:t>
            </a:r>
          </a:p>
          <a:p>
            <a:pPr lvl="1" eaLnBrk="1" hangingPunct="1"/>
            <a:r>
              <a:rPr lang="en-US" altLang="en-US" smtClean="0"/>
              <a:t>Online banking</a:t>
            </a:r>
          </a:p>
          <a:p>
            <a:pPr lvl="1" eaLnBrk="1" hangingPunct="1"/>
            <a:r>
              <a:rPr lang="en-US" altLang="en-US" smtClean="0"/>
              <a:t>Automated supermarket checkouts</a:t>
            </a:r>
          </a:p>
          <a:p>
            <a:pPr lvl="1" eaLnBrk="1" hangingPunct="1"/>
            <a:r>
              <a:rPr lang="en-US" altLang="en-US" smtClean="0"/>
              <a:t>Online classes</a:t>
            </a:r>
          </a:p>
          <a:p>
            <a:pPr lvl="1" eaLnBrk="1" hangingPunct="1"/>
            <a:r>
              <a:rPr lang="en-US" altLang="en-US" smtClean="0"/>
              <a:t>Online shopping</a:t>
            </a:r>
          </a:p>
          <a:p>
            <a:pPr lvl="1" eaLnBrk="1" hangingPunct="1"/>
            <a:r>
              <a:rPr lang="en-US" altLang="en-US" smtClean="0"/>
              <a:t>Online travel resources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3"/>
          <p:cNvSpPr>
            <a:spLocks noGrp="1"/>
          </p:cNvSpPr>
          <p:nvPr>
            <p:ph type="sldNum" sz="quarter" idx="10"/>
          </p:nvPr>
        </p:nvSpPr>
        <p:spPr>
          <a:noFill/>
        </p:spPr>
        <p:txBody>
          <a:bodyPr/>
          <a:lstStyle>
            <a:lvl1pPr>
              <a:spcBef>
                <a:spcPct val="20000"/>
              </a:spcBef>
              <a:buClr>
                <a:schemeClr val="accent1"/>
              </a:buClr>
              <a:buSzPct val="65000"/>
              <a:buFont typeface="Wingdings" panose="05000000000000000000" pitchFamily="2" charset="2"/>
              <a:buChar char="n"/>
              <a:defRPr sz="3000">
                <a:solidFill>
                  <a:schemeClr val="accent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accent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accent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accent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9pPr>
          </a:lstStyle>
          <a:p>
            <a:pPr>
              <a:spcBef>
                <a:spcPct val="0"/>
              </a:spcBef>
              <a:buClrTx/>
              <a:buSzTx/>
              <a:buFontTx/>
              <a:buNone/>
            </a:pPr>
            <a:fld id="{C6A6B018-7B41-42A9-B12E-D37D8D4860ED}" type="slidenum">
              <a:rPr lang="en-US" altLang="en-US" sz="1200">
                <a:latin typeface="Garamond" panose="02020404030301010803" pitchFamily="18" charset="0"/>
              </a:rPr>
              <a:pPr>
                <a:spcBef>
                  <a:spcPct val="0"/>
                </a:spcBef>
                <a:buClrTx/>
                <a:buSzTx/>
                <a:buFontTx/>
                <a:buNone/>
              </a:pPr>
              <a:t>30</a:t>
            </a:fld>
            <a:endParaRPr lang="en-US" altLang="en-US" sz="1200">
              <a:latin typeface="Garamond" panose="02020404030301010803" pitchFamily="18" charset="0"/>
            </a:endParaRPr>
          </a:p>
        </p:txBody>
      </p:sp>
      <p:sp>
        <p:nvSpPr>
          <p:cNvPr id="26627" name="Rectangle 2"/>
          <p:cNvSpPr>
            <a:spLocks noGrp="1" noChangeArrowheads="1"/>
          </p:cNvSpPr>
          <p:nvPr>
            <p:ph type="title"/>
          </p:nvPr>
        </p:nvSpPr>
        <p:spPr/>
        <p:txBody>
          <a:bodyPr/>
          <a:lstStyle/>
          <a:p>
            <a:pPr eaLnBrk="1" hangingPunct="1"/>
            <a:r>
              <a:rPr lang="en-US" altLang="en-US" smtClean="0">
                <a:solidFill>
                  <a:schemeClr val="bg1"/>
                </a:solidFill>
              </a:rPr>
              <a:t>Summary</a:t>
            </a:r>
          </a:p>
        </p:txBody>
      </p:sp>
      <p:sp>
        <p:nvSpPr>
          <p:cNvPr id="26628" name="Rectangle 3"/>
          <p:cNvSpPr>
            <a:spLocks noGrp="1" noChangeArrowheads="1"/>
          </p:cNvSpPr>
          <p:nvPr>
            <p:ph type="body" idx="1"/>
          </p:nvPr>
        </p:nvSpPr>
        <p:spPr/>
        <p:txBody>
          <a:bodyPr/>
          <a:lstStyle/>
          <a:p>
            <a:pPr eaLnBrk="1" hangingPunct="1">
              <a:lnSpc>
                <a:spcPct val="90000"/>
              </a:lnSpc>
            </a:pPr>
            <a:r>
              <a:rPr lang="en-US" altLang="en-US" smtClean="0"/>
              <a:t>Network security is a constantly changing field.</a:t>
            </a:r>
          </a:p>
          <a:p>
            <a:pPr eaLnBrk="1" hangingPunct="1">
              <a:lnSpc>
                <a:spcPct val="90000"/>
              </a:lnSpc>
            </a:pPr>
            <a:r>
              <a:rPr lang="en-US" altLang="en-US" smtClean="0"/>
              <a:t>You need three levels of knowledge.</a:t>
            </a:r>
          </a:p>
          <a:p>
            <a:pPr lvl="1" eaLnBrk="1" hangingPunct="1">
              <a:lnSpc>
                <a:spcPct val="90000"/>
              </a:lnSpc>
            </a:pPr>
            <a:r>
              <a:rPr lang="en-US" altLang="en-US" smtClean="0"/>
              <a:t>Take the courses necessary to learn the basic techniques.</a:t>
            </a:r>
          </a:p>
          <a:p>
            <a:pPr lvl="1" eaLnBrk="1" hangingPunct="1">
              <a:lnSpc>
                <a:spcPct val="90000"/>
              </a:lnSpc>
            </a:pPr>
            <a:r>
              <a:rPr lang="en-US" altLang="en-US" smtClean="0"/>
              <a:t>Learn your enterprise system intimately, with all its strengths and vulnerabilities.</a:t>
            </a:r>
          </a:p>
          <a:p>
            <a:pPr lvl="1" eaLnBrk="1" hangingPunct="1">
              <a:lnSpc>
                <a:spcPct val="90000"/>
              </a:lnSpc>
            </a:pPr>
            <a:r>
              <a:rPr lang="en-US" altLang="en-US" smtClean="0"/>
              <a:t>Keep current in the ever-changing world of threats and exploits.</a:t>
            </a:r>
          </a:p>
          <a:p>
            <a:pPr eaLnBrk="1" hangingPunct="1">
              <a:lnSpc>
                <a:spcPct val="90000"/>
              </a:lnSpc>
            </a:pPr>
            <a:endParaRPr lang="en-US" altLang="en-US" smtClean="0"/>
          </a:p>
          <a:p>
            <a:pPr eaLnBrk="1" hangingPunct="1">
              <a:lnSpc>
                <a:spcPct val="90000"/>
              </a:lnSpc>
            </a:pPr>
            <a:endParaRPr lang="en-US" alt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p:spPr>
        <p:txBody>
          <a:bodyPr/>
          <a:lstStyle>
            <a:lvl1pPr>
              <a:spcBef>
                <a:spcPct val="20000"/>
              </a:spcBef>
              <a:buClr>
                <a:schemeClr val="accent1"/>
              </a:buClr>
              <a:buSzPct val="65000"/>
              <a:buFont typeface="Wingdings" panose="05000000000000000000" pitchFamily="2" charset="2"/>
              <a:buChar char="n"/>
              <a:defRPr sz="3000">
                <a:solidFill>
                  <a:schemeClr val="accent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accent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accent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accent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9pPr>
          </a:lstStyle>
          <a:p>
            <a:pPr>
              <a:spcBef>
                <a:spcPct val="0"/>
              </a:spcBef>
              <a:buClrTx/>
              <a:buSzTx/>
              <a:buFontTx/>
              <a:buNone/>
            </a:pPr>
            <a:fld id="{2EDE4057-2DB9-41FD-884B-741CAB2662F7}" type="slidenum">
              <a:rPr lang="en-US" altLang="en-US" sz="1200">
                <a:latin typeface="Garamond" panose="02020404030301010803" pitchFamily="18" charset="0"/>
              </a:rPr>
              <a:pPr>
                <a:spcBef>
                  <a:spcPct val="0"/>
                </a:spcBef>
                <a:buClrTx/>
                <a:buSzTx/>
                <a:buFontTx/>
                <a:buNone/>
              </a:pPr>
              <a:t>4</a:t>
            </a:fld>
            <a:endParaRPr lang="en-US" altLang="en-US" sz="1200">
              <a:latin typeface="Garamond" panose="02020404030301010803" pitchFamily="18" charset="0"/>
            </a:endParaRPr>
          </a:p>
        </p:txBody>
      </p:sp>
      <p:sp>
        <p:nvSpPr>
          <p:cNvPr id="6147" name="Rectangle 2"/>
          <p:cNvSpPr>
            <a:spLocks noGrp="1" noChangeArrowheads="1"/>
          </p:cNvSpPr>
          <p:nvPr>
            <p:ph type="title"/>
          </p:nvPr>
        </p:nvSpPr>
        <p:spPr/>
        <p:txBody>
          <a:bodyPr/>
          <a:lstStyle/>
          <a:p>
            <a:pPr eaLnBrk="1" hangingPunct="1"/>
            <a:r>
              <a:rPr lang="en-US" altLang="en-US" smtClean="0">
                <a:solidFill>
                  <a:schemeClr val="bg1"/>
                </a:solidFill>
              </a:rPr>
              <a:t>Introduction (cont.)</a:t>
            </a:r>
          </a:p>
        </p:txBody>
      </p:sp>
      <p:sp>
        <p:nvSpPr>
          <p:cNvPr id="6148" name="Rectangle 3"/>
          <p:cNvSpPr>
            <a:spLocks noGrp="1" noChangeArrowheads="1"/>
          </p:cNvSpPr>
          <p:nvPr>
            <p:ph type="body" idx="1"/>
          </p:nvPr>
        </p:nvSpPr>
        <p:spPr/>
        <p:txBody>
          <a:bodyPr/>
          <a:lstStyle/>
          <a:p>
            <a:pPr eaLnBrk="1" hangingPunct="1"/>
            <a:r>
              <a:rPr lang="en-US" altLang="en-US" smtClean="0"/>
              <a:t>How is personal information safeguarded?</a:t>
            </a:r>
          </a:p>
          <a:p>
            <a:pPr eaLnBrk="1" hangingPunct="1"/>
            <a:r>
              <a:rPr lang="en-US" altLang="en-US" smtClean="0"/>
              <a:t>What are the vulnerabilities?</a:t>
            </a:r>
          </a:p>
          <a:p>
            <a:pPr eaLnBrk="1" hangingPunct="1"/>
            <a:r>
              <a:rPr lang="en-US" altLang="en-US" smtClean="0"/>
              <a:t>What secures these systems?</a:t>
            </a:r>
          </a:p>
          <a:p>
            <a:pPr eaLnBrk="1" hangingPunct="1">
              <a:buFont typeface="Wingdings" panose="05000000000000000000" pitchFamily="2" charset="2"/>
              <a:buNone/>
            </a:pPr>
            <a:endParaRPr lang="en-US" alt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lvl1pPr>
              <a:spcBef>
                <a:spcPct val="20000"/>
              </a:spcBef>
              <a:buClr>
                <a:schemeClr val="accent1"/>
              </a:buClr>
              <a:buSzPct val="65000"/>
              <a:buFont typeface="Wingdings" panose="05000000000000000000" pitchFamily="2" charset="2"/>
              <a:buChar char="n"/>
              <a:defRPr sz="3000">
                <a:solidFill>
                  <a:schemeClr val="accent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accent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accent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accent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9pPr>
          </a:lstStyle>
          <a:p>
            <a:pPr>
              <a:spcBef>
                <a:spcPct val="0"/>
              </a:spcBef>
              <a:buClrTx/>
              <a:buSzTx/>
              <a:buFontTx/>
              <a:buNone/>
            </a:pPr>
            <a:fld id="{CE0ACD8D-141E-486D-A3FC-8CBF7EF7881C}" type="slidenum">
              <a:rPr lang="en-US" altLang="en-US" sz="1200">
                <a:latin typeface="Garamond" panose="02020404030301010803" pitchFamily="18" charset="0"/>
              </a:rPr>
              <a:pPr>
                <a:spcBef>
                  <a:spcPct val="0"/>
                </a:spcBef>
                <a:buClrTx/>
                <a:buSzTx/>
                <a:buFontTx/>
                <a:buNone/>
              </a:pPr>
              <a:t>5</a:t>
            </a:fld>
            <a:endParaRPr lang="en-US" altLang="en-US" sz="1200">
              <a:latin typeface="Garamond" panose="02020404030301010803" pitchFamily="18" charset="0"/>
            </a:endParaRPr>
          </a:p>
        </p:txBody>
      </p:sp>
      <p:sp>
        <p:nvSpPr>
          <p:cNvPr id="7171" name="Rectangle 2"/>
          <p:cNvSpPr>
            <a:spLocks noGrp="1" noChangeArrowheads="1"/>
          </p:cNvSpPr>
          <p:nvPr>
            <p:ph type="title"/>
          </p:nvPr>
        </p:nvSpPr>
        <p:spPr>
          <a:xfrm>
            <a:off x="381000" y="277813"/>
            <a:ext cx="8305800" cy="1322387"/>
          </a:xfrm>
        </p:spPr>
        <p:txBody>
          <a:bodyPr/>
          <a:lstStyle/>
          <a:p>
            <a:pPr eaLnBrk="1" hangingPunct="1"/>
            <a:r>
              <a:rPr lang="en-US" altLang="en-US" smtClean="0">
                <a:solidFill>
                  <a:schemeClr val="bg1"/>
                </a:solidFill>
              </a:rPr>
              <a:t>How Seriously Should You Take Threats to Network Security?</a:t>
            </a:r>
          </a:p>
        </p:txBody>
      </p:sp>
      <p:sp>
        <p:nvSpPr>
          <p:cNvPr id="7172" name="Rectangle 3"/>
          <p:cNvSpPr>
            <a:spLocks noGrp="1" noChangeArrowheads="1"/>
          </p:cNvSpPr>
          <p:nvPr>
            <p:ph type="body" idx="1"/>
          </p:nvPr>
        </p:nvSpPr>
        <p:spPr/>
        <p:txBody>
          <a:bodyPr/>
          <a:lstStyle/>
          <a:p>
            <a:pPr eaLnBrk="1" hangingPunct="1"/>
            <a:endParaRPr lang="en-US" altLang="en-US" smtClean="0"/>
          </a:p>
          <a:p>
            <a:pPr eaLnBrk="1" hangingPunct="1"/>
            <a:r>
              <a:rPr lang="en-US" altLang="en-US" smtClean="0"/>
              <a:t>Which group do you belong to?</a:t>
            </a:r>
          </a:p>
          <a:p>
            <a:pPr eaLnBrk="1" hangingPunct="1"/>
            <a:endParaRPr lang="en-US" altLang="en-US" smtClean="0"/>
          </a:p>
          <a:p>
            <a:pPr lvl="1" eaLnBrk="1" hangingPunct="1"/>
            <a:r>
              <a:rPr lang="en-US" altLang="en-US" smtClean="0"/>
              <a:t>“No one is coming after my computer.”</a:t>
            </a:r>
          </a:p>
          <a:p>
            <a:pPr lvl="2" eaLnBrk="1" hangingPunct="1"/>
            <a:endParaRPr lang="en-US" altLang="en-US" smtClean="0"/>
          </a:p>
          <a:p>
            <a:pPr lvl="1" eaLnBrk="1" hangingPunct="1"/>
            <a:r>
              <a:rPr lang="en-US" altLang="en-US" smtClean="0"/>
              <a:t>“The sky is falling!”</a:t>
            </a:r>
          </a:p>
          <a:p>
            <a:pPr lvl="1" eaLnBrk="1" hangingPunct="1"/>
            <a:endParaRPr lang="en-US" altLang="en-US" smtClean="0"/>
          </a:p>
          <a:p>
            <a:pPr lvl="1" eaLnBrk="1" hangingPunct="1"/>
            <a:r>
              <a:rPr lang="en-US" altLang="en-US" smtClean="0"/>
              <a:t>Middle ground.</a:t>
            </a:r>
          </a:p>
          <a:p>
            <a:pPr lvl="2" eaLnBrk="1" hangingPunct="1">
              <a:buFont typeface="Wingdings" panose="05000000000000000000" pitchFamily="2" charset="2"/>
              <a:buNone/>
            </a:pPr>
            <a:endParaRPr lang="en-US" altLang="en-US" smtClean="0"/>
          </a:p>
          <a:p>
            <a:pPr eaLnBrk="1" hangingPunct="1"/>
            <a:endParaRPr lang="en-US" alt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lvl1pPr>
              <a:spcBef>
                <a:spcPct val="20000"/>
              </a:spcBef>
              <a:buClr>
                <a:schemeClr val="accent1"/>
              </a:buClr>
              <a:buSzPct val="65000"/>
              <a:buFont typeface="Wingdings" panose="05000000000000000000" pitchFamily="2" charset="2"/>
              <a:buChar char="n"/>
              <a:defRPr sz="3000">
                <a:solidFill>
                  <a:schemeClr val="accent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accent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accent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accent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9pPr>
          </a:lstStyle>
          <a:p>
            <a:pPr>
              <a:spcBef>
                <a:spcPct val="0"/>
              </a:spcBef>
              <a:buClrTx/>
              <a:buSzTx/>
              <a:buFontTx/>
              <a:buNone/>
            </a:pPr>
            <a:fld id="{8DAD0162-EE2E-4706-A4D6-E100158435F1}" type="slidenum">
              <a:rPr lang="en-US" altLang="en-US" sz="1200">
                <a:latin typeface="Garamond" panose="02020404030301010803" pitchFamily="18" charset="0"/>
              </a:rPr>
              <a:pPr>
                <a:spcBef>
                  <a:spcPct val="0"/>
                </a:spcBef>
                <a:buClrTx/>
                <a:buSzTx/>
                <a:buFontTx/>
                <a:buNone/>
              </a:pPr>
              <a:t>6</a:t>
            </a:fld>
            <a:endParaRPr lang="en-US" altLang="en-US" sz="1200">
              <a:latin typeface="Garamond" panose="02020404030301010803" pitchFamily="18" charset="0"/>
            </a:endParaRPr>
          </a:p>
        </p:txBody>
      </p:sp>
      <p:sp>
        <p:nvSpPr>
          <p:cNvPr id="8195" name="Rectangle 2"/>
          <p:cNvSpPr>
            <a:spLocks noGrp="1" noChangeArrowheads="1"/>
          </p:cNvSpPr>
          <p:nvPr>
            <p:ph type="title"/>
          </p:nvPr>
        </p:nvSpPr>
        <p:spPr/>
        <p:txBody>
          <a:bodyPr/>
          <a:lstStyle/>
          <a:p>
            <a:pPr eaLnBrk="1" hangingPunct="1"/>
            <a:r>
              <a:rPr lang="en-US" altLang="en-US" smtClean="0">
                <a:solidFill>
                  <a:schemeClr val="bg1"/>
                </a:solidFill>
              </a:rPr>
              <a:t>Identifying Types of Threats</a:t>
            </a:r>
          </a:p>
        </p:txBody>
      </p:sp>
      <p:sp>
        <p:nvSpPr>
          <p:cNvPr id="8196" name="Rectangle 3"/>
          <p:cNvSpPr>
            <a:spLocks noGrp="1" noChangeArrowheads="1"/>
          </p:cNvSpPr>
          <p:nvPr>
            <p:ph type="body" idx="1"/>
          </p:nvPr>
        </p:nvSpPr>
        <p:spPr/>
        <p:txBody>
          <a:bodyPr/>
          <a:lstStyle/>
          <a:p>
            <a:pPr eaLnBrk="1" hangingPunct="1">
              <a:defRPr/>
            </a:pPr>
            <a:r>
              <a:rPr lang="en-US" altLang="en-US" dirty="0"/>
              <a:t>Malware:  </a:t>
            </a:r>
            <a:r>
              <a:rPr lang="en-US" altLang="en-US" b="1" u="sng" dirty="0" err="1"/>
              <a:t>MAL</a:t>
            </a:r>
            <a:r>
              <a:rPr lang="en-US" altLang="en-US" dirty="0" err="1"/>
              <a:t>icious</a:t>
            </a:r>
            <a:r>
              <a:rPr lang="en-US" altLang="en-US" dirty="0"/>
              <a:t> </a:t>
            </a:r>
            <a:r>
              <a:rPr lang="en-US" altLang="en-US" dirty="0" err="1"/>
              <a:t>soft</a:t>
            </a:r>
            <a:r>
              <a:rPr lang="en-US" altLang="en-US" b="1" u="sng" dirty="0" err="1"/>
              <a:t>WARE</a:t>
            </a:r>
            <a:endParaRPr lang="en-US" altLang="en-US" sz="2600" dirty="0"/>
          </a:p>
          <a:p>
            <a:pPr eaLnBrk="1" hangingPunct="1">
              <a:defRPr/>
            </a:pPr>
            <a:r>
              <a:rPr lang="en-US" altLang="en-US" dirty="0"/>
              <a:t>Security Breaches</a:t>
            </a:r>
            <a:endParaRPr lang="en-US" altLang="en-US" sz="2600" dirty="0"/>
          </a:p>
          <a:p>
            <a:pPr eaLnBrk="1" hangingPunct="1">
              <a:defRPr/>
            </a:pPr>
            <a:r>
              <a:rPr lang="en-US" altLang="en-US" dirty="0"/>
              <a:t>DoS:</a:t>
            </a:r>
            <a:r>
              <a:rPr lang="en-US" altLang="en-US" sz="2600" dirty="0"/>
              <a:t>  </a:t>
            </a:r>
            <a:r>
              <a:rPr lang="en-US" altLang="en-US" b="1" u="sng" dirty="0"/>
              <a:t>D</a:t>
            </a:r>
            <a:r>
              <a:rPr lang="en-US" altLang="en-US" dirty="0"/>
              <a:t>enial</a:t>
            </a:r>
            <a:r>
              <a:rPr lang="en-US" altLang="en-US" sz="2600" dirty="0"/>
              <a:t> </a:t>
            </a:r>
            <a:r>
              <a:rPr lang="en-US" altLang="en-US" b="1" u="sng" dirty="0"/>
              <a:t>o</a:t>
            </a:r>
            <a:r>
              <a:rPr lang="en-US" altLang="en-US" sz="2600" dirty="0"/>
              <a:t>f </a:t>
            </a:r>
            <a:r>
              <a:rPr lang="en-US" altLang="en-US" b="1" u="sng" dirty="0"/>
              <a:t>S</a:t>
            </a:r>
            <a:r>
              <a:rPr lang="en-US" altLang="en-US" sz="2600" dirty="0"/>
              <a:t>ervice attacks</a:t>
            </a:r>
          </a:p>
          <a:p>
            <a:pPr eaLnBrk="1" hangingPunct="1">
              <a:defRPr/>
            </a:pPr>
            <a:r>
              <a:rPr lang="en-US" altLang="en-US" sz="2600" dirty="0"/>
              <a:t>Web Attacks</a:t>
            </a:r>
          </a:p>
          <a:p>
            <a:pPr eaLnBrk="1" hangingPunct="1">
              <a:defRPr/>
            </a:pPr>
            <a:r>
              <a:rPr lang="en-US" altLang="en-US" sz="2600" dirty="0"/>
              <a:t>Session Hijacking</a:t>
            </a:r>
          </a:p>
          <a:p>
            <a:pPr eaLnBrk="1" hangingPunct="1">
              <a:defRPr/>
            </a:pPr>
            <a:r>
              <a:rPr lang="en-US" altLang="en-US" sz="2600" dirty="0"/>
              <a:t>DNS Poisoning</a:t>
            </a:r>
          </a:p>
          <a:p>
            <a:pPr eaLnBrk="1" hangingPunct="1">
              <a:defRPr/>
            </a:pPr>
            <a:r>
              <a:rPr lang="en-US" altLang="en-US" sz="2600" dirty="0"/>
              <a:t>Insider Threats</a:t>
            </a:r>
          </a:p>
          <a:p>
            <a:pPr marL="0" indent="0" eaLnBrk="1" hangingPunct="1">
              <a:buFont typeface="Wingdings" panose="05000000000000000000" pitchFamily="2" charset="2"/>
              <a:buNone/>
              <a:defRPr/>
            </a:pPr>
            <a:endParaRPr lang="en-US" altLang="en-US" sz="2600" dirty="0"/>
          </a:p>
          <a:p>
            <a:pPr eaLnBrk="1" hangingPunct="1">
              <a:defRPr/>
            </a:pPr>
            <a:endParaRPr lang="en-US" altLang="en-US" sz="2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lvl1pPr>
              <a:spcBef>
                <a:spcPct val="20000"/>
              </a:spcBef>
              <a:buClr>
                <a:schemeClr val="accent1"/>
              </a:buClr>
              <a:buSzPct val="65000"/>
              <a:buFont typeface="Wingdings" panose="05000000000000000000" pitchFamily="2" charset="2"/>
              <a:buChar char="n"/>
              <a:defRPr sz="3000">
                <a:solidFill>
                  <a:schemeClr val="accent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accent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accent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accent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9pPr>
          </a:lstStyle>
          <a:p>
            <a:pPr>
              <a:spcBef>
                <a:spcPct val="0"/>
              </a:spcBef>
              <a:buClrTx/>
              <a:buSzTx/>
              <a:buFontTx/>
              <a:buNone/>
            </a:pPr>
            <a:fld id="{0298C42F-AF73-4D29-A0B2-7A95FF5FD0DD}" type="slidenum">
              <a:rPr lang="en-US" altLang="en-US" sz="1200">
                <a:latin typeface="Garamond" panose="02020404030301010803" pitchFamily="18" charset="0"/>
              </a:rPr>
              <a:pPr>
                <a:spcBef>
                  <a:spcPct val="0"/>
                </a:spcBef>
                <a:buClrTx/>
                <a:buSzTx/>
                <a:buFontTx/>
                <a:buNone/>
              </a:pPr>
              <a:t>7</a:t>
            </a:fld>
            <a:endParaRPr lang="en-US" altLang="en-US" sz="1200">
              <a:latin typeface="Garamond" panose="02020404030301010803" pitchFamily="18" charset="0"/>
            </a:endParaRPr>
          </a:p>
        </p:txBody>
      </p:sp>
      <p:sp>
        <p:nvSpPr>
          <p:cNvPr id="9219" name="Rectangle 2"/>
          <p:cNvSpPr>
            <a:spLocks noGrp="1" noChangeArrowheads="1"/>
          </p:cNvSpPr>
          <p:nvPr>
            <p:ph type="title"/>
          </p:nvPr>
        </p:nvSpPr>
        <p:spPr/>
        <p:txBody>
          <a:bodyPr/>
          <a:lstStyle/>
          <a:p>
            <a:pPr eaLnBrk="1" hangingPunct="1"/>
            <a:r>
              <a:rPr lang="en-US" altLang="en-US" smtClean="0">
                <a:solidFill>
                  <a:schemeClr val="bg1"/>
                </a:solidFill>
              </a:rPr>
              <a:t>Malware</a:t>
            </a:r>
          </a:p>
        </p:txBody>
      </p:sp>
      <p:sp>
        <p:nvSpPr>
          <p:cNvPr id="9220" name="Rectangle 3"/>
          <p:cNvSpPr>
            <a:spLocks noGrp="1" noChangeArrowheads="1"/>
          </p:cNvSpPr>
          <p:nvPr>
            <p:ph type="body" idx="1"/>
          </p:nvPr>
        </p:nvSpPr>
        <p:spPr>
          <a:xfrm>
            <a:off x="457200" y="1524000"/>
            <a:ext cx="8229600" cy="4149725"/>
          </a:xfrm>
        </p:spPr>
        <p:txBody>
          <a:bodyPr/>
          <a:lstStyle/>
          <a:p>
            <a:pPr eaLnBrk="1" hangingPunct="1"/>
            <a:r>
              <a:rPr lang="en-US" altLang="en-US" smtClean="0"/>
              <a:t>Software with a malicious purpose</a:t>
            </a:r>
          </a:p>
          <a:p>
            <a:pPr lvl="1" eaLnBrk="1" hangingPunct="1"/>
            <a:r>
              <a:rPr lang="en-US" altLang="en-US" sz="3000" smtClean="0"/>
              <a:t>Virus</a:t>
            </a:r>
            <a:r>
              <a:rPr lang="en-US" altLang="en-US" smtClean="0"/>
              <a:t> </a:t>
            </a:r>
          </a:p>
          <a:p>
            <a:pPr lvl="1" eaLnBrk="1" hangingPunct="1"/>
            <a:r>
              <a:rPr lang="en-US" altLang="en-US" sz="3000" smtClean="0"/>
              <a:t>Trojan horse </a:t>
            </a:r>
          </a:p>
          <a:p>
            <a:pPr lvl="1" eaLnBrk="1" hangingPunct="1"/>
            <a:r>
              <a:rPr lang="en-US" altLang="en-US" sz="3000" smtClean="0"/>
              <a:t>Spyware</a:t>
            </a:r>
          </a:p>
          <a:p>
            <a:pPr lvl="1" eaLnBrk="1" hangingPunct="1"/>
            <a:r>
              <a:rPr lang="en-US" altLang="en-US" sz="3000" smtClean="0"/>
              <a:t>Logic Bomb</a:t>
            </a:r>
            <a:endParaRPr lang="en-US" alt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0"/>
          </p:nvPr>
        </p:nvSpPr>
        <p:spPr>
          <a:noFill/>
        </p:spPr>
        <p:txBody>
          <a:bodyPr/>
          <a:lstStyle>
            <a:lvl1pPr>
              <a:spcBef>
                <a:spcPct val="20000"/>
              </a:spcBef>
              <a:buClr>
                <a:schemeClr val="accent1"/>
              </a:buClr>
              <a:buSzPct val="65000"/>
              <a:buFont typeface="Wingdings" panose="05000000000000000000" pitchFamily="2" charset="2"/>
              <a:buChar char="n"/>
              <a:defRPr sz="3000">
                <a:solidFill>
                  <a:schemeClr val="accent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accent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accent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accent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accent1"/>
                </a:solidFill>
                <a:latin typeface="Arial" panose="020B0604020202020204" pitchFamily="34" charset="0"/>
              </a:defRPr>
            </a:lvl9pPr>
          </a:lstStyle>
          <a:p>
            <a:pPr>
              <a:spcBef>
                <a:spcPct val="0"/>
              </a:spcBef>
              <a:buClrTx/>
              <a:buSzTx/>
              <a:buFontTx/>
              <a:buNone/>
            </a:pPr>
            <a:fld id="{A0129484-6BF9-4595-9150-0794662787F4}" type="slidenum">
              <a:rPr lang="en-US" altLang="en-US" sz="1200">
                <a:latin typeface="Garamond" panose="02020404030301010803" pitchFamily="18" charset="0"/>
              </a:rPr>
              <a:pPr>
                <a:spcBef>
                  <a:spcPct val="0"/>
                </a:spcBef>
                <a:buClrTx/>
                <a:buSzTx/>
                <a:buFontTx/>
                <a:buNone/>
              </a:pPr>
              <a:t>8</a:t>
            </a:fld>
            <a:endParaRPr lang="en-US" altLang="en-US" sz="1200">
              <a:latin typeface="Garamond" panose="02020404030301010803" pitchFamily="18" charset="0"/>
            </a:endParaRPr>
          </a:p>
        </p:txBody>
      </p:sp>
      <p:sp>
        <p:nvSpPr>
          <p:cNvPr id="10243" name="Rectangle 2"/>
          <p:cNvSpPr>
            <a:spLocks noGrp="1" noChangeArrowheads="1"/>
          </p:cNvSpPr>
          <p:nvPr>
            <p:ph type="title"/>
          </p:nvPr>
        </p:nvSpPr>
        <p:spPr/>
        <p:txBody>
          <a:bodyPr/>
          <a:lstStyle/>
          <a:p>
            <a:pPr eaLnBrk="1" hangingPunct="1"/>
            <a:r>
              <a:rPr lang="en-US" altLang="en-US" smtClean="0">
                <a:solidFill>
                  <a:schemeClr val="bg1"/>
                </a:solidFill>
              </a:rPr>
              <a:t>Malware (cont.)</a:t>
            </a:r>
          </a:p>
        </p:txBody>
      </p:sp>
      <p:sp>
        <p:nvSpPr>
          <p:cNvPr id="10244" name="Rectangle 3"/>
          <p:cNvSpPr>
            <a:spLocks noGrp="1" noChangeArrowheads="1"/>
          </p:cNvSpPr>
          <p:nvPr>
            <p:ph type="body" idx="1"/>
          </p:nvPr>
        </p:nvSpPr>
        <p:spPr/>
        <p:txBody>
          <a:bodyPr/>
          <a:lstStyle/>
          <a:p>
            <a:pPr eaLnBrk="1" hangingPunct="1">
              <a:buFont typeface="Wingdings" panose="05000000000000000000" pitchFamily="2" charset="2"/>
              <a:buNone/>
            </a:pPr>
            <a:r>
              <a:rPr lang="en-US" altLang="en-US" smtClean="0">
                <a:solidFill>
                  <a:schemeClr val="accent2"/>
                </a:solidFill>
                <a:hlinkClick r:id="rId3" action="ppaction://hlinkpres?slideindex=1&amp;slidetitle="/>
              </a:rPr>
              <a:t>Virus</a:t>
            </a:r>
            <a:endParaRPr lang="en-US" altLang="en-US" smtClean="0">
              <a:solidFill>
                <a:schemeClr val="accent2"/>
              </a:solidFill>
            </a:endParaRPr>
          </a:p>
          <a:p>
            <a:pPr lvl="1" eaLnBrk="1" hangingPunct="1"/>
            <a:r>
              <a:rPr lang="en-US" altLang="en-US" smtClean="0">
                <a:solidFill>
                  <a:schemeClr val="accent2"/>
                </a:solidFill>
              </a:rPr>
              <a:t>One of the two most common types</a:t>
            </a:r>
          </a:p>
          <a:p>
            <a:pPr lvl="1" eaLnBrk="1" hangingPunct="1"/>
            <a:r>
              <a:rPr lang="en-US" altLang="en-US" smtClean="0">
                <a:solidFill>
                  <a:schemeClr val="accent2"/>
                </a:solidFill>
              </a:rPr>
              <a:t>Usually spreads through e-mail</a:t>
            </a:r>
          </a:p>
          <a:p>
            <a:pPr lvl="1" eaLnBrk="1" hangingPunct="1"/>
            <a:r>
              <a:rPr lang="en-US" altLang="en-US" smtClean="0">
                <a:solidFill>
                  <a:schemeClr val="accent2"/>
                </a:solidFill>
              </a:rPr>
              <a:t>Uses system resources, causing slowdown or stoppage</a:t>
            </a:r>
          </a:p>
          <a:p>
            <a:pPr eaLnBrk="1" hangingPunct="1"/>
            <a:endParaRPr lang="en-US" altLang="en-US" smtClean="0">
              <a:solidFill>
                <a:schemeClr val="accent2"/>
              </a:solidFill>
            </a:endParaRPr>
          </a:p>
          <a:p>
            <a:pPr eaLnBrk="1" hangingPunct="1"/>
            <a:endParaRPr lang="en-US" alt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smtClean="0">
                <a:ea typeface="ＭＳ Ｐゴシック" pitchFamily="34" charset="-128"/>
              </a:rPr>
              <a:t>Malware That Spreads (cont</a:t>
            </a:r>
            <a:r>
              <a:rPr lang="ja-JP" altLang="en-US" smtClean="0">
                <a:ea typeface="ＭＳ Ｐゴシック" pitchFamily="34" charset="-128"/>
              </a:rPr>
              <a:t>’</a:t>
            </a:r>
            <a:r>
              <a:rPr lang="en-US" altLang="ja-JP" smtClean="0">
                <a:ea typeface="ＭＳ Ｐゴシック" pitchFamily="34" charset="-128"/>
              </a:rPr>
              <a:t>d.)</a:t>
            </a:r>
            <a:endParaRPr lang="en-US" altLang="en-US" smtClean="0">
              <a:ea typeface="ＭＳ Ｐゴシック" pitchFamily="34" charset="-128"/>
            </a:endParaRPr>
          </a:p>
        </p:txBody>
      </p:sp>
      <p:pic>
        <p:nvPicPr>
          <p:cNvPr id="9219"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757363" y="1771650"/>
            <a:ext cx="5629275" cy="4381500"/>
          </a:xfrm>
        </p:spPr>
      </p:pic>
      <p:sp>
        <p:nvSpPr>
          <p:cNvPr id="4" name="Footer Placeholder 3"/>
          <p:cNvSpPr>
            <a:spLocks noGrp="1"/>
          </p:cNvSpPr>
          <p:nvPr>
            <p:ph type="ftr" sz="quarter" idx="10"/>
          </p:nvPr>
        </p:nvSpPr>
        <p:spPr/>
        <p:txBody>
          <a:bodyPr/>
          <a:lstStyle/>
          <a:p>
            <a:pPr>
              <a:defRPr/>
            </a:pPr>
            <a:r>
              <a:rPr lang="en-US" smtClean="0">
                <a:solidFill>
                  <a:prstClr val="black">
                    <a:tint val="75000"/>
                  </a:prstClr>
                </a:solidFill>
              </a:rPr>
              <a:t>Security+ Guide to Network Security Fundamentals, Fourth Edition</a:t>
            </a:r>
            <a:endParaRPr lang="en-US">
              <a:solidFill>
                <a:prstClr val="black">
                  <a:tint val="75000"/>
                </a:prstClr>
              </a:solidFill>
            </a:endParaRPr>
          </a:p>
        </p:txBody>
      </p:sp>
      <p:sp>
        <p:nvSpPr>
          <p:cNvPr id="9221"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600">
                <a:solidFill>
                  <a:srgbClr val="222222"/>
                </a:solidFill>
                <a:latin typeface="Arial" charset="0"/>
                <a:ea typeface="ＭＳ Ｐゴシック" pitchFamily="34" charset="-128"/>
              </a:defRPr>
            </a:lvl1pPr>
            <a:lvl2pPr marL="742950" indent="-285750" eaLnBrk="0" hangingPunct="0">
              <a:spcBef>
                <a:spcPct val="20000"/>
              </a:spcBef>
              <a:buChar char="–"/>
              <a:defRPr sz="2400">
                <a:solidFill>
                  <a:srgbClr val="222222"/>
                </a:solidFill>
                <a:latin typeface="Arial" charset="0"/>
                <a:ea typeface="ＭＳ Ｐゴシック" pitchFamily="34" charset="-128"/>
              </a:defRPr>
            </a:lvl2pPr>
            <a:lvl3pPr marL="1143000" indent="-228600" eaLnBrk="0" hangingPunct="0">
              <a:spcBef>
                <a:spcPct val="20000"/>
              </a:spcBef>
              <a:buChar char="•"/>
              <a:defRPr sz="2200">
                <a:solidFill>
                  <a:srgbClr val="222222"/>
                </a:solidFill>
                <a:latin typeface="Arial" charset="0"/>
                <a:ea typeface="ＭＳ Ｐゴシック" pitchFamily="34" charset="-128"/>
              </a:defRPr>
            </a:lvl3pPr>
            <a:lvl4pPr marL="1600200" indent="-228600" eaLnBrk="0" hangingPunct="0">
              <a:spcBef>
                <a:spcPct val="20000"/>
              </a:spcBef>
              <a:buChar char="–"/>
              <a:defRPr sz="2200">
                <a:solidFill>
                  <a:srgbClr val="222222"/>
                </a:solidFill>
                <a:latin typeface="Arial" charset="0"/>
                <a:ea typeface="ＭＳ Ｐゴシック" pitchFamily="34" charset="-128"/>
              </a:defRPr>
            </a:lvl4pPr>
            <a:lvl5pPr marL="2057400" indent="-228600" eaLnBrk="0" hangingPunct="0">
              <a:spcBef>
                <a:spcPct val="20000"/>
              </a:spcBef>
              <a:buChar char="»"/>
              <a:defRPr sz="2000">
                <a:solidFill>
                  <a:schemeClr val="tx1"/>
                </a:solidFill>
                <a:latin typeface="Times New Roman" pitchFamily="18"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Times New Roman" pitchFamily="18"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Times New Roman" pitchFamily="18"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Times New Roman" pitchFamily="18"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Times New Roman" pitchFamily="18" charset="0"/>
                <a:ea typeface="ＭＳ Ｐゴシック" pitchFamily="34" charset="-128"/>
              </a:defRPr>
            </a:lvl9pPr>
          </a:lstStyle>
          <a:p>
            <a:pPr eaLnBrk="1" hangingPunct="1">
              <a:spcBef>
                <a:spcPct val="0"/>
              </a:spcBef>
              <a:buFontTx/>
              <a:buNone/>
            </a:pPr>
            <a:fld id="{1545C625-22C5-42B0-8F8A-E10B96E3ADC0}" type="slidenum">
              <a:rPr lang="en-US" altLang="en-US" sz="1400" smtClean="0"/>
              <a:pPr eaLnBrk="1" hangingPunct="1">
                <a:spcBef>
                  <a:spcPct val="0"/>
                </a:spcBef>
                <a:buFontTx/>
                <a:buNone/>
              </a:pPr>
              <a:t>9</a:t>
            </a:fld>
            <a:endParaRPr lang="en-US" altLang="en-US" sz="1400" smtClean="0"/>
          </a:p>
        </p:txBody>
      </p:sp>
    </p:spTree>
    <p:extLst>
      <p:ext uri="{BB962C8B-B14F-4D97-AF65-F5344CB8AC3E}">
        <p14:creationId xmlns:p14="http://schemas.microsoft.com/office/powerpoint/2010/main" val="164993924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Edge">
  <a:themeElements>
    <a:clrScheme name="1_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fontScheme name="1_Edg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25400" cap="flat" cmpd="sng" algn="ctr">
          <a:solidFill>
            <a:schemeClr val="accent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1_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1_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1_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1_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1_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1_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1_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1_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1_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1_Edge 10">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FF9900"/>
        </a:folHlink>
      </a:clrScheme>
      <a:clrMap bg1="lt1" tx1="dk1" bg2="lt2" tx2="dk2" accent1="accent1" accent2="accent2" accent3="accent3" accent4="accent4" accent5="accent5" accent6="accent6" hlink="hlink" folHlink="folHlink"/>
    </a:extraClrScheme>
    <a:extraClrScheme>
      <a:clrScheme name="1_Edge 11">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0066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3996</TotalTime>
  <Words>2125</Words>
  <Application>Microsoft Office PowerPoint</Application>
  <PresentationFormat>On-screen Show (4:3)</PresentationFormat>
  <Paragraphs>318</Paragraphs>
  <Slides>30</Slides>
  <Notes>29</Notes>
  <HiddenSlides>0</HiddenSlides>
  <MMClips>0</MMClips>
  <ScaleCrop>false</ScaleCrop>
  <HeadingPairs>
    <vt:vector size="8" baseType="variant">
      <vt:variant>
        <vt:lpstr>Fonts Used</vt:lpstr>
      </vt:variant>
      <vt:variant>
        <vt:i4>5</vt:i4>
      </vt:variant>
      <vt:variant>
        <vt:lpstr>Theme</vt:lpstr>
      </vt:variant>
      <vt:variant>
        <vt:i4>6</vt:i4>
      </vt:variant>
      <vt:variant>
        <vt:lpstr>Embedded OLE Servers</vt:lpstr>
      </vt:variant>
      <vt:variant>
        <vt:i4>1</vt:i4>
      </vt:variant>
      <vt:variant>
        <vt:lpstr>Slide Titles</vt:lpstr>
      </vt:variant>
      <vt:variant>
        <vt:i4>30</vt:i4>
      </vt:variant>
    </vt:vector>
  </HeadingPairs>
  <TitlesOfParts>
    <vt:vector size="42" baseType="lpstr">
      <vt:lpstr>Arial</vt:lpstr>
      <vt:lpstr>Wingdings</vt:lpstr>
      <vt:lpstr>Garamond</vt:lpstr>
      <vt:lpstr>Times New Roman</vt:lpstr>
      <vt:lpstr>Arial Unicode MS</vt:lpstr>
      <vt:lpstr>1_Edge</vt:lpstr>
      <vt:lpstr>Office Theme</vt:lpstr>
      <vt:lpstr>1_Office Theme</vt:lpstr>
      <vt:lpstr>2_Office Theme</vt:lpstr>
      <vt:lpstr>3_Office Theme</vt:lpstr>
      <vt:lpstr>4_Office Theme</vt:lpstr>
      <vt:lpstr>VISIO</vt:lpstr>
      <vt:lpstr>Computer Security Fundamentals</vt:lpstr>
      <vt:lpstr>Chapter 1 Objectives</vt:lpstr>
      <vt:lpstr>Introduction</vt:lpstr>
      <vt:lpstr>Introduction (cont.)</vt:lpstr>
      <vt:lpstr>How Seriously Should You Take Threats to Network Security?</vt:lpstr>
      <vt:lpstr>Identifying Types of Threats</vt:lpstr>
      <vt:lpstr>Malware</vt:lpstr>
      <vt:lpstr>Malware (cont.)</vt:lpstr>
      <vt:lpstr>Malware That Spreads (cont’d.)</vt:lpstr>
      <vt:lpstr>Malware (cont.)</vt:lpstr>
      <vt:lpstr>Malware (cont.)</vt:lpstr>
      <vt:lpstr>Malware (cont.)</vt:lpstr>
      <vt:lpstr>Compromising System Security</vt:lpstr>
      <vt:lpstr>Denial of Service Attacks</vt:lpstr>
      <vt:lpstr>Example 1 DoS</vt:lpstr>
      <vt:lpstr>Example 2 DoS </vt:lpstr>
      <vt:lpstr>Web Attacks</vt:lpstr>
      <vt:lpstr>PowerPoint Presentation</vt:lpstr>
      <vt:lpstr>Session Hijacking</vt:lpstr>
      <vt:lpstr>PowerPoint Presentation</vt:lpstr>
      <vt:lpstr>DNS Poisoning</vt:lpstr>
      <vt:lpstr>Assessing the Likelihood of an Attack on Your Network</vt:lpstr>
      <vt:lpstr>Basic Security Terminology</vt:lpstr>
      <vt:lpstr>Basic Security Terminology (cont.)</vt:lpstr>
      <vt:lpstr>Basic Security Terminology (cont.)</vt:lpstr>
      <vt:lpstr>Network Security Paradigms</vt:lpstr>
      <vt:lpstr>PowerPoint Presentation</vt:lpstr>
      <vt:lpstr>How Do Legal Issues Impact Network Security?</vt:lpstr>
      <vt:lpstr>Online Security Resources</vt:lpstr>
      <vt:lpstr>Summary</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Jeanne Furfari</dc:creator>
  <cp:lastModifiedBy>Maram Bani Younes</cp:lastModifiedBy>
  <cp:revision>55</cp:revision>
  <dcterms:created xsi:type="dcterms:W3CDTF">2005-02-06T18:24:19Z</dcterms:created>
  <dcterms:modified xsi:type="dcterms:W3CDTF">2021-02-28T21:29:04Z</dcterms:modified>
</cp:coreProperties>
</file>