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Default Extension="png" ContentType="image/png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23769" y="1044194"/>
            <a:ext cx="561086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86659" y="891794"/>
            <a:ext cx="508508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6350" y="1752219"/>
            <a:ext cx="6838950" cy="2435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ocw.mit.edu/" TargetMode="External"/><Relationship Id="rId3" Type="http://schemas.openxmlformats.org/officeDocument/2006/relationships/hyperlink" Target="http://ocw.mit.edu/terms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98089" y="2027173"/>
            <a:ext cx="498665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MIT</a:t>
            </a:r>
            <a:r>
              <a:rPr dirty="0" spc="-25"/>
              <a:t> </a:t>
            </a:r>
            <a:r>
              <a:rPr dirty="0" spc="-5"/>
              <a:t>6.035</a:t>
            </a:r>
          </a:p>
          <a:p>
            <a:pPr algn="ctr">
              <a:lnSpc>
                <a:spcPct val="100000"/>
              </a:lnSpc>
            </a:pPr>
            <a:r>
              <a:rPr dirty="0" spc="-20"/>
              <a:t>Parse </a:t>
            </a:r>
            <a:r>
              <a:rPr dirty="0" spc="-85"/>
              <a:t>Table</a:t>
            </a:r>
            <a:r>
              <a:rPr dirty="0" spc="10"/>
              <a:t> </a:t>
            </a:r>
            <a:r>
              <a:rPr dirty="0" spc="-5"/>
              <a:t>Construction</a:t>
            </a:r>
          </a:p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209299" y="3838143"/>
            <a:ext cx="5575935" cy="1452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2430" marR="383540" indent="1416050">
              <a:lnSpc>
                <a:spcPct val="120000"/>
              </a:lnSpc>
              <a:spcBef>
                <a:spcPts val="10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Martin Rinard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Laboratory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Computer</a:t>
            </a:r>
            <a:r>
              <a:rPr dirty="0" sz="26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Massachusetts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Institute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Technology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3059" y="627380"/>
            <a:ext cx="173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Notation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6939" y="1549859"/>
            <a:ext cx="7802245" cy="454533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  <a:tab pos="442468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write production as</a:t>
            </a:r>
            <a:r>
              <a:rPr dirty="0" sz="2600" spc="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600" spc="1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lvl="1" marL="755650" marR="766445" indent="-286385">
              <a:lnSpc>
                <a:spcPct val="100600"/>
              </a:lnSpc>
              <a:spcBef>
                <a:spcPts val="605"/>
              </a:spcBef>
              <a:buFont typeface="Tahoma"/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sequence of grammar symbols, can be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terminals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nonterminals in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sequence</a:t>
            </a:r>
            <a:endParaRPr sz="2600">
              <a:latin typeface="Tahoma"/>
              <a:cs typeface="Tahoma"/>
            </a:endParaRPr>
          </a:p>
          <a:p>
            <a:pPr lvl="1" marL="755650" indent="-287020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 is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terminal</a:t>
            </a:r>
            <a:endParaRPr sz="2600">
              <a:latin typeface="Tahoma"/>
              <a:cs typeface="Tahoma"/>
            </a:endParaRPr>
          </a:p>
          <a:p>
            <a:pPr lvl="1" marL="755650" marR="791845" indent="-286385">
              <a:lnSpc>
                <a:spcPct val="100600"/>
              </a:lnSpc>
              <a:spcBef>
                <a:spcPts val="590"/>
              </a:spcBef>
              <a:buFont typeface="Tahoma"/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sequence of grammar symbols, can be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terminals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nonterminals in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sequence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05"/>
              </a:spcBef>
              <a:buChar char="•"/>
              <a:tabLst>
                <a:tab pos="355600" algn="l"/>
                <a:tab pos="356235" algn="l"/>
                <a:tab pos="432117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write production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1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B</a:t>
            </a:r>
            <a:r>
              <a:rPr dirty="0" sz="2600" spc="1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Font typeface="Tahoma"/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dirty="0" sz="2600" spc="1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above</a:t>
            </a:r>
            <a:endParaRPr sz="2600">
              <a:latin typeface="Tahoma"/>
              <a:cs typeface="Tahoma"/>
            </a:endParaRPr>
          </a:p>
          <a:p>
            <a:pPr lvl="1" marL="755015" marR="5080" indent="-285750">
              <a:lnSpc>
                <a:spcPct val="100000"/>
              </a:lnSpc>
              <a:spcBef>
                <a:spcPts val="64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 is a single grammar symbol, either terminal or  nonterminal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5304" y="563372"/>
            <a:ext cx="5449570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45"/>
              <a:t>Key </a:t>
            </a:r>
            <a:r>
              <a:rPr dirty="0" sz="4400" spc="-5"/>
              <a:t>idea behind items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16939" y="1325825"/>
            <a:ext cx="8014334" cy="509524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States correspond to sets of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Char char="•"/>
              <a:tabLst>
                <a:tab pos="355600" algn="l"/>
                <a:tab pos="356235" algn="l"/>
                <a:tab pos="553466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 state contains the item</a:t>
            </a:r>
            <a:r>
              <a:rPr dirty="0" sz="2600" spc="1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c</a:t>
            </a:r>
            <a:r>
              <a:rPr dirty="0" sz="2600" spc="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marL="755650" marR="5080" indent="-635">
              <a:lnSpc>
                <a:spcPts val="2790"/>
              </a:lnSpc>
              <a:spcBef>
                <a:spcPts val="700"/>
              </a:spcBef>
              <a:tabLst>
                <a:tab pos="324040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expecting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eventually reduce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using the  production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600" spc="1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lvl="1" marL="755650" indent="-286385">
              <a:lnSpc>
                <a:spcPct val="100000"/>
              </a:lnSpc>
              <a:spcBef>
                <a:spcPts val="275"/>
              </a:spcBef>
              <a:buChar char="•"/>
              <a:tabLst>
                <a:tab pos="75628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has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already parsed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endParaRPr sz="2600">
              <a:latin typeface="Symbol"/>
              <a:cs typeface="Symbol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expects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input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may contain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c,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then</a:t>
            </a:r>
            <a:r>
              <a:rPr dirty="0" sz="2600" spc="1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Char char="•"/>
              <a:tabLst>
                <a:tab pos="355600" algn="l"/>
                <a:tab pos="356235" algn="l"/>
                <a:tab pos="553466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 state contains the item</a:t>
            </a:r>
            <a:r>
              <a:rPr dirty="0" sz="2600" spc="1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1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has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already parsed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endParaRPr sz="2600">
              <a:latin typeface="Symbol"/>
              <a:cs typeface="Symbol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  <a:tab pos="4183379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Will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reduce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using</a:t>
            </a:r>
            <a:r>
              <a:rPr dirty="0" sz="2600" spc="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endParaRPr sz="2600">
              <a:latin typeface="Symbol"/>
              <a:cs typeface="Symbol"/>
            </a:endParaRPr>
          </a:p>
          <a:p>
            <a:pPr marL="355600" marR="1739264" indent="-343535">
              <a:lnSpc>
                <a:spcPts val="2830"/>
              </a:lnSpc>
              <a:spcBef>
                <a:spcPts val="650"/>
              </a:spcBef>
              <a:buClr>
                <a:srgbClr val="FFFFFF"/>
              </a:buClr>
              <a:buFont typeface="Tahoma"/>
              <a:buChar char="•"/>
              <a:tabLst>
                <a:tab pos="457200" algn="l"/>
                <a:tab pos="457834" algn="l"/>
              </a:tabLst>
            </a:pPr>
            <a:r>
              <a:rPr dirty="0"/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 state contains the item S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$  and the input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buffer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dirty="0" sz="2600" spc="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empty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26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–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accepts</a:t>
            </a:r>
            <a:r>
              <a:rPr dirty="0" sz="2600" spc="-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input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888" y="739393"/>
            <a:ext cx="6010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5330" algn="l"/>
              </a:tabLst>
            </a:pPr>
            <a:r>
              <a:rPr dirty="0" spc="-5"/>
              <a:t>Correlating</a:t>
            </a:r>
            <a:r>
              <a:rPr dirty="0" spc="20"/>
              <a:t> </a:t>
            </a:r>
            <a:r>
              <a:rPr dirty="0" spc="-5"/>
              <a:t>Items</a:t>
            </a:r>
            <a:r>
              <a:rPr dirty="0" spc="20"/>
              <a:t> </a:t>
            </a:r>
            <a:r>
              <a:rPr dirty="0"/>
              <a:t>and	</a:t>
            </a:r>
            <a:r>
              <a:rPr dirty="0" spc="-5"/>
              <a:t>Actions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781810"/>
            <a:ext cx="7695565" cy="40690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  <a:tab pos="66802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 current state contains the item</a:t>
            </a:r>
            <a:r>
              <a:rPr dirty="0" sz="2600" spc="1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c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current symbol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the input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buffer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dirty="0" sz="2600" spc="1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</a:t>
            </a:r>
            <a:endParaRPr sz="2600">
              <a:latin typeface="Tahoma"/>
              <a:cs typeface="Tahoma"/>
            </a:endParaRPr>
          </a:p>
          <a:p>
            <a:pPr lvl="1" marL="755650" indent="-287020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shifts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 onto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  <a:p>
            <a:pPr lvl="1" marL="755650" indent="-309245">
              <a:lnSpc>
                <a:spcPct val="100000"/>
              </a:lnSpc>
              <a:spcBef>
                <a:spcPts val="670"/>
              </a:spcBef>
              <a:buChar char="•"/>
              <a:tabLst>
                <a:tab pos="755015" algn="l"/>
                <a:tab pos="755650" algn="l"/>
                <a:tab pos="4918710" algn="l"/>
              </a:tabLst>
            </a:pP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Next state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will </a:t>
            </a: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contain</a:t>
            </a:r>
            <a:r>
              <a:rPr dirty="0" baseline="1068" sz="3900" spc="187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baseline="1068" sz="3900" spc="22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068" sz="3900" spc="-7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baseline="1068" sz="3900" spc="-7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baseline="1068" sz="3900" spc="-7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baseline="1068" sz="3900" spc="-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c •</a:t>
            </a:r>
            <a:r>
              <a:rPr dirty="0" baseline="1068" sz="3900" spc="2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068" sz="3900" spc="-7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baseline="1068" sz="3900">
              <a:latin typeface="Symbol"/>
              <a:cs typeface="Symbol"/>
            </a:endParaRPr>
          </a:p>
          <a:p>
            <a:pPr marL="355600" indent="-343535">
              <a:lnSpc>
                <a:spcPct val="100000"/>
              </a:lnSpc>
              <a:spcBef>
                <a:spcPts val="560"/>
              </a:spcBef>
              <a:buChar char="•"/>
              <a:tabLst>
                <a:tab pos="355600" algn="l"/>
                <a:tab pos="356235" algn="l"/>
                <a:tab pos="66611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 current state contains the item</a:t>
            </a:r>
            <a:r>
              <a:rPr dirty="0" sz="2600" spc="1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 b="1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0"/>
              </a:spcBef>
              <a:buChar char="•"/>
              <a:tabLst>
                <a:tab pos="755650" algn="l"/>
                <a:tab pos="46996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Parser reduces using</a:t>
            </a:r>
            <a:r>
              <a:rPr dirty="0" sz="2600" spc="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 b="1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endParaRPr sz="2600">
              <a:latin typeface="Symbol"/>
              <a:cs typeface="Symbol"/>
            </a:endParaRPr>
          </a:p>
          <a:p>
            <a:pPr marL="355600" marR="275590" indent="-343535">
              <a:lnSpc>
                <a:spcPct val="100600"/>
              </a:lnSpc>
              <a:spcBef>
                <a:spcPts val="610"/>
              </a:spcBef>
              <a:buClr>
                <a:srgbClr val="FFFFFF"/>
              </a:buClr>
              <a:buFont typeface="Tahoma"/>
              <a:buChar char="•"/>
              <a:tabLst>
                <a:tab pos="457200" algn="l"/>
                <a:tab pos="457834" algn="l"/>
              </a:tabLst>
            </a:pPr>
            <a:r>
              <a:rPr dirty="0"/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 current state contains the item S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 b="1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$  and 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input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buffer is</a:t>
            </a:r>
            <a:r>
              <a:rPr dirty="0" sz="2600" spc="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empty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accepts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input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1504" y="739393"/>
            <a:ext cx="52971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Closure() of </a:t>
            </a:r>
            <a:r>
              <a:rPr dirty="0"/>
              <a:t>a </a:t>
            </a:r>
            <a:r>
              <a:rPr dirty="0" spc="-5"/>
              <a:t>set of</a:t>
            </a:r>
            <a:r>
              <a:rPr dirty="0" spc="5"/>
              <a:t> </a:t>
            </a:r>
            <a:r>
              <a:rPr dirty="0" spc="-5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704543"/>
            <a:ext cx="7501890" cy="319532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Closure finds all the items in the same</a:t>
            </a:r>
            <a:r>
              <a:rPr dirty="0" sz="2600" spc="1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“state”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Fixed Point Algorithm for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Closure(I)</a:t>
            </a:r>
            <a:endParaRPr sz="2600">
              <a:latin typeface="Tahoma"/>
              <a:cs typeface="Tahoma"/>
            </a:endParaRPr>
          </a:p>
          <a:p>
            <a:pPr lvl="1" marL="755650" marR="192405" indent="-285750">
              <a:lnSpc>
                <a:spcPct val="109700"/>
              </a:lnSpc>
              <a:spcBef>
                <a:spcPts val="325"/>
              </a:spcBef>
              <a:buChar char="•"/>
              <a:tabLst>
                <a:tab pos="756285" algn="l"/>
                <a:tab pos="1816735" algn="l"/>
                <a:tab pos="2160905" algn="l"/>
                <a:tab pos="2381250" algn="l"/>
                <a:tab pos="3067050" algn="l"/>
                <a:tab pos="683768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Every item in I is also an item in Closure(I)  If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in Closure(I)</a:t>
            </a:r>
            <a:r>
              <a:rPr dirty="0" sz="2600" spc="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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 an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item,	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then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add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-1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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dirty="0" sz="2600" spc="3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Closure(I)</a:t>
            </a:r>
            <a:endParaRPr sz="2600">
              <a:latin typeface="Tahoma"/>
              <a:cs typeface="Tahoma"/>
            </a:endParaRPr>
          </a:p>
          <a:p>
            <a:pPr lvl="1" marL="755015" marR="5080" indent="-309245">
              <a:lnSpc>
                <a:spcPts val="3060"/>
              </a:lnSpc>
              <a:spcBef>
                <a:spcPts val="850"/>
              </a:spcBef>
              <a:buChar char="•"/>
              <a:tabLst>
                <a:tab pos="755015" algn="l"/>
                <a:tab pos="755650" algn="l"/>
              </a:tabLst>
            </a:pP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Repeat until no </a:t>
            </a: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more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new items can be </a:t>
            </a: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added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Closure(I)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7210" y="891794"/>
            <a:ext cx="3900804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Example of</a:t>
            </a:r>
            <a:r>
              <a:rPr dirty="0" spc="-40"/>
              <a:t> </a:t>
            </a:r>
            <a:r>
              <a:rPr dirty="0" spc="-5"/>
              <a:t>Closure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5416" y="1936495"/>
            <a:ext cx="3163570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Closure({</a:t>
            </a:r>
            <a:r>
              <a:rPr dirty="0" sz="2100" spc="-1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000" spc="-1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73210" y="1878583"/>
            <a:ext cx="1878964" cy="88011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14"/>
              </a:spcBef>
              <a:tabLst>
                <a:tab pos="799465" algn="l"/>
                <a:tab pos="124968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30416" y="2713703"/>
            <a:ext cx="1489075" cy="84645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116967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endParaRPr sz="2200">
              <a:latin typeface="Tahoma"/>
              <a:cs typeface="Tahoma"/>
            </a:endParaRPr>
          </a:p>
          <a:p>
            <a:pPr marL="260985">
              <a:lnSpc>
                <a:spcPct val="100000"/>
              </a:lnSpc>
              <a:spcBef>
                <a:spcPts val="509"/>
              </a:spcBef>
              <a:tabLst>
                <a:tab pos="711835" algn="l"/>
                <a:tab pos="1013460" algn="l"/>
                <a:tab pos="1368425" algn="l"/>
              </a:tabLst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7760" y="2653283"/>
            <a:ext cx="319405" cy="741680"/>
          </a:xfrm>
          <a:custGeom>
            <a:avLst/>
            <a:gdLst/>
            <a:ahLst/>
            <a:cxnLst/>
            <a:rect l="l" t="t" r="r" b="b"/>
            <a:pathLst>
              <a:path w="319405" h="741679">
                <a:moveTo>
                  <a:pt x="14478" y="637861"/>
                </a:moveTo>
                <a:lnTo>
                  <a:pt x="14478" y="609518"/>
                </a:lnTo>
                <a:lnTo>
                  <a:pt x="6096" y="609600"/>
                </a:lnTo>
                <a:lnTo>
                  <a:pt x="0" y="615696"/>
                </a:lnTo>
                <a:lnTo>
                  <a:pt x="0" y="631698"/>
                </a:lnTo>
                <a:lnTo>
                  <a:pt x="6096" y="637794"/>
                </a:lnTo>
                <a:lnTo>
                  <a:pt x="14478" y="637861"/>
                </a:lnTo>
                <a:close/>
              </a:path>
              <a:path w="319405" h="741679">
                <a:moveTo>
                  <a:pt x="319278" y="28194"/>
                </a:moveTo>
                <a:lnTo>
                  <a:pt x="318516" y="0"/>
                </a:lnTo>
                <a:lnTo>
                  <a:pt x="279497" y="2838"/>
                </a:lnTo>
                <a:lnTo>
                  <a:pt x="239263" y="13620"/>
                </a:lnTo>
                <a:lnTo>
                  <a:pt x="202460" y="32261"/>
                </a:lnTo>
                <a:lnTo>
                  <a:pt x="173736" y="58674"/>
                </a:lnTo>
                <a:lnTo>
                  <a:pt x="153924" y="97536"/>
                </a:lnTo>
                <a:lnTo>
                  <a:pt x="152400" y="109728"/>
                </a:lnTo>
                <a:lnTo>
                  <a:pt x="152400" y="521208"/>
                </a:lnTo>
                <a:lnTo>
                  <a:pt x="136984" y="561677"/>
                </a:lnTo>
                <a:lnTo>
                  <a:pt x="101565" y="589306"/>
                </a:lnTo>
                <a:lnTo>
                  <a:pt x="56891" y="604984"/>
                </a:lnTo>
                <a:lnTo>
                  <a:pt x="14478" y="609518"/>
                </a:lnTo>
                <a:lnTo>
                  <a:pt x="57540" y="613106"/>
                </a:lnTo>
                <a:lnTo>
                  <a:pt x="93311" y="623969"/>
                </a:lnTo>
                <a:lnTo>
                  <a:pt x="129901" y="605752"/>
                </a:lnTo>
                <a:lnTo>
                  <a:pt x="158496" y="579882"/>
                </a:lnTo>
                <a:lnTo>
                  <a:pt x="179831" y="534924"/>
                </a:lnTo>
                <a:lnTo>
                  <a:pt x="180594" y="528828"/>
                </a:lnTo>
                <a:lnTo>
                  <a:pt x="180594" y="115824"/>
                </a:lnTo>
                <a:lnTo>
                  <a:pt x="196169" y="75860"/>
                </a:lnTo>
                <a:lnTo>
                  <a:pt x="231686" y="48425"/>
                </a:lnTo>
                <a:lnTo>
                  <a:pt x="276327" y="32781"/>
                </a:lnTo>
                <a:lnTo>
                  <a:pt x="319278" y="28194"/>
                </a:lnTo>
                <a:close/>
              </a:path>
              <a:path w="319405" h="741679">
                <a:moveTo>
                  <a:pt x="93311" y="623969"/>
                </a:moveTo>
                <a:lnTo>
                  <a:pt x="57540" y="613106"/>
                </a:lnTo>
                <a:lnTo>
                  <a:pt x="14478" y="609600"/>
                </a:lnTo>
                <a:lnTo>
                  <a:pt x="14478" y="637794"/>
                </a:lnTo>
                <a:lnTo>
                  <a:pt x="52966" y="634790"/>
                </a:lnTo>
                <a:lnTo>
                  <a:pt x="93083" y="624082"/>
                </a:lnTo>
                <a:lnTo>
                  <a:pt x="93311" y="623969"/>
                </a:lnTo>
                <a:close/>
              </a:path>
              <a:path w="319405" h="741679">
                <a:moveTo>
                  <a:pt x="180594" y="741426"/>
                </a:moveTo>
                <a:lnTo>
                  <a:pt x="180594" y="725424"/>
                </a:lnTo>
                <a:lnTo>
                  <a:pt x="169426" y="682805"/>
                </a:lnTo>
                <a:lnTo>
                  <a:pt x="141122" y="649811"/>
                </a:lnTo>
                <a:lnTo>
                  <a:pt x="101791" y="626544"/>
                </a:lnTo>
                <a:lnTo>
                  <a:pt x="93311" y="623969"/>
                </a:lnTo>
                <a:lnTo>
                  <a:pt x="93083" y="624082"/>
                </a:lnTo>
                <a:lnTo>
                  <a:pt x="52966" y="634790"/>
                </a:lnTo>
                <a:lnTo>
                  <a:pt x="14478" y="637794"/>
                </a:lnTo>
                <a:lnTo>
                  <a:pt x="46710" y="640703"/>
                </a:lnTo>
                <a:lnTo>
                  <a:pt x="80633" y="649085"/>
                </a:lnTo>
                <a:lnTo>
                  <a:pt x="136398" y="685800"/>
                </a:lnTo>
                <a:lnTo>
                  <a:pt x="149352" y="708660"/>
                </a:lnTo>
                <a:lnTo>
                  <a:pt x="150876" y="712470"/>
                </a:lnTo>
                <a:lnTo>
                  <a:pt x="151637" y="716280"/>
                </a:lnTo>
                <a:lnTo>
                  <a:pt x="151637" y="720852"/>
                </a:lnTo>
                <a:lnTo>
                  <a:pt x="152400" y="725424"/>
                </a:lnTo>
                <a:lnTo>
                  <a:pt x="152400" y="741426"/>
                </a:lnTo>
                <a:lnTo>
                  <a:pt x="180594" y="7414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22876" y="2653283"/>
            <a:ext cx="319405" cy="741680"/>
          </a:xfrm>
          <a:custGeom>
            <a:avLst/>
            <a:gdLst/>
            <a:ahLst/>
            <a:cxnLst/>
            <a:rect l="l" t="t" r="r" b="b"/>
            <a:pathLst>
              <a:path w="319404" h="741679">
                <a:moveTo>
                  <a:pt x="319277" y="631698"/>
                </a:moveTo>
                <a:lnTo>
                  <a:pt x="319277" y="615696"/>
                </a:lnTo>
                <a:lnTo>
                  <a:pt x="313182" y="609600"/>
                </a:lnTo>
                <a:lnTo>
                  <a:pt x="304800" y="609538"/>
                </a:lnTo>
                <a:lnTo>
                  <a:pt x="272404" y="606930"/>
                </a:lnTo>
                <a:lnTo>
                  <a:pt x="206660" y="582918"/>
                </a:lnTo>
                <a:lnTo>
                  <a:pt x="176784" y="553974"/>
                </a:lnTo>
                <a:lnTo>
                  <a:pt x="174498" y="549402"/>
                </a:lnTo>
                <a:lnTo>
                  <a:pt x="172212" y="545592"/>
                </a:lnTo>
                <a:lnTo>
                  <a:pt x="169163" y="537972"/>
                </a:lnTo>
                <a:lnTo>
                  <a:pt x="168401" y="534162"/>
                </a:lnTo>
                <a:lnTo>
                  <a:pt x="167639" y="529590"/>
                </a:lnTo>
                <a:lnTo>
                  <a:pt x="166877" y="525780"/>
                </a:lnTo>
                <a:lnTo>
                  <a:pt x="166877" y="115824"/>
                </a:lnTo>
                <a:lnTo>
                  <a:pt x="155710" y="73205"/>
                </a:lnTo>
                <a:lnTo>
                  <a:pt x="127406" y="40211"/>
                </a:lnTo>
                <a:lnTo>
                  <a:pt x="88075" y="16944"/>
                </a:lnTo>
                <a:lnTo>
                  <a:pt x="43824" y="3506"/>
                </a:lnTo>
                <a:lnTo>
                  <a:pt x="762" y="0"/>
                </a:lnTo>
                <a:lnTo>
                  <a:pt x="0" y="28193"/>
                </a:lnTo>
                <a:lnTo>
                  <a:pt x="32994" y="31103"/>
                </a:lnTo>
                <a:lnTo>
                  <a:pt x="66917" y="39485"/>
                </a:lnTo>
                <a:lnTo>
                  <a:pt x="122682" y="76200"/>
                </a:lnTo>
                <a:lnTo>
                  <a:pt x="135636" y="99060"/>
                </a:lnTo>
                <a:lnTo>
                  <a:pt x="137160" y="102870"/>
                </a:lnTo>
                <a:lnTo>
                  <a:pt x="137922" y="106680"/>
                </a:lnTo>
                <a:lnTo>
                  <a:pt x="137922" y="111252"/>
                </a:lnTo>
                <a:lnTo>
                  <a:pt x="138684" y="115824"/>
                </a:lnTo>
                <a:lnTo>
                  <a:pt x="138684" y="522732"/>
                </a:lnTo>
                <a:lnTo>
                  <a:pt x="149976" y="565021"/>
                </a:lnTo>
                <a:lnTo>
                  <a:pt x="178418" y="597710"/>
                </a:lnTo>
                <a:lnTo>
                  <a:pt x="217827" y="620761"/>
                </a:lnTo>
                <a:lnTo>
                  <a:pt x="225762" y="623162"/>
                </a:lnTo>
                <a:lnTo>
                  <a:pt x="265781" y="612438"/>
                </a:lnTo>
                <a:lnTo>
                  <a:pt x="304800" y="609600"/>
                </a:lnTo>
                <a:lnTo>
                  <a:pt x="304800" y="637875"/>
                </a:lnTo>
                <a:lnTo>
                  <a:pt x="313182" y="637794"/>
                </a:lnTo>
                <a:lnTo>
                  <a:pt x="319277" y="631698"/>
                </a:lnTo>
                <a:close/>
              </a:path>
              <a:path w="319404" h="741679">
                <a:moveTo>
                  <a:pt x="304800" y="637875"/>
                </a:moveTo>
                <a:lnTo>
                  <a:pt x="262015" y="634135"/>
                </a:lnTo>
                <a:lnTo>
                  <a:pt x="225762" y="623162"/>
                </a:lnTo>
                <a:lnTo>
                  <a:pt x="188744" y="641861"/>
                </a:lnTo>
                <a:lnTo>
                  <a:pt x="160020" y="668274"/>
                </a:lnTo>
                <a:lnTo>
                  <a:pt x="140208" y="707136"/>
                </a:lnTo>
                <a:lnTo>
                  <a:pt x="138684" y="719328"/>
                </a:lnTo>
                <a:lnTo>
                  <a:pt x="138684" y="741426"/>
                </a:lnTo>
                <a:lnTo>
                  <a:pt x="166877" y="741426"/>
                </a:lnTo>
                <a:lnTo>
                  <a:pt x="166877" y="725424"/>
                </a:lnTo>
                <a:lnTo>
                  <a:pt x="182453" y="685460"/>
                </a:lnTo>
                <a:lnTo>
                  <a:pt x="217970" y="658025"/>
                </a:lnTo>
                <a:lnTo>
                  <a:pt x="262611" y="642381"/>
                </a:lnTo>
                <a:lnTo>
                  <a:pt x="304800" y="637875"/>
                </a:lnTo>
                <a:close/>
              </a:path>
              <a:path w="319404" h="741679">
                <a:moveTo>
                  <a:pt x="304800" y="637794"/>
                </a:moveTo>
                <a:lnTo>
                  <a:pt x="304800" y="609600"/>
                </a:lnTo>
                <a:lnTo>
                  <a:pt x="265781" y="612438"/>
                </a:lnTo>
                <a:lnTo>
                  <a:pt x="225762" y="623162"/>
                </a:lnTo>
                <a:lnTo>
                  <a:pt x="262015" y="634135"/>
                </a:lnTo>
                <a:lnTo>
                  <a:pt x="304800" y="6377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48816" y="2682541"/>
            <a:ext cx="1754505" cy="95694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460"/>
              </a:lnSpc>
              <a:spcBef>
                <a:spcPts val="110"/>
              </a:spcBef>
              <a:tabLst>
                <a:tab pos="965835" algn="l"/>
                <a:tab pos="1222375" algn="l"/>
              </a:tabLst>
            </a:pP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(	•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tabLst>
                <a:tab pos="727710" algn="l"/>
                <a:tab pos="1002030" algn="l"/>
              </a:tabLst>
            </a:pP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0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460"/>
              </a:lnSpc>
              <a:tabLst>
                <a:tab pos="647700" algn="l"/>
                <a:tab pos="922655" algn="l"/>
                <a:tab pos="1257300" algn="l"/>
              </a:tabLst>
            </a:pP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0160" y="3394709"/>
            <a:ext cx="167005" cy="506095"/>
          </a:xfrm>
          <a:custGeom>
            <a:avLst/>
            <a:gdLst/>
            <a:ahLst/>
            <a:cxnLst/>
            <a:rect l="l" t="t" r="r" b="b"/>
            <a:pathLst>
              <a:path w="167005" h="506095">
                <a:moveTo>
                  <a:pt x="166878" y="477774"/>
                </a:moveTo>
                <a:lnTo>
                  <a:pt x="99417" y="466334"/>
                </a:lnTo>
                <a:lnTo>
                  <a:pt x="43434" y="429006"/>
                </a:lnTo>
                <a:lnTo>
                  <a:pt x="35814" y="417576"/>
                </a:lnTo>
                <a:lnTo>
                  <a:pt x="33528" y="413766"/>
                </a:lnTo>
                <a:lnTo>
                  <a:pt x="30480" y="406146"/>
                </a:lnTo>
                <a:lnTo>
                  <a:pt x="29718" y="402336"/>
                </a:lnTo>
                <a:lnTo>
                  <a:pt x="28956" y="397764"/>
                </a:lnTo>
                <a:lnTo>
                  <a:pt x="28193" y="393954"/>
                </a:lnTo>
                <a:lnTo>
                  <a:pt x="28193" y="0"/>
                </a:lnTo>
                <a:lnTo>
                  <a:pt x="0" y="0"/>
                </a:lnTo>
                <a:lnTo>
                  <a:pt x="0" y="390906"/>
                </a:lnTo>
                <a:lnTo>
                  <a:pt x="11298" y="433204"/>
                </a:lnTo>
                <a:lnTo>
                  <a:pt x="39753" y="465895"/>
                </a:lnTo>
                <a:lnTo>
                  <a:pt x="79170" y="488942"/>
                </a:lnTo>
                <a:lnTo>
                  <a:pt x="123356" y="502311"/>
                </a:lnTo>
                <a:lnTo>
                  <a:pt x="166115" y="505968"/>
                </a:lnTo>
                <a:lnTo>
                  <a:pt x="166878" y="4777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22876" y="3394709"/>
            <a:ext cx="167005" cy="506095"/>
          </a:xfrm>
          <a:custGeom>
            <a:avLst/>
            <a:gdLst/>
            <a:ahLst/>
            <a:cxnLst/>
            <a:rect l="l" t="t" r="r" b="b"/>
            <a:pathLst>
              <a:path w="167004" h="506095">
                <a:moveTo>
                  <a:pt x="166877" y="397002"/>
                </a:moveTo>
                <a:lnTo>
                  <a:pt x="166877" y="0"/>
                </a:lnTo>
                <a:lnTo>
                  <a:pt x="138684" y="0"/>
                </a:lnTo>
                <a:lnTo>
                  <a:pt x="138684" y="389382"/>
                </a:lnTo>
                <a:lnTo>
                  <a:pt x="123268" y="429851"/>
                </a:lnTo>
                <a:lnTo>
                  <a:pt x="87849" y="457480"/>
                </a:lnTo>
                <a:lnTo>
                  <a:pt x="43175" y="473158"/>
                </a:lnTo>
                <a:lnTo>
                  <a:pt x="0" y="477774"/>
                </a:lnTo>
                <a:lnTo>
                  <a:pt x="762" y="505968"/>
                </a:lnTo>
                <a:lnTo>
                  <a:pt x="39250" y="502964"/>
                </a:lnTo>
                <a:lnTo>
                  <a:pt x="79367" y="492256"/>
                </a:lnTo>
                <a:lnTo>
                  <a:pt x="116185" y="473926"/>
                </a:lnTo>
                <a:lnTo>
                  <a:pt x="144779" y="448056"/>
                </a:lnTo>
                <a:lnTo>
                  <a:pt x="166115" y="403098"/>
                </a:lnTo>
                <a:lnTo>
                  <a:pt x="166877" y="397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566916" y="3537895"/>
            <a:ext cx="1779270" cy="243967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500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1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775335" algn="l"/>
                <a:tab pos="1076960" algn="l"/>
                <a:tab pos="144653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12706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-17676" sz="33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18895" algn="l"/>
                <a:tab pos="16008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)	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5141" y="891794"/>
            <a:ext cx="34651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Another</a:t>
            </a:r>
            <a:r>
              <a:rPr dirty="0" spc="-4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5416" y="1936495"/>
            <a:ext cx="332168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  <a:tab pos="2000250" algn="l"/>
                <a:tab pos="24517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closure({</a:t>
            </a:r>
            <a:r>
              <a:rPr dirty="0" sz="2300" spc="-10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$})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27760" y="2653283"/>
            <a:ext cx="319405" cy="741680"/>
          </a:xfrm>
          <a:custGeom>
            <a:avLst/>
            <a:gdLst/>
            <a:ahLst/>
            <a:cxnLst/>
            <a:rect l="l" t="t" r="r" b="b"/>
            <a:pathLst>
              <a:path w="319405" h="741679">
                <a:moveTo>
                  <a:pt x="14478" y="637861"/>
                </a:moveTo>
                <a:lnTo>
                  <a:pt x="14478" y="609518"/>
                </a:lnTo>
                <a:lnTo>
                  <a:pt x="6096" y="609600"/>
                </a:lnTo>
                <a:lnTo>
                  <a:pt x="0" y="615696"/>
                </a:lnTo>
                <a:lnTo>
                  <a:pt x="0" y="631698"/>
                </a:lnTo>
                <a:lnTo>
                  <a:pt x="6096" y="637794"/>
                </a:lnTo>
                <a:lnTo>
                  <a:pt x="14478" y="637861"/>
                </a:lnTo>
                <a:close/>
              </a:path>
              <a:path w="319405" h="741679">
                <a:moveTo>
                  <a:pt x="319278" y="28194"/>
                </a:moveTo>
                <a:lnTo>
                  <a:pt x="318516" y="0"/>
                </a:lnTo>
                <a:lnTo>
                  <a:pt x="279497" y="2838"/>
                </a:lnTo>
                <a:lnTo>
                  <a:pt x="239263" y="13620"/>
                </a:lnTo>
                <a:lnTo>
                  <a:pt x="202460" y="32261"/>
                </a:lnTo>
                <a:lnTo>
                  <a:pt x="173736" y="58674"/>
                </a:lnTo>
                <a:lnTo>
                  <a:pt x="153924" y="97536"/>
                </a:lnTo>
                <a:lnTo>
                  <a:pt x="152400" y="109728"/>
                </a:lnTo>
                <a:lnTo>
                  <a:pt x="152400" y="521208"/>
                </a:lnTo>
                <a:lnTo>
                  <a:pt x="136984" y="561677"/>
                </a:lnTo>
                <a:lnTo>
                  <a:pt x="101565" y="589306"/>
                </a:lnTo>
                <a:lnTo>
                  <a:pt x="56891" y="604984"/>
                </a:lnTo>
                <a:lnTo>
                  <a:pt x="14478" y="609518"/>
                </a:lnTo>
                <a:lnTo>
                  <a:pt x="57540" y="613106"/>
                </a:lnTo>
                <a:lnTo>
                  <a:pt x="93311" y="623969"/>
                </a:lnTo>
                <a:lnTo>
                  <a:pt x="129901" y="605752"/>
                </a:lnTo>
                <a:lnTo>
                  <a:pt x="158496" y="579882"/>
                </a:lnTo>
                <a:lnTo>
                  <a:pt x="179831" y="534924"/>
                </a:lnTo>
                <a:lnTo>
                  <a:pt x="180594" y="528828"/>
                </a:lnTo>
                <a:lnTo>
                  <a:pt x="180594" y="115824"/>
                </a:lnTo>
                <a:lnTo>
                  <a:pt x="196169" y="75860"/>
                </a:lnTo>
                <a:lnTo>
                  <a:pt x="231686" y="48425"/>
                </a:lnTo>
                <a:lnTo>
                  <a:pt x="276327" y="32781"/>
                </a:lnTo>
                <a:lnTo>
                  <a:pt x="319278" y="28194"/>
                </a:lnTo>
                <a:close/>
              </a:path>
              <a:path w="319405" h="741679">
                <a:moveTo>
                  <a:pt x="93311" y="623969"/>
                </a:moveTo>
                <a:lnTo>
                  <a:pt x="57540" y="613106"/>
                </a:lnTo>
                <a:lnTo>
                  <a:pt x="14478" y="609600"/>
                </a:lnTo>
                <a:lnTo>
                  <a:pt x="14478" y="637794"/>
                </a:lnTo>
                <a:lnTo>
                  <a:pt x="52966" y="634790"/>
                </a:lnTo>
                <a:lnTo>
                  <a:pt x="93083" y="624082"/>
                </a:lnTo>
                <a:lnTo>
                  <a:pt x="93311" y="623969"/>
                </a:lnTo>
                <a:close/>
              </a:path>
              <a:path w="319405" h="741679">
                <a:moveTo>
                  <a:pt x="180594" y="741426"/>
                </a:moveTo>
                <a:lnTo>
                  <a:pt x="180594" y="725424"/>
                </a:lnTo>
                <a:lnTo>
                  <a:pt x="169426" y="682805"/>
                </a:lnTo>
                <a:lnTo>
                  <a:pt x="141122" y="649811"/>
                </a:lnTo>
                <a:lnTo>
                  <a:pt x="101791" y="626544"/>
                </a:lnTo>
                <a:lnTo>
                  <a:pt x="93311" y="623969"/>
                </a:lnTo>
                <a:lnTo>
                  <a:pt x="93083" y="624082"/>
                </a:lnTo>
                <a:lnTo>
                  <a:pt x="52966" y="634790"/>
                </a:lnTo>
                <a:lnTo>
                  <a:pt x="14478" y="637794"/>
                </a:lnTo>
                <a:lnTo>
                  <a:pt x="46710" y="640703"/>
                </a:lnTo>
                <a:lnTo>
                  <a:pt x="80633" y="649085"/>
                </a:lnTo>
                <a:lnTo>
                  <a:pt x="136398" y="685800"/>
                </a:lnTo>
                <a:lnTo>
                  <a:pt x="149352" y="708660"/>
                </a:lnTo>
                <a:lnTo>
                  <a:pt x="150876" y="712470"/>
                </a:lnTo>
                <a:lnTo>
                  <a:pt x="151637" y="716280"/>
                </a:lnTo>
                <a:lnTo>
                  <a:pt x="151637" y="720852"/>
                </a:lnTo>
                <a:lnTo>
                  <a:pt x="152400" y="725424"/>
                </a:lnTo>
                <a:lnTo>
                  <a:pt x="152400" y="741426"/>
                </a:lnTo>
                <a:lnTo>
                  <a:pt x="180594" y="7414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22876" y="2653283"/>
            <a:ext cx="319405" cy="741680"/>
          </a:xfrm>
          <a:custGeom>
            <a:avLst/>
            <a:gdLst/>
            <a:ahLst/>
            <a:cxnLst/>
            <a:rect l="l" t="t" r="r" b="b"/>
            <a:pathLst>
              <a:path w="319404" h="741679">
                <a:moveTo>
                  <a:pt x="319277" y="631698"/>
                </a:moveTo>
                <a:lnTo>
                  <a:pt x="319277" y="615696"/>
                </a:lnTo>
                <a:lnTo>
                  <a:pt x="313182" y="609600"/>
                </a:lnTo>
                <a:lnTo>
                  <a:pt x="304800" y="609538"/>
                </a:lnTo>
                <a:lnTo>
                  <a:pt x="272404" y="606930"/>
                </a:lnTo>
                <a:lnTo>
                  <a:pt x="206660" y="582918"/>
                </a:lnTo>
                <a:lnTo>
                  <a:pt x="176784" y="553974"/>
                </a:lnTo>
                <a:lnTo>
                  <a:pt x="174498" y="549402"/>
                </a:lnTo>
                <a:lnTo>
                  <a:pt x="172212" y="545592"/>
                </a:lnTo>
                <a:lnTo>
                  <a:pt x="169163" y="537972"/>
                </a:lnTo>
                <a:lnTo>
                  <a:pt x="168401" y="534162"/>
                </a:lnTo>
                <a:lnTo>
                  <a:pt x="167639" y="529590"/>
                </a:lnTo>
                <a:lnTo>
                  <a:pt x="166877" y="525780"/>
                </a:lnTo>
                <a:lnTo>
                  <a:pt x="166877" y="115824"/>
                </a:lnTo>
                <a:lnTo>
                  <a:pt x="155710" y="73205"/>
                </a:lnTo>
                <a:lnTo>
                  <a:pt x="127406" y="40211"/>
                </a:lnTo>
                <a:lnTo>
                  <a:pt x="88075" y="16944"/>
                </a:lnTo>
                <a:lnTo>
                  <a:pt x="43824" y="3506"/>
                </a:lnTo>
                <a:lnTo>
                  <a:pt x="762" y="0"/>
                </a:lnTo>
                <a:lnTo>
                  <a:pt x="0" y="28193"/>
                </a:lnTo>
                <a:lnTo>
                  <a:pt x="32994" y="31103"/>
                </a:lnTo>
                <a:lnTo>
                  <a:pt x="66917" y="39485"/>
                </a:lnTo>
                <a:lnTo>
                  <a:pt x="122682" y="76200"/>
                </a:lnTo>
                <a:lnTo>
                  <a:pt x="135636" y="99060"/>
                </a:lnTo>
                <a:lnTo>
                  <a:pt x="137160" y="102870"/>
                </a:lnTo>
                <a:lnTo>
                  <a:pt x="137922" y="106680"/>
                </a:lnTo>
                <a:lnTo>
                  <a:pt x="137922" y="111252"/>
                </a:lnTo>
                <a:lnTo>
                  <a:pt x="138684" y="115824"/>
                </a:lnTo>
                <a:lnTo>
                  <a:pt x="138684" y="522732"/>
                </a:lnTo>
                <a:lnTo>
                  <a:pt x="149976" y="565021"/>
                </a:lnTo>
                <a:lnTo>
                  <a:pt x="178418" y="597710"/>
                </a:lnTo>
                <a:lnTo>
                  <a:pt x="217827" y="620761"/>
                </a:lnTo>
                <a:lnTo>
                  <a:pt x="225762" y="623162"/>
                </a:lnTo>
                <a:lnTo>
                  <a:pt x="265781" y="612438"/>
                </a:lnTo>
                <a:lnTo>
                  <a:pt x="304800" y="609600"/>
                </a:lnTo>
                <a:lnTo>
                  <a:pt x="304800" y="637875"/>
                </a:lnTo>
                <a:lnTo>
                  <a:pt x="313182" y="637794"/>
                </a:lnTo>
                <a:lnTo>
                  <a:pt x="319277" y="631698"/>
                </a:lnTo>
                <a:close/>
              </a:path>
              <a:path w="319404" h="741679">
                <a:moveTo>
                  <a:pt x="304800" y="637875"/>
                </a:moveTo>
                <a:lnTo>
                  <a:pt x="262015" y="634135"/>
                </a:lnTo>
                <a:lnTo>
                  <a:pt x="225762" y="623162"/>
                </a:lnTo>
                <a:lnTo>
                  <a:pt x="188744" y="641861"/>
                </a:lnTo>
                <a:lnTo>
                  <a:pt x="160020" y="668274"/>
                </a:lnTo>
                <a:lnTo>
                  <a:pt x="140208" y="707136"/>
                </a:lnTo>
                <a:lnTo>
                  <a:pt x="138684" y="719328"/>
                </a:lnTo>
                <a:lnTo>
                  <a:pt x="138684" y="741426"/>
                </a:lnTo>
                <a:lnTo>
                  <a:pt x="166877" y="741426"/>
                </a:lnTo>
                <a:lnTo>
                  <a:pt x="166877" y="725424"/>
                </a:lnTo>
                <a:lnTo>
                  <a:pt x="182453" y="685460"/>
                </a:lnTo>
                <a:lnTo>
                  <a:pt x="217970" y="658025"/>
                </a:lnTo>
                <a:lnTo>
                  <a:pt x="262611" y="642381"/>
                </a:lnTo>
                <a:lnTo>
                  <a:pt x="304800" y="637875"/>
                </a:lnTo>
                <a:close/>
              </a:path>
              <a:path w="319404" h="741679">
                <a:moveTo>
                  <a:pt x="304800" y="637794"/>
                </a:moveTo>
                <a:lnTo>
                  <a:pt x="304800" y="609600"/>
                </a:lnTo>
                <a:lnTo>
                  <a:pt x="265781" y="612438"/>
                </a:lnTo>
                <a:lnTo>
                  <a:pt x="225762" y="623162"/>
                </a:lnTo>
                <a:lnTo>
                  <a:pt x="262015" y="634135"/>
                </a:lnTo>
                <a:lnTo>
                  <a:pt x="304800" y="6377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173215" y="1878556"/>
            <a:ext cx="1878964" cy="88011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14"/>
              </a:spcBef>
              <a:tabLst>
                <a:tab pos="799465" algn="l"/>
                <a:tab pos="124968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0416" y="2713703"/>
            <a:ext cx="1489075" cy="84645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116967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endParaRPr sz="2200">
              <a:latin typeface="Tahoma"/>
              <a:cs typeface="Tahoma"/>
            </a:endParaRPr>
          </a:p>
          <a:p>
            <a:pPr marL="260985">
              <a:lnSpc>
                <a:spcPct val="100000"/>
              </a:lnSpc>
              <a:spcBef>
                <a:spcPts val="509"/>
              </a:spcBef>
              <a:tabLst>
                <a:tab pos="711835" algn="l"/>
                <a:tab pos="1013460" algn="l"/>
                <a:tab pos="1368425" algn="l"/>
              </a:tabLst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48816" y="2527331"/>
            <a:ext cx="1473200" cy="1115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35"/>
              </a:lnSpc>
              <a:spcBef>
                <a:spcPts val="95"/>
              </a:spcBef>
              <a:tabLst>
                <a:tab pos="764540" algn="l"/>
              </a:tabLst>
            </a:pP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000" spc="-5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9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635"/>
              </a:lnSpc>
              <a:tabLst>
                <a:tab pos="741680" algn="l"/>
                <a:tab pos="10166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0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700"/>
              </a:lnSpc>
              <a:tabLst>
                <a:tab pos="662305" algn="l"/>
                <a:tab pos="937260" algn="l"/>
                <a:tab pos="127190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0160" y="3394709"/>
            <a:ext cx="167005" cy="506095"/>
          </a:xfrm>
          <a:custGeom>
            <a:avLst/>
            <a:gdLst/>
            <a:ahLst/>
            <a:cxnLst/>
            <a:rect l="l" t="t" r="r" b="b"/>
            <a:pathLst>
              <a:path w="167005" h="506095">
                <a:moveTo>
                  <a:pt x="166878" y="477774"/>
                </a:moveTo>
                <a:lnTo>
                  <a:pt x="99417" y="466334"/>
                </a:lnTo>
                <a:lnTo>
                  <a:pt x="43434" y="429006"/>
                </a:lnTo>
                <a:lnTo>
                  <a:pt x="35814" y="417576"/>
                </a:lnTo>
                <a:lnTo>
                  <a:pt x="33528" y="413766"/>
                </a:lnTo>
                <a:lnTo>
                  <a:pt x="30480" y="406146"/>
                </a:lnTo>
                <a:lnTo>
                  <a:pt x="29718" y="402336"/>
                </a:lnTo>
                <a:lnTo>
                  <a:pt x="28956" y="397764"/>
                </a:lnTo>
                <a:lnTo>
                  <a:pt x="28193" y="393954"/>
                </a:lnTo>
                <a:lnTo>
                  <a:pt x="28193" y="0"/>
                </a:lnTo>
                <a:lnTo>
                  <a:pt x="0" y="0"/>
                </a:lnTo>
                <a:lnTo>
                  <a:pt x="0" y="390906"/>
                </a:lnTo>
                <a:lnTo>
                  <a:pt x="11298" y="433204"/>
                </a:lnTo>
                <a:lnTo>
                  <a:pt x="39753" y="465895"/>
                </a:lnTo>
                <a:lnTo>
                  <a:pt x="79170" y="488942"/>
                </a:lnTo>
                <a:lnTo>
                  <a:pt x="123356" y="502311"/>
                </a:lnTo>
                <a:lnTo>
                  <a:pt x="166115" y="505968"/>
                </a:lnTo>
                <a:lnTo>
                  <a:pt x="166878" y="4777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22876" y="3394709"/>
            <a:ext cx="167005" cy="506095"/>
          </a:xfrm>
          <a:custGeom>
            <a:avLst/>
            <a:gdLst/>
            <a:ahLst/>
            <a:cxnLst/>
            <a:rect l="l" t="t" r="r" b="b"/>
            <a:pathLst>
              <a:path w="167004" h="506095">
                <a:moveTo>
                  <a:pt x="166877" y="397002"/>
                </a:moveTo>
                <a:lnTo>
                  <a:pt x="166877" y="0"/>
                </a:lnTo>
                <a:lnTo>
                  <a:pt x="138684" y="0"/>
                </a:lnTo>
                <a:lnTo>
                  <a:pt x="138684" y="389382"/>
                </a:lnTo>
                <a:lnTo>
                  <a:pt x="123268" y="429851"/>
                </a:lnTo>
                <a:lnTo>
                  <a:pt x="87849" y="457480"/>
                </a:lnTo>
                <a:lnTo>
                  <a:pt x="43175" y="473158"/>
                </a:lnTo>
                <a:lnTo>
                  <a:pt x="0" y="477774"/>
                </a:lnTo>
                <a:lnTo>
                  <a:pt x="762" y="505968"/>
                </a:lnTo>
                <a:lnTo>
                  <a:pt x="39250" y="502964"/>
                </a:lnTo>
                <a:lnTo>
                  <a:pt x="79367" y="492256"/>
                </a:lnTo>
                <a:lnTo>
                  <a:pt x="116185" y="473926"/>
                </a:lnTo>
                <a:lnTo>
                  <a:pt x="144779" y="448056"/>
                </a:lnTo>
                <a:lnTo>
                  <a:pt x="166115" y="403098"/>
                </a:lnTo>
                <a:lnTo>
                  <a:pt x="166877" y="397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566916" y="3537895"/>
            <a:ext cx="1779270" cy="243967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500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1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2524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	•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775335" algn="l"/>
                <a:tab pos="1076960" algn="l"/>
                <a:tab pos="144653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12706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-17676" sz="33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18895" algn="l"/>
                <a:tab pos="16008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)	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2776" y="739393"/>
            <a:ext cx="47536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Goto() of </a:t>
            </a:r>
            <a:r>
              <a:rPr dirty="0"/>
              <a:t>a </a:t>
            </a:r>
            <a:r>
              <a:rPr dirty="0" spc="-5"/>
              <a:t>set of</a:t>
            </a:r>
            <a:r>
              <a:rPr dirty="0" spc="-35"/>
              <a:t> </a:t>
            </a:r>
            <a:r>
              <a:rPr dirty="0" spc="-5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22804" y="6155273"/>
            <a:ext cx="13271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”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40739" y="1784095"/>
            <a:ext cx="8360409" cy="478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35965" marR="129921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736600" algn="l"/>
                <a:tab pos="737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Goto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finds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new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 after consuming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 grammar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 while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at the current</a:t>
            </a:r>
            <a:r>
              <a:rPr dirty="0" sz="26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Tahoma"/>
              <a:buChar char="•"/>
            </a:pPr>
            <a:endParaRPr sz="3650">
              <a:latin typeface="Tahoma"/>
              <a:cs typeface="Tahoma"/>
            </a:endParaRPr>
          </a:p>
          <a:p>
            <a:pPr marL="735965" marR="3622040" indent="-353695">
              <a:lnSpc>
                <a:spcPct val="99300"/>
              </a:lnSpc>
              <a:buChar char="•"/>
              <a:tabLst>
                <a:tab pos="735965" algn="l"/>
                <a:tab pos="736600" algn="l"/>
              </a:tabLst>
            </a:pP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Algorithm for Goto(I, X)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 where I is a set of items  and X is a grammar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Tahoma"/>
              <a:buChar char="•"/>
            </a:pPr>
            <a:endParaRPr sz="40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220210" algn="l"/>
                <a:tab pos="632460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Goto(I,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X) = Closure(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{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1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1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 •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3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|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X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I</a:t>
            </a:r>
            <a:r>
              <a:rPr dirty="0" sz="2600" spc="3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})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ahoma"/>
              <a:cs typeface="Tahoma"/>
            </a:endParaRPr>
          </a:p>
          <a:p>
            <a:pPr marL="736600" marR="1711960" indent="-342900">
              <a:lnSpc>
                <a:spcPct val="100000"/>
              </a:lnSpc>
              <a:buChar char="•"/>
              <a:tabLst>
                <a:tab pos="736600" algn="l"/>
                <a:tab pos="737235" algn="l"/>
                <a:tab pos="201803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goto is the new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set obtained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by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“moving 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dot	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over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4671" y="891794"/>
            <a:ext cx="33655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Example of</a:t>
            </a:r>
            <a:r>
              <a:rPr dirty="0" spc="-35"/>
              <a:t> </a:t>
            </a:r>
            <a:r>
              <a:rPr dirty="0" spc="-5"/>
              <a:t>Goto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5416" y="1936495"/>
            <a:ext cx="340296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	Goto </a:t>
            </a: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({</a:t>
            </a:r>
            <a:r>
              <a:rPr dirty="0" sz="2300" spc="-2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48816" y="2682591"/>
            <a:ext cx="138620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27571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0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27760" y="2577083"/>
            <a:ext cx="319405" cy="714375"/>
          </a:xfrm>
          <a:custGeom>
            <a:avLst/>
            <a:gdLst/>
            <a:ahLst/>
            <a:cxnLst/>
            <a:rect l="l" t="t" r="r" b="b"/>
            <a:pathLst>
              <a:path w="319405" h="714375">
                <a:moveTo>
                  <a:pt x="14478" y="371161"/>
                </a:moveTo>
                <a:lnTo>
                  <a:pt x="14478" y="342818"/>
                </a:lnTo>
                <a:lnTo>
                  <a:pt x="6096" y="342900"/>
                </a:lnTo>
                <a:lnTo>
                  <a:pt x="0" y="348996"/>
                </a:lnTo>
                <a:lnTo>
                  <a:pt x="0" y="364998"/>
                </a:lnTo>
                <a:lnTo>
                  <a:pt x="6096" y="371094"/>
                </a:lnTo>
                <a:lnTo>
                  <a:pt x="14478" y="371161"/>
                </a:lnTo>
                <a:close/>
              </a:path>
              <a:path w="319405" h="714375">
                <a:moveTo>
                  <a:pt x="319278" y="28194"/>
                </a:moveTo>
                <a:lnTo>
                  <a:pt x="318516" y="0"/>
                </a:lnTo>
                <a:lnTo>
                  <a:pt x="279497" y="2838"/>
                </a:lnTo>
                <a:lnTo>
                  <a:pt x="239263" y="13620"/>
                </a:lnTo>
                <a:lnTo>
                  <a:pt x="202460" y="32261"/>
                </a:lnTo>
                <a:lnTo>
                  <a:pt x="173736" y="58674"/>
                </a:lnTo>
                <a:lnTo>
                  <a:pt x="153924" y="97536"/>
                </a:lnTo>
                <a:lnTo>
                  <a:pt x="152400" y="109728"/>
                </a:lnTo>
                <a:lnTo>
                  <a:pt x="152400" y="254508"/>
                </a:lnTo>
                <a:lnTo>
                  <a:pt x="136984" y="294977"/>
                </a:lnTo>
                <a:lnTo>
                  <a:pt x="101565" y="322606"/>
                </a:lnTo>
                <a:lnTo>
                  <a:pt x="56891" y="338284"/>
                </a:lnTo>
                <a:lnTo>
                  <a:pt x="14478" y="342818"/>
                </a:lnTo>
                <a:lnTo>
                  <a:pt x="57540" y="346406"/>
                </a:lnTo>
                <a:lnTo>
                  <a:pt x="93316" y="357271"/>
                </a:lnTo>
                <a:lnTo>
                  <a:pt x="129908" y="339054"/>
                </a:lnTo>
                <a:lnTo>
                  <a:pt x="158496" y="313182"/>
                </a:lnTo>
                <a:lnTo>
                  <a:pt x="179831" y="268224"/>
                </a:lnTo>
                <a:lnTo>
                  <a:pt x="180594" y="262128"/>
                </a:lnTo>
                <a:lnTo>
                  <a:pt x="180594" y="115824"/>
                </a:lnTo>
                <a:lnTo>
                  <a:pt x="196169" y="75860"/>
                </a:lnTo>
                <a:lnTo>
                  <a:pt x="231686" y="48425"/>
                </a:lnTo>
                <a:lnTo>
                  <a:pt x="276327" y="32781"/>
                </a:lnTo>
                <a:lnTo>
                  <a:pt x="319278" y="28194"/>
                </a:lnTo>
                <a:close/>
              </a:path>
              <a:path w="319405" h="714375">
                <a:moveTo>
                  <a:pt x="93316" y="357271"/>
                </a:moveTo>
                <a:lnTo>
                  <a:pt x="57540" y="346406"/>
                </a:lnTo>
                <a:lnTo>
                  <a:pt x="14478" y="342900"/>
                </a:lnTo>
                <a:lnTo>
                  <a:pt x="14478" y="371094"/>
                </a:lnTo>
                <a:lnTo>
                  <a:pt x="52959" y="368096"/>
                </a:lnTo>
                <a:lnTo>
                  <a:pt x="93083" y="357387"/>
                </a:lnTo>
                <a:lnTo>
                  <a:pt x="93316" y="357271"/>
                </a:lnTo>
                <a:close/>
              </a:path>
              <a:path w="319405" h="714375">
                <a:moveTo>
                  <a:pt x="319278" y="685800"/>
                </a:moveTo>
                <a:lnTo>
                  <a:pt x="251812" y="674360"/>
                </a:lnTo>
                <a:lnTo>
                  <a:pt x="195834" y="637032"/>
                </a:lnTo>
                <a:lnTo>
                  <a:pt x="188214" y="625602"/>
                </a:lnTo>
                <a:lnTo>
                  <a:pt x="185928" y="621792"/>
                </a:lnTo>
                <a:lnTo>
                  <a:pt x="182880" y="614172"/>
                </a:lnTo>
                <a:lnTo>
                  <a:pt x="182118" y="610362"/>
                </a:lnTo>
                <a:lnTo>
                  <a:pt x="181356" y="605790"/>
                </a:lnTo>
                <a:lnTo>
                  <a:pt x="180594" y="601980"/>
                </a:lnTo>
                <a:lnTo>
                  <a:pt x="180594" y="458724"/>
                </a:lnTo>
                <a:lnTo>
                  <a:pt x="169426" y="416105"/>
                </a:lnTo>
                <a:lnTo>
                  <a:pt x="141122" y="383111"/>
                </a:lnTo>
                <a:lnTo>
                  <a:pt x="101791" y="359844"/>
                </a:lnTo>
                <a:lnTo>
                  <a:pt x="93316" y="357271"/>
                </a:lnTo>
                <a:lnTo>
                  <a:pt x="93083" y="357387"/>
                </a:lnTo>
                <a:lnTo>
                  <a:pt x="52959" y="368096"/>
                </a:lnTo>
                <a:lnTo>
                  <a:pt x="14478" y="371094"/>
                </a:lnTo>
                <a:lnTo>
                  <a:pt x="46704" y="374003"/>
                </a:lnTo>
                <a:lnTo>
                  <a:pt x="80629" y="382385"/>
                </a:lnTo>
                <a:lnTo>
                  <a:pt x="136398" y="419100"/>
                </a:lnTo>
                <a:lnTo>
                  <a:pt x="149352" y="441960"/>
                </a:lnTo>
                <a:lnTo>
                  <a:pt x="150876" y="445770"/>
                </a:lnTo>
                <a:lnTo>
                  <a:pt x="151637" y="449580"/>
                </a:lnTo>
                <a:lnTo>
                  <a:pt x="151637" y="454152"/>
                </a:lnTo>
                <a:lnTo>
                  <a:pt x="152400" y="458724"/>
                </a:lnTo>
                <a:lnTo>
                  <a:pt x="152400" y="598932"/>
                </a:lnTo>
                <a:lnTo>
                  <a:pt x="163698" y="641230"/>
                </a:lnTo>
                <a:lnTo>
                  <a:pt x="192153" y="673921"/>
                </a:lnTo>
                <a:lnTo>
                  <a:pt x="231570" y="696968"/>
                </a:lnTo>
                <a:lnTo>
                  <a:pt x="275756" y="710337"/>
                </a:lnTo>
                <a:lnTo>
                  <a:pt x="318516" y="713994"/>
                </a:lnTo>
                <a:lnTo>
                  <a:pt x="319278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22876" y="2577083"/>
            <a:ext cx="319405" cy="714375"/>
          </a:xfrm>
          <a:custGeom>
            <a:avLst/>
            <a:gdLst/>
            <a:ahLst/>
            <a:cxnLst/>
            <a:rect l="l" t="t" r="r" b="b"/>
            <a:pathLst>
              <a:path w="319404" h="714375">
                <a:moveTo>
                  <a:pt x="319277" y="364998"/>
                </a:moveTo>
                <a:lnTo>
                  <a:pt x="319277" y="348996"/>
                </a:lnTo>
                <a:lnTo>
                  <a:pt x="313182" y="342900"/>
                </a:lnTo>
                <a:lnTo>
                  <a:pt x="304800" y="342838"/>
                </a:lnTo>
                <a:lnTo>
                  <a:pt x="272404" y="340230"/>
                </a:lnTo>
                <a:lnTo>
                  <a:pt x="206660" y="316218"/>
                </a:lnTo>
                <a:lnTo>
                  <a:pt x="176784" y="287274"/>
                </a:lnTo>
                <a:lnTo>
                  <a:pt x="174498" y="282702"/>
                </a:lnTo>
                <a:lnTo>
                  <a:pt x="172212" y="278892"/>
                </a:lnTo>
                <a:lnTo>
                  <a:pt x="169163" y="271272"/>
                </a:lnTo>
                <a:lnTo>
                  <a:pt x="168401" y="267462"/>
                </a:lnTo>
                <a:lnTo>
                  <a:pt x="167639" y="262890"/>
                </a:lnTo>
                <a:lnTo>
                  <a:pt x="166877" y="259080"/>
                </a:lnTo>
                <a:lnTo>
                  <a:pt x="166877" y="115824"/>
                </a:lnTo>
                <a:lnTo>
                  <a:pt x="155710" y="73205"/>
                </a:lnTo>
                <a:lnTo>
                  <a:pt x="127406" y="40211"/>
                </a:lnTo>
                <a:lnTo>
                  <a:pt x="88075" y="16944"/>
                </a:lnTo>
                <a:lnTo>
                  <a:pt x="43824" y="3506"/>
                </a:lnTo>
                <a:lnTo>
                  <a:pt x="762" y="0"/>
                </a:lnTo>
                <a:lnTo>
                  <a:pt x="0" y="28193"/>
                </a:lnTo>
                <a:lnTo>
                  <a:pt x="32994" y="31103"/>
                </a:lnTo>
                <a:lnTo>
                  <a:pt x="66917" y="39485"/>
                </a:lnTo>
                <a:lnTo>
                  <a:pt x="122682" y="76200"/>
                </a:lnTo>
                <a:lnTo>
                  <a:pt x="135636" y="99060"/>
                </a:lnTo>
                <a:lnTo>
                  <a:pt x="137160" y="102870"/>
                </a:lnTo>
                <a:lnTo>
                  <a:pt x="137922" y="106680"/>
                </a:lnTo>
                <a:lnTo>
                  <a:pt x="137922" y="111252"/>
                </a:lnTo>
                <a:lnTo>
                  <a:pt x="138684" y="115824"/>
                </a:lnTo>
                <a:lnTo>
                  <a:pt x="138684" y="256032"/>
                </a:lnTo>
                <a:lnTo>
                  <a:pt x="149976" y="298321"/>
                </a:lnTo>
                <a:lnTo>
                  <a:pt x="178418" y="331010"/>
                </a:lnTo>
                <a:lnTo>
                  <a:pt x="217827" y="354061"/>
                </a:lnTo>
                <a:lnTo>
                  <a:pt x="225762" y="356462"/>
                </a:lnTo>
                <a:lnTo>
                  <a:pt x="265781" y="345738"/>
                </a:lnTo>
                <a:lnTo>
                  <a:pt x="304800" y="342900"/>
                </a:lnTo>
                <a:lnTo>
                  <a:pt x="304800" y="371175"/>
                </a:lnTo>
                <a:lnTo>
                  <a:pt x="313182" y="371094"/>
                </a:lnTo>
                <a:lnTo>
                  <a:pt x="319277" y="364998"/>
                </a:lnTo>
                <a:close/>
              </a:path>
              <a:path w="319404" h="714375">
                <a:moveTo>
                  <a:pt x="304800" y="371175"/>
                </a:moveTo>
                <a:lnTo>
                  <a:pt x="262015" y="367435"/>
                </a:lnTo>
                <a:lnTo>
                  <a:pt x="225762" y="356462"/>
                </a:lnTo>
                <a:lnTo>
                  <a:pt x="188744" y="375161"/>
                </a:lnTo>
                <a:lnTo>
                  <a:pt x="160020" y="401574"/>
                </a:lnTo>
                <a:lnTo>
                  <a:pt x="140208" y="440436"/>
                </a:lnTo>
                <a:lnTo>
                  <a:pt x="138684" y="452628"/>
                </a:lnTo>
                <a:lnTo>
                  <a:pt x="138684" y="597408"/>
                </a:lnTo>
                <a:lnTo>
                  <a:pt x="123268" y="637877"/>
                </a:lnTo>
                <a:lnTo>
                  <a:pt x="87849" y="665506"/>
                </a:lnTo>
                <a:lnTo>
                  <a:pt x="43175" y="681184"/>
                </a:lnTo>
                <a:lnTo>
                  <a:pt x="0" y="685800"/>
                </a:lnTo>
                <a:lnTo>
                  <a:pt x="762" y="713994"/>
                </a:lnTo>
                <a:lnTo>
                  <a:pt x="39250" y="710990"/>
                </a:lnTo>
                <a:lnTo>
                  <a:pt x="79367" y="700282"/>
                </a:lnTo>
                <a:lnTo>
                  <a:pt x="116185" y="681952"/>
                </a:lnTo>
                <a:lnTo>
                  <a:pt x="144779" y="656082"/>
                </a:lnTo>
                <a:lnTo>
                  <a:pt x="166115" y="611124"/>
                </a:lnTo>
                <a:lnTo>
                  <a:pt x="166877" y="605028"/>
                </a:lnTo>
                <a:lnTo>
                  <a:pt x="166877" y="458724"/>
                </a:lnTo>
                <a:lnTo>
                  <a:pt x="182453" y="418760"/>
                </a:lnTo>
                <a:lnTo>
                  <a:pt x="217970" y="391325"/>
                </a:lnTo>
                <a:lnTo>
                  <a:pt x="262611" y="375681"/>
                </a:lnTo>
                <a:lnTo>
                  <a:pt x="304800" y="371175"/>
                </a:lnTo>
                <a:close/>
              </a:path>
              <a:path w="319404" h="714375">
                <a:moveTo>
                  <a:pt x="304800" y="371094"/>
                </a:moveTo>
                <a:lnTo>
                  <a:pt x="304800" y="342900"/>
                </a:lnTo>
                <a:lnTo>
                  <a:pt x="265781" y="345738"/>
                </a:lnTo>
                <a:lnTo>
                  <a:pt x="225762" y="356462"/>
                </a:lnTo>
                <a:lnTo>
                  <a:pt x="262015" y="367435"/>
                </a:lnTo>
                <a:lnTo>
                  <a:pt x="304800" y="3710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173201" y="1878583"/>
            <a:ext cx="1878964" cy="88011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14"/>
              </a:spcBef>
              <a:tabLst>
                <a:tab pos="799465" algn="l"/>
                <a:tab pos="124968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0416" y="2713703"/>
            <a:ext cx="1489075" cy="84645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116967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endParaRPr sz="2200">
              <a:latin typeface="Tahoma"/>
              <a:cs typeface="Tahoma"/>
            </a:endParaRPr>
          </a:p>
          <a:p>
            <a:pPr marL="260985">
              <a:lnSpc>
                <a:spcPct val="100000"/>
              </a:lnSpc>
              <a:spcBef>
                <a:spcPts val="509"/>
              </a:spcBef>
              <a:tabLst>
                <a:tab pos="711835" algn="l"/>
                <a:tab pos="1013460" algn="l"/>
                <a:tab pos="1368425" algn="l"/>
              </a:tabLst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566916" y="3537895"/>
            <a:ext cx="1779270" cy="243967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500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1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2524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	•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775335" algn="l"/>
                <a:tab pos="1076960" algn="l"/>
                <a:tab pos="144653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12706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-17676" sz="33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18895" algn="l"/>
                <a:tab pos="16008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)	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7516" y="891794"/>
            <a:ext cx="51015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Another Example of</a:t>
            </a:r>
            <a:r>
              <a:rPr dirty="0" spc="5"/>
              <a:t> </a:t>
            </a:r>
            <a:r>
              <a:rPr dirty="0" spc="-5"/>
              <a:t>Goto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5416" y="1936495"/>
            <a:ext cx="310070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	Goto </a:t>
            </a: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({</a:t>
            </a:r>
            <a:r>
              <a:rPr dirty="0" sz="2300" spc="-2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FFFFFF"/>
                </a:solidFill>
                <a:latin typeface="Tahoma"/>
                <a:cs typeface="Tahoma"/>
              </a:rPr>
              <a:t>•(</a:t>
            </a:r>
            <a:r>
              <a:rPr dirty="0" sz="2300" spc="-2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20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73218" y="1878583"/>
            <a:ext cx="1878964" cy="88011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14"/>
              </a:spcBef>
              <a:tabLst>
                <a:tab pos="799465" algn="l"/>
                <a:tab pos="124968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30416" y="2713703"/>
            <a:ext cx="1489075" cy="84645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116967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endParaRPr sz="2200">
              <a:latin typeface="Tahoma"/>
              <a:cs typeface="Tahoma"/>
            </a:endParaRPr>
          </a:p>
          <a:p>
            <a:pPr marL="260985">
              <a:lnSpc>
                <a:spcPct val="100000"/>
              </a:lnSpc>
              <a:spcBef>
                <a:spcPts val="509"/>
              </a:spcBef>
              <a:tabLst>
                <a:tab pos="711835" algn="l"/>
                <a:tab pos="1013460" algn="l"/>
                <a:tab pos="1368425" algn="l"/>
              </a:tabLst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7760" y="2653283"/>
            <a:ext cx="319405" cy="741680"/>
          </a:xfrm>
          <a:custGeom>
            <a:avLst/>
            <a:gdLst/>
            <a:ahLst/>
            <a:cxnLst/>
            <a:rect l="l" t="t" r="r" b="b"/>
            <a:pathLst>
              <a:path w="319405" h="741679">
                <a:moveTo>
                  <a:pt x="14478" y="637861"/>
                </a:moveTo>
                <a:lnTo>
                  <a:pt x="14478" y="609518"/>
                </a:lnTo>
                <a:lnTo>
                  <a:pt x="6096" y="609600"/>
                </a:lnTo>
                <a:lnTo>
                  <a:pt x="0" y="615696"/>
                </a:lnTo>
                <a:lnTo>
                  <a:pt x="0" y="631698"/>
                </a:lnTo>
                <a:lnTo>
                  <a:pt x="6096" y="637794"/>
                </a:lnTo>
                <a:lnTo>
                  <a:pt x="14478" y="637861"/>
                </a:lnTo>
                <a:close/>
              </a:path>
              <a:path w="319405" h="741679">
                <a:moveTo>
                  <a:pt x="319278" y="28194"/>
                </a:moveTo>
                <a:lnTo>
                  <a:pt x="318516" y="0"/>
                </a:lnTo>
                <a:lnTo>
                  <a:pt x="279497" y="2838"/>
                </a:lnTo>
                <a:lnTo>
                  <a:pt x="239263" y="13620"/>
                </a:lnTo>
                <a:lnTo>
                  <a:pt x="202460" y="32261"/>
                </a:lnTo>
                <a:lnTo>
                  <a:pt x="173736" y="58674"/>
                </a:lnTo>
                <a:lnTo>
                  <a:pt x="153924" y="97536"/>
                </a:lnTo>
                <a:lnTo>
                  <a:pt x="152400" y="109728"/>
                </a:lnTo>
                <a:lnTo>
                  <a:pt x="152400" y="521208"/>
                </a:lnTo>
                <a:lnTo>
                  <a:pt x="136984" y="561677"/>
                </a:lnTo>
                <a:lnTo>
                  <a:pt x="101565" y="589306"/>
                </a:lnTo>
                <a:lnTo>
                  <a:pt x="56891" y="604984"/>
                </a:lnTo>
                <a:lnTo>
                  <a:pt x="14478" y="609518"/>
                </a:lnTo>
                <a:lnTo>
                  <a:pt x="57540" y="613106"/>
                </a:lnTo>
                <a:lnTo>
                  <a:pt x="93311" y="623969"/>
                </a:lnTo>
                <a:lnTo>
                  <a:pt x="129901" y="605752"/>
                </a:lnTo>
                <a:lnTo>
                  <a:pt x="158496" y="579882"/>
                </a:lnTo>
                <a:lnTo>
                  <a:pt x="179831" y="534924"/>
                </a:lnTo>
                <a:lnTo>
                  <a:pt x="180594" y="528828"/>
                </a:lnTo>
                <a:lnTo>
                  <a:pt x="180594" y="115824"/>
                </a:lnTo>
                <a:lnTo>
                  <a:pt x="196169" y="75860"/>
                </a:lnTo>
                <a:lnTo>
                  <a:pt x="231686" y="48425"/>
                </a:lnTo>
                <a:lnTo>
                  <a:pt x="276327" y="32781"/>
                </a:lnTo>
                <a:lnTo>
                  <a:pt x="319278" y="28194"/>
                </a:lnTo>
                <a:close/>
              </a:path>
              <a:path w="319405" h="741679">
                <a:moveTo>
                  <a:pt x="93311" y="623969"/>
                </a:moveTo>
                <a:lnTo>
                  <a:pt x="57540" y="613106"/>
                </a:lnTo>
                <a:lnTo>
                  <a:pt x="14478" y="609600"/>
                </a:lnTo>
                <a:lnTo>
                  <a:pt x="14478" y="637794"/>
                </a:lnTo>
                <a:lnTo>
                  <a:pt x="52966" y="634790"/>
                </a:lnTo>
                <a:lnTo>
                  <a:pt x="93083" y="624082"/>
                </a:lnTo>
                <a:lnTo>
                  <a:pt x="93311" y="623969"/>
                </a:lnTo>
                <a:close/>
              </a:path>
              <a:path w="319405" h="741679">
                <a:moveTo>
                  <a:pt x="180594" y="741426"/>
                </a:moveTo>
                <a:lnTo>
                  <a:pt x="180594" y="725424"/>
                </a:lnTo>
                <a:lnTo>
                  <a:pt x="169426" y="682805"/>
                </a:lnTo>
                <a:lnTo>
                  <a:pt x="141122" y="649811"/>
                </a:lnTo>
                <a:lnTo>
                  <a:pt x="101791" y="626544"/>
                </a:lnTo>
                <a:lnTo>
                  <a:pt x="93311" y="623969"/>
                </a:lnTo>
                <a:lnTo>
                  <a:pt x="93083" y="624082"/>
                </a:lnTo>
                <a:lnTo>
                  <a:pt x="52966" y="634790"/>
                </a:lnTo>
                <a:lnTo>
                  <a:pt x="14478" y="637794"/>
                </a:lnTo>
                <a:lnTo>
                  <a:pt x="46710" y="640703"/>
                </a:lnTo>
                <a:lnTo>
                  <a:pt x="80633" y="649085"/>
                </a:lnTo>
                <a:lnTo>
                  <a:pt x="136398" y="685800"/>
                </a:lnTo>
                <a:lnTo>
                  <a:pt x="149352" y="708660"/>
                </a:lnTo>
                <a:lnTo>
                  <a:pt x="150876" y="712470"/>
                </a:lnTo>
                <a:lnTo>
                  <a:pt x="151637" y="716280"/>
                </a:lnTo>
                <a:lnTo>
                  <a:pt x="151637" y="720852"/>
                </a:lnTo>
                <a:lnTo>
                  <a:pt x="152400" y="725424"/>
                </a:lnTo>
                <a:lnTo>
                  <a:pt x="152400" y="741426"/>
                </a:lnTo>
                <a:lnTo>
                  <a:pt x="180594" y="7414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22876" y="2653283"/>
            <a:ext cx="319405" cy="741680"/>
          </a:xfrm>
          <a:custGeom>
            <a:avLst/>
            <a:gdLst/>
            <a:ahLst/>
            <a:cxnLst/>
            <a:rect l="l" t="t" r="r" b="b"/>
            <a:pathLst>
              <a:path w="319404" h="741679">
                <a:moveTo>
                  <a:pt x="319277" y="631698"/>
                </a:moveTo>
                <a:lnTo>
                  <a:pt x="319277" y="615696"/>
                </a:lnTo>
                <a:lnTo>
                  <a:pt x="313182" y="609600"/>
                </a:lnTo>
                <a:lnTo>
                  <a:pt x="304800" y="609538"/>
                </a:lnTo>
                <a:lnTo>
                  <a:pt x="272404" y="606930"/>
                </a:lnTo>
                <a:lnTo>
                  <a:pt x="206660" y="582918"/>
                </a:lnTo>
                <a:lnTo>
                  <a:pt x="176784" y="553974"/>
                </a:lnTo>
                <a:lnTo>
                  <a:pt x="174498" y="549402"/>
                </a:lnTo>
                <a:lnTo>
                  <a:pt x="172212" y="545592"/>
                </a:lnTo>
                <a:lnTo>
                  <a:pt x="169163" y="537972"/>
                </a:lnTo>
                <a:lnTo>
                  <a:pt x="168401" y="534162"/>
                </a:lnTo>
                <a:lnTo>
                  <a:pt x="167639" y="529590"/>
                </a:lnTo>
                <a:lnTo>
                  <a:pt x="166877" y="525780"/>
                </a:lnTo>
                <a:lnTo>
                  <a:pt x="166877" y="115824"/>
                </a:lnTo>
                <a:lnTo>
                  <a:pt x="155710" y="73205"/>
                </a:lnTo>
                <a:lnTo>
                  <a:pt x="127406" y="40211"/>
                </a:lnTo>
                <a:lnTo>
                  <a:pt x="88075" y="16944"/>
                </a:lnTo>
                <a:lnTo>
                  <a:pt x="43824" y="3506"/>
                </a:lnTo>
                <a:lnTo>
                  <a:pt x="762" y="0"/>
                </a:lnTo>
                <a:lnTo>
                  <a:pt x="0" y="28193"/>
                </a:lnTo>
                <a:lnTo>
                  <a:pt x="32994" y="31103"/>
                </a:lnTo>
                <a:lnTo>
                  <a:pt x="66917" y="39485"/>
                </a:lnTo>
                <a:lnTo>
                  <a:pt x="122682" y="76200"/>
                </a:lnTo>
                <a:lnTo>
                  <a:pt x="135636" y="99060"/>
                </a:lnTo>
                <a:lnTo>
                  <a:pt x="137160" y="102870"/>
                </a:lnTo>
                <a:lnTo>
                  <a:pt x="137922" y="106680"/>
                </a:lnTo>
                <a:lnTo>
                  <a:pt x="137922" y="111252"/>
                </a:lnTo>
                <a:lnTo>
                  <a:pt x="138684" y="115824"/>
                </a:lnTo>
                <a:lnTo>
                  <a:pt x="138684" y="522732"/>
                </a:lnTo>
                <a:lnTo>
                  <a:pt x="149976" y="565021"/>
                </a:lnTo>
                <a:lnTo>
                  <a:pt x="178418" y="597710"/>
                </a:lnTo>
                <a:lnTo>
                  <a:pt x="217827" y="620761"/>
                </a:lnTo>
                <a:lnTo>
                  <a:pt x="225762" y="623162"/>
                </a:lnTo>
                <a:lnTo>
                  <a:pt x="265781" y="612438"/>
                </a:lnTo>
                <a:lnTo>
                  <a:pt x="304800" y="609600"/>
                </a:lnTo>
                <a:lnTo>
                  <a:pt x="304800" y="637875"/>
                </a:lnTo>
                <a:lnTo>
                  <a:pt x="313182" y="637794"/>
                </a:lnTo>
                <a:lnTo>
                  <a:pt x="319277" y="631698"/>
                </a:lnTo>
                <a:close/>
              </a:path>
              <a:path w="319404" h="741679">
                <a:moveTo>
                  <a:pt x="304800" y="637875"/>
                </a:moveTo>
                <a:lnTo>
                  <a:pt x="262015" y="634135"/>
                </a:lnTo>
                <a:lnTo>
                  <a:pt x="225762" y="623162"/>
                </a:lnTo>
                <a:lnTo>
                  <a:pt x="188744" y="641861"/>
                </a:lnTo>
                <a:lnTo>
                  <a:pt x="160020" y="668274"/>
                </a:lnTo>
                <a:lnTo>
                  <a:pt x="140208" y="707136"/>
                </a:lnTo>
                <a:lnTo>
                  <a:pt x="138684" y="719328"/>
                </a:lnTo>
                <a:lnTo>
                  <a:pt x="138684" y="741426"/>
                </a:lnTo>
                <a:lnTo>
                  <a:pt x="166877" y="741426"/>
                </a:lnTo>
                <a:lnTo>
                  <a:pt x="166877" y="725424"/>
                </a:lnTo>
                <a:lnTo>
                  <a:pt x="182453" y="685460"/>
                </a:lnTo>
                <a:lnTo>
                  <a:pt x="217970" y="658025"/>
                </a:lnTo>
                <a:lnTo>
                  <a:pt x="262611" y="642381"/>
                </a:lnTo>
                <a:lnTo>
                  <a:pt x="304800" y="637875"/>
                </a:lnTo>
                <a:close/>
              </a:path>
              <a:path w="319404" h="741679">
                <a:moveTo>
                  <a:pt x="304800" y="637794"/>
                </a:moveTo>
                <a:lnTo>
                  <a:pt x="304800" y="609600"/>
                </a:lnTo>
                <a:lnTo>
                  <a:pt x="265781" y="612438"/>
                </a:lnTo>
                <a:lnTo>
                  <a:pt x="225762" y="623162"/>
                </a:lnTo>
                <a:lnTo>
                  <a:pt x="262015" y="634135"/>
                </a:lnTo>
                <a:lnTo>
                  <a:pt x="304800" y="6377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48816" y="2606391"/>
            <a:ext cx="1870075" cy="1050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2700"/>
              </a:lnSpc>
              <a:spcBef>
                <a:spcPts val="125"/>
              </a:spcBef>
              <a:tabLst>
                <a:tab pos="979805" algn="l"/>
                <a:tab pos="131508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(	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640"/>
              </a:lnSpc>
              <a:tabLst>
                <a:tab pos="741680" algn="l"/>
                <a:tab pos="10166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0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700"/>
              </a:lnSpc>
              <a:tabLst>
                <a:tab pos="662305" algn="l"/>
                <a:tab pos="937260" algn="l"/>
                <a:tab pos="127190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0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0160" y="3394709"/>
            <a:ext cx="167005" cy="506095"/>
          </a:xfrm>
          <a:custGeom>
            <a:avLst/>
            <a:gdLst/>
            <a:ahLst/>
            <a:cxnLst/>
            <a:rect l="l" t="t" r="r" b="b"/>
            <a:pathLst>
              <a:path w="167005" h="506095">
                <a:moveTo>
                  <a:pt x="166878" y="477774"/>
                </a:moveTo>
                <a:lnTo>
                  <a:pt x="99417" y="466334"/>
                </a:lnTo>
                <a:lnTo>
                  <a:pt x="43434" y="429006"/>
                </a:lnTo>
                <a:lnTo>
                  <a:pt x="35814" y="417576"/>
                </a:lnTo>
                <a:lnTo>
                  <a:pt x="33528" y="413766"/>
                </a:lnTo>
                <a:lnTo>
                  <a:pt x="30480" y="406146"/>
                </a:lnTo>
                <a:lnTo>
                  <a:pt x="29718" y="402336"/>
                </a:lnTo>
                <a:lnTo>
                  <a:pt x="28956" y="397764"/>
                </a:lnTo>
                <a:lnTo>
                  <a:pt x="28193" y="393954"/>
                </a:lnTo>
                <a:lnTo>
                  <a:pt x="28193" y="0"/>
                </a:lnTo>
                <a:lnTo>
                  <a:pt x="0" y="0"/>
                </a:lnTo>
                <a:lnTo>
                  <a:pt x="0" y="390906"/>
                </a:lnTo>
                <a:lnTo>
                  <a:pt x="11298" y="433204"/>
                </a:lnTo>
                <a:lnTo>
                  <a:pt x="39753" y="465895"/>
                </a:lnTo>
                <a:lnTo>
                  <a:pt x="79170" y="488942"/>
                </a:lnTo>
                <a:lnTo>
                  <a:pt x="123356" y="502311"/>
                </a:lnTo>
                <a:lnTo>
                  <a:pt x="166115" y="505968"/>
                </a:lnTo>
                <a:lnTo>
                  <a:pt x="166878" y="4777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22876" y="3394709"/>
            <a:ext cx="167005" cy="506095"/>
          </a:xfrm>
          <a:custGeom>
            <a:avLst/>
            <a:gdLst/>
            <a:ahLst/>
            <a:cxnLst/>
            <a:rect l="l" t="t" r="r" b="b"/>
            <a:pathLst>
              <a:path w="167004" h="506095">
                <a:moveTo>
                  <a:pt x="166877" y="397002"/>
                </a:moveTo>
                <a:lnTo>
                  <a:pt x="166877" y="0"/>
                </a:lnTo>
                <a:lnTo>
                  <a:pt x="138684" y="0"/>
                </a:lnTo>
                <a:lnTo>
                  <a:pt x="138684" y="389382"/>
                </a:lnTo>
                <a:lnTo>
                  <a:pt x="123268" y="429851"/>
                </a:lnTo>
                <a:lnTo>
                  <a:pt x="87849" y="457480"/>
                </a:lnTo>
                <a:lnTo>
                  <a:pt x="43175" y="473158"/>
                </a:lnTo>
                <a:lnTo>
                  <a:pt x="0" y="477774"/>
                </a:lnTo>
                <a:lnTo>
                  <a:pt x="762" y="505968"/>
                </a:lnTo>
                <a:lnTo>
                  <a:pt x="39250" y="502964"/>
                </a:lnTo>
                <a:lnTo>
                  <a:pt x="79367" y="492256"/>
                </a:lnTo>
                <a:lnTo>
                  <a:pt x="116185" y="473926"/>
                </a:lnTo>
                <a:lnTo>
                  <a:pt x="144779" y="448056"/>
                </a:lnTo>
                <a:lnTo>
                  <a:pt x="166115" y="403098"/>
                </a:lnTo>
                <a:lnTo>
                  <a:pt x="166877" y="397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566916" y="3537895"/>
            <a:ext cx="1779270" cy="243967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500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1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2524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	•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775335" algn="l"/>
                <a:tab pos="1076960" algn="l"/>
                <a:tab pos="144653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12706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-17676" sz="33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  <a:tabLst>
                <a:tab pos="1318895" algn="l"/>
                <a:tab pos="16008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)	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922" y="586993"/>
            <a:ext cx="47028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Building </a:t>
            </a:r>
            <a:r>
              <a:rPr dirty="0" spc="-5"/>
              <a:t>the </a:t>
            </a:r>
            <a:r>
              <a:rPr dirty="0" spc="-60"/>
              <a:t>DFA</a:t>
            </a:r>
            <a:r>
              <a:rPr dirty="0" spc="-35"/>
              <a:t> </a:t>
            </a:r>
            <a:r>
              <a:rPr dirty="0" spc="-5"/>
              <a:t>states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64540" y="1858410"/>
            <a:ext cx="7914640" cy="382841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45"/>
              </a:spcBef>
              <a:buChar char="•"/>
              <a:tabLst>
                <a:tab pos="355600" algn="l"/>
                <a:tab pos="356235" algn="l"/>
                <a:tab pos="357822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Start with the</a:t>
            </a:r>
            <a:r>
              <a:rPr dirty="0" sz="2600" spc="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750" spc="-85" i="1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750" spc="28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440"/>
              </a:spcBef>
              <a:buChar char="•"/>
              <a:tabLst>
                <a:tab pos="355600" algn="l"/>
                <a:tab pos="356235" algn="l"/>
                <a:tab pos="616775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Create the first state to be</a:t>
            </a:r>
            <a:r>
              <a:rPr dirty="0" sz="2600" spc="1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Closure({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750" spc="-85" i="1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750" spc="25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$})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1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Pick a state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05"/>
              </a:spcBef>
              <a:buChar char="•"/>
              <a:tabLst>
                <a:tab pos="756285" algn="l"/>
                <a:tab pos="466280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for each item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1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4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26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40"/>
              </a:spcBef>
              <a:buChar char="•"/>
              <a:tabLst>
                <a:tab pos="11563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find Goto(I,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X)</a:t>
            </a:r>
            <a:endParaRPr sz="26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25"/>
              </a:spcBef>
              <a:buChar char="•"/>
              <a:tabLst>
                <a:tab pos="11563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Goto(I, X) is not already a state, make</a:t>
            </a:r>
            <a:r>
              <a:rPr dirty="0" sz="2600" spc="1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one</a:t>
            </a:r>
            <a:endParaRPr sz="26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25"/>
              </a:spcBef>
              <a:buChar char="•"/>
              <a:tabLst>
                <a:tab pos="11563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Add an edge X from state I to Goto(I, X)</a:t>
            </a:r>
            <a:r>
              <a:rPr dirty="0" sz="2600" spc="1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Repeat until no more additions</a:t>
            </a:r>
            <a:r>
              <a:rPr dirty="0" sz="2600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possible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8985" y="701293"/>
            <a:ext cx="44405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70"/>
              <a:t>Tables</a:t>
            </a:r>
            <a:r>
              <a:rPr dirty="0" spc="-45"/>
              <a:t> </a:t>
            </a:r>
            <a:r>
              <a:rPr dirty="0" spc="-10"/>
              <a:t>(Review)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72678" y="5262139"/>
            <a:ext cx="5872480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  <a:tabLst>
                <a:tab pos="760095" algn="l"/>
                <a:tab pos="1641475" algn="l"/>
                <a:tab pos="3251835" algn="l"/>
                <a:tab pos="5309235" algn="l"/>
                <a:tab pos="56705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 spc="2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k]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16939" y="4219179"/>
            <a:ext cx="6641465" cy="192786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Implements finite state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At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step,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</a:t>
            </a:r>
            <a:r>
              <a:rPr dirty="0" sz="26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up</a:t>
            </a:r>
            <a:endParaRPr sz="2600">
              <a:latin typeface="Tahoma"/>
              <a:cs typeface="Tahoma"/>
            </a:endParaRPr>
          </a:p>
          <a:p>
            <a:pPr lvl="1" marL="755015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40">
                <a:solidFill>
                  <a:srgbClr val="FFFFFF"/>
                </a:solidFill>
                <a:latin typeface="Tahoma"/>
                <a:cs typeface="Tahoma"/>
              </a:rPr>
              <a:t>Table[top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stack] [ input</a:t>
            </a:r>
            <a:r>
              <a:rPr dirty="0" sz="2600" spc="1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symbol]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Then carry out the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action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1476" y="739393"/>
            <a:ext cx="26955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DFA</a:t>
            </a:r>
            <a:r>
              <a:rPr dirty="0" spc="-6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48684" y="2180082"/>
            <a:ext cx="1933575" cy="235585"/>
          </a:xfrm>
          <a:custGeom>
            <a:avLst/>
            <a:gdLst/>
            <a:ahLst/>
            <a:cxnLst/>
            <a:rect l="l" t="t" r="r" b="b"/>
            <a:pathLst>
              <a:path w="1933575" h="235585">
                <a:moveTo>
                  <a:pt x="1933193" y="235457"/>
                </a:moveTo>
                <a:lnTo>
                  <a:pt x="1933193" y="0"/>
                </a:lnTo>
                <a:lnTo>
                  <a:pt x="0" y="0"/>
                </a:lnTo>
                <a:lnTo>
                  <a:pt x="0" y="235457"/>
                </a:lnTo>
                <a:lnTo>
                  <a:pt x="13715" y="235457"/>
                </a:lnTo>
                <a:lnTo>
                  <a:pt x="13715" y="28193"/>
                </a:lnTo>
                <a:lnTo>
                  <a:pt x="28193" y="14478"/>
                </a:lnTo>
                <a:lnTo>
                  <a:pt x="28193" y="28193"/>
                </a:lnTo>
                <a:lnTo>
                  <a:pt x="1905000" y="28193"/>
                </a:lnTo>
                <a:lnTo>
                  <a:pt x="1905000" y="14478"/>
                </a:lnTo>
                <a:lnTo>
                  <a:pt x="1918715" y="28193"/>
                </a:lnTo>
                <a:lnTo>
                  <a:pt x="1918715" y="235457"/>
                </a:lnTo>
                <a:lnTo>
                  <a:pt x="1933193" y="235457"/>
                </a:lnTo>
                <a:close/>
              </a:path>
              <a:path w="1933575" h="235585">
                <a:moveTo>
                  <a:pt x="28193" y="28193"/>
                </a:moveTo>
                <a:lnTo>
                  <a:pt x="28193" y="14478"/>
                </a:lnTo>
                <a:lnTo>
                  <a:pt x="13715" y="28193"/>
                </a:lnTo>
                <a:lnTo>
                  <a:pt x="28193" y="28193"/>
                </a:lnTo>
                <a:close/>
              </a:path>
              <a:path w="1933575" h="235585">
                <a:moveTo>
                  <a:pt x="28193" y="235457"/>
                </a:moveTo>
                <a:lnTo>
                  <a:pt x="28193" y="28193"/>
                </a:lnTo>
                <a:lnTo>
                  <a:pt x="13715" y="28193"/>
                </a:lnTo>
                <a:lnTo>
                  <a:pt x="13715" y="235457"/>
                </a:lnTo>
                <a:lnTo>
                  <a:pt x="28193" y="235457"/>
                </a:lnTo>
                <a:close/>
              </a:path>
              <a:path w="1933575" h="235585">
                <a:moveTo>
                  <a:pt x="1918715" y="28193"/>
                </a:moveTo>
                <a:lnTo>
                  <a:pt x="1905000" y="14478"/>
                </a:lnTo>
                <a:lnTo>
                  <a:pt x="1905000" y="28193"/>
                </a:lnTo>
                <a:lnTo>
                  <a:pt x="1918715" y="28193"/>
                </a:lnTo>
                <a:close/>
              </a:path>
              <a:path w="1933575" h="235585">
                <a:moveTo>
                  <a:pt x="1918715" y="235457"/>
                </a:moveTo>
                <a:lnTo>
                  <a:pt x="1918715" y="28193"/>
                </a:lnTo>
                <a:lnTo>
                  <a:pt x="1905000" y="28193"/>
                </a:lnTo>
                <a:lnTo>
                  <a:pt x="1905000" y="235457"/>
                </a:lnTo>
                <a:lnTo>
                  <a:pt x="1918715" y="23545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288" y="2327910"/>
            <a:ext cx="1348740" cy="87630"/>
          </a:xfrm>
          <a:custGeom>
            <a:avLst/>
            <a:gdLst/>
            <a:ahLst/>
            <a:cxnLst/>
            <a:rect l="l" t="t" r="r" b="b"/>
            <a:pathLst>
              <a:path w="1348739" h="87630">
                <a:moveTo>
                  <a:pt x="1262796" y="57282"/>
                </a:moveTo>
                <a:lnTo>
                  <a:pt x="1262546" y="29072"/>
                </a:lnTo>
                <a:lnTo>
                  <a:pt x="1226263" y="29369"/>
                </a:lnTo>
                <a:lnTo>
                  <a:pt x="1175698" y="29903"/>
                </a:lnTo>
                <a:lnTo>
                  <a:pt x="1125078" y="30563"/>
                </a:lnTo>
                <a:lnTo>
                  <a:pt x="1074406" y="31352"/>
                </a:lnTo>
                <a:lnTo>
                  <a:pt x="1023688" y="32277"/>
                </a:lnTo>
                <a:lnTo>
                  <a:pt x="972928" y="33342"/>
                </a:lnTo>
                <a:lnTo>
                  <a:pt x="922131" y="34552"/>
                </a:lnTo>
                <a:lnTo>
                  <a:pt x="871303" y="35912"/>
                </a:lnTo>
                <a:lnTo>
                  <a:pt x="824659" y="37291"/>
                </a:lnTo>
                <a:lnTo>
                  <a:pt x="774182" y="38939"/>
                </a:lnTo>
                <a:lnTo>
                  <a:pt x="723679" y="40750"/>
                </a:lnTo>
                <a:lnTo>
                  <a:pt x="673155" y="42728"/>
                </a:lnTo>
                <a:lnTo>
                  <a:pt x="622617" y="44879"/>
                </a:lnTo>
                <a:lnTo>
                  <a:pt x="572069" y="47208"/>
                </a:lnTo>
                <a:lnTo>
                  <a:pt x="521519" y="49719"/>
                </a:lnTo>
                <a:lnTo>
                  <a:pt x="470972" y="52418"/>
                </a:lnTo>
                <a:lnTo>
                  <a:pt x="420434" y="55310"/>
                </a:lnTo>
                <a:lnTo>
                  <a:pt x="369910" y="58399"/>
                </a:lnTo>
                <a:lnTo>
                  <a:pt x="319408" y="61690"/>
                </a:lnTo>
                <a:lnTo>
                  <a:pt x="268932" y="65189"/>
                </a:lnTo>
                <a:lnTo>
                  <a:pt x="218489" y="68901"/>
                </a:lnTo>
                <a:lnTo>
                  <a:pt x="168085" y="72830"/>
                </a:lnTo>
                <a:lnTo>
                  <a:pt x="117726" y="76981"/>
                </a:lnTo>
                <a:lnTo>
                  <a:pt x="67417" y="81360"/>
                </a:lnTo>
                <a:lnTo>
                  <a:pt x="17164" y="85971"/>
                </a:lnTo>
                <a:lnTo>
                  <a:pt x="0" y="87630"/>
                </a:lnTo>
                <a:lnTo>
                  <a:pt x="365254" y="87630"/>
                </a:lnTo>
                <a:lnTo>
                  <a:pt x="413216" y="84657"/>
                </a:lnTo>
                <a:lnTo>
                  <a:pt x="464113" y="81700"/>
                </a:lnTo>
                <a:lnTo>
                  <a:pt x="515021" y="78936"/>
                </a:lnTo>
                <a:lnTo>
                  <a:pt x="565937" y="76359"/>
                </a:lnTo>
                <a:lnTo>
                  <a:pt x="616854" y="73964"/>
                </a:lnTo>
                <a:lnTo>
                  <a:pt x="667769" y="71746"/>
                </a:lnTo>
                <a:lnTo>
                  <a:pt x="718676" y="69701"/>
                </a:lnTo>
                <a:lnTo>
                  <a:pt x="769571" y="67823"/>
                </a:lnTo>
                <a:lnTo>
                  <a:pt x="820448" y="66107"/>
                </a:lnTo>
                <a:lnTo>
                  <a:pt x="875103" y="64444"/>
                </a:lnTo>
                <a:lnTo>
                  <a:pt x="925508" y="63059"/>
                </a:lnTo>
                <a:lnTo>
                  <a:pt x="975869" y="61819"/>
                </a:lnTo>
                <a:lnTo>
                  <a:pt x="1026179" y="60720"/>
                </a:lnTo>
                <a:lnTo>
                  <a:pt x="1076433" y="59755"/>
                </a:lnTo>
                <a:lnTo>
                  <a:pt x="1126625" y="58921"/>
                </a:lnTo>
                <a:lnTo>
                  <a:pt x="1176748" y="58212"/>
                </a:lnTo>
                <a:lnTo>
                  <a:pt x="1226798" y="57623"/>
                </a:lnTo>
                <a:lnTo>
                  <a:pt x="1262796" y="57282"/>
                </a:lnTo>
                <a:close/>
              </a:path>
              <a:path w="1348739" h="87630">
                <a:moveTo>
                  <a:pt x="1348395" y="42672"/>
                </a:moveTo>
                <a:lnTo>
                  <a:pt x="1262289" y="0"/>
                </a:lnTo>
                <a:lnTo>
                  <a:pt x="1262546" y="29072"/>
                </a:lnTo>
                <a:lnTo>
                  <a:pt x="1276767" y="28956"/>
                </a:lnTo>
                <a:lnTo>
                  <a:pt x="1276767" y="79125"/>
                </a:lnTo>
                <a:lnTo>
                  <a:pt x="1348395" y="42672"/>
                </a:lnTo>
                <a:close/>
              </a:path>
              <a:path w="1348739" h="87630">
                <a:moveTo>
                  <a:pt x="1276767" y="57150"/>
                </a:moveTo>
                <a:lnTo>
                  <a:pt x="1276767" y="28956"/>
                </a:lnTo>
                <a:lnTo>
                  <a:pt x="1262546" y="29072"/>
                </a:lnTo>
                <a:lnTo>
                  <a:pt x="1262796" y="57282"/>
                </a:lnTo>
                <a:lnTo>
                  <a:pt x="1276767" y="57150"/>
                </a:lnTo>
                <a:close/>
              </a:path>
              <a:path w="1348739" h="87630">
                <a:moveTo>
                  <a:pt x="1276767" y="79125"/>
                </a:moveTo>
                <a:lnTo>
                  <a:pt x="1276767" y="57150"/>
                </a:lnTo>
                <a:lnTo>
                  <a:pt x="1262796" y="57282"/>
                </a:lnTo>
                <a:lnTo>
                  <a:pt x="1263051" y="86106"/>
                </a:lnTo>
                <a:lnTo>
                  <a:pt x="1276767" y="79125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77338" y="2043176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CC00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24483" y="2603754"/>
            <a:ext cx="1933575" cy="791210"/>
          </a:xfrm>
          <a:custGeom>
            <a:avLst/>
            <a:gdLst/>
            <a:ahLst/>
            <a:cxnLst/>
            <a:rect l="l" t="t" r="r" b="b"/>
            <a:pathLst>
              <a:path w="1933575" h="791210">
                <a:moveTo>
                  <a:pt x="1933194" y="790956"/>
                </a:moveTo>
                <a:lnTo>
                  <a:pt x="1933193" y="0"/>
                </a:lnTo>
                <a:lnTo>
                  <a:pt x="0" y="0"/>
                </a:lnTo>
                <a:lnTo>
                  <a:pt x="0" y="790956"/>
                </a:lnTo>
                <a:lnTo>
                  <a:pt x="13715" y="790956"/>
                </a:lnTo>
                <a:lnTo>
                  <a:pt x="13715" y="28956"/>
                </a:lnTo>
                <a:lnTo>
                  <a:pt x="28193" y="14478"/>
                </a:lnTo>
                <a:lnTo>
                  <a:pt x="28193" y="28956"/>
                </a:lnTo>
                <a:lnTo>
                  <a:pt x="1904999" y="28956"/>
                </a:lnTo>
                <a:lnTo>
                  <a:pt x="1904999" y="14478"/>
                </a:lnTo>
                <a:lnTo>
                  <a:pt x="1918715" y="28956"/>
                </a:lnTo>
                <a:lnTo>
                  <a:pt x="1918716" y="790956"/>
                </a:lnTo>
                <a:lnTo>
                  <a:pt x="1933194" y="790956"/>
                </a:lnTo>
                <a:close/>
              </a:path>
              <a:path w="1933575" h="791210">
                <a:moveTo>
                  <a:pt x="28193" y="28956"/>
                </a:moveTo>
                <a:lnTo>
                  <a:pt x="28193" y="14478"/>
                </a:lnTo>
                <a:lnTo>
                  <a:pt x="13715" y="28956"/>
                </a:lnTo>
                <a:lnTo>
                  <a:pt x="28193" y="28956"/>
                </a:lnTo>
                <a:close/>
              </a:path>
              <a:path w="1933575" h="791210">
                <a:moveTo>
                  <a:pt x="28193" y="790956"/>
                </a:moveTo>
                <a:lnTo>
                  <a:pt x="28193" y="28956"/>
                </a:lnTo>
                <a:lnTo>
                  <a:pt x="13715" y="28956"/>
                </a:lnTo>
                <a:lnTo>
                  <a:pt x="13715" y="790956"/>
                </a:lnTo>
                <a:lnTo>
                  <a:pt x="28193" y="790956"/>
                </a:lnTo>
                <a:close/>
              </a:path>
              <a:path w="1933575" h="791210">
                <a:moveTo>
                  <a:pt x="1918715" y="28956"/>
                </a:moveTo>
                <a:lnTo>
                  <a:pt x="1904999" y="14478"/>
                </a:lnTo>
                <a:lnTo>
                  <a:pt x="1904999" y="28956"/>
                </a:lnTo>
                <a:lnTo>
                  <a:pt x="1918715" y="28956"/>
                </a:lnTo>
                <a:close/>
              </a:path>
              <a:path w="1933575" h="791210">
                <a:moveTo>
                  <a:pt x="1918716" y="790956"/>
                </a:moveTo>
                <a:lnTo>
                  <a:pt x="1918715" y="28956"/>
                </a:lnTo>
                <a:lnTo>
                  <a:pt x="1904999" y="28956"/>
                </a:lnTo>
                <a:lnTo>
                  <a:pt x="1905000" y="790956"/>
                </a:lnTo>
                <a:lnTo>
                  <a:pt x="1918716" y="79095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0938" y="2345689"/>
            <a:ext cx="99758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185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  <a:p>
            <a:pPr marL="28575">
              <a:lnSpc>
                <a:spcPts val="1614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b="1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1500">
              <a:latin typeface="Tahoma"/>
              <a:cs typeface="Tahoma"/>
            </a:endParaRPr>
          </a:p>
          <a:p>
            <a:pPr marL="28575">
              <a:lnSpc>
                <a:spcPts val="180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7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marL="28575">
              <a:lnSpc>
                <a:spcPts val="183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00" spc="-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48684" y="2415539"/>
            <a:ext cx="1933575" cy="146050"/>
          </a:xfrm>
          <a:custGeom>
            <a:avLst/>
            <a:gdLst/>
            <a:ahLst/>
            <a:cxnLst/>
            <a:rect l="l" t="t" r="r" b="b"/>
            <a:pathLst>
              <a:path w="1933575" h="146050">
                <a:moveTo>
                  <a:pt x="28193" y="116585"/>
                </a:moveTo>
                <a:lnTo>
                  <a:pt x="28193" y="0"/>
                </a:lnTo>
                <a:lnTo>
                  <a:pt x="0" y="0"/>
                </a:lnTo>
                <a:lnTo>
                  <a:pt x="0" y="145541"/>
                </a:lnTo>
                <a:lnTo>
                  <a:pt x="13715" y="145541"/>
                </a:lnTo>
                <a:lnTo>
                  <a:pt x="13715" y="116585"/>
                </a:lnTo>
                <a:lnTo>
                  <a:pt x="28193" y="116585"/>
                </a:lnTo>
                <a:close/>
              </a:path>
              <a:path w="1933575" h="146050">
                <a:moveTo>
                  <a:pt x="1918715" y="116585"/>
                </a:moveTo>
                <a:lnTo>
                  <a:pt x="13715" y="116585"/>
                </a:lnTo>
                <a:lnTo>
                  <a:pt x="28193" y="131063"/>
                </a:lnTo>
                <a:lnTo>
                  <a:pt x="28193" y="145541"/>
                </a:lnTo>
                <a:lnTo>
                  <a:pt x="1905000" y="145541"/>
                </a:lnTo>
                <a:lnTo>
                  <a:pt x="1905000" y="131063"/>
                </a:lnTo>
                <a:lnTo>
                  <a:pt x="1918715" y="116585"/>
                </a:lnTo>
                <a:close/>
              </a:path>
              <a:path w="1933575" h="146050">
                <a:moveTo>
                  <a:pt x="28193" y="145541"/>
                </a:moveTo>
                <a:lnTo>
                  <a:pt x="28193" y="131063"/>
                </a:lnTo>
                <a:lnTo>
                  <a:pt x="13715" y="116585"/>
                </a:lnTo>
                <a:lnTo>
                  <a:pt x="13715" y="145541"/>
                </a:lnTo>
                <a:lnTo>
                  <a:pt x="28193" y="145541"/>
                </a:lnTo>
                <a:close/>
              </a:path>
              <a:path w="1933575" h="146050">
                <a:moveTo>
                  <a:pt x="1933193" y="145541"/>
                </a:moveTo>
                <a:lnTo>
                  <a:pt x="1933193" y="0"/>
                </a:lnTo>
                <a:lnTo>
                  <a:pt x="1905000" y="0"/>
                </a:lnTo>
                <a:lnTo>
                  <a:pt x="1905000" y="116585"/>
                </a:lnTo>
                <a:lnTo>
                  <a:pt x="1918715" y="116585"/>
                </a:lnTo>
                <a:lnTo>
                  <a:pt x="1918715" y="145541"/>
                </a:lnTo>
                <a:lnTo>
                  <a:pt x="1933193" y="145541"/>
                </a:lnTo>
                <a:close/>
              </a:path>
              <a:path w="1933575" h="146050">
                <a:moveTo>
                  <a:pt x="1918715" y="145541"/>
                </a:moveTo>
                <a:lnTo>
                  <a:pt x="1918715" y="116585"/>
                </a:lnTo>
                <a:lnTo>
                  <a:pt x="1905000" y="131063"/>
                </a:lnTo>
                <a:lnTo>
                  <a:pt x="1905000" y="145541"/>
                </a:lnTo>
                <a:lnTo>
                  <a:pt x="1918715" y="14554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6983" y="2415539"/>
            <a:ext cx="1188720" cy="190500"/>
          </a:xfrm>
          <a:custGeom>
            <a:avLst/>
            <a:gdLst/>
            <a:ahLst/>
            <a:cxnLst/>
            <a:rect l="l" t="t" r="r" b="b"/>
            <a:pathLst>
              <a:path w="1188720" h="190500">
                <a:moveTo>
                  <a:pt x="1188558" y="0"/>
                </a:moveTo>
                <a:lnTo>
                  <a:pt x="823304" y="0"/>
                </a:lnTo>
                <a:lnTo>
                  <a:pt x="740157" y="8281"/>
                </a:lnTo>
                <a:lnTo>
                  <a:pt x="690110" y="13619"/>
                </a:lnTo>
                <a:lnTo>
                  <a:pt x="640143" y="19210"/>
                </a:lnTo>
                <a:lnTo>
                  <a:pt x="590263" y="25058"/>
                </a:lnTo>
                <a:lnTo>
                  <a:pt x="540474" y="31168"/>
                </a:lnTo>
                <a:lnTo>
                  <a:pt x="490784" y="37546"/>
                </a:lnTo>
                <a:lnTo>
                  <a:pt x="441198" y="44196"/>
                </a:lnTo>
                <a:lnTo>
                  <a:pt x="403137" y="50648"/>
                </a:lnTo>
                <a:lnTo>
                  <a:pt x="355921" y="58218"/>
                </a:lnTo>
                <a:lnTo>
                  <a:pt x="302426" y="67140"/>
                </a:lnTo>
                <a:lnTo>
                  <a:pt x="245529" y="77651"/>
                </a:lnTo>
                <a:lnTo>
                  <a:pt x="188105" y="89988"/>
                </a:lnTo>
                <a:lnTo>
                  <a:pt x="133031" y="104385"/>
                </a:lnTo>
                <a:lnTo>
                  <a:pt x="83182" y="121080"/>
                </a:lnTo>
                <a:lnTo>
                  <a:pt x="41436" y="140308"/>
                </a:lnTo>
                <a:lnTo>
                  <a:pt x="9143" y="163830"/>
                </a:lnTo>
                <a:lnTo>
                  <a:pt x="5334" y="169164"/>
                </a:lnTo>
                <a:lnTo>
                  <a:pt x="5334" y="169926"/>
                </a:lnTo>
                <a:lnTo>
                  <a:pt x="3810" y="171450"/>
                </a:lnTo>
                <a:lnTo>
                  <a:pt x="1524" y="177546"/>
                </a:lnTo>
                <a:lnTo>
                  <a:pt x="1524" y="178308"/>
                </a:lnTo>
                <a:lnTo>
                  <a:pt x="762" y="179832"/>
                </a:lnTo>
                <a:lnTo>
                  <a:pt x="762" y="180594"/>
                </a:lnTo>
                <a:lnTo>
                  <a:pt x="0" y="185928"/>
                </a:lnTo>
                <a:lnTo>
                  <a:pt x="28193" y="190500"/>
                </a:lnTo>
                <a:lnTo>
                  <a:pt x="28193" y="188214"/>
                </a:lnTo>
                <a:lnTo>
                  <a:pt x="28956" y="185166"/>
                </a:lnTo>
                <a:lnTo>
                  <a:pt x="28956" y="185928"/>
                </a:lnTo>
                <a:lnTo>
                  <a:pt x="30480" y="182880"/>
                </a:lnTo>
                <a:lnTo>
                  <a:pt x="30480" y="183794"/>
                </a:lnTo>
                <a:lnTo>
                  <a:pt x="31242" y="182727"/>
                </a:lnTo>
                <a:lnTo>
                  <a:pt x="31242" y="182118"/>
                </a:lnTo>
                <a:lnTo>
                  <a:pt x="32766" y="180594"/>
                </a:lnTo>
                <a:lnTo>
                  <a:pt x="32766" y="181045"/>
                </a:lnTo>
                <a:lnTo>
                  <a:pt x="60678" y="161407"/>
                </a:lnTo>
                <a:lnTo>
                  <a:pt x="102227" y="144303"/>
                </a:lnTo>
                <a:lnTo>
                  <a:pt x="145811" y="131058"/>
                </a:lnTo>
                <a:lnTo>
                  <a:pt x="229953" y="110580"/>
                </a:lnTo>
                <a:lnTo>
                  <a:pt x="279202" y="100425"/>
                </a:lnTo>
                <a:lnTo>
                  <a:pt x="328855" y="91263"/>
                </a:lnTo>
                <a:lnTo>
                  <a:pt x="378666" y="82902"/>
                </a:lnTo>
                <a:lnTo>
                  <a:pt x="428387" y="75151"/>
                </a:lnTo>
                <a:lnTo>
                  <a:pt x="477774" y="67818"/>
                </a:lnTo>
                <a:lnTo>
                  <a:pt x="527913" y="61381"/>
                </a:lnTo>
                <a:lnTo>
                  <a:pt x="578137" y="55212"/>
                </a:lnTo>
                <a:lnTo>
                  <a:pt x="628440" y="49305"/>
                </a:lnTo>
                <a:lnTo>
                  <a:pt x="678818" y="43654"/>
                </a:lnTo>
                <a:lnTo>
                  <a:pt x="729266" y="38256"/>
                </a:lnTo>
                <a:lnTo>
                  <a:pt x="779778" y="33104"/>
                </a:lnTo>
                <a:lnTo>
                  <a:pt x="830352" y="28194"/>
                </a:lnTo>
                <a:lnTo>
                  <a:pt x="880980" y="23521"/>
                </a:lnTo>
                <a:lnTo>
                  <a:pt x="931659" y="19080"/>
                </a:lnTo>
                <a:lnTo>
                  <a:pt x="982383" y="14866"/>
                </a:lnTo>
                <a:lnTo>
                  <a:pt x="1033148" y="10874"/>
                </a:lnTo>
                <a:lnTo>
                  <a:pt x="1083950" y="7099"/>
                </a:lnTo>
                <a:lnTo>
                  <a:pt x="1134782" y="3536"/>
                </a:lnTo>
                <a:lnTo>
                  <a:pt x="1188558" y="0"/>
                </a:lnTo>
                <a:close/>
              </a:path>
              <a:path w="1188720" h="190500">
                <a:moveTo>
                  <a:pt x="28956" y="185166"/>
                </a:moveTo>
                <a:lnTo>
                  <a:pt x="28193" y="188214"/>
                </a:lnTo>
                <a:lnTo>
                  <a:pt x="28683" y="187071"/>
                </a:lnTo>
                <a:lnTo>
                  <a:pt x="28956" y="185166"/>
                </a:lnTo>
                <a:close/>
              </a:path>
              <a:path w="1188720" h="190500">
                <a:moveTo>
                  <a:pt x="28683" y="187071"/>
                </a:moveTo>
                <a:lnTo>
                  <a:pt x="28193" y="188214"/>
                </a:lnTo>
                <a:lnTo>
                  <a:pt x="28193" y="190500"/>
                </a:lnTo>
                <a:lnTo>
                  <a:pt x="28683" y="187071"/>
                </a:lnTo>
                <a:close/>
              </a:path>
              <a:path w="1188720" h="190500">
                <a:moveTo>
                  <a:pt x="29500" y="185166"/>
                </a:moveTo>
                <a:lnTo>
                  <a:pt x="28956" y="185928"/>
                </a:lnTo>
                <a:lnTo>
                  <a:pt x="28956" y="185166"/>
                </a:lnTo>
                <a:lnTo>
                  <a:pt x="28683" y="187071"/>
                </a:lnTo>
                <a:lnTo>
                  <a:pt x="29500" y="185166"/>
                </a:lnTo>
                <a:close/>
              </a:path>
              <a:path w="1188720" h="190500">
                <a:moveTo>
                  <a:pt x="30480" y="182880"/>
                </a:moveTo>
                <a:lnTo>
                  <a:pt x="28956" y="185928"/>
                </a:lnTo>
                <a:lnTo>
                  <a:pt x="29500" y="185166"/>
                </a:lnTo>
                <a:lnTo>
                  <a:pt x="30480" y="182880"/>
                </a:lnTo>
                <a:close/>
              </a:path>
              <a:path w="1188720" h="190500">
                <a:moveTo>
                  <a:pt x="30480" y="183794"/>
                </a:moveTo>
                <a:lnTo>
                  <a:pt x="30480" y="182880"/>
                </a:lnTo>
                <a:lnTo>
                  <a:pt x="29500" y="185166"/>
                </a:lnTo>
                <a:lnTo>
                  <a:pt x="30480" y="183794"/>
                </a:lnTo>
                <a:close/>
              </a:path>
              <a:path w="1188720" h="190500">
                <a:moveTo>
                  <a:pt x="32766" y="180594"/>
                </a:moveTo>
                <a:lnTo>
                  <a:pt x="31242" y="182118"/>
                </a:lnTo>
                <a:lnTo>
                  <a:pt x="32117" y="181502"/>
                </a:lnTo>
                <a:lnTo>
                  <a:pt x="32766" y="180594"/>
                </a:lnTo>
                <a:close/>
              </a:path>
              <a:path w="1188720" h="190500">
                <a:moveTo>
                  <a:pt x="32117" y="181502"/>
                </a:moveTo>
                <a:lnTo>
                  <a:pt x="31242" y="182118"/>
                </a:lnTo>
                <a:lnTo>
                  <a:pt x="31242" y="182727"/>
                </a:lnTo>
                <a:lnTo>
                  <a:pt x="32117" y="181502"/>
                </a:lnTo>
                <a:close/>
              </a:path>
              <a:path w="1188720" h="190500">
                <a:moveTo>
                  <a:pt x="32766" y="181045"/>
                </a:moveTo>
                <a:lnTo>
                  <a:pt x="32766" y="180594"/>
                </a:lnTo>
                <a:lnTo>
                  <a:pt x="32117" y="181502"/>
                </a:lnTo>
                <a:lnTo>
                  <a:pt x="32766" y="181045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872484" y="2814827"/>
            <a:ext cx="2009775" cy="580390"/>
          </a:xfrm>
          <a:custGeom>
            <a:avLst/>
            <a:gdLst/>
            <a:ahLst/>
            <a:cxnLst/>
            <a:rect l="l" t="t" r="r" b="b"/>
            <a:pathLst>
              <a:path w="2009775" h="580389">
                <a:moveTo>
                  <a:pt x="2009393" y="579882"/>
                </a:moveTo>
                <a:lnTo>
                  <a:pt x="2009393" y="0"/>
                </a:lnTo>
                <a:lnTo>
                  <a:pt x="0" y="0"/>
                </a:lnTo>
                <a:lnTo>
                  <a:pt x="0" y="579882"/>
                </a:lnTo>
                <a:lnTo>
                  <a:pt x="13715" y="579882"/>
                </a:lnTo>
                <a:lnTo>
                  <a:pt x="13715" y="28955"/>
                </a:lnTo>
                <a:lnTo>
                  <a:pt x="28193" y="14477"/>
                </a:lnTo>
                <a:lnTo>
                  <a:pt x="28193" y="28955"/>
                </a:lnTo>
                <a:lnTo>
                  <a:pt x="1981200" y="28955"/>
                </a:lnTo>
                <a:lnTo>
                  <a:pt x="1981200" y="14477"/>
                </a:lnTo>
                <a:lnTo>
                  <a:pt x="1994915" y="28955"/>
                </a:lnTo>
                <a:lnTo>
                  <a:pt x="1994915" y="579882"/>
                </a:lnTo>
                <a:lnTo>
                  <a:pt x="2009393" y="579882"/>
                </a:lnTo>
                <a:close/>
              </a:path>
              <a:path w="2009775" h="580389">
                <a:moveTo>
                  <a:pt x="28193" y="28955"/>
                </a:moveTo>
                <a:lnTo>
                  <a:pt x="28193" y="14477"/>
                </a:lnTo>
                <a:lnTo>
                  <a:pt x="13715" y="28955"/>
                </a:lnTo>
                <a:lnTo>
                  <a:pt x="28193" y="28955"/>
                </a:lnTo>
                <a:close/>
              </a:path>
              <a:path w="2009775" h="580389">
                <a:moveTo>
                  <a:pt x="28193" y="579882"/>
                </a:moveTo>
                <a:lnTo>
                  <a:pt x="28193" y="28955"/>
                </a:lnTo>
                <a:lnTo>
                  <a:pt x="13715" y="28955"/>
                </a:lnTo>
                <a:lnTo>
                  <a:pt x="13715" y="579882"/>
                </a:lnTo>
                <a:lnTo>
                  <a:pt x="28193" y="579882"/>
                </a:lnTo>
                <a:close/>
              </a:path>
              <a:path w="2009775" h="580389">
                <a:moveTo>
                  <a:pt x="1994915" y="28955"/>
                </a:moveTo>
                <a:lnTo>
                  <a:pt x="1981200" y="14477"/>
                </a:lnTo>
                <a:lnTo>
                  <a:pt x="1981200" y="28955"/>
                </a:lnTo>
                <a:lnTo>
                  <a:pt x="1994915" y="28955"/>
                </a:lnTo>
                <a:close/>
              </a:path>
              <a:path w="2009775" h="580389">
                <a:moveTo>
                  <a:pt x="1994915" y="579882"/>
                </a:moveTo>
                <a:lnTo>
                  <a:pt x="1994915" y="28955"/>
                </a:lnTo>
                <a:lnTo>
                  <a:pt x="1981200" y="28955"/>
                </a:lnTo>
                <a:lnTo>
                  <a:pt x="1981200" y="579882"/>
                </a:lnTo>
                <a:lnTo>
                  <a:pt x="1994915" y="5798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57677" y="3025622"/>
            <a:ext cx="1115060" cy="369570"/>
          </a:xfrm>
          <a:custGeom>
            <a:avLst/>
            <a:gdLst/>
            <a:ahLst/>
            <a:cxnLst/>
            <a:rect l="l" t="t" r="r" b="b"/>
            <a:pathLst>
              <a:path w="1115060" h="369570">
                <a:moveTo>
                  <a:pt x="1029223" y="349845"/>
                </a:moveTo>
                <a:lnTo>
                  <a:pt x="952154" y="343257"/>
                </a:lnTo>
                <a:lnTo>
                  <a:pt x="903181" y="336713"/>
                </a:lnTo>
                <a:lnTo>
                  <a:pt x="853396" y="328160"/>
                </a:lnTo>
                <a:lnTo>
                  <a:pt x="803728" y="317474"/>
                </a:lnTo>
                <a:lnTo>
                  <a:pt x="755108" y="304534"/>
                </a:lnTo>
                <a:lnTo>
                  <a:pt x="708466" y="289220"/>
                </a:lnTo>
                <a:lnTo>
                  <a:pt x="664733" y="271408"/>
                </a:lnTo>
                <a:lnTo>
                  <a:pt x="624839" y="250977"/>
                </a:lnTo>
                <a:lnTo>
                  <a:pt x="590628" y="225827"/>
                </a:lnTo>
                <a:lnTo>
                  <a:pt x="571554" y="190686"/>
                </a:lnTo>
                <a:lnTo>
                  <a:pt x="570737" y="179349"/>
                </a:lnTo>
                <a:lnTo>
                  <a:pt x="555009" y="149050"/>
                </a:lnTo>
                <a:lnTo>
                  <a:pt x="527727" y="121917"/>
                </a:lnTo>
                <a:lnTo>
                  <a:pt x="490762" y="97838"/>
                </a:lnTo>
                <a:lnTo>
                  <a:pt x="445985" y="76699"/>
                </a:lnTo>
                <a:lnTo>
                  <a:pt x="395265" y="58389"/>
                </a:lnTo>
                <a:lnTo>
                  <a:pt x="340473" y="42796"/>
                </a:lnTo>
                <a:lnTo>
                  <a:pt x="283478" y="29808"/>
                </a:lnTo>
                <a:lnTo>
                  <a:pt x="226152" y="19311"/>
                </a:lnTo>
                <a:lnTo>
                  <a:pt x="170364" y="11194"/>
                </a:lnTo>
                <a:lnTo>
                  <a:pt x="117984" y="5345"/>
                </a:lnTo>
                <a:lnTo>
                  <a:pt x="70884" y="1651"/>
                </a:lnTo>
                <a:lnTo>
                  <a:pt x="30932" y="0"/>
                </a:lnTo>
                <a:lnTo>
                  <a:pt x="0" y="279"/>
                </a:lnTo>
                <a:lnTo>
                  <a:pt x="0" y="29235"/>
                </a:lnTo>
                <a:lnTo>
                  <a:pt x="50132" y="30256"/>
                </a:lnTo>
                <a:lnTo>
                  <a:pt x="102297" y="33146"/>
                </a:lnTo>
                <a:lnTo>
                  <a:pt x="155775" y="38038"/>
                </a:lnTo>
                <a:lnTo>
                  <a:pt x="209849" y="45064"/>
                </a:lnTo>
                <a:lnTo>
                  <a:pt x="263803" y="54357"/>
                </a:lnTo>
                <a:lnTo>
                  <a:pt x="316918" y="66051"/>
                </a:lnTo>
                <a:lnTo>
                  <a:pt x="368477" y="80278"/>
                </a:lnTo>
                <a:lnTo>
                  <a:pt x="417763" y="97172"/>
                </a:lnTo>
                <a:lnTo>
                  <a:pt x="464058" y="116865"/>
                </a:lnTo>
                <a:lnTo>
                  <a:pt x="511949" y="145616"/>
                </a:lnTo>
                <a:lnTo>
                  <a:pt x="543306" y="189255"/>
                </a:lnTo>
                <a:lnTo>
                  <a:pt x="550820" y="219053"/>
                </a:lnTo>
                <a:lnTo>
                  <a:pt x="570758" y="246118"/>
                </a:lnTo>
                <a:lnTo>
                  <a:pt x="601133" y="270503"/>
                </a:lnTo>
                <a:lnTo>
                  <a:pt x="639963" y="292264"/>
                </a:lnTo>
                <a:lnTo>
                  <a:pt x="685262" y="311454"/>
                </a:lnTo>
                <a:lnTo>
                  <a:pt x="735046" y="328129"/>
                </a:lnTo>
                <a:lnTo>
                  <a:pt x="787330" y="342343"/>
                </a:lnTo>
                <a:lnTo>
                  <a:pt x="840130" y="354149"/>
                </a:lnTo>
                <a:lnTo>
                  <a:pt x="891462" y="363604"/>
                </a:lnTo>
                <a:lnTo>
                  <a:pt x="928139" y="369087"/>
                </a:lnTo>
                <a:lnTo>
                  <a:pt x="1028536" y="369087"/>
                </a:lnTo>
                <a:lnTo>
                  <a:pt x="1029223" y="349845"/>
                </a:lnTo>
                <a:close/>
              </a:path>
              <a:path w="1115060" h="369570">
                <a:moveTo>
                  <a:pt x="1043939" y="350799"/>
                </a:moveTo>
                <a:lnTo>
                  <a:pt x="1029223" y="349845"/>
                </a:lnTo>
                <a:lnTo>
                  <a:pt x="1028536" y="369087"/>
                </a:lnTo>
                <a:lnTo>
                  <a:pt x="1042951" y="369087"/>
                </a:lnTo>
                <a:lnTo>
                  <a:pt x="1043939" y="350799"/>
                </a:lnTo>
                <a:close/>
              </a:path>
              <a:path w="1115060" h="369570">
                <a:moveTo>
                  <a:pt x="1114806" y="367563"/>
                </a:moveTo>
                <a:lnTo>
                  <a:pt x="1030223" y="321843"/>
                </a:lnTo>
                <a:lnTo>
                  <a:pt x="1029223" y="349845"/>
                </a:lnTo>
                <a:lnTo>
                  <a:pt x="1043939" y="350799"/>
                </a:lnTo>
                <a:lnTo>
                  <a:pt x="1043939" y="369087"/>
                </a:lnTo>
                <a:lnTo>
                  <a:pt x="1111435" y="369087"/>
                </a:lnTo>
                <a:lnTo>
                  <a:pt x="1114806" y="367563"/>
                </a:lnTo>
                <a:close/>
              </a:path>
              <a:path w="1115060" h="369570">
                <a:moveTo>
                  <a:pt x="1043939" y="369087"/>
                </a:moveTo>
                <a:lnTo>
                  <a:pt x="1043939" y="350799"/>
                </a:lnTo>
                <a:lnTo>
                  <a:pt x="1042951" y="369087"/>
                </a:lnTo>
                <a:lnTo>
                  <a:pt x="1043939" y="369087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050539" y="3133597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53684" y="2693335"/>
            <a:ext cx="824865" cy="701675"/>
          </a:xfrm>
          <a:custGeom>
            <a:avLst/>
            <a:gdLst/>
            <a:ahLst/>
            <a:cxnLst/>
            <a:rect l="l" t="t" r="r" b="b"/>
            <a:pathLst>
              <a:path w="824865" h="701675">
                <a:moveTo>
                  <a:pt x="824825" y="338569"/>
                </a:moveTo>
                <a:lnTo>
                  <a:pt x="817815" y="295376"/>
                </a:lnTo>
                <a:lnTo>
                  <a:pt x="803005" y="252842"/>
                </a:lnTo>
                <a:lnTo>
                  <a:pt x="781893" y="212044"/>
                </a:lnTo>
                <a:lnTo>
                  <a:pt x="755975" y="174057"/>
                </a:lnTo>
                <a:lnTo>
                  <a:pt x="726747" y="139959"/>
                </a:lnTo>
                <a:lnTo>
                  <a:pt x="695706" y="110825"/>
                </a:lnTo>
                <a:lnTo>
                  <a:pt x="651996" y="77559"/>
                </a:lnTo>
                <a:lnTo>
                  <a:pt x="609021" y="50985"/>
                </a:lnTo>
                <a:lnTo>
                  <a:pt x="566225" y="30575"/>
                </a:lnTo>
                <a:lnTo>
                  <a:pt x="523048" y="15799"/>
                </a:lnTo>
                <a:lnTo>
                  <a:pt x="478934" y="6131"/>
                </a:lnTo>
                <a:lnTo>
                  <a:pt x="433323" y="1040"/>
                </a:lnTo>
                <a:lnTo>
                  <a:pt x="385660" y="0"/>
                </a:lnTo>
                <a:lnTo>
                  <a:pt x="335384" y="2480"/>
                </a:lnTo>
                <a:lnTo>
                  <a:pt x="281939" y="7955"/>
                </a:lnTo>
                <a:lnTo>
                  <a:pt x="240825" y="14214"/>
                </a:lnTo>
                <a:lnTo>
                  <a:pt x="187279" y="25105"/>
                </a:lnTo>
                <a:lnTo>
                  <a:pt x="129054" y="40878"/>
                </a:lnTo>
                <a:lnTo>
                  <a:pt x="73899" y="61780"/>
                </a:lnTo>
                <a:lnTo>
                  <a:pt x="29568" y="88061"/>
                </a:lnTo>
                <a:lnTo>
                  <a:pt x="3810" y="119969"/>
                </a:lnTo>
                <a:lnTo>
                  <a:pt x="3048" y="120731"/>
                </a:lnTo>
                <a:lnTo>
                  <a:pt x="3048" y="121493"/>
                </a:lnTo>
                <a:lnTo>
                  <a:pt x="2286" y="122255"/>
                </a:lnTo>
                <a:lnTo>
                  <a:pt x="0" y="133685"/>
                </a:lnTo>
                <a:lnTo>
                  <a:pt x="0" y="136733"/>
                </a:lnTo>
                <a:lnTo>
                  <a:pt x="28193" y="138257"/>
                </a:lnTo>
                <a:lnTo>
                  <a:pt x="28193" y="135209"/>
                </a:lnTo>
                <a:lnTo>
                  <a:pt x="28955" y="133685"/>
                </a:lnTo>
                <a:lnTo>
                  <a:pt x="28955" y="132161"/>
                </a:lnTo>
                <a:lnTo>
                  <a:pt x="29717" y="129875"/>
                </a:lnTo>
                <a:lnTo>
                  <a:pt x="29717" y="131353"/>
                </a:lnTo>
                <a:lnTo>
                  <a:pt x="53953" y="105669"/>
                </a:lnTo>
                <a:lnTo>
                  <a:pt x="95664" y="83302"/>
                </a:lnTo>
                <a:lnTo>
                  <a:pt x="146894" y="65152"/>
                </a:lnTo>
                <a:lnTo>
                  <a:pt x="200448" y="51309"/>
                </a:lnTo>
                <a:lnTo>
                  <a:pt x="249131" y="41865"/>
                </a:lnTo>
                <a:lnTo>
                  <a:pt x="342072" y="30735"/>
                </a:lnTo>
                <a:lnTo>
                  <a:pt x="395029" y="28481"/>
                </a:lnTo>
                <a:lnTo>
                  <a:pt x="445249" y="30785"/>
                </a:lnTo>
                <a:lnTo>
                  <a:pt x="493366" y="38282"/>
                </a:lnTo>
                <a:lnTo>
                  <a:pt x="540010" y="51609"/>
                </a:lnTo>
                <a:lnTo>
                  <a:pt x="585812" y="71401"/>
                </a:lnTo>
                <a:lnTo>
                  <a:pt x="631404" y="98293"/>
                </a:lnTo>
                <a:lnTo>
                  <a:pt x="677417" y="132923"/>
                </a:lnTo>
                <a:lnTo>
                  <a:pt x="707911" y="161309"/>
                </a:lnTo>
                <a:lnTo>
                  <a:pt x="736981" y="196041"/>
                </a:lnTo>
                <a:lnTo>
                  <a:pt x="762467" y="235454"/>
                </a:lnTo>
                <a:lnTo>
                  <a:pt x="782207" y="277888"/>
                </a:lnTo>
                <a:lnTo>
                  <a:pt x="794039" y="321680"/>
                </a:lnTo>
                <a:lnTo>
                  <a:pt x="795802" y="365168"/>
                </a:lnTo>
                <a:lnTo>
                  <a:pt x="795802" y="443480"/>
                </a:lnTo>
                <a:lnTo>
                  <a:pt x="809463" y="422630"/>
                </a:lnTo>
                <a:lnTo>
                  <a:pt x="822540" y="381346"/>
                </a:lnTo>
                <a:lnTo>
                  <a:pt x="824825" y="338569"/>
                </a:lnTo>
                <a:close/>
              </a:path>
              <a:path w="824865" h="701675">
                <a:moveTo>
                  <a:pt x="113529" y="683772"/>
                </a:moveTo>
                <a:lnTo>
                  <a:pt x="112775" y="655655"/>
                </a:lnTo>
                <a:lnTo>
                  <a:pt x="28193" y="701375"/>
                </a:lnTo>
                <a:lnTo>
                  <a:pt x="99060" y="701375"/>
                </a:lnTo>
                <a:lnTo>
                  <a:pt x="99060" y="684611"/>
                </a:lnTo>
                <a:lnTo>
                  <a:pt x="113529" y="683772"/>
                </a:lnTo>
                <a:close/>
              </a:path>
              <a:path w="824865" h="701675">
                <a:moveTo>
                  <a:pt x="29717" y="129875"/>
                </a:moveTo>
                <a:lnTo>
                  <a:pt x="28955" y="132161"/>
                </a:lnTo>
                <a:lnTo>
                  <a:pt x="29342" y="131751"/>
                </a:lnTo>
                <a:lnTo>
                  <a:pt x="29717" y="129875"/>
                </a:lnTo>
                <a:close/>
              </a:path>
              <a:path w="824865" h="701675">
                <a:moveTo>
                  <a:pt x="29342" y="131751"/>
                </a:moveTo>
                <a:lnTo>
                  <a:pt x="28955" y="132161"/>
                </a:lnTo>
                <a:lnTo>
                  <a:pt x="28955" y="133685"/>
                </a:lnTo>
                <a:lnTo>
                  <a:pt x="29342" y="131751"/>
                </a:lnTo>
                <a:close/>
              </a:path>
              <a:path w="824865" h="701675">
                <a:moveTo>
                  <a:pt x="29717" y="131353"/>
                </a:moveTo>
                <a:lnTo>
                  <a:pt x="29717" y="129875"/>
                </a:lnTo>
                <a:lnTo>
                  <a:pt x="29342" y="131751"/>
                </a:lnTo>
                <a:lnTo>
                  <a:pt x="29717" y="131353"/>
                </a:lnTo>
                <a:close/>
              </a:path>
              <a:path w="824865" h="701675">
                <a:moveTo>
                  <a:pt x="114000" y="701375"/>
                </a:moveTo>
                <a:lnTo>
                  <a:pt x="113529" y="683772"/>
                </a:lnTo>
                <a:lnTo>
                  <a:pt x="99060" y="684611"/>
                </a:lnTo>
                <a:lnTo>
                  <a:pt x="99966" y="701375"/>
                </a:lnTo>
                <a:lnTo>
                  <a:pt x="114000" y="701375"/>
                </a:lnTo>
                <a:close/>
              </a:path>
              <a:path w="824865" h="701675">
                <a:moveTo>
                  <a:pt x="99966" y="701375"/>
                </a:moveTo>
                <a:lnTo>
                  <a:pt x="99060" y="684611"/>
                </a:lnTo>
                <a:lnTo>
                  <a:pt x="99060" y="701375"/>
                </a:lnTo>
                <a:lnTo>
                  <a:pt x="99966" y="701375"/>
                </a:lnTo>
                <a:close/>
              </a:path>
              <a:path w="824865" h="701675">
                <a:moveTo>
                  <a:pt x="795802" y="443480"/>
                </a:moveTo>
                <a:lnTo>
                  <a:pt x="795802" y="365168"/>
                </a:lnTo>
                <a:lnTo>
                  <a:pt x="785335" y="406688"/>
                </a:lnTo>
                <a:lnTo>
                  <a:pt x="760475" y="444581"/>
                </a:lnTo>
                <a:lnTo>
                  <a:pt x="731254" y="475123"/>
                </a:lnTo>
                <a:lnTo>
                  <a:pt x="697312" y="503460"/>
                </a:lnTo>
                <a:lnTo>
                  <a:pt x="659249" y="529620"/>
                </a:lnTo>
                <a:lnTo>
                  <a:pt x="617664" y="553633"/>
                </a:lnTo>
                <a:lnTo>
                  <a:pt x="573156" y="575529"/>
                </a:lnTo>
                <a:lnTo>
                  <a:pt x="526324" y="595338"/>
                </a:lnTo>
                <a:lnTo>
                  <a:pt x="477766" y="613089"/>
                </a:lnTo>
                <a:lnTo>
                  <a:pt x="428082" y="628813"/>
                </a:lnTo>
                <a:lnTo>
                  <a:pt x="377870" y="642539"/>
                </a:lnTo>
                <a:lnTo>
                  <a:pt x="327730" y="654297"/>
                </a:lnTo>
                <a:lnTo>
                  <a:pt x="278260" y="664117"/>
                </a:lnTo>
                <a:lnTo>
                  <a:pt x="230059" y="672028"/>
                </a:lnTo>
                <a:lnTo>
                  <a:pt x="183726" y="678061"/>
                </a:lnTo>
                <a:lnTo>
                  <a:pt x="139860" y="682245"/>
                </a:lnTo>
                <a:lnTo>
                  <a:pt x="113529" y="683772"/>
                </a:lnTo>
                <a:lnTo>
                  <a:pt x="114000" y="701375"/>
                </a:lnTo>
                <a:lnTo>
                  <a:pt x="226882" y="701375"/>
                </a:lnTo>
                <a:lnTo>
                  <a:pt x="236694" y="700103"/>
                </a:lnTo>
                <a:lnTo>
                  <a:pt x="286555" y="691860"/>
                </a:lnTo>
                <a:lnTo>
                  <a:pt x="337656" y="681574"/>
                </a:lnTo>
                <a:lnTo>
                  <a:pt x="389393" y="669222"/>
                </a:lnTo>
                <a:lnTo>
                  <a:pt x="441163" y="654783"/>
                </a:lnTo>
                <a:lnTo>
                  <a:pt x="492363" y="638232"/>
                </a:lnTo>
                <a:lnTo>
                  <a:pt x="542389" y="619547"/>
                </a:lnTo>
                <a:lnTo>
                  <a:pt x="590637" y="598705"/>
                </a:lnTo>
                <a:lnTo>
                  <a:pt x="636504" y="575683"/>
                </a:lnTo>
                <a:lnTo>
                  <a:pt x="679388" y="550459"/>
                </a:lnTo>
                <a:lnTo>
                  <a:pt x="718683" y="523010"/>
                </a:lnTo>
                <a:lnTo>
                  <a:pt x="753788" y="493313"/>
                </a:lnTo>
                <a:lnTo>
                  <a:pt x="784097" y="461345"/>
                </a:lnTo>
                <a:lnTo>
                  <a:pt x="795802" y="44348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403340" y="2780029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24483" y="3394709"/>
            <a:ext cx="1933575" cy="83820"/>
          </a:xfrm>
          <a:custGeom>
            <a:avLst/>
            <a:gdLst/>
            <a:ahLst/>
            <a:cxnLst/>
            <a:rect l="l" t="t" r="r" b="b"/>
            <a:pathLst>
              <a:path w="1933575" h="83820">
                <a:moveTo>
                  <a:pt x="28193" y="55626"/>
                </a:moveTo>
                <a:lnTo>
                  <a:pt x="28193" y="0"/>
                </a:lnTo>
                <a:lnTo>
                  <a:pt x="0" y="0"/>
                </a:lnTo>
                <a:lnTo>
                  <a:pt x="0" y="83820"/>
                </a:lnTo>
                <a:lnTo>
                  <a:pt x="13715" y="83820"/>
                </a:lnTo>
                <a:lnTo>
                  <a:pt x="13715" y="55626"/>
                </a:lnTo>
                <a:lnTo>
                  <a:pt x="28193" y="55626"/>
                </a:lnTo>
                <a:close/>
              </a:path>
              <a:path w="1933575" h="83820">
                <a:moveTo>
                  <a:pt x="1918716" y="55626"/>
                </a:moveTo>
                <a:lnTo>
                  <a:pt x="13715" y="55626"/>
                </a:lnTo>
                <a:lnTo>
                  <a:pt x="28193" y="69342"/>
                </a:lnTo>
                <a:lnTo>
                  <a:pt x="28193" y="83820"/>
                </a:lnTo>
                <a:lnTo>
                  <a:pt x="1905000" y="83820"/>
                </a:lnTo>
                <a:lnTo>
                  <a:pt x="1905000" y="69342"/>
                </a:lnTo>
                <a:lnTo>
                  <a:pt x="1918716" y="55626"/>
                </a:lnTo>
                <a:close/>
              </a:path>
              <a:path w="1933575" h="83820">
                <a:moveTo>
                  <a:pt x="28193" y="83820"/>
                </a:moveTo>
                <a:lnTo>
                  <a:pt x="28193" y="69342"/>
                </a:lnTo>
                <a:lnTo>
                  <a:pt x="13715" y="55626"/>
                </a:lnTo>
                <a:lnTo>
                  <a:pt x="13715" y="83820"/>
                </a:lnTo>
                <a:lnTo>
                  <a:pt x="28193" y="83820"/>
                </a:lnTo>
                <a:close/>
              </a:path>
              <a:path w="1933575" h="83820">
                <a:moveTo>
                  <a:pt x="1933194" y="83820"/>
                </a:moveTo>
                <a:lnTo>
                  <a:pt x="1933194" y="0"/>
                </a:lnTo>
                <a:lnTo>
                  <a:pt x="1905000" y="0"/>
                </a:lnTo>
                <a:lnTo>
                  <a:pt x="1905000" y="55626"/>
                </a:lnTo>
                <a:lnTo>
                  <a:pt x="1918716" y="55626"/>
                </a:lnTo>
                <a:lnTo>
                  <a:pt x="1918716" y="83820"/>
                </a:lnTo>
                <a:lnTo>
                  <a:pt x="1933194" y="83820"/>
                </a:lnTo>
                <a:close/>
              </a:path>
              <a:path w="1933575" h="83820">
                <a:moveTo>
                  <a:pt x="1918716" y="83820"/>
                </a:moveTo>
                <a:lnTo>
                  <a:pt x="1918716" y="55626"/>
                </a:lnTo>
                <a:lnTo>
                  <a:pt x="1905000" y="69342"/>
                </a:lnTo>
                <a:lnTo>
                  <a:pt x="1905000" y="83820"/>
                </a:lnTo>
                <a:lnTo>
                  <a:pt x="1918716" y="838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72484" y="3394709"/>
            <a:ext cx="2009775" cy="577850"/>
          </a:xfrm>
          <a:custGeom>
            <a:avLst/>
            <a:gdLst/>
            <a:ahLst/>
            <a:cxnLst/>
            <a:rect l="l" t="t" r="r" b="b"/>
            <a:pathLst>
              <a:path w="2009775" h="577850">
                <a:moveTo>
                  <a:pt x="28193" y="548640"/>
                </a:moveTo>
                <a:lnTo>
                  <a:pt x="28193" y="0"/>
                </a:lnTo>
                <a:lnTo>
                  <a:pt x="0" y="0"/>
                </a:lnTo>
                <a:lnTo>
                  <a:pt x="0" y="577596"/>
                </a:lnTo>
                <a:lnTo>
                  <a:pt x="13715" y="577596"/>
                </a:lnTo>
                <a:lnTo>
                  <a:pt x="13715" y="548640"/>
                </a:lnTo>
                <a:lnTo>
                  <a:pt x="28193" y="548640"/>
                </a:lnTo>
                <a:close/>
              </a:path>
              <a:path w="2009775" h="577850">
                <a:moveTo>
                  <a:pt x="1994915" y="548640"/>
                </a:moveTo>
                <a:lnTo>
                  <a:pt x="13715" y="548640"/>
                </a:lnTo>
                <a:lnTo>
                  <a:pt x="28193" y="563118"/>
                </a:lnTo>
                <a:lnTo>
                  <a:pt x="28193" y="577596"/>
                </a:lnTo>
                <a:lnTo>
                  <a:pt x="1981200" y="577596"/>
                </a:lnTo>
                <a:lnTo>
                  <a:pt x="1981200" y="563118"/>
                </a:lnTo>
                <a:lnTo>
                  <a:pt x="1994915" y="548640"/>
                </a:lnTo>
                <a:close/>
              </a:path>
              <a:path w="2009775" h="577850">
                <a:moveTo>
                  <a:pt x="28193" y="577596"/>
                </a:moveTo>
                <a:lnTo>
                  <a:pt x="28193" y="563118"/>
                </a:lnTo>
                <a:lnTo>
                  <a:pt x="13715" y="548640"/>
                </a:lnTo>
                <a:lnTo>
                  <a:pt x="13715" y="577596"/>
                </a:lnTo>
                <a:lnTo>
                  <a:pt x="28193" y="577596"/>
                </a:lnTo>
                <a:close/>
              </a:path>
              <a:path w="2009775" h="577850">
                <a:moveTo>
                  <a:pt x="2009393" y="577596"/>
                </a:moveTo>
                <a:lnTo>
                  <a:pt x="2009393" y="0"/>
                </a:lnTo>
                <a:lnTo>
                  <a:pt x="1981200" y="0"/>
                </a:lnTo>
                <a:lnTo>
                  <a:pt x="1981200" y="548640"/>
                </a:lnTo>
                <a:lnTo>
                  <a:pt x="1994915" y="548640"/>
                </a:lnTo>
                <a:lnTo>
                  <a:pt x="1994915" y="577596"/>
                </a:lnTo>
                <a:lnTo>
                  <a:pt x="2009393" y="577596"/>
                </a:lnTo>
                <a:close/>
              </a:path>
              <a:path w="2009775" h="577850">
                <a:moveTo>
                  <a:pt x="1994915" y="577596"/>
                </a:moveTo>
                <a:lnTo>
                  <a:pt x="1994915" y="548640"/>
                </a:lnTo>
                <a:lnTo>
                  <a:pt x="1981200" y="563118"/>
                </a:lnTo>
                <a:lnTo>
                  <a:pt x="1981200" y="577596"/>
                </a:lnTo>
                <a:lnTo>
                  <a:pt x="1994915" y="57759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812540" y="1922018"/>
            <a:ext cx="1128395" cy="18345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900">
              <a:lnSpc>
                <a:spcPts val="2185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s1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ts val="1645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-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ts val="2190"/>
              </a:lnSpc>
              <a:spcBef>
                <a:spcPts val="116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65100">
              <a:lnSpc>
                <a:spcPts val="162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9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algn="r" marR="116205">
              <a:lnSpc>
                <a:spcPts val="1825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algn="r" marR="55244">
              <a:lnSpc>
                <a:spcPts val="1770"/>
              </a:lnSpc>
              <a:tabLst>
                <a:tab pos="389890" algn="l"/>
                <a:tab pos="647065" algn="l"/>
              </a:tabLst>
            </a:pP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algn="r" marR="5080">
              <a:lnSpc>
                <a:spcPts val="1835"/>
              </a:lnSpc>
              <a:tabLst>
                <a:tab pos="332740" algn="l"/>
              </a:tabLst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00" spc="-4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85817" y="3394709"/>
            <a:ext cx="183515" cy="38100"/>
          </a:xfrm>
          <a:custGeom>
            <a:avLst/>
            <a:gdLst/>
            <a:ahLst/>
            <a:cxnLst/>
            <a:rect l="l" t="t" r="r" b="b"/>
            <a:pathLst>
              <a:path w="183514" h="38100">
                <a:moveTo>
                  <a:pt x="100397" y="0"/>
                </a:moveTo>
                <a:lnTo>
                  <a:pt x="0" y="0"/>
                </a:lnTo>
                <a:lnTo>
                  <a:pt x="11201" y="1674"/>
                </a:lnTo>
                <a:lnTo>
                  <a:pt x="53643" y="6588"/>
                </a:lnTo>
                <a:lnTo>
                  <a:pt x="88662" y="9314"/>
                </a:lnTo>
                <a:lnTo>
                  <a:pt x="100054" y="9577"/>
                </a:lnTo>
                <a:lnTo>
                  <a:pt x="100397" y="0"/>
                </a:lnTo>
                <a:close/>
              </a:path>
              <a:path w="183514" h="38100">
                <a:moveTo>
                  <a:pt x="183295" y="0"/>
                </a:moveTo>
                <a:lnTo>
                  <a:pt x="114811" y="0"/>
                </a:lnTo>
                <a:lnTo>
                  <a:pt x="114276" y="9906"/>
                </a:lnTo>
                <a:lnTo>
                  <a:pt x="100054" y="9577"/>
                </a:lnTo>
                <a:lnTo>
                  <a:pt x="99036" y="38100"/>
                </a:lnTo>
                <a:lnTo>
                  <a:pt x="183295" y="0"/>
                </a:lnTo>
                <a:close/>
              </a:path>
              <a:path w="183514" h="38100">
                <a:moveTo>
                  <a:pt x="114811" y="0"/>
                </a:moveTo>
                <a:lnTo>
                  <a:pt x="100397" y="0"/>
                </a:lnTo>
                <a:lnTo>
                  <a:pt x="100054" y="9577"/>
                </a:lnTo>
                <a:lnTo>
                  <a:pt x="114276" y="9906"/>
                </a:lnTo>
                <a:lnTo>
                  <a:pt x="114811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25283" y="3519678"/>
            <a:ext cx="1933575" cy="381000"/>
          </a:xfrm>
          <a:custGeom>
            <a:avLst/>
            <a:gdLst/>
            <a:ahLst/>
            <a:cxnLst/>
            <a:rect l="l" t="t" r="r" b="b"/>
            <a:pathLst>
              <a:path w="1933575" h="381000">
                <a:moveTo>
                  <a:pt x="1933194" y="381000"/>
                </a:moveTo>
                <a:lnTo>
                  <a:pt x="1933194" y="0"/>
                </a:lnTo>
                <a:lnTo>
                  <a:pt x="0" y="0"/>
                </a:lnTo>
                <a:lnTo>
                  <a:pt x="0" y="381000"/>
                </a:lnTo>
                <a:lnTo>
                  <a:pt x="13716" y="381000"/>
                </a:lnTo>
                <a:lnTo>
                  <a:pt x="13716" y="28956"/>
                </a:lnTo>
                <a:lnTo>
                  <a:pt x="28194" y="14477"/>
                </a:lnTo>
                <a:lnTo>
                  <a:pt x="28194" y="28956"/>
                </a:lnTo>
                <a:lnTo>
                  <a:pt x="1905000" y="28956"/>
                </a:lnTo>
                <a:lnTo>
                  <a:pt x="1905000" y="14477"/>
                </a:lnTo>
                <a:lnTo>
                  <a:pt x="1918716" y="28956"/>
                </a:lnTo>
                <a:lnTo>
                  <a:pt x="1918716" y="381000"/>
                </a:lnTo>
                <a:lnTo>
                  <a:pt x="1933194" y="381000"/>
                </a:lnTo>
                <a:close/>
              </a:path>
              <a:path w="1933575" h="381000">
                <a:moveTo>
                  <a:pt x="28194" y="28956"/>
                </a:moveTo>
                <a:lnTo>
                  <a:pt x="28194" y="14477"/>
                </a:lnTo>
                <a:lnTo>
                  <a:pt x="13716" y="28956"/>
                </a:lnTo>
                <a:lnTo>
                  <a:pt x="28194" y="28956"/>
                </a:lnTo>
                <a:close/>
              </a:path>
              <a:path w="1933575" h="381000">
                <a:moveTo>
                  <a:pt x="28194" y="352806"/>
                </a:moveTo>
                <a:lnTo>
                  <a:pt x="28194" y="28956"/>
                </a:lnTo>
                <a:lnTo>
                  <a:pt x="13716" y="28956"/>
                </a:lnTo>
                <a:lnTo>
                  <a:pt x="13716" y="352806"/>
                </a:lnTo>
                <a:lnTo>
                  <a:pt x="28194" y="352806"/>
                </a:lnTo>
                <a:close/>
              </a:path>
              <a:path w="1933575" h="381000">
                <a:moveTo>
                  <a:pt x="1918716" y="352806"/>
                </a:moveTo>
                <a:lnTo>
                  <a:pt x="13716" y="352806"/>
                </a:lnTo>
                <a:lnTo>
                  <a:pt x="28194" y="366522"/>
                </a:lnTo>
                <a:lnTo>
                  <a:pt x="28194" y="381000"/>
                </a:lnTo>
                <a:lnTo>
                  <a:pt x="1905000" y="381000"/>
                </a:lnTo>
                <a:lnTo>
                  <a:pt x="1905000" y="366522"/>
                </a:lnTo>
                <a:lnTo>
                  <a:pt x="1918716" y="352806"/>
                </a:lnTo>
                <a:close/>
              </a:path>
              <a:path w="1933575" h="381000">
                <a:moveTo>
                  <a:pt x="28194" y="381000"/>
                </a:moveTo>
                <a:lnTo>
                  <a:pt x="28194" y="366522"/>
                </a:lnTo>
                <a:lnTo>
                  <a:pt x="13716" y="352806"/>
                </a:lnTo>
                <a:lnTo>
                  <a:pt x="13716" y="381000"/>
                </a:lnTo>
                <a:lnTo>
                  <a:pt x="28194" y="381000"/>
                </a:lnTo>
                <a:close/>
              </a:path>
              <a:path w="1933575" h="381000">
                <a:moveTo>
                  <a:pt x="1918716" y="28956"/>
                </a:moveTo>
                <a:lnTo>
                  <a:pt x="1905000" y="14477"/>
                </a:lnTo>
                <a:lnTo>
                  <a:pt x="1905000" y="28956"/>
                </a:lnTo>
                <a:lnTo>
                  <a:pt x="1918716" y="28956"/>
                </a:lnTo>
                <a:close/>
              </a:path>
              <a:path w="1933575" h="381000">
                <a:moveTo>
                  <a:pt x="1918716" y="352806"/>
                </a:moveTo>
                <a:lnTo>
                  <a:pt x="1918716" y="28956"/>
                </a:lnTo>
                <a:lnTo>
                  <a:pt x="1905000" y="28956"/>
                </a:lnTo>
                <a:lnTo>
                  <a:pt x="1905000" y="352806"/>
                </a:lnTo>
                <a:lnTo>
                  <a:pt x="1918716" y="352806"/>
                </a:lnTo>
                <a:close/>
              </a:path>
              <a:path w="1933575" h="381000">
                <a:moveTo>
                  <a:pt x="1918716" y="381000"/>
                </a:moveTo>
                <a:lnTo>
                  <a:pt x="1918716" y="352806"/>
                </a:lnTo>
                <a:lnTo>
                  <a:pt x="1905000" y="366522"/>
                </a:lnTo>
                <a:lnTo>
                  <a:pt x="1905000" y="381000"/>
                </a:lnTo>
                <a:lnTo>
                  <a:pt x="1918716" y="381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241540" y="3205988"/>
            <a:ext cx="997585" cy="569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s3</a:t>
            </a:r>
            <a:endParaRPr sz="2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867400" y="3669029"/>
            <a:ext cx="1357630" cy="303530"/>
          </a:xfrm>
          <a:custGeom>
            <a:avLst/>
            <a:gdLst/>
            <a:ahLst/>
            <a:cxnLst/>
            <a:rect l="l" t="t" r="r" b="b"/>
            <a:pathLst>
              <a:path w="1357629" h="303529">
                <a:moveTo>
                  <a:pt x="671589" y="165807"/>
                </a:moveTo>
                <a:lnTo>
                  <a:pt x="618777" y="198491"/>
                </a:lnTo>
                <a:lnTo>
                  <a:pt x="556260" y="217932"/>
                </a:lnTo>
                <a:lnTo>
                  <a:pt x="507354" y="228690"/>
                </a:lnTo>
                <a:lnTo>
                  <a:pt x="457670" y="238139"/>
                </a:lnTo>
                <a:lnTo>
                  <a:pt x="407357" y="246340"/>
                </a:lnTo>
                <a:lnTo>
                  <a:pt x="356562" y="253353"/>
                </a:lnTo>
                <a:lnTo>
                  <a:pt x="305434" y="259240"/>
                </a:lnTo>
                <a:lnTo>
                  <a:pt x="254122" y="264061"/>
                </a:lnTo>
                <a:lnTo>
                  <a:pt x="202774" y="267878"/>
                </a:lnTo>
                <a:lnTo>
                  <a:pt x="151540" y="270751"/>
                </a:lnTo>
                <a:lnTo>
                  <a:pt x="100567" y="272742"/>
                </a:lnTo>
                <a:lnTo>
                  <a:pt x="50004" y="273911"/>
                </a:lnTo>
                <a:lnTo>
                  <a:pt x="0" y="274320"/>
                </a:lnTo>
                <a:lnTo>
                  <a:pt x="762" y="303276"/>
                </a:lnTo>
                <a:lnTo>
                  <a:pt x="51005" y="302576"/>
                </a:lnTo>
                <a:lnTo>
                  <a:pt x="102013" y="301211"/>
                </a:lnTo>
                <a:lnTo>
                  <a:pt x="153589" y="299098"/>
                </a:lnTo>
                <a:lnTo>
                  <a:pt x="205536" y="296155"/>
                </a:lnTo>
                <a:lnTo>
                  <a:pt x="257659" y="292299"/>
                </a:lnTo>
                <a:lnTo>
                  <a:pt x="309762" y="287447"/>
                </a:lnTo>
                <a:lnTo>
                  <a:pt x="361649" y="281517"/>
                </a:lnTo>
                <a:lnTo>
                  <a:pt x="413124" y="274426"/>
                </a:lnTo>
                <a:lnTo>
                  <a:pt x="463991" y="266092"/>
                </a:lnTo>
                <a:lnTo>
                  <a:pt x="514054" y="256432"/>
                </a:lnTo>
                <a:lnTo>
                  <a:pt x="563117" y="245364"/>
                </a:lnTo>
                <a:lnTo>
                  <a:pt x="638260" y="221718"/>
                </a:lnTo>
                <a:lnTo>
                  <a:pt x="671322" y="204541"/>
                </a:lnTo>
                <a:lnTo>
                  <a:pt x="671322" y="166878"/>
                </a:lnTo>
                <a:lnTo>
                  <a:pt x="671589" y="165807"/>
                </a:lnTo>
                <a:close/>
              </a:path>
              <a:path w="1357629" h="303529">
                <a:moveTo>
                  <a:pt x="671718" y="165689"/>
                </a:moveTo>
                <a:lnTo>
                  <a:pt x="671589" y="165807"/>
                </a:lnTo>
                <a:lnTo>
                  <a:pt x="671322" y="166878"/>
                </a:lnTo>
                <a:lnTo>
                  <a:pt x="671718" y="165689"/>
                </a:lnTo>
                <a:close/>
              </a:path>
              <a:path w="1357629" h="303529">
                <a:moveTo>
                  <a:pt x="671836" y="165580"/>
                </a:moveTo>
                <a:lnTo>
                  <a:pt x="671322" y="166878"/>
                </a:lnTo>
                <a:lnTo>
                  <a:pt x="671322" y="167640"/>
                </a:lnTo>
                <a:lnTo>
                  <a:pt x="671836" y="165580"/>
                </a:lnTo>
                <a:close/>
              </a:path>
              <a:path w="1357629" h="303529">
                <a:moveTo>
                  <a:pt x="672083" y="165354"/>
                </a:moveTo>
                <a:lnTo>
                  <a:pt x="671836" y="165580"/>
                </a:lnTo>
                <a:lnTo>
                  <a:pt x="671322" y="167640"/>
                </a:lnTo>
                <a:lnTo>
                  <a:pt x="672083" y="165354"/>
                </a:lnTo>
                <a:close/>
              </a:path>
              <a:path w="1357629" h="303529">
                <a:moveTo>
                  <a:pt x="1272032" y="56920"/>
                </a:moveTo>
                <a:lnTo>
                  <a:pt x="1271521" y="28295"/>
                </a:lnTo>
                <a:lnTo>
                  <a:pt x="1261932" y="28365"/>
                </a:lnTo>
                <a:lnTo>
                  <a:pt x="1225567" y="29760"/>
                </a:lnTo>
                <a:lnTo>
                  <a:pt x="1178825" y="32476"/>
                </a:lnTo>
                <a:lnTo>
                  <a:pt x="1124131" y="36611"/>
                </a:lnTo>
                <a:lnTo>
                  <a:pt x="1063912" y="42265"/>
                </a:lnTo>
                <a:lnTo>
                  <a:pt x="1000593" y="49535"/>
                </a:lnTo>
                <a:lnTo>
                  <a:pt x="936602" y="58519"/>
                </a:lnTo>
                <a:lnTo>
                  <a:pt x="874362" y="69315"/>
                </a:lnTo>
                <a:lnTo>
                  <a:pt x="816302" y="82022"/>
                </a:lnTo>
                <a:lnTo>
                  <a:pt x="764847" y="96739"/>
                </a:lnTo>
                <a:lnTo>
                  <a:pt x="722422" y="113562"/>
                </a:lnTo>
                <a:lnTo>
                  <a:pt x="674370" y="153924"/>
                </a:lnTo>
                <a:lnTo>
                  <a:pt x="673607" y="154686"/>
                </a:lnTo>
                <a:lnTo>
                  <a:pt x="673607" y="156210"/>
                </a:lnTo>
                <a:lnTo>
                  <a:pt x="672846" y="158496"/>
                </a:lnTo>
                <a:lnTo>
                  <a:pt x="672083" y="159258"/>
                </a:lnTo>
                <a:lnTo>
                  <a:pt x="672083" y="165354"/>
                </a:lnTo>
                <a:lnTo>
                  <a:pt x="671322" y="167640"/>
                </a:lnTo>
                <a:lnTo>
                  <a:pt x="671322" y="204541"/>
                </a:lnTo>
                <a:lnTo>
                  <a:pt x="676028" y="202096"/>
                </a:lnTo>
                <a:lnTo>
                  <a:pt x="697992" y="176784"/>
                </a:lnTo>
                <a:lnTo>
                  <a:pt x="698753" y="176022"/>
                </a:lnTo>
                <a:lnTo>
                  <a:pt x="698753" y="174498"/>
                </a:lnTo>
                <a:lnTo>
                  <a:pt x="699516" y="171450"/>
                </a:lnTo>
                <a:lnTo>
                  <a:pt x="700277" y="170687"/>
                </a:lnTo>
                <a:lnTo>
                  <a:pt x="700277" y="164592"/>
                </a:lnTo>
                <a:lnTo>
                  <a:pt x="701040" y="163068"/>
                </a:lnTo>
                <a:lnTo>
                  <a:pt x="701040" y="163297"/>
                </a:lnTo>
                <a:lnTo>
                  <a:pt x="702986" y="159991"/>
                </a:lnTo>
                <a:lnTo>
                  <a:pt x="704392" y="158105"/>
                </a:lnTo>
                <a:lnTo>
                  <a:pt x="706218" y="156605"/>
                </a:lnTo>
                <a:lnTo>
                  <a:pt x="710183" y="153162"/>
                </a:lnTo>
                <a:lnTo>
                  <a:pt x="718375" y="148234"/>
                </a:lnTo>
                <a:lnTo>
                  <a:pt x="721563" y="144475"/>
                </a:lnTo>
                <a:lnTo>
                  <a:pt x="731520" y="140970"/>
                </a:lnTo>
                <a:lnTo>
                  <a:pt x="767300" y="126339"/>
                </a:lnTo>
                <a:lnTo>
                  <a:pt x="804672" y="115062"/>
                </a:lnTo>
                <a:lnTo>
                  <a:pt x="850676" y="103984"/>
                </a:lnTo>
                <a:lnTo>
                  <a:pt x="897843" y="94311"/>
                </a:lnTo>
                <a:lnTo>
                  <a:pt x="945914" y="85950"/>
                </a:lnTo>
                <a:lnTo>
                  <a:pt x="994635" y="78809"/>
                </a:lnTo>
                <a:lnTo>
                  <a:pt x="1043749" y="72794"/>
                </a:lnTo>
                <a:lnTo>
                  <a:pt x="1093000" y="67814"/>
                </a:lnTo>
                <a:lnTo>
                  <a:pt x="1142132" y="63776"/>
                </a:lnTo>
                <a:lnTo>
                  <a:pt x="1190890" y="60588"/>
                </a:lnTo>
                <a:lnTo>
                  <a:pt x="1239016" y="58156"/>
                </a:lnTo>
                <a:lnTo>
                  <a:pt x="1272032" y="56920"/>
                </a:lnTo>
                <a:close/>
              </a:path>
              <a:path w="1357629" h="303529">
                <a:moveTo>
                  <a:pt x="672083" y="164592"/>
                </a:moveTo>
                <a:lnTo>
                  <a:pt x="672083" y="163830"/>
                </a:lnTo>
                <a:lnTo>
                  <a:pt x="671589" y="165807"/>
                </a:lnTo>
                <a:lnTo>
                  <a:pt x="671718" y="165689"/>
                </a:lnTo>
                <a:lnTo>
                  <a:pt x="672083" y="164592"/>
                </a:lnTo>
                <a:close/>
              </a:path>
              <a:path w="1357629" h="303529">
                <a:moveTo>
                  <a:pt x="672083" y="165354"/>
                </a:moveTo>
                <a:lnTo>
                  <a:pt x="672083" y="164592"/>
                </a:lnTo>
                <a:lnTo>
                  <a:pt x="671836" y="165580"/>
                </a:lnTo>
                <a:lnTo>
                  <a:pt x="672083" y="165354"/>
                </a:lnTo>
                <a:close/>
              </a:path>
              <a:path w="1357629" h="303529">
                <a:moveTo>
                  <a:pt x="701040" y="163068"/>
                </a:moveTo>
                <a:lnTo>
                  <a:pt x="700277" y="164592"/>
                </a:lnTo>
                <a:lnTo>
                  <a:pt x="700863" y="163597"/>
                </a:lnTo>
                <a:lnTo>
                  <a:pt x="701040" y="163068"/>
                </a:lnTo>
                <a:close/>
              </a:path>
              <a:path w="1357629" h="303529">
                <a:moveTo>
                  <a:pt x="700863" y="163597"/>
                </a:moveTo>
                <a:lnTo>
                  <a:pt x="700277" y="164592"/>
                </a:lnTo>
                <a:lnTo>
                  <a:pt x="700277" y="165354"/>
                </a:lnTo>
                <a:lnTo>
                  <a:pt x="700863" y="163597"/>
                </a:lnTo>
                <a:close/>
              </a:path>
              <a:path w="1357629" h="303529">
                <a:moveTo>
                  <a:pt x="700970" y="163415"/>
                </a:moveTo>
                <a:lnTo>
                  <a:pt x="700863" y="163597"/>
                </a:lnTo>
                <a:lnTo>
                  <a:pt x="700277" y="165354"/>
                </a:lnTo>
                <a:lnTo>
                  <a:pt x="700277" y="166878"/>
                </a:lnTo>
                <a:lnTo>
                  <a:pt x="700970" y="163415"/>
                </a:lnTo>
                <a:close/>
              </a:path>
              <a:path w="1357629" h="303529">
                <a:moveTo>
                  <a:pt x="701040" y="163068"/>
                </a:moveTo>
                <a:lnTo>
                  <a:pt x="700863" y="163597"/>
                </a:lnTo>
                <a:lnTo>
                  <a:pt x="700970" y="163415"/>
                </a:lnTo>
                <a:lnTo>
                  <a:pt x="701040" y="163068"/>
                </a:lnTo>
                <a:close/>
              </a:path>
              <a:path w="1357629" h="303529">
                <a:moveTo>
                  <a:pt x="701040" y="163297"/>
                </a:moveTo>
                <a:lnTo>
                  <a:pt x="701040" y="163068"/>
                </a:lnTo>
                <a:lnTo>
                  <a:pt x="700970" y="163415"/>
                </a:lnTo>
                <a:close/>
              </a:path>
              <a:path w="1357629" h="303529">
                <a:moveTo>
                  <a:pt x="1357122" y="41148"/>
                </a:moveTo>
                <a:lnTo>
                  <a:pt x="1271016" y="0"/>
                </a:lnTo>
                <a:lnTo>
                  <a:pt x="1271521" y="28295"/>
                </a:lnTo>
                <a:lnTo>
                  <a:pt x="1285494" y="28194"/>
                </a:lnTo>
                <a:lnTo>
                  <a:pt x="1286255" y="56387"/>
                </a:lnTo>
                <a:lnTo>
                  <a:pt x="1286255" y="78177"/>
                </a:lnTo>
                <a:lnTo>
                  <a:pt x="1357122" y="41148"/>
                </a:lnTo>
                <a:close/>
              </a:path>
              <a:path w="1357629" h="303529">
                <a:moveTo>
                  <a:pt x="1286255" y="56387"/>
                </a:moveTo>
                <a:lnTo>
                  <a:pt x="1285494" y="28194"/>
                </a:lnTo>
                <a:lnTo>
                  <a:pt x="1271521" y="28295"/>
                </a:lnTo>
                <a:lnTo>
                  <a:pt x="1272032" y="56920"/>
                </a:lnTo>
                <a:lnTo>
                  <a:pt x="1286255" y="56387"/>
                </a:lnTo>
                <a:close/>
              </a:path>
              <a:path w="1357629" h="303529">
                <a:moveTo>
                  <a:pt x="1286255" y="78177"/>
                </a:moveTo>
                <a:lnTo>
                  <a:pt x="1286255" y="56387"/>
                </a:lnTo>
                <a:lnTo>
                  <a:pt x="1272032" y="56920"/>
                </a:lnTo>
                <a:lnTo>
                  <a:pt x="1272540" y="85344"/>
                </a:lnTo>
                <a:lnTo>
                  <a:pt x="1286255" y="78177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608318" y="3769105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CC00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81878" y="3394709"/>
            <a:ext cx="198755" cy="40005"/>
          </a:xfrm>
          <a:custGeom>
            <a:avLst/>
            <a:gdLst/>
            <a:ahLst/>
            <a:cxnLst/>
            <a:rect l="l" t="t" r="r" b="b"/>
            <a:pathLst>
              <a:path w="198754" h="40004">
                <a:moveTo>
                  <a:pt x="86868" y="39624"/>
                </a:moveTo>
                <a:lnTo>
                  <a:pt x="86093" y="10704"/>
                </a:lnTo>
                <a:lnTo>
                  <a:pt x="72390" y="11430"/>
                </a:lnTo>
                <a:lnTo>
                  <a:pt x="71772" y="0"/>
                </a:lnTo>
                <a:lnTo>
                  <a:pt x="0" y="0"/>
                </a:lnTo>
                <a:lnTo>
                  <a:pt x="86868" y="39624"/>
                </a:lnTo>
                <a:close/>
              </a:path>
              <a:path w="198754" h="40004">
                <a:moveTo>
                  <a:pt x="86093" y="10704"/>
                </a:moveTo>
                <a:lnTo>
                  <a:pt x="85806" y="0"/>
                </a:lnTo>
                <a:lnTo>
                  <a:pt x="71772" y="0"/>
                </a:lnTo>
                <a:lnTo>
                  <a:pt x="72390" y="11430"/>
                </a:lnTo>
                <a:lnTo>
                  <a:pt x="86093" y="10704"/>
                </a:lnTo>
                <a:close/>
              </a:path>
              <a:path w="198754" h="40004">
                <a:moveTo>
                  <a:pt x="198688" y="0"/>
                </a:moveTo>
                <a:lnTo>
                  <a:pt x="85806" y="0"/>
                </a:lnTo>
                <a:lnTo>
                  <a:pt x="86093" y="10704"/>
                </a:lnTo>
                <a:lnTo>
                  <a:pt x="114911" y="9177"/>
                </a:lnTo>
                <a:lnTo>
                  <a:pt x="160482" y="4951"/>
                </a:lnTo>
                <a:lnTo>
                  <a:pt x="198688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830169" y="3970782"/>
            <a:ext cx="61594" cy="403225"/>
          </a:xfrm>
          <a:custGeom>
            <a:avLst/>
            <a:gdLst/>
            <a:ahLst/>
            <a:cxnLst/>
            <a:rect l="l" t="t" r="r" b="b"/>
            <a:pathLst>
              <a:path w="61595" h="403225">
                <a:moveTo>
                  <a:pt x="17338" y="293340"/>
                </a:moveTo>
                <a:lnTo>
                  <a:pt x="16150" y="294131"/>
                </a:lnTo>
                <a:lnTo>
                  <a:pt x="15388" y="296417"/>
                </a:lnTo>
                <a:lnTo>
                  <a:pt x="13864" y="297941"/>
                </a:lnTo>
                <a:lnTo>
                  <a:pt x="13864" y="298703"/>
                </a:lnTo>
                <a:lnTo>
                  <a:pt x="13102" y="299465"/>
                </a:lnTo>
                <a:lnTo>
                  <a:pt x="13102" y="300227"/>
                </a:lnTo>
                <a:lnTo>
                  <a:pt x="4985" y="343512"/>
                </a:lnTo>
                <a:lnTo>
                  <a:pt x="466" y="392373"/>
                </a:lnTo>
                <a:lnTo>
                  <a:pt x="0" y="403097"/>
                </a:lnTo>
                <a:lnTo>
                  <a:pt x="16912" y="403097"/>
                </a:lnTo>
                <a:lnTo>
                  <a:pt x="16912" y="295655"/>
                </a:lnTo>
                <a:lnTo>
                  <a:pt x="17058" y="295364"/>
                </a:lnTo>
                <a:lnTo>
                  <a:pt x="17338" y="293340"/>
                </a:lnTo>
                <a:close/>
              </a:path>
              <a:path w="61595" h="403225">
                <a:moveTo>
                  <a:pt x="17058" y="295364"/>
                </a:moveTo>
                <a:lnTo>
                  <a:pt x="16912" y="295655"/>
                </a:lnTo>
                <a:lnTo>
                  <a:pt x="17058" y="295364"/>
                </a:lnTo>
                <a:close/>
              </a:path>
              <a:path w="61595" h="403225">
                <a:moveTo>
                  <a:pt x="17032" y="295551"/>
                </a:moveTo>
                <a:lnTo>
                  <a:pt x="16912" y="296417"/>
                </a:lnTo>
                <a:lnTo>
                  <a:pt x="17032" y="295551"/>
                </a:lnTo>
                <a:close/>
              </a:path>
              <a:path w="61595" h="403225">
                <a:moveTo>
                  <a:pt x="17271" y="295342"/>
                </a:moveTo>
                <a:lnTo>
                  <a:pt x="17032" y="295551"/>
                </a:lnTo>
                <a:lnTo>
                  <a:pt x="16912" y="296417"/>
                </a:lnTo>
                <a:lnTo>
                  <a:pt x="17271" y="295342"/>
                </a:lnTo>
                <a:close/>
              </a:path>
              <a:path w="61595" h="403225">
                <a:moveTo>
                  <a:pt x="23008" y="403097"/>
                </a:moveTo>
                <a:lnTo>
                  <a:pt x="23008" y="290321"/>
                </a:lnTo>
                <a:lnTo>
                  <a:pt x="17271" y="295342"/>
                </a:lnTo>
                <a:lnTo>
                  <a:pt x="16912" y="296417"/>
                </a:lnTo>
                <a:lnTo>
                  <a:pt x="16912" y="403097"/>
                </a:lnTo>
                <a:lnTo>
                  <a:pt x="23008" y="403097"/>
                </a:lnTo>
                <a:close/>
              </a:path>
              <a:path w="61595" h="403225">
                <a:moveTo>
                  <a:pt x="17674" y="294131"/>
                </a:moveTo>
                <a:lnTo>
                  <a:pt x="17058" y="295364"/>
                </a:lnTo>
                <a:lnTo>
                  <a:pt x="17032" y="295551"/>
                </a:lnTo>
                <a:lnTo>
                  <a:pt x="17271" y="295342"/>
                </a:lnTo>
                <a:lnTo>
                  <a:pt x="17674" y="294131"/>
                </a:lnTo>
                <a:close/>
              </a:path>
              <a:path w="61595" h="403225">
                <a:moveTo>
                  <a:pt x="23008" y="290321"/>
                </a:moveTo>
                <a:lnTo>
                  <a:pt x="21484" y="291083"/>
                </a:lnTo>
                <a:lnTo>
                  <a:pt x="20722" y="291083"/>
                </a:lnTo>
                <a:lnTo>
                  <a:pt x="17338" y="293340"/>
                </a:lnTo>
                <a:lnTo>
                  <a:pt x="17058" y="295364"/>
                </a:lnTo>
                <a:lnTo>
                  <a:pt x="17674" y="294131"/>
                </a:lnTo>
                <a:lnTo>
                  <a:pt x="17674" y="294989"/>
                </a:lnTo>
                <a:lnTo>
                  <a:pt x="23008" y="290321"/>
                </a:lnTo>
                <a:close/>
              </a:path>
              <a:path w="61595" h="403225">
                <a:moveTo>
                  <a:pt x="17674" y="294989"/>
                </a:moveTo>
                <a:lnTo>
                  <a:pt x="17674" y="294131"/>
                </a:lnTo>
                <a:lnTo>
                  <a:pt x="17271" y="295342"/>
                </a:lnTo>
                <a:lnTo>
                  <a:pt x="17674" y="294989"/>
                </a:lnTo>
                <a:close/>
              </a:path>
              <a:path w="61595" h="403225">
                <a:moveTo>
                  <a:pt x="61108" y="0"/>
                </a:moveTo>
                <a:lnTo>
                  <a:pt x="32914" y="0"/>
                </a:lnTo>
                <a:lnTo>
                  <a:pt x="29933" y="148389"/>
                </a:lnTo>
                <a:lnTo>
                  <a:pt x="27580" y="199350"/>
                </a:lnTo>
                <a:lnTo>
                  <a:pt x="23458" y="249087"/>
                </a:lnTo>
                <a:lnTo>
                  <a:pt x="17338" y="293340"/>
                </a:lnTo>
                <a:lnTo>
                  <a:pt x="20722" y="291083"/>
                </a:lnTo>
                <a:lnTo>
                  <a:pt x="21484" y="291083"/>
                </a:lnTo>
                <a:lnTo>
                  <a:pt x="23008" y="290321"/>
                </a:lnTo>
                <a:lnTo>
                  <a:pt x="23008" y="403097"/>
                </a:lnTo>
                <a:lnTo>
                  <a:pt x="29014" y="403097"/>
                </a:lnTo>
                <a:lnTo>
                  <a:pt x="31646" y="365589"/>
                </a:lnTo>
                <a:lnTo>
                  <a:pt x="32914" y="356171"/>
                </a:lnTo>
                <a:lnTo>
                  <a:pt x="32914" y="316991"/>
                </a:lnTo>
                <a:lnTo>
                  <a:pt x="38333" y="312927"/>
                </a:lnTo>
                <a:lnTo>
                  <a:pt x="39010" y="310895"/>
                </a:lnTo>
                <a:lnTo>
                  <a:pt x="39010" y="313943"/>
                </a:lnTo>
                <a:lnTo>
                  <a:pt x="39772" y="313181"/>
                </a:lnTo>
                <a:lnTo>
                  <a:pt x="40534" y="310895"/>
                </a:lnTo>
                <a:lnTo>
                  <a:pt x="42058" y="310133"/>
                </a:lnTo>
                <a:lnTo>
                  <a:pt x="42058" y="309371"/>
                </a:lnTo>
                <a:lnTo>
                  <a:pt x="42820" y="308609"/>
                </a:lnTo>
                <a:lnTo>
                  <a:pt x="42820" y="307847"/>
                </a:lnTo>
                <a:lnTo>
                  <a:pt x="51235" y="257278"/>
                </a:lnTo>
                <a:lnTo>
                  <a:pt x="56132" y="206112"/>
                </a:lnTo>
                <a:lnTo>
                  <a:pt x="58541" y="154576"/>
                </a:lnTo>
                <a:lnTo>
                  <a:pt x="61108" y="0"/>
                </a:lnTo>
                <a:close/>
              </a:path>
              <a:path w="61595" h="403225">
                <a:moveTo>
                  <a:pt x="38773" y="312657"/>
                </a:moveTo>
                <a:lnTo>
                  <a:pt x="38248" y="313181"/>
                </a:lnTo>
                <a:lnTo>
                  <a:pt x="38248" y="312991"/>
                </a:lnTo>
                <a:lnTo>
                  <a:pt x="32914" y="316991"/>
                </a:lnTo>
                <a:lnTo>
                  <a:pt x="33676" y="316991"/>
                </a:lnTo>
                <a:lnTo>
                  <a:pt x="35200" y="316229"/>
                </a:lnTo>
                <a:lnTo>
                  <a:pt x="37486" y="315467"/>
                </a:lnTo>
                <a:lnTo>
                  <a:pt x="38248" y="314705"/>
                </a:lnTo>
                <a:lnTo>
                  <a:pt x="38248" y="313181"/>
                </a:lnTo>
                <a:lnTo>
                  <a:pt x="38333" y="312927"/>
                </a:lnTo>
                <a:lnTo>
                  <a:pt x="38333" y="314621"/>
                </a:lnTo>
                <a:lnTo>
                  <a:pt x="38536" y="314418"/>
                </a:lnTo>
                <a:lnTo>
                  <a:pt x="38773" y="312657"/>
                </a:lnTo>
                <a:close/>
              </a:path>
              <a:path w="61595" h="403225">
                <a:moveTo>
                  <a:pt x="38536" y="314418"/>
                </a:moveTo>
                <a:lnTo>
                  <a:pt x="37486" y="315467"/>
                </a:lnTo>
                <a:lnTo>
                  <a:pt x="35200" y="316229"/>
                </a:lnTo>
                <a:lnTo>
                  <a:pt x="33676" y="316991"/>
                </a:lnTo>
                <a:lnTo>
                  <a:pt x="32914" y="316991"/>
                </a:lnTo>
                <a:lnTo>
                  <a:pt x="32914" y="356171"/>
                </a:lnTo>
                <a:lnTo>
                  <a:pt x="38536" y="314418"/>
                </a:lnTo>
                <a:close/>
              </a:path>
              <a:path w="61595" h="403225">
                <a:moveTo>
                  <a:pt x="38782" y="312591"/>
                </a:moveTo>
                <a:lnTo>
                  <a:pt x="38333" y="312927"/>
                </a:lnTo>
                <a:lnTo>
                  <a:pt x="38248" y="313181"/>
                </a:lnTo>
                <a:lnTo>
                  <a:pt x="38773" y="312657"/>
                </a:lnTo>
                <a:close/>
              </a:path>
              <a:path w="61595" h="403225">
                <a:moveTo>
                  <a:pt x="39010" y="310895"/>
                </a:moveTo>
                <a:lnTo>
                  <a:pt x="38333" y="312927"/>
                </a:lnTo>
                <a:lnTo>
                  <a:pt x="38782" y="312591"/>
                </a:lnTo>
                <a:lnTo>
                  <a:pt x="39010" y="310895"/>
                </a:lnTo>
                <a:close/>
              </a:path>
              <a:path w="61595" h="403225">
                <a:moveTo>
                  <a:pt x="39010" y="313943"/>
                </a:moveTo>
                <a:lnTo>
                  <a:pt x="39010" y="312419"/>
                </a:lnTo>
                <a:lnTo>
                  <a:pt x="38773" y="312657"/>
                </a:lnTo>
                <a:lnTo>
                  <a:pt x="38536" y="314418"/>
                </a:lnTo>
                <a:lnTo>
                  <a:pt x="39010" y="313943"/>
                </a:lnTo>
                <a:close/>
              </a:path>
              <a:path w="61595" h="403225">
                <a:moveTo>
                  <a:pt x="39010" y="312419"/>
                </a:moveTo>
                <a:lnTo>
                  <a:pt x="38782" y="312591"/>
                </a:lnTo>
                <a:lnTo>
                  <a:pt x="39010" y="312419"/>
                </a:lnTo>
                <a:close/>
              </a:path>
              <a:path w="61595" h="403225">
                <a:moveTo>
                  <a:pt x="39010" y="312419"/>
                </a:moveTo>
                <a:lnTo>
                  <a:pt x="39010" y="310895"/>
                </a:lnTo>
                <a:lnTo>
                  <a:pt x="38782" y="312591"/>
                </a:lnTo>
                <a:lnTo>
                  <a:pt x="39010" y="312419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931917" y="4049521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191881" y="3900678"/>
            <a:ext cx="0" cy="473709"/>
          </a:xfrm>
          <a:custGeom>
            <a:avLst/>
            <a:gdLst/>
            <a:ahLst/>
            <a:cxnLst/>
            <a:rect l="l" t="t" r="r" b="b"/>
            <a:pathLst>
              <a:path w="0" h="473710">
                <a:moveTo>
                  <a:pt x="0" y="0"/>
                </a:moveTo>
                <a:lnTo>
                  <a:pt x="0" y="473201"/>
                </a:lnTo>
              </a:path>
            </a:pathLst>
          </a:custGeom>
          <a:ln w="28194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8232140" y="3980179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72484" y="4578858"/>
            <a:ext cx="1933575" cy="381000"/>
          </a:xfrm>
          <a:custGeom>
            <a:avLst/>
            <a:gdLst/>
            <a:ahLst/>
            <a:cxnLst/>
            <a:rect l="l" t="t" r="r" b="b"/>
            <a:pathLst>
              <a:path w="1933575" h="381000">
                <a:moveTo>
                  <a:pt x="1933193" y="381000"/>
                </a:moveTo>
                <a:lnTo>
                  <a:pt x="1933193" y="0"/>
                </a:lnTo>
                <a:lnTo>
                  <a:pt x="0" y="0"/>
                </a:lnTo>
                <a:lnTo>
                  <a:pt x="0" y="381000"/>
                </a:lnTo>
                <a:lnTo>
                  <a:pt x="13715" y="381000"/>
                </a:lnTo>
                <a:lnTo>
                  <a:pt x="13715" y="28193"/>
                </a:lnTo>
                <a:lnTo>
                  <a:pt x="28193" y="14477"/>
                </a:lnTo>
                <a:lnTo>
                  <a:pt x="28193" y="28193"/>
                </a:lnTo>
                <a:lnTo>
                  <a:pt x="1905000" y="28193"/>
                </a:lnTo>
                <a:lnTo>
                  <a:pt x="1905000" y="14477"/>
                </a:lnTo>
                <a:lnTo>
                  <a:pt x="1918715" y="28193"/>
                </a:lnTo>
                <a:lnTo>
                  <a:pt x="1918715" y="381000"/>
                </a:lnTo>
                <a:lnTo>
                  <a:pt x="1933193" y="381000"/>
                </a:lnTo>
                <a:close/>
              </a:path>
              <a:path w="1933575" h="381000">
                <a:moveTo>
                  <a:pt x="28193" y="28193"/>
                </a:moveTo>
                <a:lnTo>
                  <a:pt x="28193" y="14477"/>
                </a:lnTo>
                <a:lnTo>
                  <a:pt x="13715" y="28193"/>
                </a:lnTo>
                <a:lnTo>
                  <a:pt x="28193" y="28193"/>
                </a:lnTo>
                <a:close/>
              </a:path>
              <a:path w="1933575" h="381000">
                <a:moveTo>
                  <a:pt x="28193" y="352043"/>
                </a:moveTo>
                <a:lnTo>
                  <a:pt x="28193" y="28193"/>
                </a:lnTo>
                <a:lnTo>
                  <a:pt x="13715" y="28193"/>
                </a:lnTo>
                <a:lnTo>
                  <a:pt x="13715" y="352043"/>
                </a:lnTo>
                <a:lnTo>
                  <a:pt x="28193" y="352043"/>
                </a:lnTo>
                <a:close/>
              </a:path>
              <a:path w="1933575" h="381000">
                <a:moveTo>
                  <a:pt x="1918715" y="352043"/>
                </a:moveTo>
                <a:lnTo>
                  <a:pt x="13715" y="352043"/>
                </a:lnTo>
                <a:lnTo>
                  <a:pt x="28193" y="366521"/>
                </a:lnTo>
                <a:lnTo>
                  <a:pt x="28193" y="381000"/>
                </a:lnTo>
                <a:lnTo>
                  <a:pt x="1905000" y="381000"/>
                </a:lnTo>
                <a:lnTo>
                  <a:pt x="1905000" y="366521"/>
                </a:lnTo>
                <a:lnTo>
                  <a:pt x="1918715" y="352043"/>
                </a:lnTo>
                <a:close/>
              </a:path>
              <a:path w="1933575" h="381000">
                <a:moveTo>
                  <a:pt x="28193" y="381000"/>
                </a:moveTo>
                <a:lnTo>
                  <a:pt x="28193" y="366521"/>
                </a:lnTo>
                <a:lnTo>
                  <a:pt x="13715" y="352043"/>
                </a:lnTo>
                <a:lnTo>
                  <a:pt x="13715" y="381000"/>
                </a:lnTo>
                <a:lnTo>
                  <a:pt x="28193" y="381000"/>
                </a:lnTo>
                <a:close/>
              </a:path>
              <a:path w="1933575" h="381000">
                <a:moveTo>
                  <a:pt x="1918715" y="28193"/>
                </a:moveTo>
                <a:lnTo>
                  <a:pt x="1905000" y="14477"/>
                </a:lnTo>
                <a:lnTo>
                  <a:pt x="1905000" y="28193"/>
                </a:lnTo>
                <a:lnTo>
                  <a:pt x="1918715" y="28193"/>
                </a:lnTo>
                <a:close/>
              </a:path>
              <a:path w="1933575" h="381000">
                <a:moveTo>
                  <a:pt x="1918715" y="352043"/>
                </a:moveTo>
                <a:lnTo>
                  <a:pt x="1918715" y="28193"/>
                </a:lnTo>
                <a:lnTo>
                  <a:pt x="1905000" y="28193"/>
                </a:lnTo>
                <a:lnTo>
                  <a:pt x="1905000" y="352043"/>
                </a:lnTo>
                <a:lnTo>
                  <a:pt x="1918715" y="352043"/>
                </a:lnTo>
                <a:close/>
              </a:path>
              <a:path w="1933575" h="381000">
                <a:moveTo>
                  <a:pt x="1918715" y="381000"/>
                </a:moveTo>
                <a:lnTo>
                  <a:pt x="1918715" y="352043"/>
                </a:lnTo>
                <a:lnTo>
                  <a:pt x="1905000" y="366521"/>
                </a:lnTo>
                <a:lnTo>
                  <a:pt x="1905000" y="381000"/>
                </a:lnTo>
                <a:lnTo>
                  <a:pt x="1918715" y="381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97552" y="4373879"/>
            <a:ext cx="85344" cy="2049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888740" y="4265167"/>
            <a:ext cx="879475" cy="568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s5</a:t>
            </a:r>
            <a:endParaRPr sz="2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15"/>
              </a:spcBef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 )</a:t>
            </a:r>
            <a:r>
              <a:rPr dirty="0" sz="1500" spc="-6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225283" y="4578858"/>
            <a:ext cx="1933575" cy="381000"/>
          </a:xfrm>
          <a:custGeom>
            <a:avLst/>
            <a:gdLst/>
            <a:ahLst/>
            <a:cxnLst/>
            <a:rect l="l" t="t" r="r" b="b"/>
            <a:pathLst>
              <a:path w="1933575" h="381000">
                <a:moveTo>
                  <a:pt x="1933194" y="381000"/>
                </a:moveTo>
                <a:lnTo>
                  <a:pt x="1933194" y="0"/>
                </a:lnTo>
                <a:lnTo>
                  <a:pt x="0" y="0"/>
                </a:lnTo>
                <a:lnTo>
                  <a:pt x="0" y="381000"/>
                </a:lnTo>
                <a:lnTo>
                  <a:pt x="13716" y="381000"/>
                </a:lnTo>
                <a:lnTo>
                  <a:pt x="13716" y="28193"/>
                </a:lnTo>
                <a:lnTo>
                  <a:pt x="28194" y="14477"/>
                </a:lnTo>
                <a:lnTo>
                  <a:pt x="28194" y="28193"/>
                </a:lnTo>
                <a:lnTo>
                  <a:pt x="1905000" y="28193"/>
                </a:lnTo>
                <a:lnTo>
                  <a:pt x="1905000" y="14477"/>
                </a:lnTo>
                <a:lnTo>
                  <a:pt x="1918716" y="28193"/>
                </a:lnTo>
                <a:lnTo>
                  <a:pt x="1918716" y="381000"/>
                </a:lnTo>
                <a:lnTo>
                  <a:pt x="1933194" y="381000"/>
                </a:lnTo>
                <a:close/>
              </a:path>
              <a:path w="1933575" h="381000">
                <a:moveTo>
                  <a:pt x="28194" y="28193"/>
                </a:moveTo>
                <a:lnTo>
                  <a:pt x="28194" y="14477"/>
                </a:lnTo>
                <a:lnTo>
                  <a:pt x="13716" y="28193"/>
                </a:lnTo>
                <a:lnTo>
                  <a:pt x="28194" y="28193"/>
                </a:lnTo>
                <a:close/>
              </a:path>
              <a:path w="1933575" h="381000">
                <a:moveTo>
                  <a:pt x="28194" y="352043"/>
                </a:moveTo>
                <a:lnTo>
                  <a:pt x="28194" y="28193"/>
                </a:lnTo>
                <a:lnTo>
                  <a:pt x="13716" y="28193"/>
                </a:lnTo>
                <a:lnTo>
                  <a:pt x="13716" y="352043"/>
                </a:lnTo>
                <a:lnTo>
                  <a:pt x="28194" y="352043"/>
                </a:lnTo>
                <a:close/>
              </a:path>
              <a:path w="1933575" h="381000">
                <a:moveTo>
                  <a:pt x="1918716" y="352043"/>
                </a:moveTo>
                <a:lnTo>
                  <a:pt x="13716" y="352043"/>
                </a:lnTo>
                <a:lnTo>
                  <a:pt x="28194" y="366521"/>
                </a:lnTo>
                <a:lnTo>
                  <a:pt x="28194" y="381000"/>
                </a:lnTo>
                <a:lnTo>
                  <a:pt x="1905000" y="381000"/>
                </a:lnTo>
                <a:lnTo>
                  <a:pt x="1905000" y="366521"/>
                </a:lnTo>
                <a:lnTo>
                  <a:pt x="1918716" y="352043"/>
                </a:lnTo>
                <a:close/>
              </a:path>
              <a:path w="1933575" h="381000">
                <a:moveTo>
                  <a:pt x="28194" y="381000"/>
                </a:moveTo>
                <a:lnTo>
                  <a:pt x="28194" y="366521"/>
                </a:lnTo>
                <a:lnTo>
                  <a:pt x="13716" y="352043"/>
                </a:lnTo>
                <a:lnTo>
                  <a:pt x="13716" y="381000"/>
                </a:lnTo>
                <a:lnTo>
                  <a:pt x="28194" y="381000"/>
                </a:lnTo>
                <a:close/>
              </a:path>
              <a:path w="1933575" h="381000">
                <a:moveTo>
                  <a:pt x="1918716" y="28193"/>
                </a:moveTo>
                <a:lnTo>
                  <a:pt x="1905000" y="14477"/>
                </a:lnTo>
                <a:lnTo>
                  <a:pt x="1905000" y="28193"/>
                </a:lnTo>
                <a:lnTo>
                  <a:pt x="1918716" y="28193"/>
                </a:lnTo>
                <a:close/>
              </a:path>
              <a:path w="1933575" h="381000">
                <a:moveTo>
                  <a:pt x="1918716" y="352043"/>
                </a:moveTo>
                <a:lnTo>
                  <a:pt x="1918716" y="28193"/>
                </a:lnTo>
                <a:lnTo>
                  <a:pt x="1905000" y="28193"/>
                </a:lnTo>
                <a:lnTo>
                  <a:pt x="1905000" y="352043"/>
                </a:lnTo>
                <a:lnTo>
                  <a:pt x="1918716" y="352043"/>
                </a:lnTo>
                <a:close/>
              </a:path>
              <a:path w="1933575" h="381000">
                <a:moveTo>
                  <a:pt x="1918716" y="381000"/>
                </a:moveTo>
                <a:lnTo>
                  <a:pt x="1918716" y="352043"/>
                </a:lnTo>
                <a:lnTo>
                  <a:pt x="1905000" y="366521"/>
                </a:lnTo>
                <a:lnTo>
                  <a:pt x="1905000" y="381000"/>
                </a:lnTo>
                <a:lnTo>
                  <a:pt x="1918716" y="381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7317740" y="4566754"/>
            <a:ext cx="919480" cy="2673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500" spc="-6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148828" y="4373879"/>
            <a:ext cx="86105" cy="2049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7241540" y="4265167"/>
            <a:ext cx="29400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16939" y="4080439"/>
            <a:ext cx="1207770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342265" algn="l"/>
                <a:tab pos="104203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16939" y="4932777"/>
            <a:ext cx="120078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77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4333" y="739393"/>
            <a:ext cx="57283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Constructing </a:t>
            </a:r>
            <a:r>
              <a:rPr dirty="0"/>
              <a:t>A </a:t>
            </a:r>
            <a:r>
              <a:rPr dirty="0" spc="-5"/>
              <a:t>Parse</a:t>
            </a:r>
            <a:r>
              <a:rPr dirty="0" spc="10"/>
              <a:t> </a:t>
            </a:r>
            <a:r>
              <a:rPr dirty="0" spc="-5"/>
              <a:t>Engine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21739" y="1784095"/>
            <a:ext cx="5896610" cy="13728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Build a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DFA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6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DONE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Tahoma"/>
              <a:buChar char="•"/>
            </a:pPr>
            <a:endParaRPr sz="3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Construct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parse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table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using the</a:t>
            </a:r>
            <a:r>
              <a:rPr dirty="0" sz="26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DFA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5135" y="739393"/>
            <a:ext cx="50882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Creating the parse</a:t>
            </a:r>
            <a:r>
              <a:rPr dirty="0" spc="5"/>
              <a:t> </a:t>
            </a:r>
            <a:r>
              <a:rPr dirty="0" spc="-5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21739" y="1784095"/>
            <a:ext cx="7707630" cy="32721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Tahoma"/>
              <a:buChar char="•"/>
            </a:pPr>
            <a:endParaRPr sz="2450">
              <a:latin typeface="Tahoma"/>
              <a:cs typeface="Tahoma"/>
            </a:endParaRPr>
          </a:p>
          <a:p>
            <a:pPr lvl="1" marL="660400" marR="247015" indent="-343535">
              <a:lnSpc>
                <a:spcPts val="2640"/>
              </a:lnSpc>
              <a:buChar char="•"/>
              <a:tabLst>
                <a:tab pos="660400" algn="l"/>
                <a:tab pos="661035" algn="l"/>
              </a:tabLst>
            </a:pPr>
            <a:r>
              <a:rPr dirty="0" sz="2200" spc="-25">
                <a:solidFill>
                  <a:srgbClr val="FFFFFF"/>
                </a:solidFill>
                <a:latin typeface="Tahoma"/>
                <a:cs typeface="Tahoma"/>
              </a:rPr>
              <a:t>Transition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to another state using a terminal symbol is</a:t>
            </a:r>
            <a:r>
              <a:rPr dirty="0" sz="2200" spc="-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a  shift to that state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shift 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sn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lvl="1" marL="659765" marR="5080" indent="-342900">
              <a:lnSpc>
                <a:spcPts val="2640"/>
              </a:lnSpc>
              <a:spcBef>
                <a:spcPts val="530"/>
              </a:spcBef>
              <a:buChar char="•"/>
              <a:tabLst>
                <a:tab pos="659765" algn="l"/>
                <a:tab pos="660400" algn="l"/>
              </a:tabLst>
            </a:pPr>
            <a:r>
              <a:rPr dirty="0" sz="2200" spc="-30">
                <a:solidFill>
                  <a:srgbClr val="FFFFFF"/>
                </a:solidFill>
                <a:latin typeface="Tahoma"/>
                <a:cs typeface="Tahoma"/>
              </a:rPr>
              <a:t>Transition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another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state using a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non-terminal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is a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goto 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to that state </a:t>
            </a:r>
            <a:r>
              <a:rPr dirty="0" sz="2200" spc="-4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goto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sn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lvl="1" marL="660400" indent="-343535">
              <a:lnSpc>
                <a:spcPct val="100000"/>
              </a:lnSpc>
              <a:spcBef>
                <a:spcPts val="420"/>
              </a:spcBef>
              <a:buChar char="•"/>
              <a:tabLst>
                <a:tab pos="660400" algn="l"/>
                <a:tab pos="661035" algn="l"/>
                <a:tab pos="4133850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there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is an item A </a:t>
            </a:r>
            <a:r>
              <a:rPr dirty="0" sz="2200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5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b="1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200" spc="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in the</a:t>
            </a:r>
            <a:r>
              <a:rPr dirty="0" sz="22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200">
              <a:latin typeface="Tahoma"/>
              <a:cs typeface="Tahoma"/>
            </a:endParaRPr>
          </a:p>
          <a:p>
            <a:pPr marL="660400" marR="675640">
              <a:lnSpc>
                <a:spcPts val="2640"/>
              </a:lnSpc>
              <a:spcBef>
                <a:spcPts val="10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do a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reduction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with that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production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all</a:t>
            </a:r>
            <a:r>
              <a:rPr dirty="0" sz="22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terminals  </a:t>
            </a:r>
            <a:r>
              <a:rPr dirty="0" sz="2200" spc="-5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25" i="1">
                <a:solidFill>
                  <a:srgbClr val="FFFFFF"/>
                </a:solidFill>
                <a:latin typeface="Tahoma"/>
                <a:cs typeface="Tahoma"/>
              </a:rPr>
              <a:t>k</a:t>
            </a:r>
            <a:r>
              <a:rPr dirty="0" sz="2200" spc="-2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4417" y="586993"/>
            <a:ext cx="59086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Building </a:t>
            </a:r>
            <a:r>
              <a:rPr dirty="0" spc="-20"/>
              <a:t>Parse </a:t>
            </a:r>
            <a:r>
              <a:rPr dirty="0" spc="-85"/>
              <a:t>Table</a:t>
            </a:r>
            <a:r>
              <a:rPr dirty="0" spc="4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436369"/>
            <a:ext cx="6819900" cy="979169"/>
          </a:xfrm>
          <a:custGeom>
            <a:avLst/>
            <a:gdLst/>
            <a:ahLst/>
            <a:cxnLst/>
            <a:rect l="l" t="t" r="r" b="b"/>
            <a:pathLst>
              <a:path w="6819900" h="979169">
                <a:moveTo>
                  <a:pt x="6819900" y="979169"/>
                </a:moveTo>
                <a:lnTo>
                  <a:pt x="6819900" y="0"/>
                </a:lnTo>
                <a:lnTo>
                  <a:pt x="0" y="0"/>
                </a:lnTo>
                <a:lnTo>
                  <a:pt x="0" y="979170"/>
                </a:lnTo>
                <a:lnTo>
                  <a:pt x="19050" y="979170"/>
                </a:lnTo>
                <a:lnTo>
                  <a:pt x="19050" y="30480"/>
                </a:lnTo>
                <a:lnTo>
                  <a:pt x="38100" y="11430"/>
                </a:lnTo>
                <a:lnTo>
                  <a:pt x="38100" y="30480"/>
                </a:lnTo>
                <a:lnTo>
                  <a:pt x="6781800" y="30479"/>
                </a:lnTo>
                <a:lnTo>
                  <a:pt x="6781800" y="11429"/>
                </a:lnTo>
                <a:lnTo>
                  <a:pt x="6800850" y="30479"/>
                </a:lnTo>
                <a:lnTo>
                  <a:pt x="6800850" y="979169"/>
                </a:lnTo>
                <a:lnTo>
                  <a:pt x="6819900" y="979169"/>
                </a:lnTo>
                <a:close/>
              </a:path>
              <a:path w="6819900" h="979169">
                <a:moveTo>
                  <a:pt x="38100" y="30480"/>
                </a:moveTo>
                <a:lnTo>
                  <a:pt x="38100" y="11430"/>
                </a:lnTo>
                <a:lnTo>
                  <a:pt x="19050" y="30480"/>
                </a:lnTo>
                <a:lnTo>
                  <a:pt x="38100" y="30480"/>
                </a:lnTo>
                <a:close/>
              </a:path>
              <a:path w="6819900" h="979169">
                <a:moveTo>
                  <a:pt x="38100" y="979170"/>
                </a:moveTo>
                <a:lnTo>
                  <a:pt x="38100" y="30480"/>
                </a:lnTo>
                <a:lnTo>
                  <a:pt x="19050" y="30480"/>
                </a:lnTo>
                <a:lnTo>
                  <a:pt x="19050" y="979170"/>
                </a:lnTo>
                <a:lnTo>
                  <a:pt x="38100" y="979170"/>
                </a:lnTo>
                <a:close/>
              </a:path>
              <a:path w="6819900" h="979169">
                <a:moveTo>
                  <a:pt x="6800850" y="30479"/>
                </a:moveTo>
                <a:lnTo>
                  <a:pt x="6781800" y="11429"/>
                </a:lnTo>
                <a:lnTo>
                  <a:pt x="6781800" y="30479"/>
                </a:lnTo>
                <a:lnTo>
                  <a:pt x="6800850" y="30479"/>
                </a:lnTo>
                <a:close/>
              </a:path>
              <a:path w="6819900" h="979169">
                <a:moveTo>
                  <a:pt x="6800850" y="979169"/>
                </a:moveTo>
                <a:lnTo>
                  <a:pt x="6800850" y="30479"/>
                </a:lnTo>
                <a:lnTo>
                  <a:pt x="6781800" y="30479"/>
                </a:lnTo>
                <a:lnTo>
                  <a:pt x="6781800" y="979169"/>
                </a:lnTo>
                <a:lnTo>
                  <a:pt x="6800850" y="9791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436369"/>
            <a:ext cx="6812280" cy="979169"/>
          </a:xfrm>
          <a:custGeom>
            <a:avLst/>
            <a:gdLst/>
            <a:ahLst/>
            <a:cxnLst/>
            <a:rect l="l" t="t" r="r" b="b"/>
            <a:pathLst>
              <a:path w="6812280" h="979169">
                <a:moveTo>
                  <a:pt x="6812280" y="979169"/>
                </a:moveTo>
                <a:lnTo>
                  <a:pt x="6812280" y="0"/>
                </a:lnTo>
                <a:lnTo>
                  <a:pt x="0" y="0"/>
                </a:lnTo>
                <a:lnTo>
                  <a:pt x="0" y="979170"/>
                </a:lnTo>
                <a:lnTo>
                  <a:pt x="19050" y="979170"/>
                </a:lnTo>
                <a:lnTo>
                  <a:pt x="19050" y="30480"/>
                </a:lnTo>
                <a:lnTo>
                  <a:pt x="38100" y="11430"/>
                </a:lnTo>
                <a:lnTo>
                  <a:pt x="38100" y="30480"/>
                </a:lnTo>
                <a:lnTo>
                  <a:pt x="6774180" y="30479"/>
                </a:lnTo>
                <a:lnTo>
                  <a:pt x="6774180" y="11429"/>
                </a:lnTo>
                <a:lnTo>
                  <a:pt x="6793230" y="30479"/>
                </a:lnTo>
                <a:lnTo>
                  <a:pt x="6793230" y="979169"/>
                </a:lnTo>
                <a:lnTo>
                  <a:pt x="6812280" y="979169"/>
                </a:lnTo>
                <a:close/>
              </a:path>
              <a:path w="6812280" h="979169">
                <a:moveTo>
                  <a:pt x="38100" y="30480"/>
                </a:moveTo>
                <a:lnTo>
                  <a:pt x="38100" y="11430"/>
                </a:lnTo>
                <a:lnTo>
                  <a:pt x="19050" y="30480"/>
                </a:lnTo>
                <a:lnTo>
                  <a:pt x="38100" y="30480"/>
                </a:lnTo>
                <a:close/>
              </a:path>
              <a:path w="6812280" h="979169">
                <a:moveTo>
                  <a:pt x="38100" y="979170"/>
                </a:moveTo>
                <a:lnTo>
                  <a:pt x="38100" y="30480"/>
                </a:lnTo>
                <a:lnTo>
                  <a:pt x="19050" y="30480"/>
                </a:lnTo>
                <a:lnTo>
                  <a:pt x="19050" y="979170"/>
                </a:lnTo>
                <a:lnTo>
                  <a:pt x="38100" y="979170"/>
                </a:lnTo>
                <a:close/>
              </a:path>
              <a:path w="6812280" h="979169">
                <a:moveTo>
                  <a:pt x="6793230" y="30479"/>
                </a:moveTo>
                <a:lnTo>
                  <a:pt x="6774180" y="11429"/>
                </a:lnTo>
                <a:lnTo>
                  <a:pt x="6774180" y="30479"/>
                </a:lnTo>
                <a:lnTo>
                  <a:pt x="6793230" y="30479"/>
                </a:lnTo>
                <a:close/>
              </a:path>
              <a:path w="6812280" h="979169">
                <a:moveTo>
                  <a:pt x="6793230" y="979169"/>
                </a:moveTo>
                <a:lnTo>
                  <a:pt x="6793230" y="30479"/>
                </a:lnTo>
                <a:lnTo>
                  <a:pt x="6774180" y="30479"/>
                </a:lnTo>
                <a:lnTo>
                  <a:pt x="6774180" y="979169"/>
                </a:lnTo>
                <a:lnTo>
                  <a:pt x="6793230" y="97916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7174"/>
            <a:ext cx="487108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1031240" algn="l"/>
                <a:tab pos="1648460" algn="l"/>
                <a:tab pos="2490470" algn="l"/>
                <a:tab pos="3108960" algn="l"/>
                <a:tab pos="3950335" algn="l"/>
                <a:tab pos="4568190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d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20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2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d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1850" spc="95">
                <a:solidFill>
                  <a:srgbClr val="00FF00"/>
                </a:solidFill>
                <a:latin typeface="Arial"/>
                <a:cs typeface="Arial"/>
              </a:rPr>
              <a:t>2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d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25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2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)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508000"/>
          </a:xfrm>
          <a:custGeom>
            <a:avLst/>
            <a:gdLst/>
            <a:ahLst/>
            <a:cxnLst/>
            <a:rect l="l" t="t" r="r" b="b"/>
            <a:pathLst>
              <a:path w="6819900" h="508000">
                <a:moveTo>
                  <a:pt x="38100" y="469392"/>
                </a:moveTo>
                <a:lnTo>
                  <a:pt x="38100" y="0"/>
                </a:lnTo>
                <a:lnTo>
                  <a:pt x="0" y="0"/>
                </a:lnTo>
                <a:lnTo>
                  <a:pt x="0" y="507492"/>
                </a:lnTo>
                <a:lnTo>
                  <a:pt x="19050" y="507492"/>
                </a:lnTo>
                <a:lnTo>
                  <a:pt x="19050" y="469392"/>
                </a:lnTo>
                <a:lnTo>
                  <a:pt x="38100" y="469392"/>
                </a:lnTo>
                <a:close/>
              </a:path>
              <a:path w="6819900" h="508000">
                <a:moveTo>
                  <a:pt x="6800850" y="469392"/>
                </a:moveTo>
                <a:lnTo>
                  <a:pt x="19050" y="469392"/>
                </a:lnTo>
                <a:lnTo>
                  <a:pt x="38100" y="488442"/>
                </a:lnTo>
                <a:lnTo>
                  <a:pt x="38100" y="507492"/>
                </a:lnTo>
                <a:lnTo>
                  <a:pt x="6781800" y="507492"/>
                </a:lnTo>
                <a:lnTo>
                  <a:pt x="6781800" y="488442"/>
                </a:lnTo>
                <a:lnTo>
                  <a:pt x="6800850" y="469392"/>
                </a:lnTo>
                <a:close/>
              </a:path>
              <a:path w="6819900" h="508000">
                <a:moveTo>
                  <a:pt x="38100" y="507492"/>
                </a:moveTo>
                <a:lnTo>
                  <a:pt x="38100" y="488442"/>
                </a:lnTo>
                <a:lnTo>
                  <a:pt x="19050" y="469392"/>
                </a:lnTo>
                <a:lnTo>
                  <a:pt x="19050" y="507492"/>
                </a:lnTo>
                <a:lnTo>
                  <a:pt x="38100" y="507492"/>
                </a:lnTo>
                <a:close/>
              </a:path>
              <a:path w="6819900" h="508000">
                <a:moveTo>
                  <a:pt x="6819900" y="5074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469392"/>
                </a:lnTo>
                <a:lnTo>
                  <a:pt x="6800850" y="469392"/>
                </a:lnTo>
                <a:lnTo>
                  <a:pt x="6800850" y="507492"/>
                </a:lnTo>
                <a:lnTo>
                  <a:pt x="6819900" y="507492"/>
                </a:lnTo>
                <a:close/>
              </a:path>
              <a:path w="6819900" h="508000">
                <a:moveTo>
                  <a:pt x="6800850" y="507492"/>
                </a:moveTo>
                <a:lnTo>
                  <a:pt x="6800850" y="469392"/>
                </a:lnTo>
                <a:lnTo>
                  <a:pt x="6781800" y="488442"/>
                </a:lnTo>
                <a:lnTo>
                  <a:pt x="6781800" y="507492"/>
                </a:lnTo>
                <a:lnTo>
                  <a:pt x="6800850" y="5074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510540"/>
          </a:xfrm>
          <a:custGeom>
            <a:avLst/>
            <a:gdLst/>
            <a:ahLst/>
            <a:cxnLst/>
            <a:rect l="l" t="t" r="r" b="b"/>
            <a:pathLst>
              <a:path w="6812280" h="510539">
                <a:moveTo>
                  <a:pt x="38100" y="472440"/>
                </a:moveTo>
                <a:lnTo>
                  <a:pt x="38100" y="0"/>
                </a:lnTo>
                <a:lnTo>
                  <a:pt x="0" y="0"/>
                </a:lnTo>
                <a:lnTo>
                  <a:pt x="0" y="510540"/>
                </a:lnTo>
                <a:lnTo>
                  <a:pt x="19050" y="510540"/>
                </a:lnTo>
                <a:lnTo>
                  <a:pt x="19050" y="472440"/>
                </a:lnTo>
                <a:lnTo>
                  <a:pt x="38100" y="472440"/>
                </a:lnTo>
                <a:close/>
              </a:path>
              <a:path w="6812280" h="510539">
                <a:moveTo>
                  <a:pt x="6793230" y="472440"/>
                </a:moveTo>
                <a:lnTo>
                  <a:pt x="19050" y="472440"/>
                </a:lnTo>
                <a:lnTo>
                  <a:pt x="38100" y="491490"/>
                </a:lnTo>
                <a:lnTo>
                  <a:pt x="38100" y="510540"/>
                </a:lnTo>
                <a:lnTo>
                  <a:pt x="6774180" y="510540"/>
                </a:lnTo>
                <a:lnTo>
                  <a:pt x="6774180" y="491490"/>
                </a:lnTo>
                <a:lnTo>
                  <a:pt x="6793230" y="472440"/>
                </a:lnTo>
                <a:close/>
              </a:path>
              <a:path w="6812280" h="510539">
                <a:moveTo>
                  <a:pt x="38100" y="510540"/>
                </a:moveTo>
                <a:lnTo>
                  <a:pt x="38100" y="491490"/>
                </a:lnTo>
                <a:lnTo>
                  <a:pt x="19050" y="472440"/>
                </a:lnTo>
                <a:lnTo>
                  <a:pt x="19050" y="510540"/>
                </a:lnTo>
                <a:lnTo>
                  <a:pt x="38100" y="510540"/>
                </a:lnTo>
                <a:close/>
              </a:path>
              <a:path w="6812280" h="510539">
                <a:moveTo>
                  <a:pt x="6812280" y="510540"/>
                </a:moveTo>
                <a:lnTo>
                  <a:pt x="6812280" y="0"/>
                </a:lnTo>
                <a:lnTo>
                  <a:pt x="6774180" y="0"/>
                </a:lnTo>
                <a:lnTo>
                  <a:pt x="6774180" y="472440"/>
                </a:lnTo>
                <a:lnTo>
                  <a:pt x="6793230" y="472440"/>
                </a:lnTo>
                <a:lnTo>
                  <a:pt x="6793230" y="510540"/>
                </a:lnTo>
                <a:lnTo>
                  <a:pt x="6812280" y="510540"/>
                </a:lnTo>
                <a:close/>
              </a:path>
              <a:path w="6812280" h="510539">
                <a:moveTo>
                  <a:pt x="6793230" y="510540"/>
                </a:moveTo>
                <a:lnTo>
                  <a:pt x="6793230" y="472440"/>
                </a:lnTo>
                <a:lnTo>
                  <a:pt x="6774180" y="491490"/>
                </a:lnTo>
                <a:lnTo>
                  <a:pt x="6774180" y="510540"/>
                </a:lnTo>
                <a:lnTo>
                  <a:pt x="6793230" y="5105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437513"/>
          <a:ext cx="6838950" cy="2445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12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0000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0000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0000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0000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0000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070"/>
                        </a:lnSpc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4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4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35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3948684" y="4168902"/>
            <a:ext cx="1933575" cy="205104"/>
          </a:xfrm>
          <a:custGeom>
            <a:avLst/>
            <a:gdLst/>
            <a:ahLst/>
            <a:cxnLst/>
            <a:rect l="l" t="t" r="r" b="b"/>
            <a:pathLst>
              <a:path w="1933575" h="205104">
                <a:moveTo>
                  <a:pt x="1933193" y="204977"/>
                </a:moveTo>
                <a:lnTo>
                  <a:pt x="1933193" y="0"/>
                </a:lnTo>
                <a:lnTo>
                  <a:pt x="0" y="0"/>
                </a:lnTo>
                <a:lnTo>
                  <a:pt x="0" y="204977"/>
                </a:lnTo>
                <a:lnTo>
                  <a:pt x="13715" y="204977"/>
                </a:lnTo>
                <a:lnTo>
                  <a:pt x="13715" y="28956"/>
                </a:lnTo>
                <a:lnTo>
                  <a:pt x="28193" y="14477"/>
                </a:lnTo>
                <a:lnTo>
                  <a:pt x="28193" y="28956"/>
                </a:lnTo>
                <a:lnTo>
                  <a:pt x="1905000" y="28956"/>
                </a:lnTo>
                <a:lnTo>
                  <a:pt x="1905000" y="14477"/>
                </a:lnTo>
                <a:lnTo>
                  <a:pt x="1918715" y="28956"/>
                </a:lnTo>
                <a:lnTo>
                  <a:pt x="1918715" y="204977"/>
                </a:lnTo>
                <a:lnTo>
                  <a:pt x="1933193" y="204977"/>
                </a:lnTo>
                <a:close/>
              </a:path>
              <a:path w="1933575" h="205104">
                <a:moveTo>
                  <a:pt x="28193" y="28956"/>
                </a:moveTo>
                <a:lnTo>
                  <a:pt x="28193" y="14477"/>
                </a:lnTo>
                <a:lnTo>
                  <a:pt x="13715" y="28956"/>
                </a:lnTo>
                <a:lnTo>
                  <a:pt x="28193" y="28956"/>
                </a:lnTo>
                <a:close/>
              </a:path>
              <a:path w="1933575" h="205104">
                <a:moveTo>
                  <a:pt x="28193" y="204977"/>
                </a:moveTo>
                <a:lnTo>
                  <a:pt x="28193" y="28956"/>
                </a:lnTo>
                <a:lnTo>
                  <a:pt x="13715" y="28956"/>
                </a:lnTo>
                <a:lnTo>
                  <a:pt x="13715" y="204977"/>
                </a:lnTo>
                <a:lnTo>
                  <a:pt x="28193" y="204977"/>
                </a:lnTo>
                <a:close/>
              </a:path>
              <a:path w="1933575" h="205104">
                <a:moveTo>
                  <a:pt x="1918715" y="28956"/>
                </a:moveTo>
                <a:lnTo>
                  <a:pt x="1905000" y="14477"/>
                </a:lnTo>
                <a:lnTo>
                  <a:pt x="1905000" y="28956"/>
                </a:lnTo>
                <a:lnTo>
                  <a:pt x="1918715" y="28956"/>
                </a:lnTo>
                <a:close/>
              </a:path>
              <a:path w="1933575" h="205104">
                <a:moveTo>
                  <a:pt x="1918715" y="204977"/>
                </a:moveTo>
                <a:lnTo>
                  <a:pt x="1918715" y="28956"/>
                </a:lnTo>
                <a:lnTo>
                  <a:pt x="1905000" y="28956"/>
                </a:lnTo>
                <a:lnTo>
                  <a:pt x="1905000" y="204977"/>
                </a:lnTo>
                <a:lnTo>
                  <a:pt x="1918715" y="20497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97380" y="4317491"/>
            <a:ext cx="951865" cy="56515"/>
          </a:xfrm>
          <a:custGeom>
            <a:avLst/>
            <a:gdLst/>
            <a:ahLst/>
            <a:cxnLst/>
            <a:rect l="l" t="t" r="r" b="b"/>
            <a:pathLst>
              <a:path w="951864" h="56514">
                <a:moveTo>
                  <a:pt x="865700" y="56387"/>
                </a:moveTo>
                <a:lnTo>
                  <a:pt x="865450" y="28336"/>
                </a:lnTo>
                <a:lnTo>
                  <a:pt x="829848" y="28694"/>
                </a:lnTo>
                <a:lnTo>
                  <a:pt x="779913" y="29299"/>
                </a:lnTo>
                <a:lnTo>
                  <a:pt x="729880" y="30016"/>
                </a:lnTo>
                <a:lnTo>
                  <a:pt x="679756" y="30851"/>
                </a:lnTo>
                <a:lnTo>
                  <a:pt x="629547" y="31808"/>
                </a:lnTo>
                <a:lnTo>
                  <a:pt x="579262" y="32894"/>
                </a:lnTo>
                <a:lnTo>
                  <a:pt x="528909" y="34114"/>
                </a:lnTo>
                <a:lnTo>
                  <a:pt x="478495" y="35474"/>
                </a:lnTo>
                <a:lnTo>
                  <a:pt x="428028" y="36980"/>
                </a:lnTo>
                <a:lnTo>
                  <a:pt x="377516" y="38638"/>
                </a:lnTo>
                <a:lnTo>
                  <a:pt x="326965" y="40453"/>
                </a:lnTo>
                <a:lnTo>
                  <a:pt x="276385" y="42432"/>
                </a:lnTo>
                <a:lnTo>
                  <a:pt x="225782" y="44579"/>
                </a:lnTo>
                <a:lnTo>
                  <a:pt x="175164" y="46900"/>
                </a:lnTo>
                <a:lnTo>
                  <a:pt x="124539" y="49402"/>
                </a:lnTo>
                <a:lnTo>
                  <a:pt x="73914" y="52091"/>
                </a:lnTo>
                <a:lnTo>
                  <a:pt x="23298" y="54971"/>
                </a:lnTo>
                <a:lnTo>
                  <a:pt x="0" y="56387"/>
                </a:lnTo>
                <a:lnTo>
                  <a:pt x="865700" y="56387"/>
                </a:lnTo>
                <a:close/>
              </a:path>
              <a:path w="951864" h="56514">
                <a:moveTo>
                  <a:pt x="951303" y="41910"/>
                </a:moveTo>
                <a:lnTo>
                  <a:pt x="865197" y="0"/>
                </a:lnTo>
                <a:lnTo>
                  <a:pt x="865450" y="28336"/>
                </a:lnTo>
                <a:lnTo>
                  <a:pt x="879675" y="28194"/>
                </a:lnTo>
                <a:lnTo>
                  <a:pt x="879675" y="56387"/>
                </a:lnTo>
                <a:lnTo>
                  <a:pt x="922855" y="56387"/>
                </a:lnTo>
                <a:lnTo>
                  <a:pt x="951303" y="41910"/>
                </a:lnTo>
                <a:close/>
              </a:path>
              <a:path w="951864" h="56514">
                <a:moveTo>
                  <a:pt x="879675" y="56387"/>
                </a:moveTo>
                <a:lnTo>
                  <a:pt x="879675" y="28194"/>
                </a:lnTo>
                <a:lnTo>
                  <a:pt x="865450" y="28336"/>
                </a:lnTo>
                <a:lnTo>
                  <a:pt x="865700" y="56387"/>
                </a:lnTo>
                <a:lnTo>
                  <a:pt x="879675" y="56387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77338" y="4032758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FFCC00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24483" y="4593335"/>
            <a:ext cx="1933575" cy="760095"/>
          </a:xfrm>
          <a:custGeom>
            <a:avLst/>
            <a:gdLst/>
            <a:ahLst/>
            <a:cxnLst/>
            <a:rect l="l" t="t" r="r" b="b"/>
            <a:pathLst>
              <a:path w="1933575" h="760095">
                <a:moveTo>
                  <a:pt x="1933193" y="759713"/>
                </a:moveTo>
                <a:lnTo>
                  <a:pt x="1933193" y="0"/>
                </a:lnTo>
                <a:lnTo>
                  <a:pt x="0" y="0"/>
                </a:lnTo>
                <a:lnTo>
                  <a:pt x="0" y="759713"/>
                </a:lnTo>
                <a:lnTo>
                  <a:pt x="13715" y="759713"/>
                </a:lnTo>
                <a:lnTo>
                  <a:pt x="13715" y="28193"/>
                </a:lnTo>
                <a:lnTo>
                  <a:pt x="28193" y="13715"/>
                </a:lnTo>
                <a:lnTo>
                  <a:pt x="28193" y="28193"/>
                </a:lnTo>
                <a:lnTo>
                  <a:pt x="1905000" y="28193"/>
                </a:lnTo>
                <a:lnTo>
                  <a:pt x="1905000" y="13715"/>
                </a:lnTo>
                <a:lnTo>
                  <a:pt x="1918715" y="28193"/>
                </a:lnTo>
                <a:lnTo>
                  <a:pt x="1918715" y="759713"/>
                </a:lnTo>
                <a:lnTo>
                  <a:pt x="1933193" y="759713"/>
                </a:lnTo>
                <a:close/>
              </a:path>
              <a:path w="1933575" h="760095">
                <a:moveTo>
                  <a:pt x="28193" y="28193"/>
                </a:moveTo>
                <a:lnTo>
                  <a:pt x="28193" y="13715"/>
                </a:lnTo>
                <a:lnTo>
                  <a:pt x="13715" y="28193"/>
                </a:lnTo>
                <a:lnTo>
                  <a:pt x="28193" y="28193"/>
                </a:lnTo>
                <a:close/>
              </a:path>
              <a:path w="1933575" h="760095">
                <a:moveTo>
                  <a:pt x="28193" y="759713"/>
                </a:moveTo>
                <a:lnTo>
                  <a:pt x="28193" y="28193"/>
                </a:lnTo>
                <a:lnTo>
                  <a:pt x="13715" y="28193"/>
                </a:lnTo>
                <a:lnTo>
                  <a:pt x="13715" y="759713"/>
                </a:lnTo>
                <a:lnTo>
                  <a:pt x="28193" y="759713"/>
                </a:lnTo>
                <a:close/>
              </a:path>
              <a:path w="1933575" h="760095">
                <a:moveTo>
                  <a:pt x="1918715" y="28193"/>
                </a:moveTo>
                <a:lnTo>
                  <a:pt x="1905000" y="13715"/>
                </a:lnTo>
                <a:lnTo>
                  <a:pt x="1905000" y="28193"/>
                </a:lnTo>
                <a:lnTo>
                  <a:pt x="1918715" y="28193"/>
                </a:lnTo>
                <a:close/>
              </a:path>
              <a:path w="1933575" h="760095">
                <a:moveTo>
                  <a:pt x="1918715" y="759713"/>
                </a:moveTo>
                <a:lnTo>
                  <a:pt x="1918715" y="28193"/>
                </a:lnTo>
                <a:lnTo>
                  <a:pt x="1905000" y="28193"/>
                </a:lnTo>
                <a:lnTo>
                  <a:pt x="1905000" y="759713"/>
                </a:lnTo>
                <a:lnTo>
                  <a:pt x="1918715" y="7597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00938" y="4334509"/>
            <a:ext cx="937260" cy="971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19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  <a:p>
            <a:pPr marL="28575">
              <a:lnSpc>
                <a:spcPts val="162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6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b="1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1500">
              <a:latin typeface="Tahoma"/>
              <a:cs typeface="Tahoma"/>
            </a:endParaRPr>
          </a:p>
          <a:p>
            <a:pPr marL="28575">
              <a:lnSpc>
                <a:spcPts val="180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marL="28575">
              <a:lnSpc>
                <a:spcPts val="183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8684" y="4373879"/>
            <a:ext cx="1933575" cy="176530"/>
          </a:xfrm>
          <a:custGeom>
            <a:avLst/>
            <a:gdLst/>
            <a:ahLst/>
            <a:cxnLst/>
            <a:rect l="l" t="t" r="r" b="b"/>
            <a:pathLst>
              <a:path w="1933575" h="176529">
                <a:moveTo>
                  <a:pt x="28193" y="147828"/>
                </a:moveTo>
                <a:lnTo>
                  <a:pt x="28193" y="0"/>
                </a:lnTo>
                <a:lnTo>
                  <a:pt x="0" y="0"/>
                </a:lnTo>
                <a:lnTo>
                  <a:pt x="0" y="176022"/>
                </a:lnTo>
                <a:lnTo>
                  <a:pt x="13715" y="176022"/>
                </a:lnTo>
                <a:lnTo>
                  <a:pt x="13715" y="147828"/>
                </a:lnTo>
                <a:lnTo>
                  <a:pt x="28193" y="147828"/>
                </a:lnTo>
                <a:close/>
              </a:path>
              <a:path w="1933575" h="176529">
                <a:moveTo>
                  <a:pt x="1918715" y="147828"/>
                </a:moveTo>
                <a:lnTo>
                  <a:pt x="13715" y="147828"/>
                </a:lnTo>
                <a:lnTo>
                  <a:pt x="28193" y="162306"/>
                </a:lnTo>
                <a:lnTo>
                  <a:pt x="28193" y="176022"/>
                </a:lnTo>
                <a:lnTo>
                  <a:pt x="1905000" y="176022"/>
                </a:lnTo>
                <a:lnTo>
                  <a:pt x="1905000" y="162306"/>
                </a:lnTo>
                <a:lnTo>
                  <a:pt x="1918715" y="147828"/>
                </a:lnTo>
                <a:close/>
              </a:path>
              <a:path w="1933575" h="176529">
                <a:moveTo>
                  <a:pt x="28193" y="176022"/>
                </a:moveTo>
                <a:lnTo>
                  <a:pt x="28193" y="162306"/>
                </a:lnTo>
                <a:lnTo>
                  <a:pt x="13715" y="147828"/>
                </a:lnTo>
                <a:lnTo>
                  <a:pt x="13715" y="176022"/>
                </a:lnTo>
                <a:lnTo>
                  <a:pt x="28193" y="176022"/>
                </a:lnTo>
                <a:close/>
              </a:path>
              <a:path w="1933575" h="176529">
                <a:moveTo>
                  <a:pt x="1933193" y="176022"/>
                </a:moveTo>
                <a:lnTo>
                  <a:pt x="1933193" y="0"/>
                </a:lnTo>
                <a:lnTo>
                  <a:pt x="1905000" y="0"/>
                </a:lnTo>
                <a:lnTo>
                  <a:pt x="1905000" y="147828"/>
                </a:lnTo>
                <a:lnTo>
                  <a:pt x="1918715" y="147828"/>
                </a:lnTo>
                <a:lnTo>
                  <a:pt x="1918715" y="176022"/>
                </a:lnTo>
                <a:lnTo>
                  <a:pt x="1933193" y="176022"/>
                </a:lnTo>
                <a:close/>
              </a:path>
              <a:path w="1933575" h="176529">
                <a:moveTo>
                  <a:pt x="1918715" y="176022"/>
                </a:moveTo>
                <a:lnTo>
                  <a:pt x="1918715" y="147828"/>
                </a:lnTo>
                <a:lnTo>
                  <a:pt x="1905000" y="162306"/>
                </a:lnTo>
                <a:lnTo>
                  <a:pt x="1905000" y="176022"/>
                </a:lnTo>
                <a:lnTo>
                  <a:pt x="1918715" y="1760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76983" y="4373879"/>
            <a:ext cx="2143760" cy="220979"/>
          </a:xfrm>
          <a:custGeom>
            <a:avLst/>
            <a:gdLst/>
            <a:ahLst/>
            <a:cxnLst/>
            <a:rect l="l" t="t" r="r" b="b"/>
            <a:pathLst>
              <a:path w="2143760" h="220979">
                <a:moveTo>
                  <a:pt x="2086105" y="870"/>
                </a:moveTo>
                <a:lnTo>
                  <a:pt x="2086097" y="0"/>
                </a:lnTo>
                <a:lnTo>
                  <a:pt x="1220396" y="0"/>
                </a:lnTo>
                <a:lnTo>
                  <a:pt x="1142517" y="4941"/>
                </a:lnTo>
                <a:lnTo>
                  <a:pt x="1091971" y="8431"/>
                </a:lnTo>
                <a:lnTo>
                  <a:pt x="1041464" y="12136"/>
                </a:lnTo>
                <a:lnTo>
                  <a:pt x="991003" y="16061"/>
                </a:lnTo>
                <a:lnTo>
                  <a:pt x="940597" y="20212"/>
                </a:lnTo>
                <a:lnTo>
                  <a:pt x="890252" y="24596"/>
                </a:lnTo>
                <a:lnTo>
                  <a:pt x="839977" y="29217"/>
                </a:lnTo>
                <a:lnTo>
                  <a:pt x="789779" y="34082"/>
                </a:lnTo>
                <a:lnTo>
                  <a:pt x="739666" y="39196"/>
                </a:lnTo>
                <a:lnTo>
                  <a:pt x="689645" y="44565"/>
                </a:lnTo>
                <a:lnTo>
                  <a:pt x="639725" y="50195"/>
                </a:lnTo>
                <a:lnTo>
                  <a:pt x="589912" y="56092"/>
                </a:lnTo>
                <a:lnTo>
                  <a:pt x="540215" y="62260"/>
                </a:lnTo>
                <a:lnTo>
                  <a:pt x="490641" y="68707"/>
                </a:lnTo>
                <a:lnTo>
                  <a:pt x="441198" y="75437"/>
                </a:lnTo>
                <a:lnTo>
                  <a:pt x="403638" y="81434"/>
                </a:lnTo>
                <a:lnTo>
                  <a:pt x="356615" y="88831"/>
                </a:lnTo>
                <a:lnTo>
                  <a:pt x="303084" y="97784"/>
                </a:lnTo>
                <a:lnTo>
                  <a:pt x="245998" y="108446"/>
                </a:lnTo>
                <a:lnTo>
                  <a:pt x="188313" y="120971"/>
                </a:lnTo>
                <a:lnTo>
                  <a:pt x="132983" y="135514"/>
                </a:lnTo>
                <a:lnTo>
                  <a:pt x="82962" y="152228"/>
                </a:lnTo>
                <a:lnTo>
                  <a:pt x="41205" y="171267"/>
                </a:lnTo>
                <a:lnTo>
                  <a:pt x="10668" y="192786"/>
                </a:lnTo>
                <a:lnTo>
                  <a:pt x="10668" y="193548"/>
                </a:lnTo>
                <a:lnTo>
                  <a:pt x="9906" y="193548"/>
                </a:lnTo>
                <a:lnTo>
                  <a:pt x="9143" y="194310"/>
                </a:lnTo>
                <a:lnTo>
                  <a:pt x="5334" y="199644"/>
                </a:lnTo>
                <a:lnTo>
                  <a:pt x="5334" y="200406"/>
                </a:lnTo>
                <a:lnTo>
                  <a:pt x="4572" y="201930"/>
                </a:lnTo>
                <a:lnTo>
                  <a:pt x="3810" y="202692"/>
                </a:lnTo>
                <a:lnTo>
                  <a:pt x="1524" y="208025"/>
                </a:lnTo>
                <a:lnTo>
                  <a:pt x="1524" y="209550"/>
                </a:lnTo>
                <a:lnTo>
                  <a:pt x="762" y="210312"/>
                </a:lnTo>
                <a:lnTo>
                  <a:pt x="762" y="211836"/>
                </a:lnTo>
                <a:lnTo>
                  <a:pt x="0" y="217170"/>
                </a:lnTo>
                <a:lnTo>
                  <a:pt x="28193" y="220980"/>
                </a:lnTo>
                <a:lnTo>
                  <a:pt x="28193" y="219456"/>
                </a:lnTo>
                <a:lnTo>
                  <a:pt x="28956" y="215646"/>
                </a:lnTo>
                <a:lnTo>
                  <a:pt x="28956" y="216408"/>
                </a:lnTo>
                <a:lnTo>
                  <a:pt x="30480" y="214122"/>
                </a:lnTo>
                <a:lnTo>
                  <a:pt x="30480" y="214274"/>
                </a:lnTo>
                <a:lnTo>
                  <a:pt x="31242" y="213207"/>
                </a:lnTo>
                <a:lnTo>
                  <a:pt x="31242" y="212598"/>
                </a:lnTo>
                <a:lnTo>
                  <a:pt x="32766" y="211074"/>
                </a:lnTo>
                <a:lnTo>
                  <a:pt x="32766" y="211543"/>
                </a:lnTo>
                <a:lnTo>
                  <a:pt x="61062" y="191962"/>
                </a:lnTo>
                <a:lnTo>
                  <a:pt x="102469" y="175164"/>
                </a:lnTo>
                <a:lnTo>
                  <a:pt x="145792" y="162034"/>
                </a:lnTo>
                <a:lnTo>
                  <a:pt x="230254" y="141309"/>
                </a:lnTo>
                <a:lnTo>
                  <a:pt x="279462" y="131244"/>
                </a:lnTo>
                <a:lnTo>
                  <a:pt x="328898" y="122096"/>
                </a:lnTo>
                <a:lnTo>
                  <a:pt x="378482" y="113755"/>
                </a:lnTo>
                <a:lnTo>
                  <a:pt x="428134" y="106112"/>
                </a:lnTo>
                <a:lnTo>
                  <a:pt x="477774" y="99060"/>
                </a:lnTo>
                <a:lnTo>
                  <a:pt x="527768" y="92539"/>
                </a:lnTo>
                <a:lnTo>
                  <a:pt x="577874" y="86291"/>
                </a:lnTo>
                <a:lnTo>
                  <a:pt x="628086" y="80310"/>
                </a:lnTo>
                <a:lnTo>
                  <a:pt x="678397" y="74591"/>
                </a:lnTo>
                <a:lnTo>
                  <a:pt x="728800" y="69129"/>
                </a:lnTo>
                <a:lnTo>
                  <a:pt x="779288" y="63919"/>
                </a:lnTo>
                <a:lnTo>
                  <a:pt x="829855" y="58956"/>
                </a:lnTo>
                <a:lnTo>
                  <a:pt x="880494" y="54236"/>
                </a:lnTo>
                <a:lnTo>
                  <a:pt x="931198" y="49753"/>
                </a:lnTo>
                <a:lnTo>
                  <a:pt x="981962" y="45503"/>
                </a:lnTo>
                <a:lnTo>
                  <a:pt x="1032777" y="41480"/>
                </a:lnTo>
                <a:lnTo>
                  <a:pt x="1083637" y="37679"/>
                </a:lnTo>
                <a:lnTo>
                  <a:pt x="1134536" y="34096"/>
                </a:lnTo>
                <a:lnTo>
                  <a:pt x="1185467" y="30726"/>
                </a:lnTo>
                <a:lnTo>
                  <a:pt x="1236424" y="27563"/>
                </a:lnTo>
                <a:lnTo>
                  <a:pt x="1287399" y="24603"/>
                </a:lnTo>
                <a:lnTo>
                  <a:pt x="1338385" y="21840"/>
                </a:lnTo>
                <a:lnTo>
                  <a:pt x="1389377" y="19270"/>
                </a:lnTo>
                <a:lnTo>
                  <a:pt x="1440368" y="16889"/>
                </a:lnTo>
                <a:lnTo>
                  <a:pt x="1491350" y="14690"/>
                </a:lnTo>
                <a:lnTo>
                  <a:pt x="1542318" y="12668"/>
                </a:lnTo>
                <a:lnTo>
                  <a:pt x="1593264" y="10820"/>
                </a:lnTo>
                <a:lnTo>
                  <a:pt x="1644182" y="9140"/>
                </a:lnTo>
                <a:lnTo>
                  <a:pt x="1695065" y="7623"/>
                </a:lnTo>
                <a:lnTo>
                  <a:pt x="1745906" y="6264"/>
                </a:lnTo>
                <a:lnTo>
                  <a:pt x="1796700" y="5058"/>
                </a:lnTo>
                <a:lnTo>
                  <a:pt x="1847438" y="4000"/>
                </a:lnTo>
                <a:lnTo>
                  <a:pt x="1898115" y="3086"/>
                </a:lnTo>
                <a:lnTo>
                  <a:pt x="1948723" y="2310"/>
                </a:lnTo>
                <a:lnTo>
                  <a:pt x="1999256" y="1667"/>
                </a:lnTo>
                <a:lnTo>
                  <a:pt x="2049708" y="1153"/>
                </a:lnTo>
                <a:lnTo>
                  <a:pt x="2086105" y="870"/>
                </a:lnTo>
                <a:close/>
              </a:path>
              <a:path w="2143760" h="220979">
                <a:moveTo>
                  <a:pt x="28956" y="215646"/>
                </a:moveTo>
                <a:lnTo>
                  <a:pt x="28193" y="219456"/>
                </a:lnTo>
                <a:lnTo>
                  <a:pt x="28520" y="218694"/>
                </a:lnTo>
                <a:lnTo>
                  <a:pt x="28956" y="215646"/>
                </a:lnTo>
                <a:close/>
              </a:path>
              <a:path w="2143760" h="220979">
                <a:moveTo>
                  <a:pt x="28520" y="218694"/>
                </a:moveTo>
                <a:lnTo>
                  <a:pt x="28193" y="219456"/>
                </a:lnTo>
                <a:lnTo>
                  <a:pt x="28193" y="220980"/>
                </a:lnTo>
                <a:lnTo>
                  <a:pt x="28520" y="218694"/>
                </a:lnTo>
                <a:close/>
              </a:path>
              <a:path w="2143760" h="220979">
                <a:moveTo>
                  <a:pt x="30316" y="214502"/>
                </a:moveTo>
                <a:lnTo>
                  <a:pt x="28956" y="216408"/>
                </a:lnTo>
                <a:lnTo>
                  <a:pt x="28956" y="215646"/>
                </a:lnTo>
                <a:lnTo>
                  <a:pt x="28520" y="218694"/>
                </a:lnTo>
                <a:lnTo>
                  <a:pt x="30316" y="214502"/>
                </a:lnTo>
                <a:close/>
              </a:path>
              <a:path w="2143760" h="220979">
                <a:moveTo>
                  <a:pt x="30480" y="214122"/>
                </a:moveTo>
                <a:lnTo>
                  <a:pt x="28956" y="216408"/>
                </a:lnTo>
                <a:lnTo>
                  <a:pt x="30316" y="214502"/>
                </a:lnTo>
                <a:lnTo>
                  <a:pt x="30480" y="214122"/>
                </a:lnTo>
                <a:close/>
              </a:path>
              <a:path w="2143760" h="220979">
                <a:moveTo>
                  <a:pt x="30480" y="214274"/>
                </a:moveTo>
                <a:lnTo>
                  <a:pt x="30480" y="214122"/>
                </a:lnTo>
                <a:lnTo>
                  <a:pt x="30316" y="214502"/>
                </a:lnTo>
                <a:lnTo>
                  <a:pt x="30480" y="214274"/>
                </a:lnTo>
                <a:close/>
              </a:path>
              <a:path w="2143760" h="220979">
                <a:moveTo>
                  <a:pt x="32766" y="211074"/>
                </a:moveTo>
                <a:lnTo>
                  <a:pt x="31242" y="212598"/>
                </a:lnTo>
                <a:lnTo>
                  <a:pt x="32103" y="212002"/>
                </a:lnTo>
                <a:lnTo>
                  <a:pt x="32766" y="211074"/>
                </a:lnTo>
                <a:close/>
              </a:path>
              <a:path w="2143760" h="220979">
                <a:moveTo>
                  <a:pt x="32103" y="212002"/>
                </a:moveTo>
                <a:lnTo>
                  <a:pt x="31242" y="212598"/>
                </a:lnTo>
                <a:lnTo>
                  <a:pt x="31242" y="213207"/>
                </a:lnTo>
                <a:lnTo>
                  <a:pt x="32103" y="212002"/>
                </a:lnTo>
                <a:close/>
              </a:path>
              <a:path w="2143760" h="220979">
                <a:moveTo>
                  <a:pt x="32766" y="211543"/>
                </a:moveTo>
                <a:lnTo>
                  <a:pt x="32766" y="211074"/>
                </a:lnTo>
                <a:lnTo>
                  <a:pt x="32103" y="212002"/>
                </a:lnTo>
                <a:lnTo>
                  <a:pt x="32766" y="211543"/>
                </a:lnTo>
                <a:close/>
              </a:path>
              <a:path w="2143760" h="220979">
                <a:moveTo>
                  <a:pt x="2143252" y="0"/>
                </a:moveTo>
                <a:lnTo>
                  <a:pt x="2086097" y="0"/>
                </a:lnTo>
                <a:lnTo>
                  <a:pt x="2086105" y="870"/>
                </a:lnTo>
                <a:lnTo>
                  <a:pt x="2100071" y="762"/>
                </a:lnTo>
                <a:lnTo>
                  <a:pt x="2100071" y="21975"/>
                </a:lnTo>
                <a:lnTo>
                  <a:pt x="2143252" y="0"/>
                </a:lnTo>
                <a:close/>
              </a:path>
              <a:path w="2143760" h="220979">
                <a:moveTo>
                  <a:pt x="2100071" y="21975"/>
                </a:moveTo>
                <a:lnTo>
                  <a:pt x="2100071" y="762"/>
                </a:lnTo>
                <a:lnTo>
                  <a:pt x="2086105" y="870"/>
                </a:lnTo>
                <a:lnTo>
                  <a:pt x="2086355" y="28956"/>
                </a:lnTo>
                <a:lnTo>
                  <a:pt x="2100071" y="21975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72484" y="4804409"/>
            <a:ext cx="2009775" cy="548640"/>
          </a:xfrm>
          <a:custGeom>
            <a:avLst/>
            <a:gdLst/>
            <a:ahLst/>
            <a:cxnLst/>
            <a:rect l="l" t="t" r="r" b="b"/>
            <a:pathLst>
              <a:path w="2009775" h="548639">
                <a:moveTo>
                  <a:pt x="2009393" y="548639"/>
                </a:moveTo>
                <a:lnTo>
                  <a:pt x="2009393" y="0"/>
                </a:lnTo>
                <a:lnTo>
                  <a:pt x="0" y="0"/>
                </a:lnTo>
                <a:lnTo>
                  <a:pt x="0" y="548639"/>
                </a:lnTo>
                <a:lnTo>
                  <a:pt x="13715" y="548639"/>
                </a:lnTo>
                <a:lnTo>
                  <a:pt x="13715" y="28193"/>
                </a:lnTo>
                <a:lnTo>
                  <a:pt x="28193" y="13715"/>
                </a:lnTo>
                <a:lnTo>
                  <a:pt x="28193" y="28193"/>
                </a:lnTo>
                <a:lnTo>
                  <a:pt x="1981200" y="28193"/>
                </a:lnTo>
                <a:lnTo>
                  <a:pt x="1981200" y="13715"/>
                </a:lnTo>
                <a:lnTo>
                  <a:pt x="1994915" y="28193"/>
                </a:lnTo>
                <a:lnTo>
                  <a:pt x="1994915" y="548639"/>
                </a:lnTo>
                <a:lnTo>
                  <a:pt x="2009393" y="548639"/>
                </a:lnTo>
                <a:close/>
              </a:path>
              <a:path w="2009775" h="548639">
                <a:moveTo>
                  <a:pt x="28193" y="28193"/>
                </a:moveTo>
                <a:lnTo>
                  <a:pt x="28193" y="13715"/>
                </a:lnTo>
                <a:lnTo>
                  <a:pt x="13715" y="28193"/>
                </a:lnTo>
                <a:lnTo>
                  <a:pt x="28193" y="28193"/>
                </a:lnTo>
                <a:close/>
              </a:path>
              <a:path w="2009775" h="548639">
                <a:moveTo>
                  <a:pt x="28193" y="548639"/>
                </a:moveTo>
                <a:lnTo>
                  <a:pt x="28193" y="28193"/>
                </a:lnTo>
                <a:lnTo>
                  <a:pt x="13715" y="28193"/>
                </a:lnTo>
                <a:lnTo>
                  <a:pt x="13715" y="548639"/>
                </a:lnTo>
                <a:lnTo>
                  <a:pt x="28193" y="548639"/>
                </a:lnTo>
                <a:close/>
              </a:path>
              <a:path w="2009775" h="548639">
                <a:moveTo>
                  <a:pt x="1994915" y="28193"/>
                </a:moveTo>
                <a:lnTo>
                  <a:pt x="1981200" y="13715"/>
                </a:lnTo>
                <a:lnTo>
                  <a:pt x="1981200" y="28193"/>
                </a:lnTo>
                <a:lnTo>
                  <a:pt x="1994915" y="28193"/>
                </a:lnTo>
                <a:close/>
              </a:path>
              <a:path w="2009775" h="548639">
                <a:moveTo>
                  <a:pt x="1994915" y="548639"/>
                </a:moveTo>
                <a:lnTo>
                  <a:pt x="1994915" y="28193"/>
                </a:lnTo>
                <a:lnTo>
                  <a:pt x="1981200" y="28193"/>
                </a:lnTo>
                <a:lnTo>
                  <a:pt x="1981200" y="548639"/>
                </a:lnTo>
                <a:lnTo>
                  <a:pt x="1994915" y="5486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57677" y="5014919"/>
            <a:ext cx="1061720" cy="338455"/>
          </a:xfrm>
          <a:custGeom>
            <a:avLst/>
            <a:gdLst/>
            <a:ahLst/>
            <a:cxnLst/>
            <a:rect l="l" t="t" r="r" b="b"/>
            <a:pathLst>
              <a:path w="1061720" h="338454">
                <a:moveTo>
                  <a:pt x="915866" y="338130"/>
                </a:moveTo>
                <a:lnTo>
                  <a:pt x="853524" y="327919"/>
                </a:lnTo>
                <a:lnTo>
                  <a:pt x="803844" y="317249"/>
                </a:lnTo>
                <a:lnTo>
                  <a:pt x="755201" y="304351"/>
                </a:lnTo>
                <a:lnTo>
                  <a:pt x="708530" y="289120"/>
                </a:lnTo>
                <a:lnTo>
                  <a:pt x="664765" y="271458"/>
                </a:lnTo>
                <a:lnTo>
                  <a:pt x="624839" y="251262"/>
                </a:lnTo>
                <a:lnTo>
                  <a:pt x="591226" y="226246"/>
                </a:lnTo>
                <a:lnTo>
                  <a:pt x="571515" y="190504"/>
                </a:lnTo>
                <a:lnTo>
                  <a:pt x="570737" y="179634"/>
                </a:lnTo>
                <a:lnTo>
                  <a:pt x="555593" y="149430"/>
                </a:lnTo>
                <a:lnTo>
                  <a:pt x="528627" y="122313"/>
                </a:lnTo>
                <a:lnTo>
                  <a:pt x="491759" y="98188"/>
                </a:lnTo>
                <a:lnTo>
                  <a:pt x="446903" y="76959"/>
                </a:lnTo>
                <a:lnTo>
                  <a:pt x="395976" y="58531"/>
                </a:lnTo>
                <a:lnTo>
                  <a:pt x="340895" y="42810"/>
                </a:lnTo>
                <a:lnTo>
                  <a:pt x="283576" y="29701"/>
                </a:lnTo>
                <a:lnTo>
                  <a:pt x="225937" y="19107"/>
                </a:lnTo>
                <a:lnTo>
                  <a:pt x="169893" y="10936"/>
                </a:lnTo>
                <a:lnTo>
                  <a:pt x="117360" y="5090"/>
                </a:lnTo>
                <a:lnTo>
                  <a:pt x="70256" y="1477"/>
                </a:lnTo>
                <a:lnTo>
                  <a:pt x="30497" y="0"/>
                </a:lnTo>
                <a:lnTo>
                  <a:pt x="0" y="564"/>
                </a:lnTo>
                <a:lnTo>
                  <a:pt x="0" y="28758"/>
                </a:lnTo>
                <a:lnTo>
                  <a:pt x="51183" y="30049"/>
                </a:lnTo>
                <a:lnTo>
                  <a:pt x="103595" y="33043"/>
                </a:lnTo>
                <a:lnTo>
                  <a:pt x="156751" y="37913"/>
                </a:lnTo>
                <a:lnTo>
                  <a:pt x="210164" y="44836"/>
                </a:lnTo>
                <a:lnTo>
                  <a:pt x="263347" y="53987"/>
                </a:lnTo>
                <a:lnTo>
                  <a:pt x="315815" y="65543"/>
                </a:lnTo>
                <a:lnTo>
                  <a:pt x="367080" y="79677"/>
                </a:lnTo>
                <a:lnTo>
                  <a:pt x="416656" y="96567"/>
                </a:lnTo>
                <a:lnTo>
                  <a:pt x="464058" y="116388"/>
                </a:lnTo>
                <a:lnTo>
                  <a:pt x="511692" y="145258"/>
                </a:lnTo>
                <a:lnTo>
                  <a:pt x="543306" y="188778"/>
                </a:lnTo>
                <a:lnTo>
                  <a:pt x="550939" y="218826"/>
                </a:lnTo>
                <a:lnTo>
                  <a:pt x="570919" y="246041"/>
                </a:lnTo>
                <a:lnTo>
                  <a:pt x="601278" y="270497"/>
                </a:lnTo>
                <a:lnTo>
                  <a:pt x="640045" y="292266"/>
                </a:lnTo>
                <a:lnTo>
                  <a:pt x="685251" y="311421"/>
                </a:lnTo>
                <a:lnTo>
                  <a:pt x="734928" y="328034"/>
                </a:lnTo>
                <a:lnTo>
                  <a:pt x="772170" y="338130"/>
                </a:lnTo>
                <a:lnTo>
                  <a:pt x="915866" y="338130"/>
                </a:lnTo>
                <a:close/>
              </a:path>
              <a:path w="1061720" h="338454">
                <a:moveTo>
                  <a:pt x="1061237" y="338130"/>
                </a:moveTo>
                <a:lnTo>
                  <a:pt x="1030223" y="321366"/>
                </a:lnTo>
                <a:lnTo>
                  <a:pt x="1029630" y="338130"/>
                </a:lnTo>
                <a:lnTo>
                  <a:pt x="1061237" y="33813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977640" y="5231544"/>
            <a:ext cx="3545840" cy="283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225"/>
              </a:lnSpc>
              <a:tabLst>
                <a:tab pos="555625" algn="l"/>
                <a:tab pos="3275965" algn="l"/>
              </a:tabLst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500" b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853684" y="4682623"/>
            <a:ext cx="824865" cy="670560"/>
          </a:xfrm>
          <a:custGeom>
            <a:avLst/>
            <a:gdLst/>
            <a:ahLst/>
            <a:cxnLst/>
            <a:rect l="l" t="t" r="r" b="b"/>
            <a:pathLst>
              <a:path w="824865" h="670560">
                <a:moveTo>
                  <a:pt x="824822" y="338606"/>
                </a:moveTo>
                <a:lnTo>
                  <a:pt x="817820" y="295367"/>
                </a:lnTo>
                <a:lnTo>
                  <a:pt x="803019" y="252788"/>
                </a:lnTo>
                <a:lnTo>
                  <a:pt x="781913" y="211934"/>
                </a:lnTo>
                <a:lnTo>
                  <a:pt x="755996" y="173867"/>
                </a:lnTo>
                <a:lnTo>
                  <a:pt x="726762" y="139653"/>
                </a:lnTo>
                <a:lnTo>
                  <a:pt x="695706" y="110356"/>
                </a:lnTo>
                <a:lnTo>
                  <a:pt x="652307" y="77635"/>
                </a:lnTo>
                <a:lnTo>
                  <a:pt x="609408" y="51320"/>
                </a:lnTo>
                <a:lnTo>
                  <a:pt x="566518" y="30956"/>
                </a:lnTo>
                <a:lnTo>
                  <a:pt x="523148" y="16088"/>
                </a:lnTo>
                <a:lnTo>
                  <a:pt x="478806" y="6260"/>
                </a:lnTo>
                <a:lnTo>
                  <a:pt x="433005" y="1018"/>
                </a:lnTo>
                <a:lnTo>
                  <a:pt x="389497" y="4"/>
                </a:lnTo>
                <a:lnTo>
                  <a:pt x="383402" y="0"/>
                </a:lnTo>
                <a:lnTo>
                  <a:pt x="335061" y="2467"/>
                </a:lnTo>
                <a:lnTo>
                  <a:pt x="281939" y="8248"/>
                </a:lnTo>
                <a:lnTo>
                  <a:pt x="240559" y="14129"/>
                </a:lnTo>
                <a:lnTo>
                  <a:pt x="187248" y="24832"/>
                </a:lnTo>
                <a:lnTo>
                  <a:pt x="129463" y="40538"/>
                </a:lnTo>
                <a:lnTo>
                  <a:pt x="74659" y="61430"/>
                </a:lnTo>
                <a:lnTo>
                  <a:pt x="30289" y="87690"/>
                </a:lnTo>
                <a:lnTo>
                  <a:pt x="3810" y="119500"/>
                </a:lnTo>
                <a:lnTo>
                  <a:pt x="3048" y="120262"/>
                </a:lnTo>
                <a:lnTo>
                  <a:pt x="3048" y="121024"/>
                </a:lnTo>
                <a:lnTo>
                  <a:pt x="2286" y="121786"/>
                </a:lnTo>
                <a:lnTo>
                  <a:pt x="762" y="129406"/>
                </a:lnTo>
                <a:lnTo>
                  <a:pt x="0" y="133978"/>
                </a:lnTo>
                <a:lnTo>
                  <a:pt x="0" y="137026"/>
                </a:lnTo>
                <a:lnTo>
                  <a:pt x="28193" y="137788"/>
                </a:lnTo>
                <a:lnTo>
                  <a:pt x="28193" y="135502"/>
                </a:lnTo>
                <a:lnTo>
                  <a:pt x="28955" y="133978"/>
                </a:lnTo>
                <a:lnTo>
                  <a:pt x="28955" y="132454"/>
                </a:lnTo>
                <a:lnTo>
                  <a:pt x="29717" y="130168"/>
                </a:lnTo>
                <a:lnTo>
                  <a:pt x="29717" y="131634"/>
                </a:lnTo>
                <a:lnTo>
                  <a:pt x="53721" y="105788"/>
                </a:lnTo>
                <a:lnTo>
                  <a:pt x="95388" y="83333"/>
                </a:lnTo>
                <a:lnTo>
                  <a:pt x="146689" y="65131"/>
                </a:lnTo>
                <a:lnTo>
                  <a:pt x="200360" y="51222"/>
                </a:lnTo>
                <a:lnTo>
                  <a:pt x="249136" y="41646"/>
                </a:lnTo>
                <a:lnTo>
                  <a:pt x="342718" y="30470"/>
                </a:lnTo>
                <a:lnTo>
                  <a:pt x="395729" y="28245"/>
                </a:lnTo>
                <a:lnTo>
                  <a:pt x="445615" y="30461"/>
                </a:lnTo>
                <a:lnTo>
                  <a:pt x="493214" y="37814"/>
                </a:lnTo>
                <a:lnTo>
                  <a:pt x="539358" y="50995"/>
                </a:lnTo>
                <a:lnTo>
                  <a:pt x="584883" y="70700"/>
                </a:lnTo>
                <a:lnTo>
                  <a:pt x="630625" y="97622"/>
                </a:lnTo>
                <a:lnTo>
                  <a:pt x="677417" y="132454"/>
                </a:lnTo>
                <a:lnTo>
                  <a:pt x="708158" y="161706"/>
                </a:lnTo>
                <a:lnTo>
                  <a:pt x="737258" y="196566"/>
                </a:lnTo>
                <a:lnTo>
                  <a:pt x="762641" y="235631"/>
                </a:lnTo>
                <a:lnTo>
                  <a:pt x="782235" y="277496"/>
                </a:lnTo>
                <a:lnTo>
                  <a:pt x="793966" y="320757"/>
                </a:lnTo>
                <a:lnTo>
                  <a:pt x="795759" y="364010"/>
                </a:lnTo>
                <a:lnTo>
                  <a:pt x="795759" y="443780"/>
                </a:lnTo>
                <a:lnTo>
                  <a:pt x="809455" y="422806"/>
                </a:lnTo>
                <a:lnTo>
                  <a:pt x="822532" y="381440"/>
                </a:lnTo>
                <a:lnTo>
                  <a:pt x="824822" y="338606"/>
                </a:lnTo>
                <a:close/>
              </a:path>
              <a:path w="824865" h="670560">
                <a:moveTo>
                  <a:pt x="29717" y="130168"/>
                </a:moveTo>
                <a:lnTo>
                  <a:pt x="28955" y="132454"/>
                </a:lnTo>
                <a:lnTo>
                  <a:pt x="29344" y="132036"/>
                </a:lnTo>
                <a:lnTo>
                  <a:pt x="29717" y="130168"/>
                </a:lnTo>
                <a:close/>
              </a:path>
              <a:path w="824865" h="670560">
                <a:moveTo>
                  <a:pt x="29344" y="132036"/>
                </a:moveTo>
                <a:lnTo>
                  <a:pt x="28955" y="132454"/>
                </a:lnTo>
                <a:lnTo>
                  <a:pt x="28955" y="133978"/>
                </a:lnTo>
                <a:lnTo>
                  <a:pt x="29344" y="132036"/>
                </a:lnTo>
                <a:close/>
              </a:path>
              <a:path w="824865" h="670560">
                <a:moveTo>
                  <a:pt x="29717" y="131634"/>
                </a:moveTo>
                <a:lnTo>
                  <a:pt x="29717" y="130168"/>
                </a:lnTo>
                <a:lnTo>
                  <a:pt x="29344" y="132036"/>
                </a:lnTo>
                <a:lnTo>
                  <a:pt x="29717" y="131634"/>
                </a:lnTo>
                <a:close/>
              </a:path>
              <a:path w="824865" h="670560">
                <a:moveTo>
                  <a:pt x="113180" y="670426"/>
                </a:moveTo>
                <a:lnTo>
                  <a:pt x="112775" y="655186"/>
                </a:lnTo>
                <a:lnTo>
                  <a:pt x="84581" y="670426"/>
                </a:lnTo>
                <a:lnTo>
                  <a:pt x="113180" y="670426"/>
                </a:lnTo>
                <a:close/>
              </a:path>
              <a:path w="824865" h="670560">
                <a:moveTo>
                  <a:pt x="795759" y="443780"/>
                </a:moveTo>
                <a:lnTo>
                  <a:pt x="795759" y="364010"/>
                </a:lnTo>
                <a:lnTo>
                  <a:pt x="785541" y="405850"/>
                </a:lnTo>
                <a:lnTo>
                  <a:pt x="761238" y="444874"/>
                </a:lnTo>
                <a:lnTo>
                  <a:pt x="731362" y="475300"/>
                </a:lnTo>
                <a:lnTo>
                  <a:pt x="696988" y="503546"/>
                </a:lnTo>
                <a:lnTo>
                  <a:pt x="658683" y="529638"/>
                </a:lnTo>
                <a:lnTo>
                  <a:pt x="617015" y="553602"/>
                </a:lnTo>
                <a:lnTo>
                  <a:pt x="572552" y="575464"/>
                </a:lnTo>
                <a:lnTo>
                  <a:pt x="525861" y="595250"/>
                </a:lnTo>
                <a:lnTo>
                  <a:pt x="477510" y="612985"/>
                </a:lnTo>
                <a:lnTo>
                  <a:pt x="428067" y="628695"/>
                </a:lnTo>
                <a:lnTo>
                  <a:pt x="378098" y="642406"/>
                </a:lnTo>
                <a:lnTo>
                  <a:pt x="328173" y="654145"/>
                </a:lnTo>
                <a:lnTo>
                  <a:pt x="278858" y="663936"/>
                </a:lnTo>
                <a:lnTo>
                  <a:pt x="239157" y="670426"/>
                </a:lnTo>
                <a:lnTo>
                  <a:pt x="383402" y="670426"/>
                </a:lnTo>
                <a:lnTo>
                  <a:pt x="441108" y="654594"/>
                </a:lnTo>
                <a:lnTo>
                  <a:pt x="492144" y="638126"/>
                </a:lnTo>
                <a:lnTo>
                  <a:pt x="542019" y="619535"/>
                </a:lnTo>
                <a:lnTo>
                  <a:pt x="590149" y="598790"/>
                </a:lnTo>
                <a:lnTo>
                  <a:pt x="635946" y="575858"/>
                </a:lnTo>
                <a:lnTo>
                  <a:pt x="678826" y="550709"/>
                </a:lnTo>
                <a:lnTo>
                  <a:pt x="718201" y="523311"/>
                </a:lnTo>
                <a:lnTo>
                  <a:pt x="753487" y="493631"/>
                </a:lnTo>
                <a:lnTo>
                  <a:pt x="784097" y="461638"/>
                </a:lnTo>
                <a:lnTo>
                  <a:pt x="795759" y="44378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403340" y="4768850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24483" y="5353050"/>
            <a:ext cx="1933575" cy="114300"/>
          </a:xfrm>
          <a:custGeom>
            <a:avLst/>
            <a:gdLst/>
            <a:ahLst/>
            <a:cxnLst/>
            <a:rect l="l" t="t" r="r" b="b"/>
            <a:pathLst>
              <a:path w="1933575" h="114300">
                <a:moveTo>
                  <a:pt x="28193" y="86105"/>
                </a:moveTo>
                <a:lnTo>
                  <a:pt x="28193" y="0"/>
                </a:lnTo>
                <a:lnTo>
                  <a:pt x="0" y="0"/>
                </a:lnTo>
                <a:lnTo>
                  <a:pt x="0" y="114300"/>
                </a:lnTo>
                <a:lnTo>
                  <a:pt x="13715" y="114300"/>
                </a:lnTo>
                <a:lnTo>
                  <a:pt x="13715" y="86105"/>
                </a:lnTo>
                <a:lnTo>
                  <a:pt x="28193" y="86105"/>
                </a:lnTo>
                <a:close/>
              </a:path>
              <a:path w="1933575" h="114300">
                <a:moveTo>
                  <a:pt x="1918715" y="86105"/>
                </a:moveTo>
                <a:lnTo>
                  <a:pt x="13715" y="86105"/>
                </a:lnTo>
                <a:lnTo>
                  <a:pt x="28193" y="100584"/>
                </a:lnTo>
                <a:lnTo>
                  <a:pt x="28193" y="114300"/>
                </a:lnTo>
                <a:lnTo>
                  <a:pt x="1904999" y="114300"/>
                </a:lnTo>
                <a:lnTo>
                  <a:pt x="1904999" y="100584"/>
                </a:lnTo>
                <a:lnTo>
                  <a:pt x="1918715" y="86105"/>
                </a:lnTo>
                <a:close/>
              </a:path>
              <a:path w="1933575" h="114300">
                <a:moveTo>
                  <a:pt x="28193" y="114300"/>
                </a:moveTo>
                <a:lnTo>
                  <a:pt x="28193" y="100584"/>
                </a:lnTo>
                <a:lnTo>
                  <a:pt x="13715" y="86105"/>
                </a:lnTo>
                <a:lnTo>
                  <a:pt x="13715" y="114300"/>
                </a:lnTo>
                <a:lnTo>
                  <a:pt x="28193" y="114300"/>
                </a:lnTo>
                <a:close/>
              </a:path>
              <a:path w="1933575" h="114300">
                <a:moveTo>
                  <a:pt x="1933193" y="114300"/>
                </a:moveTo>
                <a:lnTo>
                  <a:pt x="1933193" y="0"/>
                </a:lnTo>
                <a:lnTo>
                  <a:pt x="1904999" y="0"/>
                </a:lnTo>
                <a:lnTo>
                  <a:pt x="1904999" y="86105"/>
                </a:lnTo>
                <a:lnTo>
                  <a:pt x="1918715" y="86105"/>
                </a:lnTo>
                <a:lnTo>
                  <a:pt x="1918715" y="114300"/>
                </a:lnTo>
                <a:lnTo>
                  <a:pt x="1933193" y="114300"/>
                </a:lnTo>
                <a:close/>
              </a:path>
              <a:path w="1933575" h="114300">
                <a:moveTo>
                  <a:pt x="1918715" y="114300"/>
                </a:moveTo>
                <a:lnTo>
                  <a:pt x="1918715" y="86105"/>
                </a:lnTo>
                <a:lnTo>
                  <a:pt x="1904999" y="100584"/>
                </a:lnTo>
                <a:lnTo>
                  <a:pt x="1904999" y="114300"/>
                </a:lnTo>
                <a:lnTo>
                  <a:pt x="1918715" y="1143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72484" y="5353050"/>
            <a:ext cx="2009775" cy="608330"/>
          </a:xfrm>
          <a:custGeom>
            <a:avLst/>
            <a:gdLst/>
            <a:ahLst/>
            <a:cxnLst/>
            <a:rect l="l" t="t" r="r" b="b"/>
            <a:pathLst>
              <a:path w="2009775" h="608329">
                <a:moveTo>
                  <a:pt x="28194" y="579882"/>
                </a:moveTo>
                <a:lnTo>
                  <a:pt x="28193" y="0"/>
                </a:lnTo>
                <a:lnTo>
                  <a:pt x="0" y="0"/>
                </a:lnTo>
                <a:lnTo>
                  <a:pt x="0" y="608076"/>
                </a:lnTo>
                <a:lnTo>
                  <a:pt x="13716" y="608076"/>
                </a:lnTo>
                <a:lnTo>
                  <a:pt x="13716" y="579882"/>
                </a:lnTo>
                <a:lnTo>
                  <a:pt x="28194" y="579882"/>
                </a:lnTo>
                <a:close/>
              </a:path>
              <a:path w="2009775" h="608329">
                <a:moveTo>
                  <a:pt x="1994916" y="579882"/>
                </a:moveTo>
                <a:lnTo>
                  <a:pt x="13716" y="579882"/>
                </a:lnTo>
                <a:lnTo>
                  <a:pt x="28194" y="594360"/>
                </a:lnTo>
                <a:lnTo>
                  <a:pt x="28194" y="608076"/>
                </a:lnTo>
                <a:lnTo>
                  <a:pt x="1981200" y="608076"/>
                </a:lnTo>
                <a:lnTo>
                  <a:pt x="1981200" y="594360"/>
                </a:lnTo>
                <a:lnTo>
                  <a:pt x="1994916" y="579882"/>
                </a:lnTo>
                <a:close/>
              </a:path>
              <a:path w="2009775" h="608329">
                <a:moveTo>
                  <a:pt x="28194" y="608076"/>
                </a:moveTo>
                <a:lnTo>
                  <a:pt x="28194" y="594360"/>
                </a:lnTo>
                <a:lnTo>
                  <a:pt x="13716" y="579882"/>
                </a:lnTo>
                <a:lnTo>
                  <a:pt x="13716" y="608076"/>
                </a:lnTo>
                <a:lnTo>
                  <a:pt x="28194" y="608076"/>
                </a:lnTo>
                <a:close/>
              </a:path>
              <a:path w="2009775" h="608329">
                <a:moveTo>
                  <a:pt x="2009394" y="608076"/>
                </a:moveTo>
                <a:lnTo>
                  <a:pt x="2009393" y="0"/>
                </a:lnTo>
                <a:lnTo>
                  <a:pt x="1981199" y="0"/>
                </a:lnTo>
                <a:lnTo>
                  <a:pt x="1981200" y="579882"/>
                </a:lnTo>
                <a:lnTo>
                  <a:pt x="1994916" y="579882"/>
                </a:lnTo>
                <a:lnTo>
                  <a:pt x="1994916" y="608076"/>
                </a:lnTo>
                <a:lnTo>
                  <a:pt x="2009394" y="608076"/>
                </a:lnTo>
                <a:close/>
              </a:path>
              <a:path w="2009775" h="608329">
                <a:moveTo>
                  <a:pt x="1994916" y="608076"/>
                </a:moveTo>
                <a:lnTo>
                  <a:pt x="1994916" y="579882"/>
                </a:lnTo>
                <a:lnTo>
                  <a:pt x="1981200" y="594360"/>
                </a:lnTo>
                <a:lnTo>
                  <a:pt x="1981200" y="608076"/>
                </a:lnTo>
                <a:lnTo>
                  <a:pt x="1994916" y="60807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812540" y="3910838"/>
            <a:ext cx="1128395" cy="18345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900">
              <a:lnSpc>
                <a:spcPts val="219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s1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ts val="165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-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ts val="2190"/>
              </a:lnSpc>
              <a:spcBef>
                <a:spcPts val="1160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65100">
              <a:lnSpc>
                <a:spcPts val="162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9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marL="165100">
              <a:lnSpc>
                <a:spcPts val="180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marL="165100">
              <a:lnSpc>
                <a:spcPts val="1800"/>
              </a:lnSpc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550" spc="-6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  <a:p>
            <a:pPr marL="165100">
              <a:lnSpc>
                <a:spcPts val="1830"/>
              </a:lnSpc>
              <a:tabLst>
                <a:tab pos="497840" algn="l"/>
              </a:tabLst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00" spc="-4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29848" y="5353050"/>
            <a:ext cx="342900" cy="69850"/>
          </a:xfrm>
          <a:custGeom>
            <a:avLst/>
            <a:gdLst/>
            <a:ahLst/>
            <a:cxnLst/>
            <a:rect l="l" t="t" r="r" b="b"/>
            <a:pathLst>
              <a:path w="342900" h="69850">
                <a:moveTo>
                  <a:pt x="257060" y="11278"/>
                </a:moveTo>
                <a:lnTo>
                  <a:pt x="227279" y="9429"/>
                </a:lnTo>
                <a:lnTo>
                  <a:pt x="180091" y="4842"/>
                </a:lnTo>
                <a:lnTo>
                  <a:pt x="143695" y="0"/>
                </a:lnTo>
                <a:lnTo>
                  <a:pt x="0" y="0"/>
                </a:lnTo>
                <a:lnTo>
                  <a:pt x="67645" y="15797"/>
                </a:lnTo>
                <a:lnTo>
                  <a:pt x="118917" y="25223"/>
                </a:lnTo>
                <a:lnTo>
                  <a:pt x="166782" y="32398"/>
                </a:lnTo>
                <a:lnTo>
                  <a:pt x="209272" y="37395"/>
                </a:lnTo>
                <a:lnTo>
                  <a:pt x="256019" y="40674"/>
                </a:lnTo>
                <a:lnTo>
                  <a:pt x="257060" y="11278"/>
                </a:lnTo>
                <a:close/>
              </a:path>
              <a:path w="342900" h="69850">
                <a:moveTo>
                  <a:pt x="271769" y="61615"/>
                </a:moveTo>
                <a:lnTo>
                  <a:pt x="271769" y="12191"/>
                </a:lnTo>
                <a:lnTo>
                  <a:pt x="270245" y="41148"/>
                </a:lnTo>
                <a:lnTo>
                  <a:pt x="256019" y="40674"/>
                </a:lnTo>
                <a:lnTo>
                  <a:pt x="255005" y="69341"/>
                </a:lnTo>
                <a:lnTo>
                  <a:pt x="271769" y="61615"/>
                </a:lnTo>
                <a:close/>
              </a:path>
              <a:path w="342900" h="69850">
                <a:moveTo>
                  <a:pt x="271769" y="12191"/>
                </a:moveTo>
                <a:lnTo>
                  <a:pt x="257060" y="11278"/>
                </a:lnTo>
                <a:lnTo>
                  <a:pt x="256019" y="40674"/>
                </a:lnTo>
                <a:lnTo>
                  <a:pt x="270245" y="41148"/>
                </a:lnTo>
                <a:lnTo>
                  <a:pt x="271769" y="12191"/>
                </a:lnTo>
                <a:close/>
              </a:path>
              <a:path w="342900" h="69850">
                <a:moveTo>
                  <a:pt x="342635" y="28955"/>
                </a:moveTo>
                <a:lnTo>
                  <a:pt x="289066" y="0"/>
                </a:lnTo>
                <a:lnTo>
                  <a:pt x="257459" y="0"/>
                </a:lnTo>
                <a:lnTo>
                  <a:pt x="257060" y="11278"/>
                </a:lnTo>
                <a:lnTo>
                  <a:pt x="271769" y="12191"/>
                </a:lnTo>
                <a:lnTo>
                  <a:pt x="271769" y="61615"/>
                </a:lnTo>
                <a:lnTo>
                  <a:pt x="342635" y="28955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050539" y="5123179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225283" y="5509259"/>
            <a:ext cx="1933575" cy="381000"/>
          </a:xfrm>
          <a:custGeom>
            <a:avLst/>
            <a:gdLst/>
            <a:ahLst/>
            <a:cxnLst/>
            <a:rect l="l" t="t" r="r" b="b"/>
            <a:pathLst>
              <a:path w="1933575" h="381000">
                <a:moveTo>
                  <a:pt x="1933194" y="381000"/>
                </a:moveTo>
                <a:lnTo>
                  <a:pt x="1933194" y="0"/>
                </a:lnTo>
                <a:lnTo>
                  <a:pt x="0" y="0"/>
                </a:lnTo>
                <a:lnTo>
                  <a:pt x="0" y="381000"/>
                </a:lnTo>
                <a:lnTo>
                  <a:pt x="13716" y="381000"/>
                </a:lnTo>
                <a:lnTo>
                  <a:pt x="13716" y="28193"/>
                </a:lnTo>
                <a:lnTo>
                  <a:pt x="28194" y="13715"/>
                </a:lnTo>
                <a:lnTo>
                  <a:pt x="28194" y="28193"/>
                </a:lnTo>
                <a:lnTo>
                  <a:pt x="1905000" y="28193"/>
                </a:lnTo>
                <a:lnTo>
                  <a:pt x="1905000" y="13715"/>
                </a:lnTo>
                <a:lnTo>
                  <a:pt x="1918716" y="28193"/>
                </a:lnTo>
                <a:lnTo>
                  <a:pt x="1918716" y="381000"/>
                </a:lnTo>
                <a:lnTo>
                  <a:pt x="1933194" y="381000"/>
                </a:lnTo>
                <a:close/>
              </a:path>
              <a:path w="1933575" h="381000">
                <a:moveTo>
                  <a:pt x="28194" y="28193"/>
                </a:moveTo>
                <a:lnTo>
                  <a:pt x="28194" y="13715"/>
                </a:lnTo>
                <a:lnTo>
                  <a:pt x="13716" y="28193"/>
                </a:lnTo>
                <a:lnTo>
                  <a:pt x="28194" y="28193"/>
                </a:lnTo>
                <a:close/>
              </a:path>
              <a:path w="1933575" h="381000">
                <a:moveTo>
                  <a:pt x="28194" y="352043"/>
                </a:moveTo>
                <a:lnTo>
                  <a:pt x="28194" y="28193"/>
                </a:lnTo>
                <a:lnTo>
                  <a:pt x="13716" y="28193"/>
                </a:lnTo>
                <a:lnTo>
                  <a:pt x="13716" y="352043"/>
                </a:lnTo>
                <a:lnTo>
                  <a:pt x="28194" y="352043"/>
                </a:lnTo>
                <a:close/>
              </a:path>
              <a:path w="1933575" h="381000">
                <a:moveTo>
                  <a:pt x="1918716" y="352043"/>
                </a:moveTo>
                <a:lnTo>
                  <a:pt x="13716" y="352043"/>
                </a:lnTo>
                <a:lnTo>
                  <a:pt x="28194" y="366522"/>
                </a:lnTo>
                <a:lnTo>
                  <a:pt x="28194" y="381000"/>
                </a:lnTo>
                <a:lnTo>
                  <a:pt x="1905000" y="381000"/>
                </a:lnTo>
                <a:lnTo>
                  <a:pt x="1905000" y="366522"/>
                </a:lnTo>
                <a:lnTo>
                  <a:pt x="1918716" y="352043"/>
                </a:lnTo>
                <a:close/>
              </a:path>
              <a:path w="1933575" h="381000">
                <a:moveTo>
                  <a:pt x="28194" y="381000"/>
                </a:moveTo>
                <a:lnTo>
                  <a:pt x="28194" y="366522"/>
                </a:lnTo>
                <a:lnTo>
                  <a:pt x="13716" y="352043"/>
                </a:lnTo>
                <a:lnTo>
                  <a:pt x="13716" y="381000"/>
                </a:lnTo>
                <a:lnTo>
                  <a:pt x="28194" y="381000"/>
                </a:lnTo>
                <a:close/>
              </a:path>
              <a:path w="1933575" h="381000">
                <a:moveTo>
                  <a:pt x="1918716" y="28193"/>
                </a:moveTo>
                <a:lnTo>
                  <a:pt x="1905000" y="13715"/>
                </a:lnTo>
                <a:lnTo>
                  <a:pt x="1905000" y="28193"/>
                </a:lnTo>
                <a:lnTo>
                  <a:pt x="1918716" y="28193"/>
                </a:lnTo>
                <a:close/>
              </a:path>
              <a:path w="1933575" h="381000">
                <a:moveTo>
                  <a:pt x="1918716" y="352043"/>
                </a:moveTo>
                <a:lnTo>
                  <a:pt x="1918716" y="28193"/>
                </a:lnTo>
                <a:lnTo>
                  <a:pt x="1905000" y="28193"/>
                </a:lnTo>
                <a:lnTo>
                  <a:pt x="1905000" y="352043"/>
                </a:lnTo>
                <a:lnTo>
                  <a:pt x="1918716" y="352043"/>
                </a:lnTo>
                <a:close/>
              </a:path>
              <a:path w="1933575" h="381000">
                <a:moveTo>
                  <a:pt x="1918716" y="381000"/>
                </a:moveTo>
                <a:lnTo>
                  <a:pt x="1918716" y="352043"/>
                </a:lnTo>
                <a:lnTo>
                  <a:pt x="1905000" y="366522"/>
                </a:lnTo>
                <a:lnTo>
                  <a:pt x="1905000" y="381000"/>
                </a:lnTo>
                <a:lnTo>
                  <a:pt x="1918716" y="381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867400" y="5657850"/>
            <a:ext cx="1357630" cy="303530"/>
          </a:xfrm>
          <a:custGeom>
            <a:avLst/>
            <a:gdLst/>
            <a:ahLst/>
            <a:cxnLst/>
            <a:rect l="l" t="t" r="r" b="b"/>
            <a:pathLst>
              <a:path w="1357629" h="303529">
                <a:moveTo>
                  <a:pt x="671587" y="165816"/>
                </a:moveTo>
                <a:lnTo>
                  <a:pt x="618972" y="198867"/>
                </a:lnTo>
                <a:lnTo>
                  <a:pt x="582644" y="210904"/>
                </a:lnTo>
                <a:lnTo>
                  <a:pt x="507622" y="228847"/>
                </a:lnTo>
                <a:lnTo>
                  <a:pt x="458057" y="238378"/>
                </a:lnTo>
                <a:lnTo>
                  <a:pt x="407744" y="246604"/>
                </a:lnTo>
                <a:lnTo>
                  <a:pt x="356865" y="253606"/>
                </a:lnTo>
                <a:lnTo>
                  <a:pt x="305599" y="259464"/>
                </a:lnTo>
                <a:lnTo>
                  <a:pt x="254127" y="264259"/>
                </a:lnTo>
                <a:lnTo>
                  <a:pt x="202630" y="268069"/>
                </a:lnTo>
                <a:lnTo>
                  <a:pt x="151288" y="270977"/>
                </a:lnTo>
                <a:lnTo>
                  <a:pt x="100282" y="273061"/>
                </a:lnTo>
                <a:lnTo>
                  <a:pt x="49793" y="274403"/>
                </a:lnTo>
                <a:lnTo>
                  <a:pt x="0" y="275082"/>
                </a:lnTo>
                <a:lnTo>
                  <a:pt x="762" y="303276"/>
                </a:lnTo>
                <a:lnTo>
                  <a:pt x="51108" y="302787"/>
                </a:lnTo>
                <a:lnTo>
                  <a:pt x="102155" y="301553"/>
                </a:lnTo>
                <a:lnTo>
                  <a:pt x="153722" y="299502"/>
                </a:lnTo>
                <a:lnTo>
                  <a:pt x="205626" y="296567"/>
                </a:lnTo>
                <a:lnTo>
                  <a:pt x="257685" y="292676"/>
                </a:lnTo>
                <a:lnTo>
                  <a:pt x="309718" y="287760"/>
                </a:lnTo>
                <a:lnTo>
                  <a:pt x="361542" y="281749"/>
                </a:lnTo>
                <a:lnTo>
                  <a:pt x="412976" y="274573"/>
                </a:lnTo>
                <a:lnTo>
                  <a:pt x="463838" y="266164"/>
                </a:lnTo>
                <a:lnTo>
                  <a:pt x="513946" y="256451"/>
                </a:lnTo>
                <a:lnTo>
                  <a:pt x="563117" y="245363"/>
                </a:lnTo>
                <a:lnTo>
                  <a:pt x="638413" y="221899"/>
                </a:lnTo>
                <a:lnTo>
                  <a:pt x="671321" y="204677"/>
                </a:lnTo>
                <a:lnTo>
                  <a:pt x="671321" y="166877"/>
                </a:lnTo>
                <a:lnTo>
                  <a:pt x="671587" y="165816"/>
                </a:lnTo>
                <a:close/>
              </a:path>
              <a:path w="1357629" h="303529">
                <a:moveTo>
                  <a:pt x="671715" y="165697"/>
                </a:moveTo>
                <a:lnTo>
                  <a:pt x="671587" y="165816"/>
                </a:lnTo>
                <a:lnTo>
                  <a:pt x="671321" y="166877"/>
                </a:lnTo>
                <a:lnTo>
                  <a:pt x="671715" y="165697"/>
                </a:lnTo>
                <a:close/>
              </a:path>
              <a:path w="1357629" h="303529">
                <a:moveTo>
                  <a:pt x="671835" y="165585"/>
                </a:moveTo>
                <a:lnTo>
                  <a:pt x="671321" y="166877"/>
                </a:lnTo>
                <a:lnTo>
                  <a:pt x="671321" y="167639"/>
                </a:lnTo>
                <a:lnTo>
                  <a:pt x="671835" y="165585"/>
                </a:lnTo>
                <a:close/>
              </a:path>
              <a:path w="1357629" h="303529">
                <a:moveTo>
                  <a:pt x="672083" y="165353"/>
                </a:moveTo>
                <a:lnTo>
                  <a:pt x="671835" y="165585"/>
                </a:lnTo>
                <a:lnTo>
                  <a:pt x="671321" y="167639"/>
                </a:lnTo>
                <a:lnTo>
                  <a:pt x="672083" y="165353"/>
                </a:lnTo>
                <a:close/>
              </a:path>
              <a:path w="1357629" h="303529">
                <a:moveTo>
                  <a:pt x="1272044" y="57598"/>
                </a:moveTo>
                <a:lnTo>
                  <a:pt x="1271528" y="28701"/>
                </a:lnTo>
                <a:lnTo>
                  <a:pt x="1237088" y="29952"/>
                </a:lnTo>
                <a:lnTo>
                  <a:pt x="1188116" y="32389"/>
                </a:lnTo>
                <a:lnTo>
                  <a:pt x="1138753" y="35597"/>
                </a:lnTo>
                <a:lnTo>
                  <a:pt x="1089175" y="39673"/>
                </a:lnTo>
                <a:lnTo>
                  <a:pt x="1039558" y="44710"/>
                </a:lnTo>
                <a:lnTo>
                  <a:pt x="990078" y="50803"/>
                </a:lnTo>
                <a:lnTo>
                  <a:pt x="940912" y="58047"/>
                </a:lnTo>
                <a:lnTo>
                  <a:pt x="892234" y="66536"/>
                </a:lnTo>
                <a:lnTo>
                  <a:pt x="844222" y="76365"/>
                </a:lnTo>
                <a:lnTo>
                  <a:pt x="797051" y="87629"/>
                </a:lnTo>
                <a:lnTo>
                  <a:pt x="728367" y="111094"/>
                </a:lnTo>
                <a:lnTo>
                  <a:pt x="693656" y="130276"/>
                </a:lnTo>
                <a:lnTo>
                  <a:pt x="674369" y="153924"/>
                </a:lnTo>
                <a:lnTo>
                  <a:pt x="673607" y="154686"/>
                </a:lnTo>
                <a:lnTo>
                  <a:pt x="673607" y="156210"/>
                </a:lnTo>
                <a:lnTo>
                  <a:pt x="672845" y="159258"/>
                </a:lnTo>
                <a:lnTo>
                  <a:pt x="672083" y="160020"/>
                </a:lnTo>
                <a:lnTo>
                  <a:pt x="672083" y="165353"/>
                </a:lnTo>
                <a:lnTo>
                  <a:pt x="671321" y="167639"/>
                </a:lnTo>
                <a:lnTo>
                  <a:pt x="671321" y="204677"/>
                </a:lnTo>
                <a:lnTo>
                  <a:pt x="676950" y="201731"/>
                </a:lnTo>
                <a:lnTo>
                  <a:pt x="697991" y="176784"/>
                </a:lnTo>
                <a:lnTo>
                  <a:pt x="698753" y="176022"/>
                </a:lnTo>
                <a:lnTo>
                  <a:pt x="698753" y="174498"/>
                </a:lnTo>
                <a:lnTo>
                  <a:pt x="699515" y="171450"/>
                </a:lnTo>
                <a:lnTo>
                  <a:pt x="700277" y="171450"/>
                </a:lnTo>
                <a:lnTo>
                  <a:pt x="700277" y="165353"/>
                </a:lnTo>
                <a:lnTo>
                  <a:pt x="701039" y="163067"/>
                </a:lnTo>
                <a:lnTo>
                  <a:pt x="701039" y="164598"/>
                </a:lnTo>
                <a:lnTo>
                  <a:pt x="717303" y="148471"/>
                </a:lnTo>
                <a:lnTo>
                  <a:pt x="780702" y="122350"/>
                </a:lnTo>
                <a:lnTo>
                  <a:pt x="851285" y="104204"/>
                </a:lnTo>
                <a:lnTo>
                  <a:pt x="898673" y="94646"/>
                </a:lnTo>
                <a:lnTo>
                  <a:pt x="946673" y="86322"/>
                </a:lnTo>
                <a:lnTo>
                  <a:pt x="995123" y="79168"/>
                </a:lnTo>
                <a:lnTo>
                  <a:pt x="1043863" y="73118"/>
                </a:lnTo>
                <a:lnTo>
                  <a:pt x="1092731" y="68107"/>
                </a:lnTo>
                <a:lnTo>
                  <a:pt x="1141566" y="64070"/>
                </a:lnTo>
                <a:lnTo>
                  <a:pt x="1190206" y="60941"/>
                </a:lnTo>
                <a:lnTo>
                  <a:pt x="1238489" y="58656"/>
                </a:lnTo>
                <a:lnTo>
                  <a:pt x="1272044" y="57598"/>
                </a:lnTo>
                <a:close/>
              </a:path>
              <a:path w="1357629" h="303529">
                <a:moveTo>
                  <a:pt x="672083" y="164591"/>
                </a:moveTo>
                <a:lnTo>
                  <a:pt x="672083" y="163829"/>
                </a:lnTo>
                <a:lnTo>
                  <a:pt x="671587" y="165816"/>
                </a:lnTo>
                <a:lnTo>
                  <a:pt x="671715" y="165697"/>
                </a:lnTo>
                <a:lnTo>
                  <a:pt x="672083" y="164591"/>
                </a:lnTo>
                <a:close/>
              </a:path>
              <a:path w="1357629" h="303529">
                <a:moveTo>
                  <a:pt x="672083" y="165353"/>
                </a:moveTo>
                <a:lnTo>
                  <a:pt x="672083" y="164591"/>
                </a:lnTo>
                <a:lnTo>
                  <a:pt x="671835" y="165585"/>
                </a:lnTo>
                <a:lnTo>
                  <a:pt x="672083" y="165353"/>
                </a:lnTo>
                <a:close/>
              </a:path>
              <a:path w="1357629" h="303529">
                <a:moveTo>
                  <a:pt x="701039" y="163067"/>
                </a:moveTo>
                <a:lnTo>
                  <a:pt x="700277" y="165353"/>
                </a:lnTo>
                <a:lnTo>
                  <a:pt x="700531" y="165102"/>
                </a:lnTo>
                <a:lnTo>
                  <a:pt x="701039" y="163067"/>
                </a:lnTo>
                <a:close/>
              </a:path>
              <a:path w="1357629" h="303529">
                <a:moveTo>
                  <a:pt x="700531" y="165102"/>
                </a:moveTo>
                <a:lnTo>
                  <a:pt x="700277" y="165353"/>
                </a:lnTo>
                <a:lnTo>
                  <a:pt x="700277" y="166115"/>
                </a:lnTo>
                <a:lnTo>
                  <a:pt x="700531" y="165102"/>
                </a:lnTo>
                <a:close/>
              </a:path>
              <a:path w="1357629" h="303529">
                <a:moveTo>
                  <a:pt x="700784" y="164851"/>
                </a:moveTo>
                <a:lnTo>
                  <a:pt x="700657" y="164977"/>
                </a:lnTo>
                <a:lnTo>
                  <a:pt x="700277" y="166115"/>
                </a:lnTo>
                <a:lnTo>
                  <a:pt x="700277" y="166877"/>
                </a:lnTo>
                <a:lnTo>
                  <a:pt x="700784" y="164851"/>
                </a:lnTo>
                <a:close/>
              </a:path>
              <a:path w="1357629" h="303529">
                <a:moveTo>
                  <a:pt x="701039" y="163829"/>
                </a:moveTo>
                <a:lnTo>
                  <a:pt x="701039" y="163067"/>
                </a:lnTo>
                <a:lnTo>
                  <a:pt x="700531" y="165102"/>
                </a:lnTo>
                <a:lnTo>
                  <a:pt x="701039" y="163829"/>
                </a:lnTo>
                <a:close/>
              </a:path>
              <a:path w="1357629" h="303529">
                <a:moveTo>
                  <a:pt x="701039" y="163829"/>
                </a:moveTo>
                <a:lnTo>
                  <a:pt x="700657" y="164977"/>
                </a:lnTo>
                <a:lnTo>
                  <a:pt x="700784" y="164851"/>
                </a:lnTo>
                <a:lnTo>
                  <a:pt x="701039" y="163829"/>
                </a:lnTo>
                <a:close/>
              </a:path>
              <a:path w="1357629" h="303529">
                <a:moveTo>
                  <a:pt x="701039" y="164598"/>
                </a:moveTo>
                <a:lnTo>
                  <a:pt x="701039" y="163829"/>
                </a:lnTo>
                <a:lnTo>
                  <a:pt x="700784" y="164851"/>
                </a:lnTo>
                <a:lnTo>
                  <a:pt x="701039" y="164598"/>
                </a:lnTo>
                <a:close/>
              </a:path>
              <a:path w="1357629" h="303529">
                <a:moveTo>
                  <a:pt x="1357121" y="41148"/>
                </a:moveTo>
                <a:lnTo>
                  <a:pt x="1271015" y="0"/>
                </a:lnTo>
                <a:lnTo>
                  <a:pt x="1271528" y="28701"/>
                </a:lnTo>
                <a:lnTo>
                  <a:pt x="1285493" y="28194"/>
                </a:lnTo>
                <a:lnTo>
                  <a:pt x="1286255" y="57150"/>
                </a:lnTo>
                <a:lnTo>
                  <a:pt x="1286255" y="78177"/>
                </a:lnTo>
                <a:lnTo>
                  <a:pt x="1357121" y="41148"/>
                </a:lnTo>
                <a:close/>
              </a:path>
              <a:path w="1357629" h="303529">
                <a:moveTo>
                  <a:pt x="1286255" y="57150"/>
                </a:moveTo>
                <a:lnTo>
                  <a:pt x="1285493" y="28194"/>
                </a:lnTo>
                <a:lnTo>
                  <a:pt x="1271528" y="28701"/>
                </a:lnTo>
                <a:lnTo>
                  <a:pt x="1272044" y="57598"/>
                </a:lnTo>
                <a:lnTo>
                  <a:pt x="1286255" y="57150"/>
                </a:lnTo>
                <a:close/>
              </a:path>
              <a:path w="1357629" h="303529">
                <a:moveTo>
                  <a:pt x="1286255" y="78177"/>
                </a:moveTo>
                <a:lnTo>
                  <a:pt x="1286255" y="57150"/>
                </a:lnTo>
                <a:lnTo>
                  <a:pt x="1272044" y="57598"/>
                </a:lnTo>
                <a:lnTo>
                  <a:pt x="1272539" y="85344"/>
                </a:lnTo>
                <a:lnTo>
                  <a:pt x="1286255" y="78177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608318" y="5757926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FFCC00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41540" y="5194808"/>
            <a:ext cx="997585" cy="569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s3</a:t>
            </a:r>
            <a:endParaRPr sz="2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5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881878" y="5353050"/>
            <a:ext cx="355600" cy="71120"/>
          </a:xfrm>
          <a:custGeom>
            <a:avLst/>
            <a:gdLst/>
            <a:ahLst/>
            <a:cxnLst/>
            <a:rect l="l" t="t" r="r" b="b"/>
            <a:pathLst>
              <a:path w="355600" h="71120">
                <a:moveTo>
                  <a:pt x="85329" y="12922"/>
                </a:moveTo>
                <a:lnTo>
                  <a:pt x="84986" y="0"/>
                </a:lnTo>
                <a:lnTo>
                  <a:pt x="56387" y="0"/>
                </a:lnTo>
                <a:lnTo>
                  <a:pt x="0" y="30480"/>
                </a:lnTo>
                <a:lnTo>
                  <a:pt x="70866" y="63426"/>
                </a:lnTo>
                <a:lnTo>
                  <a:pt x="70866" y="13715"/>
                </a:lnTo>
                <a:lnTo>
                  <a:pt x="85329" y="12922"/>
                </a:lnTo>
                <a:close/>
              </a:path>
              <a:path w="355600" h="71120">
                <a:moveTo>
                  <a:pt x="86098" y="41871"/>
                </a:moveTo>
                <a:lnTo>
                  <a:pt x="85329" y="12922"/>
                </a:lnTo>
                <a:lnTo>
                  <a:pt x="70866" y="13715"/>
                </a:lnTo>
                <a:lnTo>
                  <a:pt x="72389" y="42672"/>
                </a:lnTo>
                <a:lnTo>
                  <a:pt x="86098" y="41871"/>
                </a:lnTo>
                <a:close/>
              </a:path>
              <a:path w="355600" h="71120">
                <a:moveTo>
                  <a:pt x="86868" y="70865"/>
                </a:moveTo>
                <a:lnTo>
                  <a:pt x="86098" y="41871"/>
                </a:lnTo>
                <a:lnTo>
                  <a:pt x="72389" y="42672"/>
                </a:lnTo>
                <a:lnTo>
                  <a:pt x="70866" y="13715"/>
                </a:lnTo>
                <a:lnTo>
                  <a:pt x="70866" y="63426"/>
                </a:lnTo>
                <a:lnTo>
                  <a:pt x="86868" y="70865"/>
                </a:lnTo>
                <a:close/>
              </a:path>
              <a:path w="355600" h="71120">
                <a:moveTo>
                  <a:pt x="355208" y="0"/>
                </a:moveTo>
                <a:lnTo>
                  <a:pt x="210963" y="0"/>
                </a:lnTo>
                <a:lnTo>
                  <a:pt x="202528" y="1378"/>
                </a:lnTo>
                <a:lnTo>
                  <a:pt x="156138" y="7352"/>
                </a:lnTo>
                <a:lnTo>
                  <a:pt x="112061" y="11456"/>
                </a:lnTo>
                <a:lnTo>
                  <a:pt x="85329" y="12922"/>
                </a:lnTo>
                <a:lnTo>
                  <a:pt x="86098" y="41871"/>
                </a:lnTo>
                <a:lnTo>
                  <a:pt x="160836" y="35777"/>
                </a:lnTo>
                <a:lnTo>
                  <a:pt x="208885" y="29447"/>
                </a:lnTo>
                <a:lnTo>
                  <a:pt x="258703" y="21152"/>
                </a:lnTo>
                <a:lnTo>
                  <a:pt x="309705" y="10862"/>
                </a:lnTo>
                <a:lnTo>
                  <a:pt x="355208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832516" y="5959602"/>
            <a:ext cx="59055" cy="372745"/>
          </a:xfrm>
          <a:custGeom>
            <a:avLst/>
            <a:gdLst/>
            <a:ahLst/>
            <a:cxnLst/>
            <a:rect l="l" t="t" r="r" b="b"/>
            <a:pathLst>
              <a:path w="59054" h="372745">
                <a:moveTo>
                  <a:pt x="15047" y="293649"/>
                </a:moveTo>
                <a:lnTo>
                  <a:pt x="13803" y="294894"/>
                </a:lnTo>
                <a:lnTo>
                  <a:pt x="13041" y="297180"/>
                </a:lnTo>
                <a:lnTo>
                  <a:pt x="11517" y="297942"/>
                </a:lnTo>
                <a:lnTo>
                  <a:pt x="11517" y="298703"/>
                </a:lnTo>
                <a:lnTo>
                  <a:pt x="10755" y="299465"/>
                </a:lnTo>
                <a:lnTo>
                  <a:pt x="10755" y="300227"/>
                </a:lnTo>
                <a:lnTo>
                  <a:pt x="2673" y="343814"/>
                </a:lnTo>
                <a:lnTo>
                  <a:pt x="0" y="372618"/>
                </a:lnTo>
                <a:lnTo>
                  <a:pt x="14565" y="372618"/>
                </a:lnTo>
                <a:lnTo>
                  <a:pt x="14565" y="296418"/>
                </a:lnTo>
                <a:lnTo>
                  <a:pt x="14708" y="296131"/>
                </a:lnTo>
                <a:lnTo>
                  <a:pt x="15047" y="293649"/>
                </a:lnTo>
                <a:close/>
              </a:path>
              <a:path w="59054" h="372745">
                <a:moveTo>
                  <a:pt x="14708" y="296131"/>
                </a:moveTo>
                <a:lnTo>
                  <a:pt x="14565" y="296418"/>
                </a:lnTo>
                <a:lnTo>
                  <a:pt x="14708" y="296131"/>
                </a:lnTo>
                <a:close/>
              </a:path>
              <a:path w="59054" h="372745">
                <a:moveTo>
                  <a:pt x="14683" y="296314"/>
                </a:moveTo>
                <a:lnTo>
                  <a:pt x="14565" y="297180"/>
                </a:lnTo>
                <a:lnTo>
                  <a:pt x="14683" y="296314"/>
                </a:lnTo>
                <a:close/>
              </a:path>
              <a:path w="59054" h="372745">
                <a:moveTo>
                  <a:pt x="14924" y="296104"/>
                </a:moveTo>
                <a:lnTo>
                  <a:pt x="14683" y="296314"/>
                </a:lnTo>
                <a:lnTo>
                  <a:pt x="14565" y="297180"/>
                </a:lnTo>
                <a:lnTo>
                  <a:pt x="14924" y="296104"/>
                </a:lnTo>
                <a:close/>
              </a:path>
              <a:path w="59054" h="372745">
                <a:moveTo>
                  <a:pt x="20661" y="372618"/>
                </a:moveTo>
                <a:lnTo>
                  <a:pt x="20661" y="291084"/>
                </a:lnTo>
                <a:lnTo>
                  <a:pt x="14924" y="296104"/>
                </a:lnTo>
                <a:lnTo>
                  <a:pt x="14565" y="297180"/>
                </a:lnTo>
                <a:lnTo>
                  <a:pt x="14565" y="372618"/>
                </a:lnTo>
                <a:lnTo>
                  <a:pt x="20661" y="372618"/>
                </a:lnTo>
                <a:close/>
              </a:path>
              <a:path w="59054" h="372745">
                <a:moveTo>
                  <a:pt x="15327" y="294894"/>
                </a:moveTo>
                <a:lnTo>
                  <a:pt x="14708" y="296131"/>
                </a:lnTo>
                <a:lnTo>
                  <a:pt x="14683" y="296314"/>
                </a:lnTo>
                <a:lnTo>
                  <a:pt x="14924" y="296104"/>
                </a:lnTo>
                <a:lnTo>
                  <a:pt x="15327" y="294894"/>
                </a:lnTo>
                <a:close/>
              </a:path>
              <a:path w="59054" h="372745">
                <a:moveTo>
                  <a:pt x="20661" y="291084"/>
                </a:moveTo>
                <a:lnTo>
                  <a:pt x="19137" y="291084"/>
                </a:lnTo>
                <a:lnTo>
                  <a:pt x="18375" y="291846"/>
                </a:lnTo>
                <a:lnTo>
                  <a:pt x="16089" y="292608"/>
                </a:lnTo>
                <a:lnTo>
                  <a:pt x="15047" y="293649"/>
                </a:lnTo>
                <a:lnTo>
                  <a:pt x="14708" y="296131"/>
                </a:lnTo>
                <a:lnTo>
                  <a:pt x="15327" y="294894"/>
                </a:lnTo>
                <a:lnTo>
                  <a:pt x="15327" y="295751"/>
                </a:lnTo>
                <a:lnTo>
                  <a:pt x="20661" y="291084"/>
                </a:lnTo>
                <a:close/>
              </a:path>
              <a:path w="59054" h="372745">
                <a:moveTo>
                  <a:pt x="15327" y="295751"/>
                </a:moveTo>
                <a:lnTo>
                  <a:pt x="15327" y="294894"/>
                </a:lnTo>
                <a:lnTo>
                  <a:pt x="14924" y="296104"/>
                </a:lnTo>
                <a:lnTo>
                  <a:pt x="15327" y="295751"/>
                </a:lnTo>
                <a:close/>
              </a:path>
              <a:path w="59054" h="372745">
                <a:moveTo>
                  <a:pt x="58761" y="0"/>
                </a:moveTo>
                <a:lnTo>
                  <a:pt x="30567" y="0"/>
                </a:lnTo>
                <a:lnTo>
                  <a:pt x="27567" y="148751"/>
                </a:lnTo>
                <a:lnTo>
                  <a:pt x="25191" y="199725"/>
                </a:lnTo>
                <a:lnTo>
                  <a:pt x="21068" y="249567"/>
                </a:lnTo>
                <a:lnTo>
                  <a:pt x="15047" y="293649"/>
                </a:lnTo>
                <a:lnTo>
                  <a:pt x="16089" y="292608"/>
                </a:lnTo>
                <a:lnTo>
                  <a:pt x="18375" y="291846"/>
                </a:lnTo>
                <a:lnTo>
                  <a:pt x="19137" y="291084"/>
                </a:lnTo>
                <a:lnTo>
                  <a:pt x="20661" y="291084"/>
                </a:lnTo>
                <a:lnTo>
                  <a:pt x="20661" y="372618"/>
                </a:lnTo>
                <a:lnTo>
                  <a:pt x="28831" y="372507"/>
                </a:lnTo>
                <a:lnTo>
                  <a:pt x="29270" y="366252"/>
                </a:lnTo>
                <a:lnTo>
                  <a:pt x="30567" y="356677"/>
                </a:lnTo>
                <a:lnTo>
                  <a:pt x="30567" y="317753"/>
                </a:lnTo>
                <a:lnTo>
                  <a:pt x="36304" y="312733"/>
                </a:lnTo>
                <a:lnTo>
                  <a:pt x="36663" y="311658"/>
                </a:lnTo>
                <a:lnTo>
                  <a:pt x="36663" y="314452"/>
                </a:lnTo>
                <a:lnTo>
                  <a:pt x="37425" y="313944"/>
                </a:lnTo>
                <a:lnTo>
                  <a:pt x="38187" y="311658"/>
                </a:lnTo>
                <a:lnTo>
                  <a:pt x="39711" y="310134"/>
                </a:lnTo>
                <a:lnTo>
                  <a:pt x="39711" y="309372"/>
                </a:lnTo>
                <a:lnTo>
                  <a:pt x="40473" y="308610"/>
                </a:lnTo>
                <a:lnTo>
                  <a:pt x="40473" y="307848"/>
                </a:lnTo>
                <a:lnTo>
                  <a:pt x="45227" y="289245"/>
                </a:lnTo>
                <a:lnTo>
                  <a:pt x="48712" y="264918"/>
                </a:lnTo>
                <a:lnTo>
                  <a:pt x="50935" y="240339"/>
                </a:lnTo>
                <a:lnTo>
                  <a:pt x="51903" y="220980"/>
                </a:lnTo>
                <a:lnTo>
                  <a:pt x="55318" y="165940"/>
                </a:lnTo>
                <a:lnTo>
                  <a:pt x="57466" y="110523"/>
                </a:lnTo>
                <a:lnTo>
                  <a:pt x="58547" y="55089"/>
                </a:lnTo>
                <a:lnTo>
                  <a:pt x="58761" y="0"/>
                </a:lnTo>
                <a:close/>
              </a:path>
              <a:path w="59054" h="372745">
                <a:moveTo>
                  <a:pt x="36304" y="312733"/>
                </a:moveTo>
                <a:lnTo>
                  <a:pt x="30567" y="317753"/>
                </a:lnTo>
                <a:lnTo>
                  <a:pt x="32091" y="316992"/>
                </a:lnTo>
                <a:lnTo>
                  <a:pt x="32853" y="316992"/>
                </a:lnTo>
                <a:lnTo>
                  <a:pt x="35901" y="314960"/>
                </a:lnTo>
                <a:lnTo>
                  <a:pt x="35901" y="313944"/>
                </a:lnTo>
                <a:lnTo>
                  <a:pt x="36304" y="312733"/>
                </a:lnTo>
                <a:close/>
              </a:path>
              <a:path w="59054" h="372745">
                <a:moveTo>
                  <a:pt x="36247" y="314729"/>
                </a:moveTo>
                <a:lnTo>
                  <a:pt x="32853" y="316992"/>
                </a:lnTo>
                <a:lnTo>
                  <a:pt x="32091" y="316992"/>
                </a:lnTo>
                <a:lnTo>
                  <a:pt x="30567" y="317753"/>
                </a:lnTo>
                <a:lnTo>
                  <a:pt x="30567" y="356677"/>
                </a:lnTo>
                <a:lnTo>
                  <a:pt x="36247" y="314729"/>
                </a:lnTo>
                <a:close/>
              </a:path>
              <a:path w="59054" h="372745">
                <a:moveTo>
                  <a:pt x="36546" y="312522"/>
                </a:moveTo>
                <a:lnTo>
                  <a:pt x="36304" y="312733"/>
                </a:lnTo>
                <a:lnTo>
                  <a:pt x="35901" y="313944"/>
                </a:lnTo>
                <a:lnTo>
                  <a:pt x="36522" y="312703"/>
                </a:lnTo>
                <a:lnTo>
                  <a:pt x="36546" y="312522"/>
                </a:lnTo>
                <a:close/>
              </a:path>
              <a:path w="59054" h="372745">
                <a:moveTo>
                  <a:pt x="36522" y="312703"/>
                </a:moveTo>
                <a:lnTo>
                  <a:pt x="35901" y="313944"/>
                </a:lnTo>
                <a:lnTo>
                  <a:pt x="35901" y="314960"/>
                </a:lnTo>
                <a:lnTo>
                  <a:pt x="36247" y="314729"/>
                </a:lnTo>
                <a:lnTo>
                  <a:pt x="36522" y="312703"/>
                </a:lnTo>
                <a:close/>
              </a:path>
              <a:path w="59054" h="372745">
                <a:moveTo>
                  <a:pt x="36663" y="314452"/>
                </a:moveTo>
                <a:lnTo>
                  <a:pt x="36663" y="312420"/>
                </a:lnTo>
                <a:lnTo>
                  <a:pt x="36522" y="312703"/>
                </a:lnTo>
                <a:lnTo>
                  <a:pt x="36247" y="314729"/>
                </a:lnTo>
                <a:lnTo>
                  <a:pt x="36663" y="314452"/>
                </a:lnTo>
                <a:close/>
              </a:path>
              <a:path w="59054" h="372745">
                <a:moveTo>
                  <a:pt x="36663" y="311658"/>
                </a:moveTo>
                <a:lnTo>
                  <a:pt x="36304" y="312733"/>
                </a:lnTo>
                <a:lnTo>
                  <a:pt x="36546" y="312522"/>
                </a:lnTo>
                <a:lnTo>
                  <a:pt x="36663" y="311658"/>
                </a:lnTo>
                <a:close/>
              </a:path>
              <a:path w="59054" h="372745">
                <a:moveTo>
                  <a:pt x="36663" y="312420"/>
                </a:moveTo>
                <a:lnTo>
                  <a:pt x="36522" y="312703"/>
                </a:lnTo>
                <a:lnTo>
                  <a:pt x="36663" y="312420"/>
                </a:lnTo>
                <a:close/>
              </a:path>
              <a:path w="59054" h="372745">
                <a:moveTo>
                  <a:pt x="36663" y="312420"/>
                </a:moveTo>
                <a:lnTo>
                  <a:pt x="36663" y="311658"/>
                </a:lnTo>
                <a:lnTo>
                  <a:pt x="36546" y="312522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191881" y="5890259"/>
            <a:ext cx="0" cy="441959"/>
          </a:xfrm>
          <a:custGeom>
            <a:avLst/>
            <a:gdLst/>
            <a:ahLst/>
            <a:cxnLst/>
            <a:rect l="l" t="t" r="r" b="b"/>
            <a:pathLst>
              <a:path w="0" h="441960">
                <a:moveTo>
                  <a:pt x="0" y="0"/>
                </a:moveTo>
                <a:lnTo>
                  <a:pt x="0" y="441960"/>
                </a:lnTo>
              </a:path>
            </a:pathLst>
          </a:custGeom>
          <a:ln w="28194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872484" y="6567678"/>
            <a:ext cx="1933575" cy="381000"/>
          </a:xfrm>
          <a:custGeom>
            <a:avLst/>
            <a:gdLst/>
            <a:ahLst/>
            <a:cxnLst/>
            <a:rect l="l" t="t" r="r" b="b"/>
            <a:pathLst>
              <a:path w="1933575" h="381000">
                <a:moveTo>
                  <a:pt x="1933193" y="381000"/>
                </a:moveTo>
                <a:lnTo>
                  <a:pt x="1933193" y="0"/>
                </a:lnTo>
                <a:lnTo>
                  <a:pt x="0" y="0"/>
                </a:lnTo>
                <a:lnTo>
                  <a:pt x="0" y="381000"/>
                </a:lnTo>
                <a:lnTo>
                  <a:pt x="13715" y="381000"/>
                </a:lnTo>
                <a:lnTo>
                  <a:pt x="13715" y="28955"/>
                </a:lnTo>
                <a:lnTo>
                  <a:pt x="28193" y="14477"/>
                </a:lnTo>
                <a:lnTo>
                  <a:pt x="28193" y="28955"/>
                </a:lnTo>
                <a:lnTo>
                  <a:pt x="1905000" y="28955"/>
                </a:lnTo>
                <a:lnTo>
                  <a:pt x="1905000" y="14477"/>
                </a:lnTo>
                <a:lnTo>
                  <a:pt x="1918715" y="28955"/>
                </a:lnTo>
                <a:lnTo>
                  <a:pt x="1918715" y="381000"/>
                </a:lnTo>
                <a:lnTo>
                  <a:pt x="1933193" y="381000"/>
                </a:lnTo>
                <a:close/>
              </a:path>
              <a:path w="1933575" h="381000">
                <a:moveTo>
                  <a:pt x="28193" y="28955"/>
                </a:moveTo>
                <a:lnTo>
                  <a:pt x="28193" y="14477"/>
                </a:lnTo>
                <a:lnTo>
                  <a:pt x="13715" y="28955"/>
                </a:lnTo>
                <a:lnTo>
                  <a:pt x="28193" y="28955"/>
                </a:lnTo>
                <a:close/>
              </a:path>
              <a:path w="1933575" h="381000">
                <a:moveTo>
                  <a:pt x="28193" y="352805"/>
                </a:moveTo>
                <a:lnTo>
                  <a:pt x="28193" y="28955"/>
                </a:lnTo>
                <a:lnTo>
                  <a:pt x="13715" y="28955"/>
                </a:lnTo>
                <a:lnTo>
                  <a:pt x="13715" y="352805"/>
                </a:lnTo>
                <a:lnTo>
                  <a:pt x="28193" y="352805"/>
                </a:lnTo>
                <a:close/>
              </a:path>
              <a:path w="1933575" h="381000">
                <a:moveTo>
                  <a:pt x="1918715" y="352805"/>
                </a:moveTo>
                <a:lnTo>
                  <a:pt x="13715" y="352805"/>
                </a:lnTo>
                <a:lnTo>
                  <a:pt x="28193" y="366522"/>
                </a:lnTo>
                <a:lnTo>
                  <a:pt x="28193" y="381000"/>
                </a:lnTo>
                <a:lnTo>
                  <a:pt x="1905000" y="381000"/>
                </a:lnTo>
                <a:lnTo>
                  <a:pt x="1905000" y="366522"/>
                </a:lnTo>
                <a:lnTo>
                  <a:pt x="1918715" y="352805"/>
                </a:lnTo>
                <a:close/>
              </a:path>
              <a:path w="1933575" h="381000">
                <a:moveTo>
                  <a:pt x="28193" y="381000"/>
                </a:moveTo>
                <a:lnTo>
                  <a:pt x="28193" y="366522"/>
                </a:lnTo>
                <a:lnTo>
                  <a:pt x="13715" y="352805"/>
                </a:lnTo>
                <a:lnTo>
                  <a:pt x="13715" y="381000"/>
                </a:lnTo>
                <a:lnTo>
                  <a:pt x="28193" y="381000"/>
                </a:lnTo>
                <a:close/>
              </a:path>
              <a:path w="1933575" h="381000">
                <a:moveTo>
                  <a:pt x="1918715" y="28955"/>
                </a:moveTo>
                <a:lnTo>
                  <a:pt x="1905000" y="14477"/>
                </a:lnTo>
                <a:lnTo>
                  <a:pt x="1905000" y="28955"/>
                </a:lnTo>
                <a:lnTo>
                  <a:pt x="1918715" y="28955"/>
                </a:lnTo>
                <a:close/>
              </a:path>
              <a:path w="1933575" h="381000">
                <a:moveTo>
                  <a:pt x="1918715" y="352805"/>
                </a:moveTo>
                <a:lnTo>
                  <a:pt x="1918715" y="28955"/>
                </a:lnTo>
                <a:lnTo>
                  <a:pt x="1905000" y="28955"/>
                </a:lnTo>
                <a:lnTo>
                  <a:pt x="1905000" y="352805"/>
                </a:lnTo>
                <a:lnTo>
                  <a:pt x="1918715" y="352805"/>
                </a:lnTo>
                <a:close/>
              </a:path>
              <a:path w="1933575" h="381000">
                <a:moveTo>
                  <a:pt x="1918715" y="381000"/>
                </a:moveTo>
                <a:lnTo>
                  <a:pt x="1918715" y="352805"/>
                </a:lnTo>
                <a:lnTo>
                  <a:pt x="1905000" y="366522"/>
                </a:lnTo>
                <a:lnTo>
                  <a:pt x="1905000" y="381000"/>
                </a:lnTo>
                <a:lnTo>
                  <a:pt x="1918715" y="381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797552" y="6332220"/>
            <a:ext cx="85344" cy="2354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931917" y="6039103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88740" y="6253986"/>
            <a:ext cx="879475" cy="569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s5</a:t>
            </a:r>
            <a:endParaRPr sz="2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( )</a:t>
            </a:r>
            <a:r>
              <a:rPr dirty="0" sz="1500" spc="-6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225283" y="6567678"/>
            <a:ext cx="1933575" cy="381000"/>
          </a:xfrm>
          <a:custGeom>
            <a:avLst/>
            <a:gdLst/>
            <a:ahLst/>
            <a:cxnLst/>
            <a:rect l="l" t="t" r="r" b="b"/>
            <a:pathLst>
              <a:path w="1933575" h="381000">
                <a:moveTo>
                  <a:pt x="1933194" y="381000"/>
                </a:moveTo>
                <a:lnTo>
                  <a:pt x="1933194" y="0"/>
                </a:lnTo>
                <a:lnTo>
                  <a:pt x="0" y="0"/>
                </a:lnTo>
                <a:lnTo>
                  <a:pt x="0" y="381000"/>
                </a:lnTo>
                <a:lnTo>
                  <a:pt x="13716" y="381000"/>
                </a:lnTo>
                <a:lnTo>
                  <a:pt x="13716" y="28955"/>
                </a:lnTo>
                <a:lnTo>
                  <a:pt x="28194" y="14477"/>
                </a:lnTo>
                <a:lnTo>
                  <a:pt x="28194" y="28955"/>
                </a:lnTo>
                <a:lnTo>
                  <a:pt x="1905000" y="28955"/>
                </a:lnTo>
                <a:lnTo>
                  <a:pt x="1905000" y="14477"/>
                </a:lnTo>
                <a:lnTo>
                  <a:pt x="1918716" y="28955"/>
                </a:lnTo>
                <a:lnTo>
                  <a:pt x="1918716" y="381000"/>
                </a:lnTo>
                <a:lnTo>
                  <a:pt x="1933194" y="381000"/>
                </a:lnTo>
                <a:close/>
              </a:path>
              <a:path w="1933575" h="381000">
                <a:moveTo>
                  <a:pt x="28194" y="28955"/>
                </a:moveTo>
                <a:lnTo>
                  <a:pt x="28194" y="14477"/>
                </a:lnTo>
                <a:lnTo>
                  <a:pt x="13716" y="28955"/>
                </a:lnTo>
                <a:lnTo>
                  <a:pt x="28194" y="28955"/>
                </a:lnTo>
                <a:close/>
              </a:path>
              <a:path w="1933575" h="381000">
                <a:moveTo>
                  <a:pt x="28194" y="352805"/>
                </a:moveTo>
                <a:lnTo>
                  <a:pt x="28194" y="28955"/>
                </a:lnTo>
                <a:lnTo>
                  <a:pt x="13716" y="28955"/>
                </a:lnTo>
                <a:lnTo>
                  <a:pt x="13716" y="352805"/>
                </a:lnTo>
                <a:lnTo>
                  <a:pt x="28194" y="352805"/>
                </a:lnTo>
                <a:close/>
              </a:path>
              <a:path w="1933575" h="381000">
                <a:moveTo>
                  <a:pt x="1918716" y="352805"/>
                </a:moveTo>
                <a:lnTo>
                  <a:pt x="13716" y="352805"/>
                </a:lnTo>
                <a:lnTo>
                  <a:pt x="28194" y="366522"/>
                </a:lnTo>
                <a:lnTo>
                  <a:pt x="28194" y="381000"/>
                </a:lnTo>
                <a:lnTo>
                  <a:pt x="1905000" y="381000"/>
                </a:lnTo>
                <a:lnTo>
                  <a:pt x="1905000" y="366522"/>
                </a:lnTo>
                <a:lnTo>
                  <a:pt x="1918716" y="352805"/>
                </a:lnTo>
                <a:close/>
              </a:path>
              <a:path w="1933575" h="381000">
                <a:moveTo>
                  <a:pt x="28194" y="381000"/>
                </a:moveTo>
                <a:lnTo>
                  <a:pt x="28194" y="366522"/>
                </a:lnTo>
                <a:lnTo>
                  <a:pt x="13716" y="352805"/>
                </a:lnTo>
                <a:lnTo>
                  <a:pt x="13716" y="381000"/>
                </a:lnTo>
                <a:lnTo>
                  <a:pt x="28194" y="381000"/>
                </a:lnTo>
                <a:close/>
              </a:path>
              <a:path w="1933575" h="381000">
                <a:moveTo>
                  <a:pt x="1918716" y="28955"/>
                </a:moveTo>
                <a:lnTo>
                  <a:pt x="1905000" y="14477"/>
                </a:lnTo>
                <a:lnTo>
                  <a:pt x="1905000" y="28955"/>
                </a:lnTo>
                <a:lnTo>
                  <a:pt x="1918716" y="28955"/>
                </a:lnTo>
                <a:close/>
              </a:path>
              <a:path w="1933575" h="381000">
                <a:moveTo>
                  <a:pt x="1918716" y="352805"/>
                </a:moveTo>
                <a:lnTo>
                  <a:pt x="1918716" y="28955"/>
                </a:lnTo>
                <a:lnTo>
                  <a:pt x="1905000" y="28955"/>
                </a:lnTo>
                <a:lnTo>
                  <a:pt x="1905000" y="352805"/>
                </a:lnTo>
                <a:lnTo>
                  <a:pt x="1918716" y="352805"/>
                </a:lnTo>
                <a:close/>
              </a:path>
              <a:path w="1933575" h="381000">
                <a:moveTo>
                  <a:pt x="1918716" y="381000"/>
                </a:moveTo>
                <a:lnTo>
                  <a:pt x="1918716" y="352805"/>
                </a:lnTo>
                <a:lnTo>
                  <a:pt x="1905000" y="366522"/>
                </a:lnTo>
                <a:lnTo>
                  <a:pt x="1905000" y="381000"/>
                </a:lnTo>
                <a:lnTo>
                  <a:pt x="1918716" y="381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7317740" y="6556336"/>
            <a:ext cx="919480" cy="2673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50" spc="-3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5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550" spc="-1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500" spc="-5" b="1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500" spc="-6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148828" y="6332220"/>
            <a:ext cx="86105" cy="2354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232140" y="5968998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CC00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241540" y="625398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s4</a:t>
            </a:r>
            <a:endParaRPr sz="2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16939" y="5909238"/>
            <a:ext cx="1207770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342265" algn="l"/>
                <a:tab pos="104203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16939" y="6761576"/>
            <a:ext cx="120078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77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6373" y="571754"/>
            <a:ext cx="35629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Potential</a:t>
            </a:r>
            <a:r>
              <a:rPr dirty="0" spc="-45"/>
              <a:t> </a:t>
            </a:r>
            <a:r>
              <a:rPr dirty="0" spc="-5"/>
              <a:t>Problem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16939" y="1475948"/>
            <a:ext cx="8096884" cy="493903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No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lookahead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Vulnerable to unnecessary</a:t>
            </a:r>
            <a:r>
              <a:rPr dirty="0" sz="2600" spc="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conflicts</a:t>
            </a:r>
            <a:endParaRPr sz="2600">
              <a:latin typeface="Tahoma"/>
              <a:cs typeface="Tahoma"/>
            </a:endParaRPr>
          </a:p>
          <a:p>
            <a:pPr lvl="1" marL="755650" marR="475615" indent="-286385">
              <a:lnSpc>
                <a:spcPts val="2810"/>
              </a:lnSpc>
              <a:spcBef>
                <a:spcPts val="66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Shift/Reduce Conflicts (may reduce too soon in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some cases)</a:t>
            </a:r>
            <a:endParaRPr sz="2600">
              <a:latin typeface="Tahoma"/>
              <a:cs typeface="Tahoma"/>
            </a:endParaRPr>
          </a:p>
          <a:p>
            <a:pPr lvl="1" marL="755650" indent="-271145">
              <a:lnSpc>
                <a:spcPct val="100000"/>
              </a:lnSpc>
              <a:spcBef>
                <a:spcPts val="27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Reduce/Reduce</a:t>
            </a:r>
            <a:r>
              <a:rPr dirty="0" sz="26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Conflicts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31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Solution: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Lookahead</a:t>
            </a:r>
            <a:endParaRPr sz="2600">
              <a:latin typeface="Tahoma"/>
              <a:cs typeface="Tahoma"/>
            </a:endParaRPr>
          </a:p>
          <a:p>
            <a:pPr lvl="1" marL="755015" marR="912494" indent="-285750">
              <a:lnSpc>
                <a:spcPts val="2810"/>
              </a:lnSpc>
              <a:spcBef>
                <a:spcPts val="66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Only for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reductions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reduce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only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when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next  symbol can occur after nonterminal from  production</a:t>
            </a:r>
            <a:endParaRPr sz="2600">
              <a:latin typeface="Tahoma"/>
              <a:cs typeface="Tahoma"/>
            </a:endParaRPr>
          </a:p>
          <a:p>
            <a:pPr lvl="1" marL="755015" marR="5080" indent="-285750">
              <a:lnSpc>
                <a:spcPts val="2790"/>
              </a:lnSpc>
              <a:spcBef>
                <a:spcPts val="65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Systematic lookahead, split 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states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based on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next 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symbol, action is always a function of next</a:t>
            </a:r>
            <a:r>
              <a:rPr dirty="0" sz="2600" spc="2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27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generalize to look ahead multiple</a:t>
            </a:r>
            <a:r>
              <a:rPr dirty="0" sz="2600" spc="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727" y="739393"/>
            <a:ext cx="70465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Reduction-Only </a:t>
            </a:r>
            <a:r>
              <a:rPr dirty="0"/>
              <a:t>Lookahead</a:t>
            </a:r>
            <a:r>
              <a:rPr dirty="0" spc="-40"/>
              <a:t> </a:t>
            </a:r>
            <a:r>
              <a:rPr dirty="0" spc="-5"/>
              <a:t>Parsing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682934"/>
            <a:ext cx="7112634" cy="379158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a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 contains 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5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2600">
              <a:latin typeface="Tahoma"/>
              <a:cs typeface="Tahoma"/>
            </a:endParaRPr>
          </a:p>
          <a:p>
            <a:pPr marL="355600" marR="5080" indent="-342900">
              <a:lnSpc>
                <a:spcPts val="314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  <a:tab pos="217614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by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only if next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input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 can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follow </a:t>
            </a:r>
            <a:r>
              <a:rPr dirty="0" sz="2750" spc="-95" i="1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some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derivation</a:t>
            </a:r>
            <a:endParaRPr sz="2600">
              <a:latin typeface="Tahoma"/>
              <a:cs typeface="Tahoma"/>
            </a:endParaRPr>
          </a:p>
          <a:p>
            <a:pPr marL="355600" indent="-340995">
              <a:lnSpc>
                <a:spcPct val="1000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Example</a:t>
            </a:r>
            <a:r>
              <a:rPr dirty="0" baseline="1068" sz="3900" spc="7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baseline="1068" sz="3900">
              <a:latin typeface="Tahoma"/>
              <a:cs typeface="Tahoma"/>
            </a:endParaRPr>
          </a:p>
          <a:p>
            <a:pPr marL="869315">
              <a:lnSpc>
                <a:spcPct val="100000"/>
              </a:lnSpc>
              <a:spcBef>
                <a:spcPts val="565"/>
              </a:spcBef>
              <a:tabLst>
                <a:tab pos="1396365" algn="l"/>
                <a:tab pos="2076450" algn="l"/>
              </a:tabLst>
            </a:pPr>
            <a:r>
              <a:rPr dirty="0" sz="3700" spc="-114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35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5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700" spc="-12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3700" spc="-5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3500">
              <a:latin typeface="Tahoma"/>
              <a:cs typeface="Tahoma"/>
            </a:endParaRPr>
          </a:p>
          <a:p>
            <a:pPr marL="869315">
              <a:lnSpc>
                <a:spcPct val="100000"/>
              </a:lnSpc>
              <a:spcBef>
                <a:spcPts val="600"/>
              </a:spcBef>
              <a:tabLst>
                <a:tab pos="1406525" algn="l"/>
              </a:tabLst>
            </a:pPr>
            <a:r>
              <a:rPr dirty="0" sz="3700" spc="-12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35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500" spc="2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3500">
              <a:latin typeface="Tahoma"/>
              <a:cs typeface="Tahoma"/>
            </a:endParaRPr>
          </a:p>
          <a:p>
            <a:pPr marL="869315">
              <a:lnSpc>
                <a:spcPct val="100000"/>
              </a:lnSpc>
              <a:spcBef>
                <a:spcPts val="600"/>
              </a:spcBef>
              <a:tabLst>
                <a:tab pos="1406525" algn="l"/>
              </a:tabLst>
            </a:pPr>
            <a:r>
              <a:rPr dirty="0" sz="3700" spc="-12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35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5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3500" spc="2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endParaRPr sz="35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8644" y="739393"/>
            <a:ext cx="53428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Parser Without</a:t>
            </a:r>
            <a:r>
              <a:rPr dirty="0" spc="-30"/>
              <a:t> </a:t>
            </a:r>
            <a:r>
              <a:rPr dirty="0"/>
              <a:t>Lookahead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52550" y="1733550"/>
            <a:ext cx="7696200" cy="681990"/>
          </a:xfrm>
          <a:custGeom>
            <a:avLst/>
            <a:gdLst/>
            <a:ahLst/>
            <a:cxnLst/>
            <a:rect l="l" t="t" r="r" b="b"/>
            <a:pathLst>
              <a:path w="7696200" h="681989">
                <a:moveTo>
                  <a:pt x="7696200" y="681989"/>
                </a:moveTo>
                <a:lnTo>
                  <a:pt x="76962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7658100" y="38099"/>
                </a:lnTo>
                <a:lnTo>
                  <a:pt x="7658100" y="19049"/>
                </a:lnTo>
                <a:lnTo>
                  <a:pt x="7677150" y="38099"/>
                </a:lnTo>
                <a:lnTo>
                  <a:pt x="7677150" y="681989"/>
                </a:lnTo>
                <a:lnTo>
                  <a:pt x="7696200" y="681989"/>
                </a:lnTo>
                <a:close/>
              </a:path>
              <a:path w="76962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76962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7696200" h="681989">
                <a:moveTo>
                  <a:pt x="7677150" y="38099"/>
                </a:moveTo>
                <a:lnTo>
                  <a:pt x="7658100" y="19049"/>
                </a:lnTo>
                <a:lnTo>
                  <a:pt x="7658100" y="38099"/>
                </a:lnTo>
                <a:lnTo>
                  <a:pt x="7677150" y="38099"/>
                </a:lnTo>
                <a:close/>
              </a:path>
              <a:path w="7696200" h="681989">
                <a:moveTo>
                  <a:pt x="7677150" y="681989"/>
                </a:moveTo>
                <a:lnTo>
                  <a:pt x="7677150" y="38099"/>
                </a:lnTo>
                <a:lnTo>
                  <a:pt x="7658100" y="38099"/>
                </a:lnTo>
                <a:lnTo>
                  <a:pt x="7658100" y="681989"/>
                </a:lnTo>
                <a:lnTo>
                  <a:pt x="76771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48750" y="2415539"/>
            <a:ext cx="552450" cy="979169"/>
          </a:xfrm>
          <a:custGeom>
            <a:avLst/>
            <a:gdLst/>
            <a:ahLst/>
            <a:cxnLst/>
            <a:rect l="l" t="t" r="r" b="b"/>
            <a:pathLst>
              <a:path w="552450" h="979170">
                <a:moveTo>
                  <a:pt x="0" y="979170"/>
                </a:moveTo>
                <a:lnTo>
                  <a:pt x="552450" y="979170"/>
                </a:lnTo>
                <a:lnTo>
                  <a:pt x="5524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0650" y="2415539"/>
            <a:ext cx="7620000" cy="979169"/>
          </a:xfrm>
          <a:custGeom>
            <a:avLst/>
            <a:gdLst/>
            <a:ahLst/>
            <a:cxnLst/>
            <a:rect l="l" t="t" r="r" b="b"/>
            <a:pathLst>
              <a:path w="7620000" h="979170">
                <a:moveTo>
                  <a:pt x="0" y="979170"/>
                </a:moveTo>
                <a:lnTo>
                  <a:pt x="7620000" y="979170"/>
                </a:lnTo>
                <a:lnTo>
                  <a:pt x="76200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2415539"/>
            <a:ext cx="895350" cy="979169"/>
          </a:xfrm>
          <a:custGeom>
            <a:avLst/>
            <a:gdLst/>
            <a:ahLst/>
            <a:cxnLst/>
            <a:rect l="l" t="t" r="r" b="b"/>
            <a:pathLst>
              <a:path w="895350" h="979170">
                <a:moveTo>
                  <a:pt x="0" y="979170"/>
                </a:moveTo>
                <a:lnTo>
                  <a:pt x="895350" y="979170"/>
                </a:lnTo>
                <a:lnTo>
                  <a:pt x="8953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10228" y="2891027"/>
            <a:ext cx="1610360" cy="314960"/>
          </a:xfrm>
          <a:custGeom>
            <a:avLst/>
            <a:gdLst/>
            <a:ahLst/>
            <a:cxnLst/>
            <a:rect l="l" t="t" r="r" b="b"/>
            <a:pathLst>
              <a:path w="1610360" h="314960">
                <a:moveTo>
                  <a:pt x="1610105" y="314705"/>
                </a:moveTo>
                <a:lnTo>
                  <a:pt x="1610105" y="0"/>
                </a:lnTo>
                <a:lnTo>
                  <a:pt x="0" y="0"/>
                </a:lnTo>
                <a:lnTo>
                  <a:pt x="0" y="314705"/>
                </a:lnTo>
                <a:lnTo>
                  <a:pt x="4572" y="314705"/>
                </a:lnTo>
                <a:lnTo>
                  <a:pt x="4572" y="9905"/>
                </a:lnTo>
                <a:lnTo>
                  <a:pt x="9906" y="4571"/>
                </a:lnTo>
                <a:lnTo>
                  <a:pt x="9906" y="9905"/>
                </a:lnTo>
                <a:lnTo>
                  <a:pt x="1600200" y="9905"/>
                </a:lnTo>
                <a:lnTo>
                  <a:pt x="1600200" y="4571"/>
                </a:lnTo>
                <a:lnTo>
                  <a:pt x="1604772" y="9905"/>
                </a:lnTo>
                <a:lnTo>
                  <a:pt x="1604772" y="314705"/>
                </a:lnTo>
                <a:lnTo>
                  <a:pt x="1610105" y="314705"/>
                </a:lnTo>
                <a:close/>
              </a:path>
              <a:path w="1610360" h="314960">
                <a:moveTo>
                  <a:pt x="9906" y="9905"/>
                </a:moveTo>
                <a:lnTo>
                  <a:pt x="9906" y="4571"/>
                </a:lnTo>
                <a:lnTo>
                  <a:pt x="4572" y="9905"/>
                </a:lnTo>
                <a:lnTo>
                  <a:pt x="9906" y="9905"/>
                </a:lnTo>
                <a:close/>
              </a:path>
              <a:path w="1610360" h="314960">
                <a:moveTo>
                  <a:pt x="9906" y="304799"/>
                </a:moveTo>
                <a:lnTo>
                  <a:pt x="9906" y="9905"/>
                </a:lnTo>
                <a:lnTo>
                  <a:pt x="4572" y="9905"/>
                </a:lnTo>
                <a:lnTo>
                  <a:pt x="4572" y="304799"/>
                </a:lnTo>
                <a:lnTo>
                  <a:pt x="9906" y="304799"/>
                </a:lnTo>
                <a:close/>
              </a:path>
              <a:path w="1610360" h="314960">
                <a:moveTo>
                  <a:pt x="1604772" y="304799"/>
                </a:moveTo>
                <a:lnTo>
                  <a:pt x="4572" y="304799"/>
                </a:lnTo>
                <a:lnTo>
                  <a:pt x="9906" y="309371"/>
                </a:lnTo>
                <a:lnTo>
                  <a:pt x="9906" y="314705"/>
                </a:lnTo>
                <a:lnTo>
                  <a:pt x="1600200" y="314705"/>
                </a:lnTo>
                <a:lnTo>
                  <a:pt x="1600200" y="309371"/>
                </a:lnTo>
                <a:lnTo>
                  <a:pt x="1604772" y="304799"/>
                </a:lnTo>
                <a:close/>
              </a:path>
              <a:path w="1610360" h="314960">
                <a:moveTo>
                  <a:pt x="9906" y="314705"/>
                </a:moveTo>
                <a:lnTo>
                  <a:pt x="9906" y="309371"/>
                </a:lnTo>
                <a:lnTo>
                  <a:pt x="4572" y="304799"/>
                </a:lnTo>
                <a:lnTo>
                  <a:pt x="4572" y="314705"/>
                </a:lnTo>
                <a:lnTo>
                  <a:pt x="9906" y="314705"/>
                </a:lnTo>
                <a:close/>
              </a:path>
              <a:path w="1610360" h="314960">
                <a:moveTo>
                  <a:pt x="1604772" y="9905"/>
                </a:moveTo>
                <a:lnTo>
                  <a:pt x="1600200" y="4571"/>
                </a:lnTo>
                <a:lnTo>
                  <a:pt x="1600200" y="9905"/>
                </a:lnTo>
                <a:lnTo>
                  <a:pt x="1604772" y="9905"/>
                </a:lnTo>
                <a:close/>
              </a:path>
              <a:path w="1610360" h="314960">
                <a:moveTo>
                  <a:pt x="1604772" y="304799"/>
                </a:moveTo>
                <a:lnTo>
                  <a:pt x="1604772" y="9905"/>
                </a:lnTo>
                <a:lnTo>
                  <a:pt x="1600200" y="9905"/>
                </a:lnTo>
                <a:lnTo>
                  <a:pt x="1600200" y="304799"/>
                </a:lnTo>
                <a:lnTo>
                  <a:pt x="1604772" y="304799"/>
                </a:lnTo>
                <a:close/>
              </a:path>
              <a:path w="1610360" h="314960">
                <a:moveTo>
                  <a:pt x="1604772" y="314705"/>
                </a:moveTo>
                <a:lnTo>
                  <a:pt x="1604772" y="304799"/>
                </a:lnTo>
                <a:lnTo>
                  <a:pt x="1600200" y="309371"/>
                </a:lnTo>
                <a:lnTo>
                  <a:pt x="1600200" y="314705"/>
                </a:lnTo>
                <a:lnTo>
                  <a:pt x="1604772" y="31470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25018" y="3269956"/>
            <a:ext cx="5571490" cy="316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460"/>
              </a:lnSpc>
              <a:tabLst>
                <a:tab pos="1057910" algn="l"/>
                <a:tab pos="2705735" algn="l"/>
                <a:tab pos="4353560" algn="l"/>
              </a:tabLst>
            </a:pPr>
            <a:r>
              <a:rPr dirty="0" sz="2200" spc="-15">
                <a:solidFill>
                  <a:srgbClr val="00FF00"/>
                </a:solidFill>
                <a:latin typeface="Arial"/>
                <a:cs typeface="Arial"/>
              </a:rPr>
              <a:t>s</a:t>
            </a:r>
            <a:r>
              <a:rPr dirty="0" sz="2200" spc="20">
                <a:solidFill>
                  <a:srgbClr val="00FF00"/>
                </a:solidFill>
                <a:latin typeface="Arial"/>
                <a:cs typeface="Arial"/>
              </a:rPr>
              <a:t>2</a:t>
            </a:r>
            <a:r>
              <a:rPr dirty="0" sz="220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2200" spc="-15">
                <a:solidFill>
                  <a:srgbClr val="00FF00"/>
                </a:solidFill>
                <a:latin typeface="Arial"/>
                <a:cs typeface="Arial"/>
              </a:rPr>
              <a:t>r</a:t>
            </a:r>
            <a:r>
              <a:rPr dirty="0" sz="2200" spc="-2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00" spc="45">
                <a:solidFill>
                  <a:srgbClr val="00FF00"/>
                </a:solidFill>
                <a:latin typeface="Arial"/>
                <a:cs typeface="Arial"/>
              </a:rPr>
              <a:t>d</a:t>
            </a:r>
            <a:r>
              <a:rPr dirty="0" sz="2200" spc="35">
                <a:solidFill>
                  <a:srgbClr val="00FF00"/>
                </a:solidFill>
                <a:latin typeface="Arial"/>
                <a:cs typeface="Arial"/>
              </a:rPr>
              <a:t>u</a:t>
            </a:r>
            <a:r>
              <a:rPr dirty="0" sz="2200" spc="40">
                <a:solidFill>
                  <a:srgbClr val="00FF00"/>
                </a:solidFill>
                <a:latin typeface="Arial"/>
                <a:cs typeface="Arial"/>
              </a:rPr>
              <a:t>c</a:t>
            </a:r>
            <a:r>
              <a:rPr dirty="0" sz="2200" spc="-2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00" spc="-15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2200" spc="35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2200" spc="1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dirty="0" sz="220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2200" spc="-10">
                <a:solidFill>
                  <a:srgbClr val="00FF00"/>
                </a:solidFill>
                <a:latin typeface="Arial"/>
                <a:cs typeface="Arial"/>
              </a:rPr>
              <a:t>r</a:t>
            </a:r>
            <a:r>
              <a:rPr dirty="0" sz="2200" spc="-2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00" spc="40">
                <a:solidFill>
                  <a:srgbClr val="00FF00"/>
                </a:solidFill>
                <a:latin typeface="Arial"/>
                <a:cs typeface="Arial"/>
              </a:rPr>
              <a:t>d</a:t>
            </a:r>
            <a:r>
              <a:rPr dirty="0" sz="2200" spc="45">
                <a:solidFill>
                  <a:srgbClr val="00FF00"/>
                </a:solidFill>
                <a:latin typeface="Arial"/>
                <a:cs typeface="Arial"/>
              </a:rPr>
              <a:t>u</a:t>
            </a:r>
            <a:r>
              <a:rPr dirty="0" sz="2200" spc="40">
                <a:solidFill>
                  <a:srgbClr val="00FF00"/>
                </a:solidFill>
                <a:latin typeface="Arial"/>
                <a:cs typeface="Arial"/>
              </a:rPr>
              <a:t>c</a:t>
            </a:r>
            <a:r>
              <a:rPr dirty="0" sz="2200" spc="-2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00" spc="-10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2200" spc="4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2200" spc="1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dirty="0" sz="220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2200" spc="-15">
                <a:solidFill>
                  <a:srgbClr val="00FF00"/>
                </a:solidFill>
                <a:latin typeface="Arial"/>
                <a:cs typeface="Arial"/>
              </a:rPr>
              <a:t>r</a:t>
            </a:r>
            <a:r>
              <a:rPr dirty="0" sz="2200" spc="-2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00" spc="40">
                <a:solidFill>
                  <a:srgbClr val="00FF00"/>
                </a:solidFill>
                <a:latin typeface="Arial"/>
                <a:cs typeface="Arial"/>
              </a:rPr>
              <a:t>duc</a:t>
            </a:r>
            <a:r>
              <a:rPr dirty="0" sz="2200" spc="-15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00" spc="-15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2200" spc="35">
                <a:solidFill>
                  <a:srgbClr val="00FF00"/>
                </a:solidFill>
                <a:latin typeface="Arial"/>
                <a:cs typeface="Arial"/>
              </a:rPr>
              <a:t>3)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52550" y="3394709"/>
            <a:ext cx="7696200" cy="592455"/>
          </a:xfrm>
          <a:custGeom>
            <a:avLst/>
            <a:gdLst/>
            <a:ahLst/>
            <a:cxnLst/>
            <a:rect l="l" t="t" r="r" b="b"/>
            <a:pathLst>
              <a:path w="7696200" h="592454">
                <a:moveTo>
                  <a:pt x="38100" y="553974"/>
                </a:moveTo>
                <a:lnTo>
                  <a:pt x="38100" y="0"/>
                </a:lnTo>
                <a:lnTo>
                  <a:pt x="0" y="0"/>
                </a:lnTo>
                <a:lnTo>
                  <a:pt x="0" y="592074"/>
                </a:lnTo>
                <a:lnTo>
                  <a:pt x="19050" y="592074"/>
                </a:lnTo>
                <a:lnTo>
                  <a:pt x="19050" y="553974"/>
                </a:lnTo>
                <a:lnTo>
                  <a:pt x="38100" y="553974"/>
                </a:lnTo>
                <a:close/>
              </a:path>
              <a:path w="7696200" h="592454">
                <a:moveTo>
                  <a:pt x="7677150" y="553974"/>
                </a:moveTo>
                <a:lnTo>
                  <a:pt x="19050" y="553974"/>
                </a:lnTo>
                <a:lnTo>
                  <a:pt x="38100" y="573024"/>
                </a:lnTo>
                <a:lnTo>
                  <a:pt x="38100" y="592074"/>
                </a:lnTo>
                <a:lnTo>
                  <a:pt x="7658100" y="592074"/>
                </a:lnTo>
                <a:lnTo>
                  <a:pt x="7658100" y="573024"/>
                </a:lnTo>
                <a:lnTo>
                  <a:pt x="7677150" y="553974"/>
                </a:lnTo>
                <a:close/>
              </a:path>
              <a:path w="7696200" h="592454">
                <a:moveTo>
                  <a:pt x="38100" y="592074"/>
                </a:moveTo>
                <a:lnTo>
                  <a:pt x="38100" y="573024"/>
                </a:lnTo>
                <a:lnTo>
                  <a:pt x="19050" y="553974"/>
                </a:lnTo>
                <a:lnTo>
                  <a:pt x="19050" y="592074"/>
                </a:lnTo>
                <a:lnTo>
                  <a:pt x="38100" y="592074"/>
                </a:lnTo>
                <a:close/>
              </a:path>
              <a:path w="7696200" h="592454">
                <a:moveTo>
                  <a:pt x="7696200" y="592074"/>
                </a:moveTo>
                <a:lnTo>
                  <a:pt x="7696200" y="0"/>
                </a:lnTo>
                <a:lnTo>
                  <a:pt x="7658100" y="0"/>
                </a:lnTo>
                <a:lnTo>
                  <a:pt x="7658100" y="553974"/>
                </a:lnTo>
                <a:lnTo>
                  <a:pt x="7677150" y="553974"/>
                </a:lnTo>
                <a:lnTo>
                  <a:pt x="7677150" y="592074"/>
                </a:lnTo>
                <a:lnTo>
                  <a:pt x="7696200" y="592074"/>
                </a:lnTo>
                <a:close/>
              </a:path>
              <a:path w="7696200" h="592454">
                <a:moveTo>
                  <a:pt x="7677150" y="592074"/>
                </a:moveTo>
                <a:lnTo>
                  <a:pt x="7677150" y="553974"/>
                </a:lnTo>
                <a:lnTo>
                  <a:pt x="7658100" y="573024"/>
                </a:lnTo>
                <a:lnTo>
                  <a:pt x="7658100" y="592074"/>
                </a:lnTo>
                <a:lnTo>
                  <a:pt x="7677150" y="5920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352550" y="1752219"/>
          <a:ext cx="7715250" cy="221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1642110"/>
                <a:gridCol w="1647825"/>
                <a:gridCol w="1662430"/>
                <a:gridCol w="1638300"/>
              </a:tblGrid>
              <a:tr h="377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200" spc="2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200" spc="2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57949">
                <a:tc>
                  <a:txBody>
                    <a:bodyPr/>
                    <a:lstStyle/>
                    <a:p>
                      <a:pPr marL="52705">
                        <a:lnSpc>
                          <a:spcPts val="2600"/>
                        </a:lnSpc>
                      </a:pPr>
                      <a:r>
                        <a:rPr dirty="0" sz="2200" spc="1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53340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 spc="-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200" spc="-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s3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reduce(2)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S/R</a:t>
                      </a:r>
                      <a:r>
                        <a:rPr dirty="0" sz="2200" spc="-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Conflict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reduce(2)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53340">
                        <a:lnSpc>
                          <a:spcPts val="2640"/>
                        </a:lnSpc>
                        <a:spcBef>
                          <a:spcPts val="155"/>
                        </a:spcBef>
                      </a:pPr>
                      <a:r>
                        <a:rPr dirty="0" sz="2200" spc="-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64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264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2640"/>
                        </a:lnSpc>
                        <a:spcBef>
                          <a:spcPts val="155"/>
                        </a:spcBef>
                      </a:pPr>
                      <a:r>
                        <a:rPr dirty="0" sz="220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53340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62455" y="4943855"/>
            <a:ext cx="1729105" cy="409575"/>
          </a:xfrm>
          <a:custGeom>
            <a:avLst/>
            <a:gdLst/>
            <a:ahLst/>
            <a:cxnLst/>
            <a:rect l="l" t="t" r="r" b="b"/>
            <a:pathLst>
              <a:path w="1729105" h="409575">
                <a:moveTo>
                  <a:pt x="1728977" y="409194"/>
                </a:moveTo>
                <a:lnTo>
                  <a:pt x="1728977" y="0"/>
                </a:lnTo>
                <a:lnTo>
                  <a:pt x="0" y="0"/>
                </a:lnTo>
                <a:lnTo>
                  <a:pt x="0" y="409194"/>
                </a:lnTo>
                <a:lnTo>
                  <a:pt x="9143" y="409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09927" y="19050"/>
                </a:lnTo>
                <a:lnTo>
                  <a:pt x="1709927" y="9144"/>
                </a:lnTo>
                <a:lnTo>
                  <a:pt x="1719071" y="19050"/>
                </a:lnTo>
                <a:lnTo>
                  <a:pt x="1719071" y="409194"/>
                </a:lnTo>
                <a:lnTo>
                  <a:pt x="1728977" y="409194"/>
                </a:lnTo>
                <a:close/>
              </a:path>
              <a:path w="1729105" h="409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1729105" h="409575">
                <a:moveTo>
                  <a:pt x="19050" y="409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409194"/>
                </a:lnTo>
                <a:lnTo>
                  <a:pt x="19050" y="409194"/>
                </a:lnTo>
                <a:close/>
              </a:path>
              <a:path w="1729105" h="409575">
                <a:moveTo>
                  <a:pt x="1719071" y="19050"/>
                </a:moveTo>
                <a:lnTo>
                  <a:pt x="1709927" y="9144"/>
                </a:lnTo>
                <a:lnTo>
                  <a:pt x="1709927" y="19050"/>
                </a:lnTo>
                <a:lnTo>
                  <a:pt x="1719071" y="19050"/>
                </a:lnTo>
                <a:close/>
              </a:path>
              <a:path w="1729105" h="409575">
                <a:moveTo>
                  <a:pt x="1719071" y="409194"/>
                </a:moveTo>
                <a:lnTo>
                  <a:pt x="1719071" y="19050"/>
                </a:lnTo>
                <a:lnTo>
                  <a:pt x="1709927" y="19050"/>
                </a:lnTo>
                <a:lnTo>
                  <a:pt x="1709927" y="409194"/>
                </a:lnTo>
                <a:lnTo>
                  <a:pt x="1719071" y="4091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81855" y="4562855"/>
            <a:ext cx="1729105" cy="495300"/>
          </a:xfrm>
          <a:custGeom>
            <a:avLst/>
            <a:gdLst/>
            <a:ahLst/>
            <a:cxnLst/>
            <a:rect l="l" t="t" r="r" b="b"/>
            <a:pathLst>
              <a:path w="1729104" h="495300">
                <a:moveTo>
                  <a:pt x="1728977" y="495300"/>
                </a:moveTo>
                <a:lnTo>
                  <a:pt x="1728977" y="0"/>
                </a:lnTo>
                <a:lnTo>
                  <a:pt x="0" y="0"/>
                </a:lnTo>
                <a:lnTo>
                  <a:pt x="0" y="495300"/>
                </a:lnTo>
                <a:lnTo>
                  <a:pt x="9144" y="49530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09928" y="19050"/>
                </a:lnTo>
                <a:lnTo>
                  <a:pt x="1709928" y="9144"/>
                </a:lnTo>
                <a:lnTo>
                  <a:pt x="1719072" y="19050"/>
                </a:lnTo>
                <a:lnTo>
                  <a:pt x="1719072" y="495300"/>
                </a:lnTo>
                <a:lnTo>
                  <a:pt x="1728977" y="495300"/>
                </a:lnTo>
                <a:close/>
              </a:path>
              <a:path w="1729104" h="49530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29104" h="495300">
                <a:moveTo>
                  <a:pt x="19050" y="47625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476250"/>
                </a:lnTo>
                <a:lnTo>
                  <a:pt x="19050" y="476250"/>
                </a:lnTo>
                <a:close/>
              </a:path>
              <a:path w="1729104" h="495300">
                <a:moveTo>
                  <a:pt x="1719072" y="476250"/>
                </a:moveTo>
                <a:lnTo>
                  <a:pt x="9144" y="476250"/>
                </a:lnTo>
                <a:lnTo>
                  <a:pt x="19050" y="485394"/>
                </a:lnTo>
                <a:lnTo>
                  <a:pt x="19050" y="495300"/>
                </a:lnTo>
                <a:lnTo>
                  <a:pt x="1709928" y="495300"/>
                </a:lnTo>
                <a:lnTo>
                  <a:pt x="1709928" y="485394"/>
                </a:lnTo>
                <a:lnTo>
                  <a:pt x="1719072" y="476250"/>
                </a:lnTo>
                <a:close/>
              </a:path>
              <a:path w="1729104" h="495300">
                <a:moveTo>
                  <a:pt x="19050" y="495300"/>
                </a:moveTo>
                <a:lnTo>
                  <a:pt x="19050" y="485394"/>
                </a:lnTo>
                <a:lnTo>
                  <a:pt x="9144" y="476250"/>
                </a:lnTo>
                <a:lnTo>
                  <a:pt x="9144" y="495300"/>
                </a:lnTo>
                <a:lnTo>
                  <a:pt x="19050" y="495300"/>
                </a:lnTo>
                <a:close/>
              </a:path>
              <a:path w="1729104" h="495300">
                <a:moveTo>
                  <a:pt x="1719072" y="19050"/>
                </a:moveTo>
                <a:lnTo>
                  <a:pt x="1709928" y="9144"/>
                </a:lnTo>
                <a:lnTo>
                  <a:pt x="1709928" y="19050"/>
                </a:lnTo>
                <a:lnTo>
                  <a:pt x="1719072" y="19050"/>
                </a:lnTo>
                <a:close/>
              </a:path>
              <a:path w="1729104" h="495300">
                <a:moveTo>
                  <a:pt x="1719072" y="476250"/>
                </a:moveTo>
                <a:lnTo>
                  <a:pt x="1719072" y="19050"/>
                </a:lnTo>
                <a:lnTo>
                  <a:pt x="1709928" y="19050"/>
                </a:lnTo>
                <a:lnTo>
                  <a:pt x="1709928" y="476250"/>
                </a:lnTo>
                <a:lnTo>
                  <a:pt x="1719072" y="476250"/>
                </a:lnTo>
                <a:close/>
              </a:path>
              <a:path w="1729104" h="495300">
                <a:moveTo>
                  <a:pt x="1719072" y="495300"/>
                </a:moveTo>
                <a:lnTo>
                  <a:pt x="1719072" y="476250"/>
                </a:lnTo>
                <a:lnTo>
                  <a:pt x="1709928" y="485394"/>
                </a:lnTo>
                <a:lnTo>
                  <a:pt x="1709928" y="495300"/>
                </a:lnTo>
                <a:lnTo>
                  <a:pt x="1719072" y="495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772656" y="5096255"/>
            <a:ext cx="1788160" cy="257175"/>
          </a:xfrm>
          <a:custGeom>
            <a:avLst/>
            <a:gdLst/>
            <a:ahLst/>
            <a:cxnLst/>
            <a:rect l="l" t="t" r="r" b="b"/>
            <a:pathLst>
              <a:path w="1788159" h="257175">
                <a:moveTo>
                  <a:pt x="1787652" y="256794"/>
                </a:moveTo>
                <a:lnTo>
                  <a:pt x="1787652" y="0"/>
                </a:lnTo>
                <a:lnTo>
                  <a:pt x="0" y="0"/>
                </a:lnTo>
                <a:lnTo>
                  <a:pt x="0" y="256794"/>
                </a:lnTo>
                <a:lnTo>
                  <a:pt x="9144" y="25679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68602" y="19050"/>
                </a:lnTo>
                <a:lnTo>
                  <a:pt x="1768602" y="9144"/>
                </a:lnTo>
                <a:lnTo>
                  <a:pt x="1777746" y="19050"/>
                </a:lnTo>
                <a:lnTo>
                  <a:pt x="1777746" y="256794"/>
                </a:lnTo>
                <a:lnTo>
                  <a:pt x="1787652" y="256794"/>
                </a:lnTo>
                <a:close/>
              </a:path>
              <a:path w="1788159" h="25717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88159" h="257175">
                <a:moveTo>
                  <a:pt x="19050" y="25679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56794"/>
                </a:lnTo>
                <a:lnTo>
                  <a:pt x="19050" y="256794"/>
                </a:lnTo>
                <a:close/>
              </a:path>
              <a:path w="1788159" h="257175">
                <a:moveTo>
                  <a:pt x="1777746" y="19050"/>
                </a:moveTo>
                <a:lnTo>
                  <a:pt x="1768602" y="9144"/>
                </a:lnTo>
                <a:lnTo>
                  <a:pt x="1768602" y="19050"/>
                </a:lnTo>
                <a:lnTo>
                  <a:pt x="1777746" y="19050"/>
                </a:lnTo>
                <a:close/>
              </a:path>
              <a:path w="1788159" h="257175">
                <a:moveTo>
                  <a:pt x="1777746" y="256794"/>
                </a:moveTo>
                <a:lnTo>
                  <a:pt x="1777746" y="19050"/>
                </a:lnTo>
                <a:lnTo>
                  <a:pt x="1768602" y="19050"/>
                </a:lnTo>
                <a:lnTo>
                  <a:pt x="1768602" y="256794"/>
                </a:lnTo>
                <a:lnTo>
                  <a:pt x="1777746" y="2567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269771" y="3886822"/>
            <a:ext cx="1531620" cy="110045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s3</a:t>
            </a:r>
            <a:endParaRPr sz="28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1025"/>
              </a:spcBef>
              <a:tabLst>
                <a:tab pos="9213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556265" y="4776978"/>
            <a:ext cx="626110" cy="576580"/>
          </a:xfrm>
          <a:custGeom>
            <a:avLst/>
            <a:gdLst/>
            <a:ahLst/>
            <a:cxnLst/>
            <a:rect l="l" t="t" r="r" b="b"/>
            <a:pathLst>
              <a:path w="626110" h="576579">
                <a:moveTo>
                  <a:pt x="549797" y="44880"/>
                </a:moveTo>
                <a:lnTo>
                  <a:pt x="549056" y="32536"/>
                </a:lnTo>
                <a:lnTo>
                  <a:pt x="522965" y="35233"/>
                </a:lnTo>
                <a:lnTo>
                  <a:pt x="481913" y="42922"/>
                </a:lnTo>
                <a:lnTo>
                  <a:pt x="439186" y="54169"/>
                </a:lnTo>
                <a:lnTo>
                  <a:pt x="395548" y="68831"/>
                </a:lnTo>
                <a:lnTo>
                  <a:pt x="351758" y="86769"/>
                </a:lnTo>
                <a:lnTo>
                  <a:pt x="308580" y="107841"/>
                </a:lnTo>
                <a:lnTo>
                  <a:pt x="266774" y="131906"/>
                </a:lnTo>
                <a:lnTo>
                  <a:pt x="227102" y="158824"/>
                </a:lnTo>
                <a:lnTo>
                  <a:pt x="190326" y="188454"/>
                </a:lnTo>
                <a:lnTo>
                  <a:pt x="157208" y="220655"/>
                </a:lnTo>
                <a:lnTo>
                  <a:pt x="128509" y="255286"/>
                </a:lnTo>
                <a:lnTo>
                  <a:pt x="104991" y="292205"/>
                </a:lnTo>
                <a:lnTo>
                  <a:pt x="87416" y="331273"/>
                </a:lnTo>
                <a:lnTo>
                  <a:pt x="76545" y="372348"/>
                </a:lnTo>
                <a:lnTo>
                  <a:pt x="73140" y="415289"/>
                </a:lnTo>
                <a:lnTo>
                  <a:pt x="65256" y="458910"/>
                </a:lnTo>
                <a:lnTo>
                  <a:pt x="50047" y="500198"/>
                </a:lnTo>
                <a:lnTo>
                  <a:pt x="28279" y="539041"/>
                </a:lnTo>
                <a:lnTo>
                  <a:pt x="723" y="575325"/>
                </a:lnTo>
                <a:lnTo>
                  <a:pt x="0" y="576072"/>
                </a:lnTo>
                <a:lnTo>
                  <a:pt x="16300" y="576072"/>
                </a:lnTo>
                <a:lnTo>
                  <a:pt x="45147" y="536213"/>
                </a:lnTo>
                <a:lnTo>
                  <a:pt x="64831" y="498278"/>
                </a:lnTo>
                <a:lnTo>
                  <a:pt x="78445" y="458189"/>
                </a:lnTo>
                <a:lnTo>
                  <a:pt x="85332" y="416051"/>
                </a:lnTo>
                <a:lnTo>
                  <a:pt x="89554" y="371231"/>
                </a:lnTo>
                <a:lnTo>
                  <a:pt x="102001" y="328632"/>
                </a:lnTo>
                <a:lnTo>
                  <a:pt x="121766" y="288400"/>
                </a:lnTo>
                <a:lnTo>
                  <a:pt x="147939" y="250680"/>
                </a:lnTo>
                <a:lnTo>
                  <a:pt x="179613" y="215615"/>
                </a:lnTo>
                <a:lnTo>
                  <a:pt x="215879" y="183351"/>
                </a:lnTo>
                <a:lnTo>
                  <a:pt x="255829" y="154033"/>
                </a:lnTo>
                <a:lnTo>
                  <a:pt x="298555" y="127805"/>
                </a:lnTo>
                <a:lnTo>
                  <a:pt x="343149" y="104812"/>
                </a:lnTo>
                <a:lnTo>
                  <a:pt x="388702" y="85198"/>
                </a:lnTo>
                <a:lnTo>
                  <a:pt x="434307" y="69109"/>
                </a:lnTo>
                <a:lnTo>
                  <a:pt x="479054" y="56688"/>
                </a:lnTo>
                <a:lnTo>
                  <a:pt x="522036" y="48082"/>
                </a:lnTo>
                <a:lnTo>
                  <a:pt x="549797" y="44880"/>
                </a:lnTo>
                <a:close/>
              </a:path>
              <a:path w="626110" h="576579">
                <a:moveTo>
                  <a:pt x="625590" y="33527"/>
                </a:moveTo>
                <a:lnTo>
                  <a:pt x="547104" y="0"/>
                </a:lnTo>
                <a:lnTo>
                  <a:pt x="549056" y="32536"/>
                </a:lnTo>
                <a:lnTo>
                  <a:pt x="561582" y="31242"/>
                </a:lnTo>
                <a:lnTo>
                  <a:pt x="562344" y="43434"/>
                </a:lnTo>
                <a:lnTo>
                  <a:pt x="562344" y="70041"/>
                </a:lnTo>
                <a:lnTo>
                  <a:pt x="625590" y="33527"/>
                </a:lnTo>
                <a:close/>
              </a:path>
              <a:path w="626110" h="576579">
                <a:moveTo>
                  <a:pt x="562344" y="43434"/>
                </a:moveTo>
                <a:lnTo>
                  <a:pt x="561582" y="31242"/>
                </a:lnTo>
                <a:lnTo>
                  <a:pt x="549056" y="32536"/>
                </a:lnTo>
                <a:lnTo>
                  <a:pt x="549797" y="44880"/>
                </a:lnTo>
                <a:lnTo>
                  <a:pt x="562344" y="43434"/>
                </a:lnTo>
                <a:close/>
              </a:path>
              <a:path w="626110" h="576579">
                <a:moveTo>
                  <a:pt x="562344" y="70041"/>
                </a:moveTo>
                <a:lnTo>
                  <a:pt x="562344" y="43434"/>
                </a:lnTo>
                <a:lnTo>
                  <a:pt x="549797" y="44880"/>
                </a:lnTo>
                <a:lnTo>
                  <a:pt x="551676" y="76200"/>
                </a:lnTo>
                <a:lnTo>
                  <a:pt x="562344" y="70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676528" y="5314950"/>
            <a:ext cx="96520" cy="38100"/>
          </a:xfrm>
          <a:custGeom>
            <a:avLst/>
            <a:gdLst/>
            <a:ahLst/>
            <a:cxnLst/>
            <a:rect l="l" t="t" r="r" b="b"/>
            <a:pathLst>
              <a:path w="96520" h="38100">
                <a:moveTo>
                  <a:pt x="20688" y="38100"/>
                </a:moveTo>
                <a:lnTo>
                  <a:pt x="20116" y="33327"/>
                </a:lnTo>
                <a:lnTo>
                  <a:pt x="0" y="38100"/>
                </a:lnTo>
                <a:lnTo>
                  <a:pt x="20688" y="38100"/>
                </a:lnTo>
                <a:close/>
              </a:path>
              <a:path w="96520" h="38100">
                <a:moveTo>
                  <a:pt x="96126" y="28955"/>
                </a:moveTo>
                <a:lnTo>
                  <a:pt x="16116" y="0"/>
                </a:lnTo>
                <a:lnTo>
                  <a:pt x="20116" y="33327"/>
                </a:lnTo>
                <a:lnTo>
                  <a:pt x="32118" y="30479"/>
                </a:lnTo>
                <a:lnTo>
                  <a:pt x="33071" y="38100"/>
                </a:lnTo>
                <a:lnTo>
                  <a:pt x="82410" y="38100"/>
                </a:lnTo>
                <a:lnTo>
                  <a:pt x="96126" y="28955"/>
                </a:lnTo>
                <a:close/>
              </a:path>
              <a:path w="96520" h="38100">
                <a:moveTo>
                  <a:pt x="33071" y="38100"/>
                </a:moveTo>
                <a:lnTo>
                  <a:pt x="32118" y="30479"/>
                </a:lnTo>
                <a:lnTo>
                  <a:pt x="20116" y="33327"/>
                </a:lnTo>
                <a:lnTo>
                  <a:pt x="20688" y="38100"/>
                </a:lnTo>
                <a:lnTo>
                  <a:pt x="33071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415538" y="4483100"/>
            <a:ext cx="212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62455" y="5353050"/>
            <a:ext cx="1729105" cy="816610"/>
          </a:xfrm>
          <a:custGeom>
            <a:avLst/>
            <a:gdLst/>
            <a:ahLst/>
            <a:cxnLst/>
            <a:rect l="l" t="t" r="r" b="b"/>
            <a:pathLst>
              <a:path w="1729105" h="816610">
                <a:moveTo>
                  <a:pt x="19050" y="797051"/>
                </a:moveTo>
                <a:lnTo>
                  <a:pt x="19050" y="0"/>
                </a:lnTo>
                <a:lnTo>
                  <a:pt x="0" y="0"/>
                </a:lnTo>
                <a:lnTo>
                  <a:pt x="0" y="816101"/>
                </a:lnTo>
                <a:lnTo>
                  <a:pt x="9143" y="816101"/>
                </a:lnTo>
                <a:lnTo>
                  <a:pt x="9143" y="797051"/>
                </a:lnTo>
                <a:lnTo>
                  <a:pt x="19050" y="797051"/>
                </a:lnTo>
                <a:close/>
              </a:path>
              <a:path w="1729105" h="816610">
                <a:moveTo>
                  <a:pt x="1719071" y="797051"/>
                </a:moveTo>
                <a:lnTo>
                  <a:pt x="9143" y="797051"/>
                </a:lnTo>
                <a:lnTo>
                  <a:pt x="19050" y="806958"/>
                </a:lnTo>
                <a:lnTo>
                  <a:pt x="19049" y="816101"/>
                </a:lnTo>
                <a:lnTo>
                  <a:pt x="1709927" y="816101"/>
                </a:lnTo>
                <a:lnTo>
                  <a:pt x="1709927" y="806958"/>
                </a:lnTo>
                <a:lnTo>
                  <a:pt x="1719071" y="797051"/>
                </a:lnTo>
                <a:close/>
              </a:path>
              <a:path w="1729105" h="816610">
                <a:moveTo>
                  <a:pt x="19049" y="816101"/>
                </a:moveTo>
                <a:lnTo>
                  <a:pt x="19050" y="806958"/>
                </a:lnTo>
                <a:lnTo>
                  <a:pt x="9143" y="797051"/>
                </a:lnTo>
                <a:lnTo>
                  <a:pt x="9143" y="816101"/>
                </a:lnTo>
                <a:lnTo>
                  <a:pt x="19049" y="816101"/>
                </a:lnTo>
                <a:close/>
              </a:path>
              <a:path w="1729105" h="816610">
                <a:moveTo>
                  <a:pt x="1728977" y="816101"/>
                </a:moveTo>
                <a:lnTo>
                  <a:pt x="1728977" y="0"/>
                </a:lnTo>
                <a:lnTo>
                  <a:pt x="1709927" y="0"/>
                </a:lnTo>
                <a:lnTo>
                  <a:pt x="1709927" y="797051"/>
                </a:lnTo>
                <a:lnTo>
                  <a:pt x="1719071" y="797051"/>
                </a:lnTo>
                <a:lnTo>
                  <a:pt x="1719071" y="816101"/>
                </a:lnTo>
                <a:lnTo>
                  <a:pt x="1728977" y="816101"/>
                </a:lnTo>
                <a:close/>
              </a:path>
              <a:path w="1729105" h="816610">
                <a:moveTo>
                  <a:pt x="1719071" y="816101"/>
                </a:moveTo>
                <a:lnTo>
                  <a:pt x="1719071" y="797051"/>
                </a:lnTo>
                <a:lnTo>
                  <a:pt x="1709927" y="806958"/>
                </a:lnTo>
                <a:lnTo>
                  <a:pt x="1709927" y="816101"/>
                </a:lnTo>
                <a:lnTo>
                  <a:pt x="1719071" y="8161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450339" y="4268082"/>
            <a:ext cx="1531620" cy="183197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s0</a:t>
            </a:r>
            <a:endParaRPr sz="2800">
              <a:latin typeface="Arial"/>
              <a:cs typeface="Arial"/>
            </a:endParaRPr>
          </a:p>
          <a:p>
            <a:pPr marL="240665" marR="5080">
              <a:lnSpc>
                <a:spcPct val="100000"/>
              </a:lnSpc>
              <a:spcBef>
                <a:spcPts val="1025"/>
              </a:spcBef>
              <a:tabLst>
                <a:tab pos="578485" algn="l"/>
                <a:tab pos="9213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z="2400" spc="-1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 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181855" y="5858255"/>
            <a:ext cx="1711960" cy="474345"/>
          </a:xfrm>
          <a:custGeom>
            <a:avLst/>
            <a:gdLst/>
            <a:ahLst/>
            <a:cxnLst/>
            <a:rect l="l" t="t" r="r" b="b"/>
            <a:pathLst>
              <a:path w="1711960" h="474345">
                <a:moveTo>
                  <a:pt x="1711452" y="473964"/>
                </a:moveTo>
                <a:lnTo>
                  <a:pt x="1711452" y="0"/>
                </a:lnTo>
                <a:lnTo>
                  <a:pt x="0" y="0"/>
                </a:lnTo>
                <a:lnTo>
                  <a:pt x="0" y="473964"/>
                </a:lnTo>
                <a:lnTo>
                  <a:pt x="9144" y="4739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692402" y="19050"/>
                </a:lnTo>
                <a:lnTo>
                  <a:pt x="1692402" y="9144"/>
                </a:lnTo>
                <a:lnTo>
                  <a:pt x="1701546" y="19050"/>
                </a:lnTo>
                <a:lnTo>
                  <a:pt x="1701546" y="473964"/>
                </a:lnTo>
                <a:lnTo>
                  <a:pt x="1711452" y="473964"/>
                </a:lnTo>
                <a:close/>
              </a:path>
              <a:path w="1711960" h="4743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11960" h="474345">
                <a:moveTo>
                  <a:pt x="19050" y="4739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473964"/>
                </a:lnTo>
                <a:lnTo>
                  <a:pt x="19050" y="473964"/>
                </a:lnTo>
                <a:close/>
              </a:path>
              <a:path w="1711960" h="474345">
                <a:moveTo>
                  <a:pt x="1701546" y="19050"/>
                </a:moveTo>
                <a:lnTo>
                  <a:pt x="1692402" y="9144"/>
                </a:lnTo>
                <a:lnTo>
                  <a:pt x="1692402" y="19050"/>
                </a:lnTo>
                <a:lnTo>
                  <a:pt x="1701546" y="19050"/>
                </a:lnTo>
                <a:close/>
              </a:path>
              <a:path w="1711960" h="474345">
                <a:moveTo>
                  <a:pt x="1701546" y="473964"/>
                </a:moveTo>
                <a:lnTo>
                  <a:pt x="1701546" y="19050"/>
                </a:lnTo>
                <a:lnTo>
                  <a:pt x="1692402" y="19050"/>
                </a:lnTo>
                <a:lnTo>
                  <a:pt x="1692402" y="473964"/>
                </a:lnTo>
                <a:lnTo>
                  <a:pt x="1701546" y="4739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772656" y="5353050"/>
            <a:ext cx="1788160" cy="238760"/>
          </a:xfrm>
          <a:custGeom>
            <a:avLst/>
            <a:gdLst/>
            <a:ahLst/>
            <a:cxnLst/>
            <a:rect l="l" t="t" r="r" b="b"/>
            <a:pathLst>
              <a:path w="1788159" h="238760">
                <a:moveTo>
                  <a:pt x="19050" y="219455"/>
                </a:moveTo>
                <a:lnTo>
                  <a:pt x="19050" y="0"/>
                </a:lnTo>
                <a:lnTo>
                  <a:pt x="0" y="0"/>
                </a:lnTo>
                <a:lnTo>
                  <a:pt x="0" y="238505"/>
                </a:lnTo>
                <a:lnTo>
                  <a:pt x="9144" y="238505"/>
                </a:lnTo>
                <a:lnTo>
                  <a:pt x="9144" y="219455"/>
                </a:lnTo>
                <a:lnTo>
                  <a:pt x="19050" y="219455"/>
                </a:lnTo>
                <a:close/>
              </a:path>
              <a:path w="1788159" h="238760">
                <a:moveTo>
                  <a:pt x="1777746" y="219455"/>
                </a:moveTo>
                <a:lnTo>
                  <a:pt x="9144" y="219455"/>
                </a:lnTo>
                <a:lnTo>
                  <a:pt x="19050" y="228600"/>
                </a:lnTo>
                <a:lnTo>
                  <a:pt x="19050" y="238505"/>
                </a:lnTo>
                <a:lnTo>
                  <a:pt x="1768602" y="238505"/>
                </a:lnTo>
                <a:lnTo>
                  <a:pt x="1768602" y="228600"/>
                </a:lnTo>
                <a:lnTo>
                  <a:pt x="1777746" y="219455"/>
                </a:lnTo>
                <a:close/>
              </a:path>
              <a:path w="1788159" h="238760">
                <a:moveTo>
                  <a:pt x="19050" y="238505"/>
                </a:moveTo>
                <a:lnTo>
                  <a:pt x="19050" y="228600"/>
                </a:lnTo>
                <a:lnTo>
                  <a:pt x="9144" y="219455"/>
                </a:lnTo>
                <a:lnTo>
                  <a:pt x="9144" y="238505"/>
                </a:lnTo>
                <a:lnTo>
                  <a:pt x="19050" y="238505"/>
                </a:lnTo>
                <a:close/>
              </a:path>
              <a:path w="1788159" h="238760">
                <a:moveTo>
                  <a:pt x="1787652" y="238505"/>
                </a:moveTo>
                <a:lnTo>
                  <a:pt x="1787652" y="0"/>
                </a:lnTo>
                <a:lnTo>
                  <a:pt x="1768602" y="0"/>
                </a:lnTo>
                <a:lnTo>
                  <a:pt x="1768602" y="219455"/>
                </a:lnTo>
                <a:lnTo>
                  <a:pt x="1777746" y="219455"/>
                </a:lnTo>
                <a:lnTo>
                  <a:pt x="1777746" y="238505"/>
                </a:lnTo>
                <a:lnTo>
                  <a:pt x="1787652" y="238505"/>
                </a:lnTo>
                <a:close/>
              </a:path>
              <a:path w="1788159" h="238760">
                <a:moveTo>
                  <a:pt x="1777746" y="238505"/>
                </a:moveTo>
                <a:lnTo>
                  <a:pt x="1777746" y="219455"/>
                </a:lnTo>
                <a:lnTo>
                  <a:pt x="1768602" y="228600"/>
                </a:lnTo>
                <a:lnTo>
                  <a:pt x="1768602" y="238505"/>
                </a:lnTo>
                <a:lnTo>
                  <a:pt x="1777746" y="2385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860744" y="4420277"/>
            <a:ext cx="1513840" cy="110045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s2</a:t>
            </a:r>
            <a:endParaRPr sz="28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1025"/>
              </a:spcBef>
              <a:tabLst>
                <a:tab pos="577850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 b</a:t>
            </a:r>
            <a:r>
              <a:rPr dirty="0" sz="2400" spc="-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45940" y="5334253"/>
            <a:ext cx="40259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s1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91433" y="5353050"/>
            <a:ext cx="481330" cy="209550"/>
          </a:xfrm>
          <a:custGeom>
            <a:avLst/>
            <a:gdLst/>
            <a:ahLst/>
            <a:cxnLst/>
            <a:rect l="l" t="t" r="r" b="b"/>
            <a:pathLst>
              <a:path w="481329" h="209550">
                <a:moveTo>
                  <a:pt x="481131" y="0"/>
                </a:moveTo>
                <a:lnTo>
                  <a:pt x="464831" y="0"/>
                </a:lnTo>
                <a:lnTo>
                  <a:pt x="432976" y="32867"/>
                </a:lnTo>
                <a:lnTo>
                  <a:pt x="396145" y="63698"/>
                </a:lnTo>
                <a:lnTo>
                  <a:pt x="355828" y="91633"/>
                </a:lnTo>
                <a:lnTo>
                  <a:pt x="312795" y="116559"/>
                </a:lnTo>
                <a:lnTo>
                  <a:pt x="267812" y="138365"/>
                </a:lnTo>
                <a:lnTo>
                  <a:pt x="221648" y="156938"/>
                </a:lnTo>
                <a:lnTo>
                  <a:pt x="175072" y="172164"/>
                </a:lnTo>
                <a:lnTo>
                  <a:pt x="128851" y="183932"/>
                </a:lnTo>
                <a:lnTo>
                  <a:pt x="83753" y="192128"/>
                </a:lnTo>
                <a:lnTo>
                  <a:pt x="40546" y="196641"/>
                </a:lnTo>
                <a:lnTo>
                  <a:pt x="0" y="197358"/>
                </a:lnTo>
                <a:lnTo>
                  <a:pt x="0" y="209550"/>
                </a:lnTo>
                <a:lnTo>
                  <a:pt x="38933" y="209165"/>
                </a:lnTo>
                <a:lnTo>
                  <a:pt x="80320" y="205262"/>
                </a:lnTo>
                <a:lnTo>
                  <a:pt x="123505" y="197946"/>
                </a:lnTo>
                <a:lnTo>
                  <a:pt x="167832" y="187321"/>
                </a:lnTo>
                <a:lnTo>
                  <a:pt x="212645" y="173493"/>
                </a:lnTo>
                <a:lnTo>
                  <a:pt x="257289" y="156566"/>
                </a:lnTo>
                <a:lnTo>
                  <a:pt x="301109" y="136646"/>
                </a:lnTo>
                <a:lnTo>
                  <a:pt x="343447" y="113838"/>
                </a:lnTo>
                <a:lnTo>
                  <a:pt x="383649" y="88245"/>
                </a:lnTo>
                <a:lnTo>
                  <a:pt x="421059" y="59975"/>
                </a:lnTo>
                <a:lnTo>
                  <a:pt x="455021" y="29130"/>
                </a:lnTo>
                <a:lnTo>
                  <a:pt x="481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91433" y="5550408"/>
            <a:ext cx="1090930" cy="771525"/>
          </a:xfrm>
          <a:custGeom>
            <a:avLst/>
            <a:gdLst/>
            <a:ahLst/>
            <a:cxnLst/>
            <a:rect l="l" t="t" r="r" b="b"/>
            <a:pathLst>
              <a:path w="1090929" h="771525">
                <a:moveTo>
                  <a:pt x="1014623" y="726357"/>
                </a:moveTo>
                <a:lnTo>
                  <a:pt x="944773" y="715245"/>
                </a:lnTo>
                <a:lnTo>
                  <a:pt x="900276" y="703314"/>
                </a:lnTo>
                <a:lnTo>
                  <a:pt x="854814" y="687764"/>
                </a:lnTo>
                <a:lnTo>
                  <a:pt x="809308" y="668729"/>
                </a:lnTo>
                <a:lnTo>
                  <a:pt x="764683" y="646343"/>
                </a:lnTo>
                <a:lnTo>
                  <a:pt x="721861" y="620739"/>
                </a:lnTo>
                <a:lnTo>
                  <a:pt x="681766" y="592053"/>
                </a:lnTo>
                <a:lnTo>
                  <a:pt x="645322" y="560418"/>
                </a:lnTo>
                <a:lnTo>
                  <a:pt x="613451" y="525968"/>
                </a:lnTo>
                <a:lnTo>
                  <a:pt x="587076" y="488839"/>
                </a:lnTo>
                <a:lnTo>
                  <a:pt x="567121" y="449163"/>
                </a:lnTo>
                <a:lnTo>
                  <a:pt x="554509" y="407076"/>
                </a:lnTo>
                <a:lnTo>
                  <a:pt x="550164" y="362712"/>
                </a:lnTo>
                <a:lnTo>
                  <a:pt x="543101" y="320974"/>
                </a:lnTo>
                <a:lnTo>
                  <a:pt x="529299" y="281362"/>
                </a:lnTo>
                <a:lnTo>
                  <a:pt x="509421" y="243964"/>
                </a:lnTo>
                <a:lnTo>
                  <a:pt x="484131" y="208870"/>
                </a:lnTo>
                <a:lnTo>
                  <a:pt x="454093" y="176169"/>
                </a:lnTo>
                <a:lnTo>
                  <a:pt x="419969" y="145951"/>
                </a:lnTo>
                <a:lnTo>
                  <a:pt x="382423" y="118305"/>
                </a:lnTo>
                <a:lnTo>
                  <a:pt x="342118" y="93321"/>
                </a:lnTo>
                <a:lnTo>
                  <a:pt x="299719" y="71087"/>
                </a:lnTo>
                <a:lnTo>
                  <a:pt x="255889" y="51695"/>
                </a:lnTo>
                <a:lnTo>
                  <a:pt x="211290" y="35232"/>
                </a:lnTo>
                <a:lnTo>
                  <a:pt x="166587" y="21789"/>
                </a:lnTo>
                <a:lnTo>
                  <a:pt x="122443" y="11454"/>
                </a:lnTo>
                <a:lnTo>
                  <a:pt x="79521" y="4318"/>
                </a:lnTo>
                <a:lnTo>
                  <a:pt x="38486" y="470"/>
                </a:lnTo>
                <a:lnTo>
                  <a:pt x="0" y="0"/>
                </a:lnTo>
                <a:lnTo>
                  <a:pt x="0" y="12191"/>
                </a:lnTo>
                <a:lnTo>
                  <a:pt x="40256" y="13097"/>
                </a:lnTo>
                <a:lnTo>
                  <a:pt x="83223" y="17596"/>
                </a:lnTo>
                <a:lnTo>
                  <a:pt x="128131" y="25603"/>
                </a:lnTo>
                <a:lnTo>
                  <a:pt x="174210" y="37032"/>
                </a:lnTo>
                <a:lnTo>
                  <a:pt x="220689" y="51799"/>
                </a:lnTo>
                <a:lnTo>
                  <a:pt x="266797" y="69817"/>
                </a:lnTo>
                <a:lnTo>
                  <a:pt x="311764" y="91002"/>
                </a:lnTo>
                <a:lnTo>
                  <a:pt x="354820" y="115268"/>
                </a:lnTo>
                <a:lnTo>
                  <a:pt x="395194" y="142530"/>
                </a:lnTo>
                <a:lnTo>
                  <a:pt x="432116" y="172703"/>
                </a:lnTo>
                <a:lnTo>
                  <a:pt x="464814" y="205700"/>
                </a:lnTo>
                <a:lnTo>
                  <a:pt x="492520" y="241438"/>
                </a:lnTo>
                <a:lnTo>
                  <a:pt x="514461" y="279830"/>
                </a:lnTo>
                <a:lnTo>
                  <a:pt x="529869" y="320791"/>
                </a:lnTo>
                <a:lnTo>
                  <a:pt x="537972" y="364236"/>
                </a:lnTo>
                <a:lnTo>
                  <a:pt x="541471" y="406549"/>
                </a:lnTo>
                <a:lnTo>
                  <a:pt x="552495" y="446967"/>
                </a:lnTo>
                <a:lnTo>
                  <a:pt x="570267" y="485358"/>
                </a:lnTo>
                <a:lnTo>
                  <a:pt x="594007" y="521594"/>
                </a:lnTo>
                <a:lnTo>
                  <a:pt x="622937" y="555543"/>
                </a:lnTo>
                <a:lnTo>
                  <a:pt x="656279" y="587075"/>
                </a:lnTo>
                <a:lnTo>
                  <a:pt x="693254" y="616062"/>
                </a:lnTo>
                <a:lnTo>
                  <a:pt x="733083" y="642371"/>
                </a:lnTo>
                <a:lnTo>
                  <a:pt x="774988" y="665874"/>
                </a:lnTo>
                <a:lnTo>
                  <a:pt x="818190" y="686440"/>
                </a:lnTo>
                <a:lnTo>
                  <a:pt x="861911" y="703939"/>
                </a:lnTo>
                <a:lnTo>
                  <a:pt x="905373" y="718241"/>
                </a:lnTo>
                <a:lnTo>
                  <a:pt x="947796" y="729216"/>
                </a:lnTo>
                <a:lnTo>
                  <a:pt x="988402" y="736733"/>
                </a:lnTo>
                <a:lnTo>
                  <a:pt x="1013842" y="739364"/>
                </a:lnTo>
                <a:lnTo>
                  <a:pt x="1014623" y="726357"/>
                </a:lnTo>
                <a:close/>
              </a:path>
              <a:path w="1090929" h="771525">
                <a:moveTo>
                  <a:pt x="1027176" y="764633"/>
                </a:moveTo>
                <a:lnTo>
                  <a:pt x="1027176" y="727709"/>
                </a:lnTo>
                <a:lnTo>
                  <a:pt x="1026414" y="740663"/>
                </a:lnTo>
                <a:lnTo>
                  <a:pt x="1013842" y="739364"/>
                </a:lnTo>
                <a:lnTo>
                  <a:pt x="1011936" y="771143"/>
                </a:lnTo>
                <a:lnTo>
                  <a:pt x="1027176" y="764633"/>
                </a:lnTo>
                <a:close/>
              </a:path>
              <a:path w="1090929" h="771525">
                <a:moveTo>
                  <a:pt x="1027176" y="727709"/>
                </a:moveTo>
                <a:lnTo>
                  <a:pt x="1014623" y="726357"/>
                </a:lnTo>
                <a:lnTo>
                  <a:pt x="1013842" y="739364"/>
                </a:lnTo>
                <a:lnTo>
                  <a:pt x="1026414" y="740663"/>
                </a:lnTo>
                <a:lnTo>
                  <a:pt x="1027176" y="727709"/>
                </a:lnTo>
                <a:close/>
              </a:path>
              <a:path w="1090929" h="771525">
                <a:moveTo>
                  <a:pt x="1090422" y="737615"/>
                </a:moveTo>
                <a:lnTo>
                  <a:pt x="1016508" y="694943"/>
                </a:lnTo>
                <a:lnTo>
                  <a:pt x="1014623" y="726357"/>
                </a:lnTo>
                <a:lnTo>
                  <a:pt x="1027176" y="727709"/>
                </a:lnTo>
                <a:lnTo>
                  <a:pt x="1027176" y="764633"/>
                </a:lnTo>
                <a:lnTo>
                  <a:pt x="1090422" y="737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893308" y="5353050"/>
            <a:ext cx="866140" cy="942340"/>
          </a:xfrm>
          <a:custGeom>
            <a:avLst/>
            <a:gdLst/>
            <a:ahLst/>
            <a:cxnLst/>
            <a:rect l="l" t="t" r="r" b="b"/>
            <a:pathLst>
              <a:path w="866140" h="942339">
                <a:moveTo>
                  <a:pt x="804821" y="7596"/>
                </a:moveTo>
                <a:lnTo>
                  <a:pt x="803909" y="0"/>
                </a:lnTo>
                <a:lnTo>
                  <a:pt x="783221" y="0"/>
                </a:lnTo>
                <a:lnTo>
                  <a:pt x="721968" y="21975"/>
                </a:lnTo>
                <a:lnTo>
                  <a:pt x="677554" y="46532"/>
                </a:lnTo>
                <a:lnTo>
                  <a:pt x="635479" y="76242"/>
                </a:lnTo>
                <a:lnTo>
                  <a:pt x="596360" y="110090"/>
                </a:lnTo>
                <a:lnTo>
                  <a:pt x="560815" y="147061"/>
                </a:lnTo>
                <a:lnTo>
                  <a:pt x="529462" y="186141"/>
                </a:lnTo>
                <a:lnTo>
                  <a:pt x="502919" y="226313"/>
                </a:lnTo>
                <a:lnTo>
                  <a:pt x="479791" y="268885"/>
                </a:lnTo>
                <a:lnTo>
                  <a:pt x="460957" y="313310"/>
                </a:lnTo>
                <a:lnTo>
                  <a:pt x="446721" y="359385"/>
                </a:lnTo>
                <a:lnTo>
                  <a:pt x="437387" y="406908"/>
                </a:lnTo>
                <a:lnTo>
                  <a:pt x="433435" y="456804"/>
                </a:lnTo>
                <a:lnTo>
                  <a:pt x="432869" y="481812"/>
                </a:lnTo>
                <a:lnTo>
                  <a:pt x="430529" y="506729"/>
                </a:lnTo>
                <a:lnTo>
                  <a:pt x="423412" y="550567"/>
                </a:lnTo>
                <a:lnTo>
                  <a:pt x="411271" y="594316"/>
                </a:lnTo>
                <a:lnTo>
                  <a:pt x="394453" y="637471"/>
                </a:lnTo>
                <a:lnTo>
                  <a:pt x="373306" y="679529"/>
                </a:lnTo>
                <a:lnTo>
                  <a:pt x="348176" y="719986"/>
                </a:lnTo>
                <a:lnTo>
                  <a:pt x="319410" y="758337"/>
                </a:lnTo>
                <a:lnTo>
                  <a:pt x="287354" y="794080"/>
                </a:lnTo>
                <a:lnTo>
                  <a:pt x="252357" y="826709"/>
                </a:lnTo>
                <a:lnTo>
                  <a:pt x="214763" y="855720"/>
                </a:lnTo>
                <a:lnTo>
                  <a:pt x="174921" y="880610"/>
                </a:lnTo>
                <a:lnTo>
                  <a:pt x="133176" y="900875"/>
                </a:lnTo>
                <a:lnTo>
                  <a:pt x="89877" y="916011"/>
                </a:lnTo>
                <a:lnTo>
                  <a:pt x="45369" y="925513"/>
                </a:lnTo>
                <a:lnTo>
                  <a:pt x="0" y="928878"/>
                </a:lnTo>
                <a:lnTo>
                  <a:pt x="0" y="941832"/>
                </a:lnTo>
                <a:lnTo>
                  <a:pt x="44414" y="938566"/>
                </a:lnTo>
                <a:lnTo>
                  <a:pt x="88014" y="929684"/>
                </a:lnTo>
                <a:lnTo>
                  <a:pt x="130499" y="915610"/>
                </a:lnTo>
                <a:lnTo>
                  <a:pt x="171570" y="896771"/>
                </a:lnTo>
                <a:lnTo>
                  <a:pt x="210927" y="873593"/>
                </a:lnTo>
                <a:lnTo>
                  <a:pt x="248269" y="846501"/>
                </a:lnTo>
                <a:lnTo>
                  <a:pt x="283298" y="815921"/>
                </a:lnTo>
                <a:lnTo>
                  <a:pt x="315713" y="782280"/>
                </a:lnTo>
                <a:lnTo>
                  <a:pt x="345215" y="746002"/>
                </a:lnTo>
                <a:lnTo>
                  <a:pt x="371503" y="707514"/>
                </a:lnTo>
                <a:lnTo>
                  <a:pt x="394277" y="667241"/>
                </a:lnTo>
                <a:lnTo>
                  <a:pt x="413239" y="625610"/>
                </a:lnTo>
                <a:lnTo>
                  <a:pt x="428087" y="583046"/>
                </a:lnTo>
                <a:lnTo>
                  <a:pt x="438523" y="539975"/>
                </a:lnTo>
                <a:lnTo>
                  <a:pt x="444245" y="496824"/>
                </a:lnTo>
                <a:lnTo>
                  <a:pt x="446674" y="442107"/>
                </a:lnTo>
                <a:lnTo>
                  <a:pt x="448885" y="415472"/>
                </a:lnTo>
                <a:lnTo>
                  <a:pt x="464924" y="340779"/>
                </a:lnTo>
                <a:lnTo>
                  <a:pt x="481245" y="296799"/>
                </a:lnTo>
                <a:lnTo>
                  <a:pt x="501737" y="254533"/>
                </a:lnTo>
                <a:lnTo>
                  <a:pt x="525779" y="213360"/>
                </a:lnTo>
                <a:lnTo>
                  <a:pt x="555278" y="172811"/>
                </a:lnTo>
                <a:lnTo>
                  <a:pt x="590411" y="133557"/>
                </a:lnTo>
                <a:lnTo>
                  <a:pt x="630214" y="96965"/>
                </a:lnTo>
                <a:lnTo>
                  <a:pt x="673725" y="64403"/>
                </a:lnTo>
                <a:lnTo>
                  <a:pt x="719980" y="37239"/>
                </a:lnTo>
                <a:lnTo>
                  <a:pt x="768014" y="16839"/>
                </a:lnTo>
                <a:lnTo>
                  <a:pt x="804821" y="7596"/>
                </a:lnTo>
                <a:close/>
              </a:path>
              <a:path w="866140" h="942339">
                <a:moveTo>
                  <a:pt x="816863" y="4572"/>
                </a:moveTo>
                <a:lnTo>
                  <a:pt x="816292" y="0"/>
                </a:lnTo>
                <a:lnTo>
                  <a:pt x="803909" y="0"/>
                </a:lnTo>
                <a:lnTo>
                  <a:pt x="804821" y="7596"/>
                </a:lnTo>
                <a:lnTo>
                  <a:pt x="816863" y="4572"/>
                </a:lnTo>
                <a:close/>
              </a:path>
              <a:path w="866140" h="942339">
                <a:moveTo>
                  <a:pt x="816863" y="32512"/>
                </a:moveTo>
                <a:lnTo>
                  <a:pt x="816863" y="4572"/>
                </a:lnTo>
                <a:lnTo>
                  <a:pt x="804821" y="7596"/>
                </a:lnTo>
                <a:lnTo>
                  <a:pt x="808481" y="38100"/>
                </a:lnTo>
                <a:lnTo>
                  <a:pt x="816863" y="32512"/>
                </a:lnTo>
                <a:close/>
              </a:path>
              <a:path w="866140" h="942339">
                <a:moveTo>
                  <a:pt x="865631" y="0"/>
                </a:moveTo>
                <a:lnTo>
                  <a:pt x="816292" y="0"/>
                </a:lnTo>
                <a:lnTo>
                  <a:pt x="816863" y="4572"/>
                </a:lnTo>
                <a:lnTo>
                  <a:pt x="816863" y="32512"/>
                </a:lnTo>
                <a:lnTo>
                  <a:pt x="8656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444240" y="6164239"/>
            <a:ext cx="13589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79540" y="5889750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81855" y="6332220"/>
            <a:ext cx="1711960" cy="386715"/>
          </a:xfrm>
          <a:custGeom>
            <a:avLst/>
            <a:gdLst/>
            <a:ahLst/>
            <a:cxnLst/>
            <a:rect l="l" t="t" r="r" b="b"/>
            <a:pathLst>
              <a:path w="1711960" h="386715">
                <a:moveTo>
                  <a:pt x="19050" y="367283"/>
                </a:moveTo>
                <a:lnTo>
                  <a:pt x="19050" y="0"/>
                </a:lnTo>
                <a:lnTo>
                  <a:pt x="0" y="0"/>
                </a:lnTo>
                <a:lnTo>
                  <a:pt x="0" y="386333"/>
                </a:lnTo>
                <a:lnTo>
                  <a:pt x="9144" y="386333"/>
                </a:lnTo>
                <a:lnTo>
                  <a:pt x="9144" y="367283"/>
                </a:lnTo>
                <a:lnTo>
                  <a:pt x="19050" y="367283"/>
                </a:lnTo>
                <a:close/>
              </a:path>
              <a:path w="1711960" h="386715">
                <a:moveTo>
                  <a:pt x="1701546" y="367283"/>
                </a:moveTo>
                <a:lnTo>
                  <a:pt x="9144" y="367283"/>
                </a:lnTo>
                <a:lnTo>
                  <a:pt x="19050" y="377189"/>
                </a:lnTo>
                <a:lnTo>
                  <a:pt x="19050" y="386333"/>
                </a:lnTo>
                <a:lnTo>
                  <a:pt x="1692402" y="386333"/>
                </a:lnTo>
                <a:lnTo>
                  <a:pt x="1692402" y="377189"/>
                </a:lnTo>
                <a:lnTo>
                  <a:pt x="1701546" y="367283"/>
                </a:lnTo>
                <a:close/>
              </a:path>
              <a:path w="1711960" h="386715">
                <a:moveTo>
                  <a:pt x="19050" y="386333"/>
                </a:moveTo>
                <a:lnTo>
                  <a:pt x="19050" y="377189"/>
                </a:lnTo>
                <a:lnTo>
                  <a:pt x="9144" y="367283"/>
                </a:lnTo>
                <a:lnTo>
                  <a:pt x="9144" y="386333"/>
                </a:lnTo>
                <a:lnTo>
                  <a:pt x="19050" y="386333"/>
                </a:lnTo>
                <a:close/>
              </a:path>
              <a:path w="1711960" h="386715">
                <a:moveTo>
                  <a:pt x="1711452" y="386333"/>
                </a:moveTo>
                <a:lnTo>
                  <a:pt x="1711452" y="0"/>
                </a:lnTo>
                <a:lnTo>
                  <a:pt x="1692402" y="0"/>
                </a:lnTo>
                <a:lnTo>
                  <a:pt x="1692402" y="367283"/>
                </a:lnTo>
                <a:lnTo>
                  <a:pt x="1701546" y="367283"/>
                </a:lnTo>
                <a:lnTo>
                  <a:pt x="1701546" y="386333"/>
                </a:lnTo>
                <a:lnTo>
                  <a:pt x="1711452" y="386333"/>
                </a:lnTo>
                <a:close/>
              </a:path>
              <a:path w="1711960" h="386715">
                <a:moveTo>
                  <a:pt x="1701546" y="386333"/>
                </a:moveTo>
                <a:lnTo>
                  <a:pt x="1701546" y="367283"/>
                </a:lnTo>
                <a:lnTo>
                  <a:pt x="1692402" y="377189"/>
                </a:lnTo>
                <a:lnTo>
                  <a:pt x="1692402" y="386333"/>
                </a:lnTo>
                <a:lnTo>
                  <a:pt x="1701546" y="3863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498340" y="5891276"/>
            <a:ext cx="128524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dirty="0" sz="24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31540" y="6118350"/>
            <a:ext cx="161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20836" y="5880012"/>
            <a:ext cx="1266825" cy="1096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2820"/>
              </a:lnSpc>
              <a:spcBef>
                <a:spcPts val="125"/>
              </a:spcBef>
              <a:tabLst>
                <a:tab pos="358775" algn="l"/>
                <a:tab pos="832485" algn="l"/>
              </a:tabLst>
            </a:pP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3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3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400" spc="-11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300">
              <a:latin typeface="Tahoma"/>
              <a:cs typeface="Tahoma"/>
            </a:endParaRPr>
          </a:p>
          <a:p>
            <a:pPr marL="12700">
              <a:lnSpc>
                <a:spcPts val="2760"/>
              </a:lnSpc>
              <a:tabLst>
                <a:tab pos="365760" algn="l"/>
              </a:tabLst>
            </a:pP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23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3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2300">
              <a:latin typeface="Tahoma"/>
              <a:cs typeface="Tahoma"/>
            </a:endParaRPr>
          </a:p>
          <a:p>
            <a:pPr marL="12700">
              <a:lnSpc>
                <a:spcPts val="2820"/>
              </a:lnSpc>
              <a:tabLst>
                <a:tab pos="365760" algn="l"/>
              </a:tabLst>
            </a:pP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23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3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300" spc="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endParaRPr sz="23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8033" y="617473"/>
            <a:ext cx="748220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23135" marR="5080" indent="-221107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Creating parse tables with reduction-  </a:t>
            </a:r>
            <a:r>
              <a:rPr dirty="0"/>
              <a:t>only</a:t>
            </a:r>
            <a:r>
              <a:rPr dirty="0" spc="-20"/>
              <a:t> </a:t>
            </a:r>
            <a:r>
              <a:rPr dirty="0" spc="-5"/>
              <a:t>lookahead</a:t>
            </a:r>
          </a:p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16939" y="1774309"/>
            <a:ext cx="8074025" cy="4387850"/>
          </a:xfrm>
          <a:prstGeom prst="rect">
            <a:avLst/>
          </a:prstGeom>
        </p:spPr>
        <p:txBody>
          <a:bodyPr wrap="square" lIns="0" tIns="17462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37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 lvl="1" marL="965200" marR="308610" indent="-343535">
              <a:lnSpc>
                <a:spcPts val="2640"/>
              </a:lnSpc>
              <a:spcBef>
                <a:spcPts val="1170"/>
              </a:spcBef>
              <a:buChar char="•"/>
              <a:tabLst>
                <a:tab pos="965200" algn="l"/>
                <a:tab pos="965835" algn="l"/>
              </a:tabLst>
            </a:pPr>
            <a:r>
              <a:rPr dirty="0" sz="2200" spc="-25">
                <a:solidFill>
                  <a:srgbClr val="FFFFFF"/>
                </a:solidFill>
                <a:latin typeface="Tahoma"/>
                <a:cs typeface="Tahoma"/>
              </a:rPr>
              <a:t>Transition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to another state using a terminal symbol is</a:t>
            </a:r>
            <a:r>
              <a:rPr dirty="0" sz="2200" spc="-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a  shift to that state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shift 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sn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(same as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before)</a:t>
            </a:r>
            <a:endParaRPr sz="2200">
              <a:latin typeface="Tahoma"/>
              <a:cs typeface="Tahoma"/>
            </a:endParaRPr>
          </a:p>
          <a:p>
            <a:pPr lvl="1" marL="964565" marR="66040" indent="-353695">
              <a:lnSpc>
                <a:spcPts val="2640"/>
              </a:lnSpc>
              <a:spcBef>
                <a:spcPts val="530"/>
              </a:spcBef>
              <a:buSzPct val="118181"/>
              <a:buChar char="•"/>
              <a:tabLst>
                <a:tab pos="964565" algn="l"/>
                <a:tab pos="965200" algn="l"/>
              </a:tabLst>
            </a:pPr>
            <a:r>
              <a:rPr dirty="0" sz="2200" spc="-25">
                <a:solidFill>
                  <a:srgbClr val="FFFFFF"/>
                </a:solidFill>
                <a:latin typeface="Tahoma"/>
                <a:cs typeface="Tahoma"/>
              </a:rPr>
              <a:t>Transition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to another state using a non-terminal is a</a:t>
            </a:r>
            <a:r>
              <a:rPr dirty="0" sz="2200" spc="-1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goto  that state </a:t>
            </a:r>
            <a:r>
              <a:rPr dirty="0" sz="2200" spc="-4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goto 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sn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(same as</a:t>
            </a:r>
            <a:r>
              <a:rPr dirty="0" sz="22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before)</a:t>
            </a:r>
            <a:endParaRPr sz="2200">
              <a:latin typeface="Tahoma"/>
              <a:cs typeface="Tahoma"/>
            </a:endParaRPr>
          </a:p>
          <a:p>
            <a:pPr lvl="1" marL="965200" indent="-344170">
              <a:lnSpc>
                <a:spcPts val="2760"/>
              </a:lnSpc>
              <a:spcBef>
                <a:spcPts val="320"/>
              </a:spcBef>
              <a:buChar char="•"/>
              <a:tabLst>
                <a:tab pos="965200" algn="l"/>
                <a:tab pos="965835" algn="l"/>
                <a:tab pos="4432300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there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is an item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 b="1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8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b="1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200" spc="9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in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2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200">
              <a:latin typeface="Tahoma"/>
              <a:cs typeface="Tahoma"/>
            </a:endParaRPr>
          </a:p>
          <a:p>
            <a:pPr marL="965200" marR="5080" indent="-635">
              <a:lnSpc>
                <a:spcPts val="2640"/>
              </a:lnSpc>
              <a:spcBef>
                <a:spcPts val="90"/>
              </a:spcBef>
              <a:tabLst>
                <a:tab pos="2968625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do a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reduction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with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that production whenever the current 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input</a:t>
            </a:r>
            <a:r>
              <a:rPr dirty="0" sz="2200" spc="-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r>
              <a:rPr dirty="0" sz="22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T	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may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follow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some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derivation (more 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precise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than</a:t>
            </a:r>
            <a:r>
              <a:rPr dirty="0" sz="22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before)</a:t>
            </a: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Eliminates useless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actions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5425" y="891794"/>
            <a:ext cx="33426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New </a:t>
            </a:r>
            <a:r>
              <a:rPr dirty="0" spc="-20"/>
              <a:t>Parse</a:t>
            </a:r>
            <a:r>
              <a:rPr dirty="0" spc="-40"/>
              <a:t> </a:t>
            </a:r>
            <a:r>
              <a:rPr dirty="0" spc="-90"/>
              <a:t>Table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52550" y="1733550"/>
            <a:ext cx="7696200" cy="681990"/>
          </a:xfrm>
          <a:custGeom>
            <a:avLst/>
            <a:gdLst/>
            <a:ahLst/>
            <a:cxnLst/>
            <a:rect l="l" t="t" r="r" b="b"/>
            <a:pathLst>
              <a:path w="7696200" h="681989">
                <a:moveTo>
                  <a:pt x="7696200" y="681989"/>
                </a:moveTo>
                <a:lnTo>
                  <a:pt x="76962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7658100" y="38099"/>
                </a:lnTo>
                <a:lnTo>
                  <a:pt x="7658100" y="19049"/>
                </a:lnTo>
                <a:lnTo>
                  <a:pt x="7677150" y="38099"/>
                </a:lnTo>
                <a:lnTo>
                  <a:pt x="7677150" y="681989"/>
                </a:lnTo>
                <a:lnTo>
                  <a:pt x="7696200" y="681989"/>
                </a:lnTo>
                <a:close/>
              </a:path>
              <a:path w="76962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76962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7696200" h="681989">
                <a:moveTo>
                  <a:pt x="7677150" y="38099"/>
                </a:moveTo>
                <a:lnTo>
                  <a:pt x="7658100" y="19049"/>
                </a:lnTo>
                <a:lnTo>
                  <a:pt x="7658100" y="38099"/>
                </a:lnTo>
                <a:lnTo>
                  <a:pt x="7677150" y="38099"/>
                </a:lnTo>
                <a:close/>
              </a:path>
              <a:path w="7696200" h="681989">
                <a:moveTo>
                  <a:pt x="7677150" y="681989"/>
                </a:moveTo>
                <a:lnTo>
                  <a:pt x="7677150" y="38099"/>
                </a:lnTo>
                <a:lnTo>
                  <a:pt x="7658100" y="38099"/>
                </a:lnTo>
                <a:lnTo>
                  <a:pt x="7658100" y="681989"/>
                </a:lnTo>
                <a:lnTo>
                  <a:pt x="76771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574540" y="717295"/>
            <a:ext cx="475170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never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follows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X in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any derivation  resolve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shift/reduce conflict to</a:t>
            </a:r>
            <a:r>
              <a:rPr dirty="0" sz="2400" spc="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48750" y="2415539"/>
            <a:ext cx="552450" cy="979169"/>
          </a:xfrm>
          <a:custGeom>
            <a:avLst/>
            <a:gdLst/>
            <a:ahLst/>
            <a:cxnLst/>
            <a:rect l="l" t="t" r="r" b="b"/>
            <a:pathLst>
              <a:path w="552450" h="979170">
                <a:moveTo>
                  <a:pt x="0" y="979170"/>
                </a:moveTo>
                <a:lnTo>
                  <a:pt x="552450" y="979170"/>
                </a:lnTo>
                <a:lnTo>
                  <a:pt x="5524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90650" y="2415539"/>
            <a:ext cx="7620000" cy="979169"/>
          </a:xfrm>
          <a:custGeom>
            <a:avLst/>
            <a:gdLst/>
            <a:ahLst/>
            <a:cxnLst/>
            <a:rect l="l" t="t" r="r" b="b"/>
            <a:pathLst>
              <a:path w="7620000" h="979170">
                <a:moveTo>
                  <a:pt x="0" y="979170"/>
                </a:moveTo>
                <a:lnTo>
                  <a:pt x="7620000" y="979170"/>
                </a:lnTo>
                <a:lnTo>
                  <a:pt x="76200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95350" cy="979169"/>
          </a:xfrm>
          <a:custGeom>
            <a:avLst/>
            <a:gdLst/>
            <a:ahLst/>
            <a:cxnLst/>
            <a:rect l="l" t="t" r="r" b="b"/>
            <a:pathLst>
              <a:path w="895350" h="979170">
                <a:moveTo>
                  <a:pt x="0" y="979170"/>
                </a:moveTo>
                <a:lnTo>
                  <a:pt x="895350" y="979170"/>
                </a:lnTo>
                <a:lnTo>
                  <a:pt x="8953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95750" y="2876550"/>
            <a:ext cx="1638300" cy="342900"/>
          </a:xfrm>
          <a:custGeom>
            <a:avLst/>
            <a:gdLst/>
            <a:ahLst/>
            <a:cxnLst/>
            <a:rect l="l" t="t" r="r" b="b"/>
            <a:pathLst>
              <a:path w="1638300" h="342900">
                <a:moveTo>
                  <a:pt x="1638300" y="342899"/>
                </a:moveTo>
                <a:lnTo>
                  <a:pt x="1638300" y="0"/>
                </a:lnTo>
                <a:lnTo>
                  <a:pt x="0" y="0"/>
                </a:lnTo>
                <a:lnTo>
                  <a:pt x="0" y="342899"/>
                </a:lnTo>
                <a:lnTo>
                  <a:pt x="19050" y="342899"/>
                </a:lnTo>
                <a:lnTo>
                  <a:pt x="19050" y="38099"/>
                </a:lnTo>
                <a:lnTo>
                  <a:pt x="38100" y="19049"/>
                </a:lnTo>
                <a:lnTo>
                  <a:pt x="38100" y="38099"/>
                </a:lnTo>
                <a:lnTo>
                  <a:pt x="1600200" y="38099"/>
                </a:lnTo>
                <a:lnTo>
                  <a:pt x="1600200" y="19049"/>
                </a:lnTo>
                <a:lnTo>
                  <a:pt x="1619250" y="38099"/>
                </a:lnTo>
                <a:lnTo>
                  <a:pt x="1619250" y="342899"/>
                </a:lnTo>
                <a:lnTo>
                  <a:pt x="1638300" y="342899"/>
                </a:lnTo>
                <a:close/>
              </a:path>
              <a:path w="1638300" h="342900">
                <a:moveTo>
                  <a:pt x="38100" y="38099"/>
                </a:moveTo>
                <a:lnTo>
                  <a:pt x="38100" y="19049"/>
                </a:lnTo>
                <a:lnTo>
                  <a:pt x="19050" y="38099"/>
                </a:lnTo>
                <a:lnTo>
                  <a:pt x="38100" y="38099"/>
                </a:lnTo>
                <a:close/>
              </a:path>
              <a:path w="1638300" h="342900">
                <a:moveTo>
                  <a:pt x="38100" y="304799"/>
                </a:moveTo>
                <a:lnTo>
                  <a:pt x="38100" y="38099"/>
                </a:lnTo>
                <a:lnTo>
                  <a:pt x="19050" y="38099"/>
                </a:lnTo>
                <a:lnTo>
                  <a:pt x="19050" y="304799"/>
                </a:lnTo>
                <a:lnTo>
                  <a:pt x="38100" y="304799"/>
                </a:lnTo>
                <a:close/>
              </a:path>
              <a:path w="1638300" h="342900">
                <a:moveTo>
                  <a:pt x="1619250" y="304799"/>
                </a:moveTo>
                <a:lnTo>
                  <a:pt x="19050" y="304799"/>
                </a:lnTo>
                <a:lnTo>
                  <a:pt x="38100" y="323849"/>
                </a:lnTo>
                <a:lnTo>
                  <a:pt x="38100" y="342899"/>
                </a:lnTo>
                <a:lnTo>
                  <a:pt x="1600200" y="342899"/>
                </a:lnTo>
                <a:lnTo>
                  <a:pt x="1600200" y="323849"/>
                </a:lnTo>
                <a:lnTo>
                  <a:pt x="1619250" y="304799"/>
                </a:lnTo>
                <a:close/>
              </a:path>
              <a:path w="1638300" h="342900">
                <a:moveTo>
                  <a:pt x="38100" y="342899"/>
                </a:moveTo>
                <a:lnTo>
                  <a:pt x="38100" y="323849"/>
                </a:lnTo>
                <a:lnTo>
                  <a:pt x="19050" y="304799"/>
                </a:lnTo>
                <a:lnTo>
                  <a:pt x="19050" y="342899"/>
                </a:lnTo>
                <a:lnTo>
                  <a:pt x="38100" y="342899"/>
                </a:lnTo>
                <a:close/>
              </a:path>
              <a:path w="1638300" h="342900">
                <a:moveTo>
                  <a:pt x="1619250" y="38099"/>
                </a:moveTo>
                <a:lnTo>
                  <a:pt x="1600200" y="19049"/>
                </a:lnTo>
                <a:lnTo>
                  <a:pt x="1600200" y="38099"/>
                </a:lnTo>
                <a:lnTo>
                  <a:pt x="1619250" y="38099"/>
                </a:lnTo>
                <a:close/>
              </a:path>
              <a:path w="1638300" h="342900">
                <a:moveTo>
                  <a:pt x="1619250" y="304799"/>
                </a:moveTo>
                <a:lnTo>
                  <a:pt x="1619250" y="38099"/>
                </a:lnTo>
                <a:lnTo>
                  <a:pt x="1600200" y="38099"/>
                </a:lnTo>
                <a:lnTo>
                  <a:pt x="1600200" y="304799"/>
                </a:lnTo>
                <a:lnTo>
                  <a:pt x="1619250" y="304799"/>
                </a:lnTo>
                <a:close/>
              </a:path>
              <a:path w="1638300" h="342900">
                <a:moveTo>
                  <a:pt x="1619250" y="342899"/>
                </a:moveTo>
                <a:lnTo>
                  <a:pt x="1619250" y="304799"/>
                </a:lnTo>
                <a:lnTo>
                  <a:pt x="1600200" y="323849"/>
                </a:lnTo>
                <a:lnTo>
                  <a:pt x="1600200" y="342899"/>
                </a:lnTo>
                <a:lnTo>
                  <a:pt x="1619250" y="3428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19605" y="3267784"/>
            <a:ext cx="5547360" cy="322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505"/>
              </a:lnSpc>
              <a:tabLst>
                <a:tab pos="1056640" algn="l"/>
                <a:tab pos="2705735" algn="l"/>
                <a:tab pos="4353560" algn="l"/>
              </a:tabLst>
            </a:pP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s</a:t>
            </a:r>
            <a:r>
              <a:rPr dirty="0" sz="2250" spc="185">
                <a:solidFill>
                  <a:srgbClr val="00FF00"/>
                </a:solidFill>
                <a:latin typeface="Arial"/>
                <a:cs typeface="Arial"/>
              </a:rPr>
              <a:t>2</a:t>
            </a: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r</a:t>
            </a:r>
            <a:r>
              <a:rPr dirty="0" sz="2250" spc="-4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du</a:t>
            </a:r>
            <a:r>
              <a:rPr dirty="0" sz="2250" spc="-5">
                <a:solidFill>
                  <a:srgbClr val="00FF00"/>
                </a:solidFill>
                <a:latin typeface="Arial"/>
                <a:cs typeface="Arial"/>
              </a:rPr>
              <a:t>c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50" spc="-5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2250" spc="11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2250" spc="-5">
                <a:solidFill>
                  <a:srgbClr val="00FF00"/>
                </a:solidFill>
                <a:latin typeface="Arial"/>
                <a:cs typeface="Arial"/>
              </a:rPr>
              <a:t>r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edu</a:t>
            </a: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c</a:t>
            </a:r>
            <a:r>
              <a:rPr dirty="0" sz="2250" spc="-40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2250" spc="11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dirty="0" sz="22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2250" spc="-5">
                <a:solidFill>
                  <a:srgbClr val="00FF00"/>
                </a:solidFill>
                <a:latin typeface="Arial"/>
                <a:cs typeface="Arial"/>
              </a:rPr>
              <a:t>r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edu</a:t>
            </a:r>
            <a:r>
              <a:rPr dirty="0" sz="2250" spc="-5">
                <a:solidFill>
                  <a:srgbClr val="00FF00"/>
                </a:solidFill>
                <a:latin typeface="Arial"/>
                <a:cs typeface="Arial"/>
              </a:rPr>
              <a:t>c</a:t>
            </a:r>
            <a:r>
              <a:rPr dirty="0" sz="2250" spc="-35">
                <a:solidFill>
                  <a:srgbClr val="00FF00"/>
                </a:solidFill>
                <a:latin typeface="Arial"/>
                <a:cs typeface="Arial"/>
              </a:rPr>
              <a:t>e</a:t>
            </a:r>
            <a:r>
              <a:rPr dirty="0" sz="2250" spc="-5">
                <a:solidFill>
                  <a:srgbClr val="00FF00"/>
                </a:solidFill>
                <a:latin typeface="Arial"/>
                <a:cs typeface="Arial"/>
              </a:rPr>
              <a:t>(</a:t>
            </a:r>
            <a:r>
              <a:rPr dirty="0" sz="2250" spc="-70">
                <a:solidFill>
                  <a:srgbClr val="00FF00"/>
                </a:solidFill>
                <a:latin typeface="Arial"/>
                <a:cs typeface="Arial"/>
              </a:rPr>
              <a:t>3)</a:t>
            </a:r>
            <a:endParaRPr sz="22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52550" y="3394709"/>
            <a:ext cx="7696200" cy="592455"/>
          </a:xfrm>
          <a:custGeom>
            <a:avLst/>
            <a:gdLst/>
            <a:ahLst/>
            <a:cxnLst/>
            <a:rect l="l" t="t" r="r" b="b"/>
            <a:pathLst>
              <a:path w="7696200" h="592454">
                <a:moveTo>
                  <a:pt x="38100" y="553974"/>
                </a:moveTo>
                <a:lnTo>
                  <a:pt x="38100" y="0"/>
                </a:lnTo>
                <a:lnTo>
                  <a:pt x="0" y="0"/>
                </a:lnTo>
                <a:lnTo>
                  <a:pt x="0" y="592074"/>
                </a:lnTo>
                <a:lnTo>
                  <a:pt x="19050" y="592074"/>
                </a:lnTo>
                <a:lnTo>
                  <a:pt x="19050" y="553974"/>
                </a:lnTo>
                <a:lnTo>
                  <a:pt x="38100" y="553974"/>
                </a:lnTo>
                <a:close/>
              </a:path>
              <a:path w="7696200" h="592454">
                <a:moveTo>
                  <a:pt x="7677150" y="553974"/>
                </a:moveTo>
                <a:lnTo>
                  <a:pt x="19050" y="553974"/>
                </a:lnTo>
                <a:lnTo>
                  <a:pt x="38100" y="573024"/>
                </a:lnTo>
                <a:lnTo>
                  <a:pt x="38100" y="592074"/>
                </a:lnTo>
                <a:lnTo>
                  <a:pt x="7658100" y="592074"/>
                </a:lnTo>
                <a:lnTo>
                  <a:pt x="7658100" y="573024"/>
                </a:lnTo>
                <a:lnTo>
                  <a:pt x="7677150" y="553974"/>
                </a:lnTo>
                <a:close/>
              </a:path>
              <a:path w="7696200" h="592454">
                <a:moveTo>
                  <a:pt x="38100" y="592074"/>
                </a:moveTo>
                <a:lnTo>
                  <a:pt x="38100" y="573024"/>
                </a:lnTo>
                <a:lnTo>
                  <a:pt x="19050" y="553974"/>
                </a:lnTo>
                <a:lnTo>
                  <a:pt x="19050" y="592074"/>
                </a:lnTo>
                <a:lnTo>
                  <a:pt x="38100" y="592074"/>
                </a:lnTo>
                <a:close/>
              </a:path>
              <a:path w="7696200" h="592454">
                <a:moveTo>
                  <a:pt x="7696200" y="592074"/>
                </a:moveTo>
                <a:lnTo>
                  <a:pt x="7696200" y="0"/>
                </a:lnTo>
                <a:lnTo>
                  <a:pt x="7658100" y="0"/>
                </a:lnTo>
                <a:lnTo>
                  <a:pt x="7658100" y="553974"/>
                </a:lnTo>
                <a:lnTo>
                  <a:pt x="7677150" y="553974"/>
                </a:lnTo>
                <a:lnTo>
                  <a:pt x="7677150" y="592074"/>
                </a:lnTo>
                <a:lnTo>
                  <a:pt x="7696200" y="592074"/>
                </a:lnTo>
                <a:close/>
              </a:path>
              <a:path w="7696200" h="592454">
                <a:moveTo>
                  <a:pt x="7677150" y="592074"/>
                </a:moveTo>
                <a:lnTo>
                  <a:pt x="7677150" y="553974"/>
                </a:lnTo>
                <a:lnTo>
                  <a:pt x="7658100" y="573024"/>
                </a:lnTo>
                <a:lnTo>
                  <a:pt x="7658100" y="592074"/>
                </a:lnTo>
                <a:lnTo>
                  <a:pt x="7677150" y="5920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352550" y="1752219"/>
          <a:ext cx="7715250" cy="221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1641475"/>
                <a:gridCol w="1648460"/>
                <a:gridCol w="1663064"/>
                <a:gridCol w="1638300"/>
              </a:tblGrid>
              <a:tr h="378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2250" spc="-2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C0C0C0"/>
                      </a:solidFill>
                      <a:prstDash val="solid"/>
                    </a:lnL>
                    <a:lnR w="6350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22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57949">
                <a:tc>
                  <a:txBody>
                    <a:bodyPr/>
                    <a:lstStyle/>
                    <a:p>
                      <a:pPr marL="47625">
                        <a:lnSpc>
                          <a:spcPts val="2645"/>
                        </a:lnSpc>
                      </a:pPr>
                      <a:r>
                        <a:rPr dirty="0" sz="2250" spc="2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645"/>
                        </a:lnSpc>
                      </a:pPr>
                      <a:r>
                        <a:rPr dirty="0" sz="22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7940">
                        <a:lnSpc>
                          <a:spcPts val="2645"/>
                        </a:lnSpc>
                      </a:pPr>
                      <a:r>
                        <a:rPr dirty="0" sz="22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ts val="2645"/>
                        </a:lnSpc>
                      </a:pPr>
                      <a:r>
                        <a:rPr dirty="0" sz="22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ts val="2645"/>
                        </a:lnSpc>
                      </a:pPr>
                      <a:r>
                        <a:rPr dirty="0" sz="22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47625">
                        <a:lnSpc>
                          <a:spcPts val="2675"/>
                        </a:lnSpc>
                        <a:spcBef>
                          <a:spcPts val="120"/>
                        </a:spcBef>
                      </a:pPr>
                      <a:r>
                        <a:rPr dirty="0" sz="22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675"/>
                        </a:lnSpc>
                        <a:spcBef>
                          <a:spcPts val="120"/>
                        </a:spcBef>
                      </a:pPr>
                      <a:r>
                        <a:rPr dirty="0" sz="22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2250" spc="8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250" spc="-37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75"/>
                        </a:lnSpc>
                        <a:spcBef>
                          <a:spcPts val="120"/>
                        </a:spcBef>
                      </a:pPr>
                      <a:r>
                        <a:rPr dirty="0" sz="22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675"/>
                        </a:lnSpc>
                        <a:spcBef>
                          <a:spcPts val="120"/>
                        </a:spcBef>
                      </a:pPr>
                      <a:r>
                        <a:rPr dirty="0" sz="22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ts val="2675"/>
                        </a:lnSpc>
                        <a:spcBef>
                          <a:spcPts val="120"/>
                        </a:spcBef>
                      </a:pPr>
                      <a:r>
                        <a:rPr dirty="0" sz="2250" spc="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2250" spc="-24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marL="47625">
                        <a:lnSpc>
                          <a:spcPts val="2670"/>
                        </a:lnSpc>
                        <a:spcBef>
                          <a:spcPts val="125"/>
                        </a:spcBef>
                      </a:pPr>
                      <a:r>
                        <a:rPr dirty="0" sz="2250" spc="9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2670"/>
                        </a:lnSpc>
                        <a:spcBef>
                          <a:spcPts val="125"/>
                        </a:spcBef>
                      </a:pPr>
                      <a:r>
                        <a:rPr dirty="0" sz="2250" spc="-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reduce(2)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70"/>
                        </a:lnSpc>
                        <a:spcBef>
                          <a:spcPts val="125"/>
                        </a:spcBef>
                      </a:pPr>
                      <a:r>
                        <a:rPr dirty="0" sz="22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2250" spc="8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250" spc="-38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50" spc="9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670"/>
                        </a:lnSpc>
                        <a:spcBef>
                          <a:spcPts val="125"/>
                        </a:spcBef>
                      </a:pPr>
                      <a:r>
                        <a:rPr dirty="0" sz="2250" spc="-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reduce(2)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8045">
                <a:tc>
                  <a:txBody>
                    <a:bodyPr/>
                    <a:lstStyle/>
                    <a:p>
                      <a:pPr marL="47625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-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-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marL="47625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9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-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-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675"/>
                        </a:lnSpc>
                        <a:spcBef>
                          <a:spcPts val="125"/>
                        </a:spcBef>
                      </a:pPr>
                      <a:r>
                        <a:rPr dirty="0" sz="2250" spc="-4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225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62455" y="4943855"/>
            <a:ext cx="1729105" cy="409575"/>
          </a:xfrm>
          <a:custGeom>
            <a:avLst/>
            <a:gdLst/>
            <a:ahLst/>
            <a:cxnLst/>
            <a:rect l="l" t="t" r="r" b="b"/>
            <a:pathLst>
              <a:path w="1729105" h="409575">
                <a:moveTo>
                  <a:pt x="1728977" y="409194"/>
                </a:moveTo>
                <a:lnTo>
                  <a:pt x="1728977" y="0"/>
                </a:lnTo>
                <a:lnTo>
                  <a:pt x="0" y="0"/>
                </a:lnTo>
                <a:lnTo>
                  <a:pt x="0" y="409194"/>
                </a:lnTo>
                <a:lnTo>
                  <a:pt x="9143" y="409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09927" y="19050"/>
                </a:lnTo>
                <a:lnTo>
                  <a:pt x="1709927" y="9144"/>
                </a:lnTo>
                <a:lnTo>
                  <a:pt x="1719071" y="19050"/>
                </a:lnTo>
                <a:lnTo>
                  <a:pt x="1719071" y="409194"/>
                </a:lnTo>
                <a:lnTo>
                  <a:pt x="1728977" y="409194"/>
                </a:lnTo>
                <a:close/>
              </a:path>
              <a:path w="1729105" h="409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1729105" h="409575">
                <a:moveTo>
                  <a:pt x="19050" y="409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409194"/>
                </a:lnTo>
                <a:lnTo>
                  <a:pt x="19050" y="409194"/>
                </a:lnTo>
                <a:close/>
              </a:path>
              <a:path w="1729105" h="409575">
                <a:moveTo>
                  <a:pt x="1719071" y="19050"/>
                </a:moveTo>
                <a:lnTo>
                  <a:pt x="1709927" y="9144"/>
                </a:lnTo>
                <a:lnTo>
                  <a:pt x="1709927" y="19050"/>
                </a:lnTo>
                <a:lnTo>
                  <a:pt x="1719071" y="19050"/>
                </a:lnTo>
                <a:close/>
              </a:path>
              <a:path w="1729105" h="409575">
                <a:moveTo>
                  <a:pt x="1719071" y="409194"/>
                </a:moveTo>
                <a:lnTo>
                  <a:pt x="1719071" y="19050"/>
                </a:lnTo>
                <a:lnTo>
                  <a:pt x="1709927" y="19050"/>
                </a:lnTo>
                <a:lnTo>
                  <a:pt x="1709927" y="409194"/>
                </a:lnTo>
                <a:lnTo>
                  <a:pt x="1719071" y="4091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81855" y="4562855"/>
            <a:ext cx="1729105" cy="495300"/>
          </a:xfrm>
          <a:custGeom>
            <a:avLst/>
            <a:gdLst/>
            <a:ahLst/>
            <a:cxnLst/>
            <a:rect l="l" t="t" r="r" b="b"/>
            <a:pathLst>
              <a:path w="1729104" h="495300">
                <a:moveTo>
                  <a:pt x="1728977" y="495300"/>
                </a:moveTo>
                <a:lnTo>
                  <a:pt x="1728977" y="0"/>
                </a:lnTo>
                <a:lnTo>
                  <a:pt x="0" y="0"/>
                </a:lnTo>
                <a:lnTo>
                  <a:pt x="0" y="495300"/>
                </a:lnTo>
                <a:lnTo>
                  <a:pt x="9144" y="49530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09928" y="19050"/>
                </a:lnTo>
                <a:lnTo>
                  <a:pt x="1709928" y="9144"/>
                </a:lnTo>
                <a:lnTo>
                  <a:pt x="1719072" y="19050"/>
                </a:lnTo>
                <a:lnTo>
                  <a:pt x="1719072" y="495300"/>
                </a:lnTo>
                <a:lnTo>
                  <a:pt x="1728977" y="495300"/>
                </a:lnTo>
                <a:close/>
              </a:path>
              <a:path w="1729104" h="49530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29104" h="495300">
                <a:moveTo>
                  <a:pt x="19050" y="47625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476250"/>
                </a:lnTo>
                <a:lnTo>
                  <a:pt x="19050" y="476250"/>
                </a:lnTo>
                <a:close/>
              </a:path>
              <a:path w="1729104" h="495300">
                <a:moveTo>
                  <a:pt x="1719072" y="476250"/>
                </a:moveTo>
                <a:lnTo>
                  <a:pt x="9144" y="476250"/>
                </a:lnTo>
                <a:lnTo>
                  <a:pt x="19050" y="485394"/>
                </a:lnTo>
                <a:lnTo>
                  <a:pt x="19050" y="495300"/>
                </a:lnTo>
                <a:lnTo>
                  <a:pt x="1709928" y="495300"/>
                </a:lnTo>
                <a:lnTo>
                  <a:pt x="1709928" y="485394"/>
                </a:lnTo>
                <a:lnTo>
                  <a:pt x="1719072" y="476250"/>
                </a:lnTo>
                <a:close/>
              </a:path>
              <a:path w="1729104" h="495300">
                <a:moveTo>
                  <a:pt x="19050" y="495300"/>
                </a:moveTo>
                <a:lnTo>
                  <a:pt x="19050" y="485394"/>
                </a:lnTo>
                <a:lnTo>
                  <a:pt x="9144" y="476250"/>
                </a:lnTo>
                <a:lnTo>
                  <a:pt x="9144" y="495300"/>
                </a:lnTo>
                <a:lnTo>
                  <a:pt x="19050" y="495300"/>
                </a:lnTo>
                <a:close/>
              </a:path>
              <a:path w="1729104" h="495300">
                <a:moveTo>
                  <a:pt x="1719072" y="19050"/>
                </a:moveTo>
                <a:lnTo>
                  <a:pt x="1709928" y="9144"/>
                </a:lnTo>
                <a:lnTo>
                  <a:pt x="1709928" y="19050"/>
                </a:lnTo>
                <a:lnTo>
                  <a:pt x="1719072" y="19050"/>
                </a:lnTo>
                <a:close/>
              </a:path>
              <a:path w="1729104" h="495300">
                <a:moveTo>
                  <a:pt x="1719072" y="476250"/>
                </a:moveTo>
                <a:lnTo>
                  <a:pt x="1719072" y="19050"/>
                </a:lnTo>
                <a:lnTo>
                  <a:pt x="1709928" y="19050"/>
                </a:lnTo>
                <a:lnTo>
                  <a:pt x="1709928" y="476250"/>
                </a:lnTo>
                <a:lnTo>
                  <a:pt x="1719072" y="476250"/>
                </a:lnTo>
                <a:close/>
              </a:path>
              <a:path w="1729104" h="495300">
                <a:moveTo>
                  <a:pt x="1719072" y="495300"/>
                </a:moveTo>
                <a:lnTo>
                  <a:pt x="1719072" y="476250"/>
                </a:lnTo>
                <a:lnTo>
                  <a:pt x="1709928" y="485394"/>
                </a:lnTo>
                <a:lnTo>
                  <a:pt x="1709928" y="495300"/>
                </a:lnTo>
                <a:lnTo>
                  <a:pt x="1719072" y="495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772656" y="5096255"/>
            <a:ext cx="1788160" cy="257175"/>
          </a:xfrm>
          <a:custGeom>
            <a:avLst/>
            <a:gdLst/>
            <a:ahLst/>
            <a:cxnLst/>
            <a:rect l="l" t="t" r="r" b="b"/>
            <a:pathLst>
              <a:path w="1788159" h="257175">
                <a:moveTo>
                  <a:pt x="1787652" y="256794"/>
                </a:moveTo>
                <a:lnTo>
                  <a:pt x="1787652" y="0"/>
                </a:lnTo>
                <a:lnTo>
                  <a:pt x="0" y="0"/>
                </a:lnTo>
                <a:lnTo>
                  <a:pt x="0" y="256794"/>
                </a:lnTo>
                <a:lnTo>
                  <a:pt x="9144" y="25679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68602" y="19050"/>
                </a:lnTo>
                <a:lnTo>
                  <a:pt x="1768602" y="9144"/>
                </a:lnTo>
                <a:lnTo>
                  <a:pt x="1777746" y="19050"/>
                </a:lnTo>
                <a:lnTo>
                  <a:pt x="1777746" y="256794"/>
                </a:lnTo>
                <a:lnTo>
                  <a:pt x="1787652" y="256794"/>
                </a:lnTo>
                <a:close/>
              </a:path>
              <a:path w="1788159" h="25717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88159" h="257175">
                <a:moveTo>
                  <a:pt x="19050" y="25679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56794"/>
                </a:lnTo>
                <a:lnTo>
                  <a:pt x="19050" y="256794"/>
                </a:lnTo>
                <a:close/>
              </a:path>
              <a:path w="1788159" h="257175">
                <a:moveTo>
                  <a:pt x="1777746" y="19050"/>
                </a:moveTo>
                <a:lnTo>
                  <a:pt x="1768602" y="9144"/>
                </a:lnTo>
                <a:lnTo>
                  <a:pt x="1768602" y="19050"/>
                </a:lnTo>
                <a:lnTo>
                  <a:pt x="1777746" y="19050"/>
                </a:lnTo>
                <a:close/>
              </a:path>
              <a:path w="1788159" h="257175">
                <a:moveTo>
                  <a:pt x="1777746" y="256794"/>
                </a:moveTo>
                <a:lnTo>
                  <a:pt x="1777746" y="19050"/>
                </a:lnTo>
                <a:lnTo>
                  <a:pt x="1768602" y="19050"/>
                </a:lnTo>
                <a:lnTo>
                  <a:pt x="1768602" y="256794"/>
                </a:lnTo>
                <a:lnTo>
                  <a:pt x="1777746" y="2567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269771" y="3886822"/>
            <a:ext cx="1531620" cy="110045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s3</a:t>
            </a:r>
            <a:endParaRPr sz="28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1025"/>
              </a:spcBef>
              <a:tabLst>
                <a:tab pos="9213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56265" y="4776978"/>
            <a:ext cx="626110" cy="576580"/>
          </a:xfrm>
          <a:custGeom>
            <a:avLst/>
            <a:gdLst/>
            <a:ahLst/>
            <a:cxnLst/>
            <a:rect l="l" t="t" r="r" b="b"/>
            <a:pathLst>
              <a:path w="626110" h="576579">
                <a:moveTo>
                  <a:pt x="549797" y="44880"/>
                </a:moveTo>
                <a:lnTo>
                  <a:pt x="549056" y="32536"/>
                </a:lnTo>
                <a:lnTo>
                  <a:pt x="522965" y="35233"/>
                </a:lnTo>
                <a:lnTo>
                  <a:pt x="481913" y="42922"/>
                </a:lnTo>
                <a:lnTo>
                  <a:pt x="439186" y="54169"/>
                </a:lnTo>
                <a:lnTo>
                  <a:pt x="395548" y="68831"/>
                </a:lnTo>
                <a:lnTo>
                  <a:pt x="351758" y="86769"/>
                </a:lnTo>
                <a:lnTo>
                  <a:pt x="308580" y="107841"/>
                </a:lnTo>
                <a:lnTo>
                  <a:pt x="266774" y="131906"/>
                </a:lnTo>
                <a:lnTo>
                  <a:pt x="227102" y="158824"/>
                </a:lnTo>
                <a:lnTo>
                  <a:pt x="190326" y="188454"/>
                </a:lnTo>
                <a:lnTo>
                  <a:pt x="157208" y="220655"/>
                </a:lnTo>
                <a:lnTo>
                  <a:pt x="128509" y="255286"/>
                </a:lnTo>
                <a:lnTo>
                  <a:pt x="104991" y="292205"/>
                </a:lnTo>
                <a:lnTo>
                  <a:pt x="87416" y="331273"/>
                </a:lnTo>
                <a:lnTo>
                  <a:pt x="76545" y="372348"/>
                </a:lnTo>
                <a:lnTo>
                  <a:pt x="73140" y="415289"/>
                </a:lnTo>
                <a:lnTo>
                  <a:pt x="65256" y="458910"/>
                </a:lnTo>
                <a:lnTo>
                  <a:pt x="50047" y="500198"/>
                </a:lnTo>
                <a:lnTo>
                  <a:pt x="28279" y="539041"/>
                </a:lnTo>
                <a:lnTo>
                  <a:pt x="723" y="575325"/>
                </a:lnTo>
                <a:lnTo>
                  <a:pt x="0" y="576072"/>
                </a:lnTo>
                <a:lnTo>
                  <a:pt x="16300" y="576072"/>
                </a:lnTo>
                <a:lnTo>
                  <a:pt x="45147" y="536213"/>
                </a:lnTo>
                <a:lnTo>
                  <a:pt x="64831" y="498278"/>
                </a:lnTo>
                <a:lnTo>
                  <a:pt x="78445" y="458189"/>
                </a:lnTo>
                <a:lnTo>
                  <a:pt x="85332" y="416051"/>
                </a:lnTo>
                <a:lnTo>
                  <a:pt x="89554" y="371231"/>
                </a:lnTo>
                <a:lnTo>
                  <a:pt x="102001" y="328632"/>
                </a:lnTo>
                <a:lnTo>
                  <a:pt x="121766" y="288400"/>
                </a:lnTo>
                <a:lnTo>
                  <a:pt x="147939" y="250680"/>
                </a:lnTo>
                <a:lnTo>
                  <a:pt x="179613" y="215615"/>
                </a:lnTo>
                <a:lnTo>
                  <a:pt x="215879" y="183351"/>
                </a:lnTo>
                <a:lnTo>
                  <a:pt x="255829" y="154033"/>
                </a:lnTo>
                <a:lnTo>
                  <a:pt x="298555" y="127805"/>
                </a:lnTo>
                <a:lnTo>
                  <a:pt x="343149" y="104812"/>
                </a:lnTo>
                <a:lnTo>
                  <a:pt x="388702" y="85198"/>
                </a:lnTo>
                <a:lnTo>
                  <a:pt x="434307" y="69109"/>
                </a:lnTo>
                <a:lnTo>
                  <a:pt x="479054" y="56688"/>
                </a:lnTo>
                <a:lnTo>
                  <a:pt x="522036" y="48082"/>
                </a:lnTo>
                <a:lnTo>
                  <a:pt x="549797" y="44880"/>
                </a:lnTo>
                <a:close/>
              </a:path>
              <a:path w="626110" h="576579">
                <a:moveTo>
                  <a:pt x="625590" y="33527"/>
                </a:moveTo>
                <a:lnTo>
                  <a:pt x="547104" y="0"/>
                </a:lnTo>
                <a:lnTo>
                  <a:pt x="549056" y="32536"/>
                </a:lnTo>
                <a:lnTo>
                  <a:pt x="561582" y="31242"/>
                </a:lnTo>
                <a:lnTo>
                  <a:pt x="562344" y="43434"/>
                </a:lnTo>
                <a:lnTo>
                  <a:pt x="562344" y="70041"/>
                </a:lnTo>
                <a:lnTo>
                  <a:pt x="625590" y="33527"/>
                </a:lnTo>
                <a:close/>
              </a:path>
              <a:path w="626110" h="576579">
                <a:moveTo>
                  <a:pt x="562344" y="43434"/>
                </a:moveTo>
                <a:lnTo>
                  <a:pt x="561582" y="31242"/>
                </a:lnTo>
                <a:lnTo>
                  <a:pt x="549056" y="32536"/>
                </a:lnTo>
                <a:lnTo>
                  <a:pt x="549797" y="44880"/>
                </a:lnTo>
                <a:lnTo>
                  <a:pt x="562344" y="43434"/>
                </a:lnTo>
                <a:close/>
              </a:path>
              <a:path w="626110" h="576579">
                <a:moveTo>
                  <a:pt x="562344" y="70041"/>
                </a:moveTo>
                <a:lnTo>
                  <a:pt x="562344" y="43434"/>
                </a:lnTo>
                <a:lnTo>
                  <a:pt x="549797" y="44880"/>
                </a:lnTo>
                <a:lnTo>
                  <a:pt x="551676" y="76200"/>
                </a:lnTo>
                <a:lnTo>
                  <a:pt x="562344" y="70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676528" y="5314950"/>
            <a:ext cx="96520" cy="38100"/>
          </a:xfrm>
          <a:custGeom>
            <a:avLst/>
            <a:gdLst/>
            <a:ahLst/>
            <a:cxnLst/>
            <a:rect l="l" t="t" r="r" b="b"/>
            <a:pathLst>
              <a:path w="96520" h="38100">
                <a:moveTo>
                  <a:pt x="20688" y="38100"/>
                </a:moveTo>
                <a:lnTo>
                  <a:pt x="20116" y="33327"/>
                </a:lnTo>
                <a:lnTo>
                  <a:pt x="0" y="38100"/>
                </a:lnTo>
                <a:lnTo>
                  <a:pt x="20688" y="38100"/>
                </a:lnTo>
                <a:close/>
              </a:path>
              <a:path w="96520" h="38100">
                <a:moveTo>
                  <a:pt x="96126" y="28955"/>
                </a:moveTo>
                <a:lnTo>
                  <a:pt x="16116" y="0"/>
                </a:lnTo>
                <a:lnTo>
                  <a:pt x="20116" y="33327"/>
                </a:lnTo>
                <a:lnTo>
                  <a:pt x="32118" y="30479"/>
                </a:lnTo>
                <a:lnTo>
                  <a:pt x="33071" y="38100"/>
                </a:lnTo>
                <a:lnTo>
                  <a:pt x="82410" y="38100"/>
                </a:lnTo>
                <a:lnTo>
                  <a:pt x="96126" y="28955"/>
                </a:lnTo>
                <a:close/>
              </a:path>
              <a:path w="96520" h="38100">
                <a:moveTo>
                  <a:pt x="33071" y="38100"/>
                </a:moveTo>
                <a:lnTo>
                  <a:pt x="32118" y="30479"/>
                </a:lnTo>
                <a:lnTo>
                  <a:pt x="20116" y="33327"/>
                </a:lnTo>
                <a:lnTo>
                  <a:pt x="20688" y="38100"/>
                </a:lnTo>
                <a:lnTo>
                  <a:pt x="33071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415538" y="4483100"/>
            <a:ext cx="212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62455" y="5353050"/>
            <a:ext cx="1729105" cy="816610"/>
          </a:xfrm>
          <a:custGeom>
            <a:avLst/>
            <a:gdLst/>
            <a:ahLst/>
            <a:cxnLst/>
            <a:rect l="l" t="t" r="r" b="b"/>
            <a:pathLst>
              <a:path w="1729105" h="816610">
                <a:moveTo>
                  <a:pt x="19050" y="797051"/>
                </a:moveTo>
                <a:lnTo>
                  <a:pt x="19050" y="0"/>
                </a:lnTo>
                <a:lnTo>
                  <a:pt x="0" y="0"/>
                </a:lnTo>
                <a:lnTo>
                  <a:pt x="0" y="816101"/>
                </a:lnTo>
                <a:lnTo>
                  <a:pt x="9143" y="816101"/>
                </a:lnTo>
                <a:lnTo>
                  <a:pt x="9143" y="797051"/>
                </a:lnTo>
                <a:lnTo>
                  <a:pt x="19050" y="797051"/>
                </a:lnTo>
                <a:close/>
              </a:path>
              <a:path w="1729105" h="816610">
                <a:moveTo>
                  <a:pt x="1719071" y="797051"/>
                </a:moveTo>
                <a:lnTo>
                  <a:pt x="9143" y="797051"/>
                </a:lnTo>
                <a:lnTo>
                  <a:pt x="19050" y="806958"/>
                </a:lnTo>
                <a:lnTo>
                  <a:pt x="19049" y="816101"/>
                </a:lnTo>
                <a:lnTo>
                  <a:pt x="1709927" y="816101"/>
                </a:lnTo>
                <a:lnTo>
                  <a:pt x="1709927" y="806958"/>
                </a:lnTo>
                <a:lnTo>
                  <a:pt x="1719071" y="797051"/>
                </a:lnTo>
                <a:close/>
              </a:path>
              <a:path w="1729105" h="816610">
                <a:moveTo>
                  <a:pt x="19049" y="816101"/>
                </a:moveTo>
                <a:lnTo>
                  <a:pt x="19050" y="806958"/>
                </a:lnTo>
                <a:lnTo>
                  <a:pt x="9143" y="797051"/>
                </a:lnTo>
                <a:lnTo>
                  <a:pt x="9143" y="816101"/>
                </a:lnTo>
                <a:lnTo>
                  <a:pt x="19049" y="816101"/>
                </a:lnTo>
                <a:close/>
              </a:path>
              <a:path w="1729105" h="816610">
                <a:moveTo>
                  <a:pt x="1728977" y="816101"/>
                </a:moveTo>
                <a:lnTo>
                  <a:pt x="1728977" y="0"/>
                </a:lnTo>
                <a:lnTo>
                  <a:pt x="1709927" y="0"/>
                </a:lnTo>
                <a:lnTo>
                  <a:pt x="1709927" y="797051"/>
                </a:lnTo>
                <a:lnTo>
                  <a:pt x="1719071" y="797051"/>
                </a:lnTo>
                <a:lnTo>
                  <a:pt x="1719071" y="816101"/>
                </a:lnTo>
                <a:lnTo>
                  <a:pt x="1728977" y="816101"/>
                </a:lnTo>
                <a:close/>
              </a:path>
              <a:path w="1729105" h="816610">
                <a:moveTo>
                  <a:pt x="1719071" y="816101"/>
                </a:moveTo>
                <a:lnTo>
                  <a:pt x="1719071" y="797051"/>
                </a:lnTo>
                <a:lnTo>
                  <a:pt x="1709927" y="806958"/>
                </a:lnTo>
                <a:lnTo>
                  <a:pt x="1709927" y="816101"/>
                </a:lnTo>
                <a:lnTo>
                  <a:pt x="1719071" y="8161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450339" y="4268082"/>
            <a:ext cx="1531620" cy="183197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s0</a:t>
            </a:r>
            <a:endParaRPr sz="2800">
              <a:latin typeface="Arial"/>
              <a:cs typeface="Arial"/>
            </a:endParaRPr>
          </a:p>
          <a:p>
            <a:pPr marL="240665" marR="5080">
              <a:lnSpc>
                <a:spcPct val="100000"/>
              </a:lnSpc>
              <a:spcBef>
                <a:spcPts val="1025"/>
              </a:spcBef>
              <a:tabLst>
                <a:tab pos="578485" algn="l"/>
                <a:tab pos="9213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z="2400" spc="-1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 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181855" y="5858255"/>
            <a:ext cx="1711960" cy="474345"/>
          </a:xfrm>
          <a:custGeom>
            <a:avLst/>
            <a:gdLst/>
            <a:ahLst/>
            <a:cxnLst/>
            <a:rect l="l" t="t" r="r" b="b"/>
            <a:pathLst>
              <a:path w="1711960" h="474345">
                <a:moveTo>
                  <a:pt x="1711452" y="473964"/>
                </a:moveTo>
                <a:lnTo>
                  <a:pt x="1711452" y="0"/>
                </a:lnTo>
                <a:lnTo>
                  <a:pt x="0" y="0"/>
                </a:lnTo>
                <a:lnTo>
                  <a:pt x="0" y="473964"/>
                </a:lnTo>
                <a:lnTo>
                  <a:pt x="9144" y="4739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692402" y="19050"/>
                </a:lnTo>
                <a:lnTo>
                  <a:pt x="1692402" y="9144"/>
                </a:lnTo>
                <a:lnTo>
                  <a:pt x="1701546" y="19050"/>
                </a:lnTo>
                <a:lnTo>
                  <a:pt x="1701546" y="473964"/>
                </a:lnTo>
                <a:lnTo>
                  <a:pt x="1711452" y="473964"/>
                </a:lnTo>
                <a:close/>
              </a:path>
              <a:path w="1711960" h="4743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11960" h="474345">
                <a:moveTo>
                  <a:pt x="19050" y="4739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473964"/>
                </a:lnTo>
                <a:lnTo>
                  <a:pt x="19050" y="473964"/>
                </a:lnTo>
                <a:close/>
              </a:path>
              <a:path w="1711960" h="474345">
                <a:moveTo>
                  <a:pt x="1701546" y="19050"/>
                </a:moveTo>
                <a:lnTo>
                  <a:pt x="1692402" y="9144"/>
                </a:lnTo>
                <a:lnTo>
                  <a:pt x="1692402" y="19050"/>
                </a:lnTo>
                <a:lnTo>
                  <a:pt x="1701546" y="19050"/>
                </a:lnTo>
                <a:close/>
              </a:path>
              <a:path w="1711960" h="474345">
                <a:moveTo>
                  <a:pt x="1701546" y="473964"/>
                </a:moveTo>
                <a:lnTo>
                  <a:pt x="1701546" y="19050"/>
                </a:lnTo>
                <a:lnTo>
                  <a:pt x="1692402" y="19050"/>
                </a:lnTo>
                <a:lnTo>
                  <a:pt x="1692402" y="473964"/>
                </a:lnTo>
                <a:lnTo>
                  <a:pt x="1701546" y="4739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72656" y="5353050"/>
            <a:ext cx="1788160" cy="238760"/>
          </a:xfrm>
          <a:custGeom>
            <a:avLst/>
            <a:gdLst/>
            <a:ahLst/>
            <a:cxnLst/>
            <a:rect l="l" t="t" r="r" b="b"/>
            <a:pathLst>
              <a:path w="1788159" h="238760">
                <a:moveTo>
                  <a:pt x="19050" y="219455"/>
                </a:moveTo>
                <a:lnTo>
                  <a:pt x="19050" y="0"/>
                </a:lnTo>
                <a:lnTo>
                  <a:pt x="0" y="0"/>
                </a:lnTo>
                <a:lnTo>
                  <a:pt x="0" y="238505"/>
                </a:lnTo>
                <a:lnTo>
                  <a:pt x="9144" y="238505"/>
                </a:lnTo>
                <a:lnTo>
                  <a:pt x="9144" y="219455"/>
                </a:lnTo>
                <a:lnTo>
                  <a:pt x="19050" y="219455"/>
                </a:lnTo>
                <a:close/>
              </a:path>
              <a:path w="1788159" h="238760">
                <a:moveTo>
                  <a:pt x="1777746" y="219455"/>
                </a:moveTo>
                <a:lnTo>
                  <a:pt x="9144" y="219455"/>
                </a:lnTo>
                <a:lnTo>
                  <a:pt x="19050" y="228600"/>
                </a:lnTo>
                <a:lnTo>
                  <a:pt x="19050" y="238505"/>
                </a:lnTo>
                <a:lnTo>
                  <a:pt x="1768602" y="238505"/>
                </a:lnTo>
                <a:lnTo>
                  <a:pt x="1768602" y="228600"/>
                </a:lnTo>
                <a:lnTo>
                  <a:pt x="1777746" y="219455"/>
                </a:lnTo>
                <a:close/>
              </a:path>
              <a:path w="1788159" h="238760">
                <a:moveTo>
                  <a:pt x="19050" y="238505"/>
                </a:moveTo>
                <a:lnTo>
                  <a:pt x="19050" y="228600"/>
                </a:lnTo>
                <a:lnTo>
                  <a:pt x="9144" y="219455"/>
                </a:lnTo>
                <a:lnTo>
                  <a:pt x="9144" y="238505"/>
                </a:lnTo>
                <a:lnTo>
                  <a:pt x="19050" y="238505"/>
                </a:lnTo>
                <a:close/>
              </a:path>
              <a:path w="1788159" h="238760">
                <a:moveTo>
                  <a:pt x="1787652" y="238505"/>
                </a:moveTo>
                <a:lnTo>
                  <a:pt x="1787652" y="0"/>
                </a:lnTo>
                <a:lnTo>
                  <a:pt x="1768602" y="0"/>
                </a:lnTo>
                <a:lnTo>
                  <a:pt x="1768602" y="219455"/>
                </a:lnTo>
                <a:lnTo>
                  <a:pt x="1777746" y="219455"/>
                </a:lnTo>
                <a:lnTo>
                  <a:pt x="1777746" y="238505"/>
                </a:lnTo>
                <a:lnTo>
                  <a:pt x="1787652" y="238505"/>
                </a:lnTo>
                <a:close/>
              </a:path>
              <a:path w="1788159" h="238760">
                <a:moveTo>
                  <a:pt x="1777746" y="238505"/>
                </a:moveTo>
                <a:lnTo>
                  <a:pt x="1777746" y="219455"/>
                </a:lnTo>
                <a:lnTo>
                  <a:pt x="1768602" y="228600"/>
                </a:lnTo>
                <a:lnTo>
                  <a:pt x="1768602" y="238505"/>
                </a:lnTo>
                <a:lnTo>
                  <a:pt x="1777746" y="2385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860744" y="4420277"/>
            <a:ext cx="1513840" cy="110045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s2</a:t>
            </a:r>
            <a:endParaRPr sz="28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1025"/>
              </a:spcBef>
              <a:tabLst>
                <a:tab pos="577850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 b</a:t>
            </a:r>
            <a:r>
              <a:rPr dirty="0" sz="2400" spc="-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45940" y="5334253"/>
            <a:ext cx="40259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s1</a:t>
            </a:r>
            <a:endParaRPr sz="2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91433" y="5353050"/>
            <a:ext cx="481330" cy="209550"/>
          </a:xfrm>
          <a:custGeom>
            <a:avLst/>
            <a:gdLst/>
            <a:ahLst/>
            <a:cxnLst/>
            <a:rect l="l" t="t" r="r" b="b"/>
            <a:pathLst>
              <a:path w="481329" h="209550">
                <a:moveTo>
                  <a:pt x="481131" y="0"/>
                </a:moveTo>
                <a:lnTo>
                  <a:pt x="464831" y="0"/>
                </a:lnTo>
                <a:lnTo>
                  <a:pt x="432976" y="32867"/>
                </a:lnTo>
                <a:lnTo>
                  <a:pt x="396145" y="63698"/>
                </a:lnTo>
                <a:lnTo>
                  <a:pt x="355828" y="91633"/>
                </a:lnTo>
                <a:lnTo>
                  <a:pt x="312795" y="116559"/>
                </a:lnTo>
                <a:lnTo>
                  <a:pt x="267812" y="138365"/>
                </a:lnTo>
                <a:lnTo>
                  <a:pt x="221648" y="156938"/>
                </a:lnTo>
                <a:lnTo>
                  <a:pt x="175072" y="172164"/>
                </a:lnTo>
                <a:lnTo>
                  <a:pt x="128851" y="183932"/>
                </a:lnTo>
                <a:lnTo>
                  <a:pt x="83753" y="192128"/>
                </a:lnTo>
                <a:lnTo>
                  <a:pt x="40546" y="196641"/>
                </a:lnTo>
                <a:lnTo>
                  <a:pt x="0" y="197358"/>
                </a:lnTo>
                <a:lnTo>
                  <a:pt x="0" y="209550"/>
                </a:lnTo>
                <a:lnTo>
                  <a:pt x="38933" y="209165"/>
                </a:lnTo>
                <a:lnTo>
                  <a:pt x="80320" y="205262"/>
                </a:lnTo>
                <a:lnTo>
                  <a:pt x="123505" y="197946"/>
                </a:lnTo>
                <a:lnTo>
                  <a:pt x="167832" y="187321"/>
                </a:lnTo>
                <a:lnTo>
                  <a:pt x="212645" y="173493"/>
                </a:lnTo>
                <a:lnTo>
                  <a:pt x="257289" y="156566"/>
                </a:lnTo>
                <a:lnTo>
                  <a:pt x="301109" y="136646"/>
                </a:lnTo>
                <a:lnTo>
                  <a:pt x="343447" y="113838"/>
                </a:lnTo>
                <a:lnTo>
                  <a:pt x="383649" y="88245"/>
                </a:lnTo>
                <a:lnTo>
                  <a:pt x="421059" y="59975"/>
                </a:lnTo>
                <a:lnTo>
                  <a:pt x="455021" y="29130"/>
                </a:lnTo>
                <a:lnTo>
                  <a:pt x="481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91433" y="5550408"/>
            <a:ext cx="1090930" cy="771525"/>
          </a:xfrm>
          <a:custGeom>
            <a:avLst/>
            <a:gdLst/>
            <a:ahLst/>
            <a:cxnLst/>
            <a:rect l="l" t="t" r="r" b="b"/>
            <a:pathLst>
              <a:path w="1090929" h="771525">
                <a:moveTo>
                  <a:pt x="1014623" y="726357"/>
                </a:moveTo>
                <a:lnTo>
                  <a:pt x="944773" y="715245"/>
                </a:lnTo>
                <a:lnTo>
                  <a:pt x="900276" y="703314"/>
                </a:lnTo>
                <a:lnTo>
                  <a:pt x="854814" y="687764"/>
                </a:lnTo>
                <a:lnTo>
                  <a:pt x="809308" y="668729"/>
                </a:lnTo>
                <a:lnTo>
                  <a:pt x="764683" y="646343"/>
                </a:lnTo>
                <a:lnTo>
                  <a:pt x="721861" y="620739"/>
                </a:lnTo>
                <a:lnTo>
                  <a:pt x="681766" y="592053"/>
                </a:lnTo>
                <a:lnTo>
                  <a:pt x="645322" y="560418"/>
                </a:lnTo>
                <a:lnTo>
                  <a:pt x="613451" y="525968"/>
                </a:lnTo>
                <a:lnTo>
                  <a:pt x="587076" y="488839"/>
                </a:lnTo>
                <a:lnTo>
                  <a:pt x="567121" y="449163"/>
                </a:lnTo>
                <a:lnTo>
                  <a:pt x="554509" y="407076"/>
                </a:lnTo>
                <a:lnTo>
                  <a:pt x="550164" y="362712"/>
                </a:lnTo>
                <a:lnTo>
                  <a:pt x="543101" y="320974"/>
                </a:lnTo>
                <a:lnTo>
                  <a:pt x="529299" y="281362"/>
                </a:lnTo>
                <a:lnTo>
                  <a:pt x="509421" y="243964"/>
                </a:lnTo>
                <a:lnTo>
                  <a:pt x="484131" y="208870"/>
                </a:lnTo>
                <a:lnTo>
                  <a:pt x="454093" y="176169"/>
                </a:lnTo>
                <a:lnTo>
                  <a:pt x="419969" y="145951"/>
                </a:lnTo>
                <a:lnTo>
                  <a:pt x="382423" y="118305"/>
                </a:lnTo>
                <a:lnTo>
                  <a:pt x="342118" y="93321"/>
                </a:lnTo>
                <a:lnTo>
                  <a:pt x="299719" y="71087"/>
                </a:lnTo>
                <a:lnTo>
                  <a:pt x="255889" y="51695"/>
                </a:lnTo>
                <a:lnTo>
                  <a:pt x="211290" y="35232"/>
                </a:lnTo>
                <a:lnTo>
                  <a:pt x="166587" y="21789"/>
                </a:lnTo>
                <a:lnTo>
                  <a:pt x="122443" y="11454"/>
                </a:lnTo>
                <a:lnTo>
                  <a:pt x="79521" y="4318"/>
                </a:lnTo>
                <a:lnTo>
                  <a:pt x="38486" y="470"/>
                </a:lnTo>
                <a:lnTo>
                  <a:pt x="0" y="0"/>
                </a:lnTo>
                <a:lnTo>
                  <a:pt x="0" y="12191"/>
                </a:lnTo>
                <a:lnTo>
                  <a:pt x="40256" y="13097"/>
                </a:lnTo>
                <a:lnTo>
                  <a:pt x="83223" y="17596"/>
                </a:lnTo>
                <a:lnTo>
                  <a:pt x="128131" y="25603"/>
                </a:lnTo>
                <a:lnTo>
                  <a:pt x="174210" y="37032"/>
                </a:lnTo>
                <a:lnTo>
                  <a:pt x="220689" y="51799"/>
                </a:lnTo>
                <a:lnTo>
                  <a:pt x="266797" y="69817"/>
                </a:lnTo>
                <a:lnTo>
                  <a:pt x="311764" y="91002"/>
                </a:lnTo>
                <a:lnTo>
                  <a:pt x="354820" y="115268"/>
                </a:lnTo>
                <a:lnTo>
                  <a:pt x="395194" y="142530"/>
                </a:lnTo>
                <a:lnTo>
                  <a:pt x="432116" y="172703"/>
                </a:lnTo>
                <a:lnTo>
                  <a:pt x="464814" y="205700"/>
                </a:lnTo>
                <a:lnTo>
                  <a:pt x="492520" y="241438"/>
                </a:lnTo>
                <a:lnTo>
                  <a:pt x="514461" y="279830"/>
                </a:lnTo>
                <a:lnTo>
                  <a:pt x="529869" y="320791"/>
                </a:lnTo>
                <a:lnTo>
                  <a:pt x="537972" y="364236"/>
                </a:lnTo>
                <a:lnTo>
                  <a:pt x="541471" y="406549"/>
                </a:lnTo>
                <a:lnTo>
                  <a:pt x="552495" y="446967"/>
                </a:lnTo>
                <a:lnTo>
                  <a:pt x="570267" y="485358"/>
                </a:lnTo>
                <a:lnTo>
                  <a:pt x="594007" y="521594"/>
                </a:lnTo>
                <a:lnTo>
                  <a:pt x="622937" y="555543"/>
                </a:lnTo>
                <a:lnTo>
                  <a:pt x="656279" y="587075"/>
                </a:lnTo>
                <a:lnTo>
                  <a:pt x="693254" y="616062"/>
                </a:lnTo>
                <a:lnTo>
                  <a:pt x="733083" y="642371"/>
                </a:lnTo>
                <a:lnTo>
                  <a:pt x="774988" y="665874"/>
                </a:lnTo>
                <a:lnTo>
                  <a:pt x="818190" y="686440"/>
                </a:lnTo>
                <a:lnTo>
                  <a:pt x="861911" y="703939"/>
                </a:lnTo>
                <a:lnTo>
                  <a:pt x="905373" y="718241"/>
                </a:lnTo>
                <a:lnTo>
                  <a:pt x="947796" y="729216"/>
                </a:lnTo>
                <a:lnTo>
                  <a:pt x="988402" y="736733"/>
                </a:lnTo>
                <a:lnTo>
                  <a:pt x="1013842" y="739364"/>
                </a:lnTo>
                <a:lnTo>
                  <a:pt x="1014623" y="726357"/>
                </a:lnTo>
                <a:close/>
              </a:path>
              <a:path w="1090929" h="771525">
                <a:moveTo>
                  <a:pt x="1027176" y="764633"/>
                </a:moveTo>
                <a:lnTo>
                  <a:pt x="1027176" y="727709"/>
                </a:lnTo>
                <a:lnTo>
                  <a:pt x="1026414" y="740663"/>
                </a:lnTo>
                <a:lnTo>
                  <a:pt x="1013842" y="739364"/>
                </a:lnTo>
                <a:lnTo>
                  <a:pt x="1011936" y="771143"/>
                </a:lnTo>
                <a:lnTo>
                  <a:pt x="1027176" y="764633"/>
                </a:lnTo>
                <a:close/>
              </a:path>
              <a:path w="1090929" h="771525">
                <a:moveTo>
                  <a:pt x="1027176" y="727709"/>
                </a:moveTo>
                <a:lnTo>
                  <a:pt x="1014623" y="726357"/>
                </a:lnTo>
                <a:lnTo>
                  <a:pt x="1013842" y="739364"/>
                </a:lnTo>
                <a:lnTo>
                  <a:pt x="1026414" y="740663"/>
                </a:lnTo>
                <a:lnTo>
                  <a:pt x="1027176" y="727709"/>
                </a:lnTo>
                <a:close/>
              </a:path>
              <a:path w="1090929" h="771525">
                <a:moveTo>
                  <a:pt x="1090422" y="737615"/>
                </a:moveTo>
                <a:lnTo>
                  <a:pt x="1016508" y="694943"/>
                </a:lnTo>
                <a:lnTo>
                  <a:pt x="1014623" y="726357"/>
                </a:lnTo>
                <a:lnTo>
                  <a:pt x="1027176" y="727709"/>
                </a:lnTo>
                <a:lnTo>
                  <a:pt x="1027176" y="764633"/>
                </a:lnTo>
                <a:lnTo>
                  <a:pt x="1090422" y="737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93308" y="5353050"/>
            <a:ext cx="866140" cy="942340"/>
          </a:xfrm>
          <a:custGeom>
            <a:avLst/>
            <a:gdLst/>
            <a:ahLst/>
            <a:cxnLst/>
            <a:rect l="l" t="t" r="r" b="b"/>
            <a:pathLst>
              <a:path w="866140" h="942339">
                <a:moveTo>
                  <a:pt x="804821" y="7596"/>
                </a:moveTo>
                <a:lnTo>
                  <a:pt x="803909" y="0"/>
                </a:lnTo>
                <a:lnTo>
                  <a:pt x="783221" y="0"/>
                </a:lnTo>
                <a:lnTo>
                  <a:pt x="721968" y="21975"/>
                </a:lnTo>
                <a:lnTo>
                  <a:pt x="677554" y="46532"/>
                </a:lnTo>
                <a:lnTo>
                  <a:pt x="635479" y="76242"/>
                </a:lnTo>
                <a:lnTo>
                  <a:pt x="596360" y="110090"/>
                </a:lnTo>
                <a:lnTo>
                  <a:pt x="560815" y="147061"/>
                </a:lnTo>
                <a:lnTo>
                  <a:pt x="529462" y="186141"/>
                </a:lnTo>
                <a:lnTo>
                  <a:pt x="502919" y="226313"/>
                </a:lnTo>
                <a:lnTo>
                  <a:pt x="479791" y="268885"/>
                </a:lnTo>
                <a:lnTo>
                  <a:pt x="460957" y="313310"/>
                </a:lnTo>
                <a:lnTo>
                  <a:pt x="446721" y="359385"/>
                </a:lnTo>
                <a:lnTo>
                  <a:pt x="437387" y="406908"/>
                </a:lnTo>
                <a:lnTo>
                  <a:pt x="433435" y="456804"/>
                </a:lnTo>
                <a:lnTo>
                  <a:pt x="432869" y="481812"/>
                </a:lnTo>
                <a:lnTo>
                  <a:pt x="430529" y="506729"/>
                </a:lnTo>
                <a:lnTo>
                  <a:pt x="423412" y="550567"/>
                </a:lnTo>
                <a:lnTo>
                  <a:pt x="411271" y="594316"/>
                </a:lnTo>
                <a:lnTo>
                  <a:pt x="394453" y="637471"/>
                </a:lnTo>
                <a:lnTo>
                  <a:pt x="373306" y="679529"/>
                </a:lnTo>
                <a:lnTo>
                  <a:pt x="348176" y="719986"/>
                </a:lnTo>
                <a:lnTo>
                  <a:pt x="319410" y="758337"/>
                </a:lnTo>
                <a:lnTo>
                  <a:pt x="287354" y="794080"/>
                </a:lnTo>
                <a:lnTo>
                  <a:pt x="252357" y="826709"/>
                </a:lnTo>
                <a:lnTo>
                  <a:pt x="214763" y="855720"/>
                </a:lnTo>
                <a:lnTo>
                  <a:pt x="174921" y="880610"/>
                </a:lnTo>
                <a:lnTo>
                  <a:pt x="133176" y="900875"/>
                </a:lnTo>
                <a:lnTo>
                  <a:pt x="89877" y="916011"/>
                </a:lnTo>
                <a:lnTo>
                  <a:pt x="45369" y="925513"/>
                </a:lnTo>
                <a:lnTo>
                  <a:pt x="0" y="928878"/>
                </a:lnTo>
                <a:lnTo>
                  <a:pt x="0" y="941832"/>
                </a:lnTo>
                <a:lnTo>
                  <a:pt x="44414" y="938566"/>
                </a:lnTo>
                <a:lnTo>
                  <a:pt x="88014" y="929684"/>
                </a:lnTo>
                <a:lnTo>
                  <a:pt x="130499" y="915610"/>
                </a:lnTo>
                <a:lnTo>
                  <a:pt x="171570" y="896771"/>
                </a:lnTo>
                <a:lnTo>
                  <a:pt x="210927" y="873593"/>
                </a:lnTo>
                <a:lnTo>
                  <a:pt x="248269" y="846501"/>
                </a:lnTo>
                <a:lnTo>
                  <a:pt x="283298" y="815921"/>
                </a:lnTo>
                <a:lnTo>
                  <a:pt x="315713" y="782280"/>
                </a:lnTo>
                <a:lnTo>
                  <a:pt x="345215" y="746002"/>
                </a:lnTo>
                <a:lnTo>
                  <a:pt x="371503" y="707514"/>
                </a:lnTo>
                <a:lnTo>
                  <a:pt x="394277" y="667241"/>
                </a:lnTo>
                <a:lnTo>
                  <a:pt x="413239" y="625610"/>
                </a:lnTo>
                <a:lnTo>
                  <a:pt x="428087" y="583046"/>
                </a:lnTo>
                <a:lnTo>
                  <a:pt x="438523" y="539975"/>
                </a:lnTo>
                <a:lnTo>
                  <a:pt x="444245" y="496824"/>
                </a:lnTo>
                <a:lnTo>
                  <a:pt x="446674" y="442107"/>
                </a:lnTo>
                <a:lnTo>
                  <a:pt x="448885" y="415472"/>
                </a:lnTo>
                <a:lnTo>
                  <a:pt x="464924" y="340779"/>
                </a:lnTo>
                <a:lnTo>
                  <a:pt x="481245" y="296799"/>
                </a:lnTo>
                <a:lnTo>
                  <a:pt x="501737" y="254533"/>
                </a:lnTo>
                <a:lnTo>
                  <a:pt x="525779" y="213360"/>
                </a:lnTo>
                <a:lnTo>
                  <a:pt x="555278" y="172811"/>
                </a:lnTo>
                <a:lnTo>
                  <a:pt x="590411" y="133557"/>
                </a:lnTo>
                <a:lnTo>
                  <a:pt x="630214" y="96965"/>
                </a:lnTo>
                <a:lnTo>
                  <a:pt x="673725" y="64403"/>
                </a:lnTo>
                <a:lnTo>
                  <a:pt x="719980" y="37239"/>
                </a:lnTo>
                <a:lnTo>
                  <a:pt x="768014" y="16839"/>
                </a:lnTo>
                <a:lnTo>
                  <a:pt x="804821" y="7596"/>
                </a:lnTo>
                <a:close/>
              </a:path>
              <a:path w="866140" h="942339">
                <a:moveTo>
                  <a:pt x="816863" y="4572"/>
                </a:moveTo>
                <a:lnTo>
                  <a:pt x="816292" y="0"/>
                </a:lnTo>
                <a:lnTo>
                  <a:pt x="803909" y="0"/>
                </a:lnTo>
                <a:lnTo>
                  <a:pt x="804821" y="7596"/>
                </a:lnTo>
                <a:lnTo>
                  <a:pt x="816863" y="4572"/>
                </a:lnTo>
                <a:close/>
              </a:path>
              <a:path w="866140" h="942339">
                <a:moveTo>
                  <a:pt x="816863" y="32512"/>
                </a:moveTo>
                <a:lnTo>
                  <a:pt x="816863" y="4572"/>
                </a:lnTo>
                <a:lnTo>
                  <a:pt x="804821" y="7596"/>
                </a:lnTo>
                <a:lnTo>
                  <a:pt x="808481" y="38100"/>
                </a:lnTo>
                <a:lnTo>
                  <a:pt x="816863" y="32512"/>
                </a:lnTo>
                <a:close/>
              </a:path>
              <a:path w="866140" h="942339">
                <a:moveTo>
                  <a:pt x="865631" y="0"/>
                </a:moveTo>
                <a:lnTo>
                  <a:pt x="816292" y="0"/>
                </a:lnTo>
                <a:lnTo>
                  <a:pt x="816863" y="4572"/>
                </a:lnTo>
                <a:lnTo>
                  <a:pt x="816863" y="32512"/>
                </a:lnTo>
                <a:lnTo>
                  <a:pt x="8656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444240" y="6164239"/>
            <a:ext cx="13589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79540" y="5889750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81855" y="6332220"/>
            <a:ext cx="1711960" cy="386715"/>
          </a:xfrm>
          <a:custGeom>
            <a:avLst/>
            <a:gdLst/>
            <a:ahLst/>
            <a:cxnLst/>
            <a:rect l="l" t="t" r="r" b="b"/>
            <a:pathLst>
              <a:path w="1711960" h="386715">
                <a:moveTo>
                  <a:pt x="19050" y="367283"/>
                </a:moveTo>
                <a:lnTo>
                  <a:pt x="19050" y="0"/>
                </a:lnTo>
                <a:lnTo>
                  <a:pt x="0" y="0"/>
                </a:lnTo>
                <a:lnTo>
                  <a:pt x="0" y="386333"/>
                </a:lnTo>
                <a:lnTo>
                  <a:pt x="9144" y="386333"/>
                </a:lnTo>
                <a:lnTo>
                  <a:pt x="9144" y="367283"/>
                </a:lnTo>
                <a:lnTo>
                  <a:pt x="19050" y="367283"/>
                </a:lnTo>
                <a:close/>
              </a:path>
              <a:path w="1711960" h="386715">
                <a:moveTo>
                  <a:pt x="1701546" y="367283"/>
                </a:moveTo>
                <a:lnTo>
                  <a:pt x="9144" y="367283"/>
                </a:lnTo>
                <a:lnTo>
                  <a:pt x="19050" y="377189"/>
                </a:lnTo>
                <a:lnTo>
                  <a:pt x="19050" y="386333"/>
                </a:lnTo>
                <a:lnTo>
                  <a:pt x="1692402" y="386333"/>
                </a:lnTo>
                <a:lnTo>
                  <a:pt x="1692402" y="377189"/>
                </a:lnTo>
                <a:lnTo>
                  <a:pt x="1701546" y="367283"/>
                </a:lnTo>
                <a:close/>
              </a:path>
              <a:path w="1711960" h="386715">
                <a:moveTo>
                  <a:pt x="19050" y="386333"/>
                </a:moveTo>
                <a:lnTo>
                  <a:pt x="19050" y="377189"/>
                </a:lnTo>
                <a:lnTo>
                  <a:pt x="9144" y="367283"/>
                </a:lnTo>
                <a:lnTo>
                  <a:pt x="9144" y="386333"/>
                </a:lnTo>
                <a:lnTo>
                  <a:pt x="19050" y="386333"/>
                </a:lnTo>
                <a:close/>
              </a:path>
              <a:path w="1711960" h="386715">
                <a:moveTo>
                  <a:pt x="1711452" y="386333"/>
                </a:moveTo>
                <a:lnTo>
                  <a:pt x="1711452" y="0"/>
                </a:lnTo>
                <a:lnTo>
                  <a:pt x="1692402" y="0"/>
                </a:lnTo>
                <a:lnTo>
                  <a:pt x="1692402" y="367283"/>
                </a:lnTo>
                <a:lnTo>
                  <a:pt x="1701546" y="367283"/>
                </a:lnTo>
                <a:lnTo>
                  <a:pt x="1701546" y="386333"/>
                </a:lnTo>
                <a:lnTo>
                  <a:pt x="1711452" y="386333"/>
                </a:lnTo>
                <a:close/>
              </a:path>
              <a:path w="1711960" h="386715">
                <a:moveTo>
                  <a:pt x="1701546" y="386333"/>
                </a:moveTo>
                <a:lnTo>
                  <a:pt x="1701546" y="367283"/>
                </a:lnTo>
                <a:lnTo>
                  <a:pt x="1692402" y="377189"/>
                </a:lnTo>
                <a:lnTo>
                  <a:pt x="1692402" y="386333"/>
                </a:lnTo>
                <a:lnTo>
                  <a:pt x="1701546" y="3863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98340" y="5891276"/>
            <a:ext cx="128524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dirty="0" sz="24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31540" y="6118350"/>
            <a:ext cx="161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51140" y="5956212"/>
            <a:ext cx="1266825" cy="1096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2820"/>
              </a:lnSpc>
              <a:spcBef>
                <a:spcPts val="125"/>
              </a:spcBef>
              <a:tabLst>
                <a:tab pos="358775" algn="l"/>
                <a:tab pos="832485" algn="l"/>
              </a:tabLst>
            </a:pP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3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3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400" spc="-11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300">
              <a:latin typeface="Tahoma"/>
              <a:cs typeface="Tahoma"/>
            </a:endParaRPr>
          </a:p>
          <a:p>
            <a:pPr marL="12700">
              <a:lnSpc>
                <a:spcPts val="2760"/>
              </a:lnSpc>
              <a:tabLst>
                <a:tab pos="365760" algn="l"/>
              </a:tabLst>
            </a:pP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23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3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2300">
              <a:latin typeface="Tahoma"/>
              <a:cs typeface="Tahoma"/>
            </a:endParaRPr>
          </a:p>
          <a:p>
            <a:pPr marL="12700">
              <a:lnSpc>
                <a:spcPts val="2820"/>
              </a:lnSpc>
              <a:tabLst>
                <a:tab pos="365760" algn="l"/>
              </a:tabLst>
            </a:pPr>
            <a:r>
              <a:rPr dirty="0" sz="2400" spc="-6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23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3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300" spc="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endParaRPr sz="23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423" y="739393"/>
            <a:ext cx="50526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More General</a:t>
            </a:r>
            <a:r>
              <a:rPr dirty="0" spc="-35"/>
              <a:t> </a:t>
            </a:r>
            <a:r>
              <a:rPr dirty="0"/>
              <a:t>Lookahead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784095"/>
            <a:ext cx="7193280" cy="4067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 contain potential lookahead information,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resulting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more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finite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dirty="0" sz="2600" spc="1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10"/>
              </a:spcBef>
              <a:buChar char="•"/>
              <a:tabLst>
                <a:tab pos="355600" algn="l"/>
                <a:tab pos="356235" algn="l"/>
                <a:tab pos="479933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 of the form 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T]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says</a:t>
            </a:r>
            <a:endParaRPr sz="2600">
              <a:latin typeface="Tahoma"/>
              <a:cs typeface="Tahoma"/>
            </a:endParaRPr>
          </a:p>
          <a:p>
            <a:pPr lvl="1" marL="755650" indent="-283845">
              <a:lnSpc>
                <a:spcPct val="100000"/>
              </a:lnSpc>
              <a:spcBef>
                <a:spcPts val="62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has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endParaRPr sz="2600">
              <a:latin typeface="Symbol"/>
              <a:cs typeface="Symbol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it parses 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the next symbol is</a:t>
            </a:r>
            <a:r>
              <a:rPr dirty="0" sz="2600" spc="2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Then parser should reduce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by 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Tahoma"/>
              <a:buChar char="•"/>
            </a:pPr>
            <a:endParaRPr sz="3550">
              <a:latin typeface="Symbol"/>
              <a:cs typeface="Symbol"/>
            </a:endParaRPr>
          </a:p>
          <a:p>
            <a:pPr marL="355600" marR="331470" indent="-34353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addition to current parser state, all parser  actions are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function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 lookahead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8985" y="599947"/>
            <a:ext cx="44405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70"/>
              <a:t>Tables</a:t>
            </a:r>
            <a:r>
              <a:rPr dirty="0" spc="-45"/>
              <a:t> </a:t>
            </a:r>
            <a:r>
              <a:rPr dirty="0" spc="-10"/>
              <a:t>(Review)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21739" y="4352221"/>
            <a:ext cx="6429375" cy="194691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Shift to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750">
              <a:latin typeface="Tahoma"/>
              <a:cs typeface="Tahoma"/>
            </a:endParaRPr>
          </a:p>
          <a:p>
            <a:pPr lvl="1" marL="755650" indent="-287020">
              <a:lnSpc>
                <a:spcPct val="100000"/>
              </a:lnSpc>
              <a:spcBef>
                <a:spcPts val="59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input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token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into 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r>
              <a:rPr dirty="0" sz="2600" spc="114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  <a:p>
            <a:pPr lvl="1" marL="755015" indent="-286385">
              <a:lnSpc>
                <a:spcPct val="100000"/>
              </a:lnSpc>
              <a:spcBef>
                <a:spcPts val="47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</a:t>
            </a:r>
            <a:r>
              <a:rPr dirty="0" sz="2600" spc="-5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  <a:p>
            <a:pPr lvl="1" marL="755015" indent="-285750">
              <a:lnSpc>
                <a:spcPct val="100000"/>
              </a:lnSpc>
              <a:spcBef>
                <a:spcPts val="590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Advance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next input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7582" y="739393"/>
            <a:ext cx="25228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Terminology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700313"/>
            <a:ext cx="5796280" cy="133731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4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Many different parsing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 marL="755650" indent="-296545">
              <a:lnSpc>
                <a:spcPct val="100000"/>
              </a:lnSpc>
              <a:spcBef>
                <a:spcPts val="345"/>
              </a:spcBef>
              <a:buChar char="•"/>
              <a:tabLst>
                <a:tab pos="755650" algn="l"/>
              </a:tabLst>
            </a:pP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can handle </a:t>
            </a: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some set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baseline="1068" sz="3900" spc="52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CFGs</a:t>
            </a:r>
            <a:endParaRPr baseline="1068" sz="39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280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Categorization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7582" y="739393"/>
            <a:ext cx="25228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Terminology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309104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953" y="6095"/>
                </a:lnTo>
                <a:lnTo>
                  <a:pt x="12953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3" y="12953"/>
                </a:moveTo>
                <a:lnTo>
                  <a:pt x="12953" y="6095"/>
                </a:lnTo>
                <a:lnTo>
                  <a:pt x="6096" y="12953"/>
                </a:lnTo>
                <a:lnTo>
                  <a:pt x="12953" y="12953"/>
                </a:lnTo>
                <a:close/>
              </a:path>
              <a:path w="386079" h="101600">
                <a:moveTo>
                  <a:pt x="12953" y="101345"/>
                </a:moveTo>
                <a:lnTo>
                  <a:pt x="12953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953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744206" y="5251703"/>
            <a:ext cx="384810" cy="101600"/>
          </a:xfrm>
          <a:custGeom>
            <a:avLst/>
            <a:gdLst/>
            <a:ahLst/>
            <a:cxnLst/>
            <a:rect l="l" t="t" r="r" b="b"/>
            <a:pathLst>
              <a:path w="384809" h="101600">
                <a:moveTo>
                  <a:pt x="384809" y="101345"/>
                </a:moveTo>
                <a:lnTo>
                  <a:pt x="384809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371855" y="12953"/>
                </a:lnTo>
                <a:lnTo>
                  <a:pt x="371855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4809" y="101345"/>
                </a:lnTo>
                <a:close/>
              </a:path>
              <a:path w="384809" h="101600">
                <a:moveTo>
                  <a:pt x="12192" y="12953"/>
                </a:moveTo>
                <a:lnTo>
                  <a:pt x="12192" y="6095"/>
                </a:lnTo>
                <a:lnTo>
                  <a:pt x="6096" y="12953"/>
                </a:lnTo>
                <a:lnTo>
                  <a:pt x="12192" y="12953"/>
                </a:lnTo>
                <a:close/>
              </a:path>
              <a:path w="384809" h="101600">
                <a:moveTo>
                  <a:pt x="12192" y="101345"/>
                </a:moveTo>
                <a:lnTo>
                  <a:pt x="12192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192" y="101345"/>
                </a:lnTo>
                <a:close/>
              </a:path>
              <a:path w="384809" h="101600">
                <a:moveTo>
                  <a:pt x="378714" y="12953"/>
                </a:moveTo>
                <a:lnTo>
                  <a:pt x="371855" y="6095"/>
                </a:lnTo>
                <a:lnTo>
                  <a:pt x="371855" y="12953"/>
                </a:lnTo>
                <a:lnTo>
                  <a:pt x="378714" y="12953"/>
                </a:lnTo>
                <a:close/>
              </a:path>
              <a:path w="384809" h="101600">
                <a:moveTo>
                  <a:pt x="378714" y="101345"/>
                </a:moveTo>
                <a:lnTo>
                  <a:pt x="378714" y="12953"/>
                </a:lnTo>
                <a:lnTo>
                  <a:pt x="371855" y="12953"/>
                </a:lnTo>
                <a:lnTo>
                  <a:pt x="371855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12885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858" y="101345"/>
                </a:lnTo>
                <a:lnTo>
                  <a:pt x="6858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4" y="12953"/>
                </a:moveTo>
                <a:lnTo>
                  <a:pt x="12954" y="6095"/>
                </a:lnTo>
                <a:lnTo>
                  <a:pt x="6858" y="12953"/>
                </a:lnTo>
                <a:lnTo>
                  <a:pt x="12954" y="12953"/>
                </a:lnTo>
                <a:close/>
              </a:path>
              <a:path w="386079" h="101600">
                <a:moveTo>
                  <a:pt x="12954" y="101345"/>
                </a:moveTo>
                <a:lnTo>
                  <a:pt x="12954" y="12953"/>
                </a:lnTo>
                <a:lnTo>
                  <a:pt x="6858" y="12953"/>
                </a:lnTo>
                <a:lnTo>
                  <a:pt x="6858" y="101345"/>
                </a:lnTo>
                <a:lnTo>
                  <a:pt x="12954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09104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3" y="395477"/>
                </a:moveTo>
                <a:lnTo>
                  <a:pt x="12953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953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096" y="395477"/>
                </a:lnTo>
                <a:lnTo>
                  <a:pt x="12953" y="402336"/>
                </a:lnTo>
                <a:lnTo>
                  <a:pt x="12953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3" y="408432"/>
                </a:moveTo>
                <a:lnTo>
                  <a:pt x="12953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953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44206" y="5353050"/>
            <a:ext cx="384810" cy="408940"/>
          </a:xfrm>
          <a:custGeom>
            <a:avLst/>
            <a:gdLst/>
            <a:ahLst/>
            <a:cxnLst/>
            <a:rect l="l" t="t" r="r" b="b"/>
            <a:pathLst>
              <a:path w="384809" h="408939">
                <a:moveTo>
                  <a:pt x="12192" y="395477"/>
                </a:moveTo>
                <a:lnTo>
                  <a:pt x="12192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192" y="395477"/>
                </a:lnTo>
                <a:close/>
              </a:path>
              <a:path w="384809" h="408939">
                <a:moveTo>
                  <a:pt x="378714" y="395477"/>
                </a:moveTo>
                <a:lnTo>
                  <a:pt x="6096" y="395477"/>
                </a:lnTo>
                <a:lnTo>
                  <a:pt x="12192" y="402336"/>
                </a:lnTo>
                <a:lnTo>
                  <a:pt x="12192" y="408432"/>
                </a:lnTo>
                <a:lnTo>
                  <a:pt x="371855" y="408432"/>
                </a:lnTo>
                <a:lnTo>
                  <a:pt x="371855" y="402336"/>
                </a:lnTo>
                <a:lnTo>
                  <a:pt x="378714" y="395477"/>
                </a:lnTo>
                <a:close/>
              </a:path>
              <a:path w="384809" h="408939">
                <a:moveTo>
                  <a:pt x="12192" y="408432"/>
                </a:moveTo>
                <a:lnTo>
                  <a:pt x="12192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192" y="408432"/>
                </a:lnTo>
                <a:close/>
              </a:path>
              <a:path w="384809" h="408939">
                <a:moveTo>
                  <a:pt x="384809" y="408432"/>
                </a:moveTo>
                <a:lnTo>
                  <a:pt x="384809" y="0"/>
                </a:lnTo>
                <a:lnTo>
                  <a:pt x="371855" y="0"/>
                </a:lnTo>
                <a:lnTo>
                  <a:pt x="371855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4809" y="408432"/>
                </a:lnTo>
                <a:close/>
              </a:path>
              <a:path w="384809" h="408939">
                <a:moveTo>
                  <a:pt x="378714" y="408432"/>
                </a:moveTo>
                <a:lnTo>
                  <a:pt x="378714" y="395477"/>
                </a:lnTo>
                <a:lnTo>
                  <a:pt x="371855" y="402336"/>
                </a:lnTo>
                <a:lnTo>
                  <a:pt x="371855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612885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4" y="395477"/>
                </a:moveTo>
                <a:lnTo>
                  <a:pt x="12954" y="0"/>
                </a:lnTo>
                <a:lnTo>
                  <a:pt x="0" y="0"/>
                </a:lnTo>
                <a:lnTo>
                  <a:pt x="0" y="408432"/>
                </a:lnTo>
                <a:lnTo>
                  <a:pt x="6858" y="408432"/>
                </a:lnTo>
                <a:lnTo>
                  <a:pt x="6858" y="395477"/>
                </a:lnTo>
                <a:lnTo>
                  <a:pt x="12954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858" y="395477"/>
                </a:lnTo>
                <a:lnTo>
                  <a:pt x="12954" y="402336"/>
                </a:lnTo>
                <a:lnTo>
                  <a:pt x="12954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4" y="408432"/>
                </a:moveTo>
                <a:lnTo>
                  <a:pt x="12954" y="402336"/>
                </a:lnTo>
                <a:lnTo>
                  <a:pt x="6858" y="395477"/>
                </a:lnTo>
                <a:lnTo>
                  <a:pt x="6858" y="408432"/>
                </a:lnTo>
                <a:lnTo>
                  <a:pt x="12954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292336" y="5166614"/>
            <a:ext cx="9398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dirty="0" sz="3600">
                <a:solidFill>
                  <a:srgbClr val="FFFFFF"/>
                </a:solidFill>
                <a:latin typeface="Times New Roman"/>
                <a:cs typeface="Times New Roman"/>
              </a:rPr>
              <a:t>(	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09039" y="1704543"/>
            <a:ext cx="5821680" cy="133350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683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68300" algn="l"/>
                <a:tab pos="3689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Many different parsing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 marL="768350" indent="-296545">
              <a:lnSpc>
                <a:spcPct val="100000"/>
              </a:lnSpc>
              <a:spcBef>
                <a:spcPts val="315"/>
              </a:spcBef>
              <a:buChar char="•"/>
              <a:tabLst>
                <a:tab pos="7683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handle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some set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CFGs</a:t>
            </a:r>
            <a:endParaRPr sz="2600">
              <a:latin typeface="Tahoma"/>
              <a:cs typeface="Tahoma"/>
            </a:endParaRPr>
          </a:p>
          <a:p>
            <a:pPr lvl="1" marL="7683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689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Categorization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172200" y="39624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 h="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67582" y="739393"/>
            <a:ext cx="25228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Terminology</a:t>
            </a:r>
          </a:p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43600" y="3562350"/>
            <a:ext cx="247650" cy="800100"/>
          </a:xfrm>
          <a:custGeom>
            <a:avLst/>
            <a:gdLst/>
            <a:ahLst/>
            <a:cxnLst/>
            <a:rect l="l" t="t" r="r" b="b"/>
            <a:pathLst>
              <a:path w="247650" h="800100">
                <a:moveTo>
                  <a:pt x="137160" y="396082"/>
                </a:moveTo>
                <a:lnTo>
                  <a:pt x="137160" y="348234"/>
                </a:lnTo>
                <a:lnTo>
                  <a:pt x="134112" y="342138"/>
                </a:lnTo>
                <a:lnTo>
                  <a:pt x="134112" y="339089"/>
                </a:lnTo>
                <a:lnTo>
                  <a:pt x="133350" y="336803"/>
                </a:lnTo>
                <a:lnTo>
                  <a:pt x="133350" y="76962"/>
                </a:lnTo>
                <a:lnTo>
                  <a:pt x="132587" y="71627"/>
                </a:lnTo>
                <a:lnTo>
                  <a:pt x="130301" y="64770"/>
                </a:lnTo>
                <a:lnTo>
                  <a:pt x="130301" y="63246"/>
                </a:lnTo>
                <a:lnTo>
                  <a:pt x="129539" y="62484"/>
                </a:lnTo>
                <a:lnTo>
                  <a:pt x="126491" y="56387"/>
                </a:lnTo>
                <a:lnTo>
                  <a:pt x="126491" y="54863"/>
                </a:lnTo>
                <a:lnTo>
                  <a:pt x="125729" y="54101"/>
                </a:lnTo>
                <a:lnTo>
                  <a:pt x="125729" y="53339"/>
                </a:lnTo>
                <a:lnTo>
                  <a:pt x="101547" y="28317"/>
                </a:lnTo>
                <a:lnTo>
                  <a:pt x="70242" y="12049"/>
                </a:lnTo>
                <a:lnTo>
                  <a:pt x="35438" y="3090"/>
                </a:lnTo>
                <a:lnTo>
                  <a:pt x="762" y="0"/>
                </a:lnTo>
                <a:lnTo>
                  <a:pt x="0" y="38100"/>
                </a:lnTo>
                <a:lnTo>
                  <a:pt x="24635" y="40109"/>
                </a:lnTo>
                <a:lnTo>
                  <a:pt x="51744" y="46165"/>
                </a:lnTo>
                <a:lnTo>
                  <a:pt x="76405" y="57329"/>
                </a:lnTo>
                <a:lnTo>
                  <a:pt x="92201" y="73149"/>
                </a:lnTo>
                <a:lnTo>
                  <a:pt x="92201" y="71627"/>
                </a:lnTo>
                <a:lnTo>
                  <a:pt x="95250" y="77724"/>
                </a:lnTo>
                <a:lnTo>
                  <a:pt x="95250" y="79501"/>
                </a:lnTo>
                <a:lnTo>
                  <a:pt x="96012" y="81534"/>
                </a:lnTo>
                <a:lnTo>
                  <a:pt x="96012" y="345948"/>
                </a:lnTo>
                <a:lnTo>
                  <a:pt x="98298" y="355091"/>
                </a:lnTo>
                <a:lnTo>
                  <a:pt x="99060" y="355853"/>
                </a:lnTo>
                <a:lnTo>
                  <a:pt x="99060" y="356615"/>
                </a:lnTo>
                <a:lnTo>
                  <a:pt x="99822" y="357377"/>
                </a:lnTo>
                <a:lnTo>
                  <a:pt x="102870" y="363474"/>
                </a:lnTo>
                <a:lnTo>
                  <a:pt x="102870" y="364998"/>
                </a:lnTo>
                <a:lnTo>
                  <a:pt x="103632" y="365760"/>
                </a:lnTo>
                <a:lnTo>
                  <a:pt x="103632" y="366522"/>
                </a:lnTo>
                <a:lnTo>
                  <a:pt x="127496" y="391039"/>
                </a:lnTo>
                <a:lnTo>
                  <a:pt x="137160" y="396082"/>
                </a:lnTo>
                <a:close/>
              </a:path>
              <a:path w="247650" h="800100">
                <a:moveTo>
                  <a:pt x="93725" y="726186"/>
                </a:moveTo>
                <a:lnTo>
                  <a:pt x="76704" y="743354"/>
                </a:lnTo>
                <a:lnTo>
                  <a:pt x="51739" y="754752"/>
                </a:lnTo>
                <a:lnTo>
                  <a:pt x="24344" y="760818"/>
                </a:lnTo>
                <a:lnTo>
                  <a:pt x="0" y="762000"/>
                </a:lnTo>
                <a:lnTo>
                  <a:pt x="762" y="800100"/>
                </a:lnTo>
                <a:lnTo>
                  <a:pt x="35711" y="797605"/>
                </a:lnTo>
                <a:lnTo>
                  <a:pt x="70103" y="788779"/>
                </a:lnTo>
                <a:lnTo>
                  <a:pt x="92201" y="777139"/>
                </a:lnTo>
                <a:lnTo>
                  <a:pt x="92201" y="729234"/>
                </a:lnTo>
                <a:lnTo>
                  <a:pt x="93725" y="726186"/>
                </a:lnTo>
                <a:close/>
              </a:path>
              <a:path w="247650" h="800100">
                <a:moveTo>
                  <a:pt x="93725" y="74675"/>
                </a:moveTo>
                <a:lnTo>
                  <a:pt x="92201" y="71627"/>
                </a:lnTo>
                <a:lnTo>
                  <a:pt x="92201" y="73149"/>
                </a:lnTo>
                <a:lnTo>
                  <a:pt x="93725" y="74675"/>
                </a:lnTo>
                <a:close/>
              </a:path>
              <a:path w="247650" h="800100">
                <a:moveTo>
                  <a:pt x="228600" y="419160"/>
                </a:moveTo>
                <a:lnTo>
                  <a:pt x="194527" y="416828"/>
                </a:lnTo>
                <a:lnTo>
                  <a:pt x="159310" y="407641"/>
                </a:lnTo>
                <a:lnTo>
                  <a:pt x="145204" y="400280"/>
                </a:lnTo>
                <a:lnTo>
                  <a:pt x="127790" y="409332"/>
                </a:lnTo>
                <a:lnTo>
                  <a:pt x="103632" y="434339"/>
                </a:lnTo>
                <a:lnTo>
                  <a:pt x="103632" y="435101"/>
                </a:lnTo>
                <a:lnTo>
                  <a:pt x="102870" y="435863"/>
                </a:lnTo>
                <a:lnTo>
                  <a:pt x="102870" y="437388"/>
                </a:lnTo>
                <a:lnTo>
                  <a:pt x="99822" y="443484"/>
                </a:lnTo>
                <a:lnTo>
                  <a:pt x="99060" y="444246"/>
                </a:lnTo>
                <a:lnTo>
                  <a:pt x="99060" y="445008"/>
                </a:lnTo>
                <a:lnTo>
                  <a:pt x="98298" y="445770"/>
                </a:lnTo>
                <a:lnTo>
                  <a:pt x="96774" y="452627"/>
                </a:lnTo>
                <a:lnTo>
                  <a:pt x="95250" y="463296"/>
                </a:lnTo>
                <a:lnTo>
                  <a:pt x="95250" y="723138"/>
                </a:lnTo>
                <a:lnTo>
                  <a:pt x="92201" y="729234"/>
                </a:lnTo>
                <a:lnTo>
                  <a:pt x="92201" y="777139"/>
                </a:lnTo>
                <a:lnTo>
                  <a:pt x="101067" y="772469"/>
                </a:lnTo>
                <a:lnTo>
                  <a:pt x="125729" y="747522"/>
                </a:lnTo>
                <a:lnTo>
                  <a:pt x="125729" y="746760"/>
                </a:lnTo>
                <a:lnTo>
                  <a:pt x="126491" y="745998"/>
                </a:lnTo>
                <a:lnTo>
                  <a:pt x="126491" y="744474"/>
                </a:lnTo>
                <a:lnTo>
                  <a:pt x="129539" y="738377"/>
                </a:lnTo>
                <a:lnTo>
                  <a:pt x="130301" y="737615"/>
                </a:lnTo>
                <a:lnTo>
                  <a:pt x="130301" y="736091"/>
                </a:lnTo>
                <a:lnTo>
                  <a:pt x="132587" y="726948"/>
                </a:lnTo>
                <a:lnTo>
                  <a:pt x="133350" y="722376"/>
                </a:lnTo>
                <a:lnTo>
                  <a:pt x="133350" y="462534"/>
                </a:lnTo>
                <a:lnTo>
                  <a:pt x="134112" y="460501"/>
                </a:lnTo>
                <a:lnTo>
                  <a:pt x="134112" y="458724"/>
                </a:lnTo>
                <a:lnTo>
                  <a:pt x="137160" y="452627"/>
                </a:lnTo>
                <a:lnTo>
                  <a:pt x="137160" y="454124"/>
                </a:lnTo>
                <a:lnTo>
                  <a:pt x="152484" y="438520"/>
                </a:lnTo>
                <a:lnTo>
                  <a:pt x="177588" y="427228"/>
                </a:lnTo>
                <a:lnTo>
                  <a:pt x="205112" y="421025"/>
                </a:lnTo>
                <a:lnTo>
                  <a:pt x="228600" y="419160"/>
                </a:lnTo>
                <a:close/>
              </a:path>
              <a:path w="247650" h="800100">
                <a:moveTo>
                  <a:pt x="95250" y="79501"/>
                </a:moveTo>
                <a:lnTo>
                  <a:pt x="95250" y="77724"/>
                </a:lnTo>
                <a:lnTo>
                  <a:pt x="93725" y="75437"/>
                </a:lnTo>
                <a:lnTo>
                  <a:pt x="95250" y="79501"/>
                </a:lnTo>
                <a:close/>
              </a:path>
              <a:path w="247650" h="800100">
                <a:moveTo>
                  <a:pt x="95250" y="723138"/>
                </a:moveTo>
                <a:lnTo>
                  <a:pt x="95250" y="721613"/>
                </a:lnTo>
                <a:lnTo>
                  <a:pt x="93725" y="725424"/>
                </a:lnTo>
                <a:lnTo>
                  <a:pt x="95250" y="723138"/>
                </a:lnTo>
                <a:close/>
              </a:path>
              <a:path w="247650" h="800100">
                <a:moveTo>
                  <a:pt x="96012" y="341375"/>
                </a:moveTo>
                <a:lnTo>
                  <a:pt x="96012" y="82296"/>
                </a:lnTo>
                <a:lnTo>
                  <a:pt x="95250" y="83820"/>
                </a:lnTo>
                <a:lnTo>
                  <a:pt x="95250" y="336803"/>
                </a:lnTo>
                <a:lnTo>
                  <a:pt x="96012" y="341375"/>
                </a:lnTo>
                <a:close/>
              </a:path>
              <a:path w="247650" h="800100">
                <a:moveTo>
                  <a:pt x="135636" y="344424"/>
                </a:moveTo>
                <a:lnTo>
                  <a:pt x="134112" y="340613"/>
                </a:lnTo>
                <a:lnTo>
                  <a:pt x="134112" y="342138"/>
                </a:lnTo>
                <a:lnTo>
                  <a:pt x="135636" y="344424"/>
                </a:lnTo>
                <a:close/>
              </a:path>
              <a:path w="247650" h="800100">
                <a:moveTo>
                  <a:pt x="135636" y="456438"/>
                </a:moveTo>
                <a:lnTo>
                  <a:pt x="134112" y="458724"/>
                </a:lnTo>
                <a:lnTo>
                  <a:pt x="134112" y="460501"/>
                </a:lnTo>
                <a:lnTo>
                  <a:pt x="135636" y="456438"/>
                </a:lnTo>
                <a:close/>
              </a:path>
              <a:path w="247650" h="800100">
                <a:moveTo>
                  <a:pt x="247650" y="400050"/>
                </a:moveTo>
                <a:lnTo>
                  <a:pt x="204946" y="379788"/>
                </a:lnTo>
                <a:lnTo>
                  <a:pt x="177565" y="373783"/>
                </a:lnTo>
                <a:lnTo>
                  <a:pt x="152686" y="362449"/>
                </a:lnTo>
                <a:lnTo>
                  <a:pt x="135636" y="345186"/>
                </a:lnTo>
                <a:lnTo>
                  <a:pt x="137160" y="348234"/>
                </a:lnTo>
                <a:lnTo>
                  <a:pt x="137160" y="396082"/>
                </a:lnTo>
                <a:lnTo>
                  <a:pt x="145204" y="400280"/>
                </a:lnTo>
                <a:lnTo>
                  <a:pt x="159115" y="393049"/>
                </a:lnTo>
                <a:lnTo>
                  <a:pt x="193939" y="384076"/>
                </a:lnTo>
                <a:lnTo>
                  <a:pt x="228600" y="381000"/>
                </a:lnTo>
                <a:lnTo>
                  <a:pt x="228600" y="419160"/>
                </a:lnTo>
                <a:lnTo>
                  <a:pt x="229362" y="419100"/>
                </a:lnTo>
                <a:lnTo>
                  <a:pt x="236720" y="417623"/>
                </a:lnTo>
                <a:lnTo>
                  <a:pt x="242506" y="413575"/>
                </a:lnTo>
                <a:lnTo>
                  <a:pt x="246292" y="407527"/>
                </a:lnTo>
                <a:lnTo>
                  <a:pt x="247650" y="400050"/>
                </a:lnTo>
                <a:close/>
              </a:path>
              <a:path w="247650" h="800100">
                <a:moveTo>
                  <a:pt x="137160" y="454124"/>
                </a:moveTo>
                <a:lnTo>
                  <a:pt x="137160" y="452627"/>
                </a:lnTo>
                <a:lnTo>
                  <a:pt x="135636" y="455675"/>
                </a:lnTo>
                <a:lnTo>
                  <a:pt x="137160" y="454124"/>
                </a:lnTo>
                <a:close/>
              </a:path>
              <a:path w="247650" h="800100">
                <a:moveTo>
                  <a:pt x="228600" y="419100"/>
                </a:moveTo>
                <a:lnTo>
                  <a:pt x="228600" y="381000"/>
                </a:lnTo>
                <a:lnTo>
                  <a:pt x="193939" y="384076"/>
                </a:lnTo>
                <a:lnTo>
                  <a:pt x="159115" y="393049"/>
                </a:lnTo>
                <a:lnTo>
                  <a:pt x="145204" y="400280"/>
                </a:lnTo>
                <a:lnTo>
                  <a:pt x="159310" y="407641"/>
                </a:lnTo>
                <a:lnTo>
                  <a:pt x="194527" y="416828"/>
                </a:lnTo>
                <a:lnTo>
                  <a:pt x="228600" y="4191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467600" y="3962400"/>
            <a:ext cx="0" cy="411480"/>
          </a:xfrm>
          <a:custGeom>
            <a:avLst/>
            <a:gdLst/>
            <a:ahLst/>
            <a:cxnLst/>
            <a:rect l="l" t="t" r="r" b="b"/>
            <a:pathLst>
              <a:path w="0" h="411479">
                <a:moveTo>
                  <a:pt x="0" y="0"/>
                </a:moveTo>
                <a:lnTo>
                  <a:pt x="0" y="411479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09104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953" y="6095"/>
                </a:lnTo>
                <a:lnTo>
                  <a:pt x="12953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3" y="12953"/>
                </a:moveTo>
                <a:lnTo>
                  <a:pt x="12953" y="6095"/>
                </a:lnTo>
                <a:lnTo>
                  <a:pt x="6096" y="12953"/>
                </a:lnTo>
                <a:lnTo>
                  <a:pt x="12953" y="12953"/>
                </a:lnTo>
                <a:close/>
              </a:path>
              <a:path w="386079" h="101600">
                <a:moveTo>
                  <a:pt x="12953" y="101345"/>
                </a:moveTo>
                <a:lnTo>
                  <a:pt x="12953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953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44206" y="5251703"/>
            <a:ext cx="384810" cy="101600"/>
          </a:xfrm>
          <a:custGeom>
            <a:avLst/>
            <a:gdLst/>
            <a:ahLst/>
            <a:cxnLst/>
            <a:rect l="l" t="t" r="r" b="b"/>
            <a:pathLst>
              <a:path w="384809" h="101600">
                <a:moveTo>
                  <a:pt x="384809" y="101345"/>
                </a:moveTo>
                <a:lnTo>
                  <a:pt x="384809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371855" y="12953"/>
                </a:lnTo>
                <a:lnTo>
                  <a:pt x="371855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4809" y="101345"/>
                </a:lnTo>
                <a:close/>
              </a:path>
              <a:path w="384809" h="101600">
                <a:moveTo>
                  <a:pt x="12192" y="12953"/>
                </a:moveTo>
                <a:lnTo>
                  <a:pt x="12192" y="6095"/>
                </a:lnTo>
                <a:lnTo>
                  <a:pt x="6096" y="12953"/>
                </a:lnTo>
                <a:lnTo>
                  <a:pt x="12192" y="12953"/>
                </a:lnTo>
                <a:close/>
              </a:path>
              <a:path w="384809" h="101600">
                <a:moveTo>
                  <a:pt x="12192" y="101345"/>
                </a:moveTo>
                <a:lnTo>
                  <a:pt x="12192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192" y="101345"/>
                </a:lnTo>
                <a:close/>
              </a:path>
              <a:path w="384809" h="101600">
                <a:moveTo>
                  <a:pt x="378714" y="12953"/>
                </a:moveTo>
                <a:lnTo>
                  <a:pt x="371855" y="6095"/>
                </a:lnTo>
                <a:lnTo>
                  <a:pt x="371855" y="12953"/>
                </a:lnTo>
                <a:lnTo>
                  <a:pt x="378714" y="12953"/>
                </a:lnTo>
                <a:close/>
              </a:path>
              <a:path w="384809" h="101600">
                <a:moveTo>
                  <a:pt x="378714" y="101345"/>
                </a:moveTo>
                <a:lnTo>
                  <a:pt x="378714" y="12953"/>
                </a:lnTo>
                <a:lnTo>
                  <a:pt x="371855" y="12953"/>
                </a:lnTo>
                <a:lnTo>
                  <a:pt x="371855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612885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858" y="101345"/>
                </a:lnTo>
                <a:lnTo>
                  <a:pt x="6858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4" y="12953"/>
                </a:moveTo>
                <a:lnTo>
                  <a:pt x="12954" y="6095"/>
                </a:lnTo>
                <a:lnTo>
                  <a:pt x="6858" y="12953"/>
                </a:lnTo>
                <a:lnTo>
                  <a:pt x="12954" y="12953"/>
                </a:lnTo>
                <a:close/>
              </a:path>
              <a:path w="386079" h="101600">
                <a:moveTo>
                  <a:pt x="12954" y="101345"/>
                </a:moveTo>
                <a:lnTo>
                  <a:pt x="12954" y="12953"/>
                </a:lnTo>
                <a:lnTo>
                  <a:pt x="6858" y="12953"/>
                </a:lnTo>
                <a:lnTo>
                  <a:pt x="6858" y="101345"/>
                </a:lnTo>
                <a:lnTo>
                  <a:pt x="12954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467600" y="4373879"/>
            <a:ext cx="0" cy="1036319"/>
          </a:xfrm>
          <a:custGeom>
            <a:avLst/>
            <a:gdLst/>
            <a:ahLst/>
            <a:cxnLst/>
            <a:rect l="l" t="t" r="r" b="b"/>
            <a:pathLst>
              <a:path w="0" h="1036320">
                <a:moveTo>
                  <a:pt x="0" y="0"/>
                </a:moveTo>
                <a:lnTo>
                  <a:pt x="0" y="103632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09104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3" y="395477"/>
                </a:moveTo>
                <a:lnTo>
                  <a:pt x="12953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953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096" y="395477"/>
                </a:lnTo>
                <a:lnTo>
                  <a:pt x="12953" y="402336"/>
                </a:lnTo>
                <a:lnTo>
                  <a:pt x="12953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3" y="408432"/>
                </a:moveTo>
                <a:lnTo>
                  <a:pt x="12953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953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44206" y="5353050"/>
            <a:ext cx="384810" cy="408940"/>
          </a:xfrm>
          <a:custGeom>
            <a:avLst/>
            <a:gdLst/>
            <a:ahLst/>
            <a:cxnLst/>
            <a:rect l="l" t="t" r="r" b="b"/>
            <a:pathLst>
              <a:path w="384809" h="408939">
                <a:moveTo>
                  <a:pt x="12192" y="395477"/>
                </a:moveTo>
                <a:lnTo>
                  <a:pt x="12192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192" y="395477"/>
                </a:lnTo>
                <a:close/>
              </a:path>
              <a:path w="384809" h="408939">
                <a:moveTo>
                  <a:pt x="378714" y="395477"/>
                </a:moveTo>
                <a:lnTo>
                  <a:pt x="6096" y="395477"/>
                </a:lnTo>
                <a:lnTo>
                  <a:pt x="12192" y="402336"/>
                </a:lnTo>
                <a:lnTo>
                  <a:pt x="12192" y="408432"/>
                </a:lnTo>
                <a:lnTo>
                  <a:pt x="371855" y="408432"/>
                </a:lnTo>
                <a:lnTo>
                  <a:pt x="371855" y="402336"/>
                </a:lnTo>
                <a:lnTo>
                  <a:pt x="378714" y="395477"/>
                </a:lnTo>
                <a:close/>
              </a:path>
              <a:path w="384809" h="408939">
                <a:moveTo>
                  <a:pt x="12192" y="408432"/>
                </a:moveTo>
                <a:lnTo>
                  <a:pt x="12192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192" y="408432"/>
                </a:lnTo>
                <a:close/>
              </a:path>
              <a:path w="384809" h="408939">
                <a:moveTo>
                  <a:pt x="384809" y="408432"/>
                </a:moveTo>
                <a:lnTo>
                  <a:pt x="384809" y="0"/>
                </a:lnTo>
                <a:lnTo>
                  <a:pt x="371855" y="0"/>
                </a:lnTo>
                <a:lnTo>
                  <a:pt x="371855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4809" y="408432"/>
                </a:lnTo>
                <a:close/>
              </a:path>
              <a:path w="384809" h="408939">
                <a:moveTo>
                  <a:pt x="378714" y="408432"/>
                </a:moveTo>
                <a:lnTo>
                  <a:pt x="378714" y="395477"/>
                </a:lnTo>
                <a:lnTo>
                  <a:pt x="371855" y="402336"/>
                </a:lnTo>
                <a:lnTo>
                  <a:pt x="371855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612885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4" y="395477"/>
                </a:moveTo>
                <a:lnTo>
                  <a:pt x="12954" y="0"/>
                </a:lnTo>
                <a:lnTo>
                  <a:pt x="0" y="0"/>
                </a:lnTo>
                <a:lnTo>
                  <a:pt x="0" y="408432"/>
                </a:lnTo>
                <a:lnTo>
                  <a:pt x="6858" y="408432"/>
                </a:lnTo>
                <a:lnTo>
                  <a:pt x="6858" y="395477"/>
                </a:lnTo>
                <a:lnTo>
                  <a:pt x="12954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858" y="395477"/>
                </a:lnTo>
                <a:lnTo>
                  <a:pt x="12954" y="402336"/>
                </a:lnTo>
                <a:lnTo>
                  <a:pt x="12954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4" y="408432"/>
                </a:moveTo>
                <a:lnTo>
                  <a:pt x="12954" y="402336"/>
                </a:lnTo>
                <a:lnTo>
                  <a:pt x="6858" y="395477"/>
                </a:lnTo>
                <a:lnTo>
                  <a:pt x="6858" y="408432"/>
                </a:lnTo>
                <a:lnTo>
                  <a:pt x="12954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21739" y="1704543"/>
            <a:ext cx="8010525" cy="403669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Many different parsing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 marL="755650" indent="-271145">
              <a:lnSpc>
                <a:spcPct val="100000"/>
              </a:lnSpc>
              <a:spcBef>
                <a:spcPts val="315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handle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some set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CFGs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Categorization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Tahoma"/>
              <a:buChar char="•"/>
            </a:pPr>
            <a:endParaRPr sz="31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buFont typeface="Tahoma"/>
              <a:buChar char="•"/>
              <a:tabLst>
                <a:tab pos="756285" algn="l"/>
              </a:tabLst>
            </a:pPr>
            <a:r>
              <a:rPr dirty="0" sz="2600" spc="-5" b="1">
                <a:solidFill>
                  <a:srgbClr val="FFFFFF"/>
                </a:solidFill>
                <a:latin typeface="Tahoma"/>
                <a:cs typeface="Tahoma"/>
              </a:rPr>
              <a:t>L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- parse from left to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right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5"/>
              </a:spcBef>
              <a:buFont typeface="Tahoma"/>
              <a:buChar char="•"/>
              <a:tabLst>
                <a:tab pos="756285" algn="l"/>
              </a:tabLst>
            </a:pPr>
            <a:r>
              <a:rPr dirty="0" sz="2600" spc="-5" b="1">
                <a:solidFill>
                  <a:srgbClr val="FFFFFF"/>
                </a:solidFill>
                <a:latin typeface="Tahoma"/>
                <a:cs typeface="Tahoma"/>
              </a:rPr>
              <a:t>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- parse from right to</a:t>
            </a:r>
            <a:r>
              <a:rPr dirty="0" sz="2600" spc="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left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  <a:tabLst>
                <a:tab pos="761365" algn="l"/>
              </a:tabLst>
            </a:pPr>
            <a:r>
              <a:rPr dirty="0" sz="3600">
                <a:solidFill>
                  <a:srgbClr val="FFFFFF"/>
                </a:solidFill>
                <a:latin typeface="Times New Roman"/>
                <a:cs typeface="Times New Roman"/>
              </a:rPr>
              <a:t>(	)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172200" y="39624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 h="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67582" y="739393"/>
            <a:ext cx="25228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Terminology</a:t>
            </a:r>
          </a:p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924800" y="3962400"/>
            <a:ext cx="0" cy="411480"/>
          </a:xfrm>
          <a:custGeom>
            <a:avLst/>
            <a:gdLst/>
            <a:ahLst/>
            <a:cxnLst/>
            <a:rect l="l" t="t" r="r" b="b"/>
            <a:pathLst>
              <a:path w="0" h="411479">
                <a:moveTo>
                  <a:pt x="0" y="0"/>
                </a:moveTo>
                <a:lnTo>
                  <a:pt x="0" y="411479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43600" y="3562350"/>
            <a:ext cx="247650" cy="800100"/>
          </a:xfrm>
          <a:custGeom>
            <a:avLst/>
            <a:gdLst/>
            <a:ahLst/>
            <a:cxnLst/>
            <a:rect l="l" t="t" r="r" b="b"/>
            <a:pathLst>
              <a:path w="247650" h="800100">
                <a:moveTo>
                  <a:pt x="137160" y="396082"/>
                </a:moveTo>
                <a:lnTo>
                  <a:pt x="137160" y="348234"/>
                </a:lnTo>
                <a:lnTo>
                  <a:pt x="134112" y="342138"/>
                </a:lnTo>
                <a:lnTo>
                  <a:pt x="134112" y="339089"/>
                </a:lnTo>
                <a:lnTo>
                  <a:pt x="133350" y="336803"/>
                </a:lnTo>
                <a:lnTo>
                  <a:pt x="133350" y="76962"/>
                </a:lnTo>
                <a:lnTo>
                  <a:pt x="132587" y="71627"/>
                </a:lnTo>
                <a:lnTo>
                  <a:pt x="130301" y="64770"/>
                </a:lnTo>
                <a:lnTo>
                  <a:pt x="130301" y="63246"/>
                </a:lnTo>
                <a:lnTo>
                  <a:pt x="129539" y="62484"/>
                </a:lnTo>
                <a:lnTo>
                  <a:pt x="126491" y="56387"/>
                </a:lnTo>
                <a:lnTo>
                  <a:pt x="126491" y="54863"/>
                </a:lnTo>
                <a:lnTo>
                  <a:pt x="125729" y="54101"/>
                </a:lnTo>
                <a:lnTo>
                  <a:pt x="125729" y="53339"/>
                </a:lnTo>
                <a:lnTo>
                  <a:pt x="101547" y="28317"/>
                </a:lnTo>
                <a:lnTo>
                  <a:pt x="70242" y="12049"/>
                </a:lnTo>
                <a:lnTo>
                  <a:pt x="35438" y="3090"/>
                </a:lnTo>
                <a:lnTo>
                  <a:pt x="762" y="0"/>
                </a:lnTo>
                <a:lnTo>
                  <a:pt x="0" y="38100"/>
                </a:lnTo>
                <a:lnTo>
                  <a:pt x="24635" y="40109"/>
                </a:lnTo>
                <a:lnTo>
                  <a:pt x="51744" y="46165"/>
                </a:lnTo>
                <a:lnTo>
                  <a:pt x="76405" y="57329"/>
                </a:lnTo>
                <a:lnTo>
                  <a:pt x="92201" y="73149"/>
                </a:lnTo>
                <a:lnTo>
                  <a:pt x="92201" y="71627"/>
                </a:lnTo>
                <a:lnTo>
                  <a:pt x="95250" y="77724"/>
                </a:lnTo>
                <a:lnTo>
                  <a:pt x="95250" y="79501"/>
                </a:lnTo>
                <a:lnTo>
                  <a:pt x="96012" y="81534"/>
                </a:lnTo>
                <a:lnTo>
                  <a:pt x="96012" y="345948"/>
                </a:lnTo>
                <a:lnTo>
                  <a:pt x="98298" y="355091"/>
                </a:lnTo>
                <a:lnTo>
                  <a:pt x="99060" y="355853"/>
                </a:lnTo>
                <a:lnTo>
                  <a:pt x="99060" y="356615"/>
                </a:lnTo>
                <a:lnTo>
                  <a:pt x="99822" y="357377"/>
                </a:lnTo>
                <a:lnTo>
                  <a:pt x="102870" y="363474"/>
                </a:lnTo>
                <a:lnTo>
                  <a:pt x="102870" y="364998"/>
                </a:lnTo>
                <a:lnTo>
                  <a:pt x="103632" y="365760"/>
                </a:lnTo>
                <a:lnTo>
                  <a:pt x="103632" y="366522"/>
                </a:lnTo>
                <a:lnTo>
                  <a:pt x="127496" y="391039"/>
                </a:lnTo>
                <a:lnTo>
                  <a:pt x="137160" y="396082"/>
                </a:lnTo>
                <a:close/>
              </a:path>
              <a:path w="247650" h="800100">
                <a:moveTo>
                  <a:pt x="93725" y="726186"/>
                </a:moveTo>
                <a:lnTo>
                  <a:pt x="76704" y="743354"/>
                </a:lnTo>
                <a:lnTo>
                  <a:pt x="51739" y="754752"/>
                </a:lnTo>
                <a:lnTo>
                  <a:pt x="24344" y="760818"/>
                </a:lnTo>
                <a:lnTo>
                  <a:pt x="0" y="762000"/>
                </a:lnTo>
                <a:lnTo>
                  <a:pt x="762" y="800100"/>
                </a:lnTo>
                <a:lnTo>
                  <a:pt x="35711" y="797605"/>
                </a:lnTo>
                <a:lnTo>
                  <a:pt x="70103" y="788779"/>
                </a:lnTo>
                <a:lnTo>
                  <a:pt x="92201" y="777139"/>
                </a:lnTo>
                <a:lnTo>
                  <a:pt x="92201" y="729234"/>
                </a:lnTo>
                <a:lnTo>
                  <a:pt x="93725" y="726186"/>
                </a:lnTo>
                <a:close/>
              </a:path>
              <a:path w="247650" h="800100">
                <a:moveTo>
                  <a:pt x="93725" y="74675"/>
                </a:moveTo>
                <a:lnTo>
                  <a:pt x="92201" y="71627"/>
                </a:lnTo>
                <a:lnTo>
                  <a:pt x="92201" y="73149"/>
                </a:lnTo>
                <a:lnTo>
                  <a:pt x="93725" y="74675"/>
                </a:lnTo>
                <a:close/>
              </a:path>
              <a:path w="247650" h="800100">
                <a:moveTo>
                  <a:pt x="228600" y="419160"/>
                </a:moveTo>
                <a:lnTo>
                  <a:pt x="194527" y="416828"/>
                </a:lnTo>
                <a:lnTo>
                  <a:pt x="159310" y="407641"/>
                </a:lnTo>
                <a:lnTo>
                  <a:pt x="145204" y="400280"/>
                </a:lnTo>
                <a:lnTo>
                  <a:pt x="127790" y="409332"/>
                </a:lnTo>
                <a:lnTo>
                  <a:pt x="103632" y="434339"/>
                </a:lnTo>
                <a:lnTo>
                  <a:pt x="103632" y="435101"/>
                </a:lnTo>
                <a:lnTo>
                  <a:pt x="102870" y="435863"/>
                </a:lnTo>
                <a:lnTo>
                  <a:pt x="102870" y="437388"/>
                </a:lnTo>
                <a:lnTo>
                  <a:pt x="99822" y="443484"/>
                </a:lnTo>
                <a:lnTo>
                  <a:pt x="99060" y="444246"/>
                </a:lnTo>
                <a:lnTo>
                  <a:pt x="99060" y="445008"/>
                </a:lnTo>
                <a:lnTo>
                  <a:pt x="98298" y="445770"/>
                </a:lnTo>
                <a:lnTo>
                  <a:pt x="96774" y="452627"/>
                </a:lnTo>
                <a:lnTo>
                  <a:pt x="95250" y="463296"/>
                </a:lnTo>
                <a:lnTo>
                  <a:pt x="95250" y="723138"/>
                </a:lnTo>
                <a:lnTo>
                  <a:pt x="92201" y="729234"/>
                </a:lnTo>
                <a:lnTo>
                  <a:pt x="92201" y="777139"/>
                </a:lnTo>
                <a:lnTo>
                  <a:pt x="101067" y="772469"/>
                </a:lnTo>
                <a:lnTo>
                  <a:pt x="125729" y="747522"/>
                </a:lnTo>
                <a:lnTo>
                  <a:pt x="125729" y="746760"/>
                </a:lnTo>
                <a:lnTo>
                  <a:pt x="126491" y="745998"/>
                </a:lnTo>
                <a:lnTo>
                  <a:pt x="126491" y="744474"/>
                </a:lnTo>
                <a:lnTo>
                  <a:pt x="129539" y="738377"/>
                </a:lnTo>
                <a:lnTo>
                  <a:pt x="130301" y="737615"/>
                </a:lnTo>
                <a:lnTo>
                  <a:pt x="130301" y="736091"/>
                </a:lnTo>
                <a:lnTo>
                  <a:pt x="132587" y="726948"/>
                </a:lnTo>
                <a:lnTo>
                  <a:pt x="133350" y="722376"/>
                </a:lnTo>
                <a:lnTo>
                  <a:pt x="133350" y="462534"/>
                </a:lnTo>
                <a:lnTo>
                  <a:pt x="134112" y="460501"/>
                </a:lnTo>
                <a:lnTo>
                  <a:pt x="134112" y="458724"/>
                </a:lnTo>
                <a:lnTo>
                  <a:pt x="137160" y="452627"/>
                </a:lnTo>
                <a:lnTo>
                  <a:pt x="137160" y="454124"/>
                </a:lnTo>
                <a:lnTo>
                  <a:pt x="152484" y="438520"/>
                </a:lnTo>
                <a:lnTo>
                  <a:pt x="177588" y="427228"/>
                </a:lnTo>
                <a:lnTo>
                  <a:pt x="205112" y="421025"/>
                </a:lnTo>
                <a:lnTo>
                  <a:pt x="228600" y="419160"/>
                </a:lnTo>
                <a:close/>
              </a:path>
              <a:path w="247650" h="800100">
                <a:moveTo>
                  <a:pt x="95250" y="79501"/>
                </a:moveTo>
                <a:lnTo>
                  <a:pt x="95250" y="77724"/>
                </a:lnTo>
                <a:lnTo>
                  <a:pt x="93725" y="75437"/>
                </a:lnTo>
                <a:lnTo>
                  <a:pt x="95250" y="79501"/>
                </a:lnTo>
                <a:close/>
              </a:path>
              <a:path w="247650" h="800100">
                <a:moveTo>
                  <a:pt x="95250" y="723138"/>
                </a:moveTo>
                <a:lnTo>
                  <a:pt x="95250" y="721613"/>
                </a:lnTo>
                <a:lnTo>
                  <a:pt x="93725" y="725424"/>
                </a:lnTo>
                <a:lnTo>
                  <a:pt x="95250" y="723138"/>
                </a:lnTo>
                <a:close/>
              </a:path>
              <a:path w="247650" h="800100">
                <a:moveTo>
                  <a:pt x="96012" y="341375"/>
                </a:moveTo>
                <a:lnTo>
                  <a:pt x="96012" y="82296"/>
                </a:lnTo>
                <a:lnTo>
                  <a:pt x="95250" y="83820"/>
                </a:lnTo>
                <a:lnTo>
                  <a:pt x="95250" y="336803"/>
                </a:lnTo>
                <a:lnTo>
                  <a:pt x="96012" y="341375"/>
                </a:lnTo>
                <a:close/>
              </a:path>
              <a:path w="247650" h="800100">
                <a:moveTo>
                  <a:pt x="135636" y="344424"/>
                </a:moveTo>
                <a:lnTo>
                  <a:pt x="134112" y="340613"/>
                </a:lnTo>
                <a:lnTo>
                  <a:pt x="134112" y="342138"/>
                </a:lnTo>
                <a:lnTo>
                  <a:pt x="135636" y="344424"/>
                </a:lnTo>
                <a:close/>
              </a:path>
              <a:path w="247650" h="800100">
                <a:moveTo>
                  <a:pt x="135636" y="456438"/>
                </a:moveTo>
                <a:lnTo>
                  <a:pt x="134112" y="458724"/>
                </a:lnTo>
                <a:lnTo>
                  <a:pt x="134112" y="460501"/>
                </a:lnTo>
                <a:lnTo>
                  <a:pt x="135636" y="456438"/>
                </a:lnTo>
                <a:close/>
              </a:path>
              <a:path w="247650" h="800100">
                <a:moveTo>
                  <a:pt x="247650" y="400050"/>
                </a:moveTo>
                <a:lnTo>
                  <a:pt x="204946" y="379788"/>
                </a:lnTo>
                <a:lnTo>
                  <a:pt x="177565" y="373783"/>
                </a:lnTo>
                <a:lnTo>
                  <a:pt x="152686" y="362449"/>
                </a:lnTo>
                <a:lnTo>
                  <a:pt x="135636" y="345186"/>
                </a:lnTo>
                <a:lnTo>
                  <a:pt x="137160" y="348234"/>
                </a:lnTo>
                <a:lnTo>
                  <a:pt x="137160" y="396082"/>
                </a:lnTo>
                <a:lnTo>
                  <a:pt x="145204" y="400280"/>
                </a:lnTo>
                <a:lnTo>
                  <a:pt x="159115" y="393049"/>
                </a:lnTo>
                <a:lnTo>
                  <a:pt x="193939" y="384076"/>
                </a:lnTo>
                <a:lnTo>
                  <a:pt x="228600" y="381000"/>
                </a:lnTo>
                <a:lnTo>
                  <a:pt x="228600" y="419160"/>
                </a:lnTo>
                <a:lnTo>
                  <a:pt x="229362" y="419100"/>
                </a:lnTo>
                <a:lnTo>
                  <a:pt x="236720" y="417623"/>
                </a:lnTo>
                <a:lnTo>
                  <a:pt x="242506" y="413575"/>
                </a:lnTo>
                <a:lnTo>
                  <a:pt x="246292" y="407527"/>
                </a:lnTo>
                <a:lnTo>
                  <a:pt x="247650" y="400050"/>
                </a:lnTo>
                <a:close/>
              </a:path>
              <a:path w="247650" h="800100">
                <a:moveTo>
                  <a:pt x="137160" y="454124"/>
                </a:moveTo>
                <a:lnTo>
                  <a:pt x="137160" y="452627"/>
                </a:lnTo>
                <a:lnTo>
                  <a:pt x="135636" y="455675"/>
                </a:lnTo>
                <a:lnTo>
                  <a:pt x="137160" y="454124"/>
                </a:lnTo>
                <a:close/>
              </a:path>
              <a:path w="247650" h="800100">
                <a:moveTo>
                  <a:pt x="228600" y="419100"/>
                </a:moveTo>
                <a:lnTo>
                  <a:pt x="228600" y="381000"/>
                </a:lnTo>
                <a:lnTo>
                  <a:pt x="193939" y="384076"/>
                </a:lnTo>
                <a:lnTo>
                  <a:pt x="159115" y="393049"/>
                </a:lnTo>
                <a:lnTo>
                  <a:pt x="145204" y="400280"/>
                </a:lnTo>
                <a:lnTo>
                  <a:pt x="159310" y="407641"/>
                </a:lnTo>
                <a:lnTo>
                  <a:pt x="194527" y="416828"/>
                </a:lnTo>
                <a:lnTo>
                  <a:pt x="228600" y="4191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09104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953" y="6095"/>
                </a:lnTo>
                <a:lnTo>
                  <a:pt x="12953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3" y="12953"/>
                </a:moveTo>
                <a:lnTo>
                  <a:pt x="12953" y="6095"/>
                </a:lnTo>
                <a:lnTo>
                  <a:pt x="6096" y="12953"/>
                </a:lnTo>
                <a:lnTo>
                  <a:pt x="12953" y="12953"/>
                </a:lnTo>
                <a:close/>
              </a:path>
              <a:path w="386079" h="101600">
                <a:moveTo>
                  <a:pt x="12953" y="101345"/>
                </a:moveTo>
                <a:lnTo>
                  <a:pt x="12953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953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44206" y="5251703"/>
            <a:ext cx="384810" cy="101600"/>
          </a:xfrm>
          <a:custGeom>
            <a:avLst/>
            <a:gdLst/>
            <a:ahLst/>
            <a:cxnLst/>
            <a:rect l="l" t="t" r="r" b="b"/>
            <a:pathLst>
              <a:path w="384809" h="101600">
                <a:moveTo>
                  <a:pt x="384809" y="101345"/>
                </a:moveTo>
                <a:lnTo>
                  <a:pt x="384809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371855" y="12953"/>
                </a:lnTo>
                <a:lnTo>
                  <a:pt x="371855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4809" y="101345"/>
                </a:lnTo>
                <a:close/>
              </a:path>
              <a:path w="384809" h="101600">
                <a:moveTo>
                  <a:pt x="12192" y="12953"/>
                </a:moveTo>
                <a:lnTo>
                  <a:pt x="12192" y="6095"/>
                </a:lnTo>
                <a:lnTo>
                  <a:pt x="6096" y="12953"/>
                </a:lnTo>
                <a:lnTo>
                  <a:pt x="12192" y="12953"/>
                </a:lnTo>
                <a:close/>
              </a:path>
              <a:path w="384809" h="101600">
                <a:moveTo>
                  <a:pt x="12192" y="101345"/>
                </a:moveTo>
                <a:lnTo>
                  <a:pt x="12192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192" y="101345"/>
                </a:lnTo>
                <a:close/>
              </a:path>
              <a:path w="384809" h="101600">
                <a:moveTo>
                  <a:pt x="378714" y="12953"/>
                </a:moveTo>
                <a:lnTo>
                  <a:pt x="371855" y="6095"/>
                </a:lnTo>
                <a:lnTo>
                  <a:pt x="371855" y="12953"/>
                </a:lnTo>
                <a:lnTo>
                  <a:pt x="378714" y="12953"/>
                </a:lnTo>
                <a:close/>
              </a:path>
              <a:path w="384809" h="101600">
                <a:moveTo>
                  <a:pt x="378714" y="101345"/>
                </a:moveTo>
                <a:lnTo>
                  <a:pt x="378714" y="12953"/>
                </a:lnTo>
                <a:lnTo>
                  <a:pt x="371855" y="12953"/>
                </a:lnTo>
                <a:lnTo>
                  <a:pt x="371855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612885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858" y="101345"/>
                </a:lnTo>
                <a:lnTo>
                  <a:pt x="6858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4" y="12953"/>
                </a:moveTo>
                <a:lnTo>
                  <a:pt x="12954" y="6095"/>
                </a:lnTo>
                <a:lnTo>
                  <a:pt x="6858" y="12953"/>
                </a:lnTo>
                <a:lnTo>
                  <a:pt x="12954" y="12953"/>
                </a:lnTo>
                <a:close/>
              </a:path>
              <a:path w="386079" h="101600">
                <a:moveTo>
                  <a:pt x="12954" y="101345"/>
                </a:moveTo>
                <a:lnTo>
                  <a:pt x="12954" y="12953"/>
                </a:lnTo>
                <a:lnTo>
                  <a:pt x="6858" y="12953"/>
                </a:lnTo>
                <a:lnTo>
                  <a:pt x="6858" y="101345"/>
                </a:lnTo>
                <a:lnTo>
                  <a:pt x="12954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924800" y="4373879"/>
            <a:ext cx="0" cy="1036319"/>
          </a:xfrm>
          <a:custGeom>
            <a:avLst/>
            <a:gdLst/>
            <a:ahLst/>
            <a:cxnLst/>
            <a:rect l="l" t="t" r="r" b="b"/>
            <a:pathLst>
              <a:path w="0" h="1036320">
                <a:moveTo>
                  <a:pt x="0" y="0"/>
                </a:moveTo>
                <a:lnTo>
                  <a:pt x="0" y="103632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09104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3" y="395477"/>
                </a:moveTo>
                <a:lnTo>
                  <a:pt x="12953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953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096" y="395477"/>
                </a:lnTo>
                <a:lnTo>
                  <a:pt x="12953" y="402336"/>
                </a:lnTo>
                <a:lnTo>
                  <a:pt x="12953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3" y="408432"/>
                </a:moveTo>
                <a:lnTo>
                  <a:pt x="12953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953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44206" y="5353050"/>
            <a:ext cx="384810" cy="408940"/>
          </a:xfrm>
          <a:custGeom>
            <a:avLst/>
            <a:gdLst/>
            <a:ahLst/>
            <a:cxnLst/>
            <a:rect l="l" t="t" r="r" b="b"/>
            <a:pathLst>
              <a:path w="384809" h="408939">
                <a:moveTo>
                  <a:pt x="12192" y="395477"/>
                </a:moveTo>
                <a:lnTo>
                  <a:pt x="12192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192" y="395477"/>
                </a:lnTo>
                <a:close/>
              </a:path>
              <a:path w="384809" h="408939">
                <a:moveTo>
                  <a:pt x="378714" y="395477"/>
                </a:moveTo>
                <a:lnTo>
                  <a:pt x="6096" y="395477"/>
                </a:lnTo>
                <a:lnTo>
                  <a:pt x="12192" y="402336"/>
                </a:lnTo>
                <a:lnTo>
                  <a:pt x="12192" y="408432"/>
                </a:lnTo>
                <a:lnTo>
                  <a:pt x="371855" y="408432"/>
                </a:lnTo>
                <a:lnTo>
                  <a:pt x="371855" y="402336"/>
                </a:lnTo>
                <a:lnTo>
                  <a:pt x="378714" y="395477"/>
                </a:lnTo>
                <a:close/>
              </a:path>
              <a:path w="384809" h="408939">
                <a:moveTo>
                  <a:pt x="12192" y="408432"/>
                </a:moveTo>
                <a:lnTo>
                  <a:pt x="12192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192" y="408432"/>
                </a:lnTo>
                <a:close/>
              </a:path>
              <a:path w="384809" h="408939">
                <a:moveTo>
                  <a:pt x="384809" y="408432"/>
                </a:moveTo>
                <a:lnTo>
                  <a:pt x="384809" y="0"/>
                </a:lnTo>
                <a:lnTo>
                  <a:pt x="371855" y="0"/>
                </a:lnTo>
                <a:lnTo>
                  <a:pt x="371855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4809" y="408432"/>
                </a:lnTo>
                <a:close/>
              </a:path>
              <a:path w="384809" h="408939">
                <a:moveTo>
                  <a:pt x="378714" y="408432"/>
                </a:moveTo>
                <a:lnTo>
                  <a:pt x="378714" y="395477"/>
                </a:lnTo>
                <a:lnTo>
                  <a:pt x="371855" y="402336"/>
                </a:lnTo>
                <a:lnTo>
                  <a:pt x="371855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612885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4" y="395477"/>
                </a:moveTo>
                <a:lnTo>
                  <a:pt x="12954" y="0"/>
                </a:lnTo>
                <a:lnTo>
                  <a:pt x="0" y="0"/>
                </a:lnTo>
                <a:lnTo>
                  <a:pt x="0" y="408432"/>
                </a:lnTo>
                <a:lnTo>
                  <a:pt x="6858" y="408432"/>
                </a:lnTo>
                <a:lnTo>
                  <a:pt x="6858" y="395477"/>
                </a:lnTo>
                <a:lnTo>
                  <a:pt x="12954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858" y="395477"/>
                </a:lnTo>
                <a:lnTo>
                  <a:pt x="12954" y="402336"/>
                </a:lnTo>
                <a:lnTo>
                  <a:pt x="12954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4" y="408432"/>
                </a:moveTo>
                <a:lnTo>
                  <a:pt x="12954" y="402336"/>
                </a:lnTo>
                <a:lnTo>
                  <a:pt x="6858" y="395477"/>
                </a:lnTo>
                <a:lnTo>
                  <a:pt x="6858" y="408432"/>
                </a:lnTo>
                <a:lnTo>
                  <a:pt x="12954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21739" y="1704543"/>
            <a:ext cx="8010525" cy="403669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Many different parsing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 marL="755650" indent="-283845">
              <a:lnSpc>
                <a:spcPct val="100000"/>
              </a:lnSpc>
              <a:spcBef>
                <a:spcPts val="315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handle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some set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CFGs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Categorization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Tahoma"/>
              <a:buChar char="•"/>
            </a:pPr>
            <a:endParaRPr sz="31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buFont typeface="Tahoma"/>
              <a:buChar char="•"/>
              <a:tabLst>
                <a:tab pos="756285" algn="l"/>
              </a:tabLst>
            </a:pPr>
            <a:r>
              <a:rPr dirty="0" sz="2600" spc="-5" b="1">
                <a:solidFill>
                  <a:srgbClr val="FFFFFF"/>
                </a:solidFill>
                <a:latin typeface="Tahoma"/>
                <a:cs typeface="Tahoma"/>
              </a:rPr>
              <a:t>L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- leftmost</a:t>
            </a:r>
            <a:r>
              <a:rPr dirty="0" sz="2600" spc="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derivation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5"/>
              </a:spcBef>
              <a:buFont typeface="Tahoma"/>
              <a:buChar char="•"/>
              <a:tabLst>
                <a:tab pos="756285" algn="l"/>
              </a:tabLst>
            </a:pPr>
            <a:r>
              <a:rPr dirty="0" sz="2600" spc="-5" b="1">
                <a:solidFill>
                  <a:srgbClr val="FFFFFF"/>
                </a:solidFill>
                <a:latin typeface="Tahoma"/>
                <a:cs typeface="Tahoma"/>
              </a:rPr>
              <a:t>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- rightmost</a:t>
            </a:r>
            <a:r>
              <a:rPr dirty="0" sz="2600" spc="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derivation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  <a:tabLst>
                <a:tab pos="761365" algn="l"/>
              </a:tabLst>
            </a:pPr>
            <a:r>
              <a:rPr dirty="0" sz="3600">
                <a:solidFill>
                  <a:srgbClr val="FFFFFF"/>
                </a:solidFill>
                <a:latin typeface="Times New Roman"/>
                <a:cs typeface="Times New Roman"/>
              </a:rPr>
              <a:t>(	)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400800" y="4114800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 h="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67582" y="739393"/>
            <a:ext cx="25228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Terminology</a:t>
            </a:r>
          </a:p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763000" y="4114800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09104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953" y="6095"/>
                </a:lnTo>
                <a:lnTo>
                  <a:pt x="12953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3" y="12953"/>
                </a:moveTo>
                <a:lnTo>
                  <a:pt x="12953" y="6095"/>
                </a:lnTo>
                <a:lnTo>
                  <a:pt x="6096" y="12953"/>
                </a:lnTo>
                <a:lnTo>
                  <a:pt x="12953" y="12953"/>
                </a:lnTo>
                <a:close/>
              </a:path>
              <a:path w="386079" h="101600">
                <a:moveTo>
                  <a:pt x="12953" y="101345"/>
                </a:moveTo>
                <a:lnTo>
                  <a:pt x="12953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953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744206" y="5251703"/>
            <a:ext cx="384810" cy="101600"/>
          </a:xfrm>
          <a:custGeom>
            <a:avLst/>
            <a:gdLst/>
            <a:ahLst/>
            <a:cxnLst/>
            <a:rect l="l" t="t" r="r" b="b"/>
            <a:pathLst>
              <a:path w="384809" h="101600">
                <a:moveTo>
                  <a:pt x="384809" y="101345"/>
                </a:moveTo>
                <a:lnTo>
                  <a:pt x="384809" y="0"/>
                </a:lnTo>
                <a:lnTo>
                  <a:pt x="0" y="0"/>
                </a:lnTo>
                <a:lnTo>
                  <a:pt x="0" y="101345"/>
                </a:lnTo>
                <a:lnTo>
                  <a:pt x="6096" y="101345"/>
                </a:lnTo>
                <a:lnTo>
                  <a:pt x="6096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371855" y="12953"/>
                </a:lnTo>
                <a:lnTo>
                  <a:pt x="371855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4809" y="101345"/>
                </a:lnTo>
                <a:close/>
              </a:path>
              <a:path w="384809" h="101600">
                <a:moveTo>
                  <a:pt x="12192" y="12953"/>
                </a:moveTo>
                <a:lnTo>
                  <a:pt x="12192" y="6095"/>
                </a:lnTo>
                <a:lnTo>
                  <a:pt x="6096" y="12953"/>
                </a:lnTo>
                <a:lnTo>
                  <a:pt x="12192" y="12953"/>
                </a:lnTo>
                <a:close/>
              </a:path>
              <a:path w="384809" h="101600">
                <a:moveTo>
                  <a:pt x="12192" y="101345"/>
                </a:moveTo>
                <a:lnTo>
                  <a:pt x="12192" y="12953"/>
                </a:lnTo>
                <a:lnTo>
                  <a:pt x="6096" y="12953"/>
                </a:lnTo>
                <a:lnTo>
                  <a:pt x="6096" y="101345"/>
                </a:lnTo>
                <a:lnTo>
                  <a:pt x="12192" y="101345"/>
                </a:lnTo>
                <a:close/>
              </a:path>
              <a:path w="384809" h="101600">
                <a:moveTo>
                  <a:pt x="378714" y="12953"/>
                </a:moveTo>
                <a:lnTo>
                  <a:pt x="371855" y="6095"/>
                </a:lnTo>
                <a:lnTo>
                  <a:pt x="371855" y="12953"/>
                </a:lnTo>
                <a:lnTo>
                  <a:pt x="378714" y="12953"/>
                </a:lnTo>
                <a:close/>
              </a:path>
              <a:path w="384809" h="101600">
                <a:moveTo>
                  <a:pt x="378714" y="101345"/>
                </a:moveTo>
                <a:lnTo>
                  <a:pt x="378714" y="12953"/>
                </a:lnTo>
                <a:lnTo>
                  <a:pt x="371855" y="12953"/>
                </a:lnTo>
                <a:lnTo>
                  <a:pt x="371855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612885" y="5251703"/>
            <a:ext cx="386080" cy="101600"/>
          </a:xfrm>
          <a:custGeom>
            <a:avLst/>
            <a:gdLst/>
            <a:ahLst/>
            <a:cxnLst/>
            <a:rect l="l" t="t" r="r" b="b"/>
            <a:pathLst>
              <a:path w="386079" h="101600">
                <a:moveTo>
                  <a:pt x="385572" y="101345"/>
                </a:moveTo>
                <a:lnTo>
                  <a:pt x="385572" y="0"/>
                </a:lnTo>
                <a:lnTo>
                  <a:pt x="0" y="0"/>
                </a:lnTo>
                <a:lnTo>
                  <a:pt x="0" y="101345"/>
                </a:lnTo>
                <a:lnTo>
                  <a:pt x="6858" y="101345"/>
                </a:lnTo>
                <a:lnTo>
                  <a:pt x="6858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01345"/>
                </a:lnTo>
                <a:lnTo>
                  <a:pt x="385572" y="101345"/>
                </a:lnTo>
                <a:close/>
              </a:path>
              <a:path w="386079" h="101600">
                <a:moveTo>
                  <a:pt x="12954" y="12953"/>
                </a:moveTo>
                <a:lnTo>
                  <a:pt x="12954" y="6095"/>
                </a:lnTo>
                <a:lnTo>
                  <a:pt x="6858" y="12953"/>
                </a:lnTo>
                <a:lnTo>
                  <a:pt x="12954" y="12953"/>
                </a:lnTo>
                <a:close/>
              </a:path>
              <a:path w="386079" h="101600">
                <a:moveTo>
                  <a:pt x="12954" y="101345"/>
                </a:moveTo>
                <a:lnTo>
                  <a:pt x="12954" y="12953"/>
                </a:lnTo>
                <a:lnTo>
                  <a:pt x="6858" y="12953"/>
                </a:lnTo>
                <a:lnTo>
                  <a:pt x="6858" y="101345"/>
                </a:lnTo>
                <a:lnTo>
                  <a:pt x="12954" y="101345"/>
                </a:lnTo>
                <a:close/>
              </a:path>
              <a:path w="386079" h="101600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01600">
                <a:moveTo>
                  <a:pt x="378714" y="10134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01345"/>
                </a:lnTo>
                <a:lnTo>
                  <a:pt x="378714" y="101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763000" y="437387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09104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3" y="395477"/>
                </a:moveTo>
                <a:lnTo>
                  <a:pt x="12953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953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096" y="395477"/>
                </a:lnTo>
                <a:lnTo>
                  <a:pt x="12953" y="402336"/>
                </a:lnTo>
                <a:lnTo>
                  <a:pt x="12953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3" y="408432"/>
                </a:moveTo>
                <a:lnTo>
                  <a:pt x="12953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953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744206" y="5353050"/>
            <a:ext cx="384810" cy="408940"/>
          </a:xfrm>
          <a:custGeom>
            <a:avLst/>
            <a:gdLst/>
            <a:ahLst/>
            <a:cxnLst/>
            <a:rect l="l" t="t" r="r" b="b"/>
            <a:pathLst>
              <a:path w="384809" h="408939">
                <a:moveTo>
                  <a:pt x="12192" y="395477"/>
                </a:moveTo>
                <a:lnTo>
                  <a:pt x="12192" y="0"/>
                </a:lnTo>
                <a:lnTo>
                  <a:pt x="0" y="0"/>
                </a:lnTo>
                <a:lnTo>
                  <a:pt x="0" y="408432"/>
                </a:lnTo>
                <a:lnTo>
                  <a:pt x="6096" y="408432"/>
                </a:lnTo>
                <a:lnTo>
                  <a:pt x="6096" y="395477"/>
                </a:lnTo>
                <a:lnTo>
                  <a:pt x="12192" y="395477"/>
                </a:lnTo>
                <a:close/>
              </a:path>
              <a:path w="384809" h="408939">
                <a:moveTo>
                  <a:pt x="378714" y="395477"/>
                </a:moveTo>
                <a:lnTo>
                  <a:pt x="6096" y="395477"/>
                </a:lnTo>
                <a:lnTo>
                  <a:pt x="12192" y="402336"/>
                </a:lnTo>
                <a:lnTo>
                  <a:pt x="12192" y="408432"/>
                </a:lnTo>
                <a:lnTo>
                  <a:pt x="371855" y="408432"/>
                </a:lnTo>
                <a:lnTo>
                  <a:pt x="371855" y="402336"/>
                </a:lnTo>
                <a:lnTo>
                  <a:pt x="378714" y="395477"/>
                </a:lnTo>
                <a:close/>
              </a:path>
              <a:path w="384809" h="408939">
                <a:moveTo>
                  <a:pt x="12192" y="408432"/>
                </a:moveTo>
                <a:lnTo>
                  <a:pt x="12192" y="402336"/>
                </a:lnTo>
                <a:lnTo>
                  <a:pt x="6096" y="395477"/>
                </a:lnTo>
                <a:lnTo>
                  <a:pt x="6096" y="408432"/>
                </a:lnTo>
                <a:lnTo>
                  <a:pt x="12192" y="408432"/>
                </a:lnTo>
                <a:close/>
              </a:path>
              <a:path w="384809" h="408939">
                <a:moveTo>
                  <a:pt x="384809" y="408432"/>
                </a:moveTo>
                <a:lnTo>
                  <a:pt x="384809" y="0"/>
                </a:lnTo>
                <a:lnTo>
                  <a:pt x="371855" y="0"/>
                </a:lnTo>
                <a:lnTo>
                  <a:pt x="371855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4809" y="408432"/>
                </a:lnTo>
                <a:close/>
              </a:path>
              <a:path w="384809" h="408939">
                <a:moveTo>
                  <a:pt x="378714" y="408432"/>
                </a:moveTo>
                <a:lnTo>
                  <a:pt x="378714" y="395477"/>
                </a:lnTo>
                <a:lnTo>
                  <a:pt x="371855" y="402336"/>
                </a:lnTo>
                <a:lnTo>
                  <a:pt x="371855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612885" y="5353050"/>
            <a:ext cx="386080" cy="408940"/>
          </a:xfrm>
          <a:custGeom>
            <a:avLst/>
            <a:gdLst/>
            <a:ahLst/>
            <a:cxnLst/>
            <a:rect l="l" t="t" r="r" b="b"/>
            <a:pathLst>
              <a:path w="386079" h="408939">
                <a:moveTo>
                  <a:pt x="12954" y="395477"/>
                </a:moveTo>
                <a:lnTo>
                  <a:pt x="12954" y="0"/>
                </a:lnTo>
                <a:lnTo>
                  <a:pt x="0" y="0"/>
                </a:lnTo>
                <a:lnTo>
                  <a:pt x="0" y="408432"/>
                </a:lnTo>
                <a:lnTo>
                  <a:pt x="6858" y="408432"/>
                </a:lnTo>
                <a:lnTo>
                  <a:pt x="6858" y="395477"/>
                </a:lnTo>
                <a:lnTo>
                  <a:pt x="12954" y="395477"/>
                </a:lnTo>
                <a:close/>
              </a:path>
              <a:path w="386079" h="408939">
                <a:moveTo>
                  <a:pt x="378714" y="395477"/>
                </a:moveTo>
                <a:lnTo>
                  <a:pt x="6858" y="395477"/>
                </a:lnTo>
                <a:lnTo>
                  <a:pt x="12954" y="402336"/>
                </a:lnTo>
                <a:lnTo>
                  <a:pt x="12954" y="408432"/>
                </a:lnTo>
                <a:lnTo>
                  <a:pt x="372618" y="408432"/>
                </a:lnTo>
                <a:lnTo>
                  <a:pt x="372618" y="402336"/>
                </a:lnTo>
                <a:lnTo>
                  <a:pt x="378714" y="395477"/>
                </a:lnTo>
                <a:close/>
              </a:path>
              <a:path w="386079" h="408939">
                <a:moveTo>
                  <a:pt x="12954" y="408432"/>
                </a:moveTo>
                <a:lnTo>
                  <a:pt x="12954" y="402336"/>
                </a:lnTo>
                <a:lnTo>
                  <a:pt x="6858" y="395477"/>
                </a:lnTo>
                <a:lnTo>
                  <a:pt x="6858" y="408432"/>
                </a:lnTo>
                <a:lnTo>
                  <a:pt x="12954" y="408432"/>
                </a:lnTo>
                <a:close/>
              </a:path>
              <a:path w="386079" h="408939">
                <a:moveTo>
                  <a:pt x="385572" y="40843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95477"/>
                </a:lnTo>
                <a:lnTo>
                  <a:pt x="378714" y="395477"/>
                </a:lnTo>
                <a:lnTo>
                  <a:pt x="378714" y="408432"/>
                </a:lnTo>
                <a:lnTo>
                  <a:pt x="385572" y="408432"/>
                </a:lnTo>
                <a:close/>
              </a:path>
              <a:path w="386079" h="408939">
                <a:moveTo>
                  <a:pt x="378714" y="408432"/>
                </a:moveTo>
                <a:lnTo>
                  <a:pt x="378714" y="395477"/>
                </a:lnTo>
                <a:lnTo>
                  <a:pt x="372618" y="402336"/>
                </a:lnTo>
                <a:lnTo>
                  <a:pt x="372618" y="408432"/>
                </a:lnTo>
                <a:lnTo>
                  <a:pt x="378714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292336" y="5166614"/>
            <a:ext cx="9398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dirty="0" sz="3600">
                <a:solidFill>
                  <a:srgbClr val="FFFFFF"/>
                </a:solidFill>
                <a:latin typeface="Times New Roman"/>
                <a:cs typeface="Times New Roman"/>
              </a:rPr>
              <a:t>(	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63000" y="5353050"/>
            <a:ext cx="0" cy="209550"/>
          </a:xfrm>
          <a:custGeom>
            <a:avLst/>
            <a:gdLst/>
            <a:ahLst/>
            <a:cxnLst/>
            <a:rect l="l" t="t" r="r" b="b"/>
            <a:pathLst>
              <a:path w="0"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38100">
            <a:solidFill>
              <a:srgbClr val="CC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221739" y="1704543"/>
            <a:ext cx="5796280" cy="220472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Many different parsing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 marL="755650" indent="-283845">
              <a:lnSpc>
                <a:spcPct val="100000"/>
              </a:lnSpc>
              <a:spcBef>
                <a:spcPts val="315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handle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some set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CFGs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Categorization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Tahoma"/>
              <a:buChar char="•"/>
            </a:pPr>
            <a:endParaRPr sz="31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Number of lookahead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characters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7582" y="739393"/>
            <a:ext cx="25228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Terminology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01105" y="4261103"/>
            <a:ext cx="386080" cy="113030"/>
          </a:xfrm>
          <a:custGeom>
            <a:avLst/>
            <a:gdLst/>
            <a:ahLst/>
            <a:cxnLst/>
            <a:rect l="l" t="t" r="r" b="b"/>
            <a:pathLst>
              <a:path w="386079" h="113029">
                <a:moveTo>
                  <a:pt x="385572" y="112775"/>
                </a:moveTo>
                <a:lnTo>
                  <a:pt x="385572" y="0"/>
                </a:lnTo>
                <a:lnTo>
                  <a:pt x="0" y="0"/>
                </a:lnTo>
                <a:lnTo>
                  <a:pt x="0" y="112775"/>
                </a:lnTo>
                <a:lnTo>
                  <a:pt x="6096" y="112775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372618" y="12953"/>
                </a:lnTo>
                <a:lnTo>
                  <a:pt x="372618" y="6095"/>
                </a:lnTo>
                <a:lnTo>
                  <a:pt x="378714" y="12953"/>
                </a:lnTo>
                <a:lnTo>
                  <a:pt x="378714" y="112775"/>
                </a:lnTo>
                <a:lnTo>
                  <a:pt x="385572" y="112775"/>
                </a:lnTo>
                <a:close/>
              </a:path>
              <a:path w="386079" h="113029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386079" h="113029">
                <a:moveTo>
                  <a:pt x="12954" y="112775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12775"/>
                </a:lnTo>
                <a:lnTo>
                  <a:pt x="12954" y="112775"/>
                </a:lnTo>
                <a:close/>
              </a:path>
              <a:path w="386079" h="113029">
                <a:moveTo>
                  <a:pt x="378714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8714" y="12953"/>
                </a:lnTo>
                <a:close/>
              </a:path>
              <a:path w="386079" h="113029">
                <a:moveTo>
                  <a:pt x="378714" y="112775"/>
                </a:moveTo>
                <a:lnTo>
                  <a:pt x="378714" y="12953"/>
                </a:lnTo>
                <a:lnTo>
                  <a:pt x="372618" y="12953"/>
                </a:lnTo>
                <a:lnTo>
                  <a:pt x="372618" y="112775"/>
                </a:lnTo>
                <a:lnTo>
                  <a:pt x="378714" y="1127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35446" y="4261103"/>
            <a:ext cx="386080" cy="113030"/>
          </a:xfrm>
          <a:custGeom>
            <a:avLst/>
            <a:gdLst/>
            <a:ahLst/>
            <a:cxnLst/>
            <a:rect l="l" t="t" r="r" b="b"/>
            <a:pathLst>
              <a:path w="386079" h="113029">
                <a:moveTo>
                  <a:pt x="385572" y="112775"/>
                </a:moveTo>
                <a:lnTo>
                  <a:pt x="385572" y="0"/>
                </a:lnTo>
                <a:lnTo>
                  <a:pt x="0" y="0"/>
                </a:lnTo>
                <a:lnTo>
                  <a:pt x="0" y="112775"/>
                </a:lnTo>
                <a:lnTo>
                  <a:pt x="6857" y="112775"/>
                </a:lnTo>
                <a:lnTo>
                  <a:pt x="6857" y="12953"/>
                </a:lnTo>
                <a:lnTo>
                  <a:pt x="12953" y="6095"/>
                </a:lnTo>
                <a:lnTo>
                  <a:pt x="12953" y="12953"/>
                </a:lnTo>
                <a:lnTo>
                  <a:pt x="372618" y="12953"/>
                </a:lnTo>
                <a:lnTo>
                  <a:pt x="372618" y="6095"/>
                </a:lnTo>
                <a:lnTo>
                  <a:pt x="379475" y="12953"/>
                </a:lnTo>
                <a:lnTo>
                  <a:pt x="379475" y="112775"/>
                </a:lnTo>
                <a:lnTo>
                  <a:pt x="385572" y="112775"/>
                </a:lnTo>
                <a:close/>
              </a:path>
              <a:path w="386079" h="113029">
                <a:moveTo>
                  <a:pt x="12953" y="12953"/>
                </a:moveTo>
                <a:lnTo>
                  <a:pt x="12953" y="6095"/>
                </a:lnTo>
                <a:lnTo>
                  <a:pt x="6857" y="12953"/>
                </a:lnTo>
                <a:lnTo>
                  <a:pt x="12953" y="12953"/>
                </a:lnTo>
                <a:close/>
              </a:path>
              <a:path w="386079" h="113029">
                <a:moveTo>
                  <a:pt x="12953" y="112775"/>
                </a:moveTo>
                <a:lnTo>
                  <a:pt x="12953" y="12953"/>
                </a:lnTo>
                <a:lnTo>
                  <a:pt x="6857" y="12953"/>
                </a:lnTo>
                <a:lnTo>
                  <a:pt x="6857" y="112775"/>
                </a:lnTo>
                <a:lnTo>
                  <a:pt x="12953" y="112775"/>
                </a:lnTo>
                <a:close/>
              </a:path>
              <a:path w="386079" h="113029">
                <a:moveTo>
                  <a:pt x="379475" y="12953"/>
                </a:moveTo>
                <a:lnTo>
                  <a:pt x="372618" y="6095"/>
                </a:lnTo>
                <a:lnTo>
                  <a:pt x="372618" y="12953"/>
                </a:lnTo>
                <a:lnTo>
                  <a:pt x="379475" y="12953"/>
                </a:lnTo>
                <a:close/>
              </a:path>
              <a:path w="386079" h="113029">
                <a:moveTo>
                  <a:pt x="379475" y="112775"/>
                </a:moveTo>
                <a:lnTo>
                  <a:pt x="379475" y="12953"/>
                </a:lnTo>
                <a:lnTo>
                  <a:pt x="372618" y="12953"/>
                </a:lnTo>
                <a:lnTo>
                  <a:pt x="372618" y="112775"/>
                </a:lnTo>
                <a:lnTo>
                  <a:pt x="379475" y="1127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04888" y="4261103"/>
            <a:ext cx="386080" cy="113030"/>
          </a:xfrm>
          <a:custGeom>
            <a:avLst/>
            <a:gdLst/>
            <a:ahLst/>
            <a:cxnLst/>
            <a:rect l="l" t="t" r="r" b="b"/>
            <a:pathLst>
              <a:path w="386079" h="113029">
                <a:moveTo>
                  <a:pt x="385572" y="112775"/>
                </a:moveTo>
                <a:lnTo>
                  <a:pt x="385572" y="0"/>
                </a:lnTo>
                <a:lnTo>
                  <a:pt x="0" y="0"/>
                </a:lnTo>
                <a:lnTo>
                  <a:pt x="0" y="112775"/>
                </a:lnTo>
                <a:lnTo>
                  <a:pt x="6095" y="112775"/>
                </a:lnTo>
                <a:lnTo>
                  <a:pt x="6095" y="12953"/>
                </a:lnTo>
                <a:lnTo>
                  <a:pt x="12953" y="6095"/>
                </a:lnTo>
                <a:lnTo>
                  <a:pt x="12953" y="12953"/>
                </a:lnTo>
                <a:lnTo>
                  <a:pt x="372617" y="12953"/>
                </a:lnTo>
                <a:lnTo>
                  <a:pt x="372617" y="6095"/>
                </a:lnTo>
                <a:lnTo>
                  <a:pt x="378713" y="12953"/>
                </a:lnTo>
                <a:lnTo>
                  <a:pt x="378713" y="112775"/>
                </a:lnTo>
                <a:lnTo>
                  <a:pt x="385572" y="112775"/>
                </a:lnTo>
                <a:close/>
              </a:path>
              <a:path w="386079" h="113029">
                <a:moveTo>
                  <a:pt x="12953" y="12953"/>
                </a:moveTo>
                <a:lnTo>
                  <a:pt x="12953" y="6095"/>
                </a:lnTo>
                <a:lnTo>
                  <a:pt x="6095" y="12953"/>
                </a:lnTo>
                <a:lnTo>
                  <a:pt x="12953" y="12953"/>
                </a:lnTo>
                <a:close/>
              </a:path>
              <a:path w="386079" h="113029">
                <a:moveTo>
                  <a:pt x="12953" y="112775"/>
                </a:moveTo>
                <a:lnTo>
                  <a:pt x="12953" y="12953"/>
                </a:lnTo>
                <a:lnTo>
                  <a:pt x="6095" y="12953"/>
                </a:lnTo>
                <a:lnTo>
                  <a:pt x="6095" y="112775"/>
                </a:lnTo>
                <a:lnTo>
                  <a:pt x="12953" y="112775"/>
                </a:lnTo>
                <a:close/>
              </a:path>
              <a:path w="386079" h="113029">
                <a:moveTo>
                  <a:pt x="378713" y="12953"/>
                </a:moveTo>
                <a:lnTo>
                  <a:pt x="372617" y="6095"/>
                </a:lnTo>
                <a:lnTo>
                  <a:pt x="372617" y="12953"/>
                </a:lnTo>
                <a:lnTo>
                  <a:pt x="378713" y="12953"/>
                </a:lnTo>
                <a:close/>
              </a:path>
              <a:path w="386079" h="113029">
                <a:moveTo>
                  <a:pt x="378713" y="112775"/>
                </a:moveTo>
                <a:lnTo>
                  <a:pt x="378713" y="12953"/>
                </a:lnTo>
                <a:lnTo>
                  <a:pt x="372617" y="12953"/>
                </a:lnTo>
                <a:lnTo>
                  <a:pt x="372617" y="112775"/>
                </a:lnTo>
                <a:lnTo>
                  <a:pt x="378713" y="1127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78939" y="3448004"/>
            <a:ext cx="3679190" cy="133350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409"/>
              </a:spcBef>
              <a:buChar char="•"/>
              <a:tabLst>
                <a:tab pos="2990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Examples: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LL(0),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LR(1)</a:t>
            </a:r>
            <a:endParaRPr sz="2600">
              <a:latin typeface="Tahoma"/>
              <a:cs typeface="Tahoma"/>
            </a:endParaRPr>
          </a:p>
          <a:p>
            <a:pPr marL="298450" indent="-286385">
              <a:lnSpc>
                <a:spcPct val="100000"/>
              </a:lnSpc>
              <a:spcBef>
                <a:spcPts val="315"/>
              </a:spcBef>
              <a:buChar char="•"/>
              <a:tabLst>
                <a:tab pos="2990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This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lecture</a:t>
            </a:r>
            <a:endParaRPr sz="2600">
              <a:latin typeface="Tahoma"/>
              <a:cs typeface="Tahoma"/>
            </a:endParaRPr>
          </a:p>
          <a:p>
            <a:pPr lvl="1" marL="698500" indent="-229235">
              <a:lnSpc>
                <a:spcPct val="100000"/>
              </a:lnSpc>
              <a:spcBef>
                <a:spcPts val="310"/>
              </a:spcBef>
              <a:buChar char="•"/>
              <a:tabLst>
                <a:tab pos="6991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LR(0)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parser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01105" y="4373879"/>
            <a:ext cx="386080" cy="397510"/>
          </a:xfrm>
          <a:custGeom>
            <a:avLst/>
            <a:gdLst/>
            <a:ahLst/>
            <a:cxnLst/>
            <a:rect l="l" t="t" r="r" b="b"/>
            <a:pathLst>
              <a:path w="386079" h="397510">
                <a:moveTo>
                  <a:pt x="12954" y="384048"/>
                </a:moveTo>
                <a:lnTo>
                  <a:pt x="12954" y="0"/>
                </a:lnTo>
                <a:lnTo>
                  <a:pt x="0" y="0"/>
                </a:lnTo>
                <a:lnTo>
                  <a:pt x="0" y="397002"/>
                </a:lnTo>
                <a:lnTo>
                  <a:pt x="6096" y="397002"/>
                </a:lnTo>
                <a:lnTo>
                  <a:pt x="6096" y="384048"/>
                </a:lnTo>
                <a:lnTo>
                  <a:pt x="12954" y="384048"/>
                </a:lnTo>
                <a:close/>
              </a:path>
              <a:path w="386079" h="397510">
                <a:moveTo>
                  <a:pt x="378714" y="384048"/>
                </a:moveTo>
                <a:lnTo>
                  <a:pt x="6096" y="384048"/>
                </a:lnTo>
                <a:lnTo>
                  <a:pt x="12954" y="390906"/>
                </a:lnTo>
                <a:lnTo>
                  <a:pt x="12954" y="397002"/>
                </a:lnTo>
                <a:lnTo>
                  <a:pt x="372618" y="397002"/>
                </a:lnTo>
                <a:lnTo>
                  <a:pt x="372618" y="390906"/>
                </a:lnTo>
                <a:lnTo>
                  <a:pt x="378714" y="384048"/>
                </a:lnTo>
                <a:close/>
              </a:path>
              <a:path w="386079" h="397510">
                <a:moveTo>
                  <a:pt x="12954" y="397002"/>
                </a:moveTo>
                <a:lnTo>
                  <a:pt x="12954" y="390906"/>
                </a:lnTo>
                <a:lnTo>
                  <a:pt x="6096" y="384048"/>
                </a:lnTo>
                <a:lnTo>
                  <a:pt x="6096" y="397002"/>
                </a:lnTo>
                <a:lnTo>
                  <a:pt x="12954" y="397002"/>
                </a:lnTo>
                <a:close/>
              </a:path>
              <a:path w="386079" h="397510">
                <a:moveTo>
                  <a:pt x="385572" y="39700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84048"/>
                </a:lnTo>
                <a:lnTo>
                  <a:pt x="378714" y="384048"/>
                </a:lnTo>
                <a:lnTo>
                  <a:pt x="378714" y="397002"/>
                </a:lnTo>
                <a:lnTo>
                  <a:pt x="385572" y="397002"/>
                </a:lnTo>
                <a:close/>
              </a:path>
              <a:path w="386079" h="397510">
                <a:moveTo>
                  <a:pt x="378714" y="397002"/>
                </a:moveTo>
                <a:lnTo>
                  <a:pt x="378714" y="384048"/>
                </a:lnTo>
                <a:lnTo>
                  <a:pt x="372618" y="390906"/>
                </a:lnTo>
                <a:lnTo>
                  <a:pt x="372618" y="397002"/>
                </a:lnTo>
                <a:lnTo>
                  <a:pt x="378714" y="397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35446" y="4373879"/>
            <a:ext cx="386080" cy="397510"/>
          </a:xfrm>
          <a:custGeom>
            <a:avLst/>
            <a:gdLst/>
            <a:ahLst/>
            <a:cxnLst/>
            <a:rect l="l" t="t" r="r" b="b"/>
            <a:pathLst>
              <a:path w="386079" h="397510">
                <a:moveTo>
                  <a:pt x="12953" y="384048"/>
                </a:moveTo>
                <a:lnTo>
                  <a:pt x="12953" y="0"/>
                </a:lnTo>
                <a:lnTo>
                  <a:pt x="0" y="0"/>
                </a:lnTo>
                <a:lnTo>
                  <a:pt x="0" y="397002"/>
                </a:lnTo>
                <a:lnTo>
                  <a:pt x="6857" y="397002"/>
                </a:lnTo>
                <a:lnTo>
                  <a:pt x="6857" y="384048"/>
                </a:lnTo>
                <a:lnTo>
                  <a:pt x="12953" y="384048"/>
                </a:lnTo>
                <a:close/>
              </a:path>
              <a:path w="386079" h="397510">
                <a:moveTo>
                  <a:pt x="379475" y="384048"/>
                </a:moveTo>
                <a:lnTo>
                  <a:pt x="6857" y="384048"/>
                </a:lnTo>
                <a:lnTo>
                  <a:pt x="12953" y="390906"/>
                </a:lnTo>
                <a:lnTo>
                  <a:pt x="12953" y="397002"/>
                </a:lnTo>
                <a:lnTo>
                  <a:pt x="372618" y="397002"/>
                </a:lnTo>
                <a:lnTo>
                  <a:pt x="372618" y="390906"/>
                </a:lnTo>
                <a:lnTo>
                  <a:pt x="379475" y="384048"/>
                </a:lnTo>
                <a:close/>
              </a:path>
              <a:path w="386079" h="397510">
                <a:moveTo>
                  <a:pt x="12953" y="397002"/>
                </a:moveTo>
                <a:lnTo>
                  <a:pt x="12953" y="390906"/>
                </a:lnTo>
                <a:lnTo>
                  <a:pt x="6857" y="384048"/>
                </a:lnTo>
                <a:lnTo>
                  <a:pt x="6857" y="397002"/>
                </a:lnTo>
                <a:lnTo>
                  <a:pt x="12953" y="397002"/>
                </a:lnTo>
                <a:close/>
              </a:path>
              <a:path w="386079" h="397510">
                <a:moveTo>
                  <a:pt x="385572" y="397002"/>
                </a:moveTo>
                <a:lnTo>
                  <a:pt x="385572" y="0"/>
                </a:lnTo>
                <a:lnTo>
                  <a:pt x="372618" y="0"/>
                </a:lnTo>
                <a:lnTo>
                  <a:pt x="372618" y="384048"/>
                </a:lnTo>
                <a:lnTo>
                  <a:pt x="379475" y="384048"/>
                </a:lnTo>
                <a:lnTo>
                  <a:pt x="379475" y="397002"/>
                </a:lnTo>
                <a:lnTo>
                  <a:pt x="385572" y="397002"/>
                </a:lnTo>
                <a:close/>
              </a:path>
              <a:path w="386079" h="397510">
                <a:moveTo>
                  <a:pt x="379475" y="397002"/>
                </a:moveTo>
                <a:lnTo>
                  <a:pt x="379475" y="384048"/>
                </a:lnTo>
                <a:lnTo>
                  <a:pt x="372618" y="390906"/>
                </a:lnTo>
                <a:lnTo>
                  <a:pt x="372618" y="397002"/>
                </a:lnTo>
                <a:lnTo>
                  <a:pt x="379475" y="397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104888" y="4373879"/>
            <a:ext cx="386080" cy="397510"/>
          </a:xfrm>
          <a:custGeom>
            <a:avLst/>
            <a:gdLst/>
            <a:ahLst/>
            <a:cxnLst/>
            <a:rect l="l" t="t" r="r" b="b"/>
            <a:pathLst>
              <a:path w="386079" h="397510">
                <a:moveTo>
                  <a:pt x="12953" y="384048"/>
                </a:moveTo>
                <a:lnTo>
                  <a:pt x="12953" y="0"/>
                </a:lnTo>
                <a:lnTo>
                  <a:pt x="0" y="0"/>
                </a:lnTo>
                <a:lnTo>
                  <a:pt x="0" y="397002"/>
                </a:lnTo>
                <a:lnTo>
                  <a:pt x="6095" y="397002"/>
                </a:lnTo>
                <a:lnTo>
                  <a:pt x="6095" y="384048"/>
                </a:lnTo>
                <a:lnTo>
                  <a:pt x="12953" y="384048"/>
                </a:lnTo>
                <a:close/>
              </a:path>
              <a:path w="386079" h="397510">
                <a:moveTo>
                  <a:pt x="378713" y="384048"/>
                </a:moveTo>
                <a:lnTo>
                  <a:pt x="6095" y="384048"/>
                </a:lnTo>
                <a:lnTo>
                  <a:pt x="12953" y="390906"/>
                </a:lnTo>
                <a:lnTo>
                  <a:pt x="12953" y="397002"/>
                </a:lnTo>
                <a:lnTo>
                  <a:pt x="372617" y="397002"/>
                </a:lnTo>
                <a:lnTo>
                  <a:pt x="372617" y="390906"/>
                </a:lnTo>
                <a:lnTo>
                  <a:pt x="378713" y="384048"/>
                </a:lnTo>
                <a:close/>
              </a:path>
              <a:path w="386079" h="397510">
                <a:moveTo>
                  <a:pt x="12953" y="397002"/>
                </a:moveTo>
                <a:lnTo>
                  <a:pt x="12953" y="390906"/>
                </a:lnTo>
                <a:lnTo>
                  <a:pt x="6095" y="384048"/>
                </a:lnTo>
                <a:lnTo>
                  <a:pt x="6095" y="397002"/>
                </a:lnTo>
                <a:lnTo>
                  <a:pt x="12953" y="397002"/>
                </a:lnTo>
                <a:close/>
              </a:path>
              <a:path w="386079" h="397510">
                <a:moveTo>
                  <a:pt x="385572" y="397002"/>
                </a:moveTo>
                <a:lnTo>
                  <a:pt x="385572" y="0"/>
                </a:lnTo>
                <a:lnTo>
                  <a:pt x="372617" y="0"/>
                </a:lnTo>
                <a:lnTo>
                  <a:pt x="372617" y="384048"/>
                </a:lnTo>
                <a:lnTo>
                  <a:pt x="378713" y="384048"/>
                </a:lnTo>
                <a:lnTo>
                  <a:pt x="378713" y="397002"/>
                </a:lnTo>
                <a:lnTo>
                  <a:pt x="385572" y="397002"/>
                </a:lnTo>
                <a:close/>
              </a:path>
              <a:path w="386079" h="397510">
                <a:moveTo>
                  <a:pt x="378713" y="397002"/>
                </a:moveTo>
                <a:lnTo>
                  <a:pt x="378713" y="384048"/>
                </a:lnTo>
                <a:lnTo>
                  <a:pt x="372617" y="390906"/>
                </a:lnTo>
                <a:lnTo>
                  <a:pt x="372617" y="397002"/>
                </a:lnTo>
                <a:lnTo>
                  <a:pt x="378713" y="397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811265" y="4088383"/>
            <a:ext cx="1946910" cy="695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7995" algn="l"/>
                <a:tab pos="985519" algn="l"/>
                <a:tab pos="1382395" algn="l"/>
              </a:tabLst>
            </a:pPr>
            <a:r>
              <a:rPr dirty="0" sz="3200" spc="-5" b="1">
                <a:solidFill>
                  <a:srgbClr val="FFFFFF"/>
                </a:solidFill>
                <a:latin typeface="Times New Roman"/>
                <a:cs typeface="Times New Roman"/>
              </a:rPr>
              <a:t>L	R	</a:t>
            </a:r>
            <a:r>
              <a:rPr dirty="0" baseline="3787" sz="6600" spc="-7">
                <a:solidFill>
                  <a:srgbClr val="FFFFFF"/>
                </a:solidFill>
                <a:latin typeface="Times New Roman"/>
                <a:cs typeface="Times New Roman"/>
              </a:rPr>
              <a:t>(	</a:t>
            </a:r>
            <a:r>
              <a:rPr dirty="0" sz="3200" spc="-5" b="1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z="3200" spc="21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baseline="1262" sz="6600" spc="-7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baseline="1262" sz="6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136139" y="4795515"/>
            <a:ext cx="6496050" cy="77851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241300" marR="5080" indent="-228600">
              <a:lnSpc>
                <a:spcPts val="2810"/>
              </a:lnSpc>
              <a:spcBef>
                <a:spcPts val="450"/>
              </a:spcBef>
              <a:buChar char="•"/>
              <a:tabLst>
                <a:tab pos="2419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SLR parser – LR(0) parser augmented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with 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follow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information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21739" y="1704543"/>
            <a:ext cx="5796280" cy="133350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Many different parsing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  <a:p>
            <a:pPr lvl="1" marL="755650" indent="-271145">
              <a:lnSpc>
                <a:spcPct val="100000"/>
              </a:lnSpc>
              <a:spcBef>
                <a:spcPts val="315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handle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some set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CFGs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Categorization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techniques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0952" y="739393"/>
            <a:ext cx="19354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Summary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85905" y="1747520"/>
            <a:ext cx="7924800" cy="4012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116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91160" algn="l"/>
                <a:tab pos="39179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Parser generators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–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given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grammar, produce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400" spc="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parser</a:t>
            </a:r>
            <a:endParaRPr sz="2400">
              <a:latin typeface="Tahoma"/>
              <a:cs typeface="Tahoma"/>
            </a:endParaRPr>
          </a:p>
          <a:p>
            <a:pPr marL="391160" indent="-353695">
              <a:lnSpc>
                <a:spcPct val="100000"/>
              </a:lnSpc>
              <a:spcBef>
                <a:spcPts val="285"/>
              </a:spcBef>
              <a:buSzPct val="108333"/>
              <a:buChar char="•"/>
              <a:tabLst>
                <a:tab pos="391160" algn="l"/>
                <a:tab pos="39179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Standard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technique</a:t>
            </a:r>
            <a:endParaRPr sz="2400">
              <a:latin typeface="Tahoma"/>
              <a:cs typeface="Tahoma"/>
            </a:endParaRPr>
          </a:p>
          <a:p>
            <a:pPr lvl="1" marL="791210" indent="-286385">
              <a:lnSpc>
                <a:spcPct val="100000"/>
              </a:lnSpc>
              <a:spcBef>
                <a:spcPts val="290"/>
              </a:spcBef>
              <a:buChar char="•"/>
              <a:tabLst>
                <a:tab pos="791210" algn="l"/>
                <a:tab pos="79184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Automatically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build a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pushdown</a:t>
            </a:r>
            <a:r>
              <a:rPr dirty="0" sz="24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automaton</a:t>
            </a:r>
            <a:endParaRPr sz="2400">
              <a:latin typeface="Tahoma"/>
              <a:cs typeface="Tahoma"/>
            </a:endParaRPr>
          </a:p>
          <a:p>
            <a:pPr lvl="1" marL="791210" indent="-286385">
              <a:lnSpc>
                <a:spcPct val="100000"/>
              </a:lnSpc>
              <a:spcBef>
                <a:spcPts val="290"/>
              </a:spcBef>
              <a:buChar char="•"/>
              <a:tabLst>
                <a:tab pos="791210" algn="l"/>
                <a:tab pos="79184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Obtain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shift-reduce</a:t>
            </a:r>
            <a:r>
              <a:rPr dirty="0" sz="24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parser</a:t>
            </a:r>
            <a:endParaRPr sz="2400">
              <a:latin typeface="Tahoma"/>
              <a:cs typeface="Tahoma"/>
            </a:endParaRPr>
          </a:p>
          <a:p>
            <a:pPr lvl="2" marL="1191260" indent="-229235">
              <a:lnSpc>
                <a:spcPct val="100000"/>
              </a:lnSpc>
              <a:spcBef>
                <a:spcPts val="285"/>
              </a:spcBef>
              <a:buChar char="•"/>
              <a:tabLst>
                <a:tab pos="119189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Finite state control plus push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down</a:t>
            </a:r>
            <a:r>
              <a:rPr dirty="0" sz="24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400">
              <a:latin typeface="Tahoma"/>
              <a:cs typeface="Tahoma"/>
            </a:endParaRPr>
          </a:p>
          <a:p>
            <a:pPr lvl="2" marL="1191260" indent="-229235">
              <a:lnSpc>
                <a:spcPct val="100000"/>
              </a:lnSpc>
              <a:spcBef>
                <a:spcPts val="290"/>
              </a:spcBef>
              <a:buChar char="•"/>
              <a:tabLst>
                <a:tab pos="119189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Table driven implementation</a:t>
            </a:r>
            <a:endParaRPr sz="2400">
              <a:latin typeface="Tahoma"/>
              <a:cs typeface="Tahoma"/>
            </a:endParaRPr>
          </a:p>
          <a:p>
            <a:pPr marL="391160" indent="-340995">
              <a:lnSpc>
                <a:spcPct val="100000"/>
              </a:lnSpc>
              <a:spcBef>
                <a:spcPts val="320"/>
              </a:spcBef>
              <a:buSzPct val="108333"/>
              <a:buChar char="•"/>
              <a:tabLst>
                <a:tab pos="391160" algn="l"/>
                <a:tab pos="391795" algn="l"/>
              </a:tabLst>
            </a:pPr>
            <a:r>
              <a:rPr dirty="0" baseline="1157" sz="3600" spc="-7">
                <a:solidFill>
                  <a:srgbClr val="FFFFFF"/>
                </a:solidFill>
                <a:latin typeface="Tahoma"/>
                <a:cs typeface="Tahoma"/>
              </a:rPr>
              <a:t>Conflicts: Shift/Reduce,</a:t>
            </a:r>
            <a:r>
              <a:rPr dirty="0" baseline="1157" sz="36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157" sz="3600" spc="-7">
                <a:solidFill>
                  <a:srgbClr val="FFFFFF"/>
                </a:solidFill>
                <a:latin typeface="Tahoma"/>
                <a:cs typeface="Tahoma"/>
              </a:rPr>
              <a:t>Reduce/Reduce</a:t>
            </a:r>
            <a:endParaRPr baseline="1157" sz="3600">
              <a:latin typeface="Tahoma"/>
              <a:cs typeface="Tahoma"/>
            </a:endParaRPr>
          </a:p>
          <a:p>
            <a:pPr marL="391160" indent="-343535">
              <a:lnSpc>
                <a:spcPct val="100000"/>
              </a:lnSpc>
              <a:spcBef>
                <a:spcPts val="254"/>
              </a:spcBef>
              <a:buChar char="•"/>
              <a:tabLst>
                <a:tab pos="391160" algn="l"/>
                <a:tab pos="39179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Use of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lookahead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to eliminate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conflicts</a:t>
            </a:r>
            <a:endParaRPr sz="2400">
              <a:latin typeface="Tahoma"/>
              <a:cs typeface="Tahoma"/>
            </a:endParaRPr>
          </a:p>
          <a:p>
            <a:pPr lvl="1" marL="791210" indent="-286385">
              <a:lnSpc>
                <a:spcPct val="100000"/>
              </a:lnSpc>
              <a:spcBef>
                <a:spcPts val="285"/>
              </a:spcBef>
              <a:buChar char="•"/>
              <a:tabLst>
                <a:tab pos="791210" algn="l"/>
                <a:tab pos="79184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SLR parsing (eliminates useless reduce</a:t>
            </a:r>
            <a:r>
              <a:rPr dirty="0" sz="24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actions)</a:t>
            </a:r>
            <a:endParaRPr sz="2400">
              <a:latin typeface="Tahoma"/>
              <a:cs typeface="Tahoma"/>
            </a:endParaRPr>
          </a:p>
          <a:p>
            <a:pPr lvl="1" marL="791210" indent="-286385">
              <a:lnSpc>
                <a:spcPct val="100000"/>
              </a:lnSpc>
              <a:spcBef>
                <a:spcPts val="290"/>
              </a:spcBef>
              <a:buChar char="•"/>
              <a:tabLst>
                <a:tab pos="791210" algn="l"/>
                <a:tab pos="791845" algn="l"/>
              </a:tabLst>
            </a:pP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LR(k)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parsing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(lookahead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throughout</a:t>
            </a:r>
            <a:r>
              <a:rPr dirty="0" sz="24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parser)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Follow() </a:t>
            </a:r>
            <a:r>
              <a:rPr dirty="0" spc="-5"/>
              <a:t>sets </a:t>
            </a:r>
            <a:r>
              <a:rPr dirty="0"/>
              <a:t>in SLR</a:t>
            </a:r>
            <a:r>
              <a:rPr dirty="0" spc="-30"/>
              <a:t> </a:t>
            </a:r>
            <a:r>
              <a:rPr dirty="0" spc="-15"/>
              <a:t>Parsing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16939" y="3155695"/>
            <a:ext cx="7754620" cy="82169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354965" marR="5080" indent="-342900">
              <a:lnSpc>
                <a:spcPts val="3120"/>
              </a:lnSpc>
              <a:spcBef>
                <a:spcPts val="200"/>
              </a:spcBef>
              <a:tabLst>
                <a:tab pos="3522979" algn="l"/>
                <a:tab pos="4970780" algn="l"/>
              </a:tabLst>
            </a:pP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 each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non-terminal	,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Follow(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 is the set of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terminals that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can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come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after </a:t>
            </a:r>
            <a:r>
              <a:rPr dirty="0" sz="2750" spc="-95" i="1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some</a:t>
            </a:r>
            <a:r>
              <a:rPr dirty="0" sz="2600" spc="2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derivation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9633" y="1044194"/>
            <a:ext cx="4740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Constraints </a:t>
            </a:r>
            <a:r>
              <a:rPr dirty="0" spc="-15"/>
              <a:t>for Follow()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16934" y="1875821"/>
            <a:ext cx="8234680" cy="21755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$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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750" spc="-2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),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where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the start</a:t>
            </a:r>
            <a:r>
              <a:rPr dirty="0" sz="2600" spc="254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30"/>
              </a:spcBef>
              <a:buChar char="•"/>
              <a:tabLst>
                <a:tab pos="355600" algn="l"/>
                <a:tab pos="356235" algn="l"/>
                <a:tab pos="98742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a production then First(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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750" spc="-25" i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750" spc="58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3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dirty="0" sz="2750" spc="-95" i="1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a production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then 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750" spc="-20" i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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750" spc="-25" i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750" spc="49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ts val="3085"/>
              </a:lnSpc>
              <a:spcBef>
                <a:spcPts val="590"/>
              </a:spcBef>
              <a:buChar char="•"/>
              <a:tabLst>
                <a:tab pos="354965" algn="l"/>
                <a:tab pos="355600" algn="l"/>
                <a:tab pos="987425" algn="l"/>
                <a:tab pos="2310765" algn="l"/>
                <a:tab pos="466979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1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75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production	and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derives</a:t>
            </a:r>
            <a:r>
              <a:rPr dirty="0" sz="2600" spc="1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</a:t>
            </a:r>
            <a:endParaRPr sz="2600">
              <a:latin typeface="Symbol"/>
              <a:cs typeface="Symbol"/>
            </a:endParaRPr>
          </a:p>
          <a:p>
            <a:pPr marL="927100">
              <a:lnSpc>
                <a:spcPts val="3085"/>
              </a:lnSpc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then 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750" spc="-20" i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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750" spc="-25" i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750" spc="18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6532" y="891794"/>
            <a:ext cx="40824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Algorithm </a:t>
            </a:r>
            <a:r>
              <a:rPr dirty="0" spc="-15"/>
              <a:t>for</a:t>
            </a:r>
            <a:r>
              <a:rPr dirty="0" spc="-45"/>
              <a:t> </a:t>
            </a:r>
            <a:r>
              <a:rPr dirty="0" spc="-15"/>
              <a:t>Follow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5416" y="1866810"/>
            <a:ext cx="7703820" cy="3973829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all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nonterminals</a:t>
            </a:r>
            <a:r>
              <a:rPr dirty="0" sz="24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500" spc="-65" i="1">
                <a:solidFill>
                  <a:srgbClr val="FFFFFF"/>
                </a:solidFill>
                <a:latin typeface="Tahoma"/>
                <a:cs typeface="Tahoma"/>
              </a:rPr>
              <a:t>NT</a:t>
            </a:r>
            <a:endParaRPr sz="25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459"/>
              </a:spcBef>
            </a:pPr>
            <a:r>
              <a:rPr dirty="0" sz="2400" spc="-2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5" i="1">
                <a:solidFill>
                  <a:srgbClr val="FFFFFF"/>
                </a:solidFill>
                <a:latin typeface="Tahoma"/>
                <a:cs typeface="Tahoma"/>
              </a:rPr>
              <a:t>NT</a:t>
            </a:r>
            <a:r>
              <a:rPr dirty="0" sz="2400" spc="-25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=</a:t>
            </a:r>
            <a:r>
              <a:rPr dirty="0" sz="24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{}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=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{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endParaRPr sz="2400">
              <a:latin typeface="Tahoma"/>
              <a:cs typeface="Tahoma"/>
            </a:endParaRPr>
          </a:p>
          <a:p>
            <a:pPr marL="355600" marR="3364865" indent="-342900">
              <a:lnSpc>
                <a:spcPct val="115900"/>
              </a:lnSpc>
              <a:spcBef>
                <a:spcPts val="95"/>
              </a:spcBef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while 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Follow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sets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keep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changing  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all productions </a:t>
            </a:r>
            <a:r>
              <a:rPr dirty="0" sz="2500" spc="-60" i="1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500" spc="-30" i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500" spc="7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400">
              <a:latin typeface="Symbol"/>
              <a:cs typeface="Symbol"/>
            </a:endParaRPr>
          </a:p>
          <a:p>
            <a:pPr marL="927100">
              <a:lnSpc>
                <a:spcPct val="100000"/>
              </a:lnSpc>
              <a:spcBef>
                <a:spcPts val="459"/>
              </a:spcBef>
            </a:pP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= </a:t>
            </a: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</a:t>
            </a:r>
            <a:r>
              <a:rPr dirty="0" sz="24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First(</a:t>
            </a:r>
            <a:r>
              <a:rPr dirty="0" sz="24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  <a:p>
            <a:pPr marL="355600" marR="5080" indent="571500">
              <a:lnSpc>
                <a:spcPct val="115199"/>
              </a:lnSpc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if (</a:t>
            </a:r>
            <a:r>
              <a:rPr dirty="0" sz="24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derives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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= </a:t>
            </a: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400" spc="-15">
                <a:solidFill>
                  <a:srgbClr val="FFFFFF"/>
                </a:solidFill>
                <a:latin typeface="Symbol"/>
                <a:cs typeface="Symbol"/>
              </a:rPr>
              <a:t>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15" i="1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all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productions </a:t>
            </a:r>
            <a:r>
              <a:rPr dirty="0" sz="2500" spc="-60" i="1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 spc="1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500" spc="-35" i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endParaRPr sz="25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455"/>
              </a:spcBef>
            </a:pP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 = </a:t>
            </a: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20" i="1">
                <a:solidFill>
                  <a:srgbClr val="FFFFFF"/>
                </a:solidFill>
                <a:latin typeface="Tahoma"/>
                <a:cs typeface="Tahoma"/>
              </a:rPr>
              <a:t>B 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400" spc="-15">
                <a:solidFill>
                  <a:srgbClr val="FFFFFF"/>
                </a:solidFill>
                <a:latin typeface="Symbol"/>
                <a:cs typeface="Symbol"/>
              </a:rPr>
              <a:t></a:t>
            </a:r>
            <a:r>
              <a:rPr dirty="0" sz="2400" spc="-15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2500" spc="-15" i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5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7357" y="599947"/>
            <a:ext cx="45847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92730" algn="l"/>
              </a:tabLst>
            </a:pPr>
            <a:r>
              <a:rPr dirty="0" spc="-90"/>
              <a:t>P</a:t>
            </a:r>
            <a:r>
              <a:rPr dirty="0" spc="-5"/>
              <a:t>arse</a:t>
            </a:r>
            <a:r>
              <a:rPr dirty="0" spc="5"/>
              <a:t> </a:t>
            </a:r>
            <a:r>
              <a:rPr dirty="0" spc="-409"/>
              <a:t>T</a:t>
            </a:r>
            <a:r>
              <a:rPr dirty="0" spc="-5"/>
              <a:t>ables</a:t>
            </a:r>
            <a:r>
              <a:rPr dirty="0"/>
              <a:t>	(</a:t>
            </a:r>
            <a:r>
              <a:rPr dirty="0" spc="-70"/>
              <a:t>R</a:t>
            </a:r>
            <a:r>
              <a:rPr dirty="0" spc="-5"/>
              <a:t>eview)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156312" y="5216541"/>
            <a:ext cx="400494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  <a:tabLst>
                <a:tab pos="795655" algn="l"/>
                <a:tab pos="1156970" algn="l"/>
                <a:tab pos="1953260" algn="l"/>
                <a:tab pos="2524760" algn="l"/>
                <a:tab pos="3418840" algn="l"/>
                <a:tab pos="392874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21739" y="4354479"/>
            <a:ext cx="7499350" cy="1710689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Reduce 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750" spc="-35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  <a:p>
            <a:pPr lvl="1" marL="755015" marR="5080" indent="-285750">
              <a:lnSpc>
                <a:spcPts val="2810"/>
              </a:lnSpc>
              <a:spcBef>
                <a:spcPts val="635"/>
              </a:spcBef>
              <a:buChar char="•"/>
              <a:tabLst>
                <a:tab pos="756285" algn="l"/>
              </a:tabLst>
            </a:pP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Pop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both stacks as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many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times as the number  of symbols on the RHS of rule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750">
              <a:latin typeface="Tahoma"/>
              <a:cs typeface="Tahoma"/>
            </a:endParaRPr>
          </a:p>
          <a:p>
            <a:pPr lvl="1" marL="755650" indent="-287020">
              <a:lnSpc>
                <a:spcPct val="100000"/>
              </a:lnSpc>
              <a:spcBef>
                <a:spcPts val="114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LHS of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rule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6748" y="739393"/>
            <a:ext cx="67265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Augmenting Example with</a:t>
            </a:r>
            <a:r>
              <a:rPr dirty="0" spc="45"/>
              <a:t> </a:t>
            </a:r>
            <a:r>
              <a:rPr dirty="0" spc="-5"/>
              <a:t>Follow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21739" y="1729344"/>
            <a:ext cx="4599940" cy="432117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Example Grammar for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Follow</a:t>
            </a:r>
            <a:endParaRPr sz="2600">
              <a:latin typeface="Tahoma"/>
              <a:cs typeface="Tahoma"/>
            </a:endParaRPr>
          </a:p>
          <a:p>
            <a:pPr marL="926465">
              <a:lnSpc>
                <a:spcPct val="100000"/>
              </a:lnSpc>
              <a:spcBef>
                <a:spcPts val="610"/>
              </a:spcBef>
              <a:tabLst>
                <a:tab pos="1453515" algn="l"/>
                <a:tab pos="2133600" algn="l"/>
              </a:tabLst>
            </a:pPr>
            <a:r>
              <a:rPr dirty="0" sz="3700" spc="-114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35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5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700" spc="-12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3700" spc="-6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3500">
              <a:latin typeface="Tahoma"/>
              <a:cs typeface="Tahoma"/>
            </a:endParaRPr>
          </a:p>
          <a:p>
            <a:pPr marL="926465">
              <a:lnSpc>
                <a:spcPct val="100000"/>
              </a:lnSpc>
              <a:spcBef>
                <a:spcPts val="600"/>
              </a:spcBef>
              <a:tabLst>
                <a:tab pos="1463675" algn="l"/>
              </a:tabLst>
            </a:pPr>
            <a:r>
              <a:rPr dirty="0" sz="3700" spc="-12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35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500" spc="2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3500">
              <a:latin typeface="Tahoma"/>
              <a:cs typeface="Tahoma"/>
            </a:endParaRPr>
          </a:p>
          <a:p>
            <a:pPr marL="926465">
              <a:lnSpc>
                <a:spcPct val="100000"/>
              </a:lnSpc>
              <a:spcBef>
                <a:spcPts val="600"/>
              </a:spcBef>
              <a:tabLst>
                <a:tab pos="1463675" algn="l"/>
              </a:tabLst>
            </a:pPr>
            <a:r>
              <a:rPr dirty="0" sz="3700" spc="-12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35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5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3500" spc="2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endParaRPr sz="35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65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</a:pPr>
            <a:r>
              <a:rPr dirty="0" sz="35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3700" spc="-20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) = { $</a:t>
            </a:r>
            <a:r>
              <a:rPr dirty="0" sz="35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endParaRPr sz="35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600"/>
              </a:spcBef>
            </a:pPr>
            <a:r>
              <a:rPr dirty="0" sz="3500" spc="-20">
                <a:solidFill>
                  <a:srgbClr val="FFFFFF"/>
                </a:solidFill>
                <a:latin typeface="Tahoma"/>
                <a:cs typeface="Tahoma"/>
              </a:rPr>
              <a:t>Follow(</a:t>
            </a:r>
            <a:r>
              <a:rPr dirty="0" sz="3700" spc="-2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) = { $</a:t>
            </a:r>
            <a:r>
              <a:rPr dirty="0" sz="3500" spc="-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5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endParaRPr sz="35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3472" y="891794"/>
            <a:ext cx="73323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SLR Eliminates </a:t>
            </a:r>
            <a:r>
              <a:rPr dirty="0" spc="-10"/>
              <a:t>Shift/Reduce</a:t>
            </a:r>
            <a:r>
              <a:rPr dirty="0" spc="60"/>
              <a:t> </a:t>
            </a:r>
            <a:r>
              <a:rPr dirty="0" spc="-5"/>
              <a:t>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52550" y="1962150"/>
            <a:ext cx="7696200" cy="453390"/>
          </a:xfrm>
          <a:custGeom>
            <a:avLst/>
            <a:gdLst/>
            <a:ahLst/>
            <a:cxnLst/>
            <a:rect l="l" t="t" r="r" b="b"/>
            <a:pathLst>
              <a:path w="7696200" h="453389">
                <a:moveTo>
                  <a:pt x="7696200" y="453389"/>
                </a:moveTo>
                <a:lnTo>
                  <a:pt x="7696200" y="0"/>
                </a:lnTo>
                <a:lnTo>
                  <a:pt x="0" y="0"/>
                </a:lnTo>
                <a:lnTo>
                  <a:pt x="0" y="453389"/>
                </a:lnTo>
                <a:lnTo>
                  <a:pt x="19050" y="4533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100" y="38100"/>
                </a:lnTo>
                <a:lnTo>
                  <a:pt x="7658100" y="38099"/>
                </a:lnTo>
                <a:lnTo>
                  <a:pt x="7658100" y="19049"/>
                </a:lnTo>
                <a:lnTo>
                  <a:pt x="7677150" y="38099"/>
                </a:lnTo>
                <a:lnTo>
                  <a:pt x="7677150" y="453389"/>
                </a:lnTo>
                <a:lnTo>
                  <a:pt x="7696200" y="453389"/>
                </a:lnTo>
                <a:close/>
              </a:path>
              <a:path w="7696200" h="4533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7696200" h="453389">
                <a:moveTo>
                  <a:pt x="38099" y="4533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453389"/>
                </a:lnTo>
                <a:lnTo>
                  <a:pt x="38099" y="453389"/>
                </a:lnTo>
                <a:close/>
              </a:path>
              <a:path w="7696200" h="453389">
                <a:moveTo>
                  <a:pt x="7677150" y="38099"/>
                </a:moveTo>
                <a:lnTo>
                  <a:pt x="7658100" y="19049"/>
                </a:lnTo>
                <a:lnTo>
                  <a:pt x="7658100" y="38099"/>
                </a:lnTo>
                <a:lnTo>
                  <a:pt x="7677150" y="38099"/>
                </a:lnTo>
                <a:close/>
              </a:path>
              <a:path w="7696200" h="453389">
                <a:moveTo>
                  <a:pt x="7677150" y="453389"/>
                </a:moveTo>
                <a:lnTo>
                  <a:pt x="7677150" y="38099"/>
                </a:lnTo>
                <a:lnTo>
                  <a:pt x="7658100" y="38099"/>
                </a:lnTo>
                <a:lnTo>
                  <a:pt x="7658100" y="453389"/>
                </a:lnTo>
                <a:lnTo>
                  <a:pt x="7677150" y="4533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48750" y="2415539"/>
            <a:ext cx="552450" cy="979169"/>
          </a:xfrm>
          <a:custGeom>
            <a:avLst/>
            <a:gdLst/>
            <a:ahLst/>
            <a:cxnLst/>
            <a:rect l="l" t="t" r="r" b="b"/>
            <a:pathLst>
              <a:path w="552450" h="979170">
                <a:moveTo>
                  <a:pt x="0" y="979170"/>
                </a:moveTo>
                <a:lnTo>
                  <a:pt x="552450" y="979170"/>
                </a:lnTo>
                <a:lnTo>
                  <a:pt x="5524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0650" y="2415539"/>
            <a:ext cx="7620000" cy="979169"/>
          </a:xfrm>
          <a:custGeom>
            <a:avLst/>
            <a:gdLst/>
            <a:ahLst/>
            <a:cxnLst/>
            <a:rect l="l" t="t" r="r" b="b"/>
            <a:pathLst>
              <a:path w="7620000" h="979170">
                <a:moveTo>
                  <a:pt x="0" y="979170"/>
                </a:moveTo>
                <a:lnTo>
                  <a:pt x="7620000" y="979170"/>
                </a:lnTo>
                <a:lnTo>
                  <a:pt x="76200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2415539"/>
            <a:ext cx="895350" cy="979169"/>
          </a:xfrm>
          <a:custGeom>
            <a:avLst/>
            <a:gdLst/>
            <a:ahLst/>
            <a:cxnLst/>
            <a:rect l="l" t="t" r="r" b="b"/>
            <a:pathLst>
              <a:path w="895350" h="979170">
                <a:moveTo>
                  <a:pt x="0" y="979170"/>
                </a:moveTo>
                <a:lnTo>
                  <a:pt x="895350" y="979170"/>
                </a:lnTo>
                <a:lnTo>
                  <a:pt x="8953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10228" y="3119627"/>
            <a:ext cx="1610360" cy="275590"/>
          </a:xfrm>
          <a:custGeom>
            <a:avLst/>
            <a:gdLst/>
            <a:ahLst/>
            <a:cxnLst/>
            <a:rect l="l" t="t" r="r" b="b"/>
            <a:pathLst>
              <a:path w="1610360" h="275589">
                <a:moveTo>
                  <a:pt x="1610105" y="275082"/>
                </a:moveTo>
                <a:lnTo>
                  <a:pt x="1610105" y="0"/>
                </a:lnTo>
                <a:lnTo>
                  <a:pt x="0" y="0"/>
                </a:lnTo>
                <a:lnTo>
                  <a:pt x="0" y="275082"/>
                </a:lnTo>
                <a:lnTo>
                  <a:pt x="4572" y="275082"/>
                </a:lnTo>
                <a:lnTo>
                  <a:pt x="4572" y="9905"/>
                </a:lnTo>
                <a:lnTo>
                  <a:pt x="9906" y="4571"/>
                </a:lnTo>
                <a:lnTo>
                  <a:pt x="9906" y="9905"/>
                </a:lnTo>
                <a:lnTo>
                  <a:pt x="1600200" y="9905"/>
                </a:lnTo>
                <a:lnTo>
                  <a:pt x="1600200" y="4571"/>
                </a:lnTo>
                <a:lnTo>
                  <a:pt x="1604772" y="9905"/>
                </a:lnTo>
                <a:lnTo>
                  <a:pt x="1604772" y="275082"/>
                </a:lnTo>
                <a:lnTo>
                  <a:pt x="1610105" y="275082"/>
                </a:lnTo>
                <a:close/>
              </a:path>
              <a:path w="1610360" h="275589">
                <a:moveTo>
                  <a:pt x="9906" y="9905"/>
                </a:moveTo>
                <a:lnTo>
                  <a:pt x="9906" y="4571"/>
                </a:lnTo>
                <a:lnTo>
                  <a:pt x="4572" y="9905"/>
                </a:lnTo>
                <a:lnTo>
                  <a:pt x="9906" y="9905"/>
                </a:lnTo>
                <a:close/>
              </a:path>
              <a:path w="1610360" h="275589">
                <a:moveTo>
                  <a:pt x="9906" y="275082"/>
                </a:moveTo>
                <a:lnTo>
                  <a:pt x="9906" y="9905"/>
                </a:lnTo>
                <a:lnTo>
                  <a:pt x="4572" y="9905"/>
                </a:lnTo>
                <a:lnTo>
                  <a:pt x="4572" y="275082"/>
                </a:lnTo>
                <a:lnTo>
                  <a:pt x="9906" y="275082"/>
                </a:lnTo>
                <a:close/>
              </a:path>
              <a:path w="1610360" h="275589">
                <a:moveTo>
                  <a:pt x="1604772" y="9905"/>
                </a:moveTo>
                <a:lnTo>
                  <a:pt x="1600200" y="4571"/>
                </a:lnTo>
                <a:lnTo>
                  <a:pt x="1600200" y="9905"/>
                </a:lnTo>
                <a:lnTo>
                  <a:pt x="1604772" y="9905"/>
                </a:lnTo>
                <a:close/>
              </a:path>
              <a:path w="1610360" h="275589">
                <a:moveTo>
                  <a:pt x="1604772" y="275082"/>
                </a:moveTo>
                <a:lnTo>
                  <a:pt x="1604772" y="9905"/>
                </a:lnTo>
                <a:lnTo>
                  <a:pt x="1600200" y="9905"/>
                </a:lnTo>
                <a:lnTo>
                  <a:pt x="1600200" y="275082"/>
                </a:lnTo>
                <a:lnTo>
                  <a:pt x="1604772" y="27508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10228" y="3394709"/>
            <a:ext cx="1610360" cy="40005"/>
          </a:xfrm>
          <a:custGeom>
            <a:avLst/>
            <a:gdLst/>
            <a:ahLst/>
            <a:cxnLst/>
            <a:rect l="l" t="t" r="r" b="b"/>
            <a:pathLst>
              <a:path w="1610360" h="40004">
                <a:moveTo>
                  <a:pt x="9906" y="29718"/>
                </a:moveTo>
                <a:lnTo>
                  <a:pt x="9906" y="0"/>
                </a:lnTo>
                <a:lnTo>
                  <a:pt x="0" y="0"/>
                </a:lnTo>
                <a:lnTo>
                  <a:pt x="0" y="39624"/>
                </a:lnTo>
                <a:lnTo>
                  <a:pt x="4572" y="39624"/>
                </a:lnTo>
                <a:lnTo>
                  <a:pt x="4572" y="29718"/>
                </a:lnTo>
                <a:lnTo>
                  <a:pt x="9906" y="29718"/>
                </a:lnTo>
                <a:close/>
              </a:path>
              <a:path w="1610360" h="40004">
                <a:moveTo>
                  <a:pt x="1604772" y="29718"/>
                </a:moveTo>
                <a:lnTo>
                  <a:pt x="4572" y="29718"/>
                </a:lnTo>
                <a:lnTo>
                  <a:pt x="9906" y="34290"/>
                </a:lnTo>
                <a:lnTo>
                  <a:pt x="9906" y="39624"/>
                </a:lnTo>
                <a:lnTo>
                  <a:pt x="1600200" y="39624"/>
                </a:lnTo>
                <a:lnTo>
                  <a:pt x="1600200" y="34290"/>
                </a:lnTo>
                <a:lnTo>
                  <a:pt x="1604772" y="29718"/>
                </a:lnTo>
                <a:close/>
              </a:path>
              <a:path w="1610360" h="40004">
                <a:moveTo>
                  <a:pt x="9906" y="39624"/>
                </a:moveTo>
                <a:lnTo>
                  <a:pt x="9906" y="34290"/>
                </a:lnTo>
                <a:lnTo>
                  <a:pt x="4572" y="29718"/>
                </a:lnTo>
                <a:lnTo>
                  <a:pt x="4572" y="39624"/>
                </a:lnTo>
                <a:lnTo>
                  <a:pt x="9906" y="39624"/>
                </a:lnTo>
                <a:close/>
              </a:path>
              <a:path w="1610360" h="40004">
                <a:moveTo>
                  <a:pt x="1610105" y="39624"/>
                </a:moveTo>
                <a:lnTo>
                  <a:pt x="1610105" y="0"/>
                </a:lnTo>
                <a:lnTo>
                  <a:pt x="1600200" y="0"/>
                </a:lnTo>
                <a:lnTo>
                  <a:pt x="1600200" y="29718"/>
                </a:lnTo>
                <a:lnTo>
                  <a:pt x="1604772" y="29718"/>
                </a:lnTo>
                <a:lnTo>
                  <a:pt x="1604772" y="39624"/>
                </a:lnTo>
                <a:lnTo>
                  <a:pt x="1610105" y="39624"/>
                </a:lnTo>
                <a:close/>
              </a:path>
              <a:path w="1610360" h="40004">
                <a:moveTo>
                  <a:pt x="1604772" y="39624"/>
                </a:moveTo>
                <a:lnTo>
                  <a:pt x="1604772" y="29718"/>
                </a:lnTo>
                <a:lnTo>
                  <a:pt x="1600200" y="34290"/>
                </a:lnTo>
                <a:lnTo>
                  <a:pt x="1600200" y="39624"/>
                </a:lnTo>
                <a:lnTo>
                  <a:pt x="1604772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52550" y="3394709"/>
            <a:ext cx="7696200" cy="821055"/>
          </a:xfrm>
          <a:custGeom>
            <a:avLst/>
            <a:gdLst/>
            <a:ahLst/>
            <a:cxnLst/>
            <a:rect l="l" t="t" r="r" b="b"/>
            <a:pathLst>
              <a:path w="7696200" h="821054">
                <a:moveTo>
                  <a:pt x="38100" y="782574"/>
                </a:moveTo>
                <a:lnTo>
                  <a:pt x="38100" y="0"/>
                </a:lnTo>
                <a:lnTo>
                  <a:pt x="0" y="0"/>
                </a:lnTo>
                <a:lnTo>
                  <a:pt x="0" y="820674"/>
                </a:lnTo>
                <a:lnTo>
                  <a:pt x="19050" y="820674"/>
                </a:lnTo>
                <a:lnTo>
                  <a:pt x="19050" y="782574"/>
                </a:lnTo>
                <a:lnTo>
                  <a:pt x="38100" y="782574"/>
                </a:lnTo>
                <a:close/>
              </a:path>
              <a:path w="7696200" h="821054">
                <a:moveTo>
                  <a:pt x="7677150" y="782574"/>
                </a:moveTo>
                <a:lnTo>
                  <a:pt x="19050" y="782574"/>
                </a:lnTo>
                <a:lnTo>
                  <a:pt x="38100" y="801624"/>
                </a:lnTo>
                <a:lnTo>
                  <a:pt x="38100" y="820674"/>
                </a:lnTo>
                <a:lnTo>
                  <a:pt x="7658100" y="820674"/>
                </a:lnTo>
                <a:lnTo>
                  <a:pt x="7658100" y="801624"/>
                </a:lnTo>
                <a:lnTo>
                  <a:pt x="7677150" y="782574"/>
                </a:lnTo>
                <a:close/>
              </a:path>
              <a:path w="7696200" h="821054">
                <a:moveTo>
                  <a:pt x="38100" y="820674"/>
                </a:moveTo>
                <a:lnTo>
                  <a:pt x="38100" y="801624"/>
                </a:lnTo>
                <a:lnTo>
                  <a:pt x="19050" y="782574"/>
                </a:lnTo>
                <a:lnTo>
                  <a:pt x="19050" y="820674"/>
                </a:lnTo>
                <a:lnTo>
                  <a:pt x="38100" y="820674"/>
                </a:lnTo>
                <a:close/>
              </a:path>
              <a:path w="7696200" h="821054">
                <a:moveTo>
                  <a:pt x="7696200" y="820674"/>
                </a:moveTo>
                <a:lnTo>
                  <a:pt x="7696200" y="0"/>
                </a:lnTo>
                <a:lnTo>
                  <a:pt x="7658100" y="0"/>
                </a:lnTo>
                <a:lnTo>
                  <a:pt x="7658100" y="782574"/>
                </a:lnTo>
                <a:lnTo>
                  <a:pt x="7677150" y="782574"/>
                </a:lnTo>
                <a:lnTo>
                  <a:pt x="7677150" y="820674"/>
                </a:lnTo>
                <a:lnTo>
                  <a:pt x="7696200" y="820674"/>
                </a:lnTo>
                <a:close/>
              </a:path>
              <a:path w="7696200" h="821054">
                <a:moveTo>
                  <a:pt x="7677150" y="820674"/>
                </a:moveTo>
                <a:lnTo>
                  <a:pt x="7677150" y="782574"/>
                </a:lnTo>
                <a:lnTo>
                  <a:pt x="7658100" y="801624"/>
                </a:lnTo>
                <a:lnTo>
                  <a:pt x="7658100" y="820674"/>
                </a:lnTo>
                <a:lnTo>
                  <a:pt x="7677150" y="8206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352550" y="1980819"/>
          <a:ext cx="7715250" cy="221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1642110"/>
                <a:gridCol w="1647825"/>
                <a:gridCol w="1662430"/>
                <a:gridCol w="1638300"/>
              </a:tblGrid>
              <a:tr h="377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200" spc="2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200" spc="2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57949">
                <a:tc>
                  <a:txBody>
                    <a:bodyPr/>
                    <a:lstStyle/>
                    <a:p>
                      <a:pPr marL="53340">
                        <a:lnSpc>
                          <a:spcPts val="2600"/>
                        </a:lnSpc>
                      </a:pPr>
                      <a:r>
                        <a:rPr dirty="0" sz="2200" spc="1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ts val="2600"/>
                        </a:lnSpc>
                      </a:pPr>
                      <a:r>
                        <a:rPr dirty="0" sz="220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5270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 spc="-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200" spc="-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ts val="2635"/>
                        </a:lnSpc>
                        <a:spcBef>
                          <a:spcPts val="160"/>
                        </a:spcBef>
                      </a:pPr>
                      <a:r>
                        <a:rPr dirty="0" sz="220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s3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-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reduce(2)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-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200" spc="-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reduce(2)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20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reduce(3)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53340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 spc="-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2635"/>
                        </a:lnSpc>
                        <a:spcBef>
                          <a:spcPts val="155"/>
                        </a:spcBef>
                      </a:pPr>
                      <a:r>
                        <a:rPr dirty="0" sz="220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81455" y="5172455"/>
            <a:ext cx="1729105" cy="180975"/>
          </a:xfrm>
          <a:custGeom>
            <a:avLst/>
            <a:gdLst/>
            <a:ahLst/>
            <a:cxnLst/>
            <a:rect l="l" t="t" r="r" b="b"/>
            <a:pathLst>
              <a:path w="1729105" h="180975">
                <a:moveTo>
                  <a:pt x="1728977" y="180594"/>
                </a:moveTo>
                <a:lnTo>
                  <a:pt x="1728977" y="0"/>
                </a:lnTo>
                <a:lnTo>
                  <a:pt x="0" y="0"/>
                </a:lnTo>
                <a:lnTo>
                  <a:pt x="0" y="180594"/>
                </a:lnTo>
                <a:lnTo>
                  <a:pt x="9143" y="1805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09927" y="19050"/>
                </a:lnTo>
                <a:lnTo>
                  <a:pt x="1709927" y="9144"/>
                </a:lnTo>
                <a:lnTo>
                  <a:pt x="1719071" y="19050"/>
                </a:lnTo>
                <a:lnTo>
                  <a:pt x="1719071" y="180594"/>
                </a:lnTo>
                <a:lnTo>
                  <a:pt x="1728977" y="180594"/>
                </a:lnTo>
                <a:close/>
              </a:path>
              <a:path w="1729105" h="1809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1729105" h="180975">
                <a:moveTo>
                  <a:pt x="19050" y="1805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180594"/>
                </a:lnTo>
                <a:lnTo>
                  <a:pt x="19050" y="180594"/>
                </a:lnTo>
                <a:close/>
              </a:path>
              <a:path w="1729105" h="180975">
                <a:moveTo>
                  <a:pt x="1719071" y="19050"/>
                </a:moveTo>
                <a:lnTo>
                  <a:pt x="1709927" y="9144"/>
                </a:lnTo>
                <a:lnTo>
                  <a:pt x="1709927" y="19050"/>
                </a:lnTo>
                <a:lnTo>
                  <a:pt x="1719071" y="19050"/>
                </a:lnTo>
                <a:close/>
              </a:path>
              <a:path w="1729105" h="180975">
                <a:moveTo>
                  <a:pt x="1719071" y="180594"/>
                </a:moveTo>
                <a:lnTo>
                  <a:pt x="1719071" y="19050"/>
                </a:lnTo>
                <a:lnTo>
                  <a:pt x="1709927" y="19050"/>
                </a:lnTo>
                <a:lnTo>
                  <a:pt x="1709927" y="180594"/>
                </a:lnTo>
                <a:lnTo>
                  <a:pt x="1719071" y="1805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10639" y="5251364"/>
            <a:ext cx="127762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  <a:tabLst>
                <a:tab pos="862330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	X</a:t>
            </a:r>
            <a:r>
              <a:rPr dirty="0" sz="2400" spc="-10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00855" y="4791455"/>
            <a:ext cx="1729105" cy="495300"/>
          </a:xfrm>
          <a:custGeom>
            <a:avLst/>
            <a:gdLst/>
            <a:ahLst/>
            <a:cxnLst/>
            <a:rect l="l" t="t" r="r" b="b"/>
            <a:pathLst>
              <a:path w="1729104" h="495300">
                <a:moveTo>
                  <a:pt x="1728977" y="495300"/>
                </a:moveTo>
                <a:lnTo>
                  <a:pt x="1728977" y="0"/>
                </a:lnTo>
                <a:lnTo>
                  <a:pt x="0" y="0"/>
                </a:lnTo>
                <a:lnTo>
                  <a:pt x="0" y="495300"/>
                </a:lnTo>
                <a:lnTo>
                  <a:pt x="9144" y="49530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09928" y="19050"/>
                </a:lnTo>
                <a:lnTo>
                  <a:pt x="1709928" y="9144"/>
                </a:lnTo>
                <a:lnTo>
                  <a:pt x="1719072" y="19050"/>
                </a:lnTo>
                <a:lnTo>
                  <a:pt x="1719072" y="495300"/>
                </a:lnTo>
                <a:lnTo>
                  <a:pt x="1728977" y="495300"/>
                </a:lnTo>
                <a:close/>
              </a:path>
              <a:path w="1729104" h="49530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29104" h="495300">
                <a:moveTo>
                  <a:pt x="19050" y="47625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476250"/>
                </a:lnTo>
                <a:lnTo>
                  <a:pt x="19050" y="476250"/>
                </a:lnTo>
                <a:close/>
              </a:path>
              <a:path w="1729104" h="495300">
                <a:moveTo>
                  <a:pt x="1719072" y="476250"/>
                </a:moveTo>
                <a:lnTo>
                  <a:pt x="9144" y="476250"/>
                </a:lnTo>
                <a:lnTo>
                  <a:pt x="19050" y="485394"/>
                </a:lnTo>
                <a:lnTo>
                  <a:pt x="19050" y="495300"/>
                </a:lnTo>
                <a:lnTo>
                  <a:pt x="1709928" y="495300"/>
                </a:lnTo>
                <a:lnTo>
                  <a:pt x="1709928" y="485394"/>
                </a:lnTo>
                <a:lnTo>
                  <a:pt x="1719072" y="476250"/>
                </a:lnTo>
                <a:close/>
              </a:path>
              <a:path w="1729104" h="495300">
                <a:moveTo>
                  <a:pt x="19050" y="495300"/>
                </a:moveTo>
                <a:lnTo>
                  <a:pt x="19050" y="485394"/>
                </a:lnTo>
                <a:lnTo>
                  <a:pt x="9144" y="476250"/>
                </a:lnTo>
                <a:lnTo>
                  <a:pt x="9144" y="495300"/>
                </a:lnTo>
                <a:lnTo>
                  <a:pt x="19050" y="495300"/>
                </a:lnTo>
                <a:close/>
              </a:path>
              <a:path w="1729104" h="495300">
                <a:moveTo>
                  <a:pt x="1719072" y="19050"/>
                </a:moveTo>
                <a:lnTo>
                  <a:pt x="1709928" y="9144"/>
                </a:lnTo>
                <a:lnTo>
                  <a:pt x="1709928" y="19050"/>
                </a:lnTo>
                <a:lnTo>
                  <a:pt x="1719072" y="19050"/>
                </a:lnTo>
                <a:close/>
              </a:path>
              <a:path w="1729104" h="495300">
                <a:moveTo>
                  <a:pt x="1719072" y="476250"/>
                </a:moveTo>
                <a:lnTo>
                  <a:pt x="1719072" y="19050"/>
                </a:lnTo>
                <a:lnTo>
                  <a:pt x="1709928" y="19050"/>
                </a:lnTo>
                <a:lnTo>
                  <a:pt x="1709928" y="476250"/>
                </a:lnTo>
                <a:lnTo>
                  <a:pt x="1719072" y="476250"/>
                </a:lnTo>
                <a:close/>
              </a:path>
              <a:path w="1729104" h="495300">
                <a:moveTo>
                  <a:pt x="1719072" y="495300"/>
                </a:moveTo>
                <a:lnTo>
                  <a:pt x="1719072" y="476250"/>
                </a:lnTo>
                <a:lnTo>
                  <a:pt x="1709928" y="485394"/>
                </a:lnTo>
                <a:lnTo>
                  <a:pt x="1709928" y="495300"/>
                </a:lnTo>
                <a:lnTo>
                  <a:pt x="1719072" y="495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391655" y="5324855"/>
            <a:ext cx="1788160" cy="28575"/>
          </a:xfrm>
          <a:custGeom>
            <a:avLst/>
            <a:gdLst/>
            <a:ahLst/>
            <a:cxnLst/>
            <a:rect l="l" t="t" r="r" b="b"/>
            <a:pathLst>
              <a:path w="1788159" h="28575">
                <a:moveTo>
                  <a:pt x="1787652" y="28194"/>
                </a:moveTo>
                <a:lnTo>
                  <a:pt x="1787652" y="0"/>
                </a:lnTo>
                <a:lnTo>
                  <a:pt x="0" y="0"/>
                </a:lnTo>
                <a:lnTo>
                  <a:pt x="0" y="28194"/>
                </a:lnTo>
                <a:lnTo>
                  <a:pt x="9144" y="2819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768602" y="19050"/>
                </a:lnTo>
                <a:lnTo>
                  <a:pt x="1768602" y="9144"/>
                </a:lnTo>
                <a:lnTo>
                  <a:pt x="1777746" y="19050"/>
                </a:lnTo>
                <a:lnTo>
                  <a:pt x="1777746" y="28194"/>
                </a:lnTo>
                <a:lnTo>
                  <a:pt x="1787652" y="28194"/>
                </a:lnTo>
                <a:close/>
              </a:path>
              <a:path w="1788159" h="2857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88159" h="28575">
                <a:moveTo>
                  <a:pt x="19050" y="2819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8194"/>
                </a:lnTo>
                <a:lnTo>
                  <a:pt x="19050" y="28194"/>
                </a:lnTo>
                <a:close/>
              </a:path>
              <a:path w="1788159" h="28575">
                <a:moveTo>
                  <a:pt x="1777746" y="19050"/>
                </a:moveTo>
                <a:lnTo>
                  <a:pt x="1768602" y="9144"/>
                </a:lnTo>
                <a:lnTo>
                  <a:pt x="1768602" y="19050"/>
                </a:lnTo>
                <a:lnTo>
                  <a:pt x="1777746" y="19050"/>
                </a:lnTo>
                <a:close/>
              </a:path>
              <a:path w="1788159" h="28575">
                <a:moveTo>
                  <a:pt x="1777746" y="28194"/>
                </a:moveTo>
                <a:lnTo>
                  <a:pt x="1777746" y="19050"/>
                </a:lnTo>
                <a:lnTo>
                  <a:pt x="1768602" y="19050"/>
                </a:lnTo>
                <a:lnTo>
                  <a:pt x="1768602" y="28194"/>
                </a:lnTo>
                <a:lnTo>
                  <a:pt x="1777746" y="281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117340" y="4115422"/>
            <a:ext cx="1303020" cy="110045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651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  <a:tabLst>
                <a:tab pos="6927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79744" y="4800759"/>
            <a:ext cx="40259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s2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258394" y="5005578"/>
            <a:ext cx="542925" cy="347980"/>
          </a:xfrm>
          <a:custGeom>
            <a:avLst/>
            <a:gdLst/>
            <a:ahLst/>
            <a:cxnLst/>
            <a:rect l="l" t="t" r="r" b="b"/>
            <a:pathLst>
              <a:path w="542925" h="347979">
                <a:moveTo>
                  <a:pt x="466667" y="44880"/>
                </a:moveTo>
                <a:lnTo>
                  <a:pt x="465927" y="32536"/>
                </a:lnTo>
                <a:lnTo>
                  <a:pt x="439836" y="35233"/>
                </a:lnTo>
                <a:lnTo>
                  <a:pt x="398783" y="42922"/>
                </a:lnTo>
                <a:lnTo>
                  <a:pt x="356057" y="54169"/>
                </a:lnTo>
                <a:lnTo>
                  <a:pt x="312418" y="68831"/>
                </a:lnTo>
                <a:lnTo>
                  <a:pt x="268629" y="86769"/>
                </a:lnTo>
                <a:lnTo>
                  <a:pt x="225450" y="107841"/>
                </a:lnTo>
                <a:lnTo>
                  <a:pt x="183644" y="131906"/>
                </a:lnTo>
                <a:lnTo>
                  <a:pt x="143973" y="158824"/>
                </a:lnTo>
                <a:lnTo>
                  <a:pt x="107197" y="188454"/>
                </a:lnTo>
                <a:lnTo>
                  <a:pt x="74079" y="220655"/>
                </a:lnTo>
                <a:lnTo>
                  <a:pt x="45380" y="255286"/>
                </a:lnTo>
                <a:lnTo>
                  <a:pt x="21862" y="292205"/>
                </a:lnTo>
                <a:lnTo>
                  <a:pt x="4287" y="331273"/>
                </a:lnTo>
                <a:lnTo>
                  <a:pt x="0" y="347472"/>
                </a:lnTo>
                <a:lnTo>
                  <a:pt x="13367" y="347472"/>
                </a:lnTo>
                <a:lnTo>
                  <a:pt x="18872" y="328632"/>
                </a:lnTo>
                <a:lnTo>
                  <a:pt x="38636" y="288400"/>
                </a:lnTo>
                <a:lnTo>
                  <a:pt x="64810" y="250680"/>
                </a:lnTo>
                <a:lnTo>
                  <a:pt x="96484" y="215615"/>
                </a:lnTo>
                <a:lnTo>
                  <a:pt x="132750" y="183351"/>
                </a:lnTo>
                <a:lnTo>
                  <a:pt x="172700" y="154033"/>
                </a:lnTo>
                <a:lnTo>
                  <a:pt x="215426" y="127805"/>
                </a:lnTo>
                <a:lnTo>
                  <a:pt x="260020" y="104812"/>
                </a:lnTo>
                <a:lnTo>
                  <a:pt x="305573" y="85198"/>
                </a:lnTo>
                <a:lnTo>
                  <a:pt x="351177" y="69109"/>
                </a:lnTo>
                <a:lnTo>
                  <a:pt x="395924" y="56688"/>
                </a:lnTo>
                <a:lnTo>
                  <a:pt x="438906" y="48082"/>
                </a:lnTo>
                <a:lnTo>
                  <a:pt x="466667" y="44880"/>
                </a:lnTo>
                <a:close/>
              </a:path>
              <a:path w="542925" h="347979">
                <a:moveTo>
                  <a:pt x="542460" y="33527"/>
                </a:moveTo>
                <a:lnTo>
                  <a:pt x="463974" y="0"/>
                </a:lnTo>
                <a:lnTo>
                  <a:pt x="465927" y="32536"/>
                </a:lnTo>
                <a:lnTo>
                  <a:pt x="478452" y="31242"/>
                </a:lnTo>
                <a:lnTo>
                  <a:pt x="479214" y="43434"/>
                </a:lnTo>
                <a:lnTo>
                  <a:pt x="479214" y="70041"/>
                </a:lnTo>
                <a:lnTo>
                  <a:pt x="542460" y="33527"/>
                </a:lnTo>
                <a:close/>
              </a:path>
              <a:path w="542925" h="347979">
                <a:moveTo>
                  <a:pt x="479214" y="43434"/>
                </a:moveTo>
                <a:lnTo>
                  <a:pt x="478452" y="31242"/>
                </a:lnTo>
                <a:lnTo>
                  <a:pt x="465927" y="32536"/>
                </a:lnTo>
                <a:lnTo>
                  <a:pt x="466667" y="44880"/>
                </a:lnTo>
                <a:lnTo>
                  <a:pt x="479214" y="43434"/>
                </a:lnTo>
                <a:close/>
              </a:path>
              <a:path w="542925" h="347979">
                <a:moveTo>
                  <a:pt x="479214" y="70041"/>
                </a:moveTo>
                <a:lnTo>
                  <a:pt x="479214" y="43434"/>
                </a:lnTo>
                <a:lnTo>
                  <a:pt x="466667" y="44880"/>
                </a:lnTo>
                <a:lnTo>
                  <a:pt x="468546" y="76200"/>
                </a:lnTo>
                <a:lnTo>
                  <a:pt x="479214" y="70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034538" y="4711700"/>
            <a:ext cx="212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12940" y="4440427"/>
            <a:ext cx="218884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z="3200" spc="-5">
                <a:solidFill>
                  <a:srgbClr val="FFFFFF"/>
                </a:solidFill>
                <a:latin typeface="Symbol"/>
                <a:cs typeface="Symbol"/>
              </a:rPr>
              <a:t></a:t>
            </a: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Follow(</a:t>
            </a:r>
            <a:r>
              <a:rPr dirty="0" sz="3200" spc="-5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90980" y="5353050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00908" y="5353050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69339" y="4496682"/>
            <a:ext cx="1531620" cy="183197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s0</a:t>
            </a:r>
            <a:endParaRPr sz="2800">
              <a:latin typeface="Arial"/>
              <a:cs typeface="Arial"/>
            </a:endParaRPr>
          </a:p>
          <a:p>
            <a:pPr marL="240665" marR="5080">
              <a:lnSpc>
                <a:spcPct val="100000"/>
              </a:lnSpc>
              <a:spcBef>
                <a:spcPts val="1025"/>
              </a:spcBef>
              <a:tabLst>
                <a:tab pos="578485" algn="l"/>
                <a:tab pos="9213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z="2400" spc="-10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$ 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00855" y="6086855"/>
            <a:ext cx="1711960" cy="245745"/>
          </a:xfrm>
          <a:custGeom>
            <a:avLst/>
            <a:gdLst/>
            <a:ahLst/>
            <a:cxnLst/>
            <a:rect l="l" t="t" r="r" b="b"/>
            <a:pathLst>
              <a:path w="1711960" h="245745">
                <a:moveTo>
                  <a:pt x="1711452" y="245364"/>
                </a:moveTo>
                <a:lnTo>
                  <a:pt x="1711452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1692402" y="19050"/>
                </a:lnTo>
                <a:lnTo>
                  <a:pt x="1692402" y="9144"/>
                </a:lnTo>
                <a:lnTo>
                  <a:pt x="1701546" y="19050"/>
                </a:lnTo>
                <a:lnTo>
                  <a:pt x="1701546" y="245364"/>
                </a:lnTo>
                <a:lnTo>
                  <a:pt x="1711452" y="245364"/>
                </a:lnTo>
                <a:close/>
              </a:path>
              <a:path w="171196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171196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1711960" h="245745">
                <a:moveTo>
                  <a:pt x="1701546" y="19050"/>
                </a:moveTo>
                <a:lnTo>
                  <a:pt x="1692402" y="9144"/>
                </a:lnTo>
                <a:lnTo>
                  <a:pt x="1692402" y="19050"/>
                </a:lnTo>
                <a:lnTo>
                  <a:pt x="1701546" y="19050"/>
                </a:lnTo>
                <a:close/>
              </a:path>
              <a:path w="1711960" h="245745">
                <a:moveTo>
                  <a:pt x="1701546" y="245364"/>
                </a:moveTo>
                <a:lnTo>
                  <a:pt x="1701546" y="19050"/>
                </a:lnTo>
                <a:lnTo>
                  <a:pt x="1692402" y="19050"/>
                </a:lnTo>
                <a:lnTo>
                  <a:pt x="1692402" y="245364"/>
                </a:lnTo>
                <a:lnTo>
                  <a:pt x="1701546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391655" y="5353050"/>
            <a:ext cx="1788160" cy="467359"/>
          </a:xfrm>
          <a:custGeom>
            <a:avLst/>
            <a:gdLst/>
            <a:ahLst/>
            <a:cxnLst/>
            <a:rect l="l" t="t" r="r" b="b"/>
            <a:pathLst>
              <a:path w="1788159" h="467360">
                <a:moveTo>
                  <a:pt x="19050" y="448055"/>
                </a:moveTo>
                <a:lnTo>
                  <a:pt x="19050" y="0"/>
                </a:lnTo>
                <a:lnTo>
                  <a:pt x="0" y="0"/>
                </a:lnTo>
                <a:lnTo>
                  <a:pt x="0" y="467105"/>
                </a:lnTo>
                <a:lnTo>
                  <a:pt x="9144" y="467105"/>
                </a:lnTo>
                <a:lnTo>
                  <a:pt x="9144" y="448055"/>
                </a:lnTo>
                <a:lnTo>
                  <a:pt x="19050" y="448055"/>
                </a:lnTo>
                <a:close/>
              </a:path>
              <a:path w="1788159" h="467360">
                <a:moveTo>
                  <a:pt x="1777746" y="448055"/>
                </a:moveTo>
                <a:lnTo>
                  <a:pt x="9144" y="448055"/>
                </a:lnTo>
                <a:lnTo>
                  <a:pt x="19050" y="457200"/>
                </a:lnTo>
                <a:lnTo>
                  <a:pt x="19050" y="467105"/>
                </a:lnTo>
                <a:lnTo>
                  <a:pt x="1768602" y="467105"/>
                </a:lnTo>
                <a:lnTo>
                  <a:pt x="1768602" y="457200"/>
                </a:lnTo>
                <a:lnTo>
                  <a:pt x="1777746" y="448055"/>
                </a:lnTo>
                <a:close/>
              </a:path>
              <a:path w="1788159" h="467360">
                <a:moveTo>
                  <a:pt x="19050" y="467105"/>
                </a:moveTo>
                <a:lnTo>
                  <a:pt x="19050" y="457200"/>
                </a:lnTo>
                <a:lnTo>
                  <a:pt x="9144" y="448055"/>
                </a:lnTo>
                <a:lnTo>
                  <a:pt x="9144" y="467105"/>
                </a:lnTo>
                <a:lnTo>
                  <a:pt x="19050" y="467105"/>
                </a:lnTo>
                <a:close/>
              </a:path>
              <a:path w="1788159" h="467360">
                <a:moveTo>
                  <a:pt x="1787652" y="467105"/>
                </a:moveTo>
                <a:lnTo>
                  <a:pt x="1787652" y="0"/>
                </a:lnTo>
                <a:lnTo>
                  <a:pt x="1768602" y="0"/>
                </a:lnTo>
                <a:lnTo>
                  <a:pt x="1768602" y="448055"/>
                </a:lnTo>
                <a:lnTo>
                  <a:pt x="1777746" y="448055"/>
                </a:lnTo>
                <a:lnTo>
                  <a:pt x="1777746" y="467105"/>
                </a:lnTo>
                <a:lnTo>
                  <a:pt x="1787652" y="467105"/>
                </a:lnTo>
                <a:close/>
              </a:path>
              <a:path w="1788159" h="467360">
                <a:moveTo>
                  <a:pt x="1777746" y="467105"/>
                </a:moveTo>
                <a:lnTo>
                  <a:pt x="1777746" y="448055"/>
                </a:lnTo>
                <a:lnTo>
                  <a:pt x="1768602" y="457200"/>
                </a:lnTo>
                <a:lnTo>
                  <a:pt x="1768602" y="467105"/>
                </a:lnTo>
                <a:lnTo>
                  <a:pt x="1777746" y="4671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708140" y="5357876"/>
            <a:ext cx="12858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 b</a:t>
            </a:r>
            <a:r>
              <a:rPr dirty="0" sz="24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64940" y="5562853"/>
            <a:ext cx="40259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s1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710433" y="5353050"/>
            <a:ext cx="561340" cy="438150"/>
          </a:xfrm>
          <a:custGeom>
            <a:avLst/>
            <a:gdLst/>
            <a:ahLst/>
            <a:cxnLst/>
            <a:rect l="l" t="t" r="r" b="b"/>
            <a:pathLst>
              <a:path w="561339" h="438150">
                <a:moveTo>
                  <a:pt x="561328" y="0"/>
                </a:moveTo>
                <a:lnTo>
                  <a:pt x="547961" y="0"/>
                </a:lnTo>
                <a:lnTo>
                  <a:pt x="541377" y="24876"/>
                </a:lnTo>
                <a:lnTo>
                  <a:pt x="537972" y="67817"/>
                </a:lnTo>
                <a:lnTo>
                  <a:pt x="530088" y="111438"/>
                </a:lnTo>
                <a:lnTo>
                  <a:pt x="514878" y="152726"/>
                </a:lnTo>
                <a:lnTo>
                  <a:pt x="493111" y="191569"/>
                </a:lnTo>
                <a:lnTo>
                  <a:pt x="465554" y="227853"/>
                </a:lnTo>
                <a:lnTo>
                  <a:pt x="432976" y="261467"/>
                </a:lnTo>
                <a:lnTo>
                  <a:pt x="396145" y="292298"/>
                </a:lnTo>
                <a:lnTo>
                  <a:pt x="355828" y="320233"/>
                </a:lnTo>
                <a:lnTo>
                  <a:pt x="312795" y="345159"/>
                </a:lnTo>
                <a:lnTo>
                  <a:pt x="267812" y="366965"/>
                </a:lnTo>
                <a:lnTo>
                  <a:pt x="221648" y="385538"/>
                </a:lnTo>
                <a:lnTo>
                  <a:pt x="175072" y="400764"/>
                </a:lnTo>
                <a:lnTo>
                  <a:pt x="128851" y="412532"/>
                </a:lnTo>
                <a:lnTo>
                  <a:pt x="83753" y="420728"/>
                </a:lnTo>
                <a:lnTo>
                  <a:pt x="40546" y="425241"/>
                </a:lnTo>
                <a:lnTo>
                  <a:pt x="0" y="425958"/>
                </a:lnTo>
                <a:lnTo>
                  <a:pt x="0" y="438150"/>
                </a:lnTo>
                <a:lnTo>
                  <a:pt x="38948" y="437754"/>
                </a:lnTo>
                <a:lnTo>
                  <a:pt x="80344" y="433845"/>
                </a:lnTo>
                <a:lnTo>
                  <a:pt x="123533" y="426527"/>
                </a:lnTo>
                <a:lnTo>
                  <a:pt x="167859" y="415905"/>
                </a:lnTo>
                <a:lnTo>
                  <a:pt x="212667" y="402082"/>
                </a:lnTo>
                <a:lnTo>
                  <a:pt x="257304" y="385163"/>
                </a:lnTo>
                <a:lnTo>
                  <a:pt x="301114" y="365251"/>
                </a:lnTo>
                <a:lnTo>
                  <a:pt x="343442" y="342452"/>
                </a:lnTo>
                <a:lnTo>
                  <a:pt x="383635" y="316868"/>
                </a:lnTo>
                <a:lnTo>
                  <a:pt x="421036" y="288605"/>
                </a:lnTo>
                <a:lnTo>
                  <a:pt x="454991" y="257766"/>
                </a:lnTo>
                <a:lnTo>
                  <a:pt x="484846" y="224455"/>
                </a:lnTo>
                <a:lnTo>
                  <a:pt x="509945" y="188777"/>
                </a:lnTo>
                <a:lnTo>
                  <a:pt x="529634" y="150835"/>
                </a:lnTo>
                <a:lnTo>
                  <a:pt x="543259" y="110735"/>
                </a:lnTo>
                <a:lnTo>
                  <a:pt x="550163" y="68579"/>
                </a:lnTo>
                <a:lnTo>
                  <a:pt x="554386" y="23759"/>
                </a:lnTo>
                <a:lnTo>
                  <a:pt x="5613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10433" y="5779008"/>
            <a:ext cx="638810" cy="553720"/>
          </a:xfrm>
          <a:custGeom>
            <a:avLst/>
            <a:gdLst/>
            <a:ahLst/>
            <a:cxnLst/>
            <a:rect l="l" t="t" r="r" b="b"/>
            <a:pathLst>
              <a:path w="638810" h="553720">
                <a:moveTo>
                  <a:pt x="638660" y="553212"/>
                </a:moveTo>
                <a:lnTo>
                  <a:pt x="587076" y="488834"/>
                </a:lnTo>
                <a:lnTo>
                  <a:pt x="567121" y="449159"/>
                </a:lnTo>
                <a:lnTo>
                  <a:pt x="554509" y="407074"/>
                </a:lnTo>
                <a:lnTo>
                  <a:pt x="550164" y="362712"/>
                </a:lnTo>
                <a:lnTo>
                  <a:pt x="543101" y="320974"/>
                </a:lnTo>
                <a:lnTo>
                  <a:pt x="529299" y="281362"/>
                </a:lnTo>
                <a:lnTo>
                  <a:pt x="509421" y="243964"/>
                </a:lnTo>
                <a:lnTo>
                  <a:pt x="484131" y="208870"/>
                </a:lnTo>
                <a:lnTo>
                  <a:pt x="454093" y="176169"/>
                </a:lnTo>
                <a:lnTo>
                  <a:pt x="419969" y="145951"/>
                </a:lnTo>
                <a:lnTo>
                  <a:pt x="382423" y="118305"/>
                </a:lnTo>
                <a:lnTo>
                  <a:pt x="342118" y="93321"/>
                </a:lnTo>
                <a:lnTo>
                  <a:pt x="299719" y="71087"/>
                </a:lnTo>
                <a:lnTo>
                  <a:pt x="255889" y="51695"/>
                </a:lnTo>
                <a:lnTo>
                  <a:pt x="211290" y="35232"/>
                </a:lnTo>
                <a:lnTo>
                  <a:pt x="166587" y="21789"/>
                </a:lnTo>
                <a:lnTo>
                  <a:pt x="122443" y="11454"/>
                </a:lnTo>
                <a:lnTo>
                  <a:pt x="79521" y="4318"/>
                </a:lnTo>
                <a:lnTo>
                  <a:pt x="38486" y="470"/>
                </a:lnTo>
                <a:lnTo>
                  <a:pt x="0" y="0"/>
                </a:lnTo>
                <a:lnTo>
                  <a:pt x="0" y="12191"/>
                </a:lnTo>
                <a:lnTo>
                  <a:pt x="40258" y="13097"/>
                </a:lnTo>
                <a:lnTo>
                  <a:pt x="83227" y="17596"/>
                </a:lnTo>
                <a:lnTo>
                  <a:pt x="128136" y="25603"/>
                </a:lnTo>
                <a:lnTo>
                  <a:pt x="174216" y="37032"/>
                </a:lnTo>
                <a:lnTo>
                  <a:pt x="220694" y="51799"/>
                </a:lnTo>
                <a:lnTo>
                  <a:pt x="266803" y="69817"/>
                </a:lnTo>
                <a:lnTo>
                  <a:pt x="311769" y="91002"/>
                </a:lnTo>
                <a:lnTo>
                  <a:pt x="354825" y="115268"/>
                </a:lnTo>
                <a:lnTo>
                  <a:pt x="395198" y="142530"/>
                </a:lnTo>
                <a:lnTo>
                  <a:pt x="432118" y="172703"/>
                </a:lnTo>
                <a:lnTo>
                  <a:pt x="464816" y="205700"/>
                </a:lnTo>
                <a:lnTo>
                  <a:pt x="492521" y="241438"/>
                </a:lnTo>
                <a:lnTo>
                  <a:pt x="514462" y="279830"/>
                </a:lnTo>
                <a:lnTo>
                  <a:pt x="529869" y="320791"/>
                </a:lnTo>
                <a:lnTo>
                  <a:pt x="537972" y="364236"/>
                </a:lnTo>
                <a:lnTo>
                  <a:pt x="541471" y="406549"/>
                </a:lnTo>
                <a:lnTo>
                  <a:pt x="552495" y="446967"/>
                </a:lnTo>
                <a:lnTo>
                  <a:pt x="570267" y="485358"/>
                </a:lnTo>
                <a:lnTo>
                  <a:pt x="594007" y="521594"/>
                </a:lnTo>
                <a:lnTo>
                  <a:pt x="620951" y="553212"/>
                </a:lnTo>
                <a:lnTo>
                  <a:pt x="638660" y="5532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837543" y="5543550"/>
            <a:ext cx="554355" cy="788670"/>
          </a:xfrm>
          <a:custGeom>
            <a:avLst/>
            <a:gdLst/>
            <a:ahLst/>
            <a:cxnLst/>
            <a:rect l="l" t="t" r="r" b="b"/>
            <a:pathLst>
              <a:path w="554354" h="788670">
                <a:moveTo>
                  <a:pt x="479585" y="45696"/>
                </a:moveTo>
                <a:lnTo>
                  <a:pt x="478101" y="33327"/>
                </a:lnTo>
                <a:lnTo>
                  <a:pt x="442871" y="41686"/>
                </a:lnTo>
                <a:lnTo>
                  <a:pt x="396738" y="60075"/>
                </a:lnTo>
                <a:lnTo>
                  <a:pt x="352324" y="84632"/>
                </a:lnTo>
                <a:lnTo>
                  <a:pt x="310248" y="114342"/>
                </a:lnTo>
                <a:lnTo>
                  <a:pt x="271127" y="148190"/>
                </a:lnTo>
                <a:lnTo>
                  <a:pt x="235581" y="185161"/>
                </a:lnTo>
                <a:lnTo>
                  <a:pt x="204227" y="224241"/>
                </a:lnTo>
                <a:lnTo>
                  <a:pt x="177684" y="264413"/>
                </a:lnTo>
                <a:lnTo>
                  <a:pt x="154557" y="306987"/>
                </a:lnTo>
                <a:lnTo>
                  <a:pt x="135726" y="351405"/>
                </a:lnTo>
                <a:lnTo>
                  <a:pt x="121491" y="397477"/>
                </a:lnTo>
                <a:lnTo>
                  <a:pt x="112152" y="445008"/>
                </a:lnTo>
                <a:lnTo>
                  <a:pt x="108199" y="494904"/>
                </a:lnTo>
                <a:lnTo>
                  <a:pt x="107633" y="519912"/>
                </a:lnTo>
                <a:lnTo>
                  <a:pt x="105294" y="544829"/>
                </a:lnTo>
                <a:lnTo>
                  <a:pt x="98176" y="588665"/>
                </a:lnTo>
                <a:lnTo>
                  <a:pt x="86035" y="632412"/>
                </a:lnTo>
                <a:lnTo>
                  <a:pt x="69218" y="675567"/>
                </a:lnTo>
                <a:lnTo>
                  <a:pt x="48070" y="717626"/>
                </a:lnTo>
                <a:lnTo>
                  <a:pt x="22940" y="758083"/>
                </a:lnTo>
                <a:lnTo>
                  <a:pt x="0" y="788670"/>
                </a:lnTo>
                <a:lnTo>
                  <a:pt x="16265" y="788670"/>
                </a:lnTo>
                <a:lnTo>
                  <a:pt x="46267" y="745614"/>
                </a:lnTo>
                <a:lnTo>
                  <a:pt x="69042" y="705341"/>
                </a:lnTo>
                <a:lnTo>
                  <a:pt x="88003" y="663710"/>
                </a:lnTo>
                <a:lnTo>
                  <a:pt x="102852" y="621146"/>
                </a:lnTo>
                <a:lnTo>
                  <a:pt x="113287" y="578075"/>
                </a:lnTo>
                <a:lnTo>
                  <a:pt x="119010" y="534924"/>
                </a:lnTo>
                <a:lnTo>
                  <a:pt x="121439" y="480207"/>
                </a:lnTo>
                <a:lnTo>
                  <a:pt x="123650" y="453572"/>
                </a:lnTo>
                <a:lnTo>
                  <a:pt x="139688" y="378879"/>
                </a:lnTo>
                <a:lnTo>
                  <a:pt x="156010" y="334899"/>
                </a:lnTo>
                <a:lnTo>
                  <a:pt x="176501" y="292633"/>
                </a:lnTo>
                <a:lnTo>
                  <a:pt x="200544" y="251460"/>
                </a:lnTo>
                <a:lnTo>
                  <a:pt x="230042" y="210911"/>
                </a:lnTo>
                <a:lnTo>
                  <a:pt x="265175" y="171657"/>
                </a:lnTo>
                <a:lnTo>
                  <a:pt x="304979" y="135065"/>
                </a:lnTo>
                <a:lnTo>
                  <a:pt x="348490" y="102503"/>
                </a:lnTo>
                <a:lnTo>
                  <a:pt x="394744" y="75339"/>
                </a:lnTo>
                <a:lnTo>
                  <a:pt x="442778" y="54939"/>
                </a:lnTo>
                <a:lnTo>
                  <a:pt x="479585" y="45696"/>
                </a:lnTo>
                <a:close/>
              </a:path>
              <a:path w="554354" h="788670">
                <a:moveTo>
                  <a:pt x="554112" y="28955"/>
                </a:moveTo>
                <a:lnTo>
                  <a:pt x="474102" y="0"/>
                </a:lnTo>
                <a:lnTo>
                  <a:pt x="478101" y="33327"/>
                </a:lnTo>
                <a:lnTo>
                  <a:pt x="490104" y="30479"/>
                </a:lnTo>
                <a:lnTo>
                  <a:pt x="491628" y="42672"/>
                </a:lnTo>
                <a:lnTo>
                  <a:pt x="491628" y="70612"/>
                </a:lnTo>
                <a:lnTo>
                  <a:pt x="554112" y="28955"/>
                </a:lnTo>
                <a:close/>
              </a:path>
              <a:path w="554354" h="788670">
                <a:moveTo>
                  <a:pt x="491628" y="42672"/>
                </a:moveTo>
                <a:lnTo>
                  <a:pt x="490104" y="30479"/>
                </a:lnTo>
                <a:lnTo>
                  <a:pt x="478101" y="33327"/>
                </a:lnTo>
                <a:lnTo>
                  <a:pt x="479585" y="45696"/>
                </a:lnTo>
                <a:lnTo>
                  <a:pt x="491628" y="42672"/>
                </a:lnTo>
                <a:close/>
              </a:path>
              <a:path w="554354" h="788670">
                <a:moveTo>
                  <a:pt x="491628" y="70612"/>
                </a:moveTo>
                <a:lnTo>
                  <a:pt x="491628" y="42672"/>
                </a:lnTo>
                <a:lnTo>
                  <a:pt x="479585" y="45696"/>
                </a:lnTo>
                <a:lnTo>
                  <a:pt x="483246" y="76200"/>
                </a:lnTo>
                <a:lnTo>
                  <a:pt x="491628" y="706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130040" y="6164239"/>
            <a:ext cx="213360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30"/>
              </a:lnSpc>
              <a:tabLst>
                <a:tab pos="713740" algn="l"/>
                <a:tab pos="1980564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	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81455" y="6332220"/>
            <a:ext cx="1729105" cy="66040"/>
          </a:xfrm>
          <a:custGeom>
            <a:avLst/>
            <a:gdLst/>
            <a:ahLst/>
            <a:cxnLst/>
            <a:rect l="l" t="t" r="r" b="b"/>
            <a:pathLst>
              <a:path w="1729105" h="66039">
                <a:moveTo>
                  <a:pt x="19050" y="46481"/>
                </a:moveTo>
                <a:lnTo>
                  <a:pt x="19050" y="0"/>
                </a:lnTo>
                <a:lnTo>
                  <a:pt x="0" y="0"/>
                </a:lnTo>
                <a:lnTo>
                  <a:pt x="0" y="65531"/>
                </a:lnTo>
                <a:lnTo>
                  <a:pt x="9143" y="65531"/>
                </a:lnTo>
                <a:lnTo>
                  <a:pt x="9143" y="46481"/>
                </a:lnTo>
                <a:lnTo>
                  <a:pt x="19050" y="46481"/>
                </a:lnTo>
                <a:close/>
              </a:path>
              <a:path w="1729105" h="66039">
                <a:moveTo>
                  <a:pt x="1719071" y="46481"/>
                </a:moveTo>
                <a:lnTo>
                  <a:pt x="9143" y="46481"/>
                </a:lnTo>
                <a:lnTo>
                  <a:pt x="19050" y="56387"/>
                </a:lnTo>
                <a:lnTo>
                  <a:pt x="19050" y="65531"/>
                </a:lnTo>
                <a:lnTo>
                  <a:pt x="1709927" y="65531"/>
                </a:lnTo>
                <a:lnTo>
                  <a:pt x="1709927" y="56388"/>
                </a:lnTo>
                <a:lnTo>
                  <a:pt x="1719071" y="46481"/>
                </a:lnTo>
                <a:close/>
              </a:path>
              <a:path w="1729105" h="66039">
                <a:moveTo>
                  <a:pt x="19050" y="65531"/>
                </a:moveTo>
                <a:lnTo>
                  <a:pt x="19050" y="56387"/>
                </a:lnTo>
                <a:lnTo>
                  <a:pt x="9143" y="46481"/>
                </a:lnTo>
                <a:lnTo>
                  <a:pt x="9143" y="65531"/>
                </a:lnTo>
                <a:lnTo>
                  <a:pt x="19050" y="65531"/>
                </a:lnTo>
                <a:close/>
              </a:path>
              <a:path w="1729105" h="66039">
                <a:moveTo>
                  <a:pt x="1728977" y="65531"/>
                </a:moveTo>
                <a:lnTo>
                  <a:pt x="1728977" y="0"/>
                </a:lnTo>
                <a:lnTo>
                  <a:pt x="1709927" y="0"/>
                </a:lnTo>
                <a:lnTo>
                  <a:pt x="1709927" y="46481"/>
                </a:lnTo>
                <a:lnTo>
                  <a:pt x="1719071" y="46481"/>
                </a:lnTo>
                <a:lnTo>
                  <a:pt x="1719071" y="65531"/>
                </a:lnTo>
                <a:lnTo>
                  <a:pt x="1728977" y="65531"/>
                </a:lnTo>
                <a:close/>
              </a:path>
              <a:path w="1729105" h="66039">
                <a:moveTo>
                  <a:pt x="1719071" y="65531"/>
                </a:moveTo>
                <a:lnTo>
                  <a:pt x="1719071" y="46481"/>
                </a:lnTo>
                <a:lnTo>
                  <a:pt x="1709927" y="56388"/>
                </a:lnTo>
                <a:lnTo>
                  <a:pt x="1709927" y="65531"/>
                </a:lnTo>
                <a:lnTo>
                  <a:pt x="1719071" y="655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800855" y="6332220"/>
            <a:ext cx="1711960" cy="615315"/>
          </a:xfrm>
          <a:custGeom>
            <a:avLst/>
            <a:gdLst/>
            <a:ahLst/>
            <a:cxnLst/>
            <a:rect l="l" t="t" r="r" b="b"/>
            <a:pathLst>
              <a:path w="1711960" h="615315">
                <a:moveTo>
                  <a:pt x="19050" y="595883"/>
                </a:moveTo>
                <a:lnTo>
                  <a:pt x="19050" y="0"/>
                </a:lnTo>
                <a:lnTo>
                  <a:pt x="0" y="0"/>
                </a:lnTo>
                <a:lnTo>
                  <a:pt x="0" y="614933"/>
                </a:lnTo>
                <a:lnTo>
                  <a:pt x="9144" y="614933"/>
                </a:lnTo>
                <a:lnTo>
                  <a:pt x="9144" y="595883"/>
                </a:lnTo>
                <a:lnTo>
                  <a:pt x="19050" y="595883"/>
                </a:lnTo>
                <a:close/>
              </a:path>
              <a:path w="1711960" h="615315">
                <a:moveTo>
                  <a:pt x="1701546" y="595883"/>
                </a:moveTo>
                <a:lnTo>
                  <a:pt x="9144" y="595883"/>
                </a:lnTo>
                <a:lnTo>
                  <a:pt x="19050" y="605789"/>
                </a:lnTo>
                <a:lnTo>
                  <a:pt x="19050" y="614933"/>
                </a:lnTo>
                <a:lnTo>
                  <a:pt x="1692402" y="614933"/>
                </a:lnTo>
                <a:lnTo>
                  <a:pt x="1692402" y="605789"/>
                </a:lnTo>
                <a:lnTo>
                  <a:pt x="1701546" y="595883"/>
                </a:lnTo>
                <a:close/>
              </a:path>
              <a:path w="1711960" h="615315">
                <a:moveTo>
                  <a:pt x="19050" y="614933"/>
                </a:moveTo>
                <a:lnTo>
                  <a:pt x="19050" y="605789"/>
                </a:lnTo>
                <a:lnTo>
                  <a:pt x="9144" y="595883"/>
                </a:lnTo>
                <a:lnTo>
                  <a:pt x="9144" y="614933"/>
                </a:lnTo>
                <a:lnTo>
                  <a:pt x="19050" y="614933"/>
                </a:lnTo>
                <a:close/>
              </a:path>
              <a:path w="1711960" h="615315">
                <a:moveTo>
                  <a:pt x="1711452" y="614933"/>
                </a:moveTo>
                <a:lnTo>
                  <a:pt x="1711452" y="0"/>
                </a:lnTo>
                <a:lnTo>
                  <a:pt x="1692402" y="0"/>
                </a:lnTo>
                <a:lnTo>
                  <a:pt x="1692402" y="595883"/>
                </a:lnTo>
                <a:lnTo>
                  <a:pt x="1701546" y="595883"/>
                </a:lnTo>
                <a:lnTo>
                  <a:pt x="1701546" y="614933"/>
                </a:lnTo>
                <a:lnTo>
                  <a:pt x="1711452" y="614933"/>
                </a:lnTo>
                <a:close/>
              </a:path>
              <a:path w="1711960" h="615315">
                <a:moveTo>
                  <a:pt x="1701546" y="614933"/>
                </a:moveTo>
                <a:lnTo>
                  <a:pt x="1701546" y="595883"/>
                </a:lnTo>
                <a:lnTo>
                  <a:pt x="1692402" y="605789"/>
                </a:lnTo>
                <a:lnTo>
                  <a:pt x="1692402" y="614933"/>
                </a:lnTo>
                <a:lnTo>
                  <a:pt x="1701546" y="614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117340" y="6119874"/>
            <a:ext cx="128524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dirty="0" sz="24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885" algn="l"/>
              </a:tabLst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	</a:t>
            </a:r>
            <a:r>
              <a:rPr dirty="0" sz="24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r>
              <a:rPr dirty="0" sz="24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331385" y="6332220"/>
            <a:ext cx="469900" cy="218440"/>
          </a:xfrm>
          <a:custGeom>
            <a:avLst/>
            <a:gdLst/>
            <a:ahLst/>
            <a:cxnLst/>
            <a:rect l="l" t="t" r="r" b="b"/>
            <a:pathLst>
              <a:path w="469900" h="218440">
                <a:moveTo>
                  <a:pt x="393671" y="173145"/>
                </a:moveTo>
                <a:lnTo>
                  <a:pt x="323822" y="162032"/>
                </a:lnTo>
                <a:lnTo>
                  <a:pt x="279325" y="150101"/>
                </a:lnTo>
                <a:lnTo>
                  <a:pt x="233862" y="134550"/>
                </a:lnTo>
                <a:lnTo>
                  <a:pt x="188357" y="115514"/>
                </a:lnTo>
                <a:lnTo>
                  <a:pt x="143731" y="93127"/>
                </a:lnTo>
                <a:lnTo>
                  <a:pt x="100910" y="67522"/>
                </a:lnTo>
                <a:lnTo>
                  <a:pt x="60815" y="38835"/>
                </a:lnTo>
                <a:lnTo>
                  <a:pt x="24371" y="7200"/>
                </a:lnTo>
                <a:lnTo>
                  <a:pt x="17709" y="0"/>
                </a:lnTo>
                <a:lnTo>
                  <a:pt x="0" y="0"/>
                </a:lnTo>
                <a:lnTo>
                  <a:pt x="35328" y="33863"/>
                </a:lnTo>
                <a:lnTo>
                  <a:pt x="72302" y="62850"/>
                </a:lnTo>
                <a:lnTo>
                  <a:pt x="112131" y="89159"/>
                </a:lnTo>
                <a:lnTo>
                  <a:pt x="154036" y="112662"/>
                </a:lnTo>
                <a:lnTo>
                  <a:pt x="197239" y="133228"/>
                </a:lnTo>
                <a:lnTo>
                  <a:pt x="240960" y="150727"/>
                </a:lnTo>
                <a:lnTo>
                  <a:pt x="284421" y="165029"/>
                </a:lnTo>
                <a:lnTo>
                  <a:pt x="326844" y="176004"/>
                </a:lnTo>
                <a:lnTo>
                  <a:pt x="367451" y="183521"/>
                </a:lnTo>
                <a:lnTo>
                  <a:pt x="392891" y="186152"/>
                </a:lnTo>
                <a:lnTo>
                  <a:pt x="393671" y="173145"/>
                </a:lnTo>
                <a:close/>
              </a:path>
              <a:path w="469900" h="218440">
                <a:moveTo>
                  <a:pt x="406224" y="211421"/>
                </a:moveTo>
                <a:lnTo>
                  <a:pt x="406224" y="174498"/>
                </a:lnTo>
                <a:lnTo>
                  <a:pt x="405462" y="187451"/>
                </a:lnTo>
                <a:lnTo>
                  <a:pt x="392891" y="186152"/>
                </a:lnTo>
                <a:lnTo>
                  <a:pt x="390984" y="217931"/>
                </a:lnTo>
                <a:lnTo>
                  <a:pt x="406224" y="211421"/>
                </a:lnTo>
                <a:close/>
              </a:path>
              <a:path w="469900" h="218440">
                <a:moveTo>
                  <a:pt x="406224" y="174498"/>
                </a:moveTo>
                <a:lnTo>
                  <a:pt x="393671" y="173145"/>
                </a:lnTo>
                <a:lnTo>
                  <a:pt x="392891" y="186152"/>
                </a:lnTo>
                <a:lnTo>
                  <a:pt x="405462" y="187451"/>
                </a:lnTo>
                <a:lnTo>
                  <a:pt x="406224" y="174498"/>
                </a:lnTo>
                <a:close/>
              </a:path>
              <a:path w="469900" h="218440">
                <a:moveTo>
                  <a:pt x="469470" y="184403"/>
                </a:moveTo>
                <a:lnTo>
                  <a:pt x="395556" y="141731"/>
                </a:lnTo>
                <a:lnTo>
                  <a:pt x="393671" y="173145"/>
                </a:lnTo>
                <a:lnTo>
                  <a:pt x="406224" y="174498"/>
                </a:lnTo>
                <a:lnTo>
                  <a:pt x="406224" y="211421"/>
                </a:lnTo>
                <a:lnTo>
                  <a:pt x="469470" y="1844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512308" y="6332220"/>
            <a:ext cx="341630" cy="191770"/>
          </a:xfrm>
          <a:custGeom>
            <a:avLst/>
            <a:gdLst/>
            <a:ahLst/>
            <a:cxnLst/>
            <a:rect l="l" t="t" r="r" b="b"/>
            <a:pathLst>
              <a:path w="341629" h="191770">
                <a:moveTo>
                  <a:pt x="341500" y="0"/>
                </a:moveTo>
                <a:lnTo>
                  <a:pt x="325235" y="0"/>
                </a:lnTo>
                <a:lnTo>
                  <a:pt x="319410" y="7766"/>
                </a:lnTo>
                <a:lnTo>
                  <a:pt x="287354" y="43510"/>
                </a:lnTo>
                <a:lnTo>
                  <a:pt x="252357" y="76140"/>
                </a:lnTo>
                <a:lnTo>
                  <a:pt x="214763" y="105153"/>
                </a:lnTo>
                <a:lnTo>
                  <a:pt x="174921" y="130044"/>
                </a:lnTo>
                <a:lnTo>
                  <a:pt x="133176" y="150309"/>
                </a:lnTo>
                <a:lnTo>
                  <a:pt x="89877" y="165444"/>
                </a:lnTo>
                <a:lnTo>
                  <a:pt x="45369" y="174945"/>
                </a:lnTo>
                <a:lnTo>
                  <a:pt x="0" y="178307"/>
                </a:lnTo>
                <a:lnTo>
                  <a:pt x="0" y="191261"/>
                </a:lnTo>
                <a:lnTo>
                  <a:pt x="44414" y="187996"/>
                </a:lnTo>
                <a:lnTo>
                  <a:pt x="88014" y="179114"/>
                </a:lnTo>
                <a:lnTo>
                  <a:pt x="130499" y="165040"/>
                </a:lnTo>
                <a:lnTo>
                  <a:pt x="171570" y="146201"/>
                </a:lnTo>
                <a:lnTo>
                  <a:pt x="210927" y="123023"/>
                </a:lnTo>
                <a:lnTo>
                  <a:pt x="248269" y="95931"/>
                </a:lnTo>
                <a:lnTo>
                  <a:pt x="283298" y="65351"/>
                </a:lnTo>
                <a:lnTo>
                  <a:pt x="315713" y="31710"/>
                </a:lnTo>
                <a:lnTo>
                  <a:pt x="341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050539" y="6346950"/>
            <a:ext cx="161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98540" y="6118350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292" y="739393"/>
            <a:ext cx="48774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Basic Idea Behind</a:t>
            </a:r>
            <a:r>
              <a:rPr dirty="0" spc="-25"/>
              <a:t> </a:t>
            </a:r>
            <a:r>
              <a:rPr dirty="0"/>
              <a:t>LR(1)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21739" y="1704543"/>
            <a:ext cx="6955155" cy="97663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Split states in LR(0) DFA based on</a:t>
            </a:r>
            <a:r>
              <a:rPr dirty="0" sz="2600" spc="1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lookahead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 based on item and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lookahead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4064" y="891794"/>
            <a:ext cx="24301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LR(1)</a:t>
            </a:r>
            <a:r>
              <a:rPr dirty="0" spc="-75"/>
              <a:t> </a:t>
            </a:r>
            <a:r>
              <a:rPr dirty="0" spc="-5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78839" y="1552448"/>
            <a:ext cx="6951980" cy="3195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93700" algn="l"/>
                <a:tab pos="3943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 will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keep info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endParaRPr sz="2600">
              <a:latin typeface="Tahoma"/>
              <a:cs typeface="Tahoma"/>
            </a:endParaRPr>
          </a:p>
          <a:p>
            <a:pPr lvl="1" marL="793750" indent="-286385">
              <a:lnSpc>
                <a:spcPct val="100000"/>
              </a:lnSpc>
              <a:buChar char="•"/>
              <a:tabLst>
                <a:tab pos="7943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production</a:t>
            </a:r>
            <a:endParaRPr sz="2600">
              <a:latin typeface="Tahoma"/>
              <a:cs typeface="Tahoma"/>
            </a:endParaRPr>
          </a:p>
          <a:p>
            <a:pPr lvl="1" marL="793750" indent="-286385">
              <a:lnSpc>
                <a:spcPct val="100000"/>
              </a:lnSpc>
              <a:buChar char="•"/>
              <a:tabLst>
                <a:tab pos="7943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right-hand-side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position (the</a:t>
            </a:r>
            <a:r>
              <a:rPr dirty="0" sz="2600" spc="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dot)</a:t>
            </a:r>
            <a:endParaRPr sz="2600">
              <a:latin typeface="Tahoma"/>
              <a:cs typeface="Tahoma"/>
            </a:endParaRPr>
          </a:p>
          <a:p>
            <a:pPr lvl="1" marL="793750" indent="-286385">
              <a:lnSpc>
                <a:spcPts val="3110"/>
              </a:lnSpc>
              <a:buChar char="•"/>
              <a:tabLst>
                <a:tab pos="7943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 ahead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  <a:p>
            <a:pPr marL="393700" indent="-264795">
              <a:lnSpc>
                <a:spcPts val="3110"/>
              </a:lnSpc>
              <a:buChar char="•"/>
              <a:tabLst>
                <a:tab pos="393700" algn="l"/>
                <a:tab pos="622744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LR(1) item is of the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form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4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T]</a:t>
            </a:r>
            <a:endParaRPr sz="2600">
              <a:latin typeface="Tahoma"/>
              <a:cs typeface="Tahoma"/>
            </a:endParaRPr>
          </a:p>
          <a:p>
            <a:pPr lvl="1" marL="895985" indent="-387985">
              <a:lnSpc>
                <a:spcPct val="100000"/>
              </a:lnSpc>
              <a:buChar char="•"/>
              <a:tabLst>
                <a:tab pos="895350" algn="l"/>
                <a:tab pos="8959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a</a:t>
            </a:r>
            <a:r>
              <a:rPr dirty="0" sz="2600" spc="5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production</a:t>
            </a:r>
            <a:endParaRPr sz="2600">
              <a:latin typeface="Tahoma"/>
              <a:cs typeface="Tahoma"/>
            </a:endParaRPr>
          </a:p>
          <a:p>
            <a:pPr lvl="1" marL="793750" indent="-286385">
              <a:lnSpc>
                <a:spcPct val="100000"/>
              </a:lnSpc>
              <a:buChar char="•"/>
              <a:tabLst>
                <a:tab pos="7943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dot in 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denotes the</a:t>
            </a:r>
            <a:r>
              <a:rPr dirty="0" sz="2600" spc="5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position</a:t>
            </a:r>
            <a:endParaRPr sz="2600">
              <a:latin typeface="Tahoma"/>
              <a:cs typeface="Tahoma"/>
            </a:endParaRPr>
          </a:p>
          <a:p>
            <a:pPr lvl="1" marL="793750" indent="-285750">
              <a:lnSpc>
                <a:spcPct val="100000"/>
              </a:lnSpc>
              <a:spcBef>
                <a:spcPts val="20"/>
              </a:spcBef>
              <a:buChar char="•"/>
              <a:tabLst>
                <a:tab pos="7937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 is a terminal or the end marker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($)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3057" y="891794"/>
            <a:ext cx="48094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Meaning of LR(1)</a:t>
            </a:r>
            <a:r>
              <a:rPr dirty="0" spc="-25"/>
              <a:t> </a:t>
            </a:r>
            <a:r>
              <a:rPr dirty="0" spc="-10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16939" y="1854657"/>
            <a:ext cx="6601459" cy="192786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  <a:tab pos="326326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 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3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T]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means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has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endParaRPr sz="2600">
              <a:latin typeface="Symbol"/>
              <a:cs typeface="Symbol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it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parses 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the next symbol is</a:t>
            </a:r>
            <a:r>
              <a:rPr dirty="0" sz="2600" spc="2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Then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parser should reduce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by 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36540" y="793495"/>
            <a:ext cx="249618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200" spc="-30">
                <a:solidFill>
                  <a:srgbClr val="FFFFFF"/>
                </a:solidFill>
                <a:latin typeface="Tahoma"/>
                <a:cs typeface="Tahoma"/>
              </a:rPr>
              <a:t>Terminal</a:t>
            </a:r>
            <a:r>
              <a:rPr dirty="0" sz="22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symbols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6939" y="717295"/>
            <a:ext cx="2036445" cy="1276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3535">
              <a:lnSpc>
                <a:spcPts val="258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200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ts val="2400"/>
              </a:lnSpc>
              <a:tabLst>
                <a:tab pos="768985" algn="l"/>
                <a:tab pos="1177925" algn="l"/>
              </a:tabLst>
            </a:pP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000">
              <a:latin typeface="Tahoma"/>
              <a:cs typeface="Tahoma"/>
            </a:endParaRPr>
          </a:p>
          <a:p>
            <a:pPr marL="469265">
              <a:lnSpc>
                <a:spcPts val="2400"/>
              </a:lnSpc>
              <a:tabLst>
                <a:tab pos="1104900" algn="l"/>
              </a:tabLst>
            </a:pP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2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000" spc="-2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marL="469265">
              <a:lnSpc>
                <a:spcPts val="2460"/>
              </a:lnSpc>
              <a:tabLst>
                <a:tab pos="1104900" algn="l"/>
              </a:tabLst>
            </a:pP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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6540" y="1130069"/>
            <a:ext cx="2831465" cy="119507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833755" indent="-364490">
              <a:lnSpc>
                <a:spcPct val="100000"/>
              </a:lnSpc>
              <a:spcBef>
                <a:spcPts val="570"/>
              </a:spcBef>
              <a:buChar char="•"/>
              <a:tabLst>
                <a:tab pos="833755" algn="l"/>
                <a:tab pos="834390" algn="l"/>
                <a:tab pos="1276350" algn="l"/>
              </a:tabLst>
            </a:pP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‘(‘	‘)’</a:t>
            </a:r>
            <a:endParaRPr sz="20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End of input</a:t>
            </a:r>
            <a:r>
              <a:rPr dirty="0" sz="2200" spc="-114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2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525"/>
              </a:spcBef>
              <a:buChar char="•"/>
              <a:tabLst>
                <a:tab pos="755650" algn="l"/>
                <a:tab pos="756285" algn="l"/>
              </a:tabLst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‘$’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21739" y="2307589"/>
            <a:ext cx="18954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ahoma"/>
                <a:cs typeface="Tahoma"/>
              </a:rPr>
              <a:t>LR(1)</a:t>
            </a:r>
            <a:r>
              <a:rPr dirty="0" sz="2800" spc="-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37734" y="2709973"/>
            <a:ext cx="1098550" cy="277558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algn="just" marL="12700" marR="5080">
              <a:lnSpc>
                <a:spcPts val="2400"/>
              </a:lnSpc>
              <a:spcBef>
                <a:spcPts val="290"/>
              </a:spcBef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6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  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6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  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6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  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  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  [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 $  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 spc="-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700">
              <a:latin typeface="Tahoma"/>
              <a:cs typeface="Tahoma"/>
            </a:endParaRPr>
          </a:p>
          <a:p>
            <a:pPr algn="just" marL="12700">
              <a:lnSpc>
                <a:spcPts val="2340"/>
              </a:lnSpc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 spc="-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7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28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[  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 ( </a:t>
            </a:r>
            <a:r>
              <a:rPr dirty="0" sz="1700" spc="2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37735" y="2716479"/>
            <a:ext cx="2155825" cy="369379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841500">
              <a:lnSpc>
                <a:spcPct val="100000"/>
              </a:lnSpc>
              <a:spcBef>
                <a:spcPts val="459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700" spc="-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41500">
              <a:lnSpc>
                <a:spcPct val="10000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-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41500">
              <a:lnSpc>
                <a:spcPct val="10000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17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42135">
              <a:lnSpc>
                <a:spcPct val="10000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7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37689">
              <a:lnSpc>
                <a:spcPct val="10000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35785">
              <a:lnSpc>
                <a:spcPct val="100000"/>
              </a:lnSpc>
              <a:spcBef>
                <a:spcPts val="360"/>
              </a:spcBef>
            </a:pPr>
            <a:r>
              <a:rPr dirty="0" sz="1700" spc="-10">
                <a:solidFill>
                  <a:srgbClr val="FFFFFF"/>
                </a:solidFill>
                <a:latin typeface="Tahoma"/>
                <a:cs typeface="Tahoma"/>
              </a:rPr>
              <a:t>$]</a:t>
            </a:r>
            <a:endParaRPr sz="1700">
              <a:latin typeface="Tahoma"/>
              <a:cs typeface="Tahoma"/>
            </a:endParaRPr>
          </a:p>
          <a:p>
            <a:pPr marL="1841500">
              <a:lnSpc>
                <a:spcPct val="10000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700" spc="-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41500">
              <a:lnSpc>
                <a:spcPct val="10000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-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841500">
              <a:lnSpc>
                <a:spcPts val="2020"/>
              </a:lnSpc>
              <a:spcBef>
                <a:spcPts val="360"/>
              </a:spcBef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17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40"/>
              </a:lnSpc>
              <a:tabLst>
                <a:tab pos="864235" algn="l"/>
                <a:tab pos="1841500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)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700" spc="-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tabLst>
                <a:tab pos="864235" algn="l"/>
                <a:tab pos="1908810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)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-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60"/>
              </a:lnSpc>
              <a:tabLst>
                <a:tab pos="864235" algn="l"/>
                <a:tab pos="1840864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17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)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17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47736" y="2978199"/>
            <a:ext cx="2122805" cy="2785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460"/>
              </a:lnSpc>
              <a:spcBef>
                <a:spcPts val="110"/>
              </a:spcBef>
              <a:tabLst>
                <a:tab pos="932180" algn="l"/>
                <a:tab pos="1841500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1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	)</a:t>
            </a:r>
            <a:r>
              <a:rPr dirty="0" sz="17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tabLst>
                <a:tab pos="932180" algn="l"/>
                <a:tab pos="1840864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1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	(</a:t>
            </a:r>
            <a:r>
              <a:rPr dirty="0" sz="17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tabLst>
                <a:tab pos="932180" algn="l"/>
                <a:tab pos="1840864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1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17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)	$</a:t>
            </a:r>
            <a:r>
              <a:rPr dirty="0" sz="1700" spc="-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60"/>
              </a:lnSpc>
              <a:tabLst>
                <a:tab pos="932180" algn="l"/>
                <a:tab pos="1616710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7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	)</a:t>
            </a:r>
            <a:r>
              <a:rPr dirty="0" sz="17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020"/>
              </a:lnSpc>
              <a:spcBef>
                <a:spcPts val="280"/>
              </a:spcBef>
              <a:tabLst>
                <a:tab pos="310515" algn="l"/>
                <a:tab pos="932180" algn="l"/>
                <a:tab pos="1161415" algn="l"/>
                <a:tab pos="1616075" algn="l"/>
              </a:tabLst>
            </a:pP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[	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(	)	(</a:t>
            </a:r>
            <a:r>
              <a:rPr dirty="0" sz="17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40"/>
              </a:lnSpc>
              <a:tabLst>
                <a:tab pos="932180" algn="l"/>
                <a:tab pos="1616710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1700" spc="-2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17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r>
              <a:rPr dirty="0" sz="17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tabLst>
                <a:tab pos="795655" algn="l"/>
                <a:tab pos="1030605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	)</a:t>
            </a:r>
            <a:r>
              <a:rPr dirty="0" sz="17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tabLst>
                <a:tab pos="795655" algn="l"/>
                <a:tab pos="1031240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	(</a:t>
            </a:r>
            <a:r>
              <a:rPr dirty="0" sz="17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ts val="2460"/>
              </a:lnSpc>
              <a:tabLst>
                <a:tab pos="795655" algn="l"/>
                <a:tab pos="1030605" algn="l"/>
              </a:tabLst>
            </a:pPr>
            <a:r>
              <a:rPr dirty="0" sz="1700" spc="-3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100" spc="-1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17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r>
              <a:rPr dirty="0" sz="17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Tahoma"/>
                <a:cs typeface="Tahoma"/>
              </a:rPr>
              <a:t>]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2967" y="891794"/>
            <a:ext cx="62528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21230" algn="l"/>
              </a:tabLst>
            </a:pPr>
            <a:r>
              <a:rPr dirty="0" spc="-5"/>
              <a:t>Creating</a:t>
            </a:r>
            <a:r>
              <a:rPr dirty="0"/>
              <a:t> a	</a:t>
            </a:r>
            <a:r>
              <a:rPr dirty="0" spc="-5"/>
              <a:t>LR(1) </a:t>
            </a:r>
            <a:r>
              <a:rPr dirty="0" spc="-20"/>
              <a:t>Parser</a:t>
            </a:r>
            <a:r>
              <a:rPr dirty="0" spc="-25"/>
              <a:t> </a:t>
            </a:r>
            <a:r>
              <a:rPr dirty="0" spc="-5"/>
              <a:t>Engine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16939" y="1936495"/>
            <a:ext cx="7560945" cy="31159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Need to define Closure() and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Goto()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functions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LR(1)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Tahoma"/>
              <a:buChar char="•"/>
            </a:pPr>
            <a:endParaRPr sz="3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Need 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provide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 algorithm 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create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45">
                <a:solidFill>
                  <a:srgbClr val="FFFFFF"/>
                </a:solidFill>
                <a:latin typeface="Tahoma"/>
                <a:cs typeface="Tahoma"/>
              </a:rPr>
              <a:t>DFA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Tahoma"/>
              <a:buChar char="•"/>
            </a:pPr>
            <a:endParaRPr sz="3600">
              <a:latin typeface="Tahoma"/>
              <a:cs typeface="Tahoma"/>
            </a:endParaRPr>
          </a:p>
          <a:p>
            <a:pPr marL="354965" marR="6667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Need 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provide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 algorithm 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create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parse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table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611" y="891794"/>
            <a:ext cx="356742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Closure</a:t>
            </a:r>
            <a:r>
              <a:rPr dirty="0" spc="-45"/>
              <a:t> </a:t>
            </a:r>
            <a:r>
              <a:rPr dirty="0" spc="-5"/>
              <a:t>algorithm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6939" y="1856943"/>
            <a:ext cx="4660900" cy="1449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3187700" indent="-342900">
              <a:lnSpc>
                <a:spcPct val="120000"/>
              </a:lnSpc>
              <a:spcBef>
                <a:spcPts val="10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Closure(I)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repeat</a:t>
            </a:r>
            <a:endParaRPr sz="26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605"/>
              </a:spcBef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all items 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X</a:t>
            </a:r>
            <a:r>
              <a:rPr dirty="0" sz="2600" spc="3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1564" y="2885192"/>
            <a:ext cx="896619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c] in</a:t>
            </a:r>
            <a:r>
              <a:rPr dirty="0" sz="26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59839" y="3281121"/>
            <a:ext cx="6926580" cy="2002789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ctr" marR="180340">
              <a:lnSpc>
                <a:spcPct val="100000"/>
              </a:lnSpc>
              <a:spcBef>
                <a:spcPts val="725"/>
              </a:spcBef>
              <a:tabLst>
                <a:tab pos="360489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any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production</a:t>
            </a:r>
            <a:r>
              <a:rPr dirty="0" sz="2600" spc="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</a:t>
            </a:r>
            <a:endParaRPr sz="2600">
              <a:latin typeface="Symbol"/>
              <a:cs typeface="Symbol"/>
            </a:endParaRPr>
          </a:p>
          <a:p>
            <a:pPr algn="ctr" marL="859155">
              <a:lnSpc>
                <a:spcPct val="100000"/>
              </a:lnSpc>
              <a:spcBef>
                <a:spcPts val="620"/>
              </a:spcBef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any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</a:t>
            </a:r>
            <a:r>
              <a:rPr dirty="0" sz="2600" spc="1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First(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c)</a:t>
            </a:r>
            <a:endParaRPr sz="2600">
              <a:latin typeface="Tahoma"/>
              <a:cs typeface="Tahoma"/>
            </a:endParaRPr>
          </a:p>
          <a:p>
            <a:pPr algn="ctr" marL="3314065">
              <a:lnSpc>
                <a:spcPct val="100000"/>
              </a:lnSpc>
              <a:spcBef>
                <a:spcPts val="735"/>
              </a:spcBef>
              <a:tabLst>
                <a:tab pos="630428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 = I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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{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[X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2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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d]</a:t>
            </a:r>
            <a:r>
              <a:rPr dirty="0" sz="2600" spc="-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endParaRPr sz="3000">
              <a:latin typeface="Tahoma"/>
              <a:cs typeface="Tahoma"/>
            </a:endParaRPr>
          </a:p>
          <a:p>
            <a:pPr algn="ctr" marR="3516629">
              <a:lnSpc>
                <a:spcPct val="100000"/>
              </a:lnSpc>
              <a:spcBef>
                <a:spcPts val="63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until I does not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change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4597" y="891794"/>
            <a:ext cx="30289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Goto</a:t>
            </a:r>
            <a:r>
              <a:rPr dirty="0" spc="-110"/>
              <a:t> </a:t>
            </a:r>
            <a:r>
              <a:rPr dirty="0"/>
              <a:t>algorithm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34992" y="2804426"/>
            <a:ext cx="896619" cy="1052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1915" marR="5080" indent="-69850">
              <a:lnSpc>
                <a:spcPct val="123500"/>
              </a:lnSpc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c] in</a:t>
            </a:r>
            <a:r>
              <a:rPr dirty="0" sz="2600" spc="-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  c]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1856943"/>
            <a:ext cx="4203700" cy="254889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Goto(I,</a:t>
            </a:r>
            <a:r>
              <a:rPr dirty="0" sz="2600" spc="-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X)</a:t>
            </a:r>
            <a:endParaRPr sz="2600">
              <a:latin typeface="Tahoma"/>
              <a:cs typeface="Tahoma"/>
            </a:endParaRPr>
          </a:p>
          <a:p>
            <a:pPr marL="457200">
              <a:lnSpc>
                <a:spcPct val="100000"/>
              </a:lnSpc>
              <a:spcBef>
                <a:spcPts val="62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J = {</a:t>
            </a:r>
            <a:r>
              <a:rPr dirty="0" sz="2600" spc="-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}</a:t>
            </a:r>
            <a:endParaRPr sz="2600">
              <a:latin typeface="Tahoma"/>
              <a:cs typeface="Tahoma"/>
            </a:endParaRPr>
          </a:p>
          <a:p>
            <a:pPr marL="354965">
              <a:lnSpc>
                <a:spcPct val="100000"/>
              </a:lnSpc>
              <a:spcBef>
                <a:spcPts val="610"/>
              </a:spcBef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any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 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 X</a:t>
            </a:r>
            <a:r>
              <a:rPr dirty="0" sz="2600" spc="3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algn="ctr" marL="914400">
              <a:lnSpc>
                <a:spcPct val="100000"/>
              </a:lnSpc>
              <a:spcBef>
                <a:spcPts val="73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J = J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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{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 •</a:t>
            </a:r>
            <a:r>
              <a:rPr dirty="0" sz="2600" spc="4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return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Closure(J)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0594" y="891794"/>
            <a:ext cx="46164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Building </a:t>
            </a:r>
            <a:r>
              <a:rPr dirty="0" spc="-5"/>
              <a:t>the LR(1)</a:t>
            </a:r>
            <a:r>
              <a:rPr dirty="0" spc="-60"/>
              <a:t> DFA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6933" y="1852371"/>
            <a:ext cx="7910195" cy="430974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40"/>
              </a:spcBef>
              <a:buChar char="•"/>
              <a:tabLst>
                <a:tab pos="355600" algn="l"/>
                <a:tab pos="356235" algn="l"/>
                <a:tab pos="4255770" algn="l"/>
                <a:tab pos="609409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Start with the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</a:t>
            </a:r>
            <a:r>
              <a:rPr dirty="0" sz="26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[&lt;S’&gt;	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1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&lt;S&gt;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$	I]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4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irrelevant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because we will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never shift</a:t>
            </a:r>
            <a:r>
              <a:rPr dirty="0" sz="2600" spc="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Find 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closure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 the item and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make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dirty="0" sz="26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Pick a state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05"/>
              </a:spcBef>
              <a:buChar char="•"/>
              <a:tabLst>
                <a:tab pos="756285" algn="l"/>
                <a:tab pos="2889250" algn="l"/>
                <a:tab pos="4993640" algn="l"/>
                <a:tab pos="54806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each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	[A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600" spc="3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c]	in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26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45"/>
              </a:spcBef>
              <a:buChar char="•"/>
              <a:tabLst>
                <a:tab pos="11563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find Goto(I,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X)</a:t>
            </a:r>
            <a:endParaRPr sz="26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25"/>
              </a:spcBef>
              <a:buChar char="•"/>
              <a:tabLst>
                <a:tab pos="1156335" algn="l"/>
              </a:tabLst>
            </a:pP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Goto(I, X) is not already a state,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make</a:t>
            </a:r>
            <a:r>
              <a:rPr dirty="0" sz="2600" spc="114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one</a:t>
            </a:r>
            <a:endParaRPr sz="26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20"/>
              </a:spcBef>
              <a:buChar char="•"/>
              <a:tabLst>
                <a:tab pos="11557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Add an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edge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X from state I to Goto(I, X)</a:t>
            </a:r>
            <a:r>
              <a:rPr dirty="0" sz="2600" spc="1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Repeat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until no more additions</a:t>
            </a:r>
            <a:r>
              <a:rPr dirty="0" sz="26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possible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7667" y="739393"/>
            <a:ext cx="724280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Parser Generators </a:t>
            </a:r>
            <a:r>
              <a:rPr dirty="0"/>
              <a:t>and </a:t>
            </a:r>
            <a:r>
              <a:rPr dirty="0" spc="-5"/>
              <a:t>Parse</a:t>
            </a:r>
            <a:r>
              <a:rPr dirty="0" spc="40"/>
              <a:t> </a:t>
            </a:r>
            <a:r>
              <a:rPr dirty="0" spc="-5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64533" y="1856943"/>
            <a:ext cx="8081645" cy="382968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Parser generator (YACC,</a:t>
            </a:r>
            <a:r>
              <a:rPr dirty="0" sz="26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CUP)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Given a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Produces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(shift-reduce) parser for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that</a:t>
            </a:r>
            <a:r>
              <a:rPr dirty="0" sz="2600" spc="1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Process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grammar to synthesize a</a:t>
            </a:r>
            <a:r>
              <a:rPr dirty="0" sz="2600" spc="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DFA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Contains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states that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parser can be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 transitions for terminals and</a:t>
            </a:r>
            <a:r>
              <a:rPr dirty="0" sz="2600" spc="1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non-terminals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Use DFA to create an parse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table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 table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generate code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dirty="0" sz="26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parser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Creating the parse</a:t>
            </a:r>
            <a:r>
              <a:rPr dirty="0" spc="-15"/>
              <a:t> </a:t>
            </a:r>
            <a:r>
              <a:rPr dirty="0" spc="-5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16939" y="1722831"/>
            <a:ext cx="7941309" cy="3782060"/>
          </a:xfrm>
          <a:prstGeom prst="rect">
            <a:avLst/>
          </a:prstGeom>
        </p:spPr>
        <p:txBody>
          <a:bodyPr wrap="square" lIns="0" tIns="22606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78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2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LR(1) </a:t>
            </a:r>
            <a:r>
              <a:rPr dirty="0" sz="2600" spc="-45">
                <a:solidFill>
                  <a:srgbClr val="FFFFFF"/>
                </a:solidFill>
                <a:latin typeface="Tahoma"/>
                <a:cs typeface="Tahoma"/>
              </a:rPr>
              <a:t>DFA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 lvl="1" marL="965200" marR="674370" indent="-343535">
              <a:lnSpc>
                <a:spcPts val="3120"/>
              </a:lnSpc>
              <a:spcBef>
                <a:spcPts val="1785"/>
              </a:spcBef>
              <a:buChar char="•"/>
              <a:tabLst>
                <a:tab pos="965200" algn="l"/>
                <a:tab pos="965835" algn="l"/>
              </a:tabLst>
            </a:pP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Transition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another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using a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terminal 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 is a shift to that state </a:t>
            </a:r>
            <a:r>
              <a:rPr dirty="0" sz="2600" spc="-5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shift </a:t>
            </a:r>
            <a:r>
              <a:rPr dirty="0" sz="2750" spc="-70" i="1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dirty="0" sz="2750" spc="10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55" i="1">
                <a:solidFill>
                  <a:srgbClr val="FFFFFF"/>
                </a:solidFill>
                <a:latin typeface="Tahoma"/>
                <a:cs typeface="Tahoma"/>
              </a:rPr>
              <a:t>sn</a:t>
            </a:r>
            <a:r>
              <a:rPr dirty="0" sz="2600" spc="-5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  <a:p>
            <a:pPr lvl="1" marL="965200" marR="5080" indent="-343535">
              <a:lnSpc>
                <a:spcPts val="3120"/>
              </a:lnSpc>
              <a:spcBef>
                <a:spcPts val="620"/>
              </a:spcBef>
              <a:buChar char="•"/>
              <a:tabLst>
                <a:tab pos="965200" algn="l"/>
                <a:tab pos="965835" algn="l"/>
              </a:tabLst>
            </a:pP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Transition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another state using a non-terminal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a goto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that state </a:t>
            </a:r>
            <a:r>
              <a:rPr dirty="0" sz="2600" spc="-6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750" spc="-65" i="1">
                <a:solidFill>
                  <a:srgbClr val="FFFFFF"/>
                </a:solidFill>
                <a:latin typeface="Tahoma"/>
                <a:cs typeface="Tahoma"/>
              </a:rPr>
              <a:t>goto</a:t>
            </a:r>
            <a:r>
              <a:rPr dirty="0" sz="2750" spc="8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55" i="1">
                <a:solidFill>
                  <a:srgbClr val="FFFFFF"/>
                </a:solidFill>
                <a:latin typeface="Tahoma"/>
                <a:cs typeface="Tahoma"/>
              </a:rPr>
              <a:t>sn</a:t>
            </a:r>
            <a:r>
              <a:rPr dirty="0" sz="2600" spc="-5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  <a:p>
            <a:pPr lvl="1" marL="965200" marR="179705" indent="-342900">
              <a:lnSpc>
                <a:spcPct val="97700"/>
              </a:lnSpc>
              <a:spcBef>
                <a:spcPts val="575"/>
              </a:spcBef>
              <a:buChar char="•"/>
              <a:tabLst>
                <a:tab pos="965200" algn="l"/>
                <a:tab pos="965835" algn="l"/>
                <a:tab pos="5213350" algn="l"/>
                <a:tab pos="572071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there is an item [A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2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1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•	a]	in the state,  action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input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is a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reduction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via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the  production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7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750" spc="-70" i="1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r>
              <a:rPr dirty="0" sz="2750" spc="30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40" i="1">
                <a:solidFill>
                  <a:srgbClr val="FFFFFF"/>
                </a:solidFill>
                <a:latin typeface="Tahoma"/>
                <a:cs typeface="Tahoma"/>
              </a:rPr>
              <a:t>k</a:t>
            </a:r>
            <a:r>
              <a:rPr dirty="0" sz="2600" spc="-4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121" y="891794"/>
            <a:ext cx="30251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LALR(1)</a:t>
            </a:r>
            <a:r>
              <a:rPr dirty="0" spc="-75"/>
              <a:t> </a:t>
            </a:r>
            <a:r>
              <a:rPr dirty="0" spc="-20"/>
              <a:t>Parser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6939" y="1856943"/>
            <a:ext cx="7835900" cy="414655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Motivation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LR(1)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 engine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has a large number of</a:t>
            </a:r>
            <a:r>
              <a:rPr dirty="0" sz="2600" spc="1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Simple method to eliminate</a:t>
            </a:r>
            <a:r>
              <a:rPr dirty="0" sz="2600" spc="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states</a:t>
            </a:r>
            <a:endParaRPr sz="2600">
              <a:latin typeface="Tahoma"/>
              <a:cs typeface="Tahoma"/>
            </a:endParaRPr>
          </a:p>
          <a:p>
            <a:pPr marL="355600" marR="2413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If two LR(1)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are identical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except for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look  ahead symbol of the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Then Merge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 states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Result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LALR(1)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45">
                <a:solidFill>
                  <a:srgbClr val="FFFFFF"/>
                </a:solidFill>
                <a:latin typeface="Tahoma"/>
                <a:cs typeface="Tahoma"/>
              </a:rPr>
              <a:t>DFA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30">
                <a:solidFill>
                  <a:srgbClr val="FFFFFF"/>
                </a:solidFill>
                <a:latin typeface="Tahoma"/>
                <a:cs typeface="Tahoma"/>
              </a:rPr>
              <a:t>Typically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has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many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fewer states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than</a:t>
            </a:r>
            <a:r>
              <a:rPr dirty="0" sz="26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LR(1)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May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also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have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more reduce/reduce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conflicts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378" y="495281"/>
            <a:ext cx="1303020" cy="30861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5"/>
              </a:spcBef>
            </a:pPr>
            <a:r>
              <a:rPr dirty="0" sz="1000">
                <a:latin typeface="Arial"/>
                <a:cs typeface="Arial"/>
              </a:rPr>
              <a:t>MIT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OpenCourseWare  </a:t>
            </a:r>
            <a:r>
              <a:rPr dirty="0" sz="100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http://ocw.mit.edu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954" y="1338612"/>
            <a:ext cx="2694940" cy="467359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200" spc="-5">
                <a:latin typeface="Arial"/>
                <a:cs typeface="Arial"/>
              </a:rPr>
              <a:t>6.035 Computer Language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Engineering</a:t>
            </a:r>
            <a:endParaRPr sz="12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380"/>
              </a:spcBef>
            </a:pPr>
            <a:r>
              <a:rPr dirty="0" sz="1000">
                <a:latin typeface="Arial"/>
                <a:cs typeface="Arial"/>
              </a:rPr>
              <a:t>Spring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1026" y="2410340"/>
            <a:ext cx="5368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information about citing these materials or our </a:t>
            </a:r>
            <a:r>
              <a:rPr dirty="0" sz="1000">
                <a:latin typeface="Arial"/>
                <a:cs typeface="Arial"/>
              </a:rPr>
              <a:t>Terms of Use, visit: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http://ocw.mit.edu/terms</a:t>
            </a:r>
            <a:r>
              <a:rPr dirty="0" sz="100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3821" y="891794"/>
            <a:ext cx="173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6939" y="1882196"/>
            <a:ext cx="2335530" cy="1574165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6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6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540"/>
              </a:spcBef>
              <a:tabLst>
                <a:tab pos="920115" algn="l"/>
                <a:tab pos="1534160" algn="l"/>
                <a:tab pos="1958975" algn="l"/>
              </a:tabLst>
            </a:pPr>
            <a:r>
              <a:rPr dirty="0" sz="3150" spc="-8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30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150" spc="-9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30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540"/>
              </a:spcBef>
              <a:tabLst>
                <a:tab pos="1423035" algn="l"/>
              </a:tabLst>
            </a:pPr>
            <a:r>
              <a:rPr dirty="0" sz="3150" spc="-9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3150" spc="-6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000" spc="-5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3150" spc="-5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3150" spc="-7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74139" y="3495978"/>
            <a:ext cx="1629410" cy="50863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65835" algn="l"/>
                <a:tab pos="1470025" algn="l"/>
              </a:tabLst>
            </a:pPr>
            <a:r>
              <a:rPr dirty="0" sz="3150" spc="-9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3150" spc="-6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3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(	)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4540" y="2328925"/>
            <a:ext cx="526415" cy="167132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1)</a:t>
            </a:r>
            <a:endParaRPr sz="3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2)</a:t>
            </a:r>
            <a:endParaRPr sz="3000">
              <a:latin typeface="Tahoma"/>
              <a:cs typeface="Tahoma"/>
            </a:endParaRPr>
          </a:p>
          <a:p>
            <a:pPr marL="13335">
              <a:lnSpc>
                <a:spcPct val="100000"/>
              </a:lnSpc>
              <a:spcBef>
                <a:spcPts val="72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3)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545" y="739393"/>
            <a:ext cx="55257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DFA States Based </a:t>
            </a:r>
            <a:r>
              <a:rPr dirty="0"/>
              <a:t>on</a:t>
            </a:r>
            <a:r>
              <a:rPr dirty="0" spc="-30"/>
              <a:t> </a:t>
            </a:r>
            <a:r>
              <a:rPr dirty="0" spc="-5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21739" y="1784095"/>
            <a:ext cx="6410325" cy="20599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We need to capture how much of a given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production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we have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scanned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far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00">
              <a:latin typeface="Tahoma"/>
              <a:cs typeface="Tahoma"/>
            </a:endParaRPr>
          </a:p>
          <a:p>
            <a:pPr marL="2298065">
              <a:lnSpc>
                <a:spcPct val="100000"/>
              </a:lnSpc>
              <a:tabLst>
                <a:tab pos="3280410" algn="l"/>
                <a:tab pos="5391150" algn="l"/>
              </a:tabLst>
            </a:pPr>
            <a:r>
              <a:rPr dirty="0" sz="48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4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4800">
                <a:solidFill>
                  <a:srgbClr val="FFFFFF"/>
                </a:solidFill>
                <a:latin typeface="Tahoma"/>
                <a:cs typeface="Tahoma"/>
              </a:rPr>
              <a:t>(	)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63756" y="3657600"/>
            <a:ext cx="803910" cy="716280"/>
          </a:xfrm>
          <a:custGeom>
            <a:avLst/>
            <a:gdLst/>
            <a:ahLst/>
            <a:cxnLst/>
            <a:rect l="l" t="t" r="r" b="b"/>
            <a:pathLst>
              <a:path w="803910" h="716279">
                <a:moveTo>
                  <a:pt x="698056" y="138425"/>
                </a:moveTo>
                <a:lnTo>
                  <a:pt x="659171" y="97282"/>
                </a:lnTo>
                <a:lnTo>
                  <a:pt x="0" y="716279"/>
                </a:lnTo>
                <a:lnTo>
                  <a:pt x="83223" y="716279"/>
                </a:lnTo>
                <a:lnTo>
                  <a:pt x="698056" y="138425"/>
                </a:lnTo>
                <a:close/>
              </a:path>
              <a:path w="803910" h="716279">
                <a:moveTo>
                  <a:pt x="803443" y="0"/>
                </a:moveTo>
                <a:lnTo>
                  <a:pt x="619801" y="55625"/>
                </a:lnTo>
                <a:lnTo>
                  <a:pt x="659171" y="97282"/>
                </a:lnTo>
                <a:lnTo>
                  <a:pt x="679999" y="77724"/>
                </a:lnTo>
                <a:lnTo>
                  <a:pt x="718861" y="118872"/>
                </a:lnTo>
                <a:lnTo>
                  <a:pt x="718861" y="160437"/>
                </a:lnTo>
                <a:lnTo>
                  <a:pt x="737911" y="180594"/>
                </a:lnTo>
                <a:lnTo>
                  <a:pt x="803443" y="0"/>
                </a:lnTo>
                <a:close/>
              </a:path>
              <a:path w="803910" h="716279">
                <a:moveTo>
                  <a:pt x="718861" y="118872"/>
                </a:moveTo>
                <a:lnTo>
                  <a:pt x="679999" y="77724"/>
                </a:lnTo>
                <a:lnTo>
                  <a:pt x="659171" y="97282"/>
                </a:lnTo>
                <a:lnTo>
                  <a:pt x="698056" y="138425"/>
                </a:lnTo>
                <a:lnTo>
                  <a:pt x="718861" y="118872"/>
                </a:lnTo>
                <a:close/>
              </a:path>
              <a:path w="803910" h="716279">
                <a:moveTo>
                  <a:pt x="718861" y="160437"/>
                </a:moveTo>
                <a:lnTo>
                  <a:pt x="718861" y="118872"/>
                </a:lnTo>
                <a:lnTo>
                  <a:pt x="698056" y="138425"/>
                </a:lnTo>
                <a:lnTo>
                  <a:pt x="718861" y="160437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03075" y="3581400"/>
            <a:ext cx="191135" cy="792480"/>
          </a:xfrm>
          <a:custGeom>
            <a:avLst/>
            <a:gdLst/>
            <a:ahLst/>
            <a:cxnLst/>
            <a:rect l="l" t="t" r="r" b="b"/>
            <a:pathLst>
              <a:path w="191135" h="792479">
                <a:moveTo>
                  <a:pt x="133998" y="174244"/>
                </a:moveTo>
                <a:lnTo>
                  <a:pt x="76908" y="167107"/>
                </a:lnTo>
                <a:lnTo>
                  <a:pt x="0" y="792479"/>
                </a:lnTo>
                <a:lnTo>
                  <a:pt x="57412" y="792479"/>
                </a:lnTo>
                <a:lnTo>
                  <a:pt x="133998" y="174244"/>
                </a:lnTo>
                <a:close/>
              </a:path>
              <a:path w="191135" h="792479">
                <a:moveTo>
                  <a:pt x="190893" y="181355"/>
                </a:moveTo>
                <a:lnTo>
                  <a:pt x="126123" y="0"/>
                </a:lnTo>
                <a:lnTo>
                  <a:pt x="20205" y="160020"/>
                </a:lnTo>
                <a:lnTo>
                  <a:pt x="76908" y="167107"/>
                </a:lnTo>
                <a:lnTo>
                  <a:pt x="80403" y="138684"/>
                </a:lnTo>
                <a:lnTo>
                  <a:pt x="137553" y="145541"/>
                </a:lnTo>
                <a:lnTo>
                  <a:pt x="137553" y="174688"/>
                </a:lnTo>
                <a:lnTo>
                  <a:pt x="190893" y="181355"/>
                </a:lnTo>
                <a:close/>
              </a:path>
              <a:path w="191135" h="792479">
                <a:moveTo>
                  <a:pt x="137553" y="145541"/>
                </a:moveTo>
                <a:lnTo>
                  <a:pt x="80403" y="138684"/>
                </a:lnTo>
                <a:lnTo>
                  <a:pt x="76908" y="167107"/>
                </a:lnTo>
                <a:lnTo>
                  <a:pt x="133998" y="174244"/>
                </a:lnTo>
                <a:lnTo>
                  <a:pt x="137553" y="145541"/>
                </a:lnTo>
                <a:close/>
              </a:path>
              <a:path w="191135" h="792479">
                <a:moveTo>
                  <a:pt x="137553" y="174688"/>
                </a:moveTo>
                <a:lnTo>
                  <a:pt x="137553" y="145541"/>
                </a:lnTo>
                <a:lnTo>
                  <a:pt x="133998" y="174244"/>
                </a:lnTo>
                <a:lnTo>
                  <a:pt x="137553" y="174688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127241" y="3581400"/>
            <a:ext cx="257810" cy="792480"/>
          </a:xfrm>
          <a:custGeom>
            <a:avLst/>
            <a:gdLst/>
            <a:ahLst/>
            <a:cxnLst/>
            <a:rect l="l" t="t" r="r" b="b"/>
            <a:pathLst>
              <a:path w="257810" h="792479">
                <a:moveTo>
                  <a:pt x="167640" y="147827"/>
                </a:moveTo>
                <a:lnTo>
                  <a:pt x="44958" y="0"/>
                </a:lnTo>
                <a:lnTo>
                  <a:pt x="0" y="186689"/>
                </a:lnTo>
                <a:lnTo>
                  <a:pt x="49530" y="175208"/>
                </a:lnTo>
                <a:lnTo>
                  <a:pt x="49530" y="146303"/>
                </a:lnTo>
                <a:lnTo>
                  <a:pt x="105156" y="133350"/>
                </a:lnTo>
                <a:lnTo>
                  <a:pt x="111505" y="160840"/>
                </a:lnTo>
                <a:lnTo>
                  <a:pt x="167640" y="147827"/>
                </a:lnTo>
                <a:close/>
              </a:path>
              <a:path w="257810" h="792479">
                <a:moveTo>
                  <a:pt x="111505" y="160840"/>
                </a:moveTo>
                <a:lnTo>
                  <a:pt x="105156" y="133350"/>
                </a:lnTo>
                <a:lnTo>
                  <a:pt x="49530" y="146303"/>
                </a:lnTo>
                <a:lnTo>
                  <a:pt x="55866" y="173739"/>
                </a:lnTo>
                <a:lnTo>
                  <a:pt x="111505" y="160840"/>
                </a:lnTo>
                <a:close/>
              </a:path>
              <a:path w="257810" h="792479">
                <a:moveTo>
                  <a:pt x="55866" y="173739"/>
                </a:moveTo>
                <a:lnTo>
                  <a:pt x="49530" y="146303"/>
                </a:lnTo>
                <a:lnTo>
                  <a:pt x="49530" y="175208"/>
                </a:lnTo>
                <a:lnTo>
                  <a:pt x="55866" y="173739"/>
                </a:lnTo>
                <a:close/>
              </a:path>
              <a:path w="257810" h="792479">
                <a:moveTo>
                  <a:pt x="257399" y="792479"/>
                </a:moveTo>
                <a:lnTo>
                  <a:pt x="111505" y="160840"/>
                </a:lnTo>
                <a:lnTo>
                  <a:pt x="55866" y="173739"/>
                </a:lnTo>
                <a:lnTo>
                  <a:pt x="198781" y="792479"/>
                </a:lnTo>
                <a:lnTo>
                  <a:pt x="257399" y="792479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15200" y="3657600"/>
            <a:ext cx="451484" cy="716280"/>
          </a:xfrm>
          <a:custGeom>
            <a:avLst/>
            <a:gdLst/>
            <a:ahLst/>
            <a:cxnLst/>
            <a:rect l="l" t="t" r="r" b="b"/>
            <a:pathLst>
              <a:path w="451484" h="716279">
                <a:moveTo>
                  <a:pt x="160781" y="105155"/>
                </a:moveTo>
                <a:lnTo>
                  <a:pt x="0" y="0"/>
                </a:lnTo>
                <a:lnTo>
                  <a:pt x="12953" y="192024"/>
                </a:lnTo>
                <a:lnTo>
                  <a:pt x="48005" y="171426"/>
                </a:lnTo>
                <a:lnTo>
                  <a:pt x="48005" y="137922"/>
                </a:lnTo>
                <a:lnTo>
                  <a:pt x="96774" y="109727"/>
                </a:lnTo>
                <a:lnTo>
                  <a:pt x="111136" y="134329"/>
                </a:lnTo>
                <a:lnTo>
                  <a:pt x="160781" y="105155"/>
                </a:lnTo>
                <a:close/>
              </a:path>
              <a:path w="451484" h="716279">
                <a:moveTo>
                  <a:pt x="111136" y="134329"/>
                </a:moveTo>
                <a:lnTo>
                  <a:pt x="96774" y="109727"/>
                </a:lnTo>
                <a:lnTo>
                  <a:pt x="48005" y="137922"/>
                </a:lnTo>
                <a:lnTo>
                  <a:pt x="62552" y="162878"/>
                </a:lnTo>
                <a:lnTo>
                  <a:pt x="111136" y="134329"/>
                </a:lnTo>
                <a:close/>
              </a:path>
              <a:path w="451484" h="716279">
                <a:moveTo>
                  <a:pt x="62552" y="162878"/>
                </a:moveTo>
                <a:lnTo>
                  <a:pt x="48005" y="137922"/>
                </a:lnTo>
                <a:lnTo>
                  <a:pt x="48005" y="171426"/>
                </a:lnTo>
                <a:lnTo>
                  <a:pt x="62552" y="162878"/>
                </a:lnTo>
                <a:close/>
              </a:path>
              <a:path w="451484" h="716279">
                <a:moveTo>
                  <a:pt x="450888" y="716279"/>
                </a:moveTo>
                <a:lnTo>
                  <a:pt x="111136" y="134329"/>
                </a:lnTo>
                <a:lnTo>
                  <a:pt x="62552" y="162878"/>
                </a:lnTo>
                <a:lnTo>
                  <a:pt x="385102" y="716279"/>
                </a:lnTo>
                <a:lnTo>
                  <a:pt x="450888" y="716279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831339" y="4517390"/>
            <a:ext cx="209359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FFFF65"/>
                </a:solidFill>
                <a:latin typeface="Tahoma"/>
                <a:cs typeface="Tahoma"/>
              </a:rPr>
              <a:t>Are we</a:t>
            </a:r>
            <a:r>
              <a:rPr dirty="0" sz="2800" spc="-95">
                <a:solidFill>
                  <a:srgbClr val="FFFF65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FFFF65"/>
                </a:solidFill>
                <a:latin typeface="Tahoma"/>
                <a:cs typeface="Tahoma"/>
              </a:rPr>
              <a:t>here?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93542" y="4373879"/>
            <a:ext cx="353695" cy="295910"/>
          </a:xfrm>
          <a:custGeom>
            <a:avLst/>
            <a:gdLst/>
            <a:ahLst/>
            <a:cxnLst/>
            <a:rect l="l" t="t" r="r" b="b"/>
            <a:pathLst>
              <a:path w="353695" h="295910">
                <a:moveTo>
                  <a:pt x="353437" y="0"/>
                </a:moveTo>
                <a:lnTo>
                  <a:pt x="270214" y="0"/>
                </a:lnTo>
                <a:lnTo>
                  <a:pt x="0" y="253746"/>
                </a:lnTo>
                <a:lnTo>
                  <a:pt x="38862" y="295656"/>
                </a:lnTo>
                <a:lnTo>
                  <a:pt x="353437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79085" y="4373879"/>
            <a:ext cx="81915" cy="201930"/>
          </a:xfrm>
          <a:custGeom>
            <a:avLst/>
            <a:gdLst/>
            <a:ahLst/>
            <a:cxnLst/>
            <a:rect l="l" t="t" r="r" b="b"/>
            <a:pathLst>
              <a:path w="81914" h="201929">
                <a:moveTo>
                  <a:pt x="81402" y="0"/>
                </a:moveTo>
                <a:lnTo>
                  <a:pt x="23990" y="0"/>
                </a:lnTo>
                <a:lnTo>
                  <a:pt x="0" y="195072"/>
                </a:lnTo>
                <a:lnTo>
                  <a:pt x="56387" y="201930"/>
                </a:lnTo>
                <a:lnTo>
                  <a:pt x="81402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193540" y="4517390"/>
            <a:ext cx="289179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FFFF65"/>
                </a:solidFill>
                <a:latin typeface="Tahoma"/>
                <a:cs typeface="Tahoma"/>
              </a:rPr>
              <a:t>Or here? Or</a:t>
            </a:r>
            <a:r>
              <a:rPr dirty="0" sz="2800" spc="210">
                <a:solidFill>
                  <a:srgbClr val="FFFF65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FFFF65"/>
                </a:solidFill>
                <a:latin typeface="Tahoma"/>
                <a:cs typeface="Tahoma"/>
              </a:rPr>
              <a:t>here?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26023" y="4373879"/>
            <a:ext cx="103505" cy="205104"/>
          </a:xfrm>
          <a:custGeom>
            <a:avLst/>
            <a:gdLst/>
            <a:ahLst/>
            <a:cxnLst/>
            <a:rect l="l" t="t" r="r" b="b"/>
            <a:pathLst>
              <a:path w="103504" h="205104">
                <a:moveTo>
                  <a:pt x="102970" y="192024"/>
                </a:moveTo>
                <a:lnTo>
                  <a:pt x="58618" y="0"/>
                </a:lnTo>
                <a:lnTo>
                  <a:pt x="0" y="0"/>
                </a:lnTo>
                <a:lnTo>
                  <a:pt x="47344" y="204978"/>
                </a:lnTo>
                <a:lnTo>
                  <a:pt x="102970" y="192024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317740" y="4517390"/>
            <a:ext cx="138366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FFFF65"/>
                </a:solidFill>
                <a:latin typeface="Tahoma"/>
                <a:cs typeface="Tahoma"/>
              </a:rPr>
              <a:t>Or</a:t>
            </a:r>
            <a:r>
              <a:rPr dirty="0" sz="2800" spc="-95">
                <a:solidFill>
                  <a:srgbClr val="FFFF65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FFFF65"/>
                </a:solidFill>
                <a:latin typeface="Tahoma"/>
                <a:cs typeface="Tahoma"/>
              </a:rPr>
              <a:t>here?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00302" y="4373879"/>
            <a:ext cx="173990" cy="212725"/>
          </a:xfrm>
          <a:custGeom>
            <a:avLst/>
            <a:gdLst/>
            <a:ahLst/>
            <a:cxnLst/>
            <a:rect l="l" t="t" r="r" b="b"/>
            <a:pathLst>
              <a:path w="173990" h="212725">
                <a:moveTo>
                  <a:pt x="173443" y="184404"/>
                </a:moveTo>
                <a:lnTo>
                  <a:pt x="65785" y="0"/>
                </a:lnTo>
                <a:lnTo>
                  <a:pt x="0" y="0"/>
                </a:lnTo>
                <a:lnTo>
                  <a:pt x="123913" y="212598"/>
                </a:lnTo>
                <a:lnTo>
                  <a:pt x="173443" y="184404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39665" y="739393"/>
            <a:ext cx="11779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21739" y="1784095"/>
            <a:ext cx="6410325" cy="4330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We need to capture how much of a given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production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we have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scanned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far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Tahoma"/>
              <a:buChar char="•"/>
            </a:pPr>
            <a:endParaRPr sz="3300">
              <a:latin typeface="Tahoma"/>
              <a:cs typeface="Tahoma"/>
            </a:endParaRPr>
          </a:p>
          <a:p>
            <a:pPr marL="2298065">
              <a:lnSpc>
                <a:spcPct val="100000"/>
              </a:lnSpc>
              <a:tabLst>
                <a:tab pos="3470910" algn="l"/>
                <a:tab pos="5581650" algn="l"/>
              </a:tabLst>
            </a:pPr>
            <a:r>
              <a:rPr dirty="0" sz="48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4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4800">
                <a:solidFill>
                  <a:srgbClr val="FFFFFF"/>
                </a:solidFill>
                <a:latin typeface="Tahoma"/>
                <a:cs typeface="Tahoma"/>
              </a:rPr>
              <a:t>(	)</a:t>
            </a:r>
            <a:endParaRPr sz="4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07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Production Generates 4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14"/>
              </a:spcBef>
              <a:tabLst>
                <a:tab pos="755015" algn="l"/>
                <a:tab pos="1177925" algn="l"/>
                <a:tab pos="1629410" algn="l"/>
                <a:tab pos="1931670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05"/>
              </a:spcBef>
              <a:tabLst>
                <a:tab pos="755015" algn="l"/>
                <a:tab pos="1717039" algn="l"/>
                <a:tab pos="1998980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09"/>
              </a:spcBef>
              <a:tabLst>
                <a:tab pos="755015" algn="l"/>
                <a:tab pos="1717039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 spc="-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405"/>
              </a:spcBef>
              <a:tabLst>
                <a:tab pos="755015" algn="l"/>
                <a:tab pos="1717039" algn="l"/>
                <a:tab pos="2353945" algn="l"/>
              </a:tabLst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	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7135" y="891794"/>
            <a:ext cx="35636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Example of</a:t>
            </a:r>
            <a:r>
              <a:rPr dirty="0" spc="-35"/>
              <a:t> </a:t>
            </a:r>
            <a:r>
              <a:rPr dirty="0" spc="-5"/>
              <a:t>Items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6939" y="1881604"/>
            <a:ext cx="2335530" cy="1682114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dirty="0" sz="26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6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14"/>
              </a:spcBef>
              <a:tabLst>
                <a:tab pos="799465" algn="l"/>
                <a:tab pos="149923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05"/>
              </a:spcBef>
              <a:tabLst>
                <a:tab pos="11690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718185">
              <a:lnSpc>
                <a:spcPct val="100000"/>
              </a:lnSpc>
              <a:spcBef>
                <a:spcPts val="509"/>
              </a:spcBef>
              <a:tabLst>
                <a:tab pos="1169035" algn="l"/>
                <a:tab pos="1537335" algn="l"/>
              </a:tabLst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2154" y="1957772"/>
            <a:ext cx="1878964" cy="128270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Items</a:t>
            </a:r>
            <a:endParaRPr sz="26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14"/>
              </a:spcBef>
              <a:tabLst>
                <a:tab pos="799465" algn="l"/>
                <a:tab pos="124968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05"/>
              </a:spcBef>
              <a:tabLst>
                <a:tab pos="1626870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$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879340" y="3214807"/>
            <a:ext cx="1489075" cy="163512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01346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 • 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1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r>
              <a:rPr dirty="0" sz="22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126174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	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879340" y="4824151"/>
            <a:ext cx="1677670" cy="123253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013460" algn="l"/>
                <a:tab pos="1383030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	(	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906144" algn="l"/>
                <a:tab pos="120840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	•	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1255395" algn="l"/>
                <a:tab pos="153733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Martin Rinard</dc:creator>
  <dc:title>6.035 Lecture 3b, Parse table construction</dc:title>
  <dcterms:created xsi:type="dcterms:W3CDTF">2019-12-08T19:21:38Z</dcterms:created>
  <dcterms:modified xsi:type="dcterms:W3CDTF">2019-12-08T19:21:38Z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2010-12-02T00:00:00Z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2019-12-08T00:00:00Z</vt:filetime>
  </property>
</Properties>
</file>