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5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F00C2-ADE0-47E6-AA22-6A34DB2D98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16AC91-6B43-4F53-A8C1-35D0E55AE4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B6720E-E69D-4B1C-9D80-647C032EFAAC}"/>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5" name="Footer Placeholder 4">
            <a:extLst>
              <a:ext uri="{FF2B5EF4-FFF2-40B4-BE49-F238E27FC236}">
                <a16:creationId xmlns:a16="http://schemas.microsoft.com/office/drawing/2014/main" id="{798123AA-6505-4E4F-ABD4-47662A545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3733B-CB88-4A2A-85A7-75AD597AF3DA}"/>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3399071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6A2AD-73F3-4F75-A9B0-1BF993939E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6E4156-0BA7-43DA-80DE-A9D6B2D2F3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18EA23-2686-45AE-B344-246C13F0DC62}"/>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5" name="Footer Placeholder 4">
            <a:extLst>
              <a:ext uri="{FF2B5EF4-FFF2-40B4-BE49-F238E27FC236}">
                <a16:creationId xmlns:a16="http://schemas.microsoft.com/office/drawing/2014/main" id="{339DF64B-71F7-4A3E-954D-D35E4A2519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E08C56-FD36-4E48-B324-CDD36085007F}"/>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508585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D6E5E8-809B-42E7-8C63-1FEEDC736D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A3D9D7-406C-4837-BE87-843BFEEFD99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5E07CB-2A6F-4C70-A957-2C7137B5EE94}"/>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5" name="Footer Placeholder 4">
            <a:extLst>
              <a:ext uri="{FF2B5EF4-FFF2-40B4-BE49-F238E27FC236}">
                <a16:creationId xmlns:a16="http://schemas.microsoft.com/office/drawing/2014/main" id="{9412DDA7-FE4F-4989-B861-4E98D49F7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E756A2-91F1-4711-BCEA-8A5457104EFB}"/>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268170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B0770-CDB3-41BD-86B8-C3E9BD8C8B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9F2CAF-29B9-4CB3-B394-D781A2922B3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9576DA-D20D-449A-8CFC-6CDA3639E30C}"/>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5" name="Footer Placeholder 4">
            <a:extLst>
              <a:ext uri="{FF2B5EF4-FFF2-40B4-BE49-F238E27FC236}">
                <a16:creationId xmlns:a16="http://schemas.microsoft.com/office/drawing/2014/main" id="{493DF770-B407-4CDD-998F-DC3FA089BB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9EF5BD-D286-45E4-834D-7AABFB0CEC16}"/>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2174147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91A22-A62C-499A-911A-AA7B5F145A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0496D0-2543-4CB9-934C-B4672AF22F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4A5A1BE-D56E-478E-8CDE-CF4616C02014}"/>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5" name="Footer Placeholder 4">
            <a:extLst>
              <a:ext uri="{FF2B5EF4-FFF2-40B4-BE49-F238E27FC236}">
                <a16:creationId xmlns:a16="http://schemas.microsoft.com/office/drawing/2014/main" id="{C354C0FC-3436-4B91-BD21-1C00F705D7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8D8FB-0AB1-4E36-97B5-5CB8C48451AC}"/>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4161352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70712-F8A5-4CF6-A8B6-290D4E877D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6B518F-1745-4CCB-836F-4DFF9108CD3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D8358-72DC-4F14-ACE2-8DF9F27A34C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076802-7B91-495F-A8FC-4BF7A1C7662A}"/>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6" name="Footer Placeholder 5">
            <a:extLst>
              <a:ext uri="{FF2B5EF4-FFF2-40B4-BE49-F238E27FC236}">
                <a16:creationId xmlns:a16="http://schemas.microsoft.com/office/drawing/2014/main" id="{B627F01B-D875-44F2-AF89-A9B6A406F7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6B700C-FF11-4534-8E0E-6A5B86D0198A}"/>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3277844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58D7F-087C-4924-BA50-26A1084CB4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088BA9-4603-40A0-8472-EE49D008A1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7A834FF-EB9C-4FC4-9697-1FA5BD9E0F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9FFC04-01F6-4B54-98E1-C6EE6125E2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2CED922-FA75-4109-AD1C-025A2A85C99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3FCFF3-B635-4D08-A265-4762563261D5}"/>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8" name="Footer Placeholder 7">
            <a:extLst>
              <a:ext uri="{FF2B5EF4-FFF2-40B4-BE49-F238E27FC236}">
                <a16:creationId xmlns:a16="http://schemas.microsoft.com/office/drawing/2014/main" id="{DCF4FCAC-DBE1-4346-8C60-0794921770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3348F0-CF47-4130-AE9D-126A0B049787}"/>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587339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7410E-BE1A-4632-BA9E-A4D60E0FF5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A3D22D-1B92-49C8-9726-13E6E968FF14}"/>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4" name="Footer Placeholder 3">
            <a:extLst>
              <a:ext uri="{FF2B5EF4-FFF2-40B4-BE49-F238E27FC236}">
                <a16:creationId xmlns:a16="http://schemas.microsoft.com/office/drawing/2014/main" id="{9DFDA5BF-A4E3-495B-B747-155C5F98D4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328646-0A21-4EF4-83E0-ACB1443878E8}"/>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4216240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86530E-EA2E-41A2-898D-4DEE5D6187E8}"/>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3" name="Footer Placeholder 2">
            <a:extLst>
              <a:ext uri="{FF2B5EF4-FFF2-40B4-BE49-F238E27FC236}">
                <a16:creationId xmlns:a16="http://schemas.microsoft.com/office/drawing/2014/main" id="{72C4F5A7-08F9-47E4-83AC-46E1CF7660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EF9DAB-8150-418D-B913-C2DF19890AF3}"/>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1670567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1EF4-4219-4C54-9F1D-0D8FBE63A3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092B73-C3D4-4195-ABC5-A3F063786C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08E7FD-D72D-48AC-8714-B536D2173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40E8A5-A667-4DD0-B034-5C04A35720A2}"/>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6" name="Footer Placeholder 5">
            <a:extLst>
              <a:ext uri="{FF2B5EF4-FFF2-40B4-BE49-F238E27FC236}">
                <a16:creationId xmlns:a16="http://schemas.microsoft.com/office/drawing/2014/main" id="{FBCF0BA7-8C1D-4BA0-AE6D-C2B74D6B97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ED0781-BDAA-4408-9CFB-EBDDB15F87B0}"/>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2011980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18DF3-186D-47A4-BC26-7F1CC42B69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1B2DE4-43B4-4931-AE44-863AB51A50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140A98-6115-4C38-A2BF-E22E1369F9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FCF885-906D-4CD7-BA98-28DA77A25D78}"/>
              </a:ext>
            </a:extLst>
          </p:cNvPr>
          <p:cNvSpPr>
            <a:spLocks noGrp="1"/>
          </p:cNvSpPr>
          <p:nvPr>
            <p:ph type="dt" sz="half" idx="10"/>
          </p:nvPr>
        </p:nvSpPr>
        <p:spPr/>
        <p:txBody>
          <a:bodyPr/>
          <a:lstStyle/>
          <a:p>
            <a:fld id="{B873DA67-1608-4559-8AE5-95CBF95ADC6C}" type="datetimeFigureOut">
              <a:rPr lang="en-US" smtClean="0"/>
              <a:t>5/5/2024</a:t>
            </a:fld>
            <a:endParaRPr lang="en-US"/>
          </a:p>
        </p:txBody>
      </p:sp>
      <p:sp>
        <p:nvSpPr>
          <p:cNvPr id="6" name="Footer Placeholder 5">
            <a:extLst>
              <a:ext uri="{FF2B5EF4-FFF2-40B4-BE49-F238E27FC236}">
                <a16:creationId xmlns:a16="http://schemas.microsoft.com/office/drawing/2014/main" id="{9D11C533-BB78-4193-ACF2-A5033BADF8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D7725D-27EF-42B0-B39B-686979869AFA}"/>
              </a:ext>
            </a:extLst>
          </p:cNvPr>
          <p:cNvSpPr>
            <a:spLocks noGrp="1"/>
          </p:cNvSpPr>
          <p:nvPr>
            <p:ph type="sldNum" sz="quarter" idx="12"/>
          </p:nvPr>
        </p:nvSpPr>
        <p:spPr/>
        <p:txBody>
          <a:bodyPr/>
          <a:lstStyle/>
          <a:p>
            <a:fld id="{C41353A4-6F1C-4CCB-924E-83B13C206CE9}" type="slidenum">
              <a:rPr lang="en-US" smtClean="0"/>
              <a:t>‹#›</a:t>
            </a:fld>
            <a:endParaRPr lang="en-US"/>
          </a:p>
        </p:txBody>
      </p:sp>
    </p:spTree>
    <p:extLst>
      <p:ext uri="{BB962C8B-B14F-4D97-AF65-F5344CB8AC3E}">
        <p14:creationId xmlns:p14="http://schemas.microsoft.com/office/powerpoint/2010/main" val="2600408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1CED5F-71D9-477A-873F-09C035932C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17FC6C-17BF-47C7-AE58-94790ABEEE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E1136-D9CD-4916-9738-22055AE6F0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3DA67-1608-4559-8AE5-95CBF95ADC6C}" type="datetimeFigureOut">
              <a:rPr lang="en-US" smtClean="0"/>
              <a:t>5/5/2024</a:t>
            </a:fld>
            <a:endParaRPr lang="en-US"/>
          </a:p>
        </p:txBody>
      </p:sp>
      <p:sp>
        <p:nvSpPr>
          <p:cNvPr id="5" name="Footer Placeholder 4">
            <a:extLst>
              <a:ext uri="{FF2B5EF4-FFF2-40B4-BE49-F238E27FC236}">
                <a16:creationId xmlns:a16="http://schemas.microsoft.com/office/drawing/2014/main" id="{8B20C63A-8313-4E11-9EF6-C1A9C186EC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93E436-FD38-4897-A897-37A01AAA7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353A4-6F1C-4CCB-924E-83B13C206CE9}" type="slidenum">
              <a:rPr lang="en-US" smtClean="0"/>
              <a:t>‹#›</a:t>
            </a:fld>
            <a:endParaRPr lang="en-US"/>
          </a:p>
        </p:txBody>
      </p:sp>
    </p:spTree>
    <p:extLst>
      <p:ext uri="{BB962C8B-B14F-4D97-AF65-F5344CB8AC3E}">
        <p14:creationId xmlns:p14="http://schemas.microsoft.com/office/powerpoint/2010/main" val="60633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hoenixnap.com/kb/dns-record-typ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04896-D3BD-4D9A-AE84-3CF09CD06D2E}"/>
              </a:ext>
            </a:extLst>
          </p:cNvPr>
          <p:cNvSpPr>
            <a:spLocks noGrp="1"/>
          </p:cNvSpPr>
          <p:nvPr>
            <p:ph type="ctrTitle"/>
          </p:nvPr>
        </p:nvSpPr>
        <p:spPr>
          <a:xfrm>
            <a:off x="1524000" y="1135426"/>
            <a:ext cx="9144000" cy="2387600"/>
          </a:xfrm>
        </p:spPr>
        <p:txBody>
          <a:bodyPr/>
          <a:lstStyle/>
          <a:p>
            <a:r>
              <a:rPr lang="en-US" dirty="0"/>
              <a:t>Inspecting Application Layer Protocols: </a:t>
            </a:r>
            <a:r>
              <a:rPr lang="en-US" dirty="0" smtClean="0"/>
              <a:t>DNS</a:t>
            </a:r>
            <a:endParaRPr lang="en-US" dirty="0"/>
          </a:p>
        </p:txBody>
      </p:sp>
      <p:sp>
        <p:nvSpPr>
          <p:cNvPr id="3" name="Subtitle 2">
            <a:extLst>
              <a:ext uri="{FF2B5EF4-FFF2-40B4-BE49-F238E27FC236}">
                <a16:creationId xmlns:a16="http://schemas.microsoft.com/office/drawing/2014/main" id="{0C6D03E9-806E-45CE-9505-496A57F9659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880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53F00-E758-4B07-9B80-05463F9D0BCF}"/>
              </a:ext>
            </a:extLst>
          </p:cNvPr>
          <p:cNvSpPr>
            <a:spLocks noGrp="1"/>
          </p:cNvSpPr>
          <p:nvPr>
            <p:ph type="title"/>
          </p:nvPr>
        </p:nvSpPr>
        <p:spPr/>
        <p:txBody>
          <a:bodyPr/>
          <a:lstStyle/>
          <a:p>
            <a:r>
              <a:rPr lang="en-US" dirty="0"/>
              <a:t>Transaction ID</a:t>
            </a:r>
          </a:p>
        </p:txBody>
      </p:sp>
      <p:sp>
        <p:nvSpPr>
          <p:cNvPr id="3" name="Content Placeholder 2">
            <a:extLst>
              <a:ext uri="{FF2B5EF4-FFF2-40B4-BE49-F238E27FC236}">
                <a16:creationId xmlns:a16="http://schemas.microsoft.com/office/drawing/2014/main" id="{AA42E0D1-7313-4F75-B7C0-ED4CEEECBF64}"/>
              </a:ext>
            </a:extLst>
          </p:cNvPr>
          <p:cNvSpPr>
            <a:spLocks noGrp="1"/>
          </p:cNvSpPr>
          <p:nvPr>
            <p:ph idx="1"/>
          </p:nvPr>
        </p:nvSpPr>
        <p:spPr/>
        <p:txBody>
          <a:bodyPr/>
          <a:lstStyle/>
          <a:p>
            <a:r>
              <a:rPr lang="en-US" dirty="0"/>
              <a:t>Transaction ID is an essential element of a DNS packet, as it identifies the specific DNS transaction during the exchange of the query and response packets.</a:t>
            </a:r>
          </a:p>
          <a:p>
            <a:endParaRPr lang="en-US" dirty="0"/>
          </a:p>
          <a:p>
            <a:r>
              <a:rPr lang="en-US" dirty="0"/>
              <a:t> Wireshark keeps track of Transaction ID so that you can easily reference parts of the transaction.</a:t>
            </a:r>
          </a:p>
        </p:txBody>
      </p:sp>
    </p:spTree>
    <p:extLst>
      <p:ext uri="{BB962C8B-B14F-4D97-AF65-F5344CB8AC3E}">
        <p14:creationId xmlns:p14="http://schemas.microsoft.com/office/powerpoint/2010/main" val="1296587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0E704-E154-458F-A01E-CE28364FD986}"/>
              </a:ext>
            </a:extLst>
          </p:cNvPr>
          <p:cNvSpPr>
            <a:spLocks noGrp="1"/>
          </p:cNvSpPr>
          <p:nvPr>
            <p:ph type="title"/>
          </p:nvPr>
        </p:nvSpPr>
        <p:spPr/>
        <p:txBody>
          <a:bodyPr/>
          <a:lstStyle/>
          <a:p>
            <a:r>
              <a:rPr lang="en-US" dirty="0"/>
              <a:t>Comparing the Flags</a:t>
            </a:r>
          </a:p>
        </p:txBody>
      </p:sp>
      <p:sp>
        <p:nvSpPr>
          <p:cNvPr id="3" name="Content Placeholder 2">
            <a:extLst>
              <a:ext uri="{FF2B5EF4-FFF2-40B4-BE49-F238E27FC236}">
                <a16:creationId xmlns:a16="http://schemas.microsoft.com/office/drawing/2014/main" id="{8E0C847A-23CE-4197-A22D-520D8E9E1BDE}"/>
              </a:ext>
            </a:extLst>
          </p:cNvPr>
          <p:cNvSpPr>
            <a:spLocks noGrp="1"/>
          </p:cNvSpPr>
          <p:nvPr>
            <p:ph idx="1"/>
          </p:nvPr>
        </p:nvSpPr>
        <p:spPr/>
        <p:txBody>
          <a:bodyPr/>
          <a:lstStyle/>
          <a:p>
            <a:r>
              <a:rPr lang="en-US" dirty="0"/>
              <a:t>When comparing the flags in a DNS header, you will see a distinct difference between the packet coming from the client and the packet coming from the server.</a:t>
            </a:r>
          </a:p>
        </p:txBody>
      </p:sp>
    </p:spTree>
    <p:extLst>
      <p:ext uri="{BB962C8B-B14F-4D97-AF65-F5344CB8AC3E}">
        <p14:creationId xmlns:p14="http://schemas.microsoft.com/office/powerpoint/2010/main" val="2225222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915EB-BBA4-4EB1-9CA0-DC01E9E5911A}"/>
              </a:ext>
            </a:extLst>
          </p:cNvPr>
          <p:cNvSpPr>
            <a:spLocks noGrp="1"/>
          </p:cNvSpPr>
          <p:nvPr>
            <p:ph type="title"/>
          </p:nvPr>
        </p:nvSpPr>
        <p:spPr/>
        <p:txBody>
          <a:bodyPr/>
          <a:lstStyle/>
          <a:p>
            <a:r>
              <a:rPr lang="en-US" dirty="0"/>
              <a:t>The Flags From the Client</a:t>
            </a:r>
          </a:p>
        </p:txBody>
      </p:sp>
      <p:sp>
        <p:nvSpPr>
          <p:cNvPr id="3" name="Content Placeholder 2">
            <a:extLst>
              <a:ext uri="{FF2B5EF4-FFF2-40B4-BE49-F238E27FC236}">
                <a16:creationId xmlns:a16="http://schemas.microsoft.com/office/drawing/2014/main" id="{48A70891-0E61-4ECC-9EFF-B12989BE4EA4}"/>
              </a:ext>
            </a:extLst>
          </p:cNvPr>
          <p:cNvSpPr>
            <a:spLocks noGrp="1"/>
          </p:cNvSpPr>
          <p:nvPr>
            <p:ph idx="1"/>
          </p:nvPr>
        </p:nvSpPr>
        <p:spPr/>
        <p:txBody>
          <a:bodyPr/>
          <a:lstStyle/>
          <a:p>
            <a:r>
              <a:rPr lang="en-US" b="1" u="sng" dirty="0"/>
              <a:t>Response</a:t>
            </a:r>
            <a:r>
              <a:rPr lang="en-US" dirty="0"/>
              <a:t>: Set at 0, which indicates that the message is a query. </a:t>
            </a:r>
          </a:p>
          <a:p>
            <a:r>
              <a:rPr lang="en-US" b="1" u="sng" dirty="0" err="1"/>
              <a:t>OpCode</a:t>
            </a:r>
            <a:r>
              <a:rPr lang="en-US" dirty="0"/>
              <a:t>: For most requests, the Operation code (</a:t>
            </a:r>
            <a:r>
              <a:rPr lang="en-US" dirty="0" err="1"/>
              <a:t>OpCode</a:t>
            </a:r>
            <a:r>
              <a:rPr lang="en-US" dirty="0"/>
              <a:t>) is 0, which indicates this is a standard query. </a:t>
            </a:r>
          </a:p>
          <a:p>
            <a:r>
              <a:rPr lang="en-US" b="1" u="sng" dirty="0"/>
              <a:t>Truncated</a:t>
            </a:r>
            <a:r>
              <a:rPr lang="en-US" dirty="0"/>
              <a:t>: When set at 0, this means the message is not truncated.</a:t>
            </a:r>
          </a:p>
          <a:p>
            <a:r>
              <a:rPr lang="en-US" b="1" u="sng" dirty="0"/>
              <a:t>Recursion desired</a:t>
            </a:r>
            <a:r>
              <a:rPr lang="en-US" dirty="0"/>
              <a:t>: When set at 1, this will indicate that the client requests recursion. </a:t>
            </a:r>
          </a:p>
          <a:p>
            <a:r>
              <a:rPr lang="en-US" b="1" u="sng" dirty="0"/>
              <a:t>Z</a:t>
            </a:r>
            <a:r>
              <a:rPr lang="en-US" dirty="0"/>
              <a:t>: A deprecated flag that was used in outdated DNS implementations.</a:t>
            </a:r>
          </a:p>
          <a:p>
            <a:r>
              <a:rPr lang="en-US" b="1" u="sng" dirty="0"/>
              <a:t>Non-authenticated data</a:t>
            </a:r>
            <a:r>
              <a:rPr lang="en-US" dirty="0"/>
              <a:t>: Set at 0, as this flag is used only in a response packet.</a:t>
            </a:r>
          </a:p>
        </p:txBody>
      </p:sp>
    </p:spTree>
    <p:extLst>
      <p:ext uri="{BB962C8B-B14F-4D97-AF65-F5344CB8AC3E}">
        <p14:creationId xmlns:p14="http://schemas.microsoft.com/office/powerpoint/2010/main" val="3377554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58EED-6C62-4E23-829F-82062C52625A}"/>
              </a:ext>
            </a:extLst>
          </p:cNvPr>
          <p:cNvSpPr>
            <a:spLocks noGrp="1"/>
          </p:cNvSpPr>
          <p:nvPr>
            <p:ph type="title"/>
          </p:nvPr>
        </p:nvSpPr>
        <p:spPr/>
        <p:txBody>
          <a:bodyPr/>
          <a:lstStyle/>
          <a:p>
            <a:r>
              <a:rPr lang="en-US" dirty="0"/>
              <a:t>The Flags From the Server</a:t>
            </a:r>
          </a:p>
        </p:txBody>
      </p:sp>
      <p:sp>
        <p:nvSpPr>
          <p:cNvPr id="3" name="Content Placeholder 2">
            <a:extLst>
              <a:ext uri="{FF2B5EF4-FFF2-40B4-BE49-F238E27FC236}">
                <a16:creationId xmlns:a16="http://schemas.microsoft.com/office/drawing/2014/main" id="{BD7710E9-1049-4603-B1B0-5DB28D9CCD13}"/>
              </a:ext>
            </a:extLst>
          </p:cNvPr>
          <p:cNvSpPr>
            <a:spLocks noGrp="1"/>
          </p:cNvSpPr>
          <p:nvPr>
            <p:ph idx="1"/>
          </p:nvPr>
        </p:nvSpPr>
        <p:spPr>
          <a:xfrm>
            <a:off x="838200" y="1358537"/>
            <a:ext cx="10515600" cy="5421085"/>
          </a:xfrm>
        </p:spPr>
        <p:txBody>
          <a:bodyPr>
            <a:normAutofit fontScale="85000" lnSpcReduction="20000"/>
          </a:bodyPr>
          <a:lstStyle/>
          <a:p>
            <a:r>
              <a:rPr lang="en-US" b="1" u="sng" dirty="0"/>
              <a:t>Response</a:t>
            </a:r>
            <a:r>
              <a:rPr lang="en-US" dirty="0"/>
              <a:t>: Set at 1, which indicates that the message is a response.</a:t>
            </a:r>
          </a:p>
          <a:p>
            <a:r>
              <a:rPr lang="en-US" b="1" u="sng" dirty="0" err="1"/>
              <a:t>OpCode</a:t>
            </a:r>
            <a:r>
              <a:rPr lang="en-US" dirty="0"/>
              <a:t>: For most responses, the </a:t>
            </a:r>
            <a:r>
              <a:rPr lang="en-US" dirty="0" err="1"/>
              <a:t>OpCode</a:t>
            </a:r>
            <a:r>
              <a:rPr lang="en-US" dirty="0"/>
              <a:t> is 0, which indicates this is a standard query.</a:t>
            </a:r>
          </a:p>
          <a:p>
            <a:r>
              <a:rPr lang="en-US" b="1" u="sng" dirty="0"/>
              <a:t>Authoritative</a:t>
            </a:r>
            <a:r>
              <a:rPr lang="en-US" dirty="0"/>
              <a:t>: Indicates whether the server is an authority for the domain. When set at 0, this indicates the server is not an authority for the domain. </a:t>
            </a:r>
          </a:p>
          <a:p>
            <a:r>
              <a:rPr lang="en-US" b="1" u="sng" dirty="0"/>
              <a:t>Truncated</a:t>
            </a:r>
            <a:r>
              <a:rPr lang="en-US" dirty="0"/>
              <a:t>: When set at 0, this means the message is not truncated. </a:t>
            </a:r>
          </a:p>
          <a:p>
            <a:r>
              <a:rPr lang="en-US" b="1" u="sng" dirty="0"/>
              <a:t>Recursion desired</a:t>
            </a:r>
            <a:r>
              <a:rPr lang="en-US" dirty="0"/>
              <a:t>: When set at 1, this will indicate that the client requests recursion. </a:t>
            </a:r>
          </a:p>
          <a:p>
            <a:r>
              <a:rPr lang="en-US" b="1" u="sng" dirty="0"/>
              <a:t>Recursion available</a:t>
            </a:r>
            <a:r>
              <a:rPr lang="en-US" dirty="0"/>
              <a:t>: When set at 1, this will indicate that the server can do recursive queries. </a:t>
            </a:r>
          </a:p>
          <a:p>
            <a:r>
              <a:rPr lang="en-US" b="1" u="sng" dirty="0"/>
              <a:t>Z</a:t>
            </a:r>
            <a:r>
              <a:rPr lang="en-US" dirty="0"/>
              <a:t>: A deprecated flag that was used in outdated DNS implementations. </a:t>
            </a:r>
          </a:p>
          <a:p>
            <a:r>
              <a:rPr lang="en-US" b="1" u="sng" dirty="0"/>
              <a:t>Answer authenticated</a:t>
            </a:r>
            <a:r>
              <a:rPr lang="en-US" dirty="0"/>
              <a:t>: Will indicate whether the answer/authority portion was authenticated by the server. </a:t>
            </a:r>
          </a:p>
          <a:p>
            <a:r>
              <a:rPr lang="en-US" b="1" u="sng" dirty="0"/>
              <a:t>Non-authenticated data</a:t>
            </a:r>
            <a:r>
              <a:rPr lang="en-US" dirty="0"/>
              <a:t>: Used in a response packet. If the value is set to 1, this will indicate that all data included has been authenticated by the DNS server. </a:t>
            </a:r>
          </a:p>
          <a:p>
            <a:r>
              <a:rPr lang="en-US" b="1" u="sng" dirty="0"/>
              <a:t>Reply code</a:t>
            </a:r>
            <a:r>
              <a:rPr lang="en-US" dirty="0"/>
              <a:t>: 0 will indicate that there is no error.</a:t>
            </a:r>
          </a:p>
        </p:txBody>
      </p:sp>
    </p:spTree>
    <p:extLst>
      <p:ext uri="{BB962C8B-B14F-4D97-AF65-F5344CB8AC3E}">
        <p14:creationId xmlns:p14="http://schemas.microsoft.com/office/powerpoint/2010/main" val="3363096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D98C7-B541-4B1A-BC7A-8769B1E26FCF}"/>
              </a:ext>
            </a:extLst>
          </p:cNvPr>
          <p:cNvSpPr>
            <a:spLocks noGrp="1"/>
          </p:cNvSpPr>
          <p:nvPr>
            <p:ph type="title"/>
          </p:nvPr>
        </p:nvSpPr>
        <p:spPr/>
        <p:txBody>
          <a:bodyPr/>
          <a:lstStyle/>
          <a:p>
            <a:r>
              <a:rPr lang="en-US" dirty="0" err="1"/>
              <a:t>OpCode</a:t>
            </a:r>
            <a:r>
              <a:rPr lang="en-US" dirty="0"/>
              <a:t> Flag</a:t>
            </a:r>
          </a:p>
        </p:txBody>
      </p:sp>
      <p:sp>
        <p:nvSpPr>
          <p:cNvPr id="3" name="Content Placeholder 2">
            <a:extLst>
              <a:ext uri="{FF2B5EF4-FFF2-40B4-BE49-F238E27FC236}">
                <a16:creationId xmlns:a16="http://schemas.microsoft.com/office/drawing/2014/main" id="{654168AB-DD12-422D-AF85-C736B63F13C7}"/>
              </a:ext>
            </a:extLst>
          </p:cNvPr>
          <p:cNvSpPr>
            <a:spLocks noGrp="1"/>
          </p:cNvSpPr>
          <p:nvPr>
            <p:ph sz="half" idx="1"/>
          </p:nvPr>
        </p:nvSpPr>
        <p:spPr/>
        <p:txBody>
          <a:bodyPr/>
          <a:lstStyle/>
          <a:p>
            <a:r>
              <a:rPr lang="en-US" dirty="0"/>
              <a:t>The </a:t>
            </a:r>
            <a:r>
              <a:rPr lang="en-US" dirty="0" err="1"/>
              <a:t>OpCode</a:t>
            </a:r>
            <a:r>
              <a:rPr lang="en-US" dirty="0"/>
              <a:t> flag will indicate the type of message that is being sent, as it issues a command to the DNS server to perform some action. Let's take a look.</a:t>
            </a:r>
          </a:p>
        </p:txBody>
      </p:sp>
      <p:pic>
        <p:nvPicPr>
          <p:cNvPr id="5" name="Content Placeholder 4">
            <a:extLst>
              <a:ext uri="{FF2B5EF4-FFF2-40B4-BE49-F238E27FC236}">
                <a16:creationId xmlns:a16="http://schemas.microsoft.com/office/drawing/2014/main" id="{F9A958F9-3A19-40D7-84A3-8A31B95040C9}"/>
              </a:ext>
            </a:extLst>
          </p:cNvPr>
          <p:cNvPicPr>
            <a:picLocks noGrp="1" noChangeAspect="1"/>
          </p:cNvPicPr>
          <p:nvPr>
            <p:ph sz="half" idx="2"/>
          </p:nvPr>
        </p:nvPicPr>
        <p:blipFill>
          <a:blip r:embed="rId2"/>
          <a:stretch>
            <a:fillRect/>
          </a:stretch>
        </p:blipFill>
        <p:spPr>
          <a:xfrm>
            <a:off x="7023053" y="1498600"/>
            <a:ext cx="4393395" cy="3742267"/>
          </a:xfrm>
          <a:prstGeom prst="rect">
            <a:avLst/>
          </a:prstGeom>
        </p:spPr>
      </p:pic>
    </p:spTree>
    <p:extLst>
      <p:ext uri="{BB962C8B-B14F-4D97-AF65-F5344CB8AC3E}">
        <p14:creationId xmlns:p14="http://schemas.microsoft.com/office/powerpoint/2010/main" val="130784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CB071-BC60-4BF7-8B19-F23561B8CA89}"/>
              </a:ext>
            </a:extLst>
          </p:cNvPr>
          <p:cNvSpPr>
            <a:spLocks noGrp="1"/>
          </p:cNvSpPr>
          <p:nvPr>
            <p:ph type="title"/>
          </p:nvPr>
        </p:nvSpPr>
        <p:spPr/>
        <p:txBody>
          <a:bodyPr/>
          <a:lstStyle/>
          <a:p>
            <a:r>
              <a:rPr lang="en-US" dirty="0"/>
              <a:t>Requesting Recursion</a:t>
            </a:r>
          </a:p>
        </p:txBody>
      </p:sp>
      <p:sp>
        <p:nvSpPr>
          <p:cNvPr id="3" name="Content Placeholder 2">
            <a:extLst>
              <a:ext uri="{FF2B5EF4-FFF2-40B4-BE49-F238E27FC236}">
                <a16:creationId xmlns:a16="http://schemas.microsoft.com/office/drawing/2014/main" id="{2D7F1C59-6CB6-44BE-9C29-99257A6AB94A}"/>
              </a:ext>
            </a:extLst>
          </p:cNvPr>
          <p:cNvSpPr>
            <a:spLocks noGrp="1"/>
          </p:cNvSpPr>
          <p:nvPr>
            <p:ph idx="1"/>
          </p:nvPr>
        </p:nvSpPr>
        <p:spPr/>
        <p:txBody>
          <a:bodyPr>
            <a:normAutofit/>
          </a:bodyPr>
          <a:lstStyle/>
          <a:p>
            <a:r>
              <a:rPr lang="en-US" dirty="0"/>
              <a:t>There are two types of queries in: DNS – recursive and iterative.</a:t>
            </a:r>
          </a:p>
          <a:p>
            <a:r>
              <a:rPr lang="en-US" dirty="0"/>
              <a:t> Whenever the client submits a DNS query, it's common to see the following flag set – Recursion desired: Do query recursively.</a:t>
            </a:r>
          </a:p>
          <a:p>
            <a:endParaRPr lang="en-US" dirty="0"/>
          </a:p>
          <a:p>
            <a:r>
              <a:rPr lang="en-US" dirty="0"/>
              <a:t>A </a:t>
            </a:r>
            <a:r>
              <a:rPr lang="en-US" b="1" u="sng" dirty="0"/>
              <a:t>recursive query </a:t>
            </a:r>
            <a:r>
              <a:rPr lang="en-US" dirty="0"/>
              <a:t>is the preferred option, as when available, the DNS server will do the work of obtaining the response.</a:t>
            </a:r>
          </a:p>
          <a:p>
            <a:endParaRPr lang="en-US" dirty="0"/>
          </a:p>
          <a:p>
            <a:r>
              <a:rPr lang="en-US" dirty="0"/>
              <a:t> In contrast, an </a:t>
            </a:r>
            <a:r>
              <a:rPr lang="en-US" b="1" u="sng" dirty="0"/>
              <a:t>iterative query </a:t>
            </a:r>
            <a:r>
              <a:rPr lang="en-US" dirty="0"/>
              <a:t>is for when the client must do the work of obtaining the response.</a:t>
            </a:r>
          </a:p>
        </p:txBody>
      </p:sp>
    </p:spTree>
    <p:extLst>
      <p:ext uri="{BB962C8B-B14F-4D97-AF65-F5344CB8AC3E}">
        <p14:creationId xmlns:p14="http://schemas.microsoft.com/office/powerpoint/2010/main" val="3735719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C14A5-73B1-4B10-B9B5-171E13FA0D1C}"/>
              </a:ext>
            </a:extLst>
          </p:cNvPr>
          <p:cNvSpPr>
            <a:spLocks noGrp="1"/>
          </p:cNvSpPr>
          <p:nvPr>
            <p:ph type="title"/>
          </p:nvPr>
        </p:nvSpPr>
        <p:spPr/>
        <p:txBody>
          <a:bodyPr/>
          <a:lstStyle/>
          <a:p>
            <a:r>
              <a:rPr lang="en-US" dirty="0"/>
              <a:t>Requesting Recursion</a:t>
            </a:r>
          </a:p>
        </p:txBody>
      </p:sp>
      <p:sp>
        <p:nvSpPr>
          <p:cNvPr id="3" name="Content Placeholder 2">
            <a:extLst>
              <a:ext uri="{FF2B5EF4-FFF2-40B4-BE49-F238E27FC236}">
                <a16:creationId xmlns:a16="http://schemas.microsoft.com/office/drawing/2014/main" id="{144288A1-4B45-4C63-87F2-ADA3FED50851}"/>
              </a:ext>
            </a:extLst>
          </p:cNvPr>
          <p:cNvSpPr>
            <a:spLocks noGrp="1"/>
          </p:cNvSpPr>
          <p:nvPr>
            <p:ph idx="1"/>
          </p:nvPr>
        </p:nvSpPr>
        <p:spPr/>
        <p:txBody>
          <a:bodyPr/>
          <a:lstStyle/>
          <a:p>
            <a:r>
              <a:rPr lang="en-US" dirty="0"/>
              <a:t>When the server responds, it will reply with either of the following: </a:t>
            </a:r>
          </a:p>
          <a:p>
            <a:pPr lvl="1"/>
            <a:r>
              <a:rPr lang="en-US" dirty="0"/>
              <a:t>Recursion Available where the flag is set at 1, which means the server will complete a recursive query .</a:t>
            </a:r>
          </a:p>
          <a:p>
            <a:pPr lvl="1"/>
            <a:endParaRPr lang="en-US" dirty="0"/>
          </a:p>
          <a:p>
            <a:pPr lvl="1"/>
            <a:r>
              <a:rPr lang="en-US" dirty="0"/>
              <a:t>Recursion Not Available where the flag is set at 0, which means the server will not complete a recursive query, as this type of query is not supported.</a:t>
            </a:r>
          </a:p>
        </p:txBody>
      </p:sp>
    </p:spTree>
    <p:extLst>
      <p:ext uri="{BB962C8B-B14F-4D97-AF65-F5344CB8AC3E}">
        <p14:creationId xmlns:p14="http://schemas.microsoft.com/office/powerpoint/2010/main" val="84407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3CFD7-5B62-43F3-8A00-6EBBBE097DB3}"/>
              </a:ext>
            </a:extLst>
          </p:cNvPr>
          <p:cNvSpPr>
            <a:spLocks noGrp="1"/>
          </p:cNvSpPr>
          <p:nvPr>
            <p:ph type="title"/>
          </p:nvPr>
        </p:nvSpPr>
        <p:spPr/>
        <p:txBody>
          <a:bodyPr/>
          <a:lstStyle/>
          <a:p>
            <a:r>
              <a:rPr lang="en-US" dirty="0"/>
              <a:t>Dissecting the packet structure</a:t>
            </a:r>
          </a:p>
        </p:txBody>
      </p:sp>
      <p:pic>
        <p:nvPicPr>
          <p:cNvPr id="6" name="Content Placeholder 5">
            <a:extLst>
              <a:ext uri="{FF2B5EF4-FFF2-40B4-BE49-F238E27FC236}">
                <a16:creationId xmlns:a16="http://schemas.microsoft.com/office/drawing/2014/main" id="{0F543A26-E71E-458F-925D-E6539010DCA3}"/>
              </a:ext>
            </a:extLst>
          </p:cNvPr>
          <p:cNvPicPr>
            <a:picLocks noGrp="1" noChangeAspect="1"/>
          </p:cNvPicPr>
          <p:nvPr>
            <p:ph sz="half" idx="1"/>
          </p:nvPr>
        </p:nvPicPr>
        <p:blipFill>
          <a:blip r:embed="rId2"/>
          <a:stretch>
            <a:fillRect/>
          </a:stretch>
        </p:blipFill>
        <p:spPr>
          <a:xfrm>
            <a:off x="838200" y="2125133"/>
            <a:ext cx="4614333" cy="2693982"/>
          </a:xfrm>
          <a:prstGeom prst="rect">
            <a:avLst/>
          </a:prstGeom>
        </p:spPr>
      </p:pic>
      <p:sp>
        <p:nvSpPr>
          <p:cNvPr id="5" name="Content Placeholder 4">
            <a:extLst>
              <a:ext uri="{FF2B5EF4-FFF2-40B4-BE49-F238E27FC236}">
                <a16:creationId xmlns:a16="http://schemas.microsoft.com/office/drawing/2014/main" id="{259BCA60-8102-40D4-AC45-F8BC22D6532F}"/>
              </a:ext>
            </a:extLst>
          </p:cNvPr>
          <p:cNvSpPr>
            <a:spLocks noGrp="1"/>
          </p:cNvSpPr>
          <p:nvPr>
            <p:ph sz="half" idx="2"/>
          </p:nvPr>
        </p:nvSpPr>
        <p:spPr>
          <a:xfrm>
            <a:off x="5452533" y="1825625"/>
            <a:ext cx="5901267" cy="4351338"/>
          </a:xfrm>
        </p:spPr>
        <p:txBody>
          <a:bodyPr>
            <a:normAutofit/>
          </a:bodyPr>
          <a:lstStyle/>
          <a:p>
            <a:r>
              <a:rPr lang="en-US" dirty="0"/>
              <a:t>The four sections that follow the DNS header, for either a query or response, are as follows: </a:t>
            </a:r>
          </a:p>
          <a:p>
            <a:pPr lvl="1"/>
            <a:r>
              <a:rPr lang="en-US" b="1" u="sng" dirty="0"/>
              <a:t>Questions</a:t>
            </a:r>
            <a:r>
              <a:rPr lang="en-US" dirty="0"/>
              <a:t>: The requested resolution</a:t>
            </a:r>
          </a:p>
          <a:p>
            <a:pPr lvl="1"/>
            <a:r>
              <a:rPr lang="en-US" b="1" u="sng" dirty="0"/>
              <a:t>Answers RRs</a:t>
            </a:r>
            <a:r>
              <a:rPr lang="en-US" dirty="0"/>
              <a:t>: The number of RRs that provide the answer(s) </a:t>
            </a:r>
          </a:p>
          <a:p>
            <a:pPr lvl="1"/>
            <a:r>
              <a:rPr lang="en-US" b="1" u="sng" dirty="0"/>
              <a:t>Authority RRs</a:t>
            </a:r>
            <a:r>
              <a:rPr lang="en-US" dirty="0"/>
              <a:t>: The number of RRs that provide the IP address of an authoritative NS </a:t>
            </a:r>
          </a:p>
          <a:p>
            <a:pPr lvl="1"/>
            <a:r>
              <a:rPr lang="en-US" b="1" u="sng" dirty="0"/>
              <a:t>Additional RRs</a:t>
            </a:r>
            <a:r>
              <a:rPr lang="en-US" dirty="0"/>
              <a:t>: The number of RRs that contain additional information</a:t>
            </a:r>
          </a:p>
        </p:txBody>
      </p:sp>
    </p:spTree>
    <p:extLst>
      <p:ext uri="{BB962C8B-B14F-4D97-AF65-F5344CB8AC3E}">
        <p14:creationId xmlns:p14="http://schemas.microsoft.com/office/powerpoint/2010/main" val="4276712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CE15D-1F60-44AF-B9E0-634E5216A384}"/>
              </a:ext>
            </a:extLst>
          </p:cNvPr>
          <p:cNvSpPr>
            <a:spLocks noGrp="1"/>
          </p:cNvSpPr>
          <p:nvPr>
            <p:ph type="title"/>
          </p:nvPr>
        </p:nvSpPr>
        <p:spPr/>
        <p:txBody>
          <a:bodyPr/>
          <a:lstStyle/>
          <a:p>
            <a:r>
              <a:rPr lang="en-US" dirty="0"/>
              <a:t>Outlining the Query Section</a:t>
            </a:r>
          </a:p>
        </p:txBody>
      </p:sp>
      <p:sp>
        <p:nvSpPr>
          <p:cNvPr id="5" name="Content Placeholder 4">
            <a:extLst>
              <a:ext uri="{FF2B5EF4-FFF2-40B4-BE49-F238E27FC236}">
                <a16:creationId xmlns:a16="http://schemas.microsoft.com/office/drawing/2014/main" id="{C580611A-08FF-4F83-B7F0-5560F938DDD7}"/>
              </a:ext>
            </a:extLst>
          </p:cNvPr>
          <p:cNvSpPr>
            <a:spLocks noGrp="1"/>
          </p:cNvSpPr>
          <p:nvPr>
            <p:ph idx="1"/>
          </p:nvPr>
        </p:nvSpPr>
        <p:spPr/>
        <p:txBody>
          <a:bodyPr/>
          <a:lstStyle/>
          <a:p>
            <a:r>
              <a:rPr lang="en-US" dirty="0"/>
              <a:t>When looking at DNS header details, the format for the DNS question is different than the DNS answer, as shown here:</a:t>
            </a:r>
          </a:p>
        </p:txBody>
      </p:sp>
      <p:pic>
        <p:nvPicPr>
          <p:cNvPr id="6" name="Picture 5">
            <a:extLst>
              <a:ext uri="{FF2B5EF4-FFF2-40B4-BE49-F238E27FC236}">
                <a16:creationId xmlns:a16="http://schemas.microsoft.com/office/drawing/2014/main" id="{C51E0CAF-9A32-47DB-8FB8-D91FF4B1D702}"/>
              </a:ext>
            </a:extLst>
          </p:cNvPr>
          <p:cNvPicPr>
            <a:picLocks noChangeAspect="1"/>
          </p:cNvPicPr>
          <p:nvPr/>
        </p:nvPicPr>
        <p:blipFill>
          <a:blip r:embed="rId2"/>
          <a:stretch>
            <a:fillRect/>
          </a:stretch>
        </p:blipFill>
        <p:spPr>
          <a:xfrm>
            <a:off x="4402454" y="3006598"/>
            <a:ext cx="4846710" cy="2877735"/>
          </a:xfrm>
          <a:prstGeom prst="rect">
            <a:avLst/>
          </a:prstGeom>
        </p:spPr>
      </p:pic>
    </p:spTree>
    <p:extLst>
      <p:ext uri="{BB962C8B-B14F-4D97-AF65-F5344CB8AC3E}">
        <p14:creationId xmlns:p14="http://schemas.microsoft.com/office/powerpoint/2010/main" val="3660702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7EA1FA-DA51-4181-8AAA-6BBFBC3548EB}"/>
              </a:ext>
            </a:extLst>
          </p:cNvPr>
          <p:cNvSpPr>
            <a:spLocks noGrp="1"/>
          </p:cNvSpPr>
          <p:nvPr>
            <p:ph type="title"/>
          </p:nvPr>
        </p:nvSpPr>
        <p:spPr/>
        <p:txBody>
          <a:bodyPr/>
          <a:lstStyle/>
          <a:p>
            <a:r>
              <a:rPr lang="en-US" dirty="0"/>
              <a:t>Question</a:t>
            </a:r>
          </a:p>
        </p:txBody>
      </p:sp>
      <p:sp>
        <p:nvSpPr>
          <p:cNvPr id="5" name="Content Placeholder 4">
            <a:extLst>
              <a:ext uri="{FF2B5EF4-FFF2-40B4-BE49-F238E27FC236}">
                <a16:creationId xmlns:a16="http://schemas.microsoft.com/office/drawing/2014/main" id="{ABAA3F6E-0F6E-4DAA-8321-0B95B56BEEDD}"/>
              </a:ext>
            </a:extLst>
          </p:cNvPr>
          <p:cNvSpPr>
            <a:spLocks noGrp="1"/>
          </p:cNvSpPr>
          <p:nvPr>
            <p:ph sz="half" idx="1"/>
          </p:nvPr>
        </p:nvSpPr>
        <p:spPr>
          <a:xfrm>
            <a:off x="838199" y="1825625"/>
            <a:ext cx="6333067" cy="4351338"/>
          </a:xfrm>
        </p:spPr>
        <p:txBody>
          <a:bodyPr>
            <a:normAutofit/>
          </a:bodyPr>
          <a:lstStyle/>
          <a:p>
            <a:r>
              <a:rPr lang="en-US" b="1" u="sng" dirty="0"/>
              <a:t>Name</a:t>
            </a:r>
            <a:r>
              <a:rPr lang="en-US" dirty="0"/>
              <a:t>: The requested resolution. In this case, the client would like a resolution of Google.com. </a:t>
            </a:r>
          </a:p>
          <a:p>
            <a:r>
              <a:rPr lang="en-US" b="1" u="sng" dirty="0"/>
              <a:t>Type</a:t>
            </a:r>
            <a:r>
              <a:rPr lang="en-US" dirty="0"/>
              <a:t>: The type of RR. In this case, the client is requesting an A type or a Type A (IPv4) address. </a:t>
            </a:r>
          </a:p>
          <a:p>
            <a:r>
              <a:rPr lang="en-US" b="1" u="sng" dirty="0"/>
              <a:t>Class</a:t>
            </a:r>
            <a:r>
              <a:rPr lang="en-US" dirty="0"/>
              <a:t>: The class of RR requested. In this case, the class is listed as IN, which is the most common </a:t>
            </a:r>
            <a:r>
              <a:rPr lang="en-US" dirty="0" err="1"/>
              <a:t>QClass</a:t>
            </a:r>
            <a:r>
              <a:rPr lang="en-US" dirty="0"/>
              <a:t> request. </a:t>
            </a:r>
          </a:p>
        </p:txBody>
      </p:sp>
      <p:pic>
        <p:nvPicPr>
          <p:cNvPr id="7" name="Content Placeholder 6">
            <a:extLst>
              <a:ext uri="{FF2B5EF4-FFF2-40B4-BE49-F238E27FC236}">
                <a16:creationId xmlns:a16="http://schemas.microsoft.com/office/drawing/2014/main" id="{41F1F4F1-4168-4BED-8009-F339E6D00CE4}"/>
              </a:ext>
            </a:extLst>
          </p:cNvPr>
          <p:cNvPicPr>
            <a:picLocks noGrp="1" noChangeAspect="1"/>
          </p:cNvPicPr>
          <p:nvPr>
            <p:ph sz="half" idx="2"/>
          </p:nvPr>
        </p:nvPicPr>
        <p:blipFill>
          <a:blip r:embed="rId2"/>
          <a:stretch>
            <a:fillRect/>
          </a:stretch>
        </p:blipFill>
        <p:spPr>
          <a:xfrm>
            <a:off x="7474195" y="2047683"/>
            <a:ext cx="4067743" cy="2762633"/>
          </a:xfrm>
          <a:prstGeom prst="rect">
            <a:avLst/>
          </a:prstGeom>
        </p:spPr>
      </p:pic>
    </p:spTree>
    <p:extLst>
      <p:ext uri="{BB962C8B-B14F-4D97-AF65-F5344CB8AC3E}">
        <p14:creationId xmlns:p14="http://schemas.microsoft.com/office/powerpoint/2010/main" val="3142128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75144-D644-44BE-B80B-BF7E9877BBE6}"/>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C79C780D-1035-4DD1-979A-E696CF5C5086}"/>
              </a:ext>
            </a:extLst>
          </p:cNvPr>
          <p:cNvSpPr>
            <a:spLocks noGrp="1"/>
          </p:cNvSpPr>
          <p:nvPr>
            <p:ph idx="1"/>
          </p:nvPr>
        </p:nvSpPr>
        <p:spPr/>
        <p:txBody>
          <a:bodyPr/>
          <a:lstStyle/>
          <a:p>
            <a:r>
              <a:rPr lang="en-US" dirty="0"/>
              <a:t>DNS: Domain Name </a:t>
            </a:r>
            <a:r>
              <a:rPr lang="en-US" dirty="0" smtClean="0"/>
              <a:t>Sever</a:t>
            </a:r>
          </a:p>
          <a:p>
            <a:r>
              <a:rPr lang="en-US" dirty="0"/>
              <a:t>Breaking Down DNS Types </a:t>
            </a:r>
            <a:r>
              <a:rPr lang="en-US" dirty="0" smtClean="0"/>
              <a:t> (RR)</a:t>
            </a:r>
          </a:p>
          <a:p>
            <a:r>
              <a:rPr lang="en-US" dirty="0"/>
              <a:t>Common DNS RR </a:t>
            </a:r>
            <a:r>
              <a:rPr lang="en-US" dirty="0" smtClean="0"/>
              <a:t>Types</a:t>
            </a:r>
          </a:p>
          <a:p>
            <a:r>
              <a:rPr lang="en-US" dirty="0"/>
              <a:t>Examining the RR </a:t>
            </a:r>
            <a:r>
              <a:rPr lang="en-US" dirty="0" smtClean="0"/>
              <a:t>structure</a:t>
            </a:r>
          </a:p>
          <a:p>
            <a:r>
              <a:rPr lang="en-US" dirty="0"/>
              <a:t>Reviewing the DNS packet</a:t>
            </a:r>
            <a:endParaRPr lang="en-US" dirty="0" smtClean="0"/>
          </a:p>
          <a:p>
            <a:endParaRPr lang="en-US" dirty="0"/>
          </a:p>
        </p:txBody>
      </p:sp>
    </p:spTree>
    <p:extLst>
      <p:ext uri="{BB962C8B-B14F-4D97-AF65-F5344CB8AC3E}">
        <p14:creationId xmlns:p14="http://schemas.microsoft.com/office/powerpoint/2010/main" val="1628204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A82F9-35DF-47EE-8359-C56054115E8A}"/>
              </a:ext>
            </a:extLst>
          </p:cNvPr>
          <p:cNvSpPr>
            <a:spLocks noGrp="1"/>
          </p:cNvSpPr>
          <p:nvPr>
            <p:ph type="title"/>
          </p:nvPr>
        </p:nvSpPr>
        <p:spPr/>
        <p:txBody>
          <a:bodyPr/>
          <a:lstStyle/>
          <a:p>
            <a:r>
              <a:rPr lang="en-US" dirty="0"/>
              <a:t>Answers</a:t>
            </a:r>
          </a:p>
        </p:txBody>
      </p:sp>
      <p:sp>
        <p:nvSpPr>
          <p:cNvPr id="3" name="Content Placeholder 2">
            <a:extLst>
              <a:ext uri="{FF2B5EF4-FFF2-40B4-BE49-F238E27FC236}">
                <a16:creationId xmlns:a16="http://schemas.microsoft.com/office/drawing/2014/main" id="{F31C545F-4803-4D05-80CB-614FE241621B}"/>
              </a:ext>
            </a:extLst>
          </p:cNvPr>
          <p:cNvSpPr>
            <a:spLocks noGrp="1"/>
          </p:cNvSpPr>
          <p:nvPr>
            <p:ph sz="half" idx="1"/>
          </p:nvPr>
        </p:nvSpPr>
        <p:spPr/>
        <p:txBody>
          <a:bodyPr/>
          <a:lstStyle/>
          <a:p>
            <a:r>
              <a:rPr lang="en-US" dirty="0"/>
              <a:t>11 response</a:t>
            </a:r>
          </a:p>
        </p:txBody>
      </p:sp>
      <p:pic>
        <p:nvPicPr>
          <p:cNvPr id="5" name="Content Placeholder 4">
            <a:extLst>
              <a:ext uri="{FF2B5EF4-FFF2-40B4-BE49-F238E27FC236}">
                <a16:creationId xmlns:a16="http://schemas.microsoft.com/office/drawing/2014/main" id="{42CC171D-AD94-4057-9391-4FE79ACBC2F5}"/>
              </a:ext>
            </a:extLst>
          </p:cNvPr>
          <p:cNvPicPr>
            <a:picLocks noGrp="1" noChangeAspect="1"/>
          </p:cNvPicPr>
          <p:nvPr>
            <p:ph sz="half" idx="2"/>
          </p:nvPr>
        </p:nvPicPr>
        <p:blipFill>
          <a:blip r:embed="rId2"/>
          <a:stretch>
            <a:fillRect/>
          </a:stretch>
        </p:blipFill>
        <p:spPr>
          <a:xfrm>
            <a:off x="6462391" y="2515186"/>
            <a:ext cx="4601217" cy="2972215"/>
          </a:xfrm>
          <a:prstGeom prst="rect">
            <a:avLst/>
          </a:prstGeom>
        </p:spPr>
      </p:pic>
    </p:spTree>
    <p:extLst>
      <p:ext uri="{BB962C8B-B14F-4D97-AF65-F5344CB8AC3E}">
        <p14:creationId xmlns:p14="http://schemas.microsoft.com/office/powerpoint/2010/main" val="3627807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098E-616A-488D-AEBC-B9CCC4EC6B06}"/>
              </a:ext>
            </a:extLst>
          </p:cNvPr>
          <p:cNvSpPr>
            <a:spLocks noGrp="1"/>
          </p:cNvSpPr>
          <p:nvPr>
            <p:ph type="title"/>
          </p:nvPr>
        </p:nvSpPr>
        <p:spPr/>
        <p:txBody>
          <a:bodyPr>
            <a:normAutofit/>
          </a:bodyPr>
          <a:lstStyle/>
          <a:p>
            <a:r>
              <a:rPr lang="en-US" dirty="0"/>
              <a:t>Evaluating queries and </a:t>
            </a:r>
            <a:r>
              <a:rPr lang="en-US" dirty="0"/>
              <a:t>responses</a:t>
            </a:r>
            <a:br>
              <a:rPr lang="en-US" dirty="0"/>
            </a:br>
            <a:r>
              <a:rPr lang="en-US" sz="4000" dirty="0"/>
              <a:t>Caching a </a:t>
            </a:r>
            <a:r>
              <a:rPr lang="en-US" sz="4000" dirty="0" smtClean="0"/>
              <a:t>response</a:t>
            </a:r>
            <a:endParaRPr lang="en-US" sz="4000" dirty="0"/>
          </a:p>
        </p:txBody>
      </p:sp>
      <p:sp>
        <p:nvSpPr>
          <p:cNvPr id="5" name="Content Placeholder 4"/>
          <p:cNvSpPr>
            <a:spLocks noGrp="1"/>
          </p:cNvSpPr>
          <p:nvPr>
            <p:ph idx="1"/>
          </p:nvPr>
        </p:nvSpPr>
        <p:spPr/>
        <p:txBody>
          <a:bodyPr/>
          <a:lstStyle/>
          <a:p>
            <a:r>
              <a:rPr lang="en-US" dirty="0" smtClean="0"/>
              <a:t>Within </a:t>
            </a:r>
            <a:r>
              <a:rPr lang="en-US" dirty="0"/>
              <a:t>that response is the TTL value, which reflects how long the record can live in the cache before disappearing</a:t>
            </a:r>
            <a:r>
              <a:rPr lang="en-US" dirty="0" smtClean="0"/>
              <a:t>.</a:t>
            </a:r>
          </a:p>
          <a:p>
            <a:r>
              <a:rPr lang="en-US" dirty="0"/>
              <a:t>It's common to see a wide range of TTL values for DNS RRs. </a:t>
            </a:r>
            <a:endParaRPr lang="en-US" dirty="0" smtClean="0"/>
          </a:p>
          <a:p>
            <a:r>
              <a:rPr lang="en-US" dirty="0" smtClean="0"/>
              <a:t>To </a:t>
            </a:r>
            <a:r>
              <a:rPr lang="en-US" dirty="0"/>
              <a:t>check your own cache on a Windows machine, open a Command Prompt and type </a:t>
            </a:r>
            <a:r>
              <a:rPr lang="en-US" i="1" dirty="0"/>
              <a:t>ipconfig /</a:t>
            </a:r>
            <a:r>
              <a:rPr lang="en-US" i="1" dirty="0" err="1"/>
              <a:t>displaydns</a:t>
            </a:r>
            <a:r>
              <a:rPr lang="en-US" dirty="0" smtClean="0"/>
              <a:t>.</a:t>
            </a:r>
          </a:p>
          <a:p>
            <a:endParaRPr lang="en-US" dirty="0"/>
          </a:p>
        </p:txBody>
      </p:sp>
    </p:spTree>
    <p:extLst>
      <p:ext uri="{BB962C8B-B14F-4D97-AF65-F5344CB8AC3E}">
        <p14:creationId xmlns:p14="http://schemas.microsoft.com/office/powerpoint/2010/main" val="4092626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Evaluating queries and responses</a:t>
            </a:r>
            <a:br>
              <a:rPr lang="en-US" dirty="0"/>
            </a:br>
            <a:r>
              <a:rPr lang="en-US" dirty="0"/>
              <a:t>Viewing DNS response times</a:t>
            </a:r>
          </a:p>
        </p:txBody>
      </p:sp>
      <p:pic>
        <p:nvPicPr>
          <p:cNvPr id="4" name="Content Placeholder 3"/>
          <p:cNvPicPr>
            <a:picLocks noGrp="1" noChangeAspect="1"/>
          </p:cNvPicPr>
          <p:nvPr>
            <p:ph idx="1"/>
          </p:nvPr>
        </p:nvPicPr>
        <p:blipFill>
          <a:blip r:embed="rId2"/>
          <a:stretch>
            <a:fillRect/>
          </a:stretch>
        </p:blipFill>
        <p:spPr>
          <a:xfrm>
            <a:off x="1371600" y="1639093"/>
            <a:ext cx="9366658" cy="4683329"/>
          </a:xfrm>
          <a:prstGeom prst="rect">
            <a:avLst/>
          </a:prstGeom>
        </p:spPr>
      </p:pic>
    </p:spTree>
    <p:extLst>
      <p:ext uri="{BB962C8B-B14F-4D97-AF65-F5344CB8AC3E}">
        <p14:creationId xmlns:p14="http://schemas.microsoft.com/office/powerpoint/2010/main" val="3826550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Evaluating queries and responses</a:t>
            </a:r>
            <a:br>
              <a:rPr lang="en-US" dirty="0"/>
            </a:br>
            <a:r>
              <a:rPr lang="en-US" dirty="0" smtClean="0"/>
              <a:t>Testing </a:t>
            </a:r>
            <a:r>
              <a:rPr lang="en-US" dirty="0"/>
              <a:t>using </a:t>
            </a:r>
            <a:r>
              <a:rPr lang="en-US" dirty="0" err="1"/>
              <a:t>nslookup</a:t>
            </a:r>
            <a:endParaRPr lang="en-US" dirty="0"/>
          </a:p>
        </p:txBody>
      </p:sp>
      <p:sp>
        <p:nvSpPr>
          <p:cNvPr id="3" name="Content Placeholder 2"/>
          <p:cNvSpPr>
            <a:spLocks noGrp="1"/>
          </p:cNvSpPr>
          <p:nvPr>
            <p:ph idx="1"/>
          </p:nvPr>
        </p:nvSpPr>
        <p:spPr/>
        <p:txBody>
          <a:bodyPr/>
          <a:lstStyle/>
          <a:p>
            <a:r>
              <a:rPr lang="en-US" dirty="0"/>
              <a:t>Once in the command-line interface, type </a:t>
            </a:r>
            <a:r>
              <a:rPr lang="en-US" dirty="0" smtClean="0"/>
              <a:t>“</a:t>
            </a:r>
            <a:r>
              <a:rPr lang="en-US" dirty="0" err="1" smtClean="0"/>
              <a:t>nslookup</a:t>
            </a:r>
            <a:r>
              <a:rPr lang="en-US" dirty="0" smtClean="0"/>
              <a:t> </a:t>
            </a:r>
            <a:r>
              <a:rPr lang="en-US" dirty="0"/>
              <a:t>example.com</a:t>
            </a:r>
            <a:r>
              <a:rPr lang="en-US" dirty="0" smtClean="0"/>
              <a:t>,” </a:t>
            </a:r>
            <a:r>
              <a:rPr lang="en-US" dirty="0"/>
              <a:t>and then press Enter. Once run, my output was as follows</a:t>
            </a:r>
          </a:p>
        </p:txBody>
      </p:sp>
      <p:pic>
        <p:nvPicPr>
          <p:cNvPr id="4" name="Picture 3"/>
          <p:cNvPicPr>
            <a:picLocks noChangeAspect="1"/>
          </p:cNvPicPr>
          <p:nvPr/>
        </p:nvPicPr>
        <p:blipFill>
          <a:blip r:embed="rId2"/>
          <a:stretch>
            <a:fillRect/>
          </a:stretch>
        </p:blipFill>
        <p:spPr>
          <a:xfrm>
            <a:off x="1025328" y="2840219"/>
            <a:ext cx="10141344" cy="3219179"/>
          </a:xfrm>
          <a:prstGeom prst="rect">
            <a:avLst/>
          </a:prstGeom>
        </p:spPr>
      </p:pic>
    </p:spTree>
    <p:extLst>
      <p:ext uri="{BB962C8B-B14F-4D97-AF65-F5344CB8AC3E}">
        <p14:creationId xmlns:p14="http://schemas.microsoft.com/office/powerpoint/2010/main" val="3850605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Securing DNS</a:t>
            </a:r>
          </a:p>
        </p:txBody>
      </p:sp>
      <p:sp>
        <p:nvSpPr>
          <p:cNvPr id="3" name="Content Placeholder 2"/>
          <p:cNvSpPr>
            <a:spLocks noGrp="1"/>
          </p:cNvSpPr>
          <p:nvPr>
            <p:ph idx="1"/>
          </p:nvPr>
        </p:nvSpPr>
        <p:spPr/>
        <p:txBody>
          <a:bodyPr/>
          <a:lstStyle/>
          <a:p>
            <a:r>
              <a:rPr lang="en-US" dirty="0"/>
              <a:t>Poisoning the </a:t>
            </a:r>
            <a:r>
              <a:rPr lang="en-US" dirty="0" smtClean="0"/>
              <a:t>cache:</a:t>
            </a:r>
          </a:p>
          <a:p>
            <a:pPr marL="0" indent="0">
              <a:buNone/>
            </a:pPr>
            <a:r>
              <a:rPr lang="en-US" dirty="0"/>
              <a:t>DNS is essential to any network. When clients request an IP address, they are trusting the server to provide an accurate address. If the address is incorrect, the client might be redirected to a bogus site. </a:t>
            </a:r>
            <a:endParaRPr lang="en-US" dirty="0" smtClean="0"/>
          </a:p>
          <a:p>
            <a:pPr>
              <a:buFontTx/>
              <a:buChar char="-"/>
            </a:pPr>
            <a:r>
              <a:rPr lang="en-US" dirty="0"/>
              <a:t>Poisoning </a:t>
            </a:r>
            <a:r>
              <a:rPr lang="en-US" dirty="0" smtClean="0"/>
              <a:t> DNS server cache</a:t>
            </a:r>
          </a:p>
          <a:p>
            <a:pPr>
              <a:buFontTx/>
              <a:buChar char="-"/>
            </a:pPr>
            <a:r>
              <a:rPr lang="en-US" dirty="0" smtClean="0"/>
              <a:t>Poisoning </a:t>
            </a:r>
            <a:r>
              <a:rPr lang="en-US" dirty="0"/>
              <a:t>the cache of an ISP server</a:t>
            </a:r>
          </a:p>
        </p:txBody>
      </p:sp>
    </p:spTree>
    <p:extLst>
      <p:ext uri="{BB962C8B-B14F-4D97-AF65-F5344CB8AC3E}">
        <p14:creationId xmlns:p14="http://schemas.microsoft.com/office/powerpoint/2010/main" val="1081198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Defending DNS</a:t>
            </a:r>
          </a:p>
        </p:txBody>
      </p:sp>
      <p:sp>
        <p:nvSpPr>
          <p:cNvPr id="3" name="Content Placeholder 2"/>
          <p:cNvSpPr>
            <a:spLocks noGrp="1"/>
          </p:cNvSpPr>
          <p:nvPr>
            <p:ph idx="1"/>
          </p:nvPr>
        </p:nvSpPr>
        <p:spPr/>
        <p:txBody>
          <a:bodyPr>
            <a:normAutofit lnSpcReduction="10000"/>
          </a:bodyPr>
          <a:lstStyle/>
          <a:p>
            <a:r>
              <a:rPr lang="en-US" dirty="0"/>
              <a:t>DNS servers can represent a vulnerable target. To protect the server, the network administrator can employ a few techniques: </a:t>
            </a:r>
            <a:endParaRPr lang="en-US" dirty="0" smtClean="0"/>
          </a:p>
          <a:p>
            <a:pPr lvl="1"/>
            <a:r>
              <a:rPr lang="en-US" dirty="0" smtClean="0"/>
              <a:t> </a:t>
            </a:r>
            <a:r>
              <a:rPr lang="en-US" dirty="0"/>
              <a:t>Use cache locking, which controls how and when the cache can be overwritten. </a:t>
            </a:r>
            <a:endParaRPr lang="en-US" dirty="0" smtClean="0"/>
          </a:p>
          <a:p>
            <a:pPr lvl="1"/>
            <a:r>
              <a:rPr lang="en-US" dirty="0" smtClean="0"/>
              <a:t> </a:t>
            </a:r>
            <a:r>
              <a:rPr lang="en-US" dirty="0"/>
              <a:t>Restrict zone transfers to only respond to trusted servers. </a:t>
            </a:r>
            <a:endParaRPr lang="en-US" dirty="0" smtClean="0"/>
          </a:p>
          <a:p>
            <a:pPr lvl="1"/>
            <a:r>
              <a:rPr lang="en-US" dirty="0" smtClean="0"/>
              <a:t> </a:t>
            </a:r>
            <a:r>
              <a:rPr lang="en-US" dirty="0"/>
              <a:t>Use DNS Security Extensions (DNSSEC), which </a:t>
            </a:r>
            <a:r>
              <a:rPr lang="en-US" dirty="0" smtClean="0"/>
              <a:t>provide </a:t>
            </a:r>
            <a:r>
              <a:rPr lang="en-US" dirty="0"/>
              <a:t>data authentication and integrity</a:t>
            </a:r>
            <a:r>
              <a:rPr lang="en-US" dirty="0" smtClean="0"/>
              <a:t>.</a:t>
            </a:r>
          </a:p>
          <a:p>
            <a:pPr marL="457200" lvl="1" indent="0">
              <a:buNone/>
            </a:pPr>
            <a:endParaRPr lang="en-US" dirty="0" smtClean="0"/>
          </a:p>
          <a:p>
            <a:pPr marL="0" indent="0">
              <a:buNone/>
            </a:pPr>
            <a:r>
              <a:rPr lang="en-US" dirty="0" smtClean="0"/>
              <a:t> </a:t>
            </a:r>
            <a:r>
              <a:rPr lang="en-US" dirty="0"/>
              <a:t>Additionally, all other standard good practice techniques to secure DNS servers should be used. Techniques include keeping the servers updated and patched and using firewalls that restrict access to only authorized entities</a:t>
            </a:r>
          </a:p>
        </p:txBody>
      </p:sp>
    </p:spTree>
    <p:extLst>
      <p:ext uri="{BB962C8B-B14F-4D97-AF65-F5344CB8AC3E}">
        <p14:creationId xmlns:p14="http://schemas.microsoft.com/office/powerpoint/2010/main" val="639132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84AA-5FAE-4B71-95E4-B364D0827BED}"/>
              </a:ext>
            </a:extLst>
          </p:cNvPr>
          <p:cNvSpPr>
            <a:spLocks noGrp="1"/>
          </p:cNvSpPr>
          <p:nvPr>
            <p:ph type="title"/>
          </p:nvPr>
        </p:nvSpPr>
        <p:spPr/>
        <p:txBody>
          <a:bodyPr/>
          <a:lstStyle/>
          <a:p>
            <a:r>
              <a:rPr lang="en-US" dirty="0"/>
              <a:t>DNS: Domain Name Sever</a:t>
            </a:r>
          </a:p>
        </p:txBody>
      </p:sp>
      <p:sp>
        <p:nvSpPr>
          <p:cNvPr id="3" name="Content Placeholder 2">
            <a:extLst>
              <a:ext uri="{FF2B5EF4-FFF2-40B4-BE49-F238E27FC236}">
                <a16:creationId xmlns:a16="http://schemas.microsoft.com/office/drawing/2014/main" id="{1FA6E762-3EB4-4ECD-906F-EE72C9244533}"/>
              </a:ext>
            </a:extLst>
          </p:cNvPr>
          <p:cNvSpPr>
            <a:spLocks noGrp="1"/>
          </p:cNvSpPr>
          <p:nvPr>
            <p:ph idx="1"/>
          </p:nvPr>
        </p:nvSpPr>
        <p:spPr/>
        <p:txBody>
          <a:bodyPr/>
          <a:lstStyle/>
          <a:p>
            <a:r>
              <a:rPr lang="en-US" dirty="0"/>
              <a:t>The Domain Name System (DNS) converts a human-readable hostname into an Internet Protocol (IP) address.</a:t>
            </a:r>
          </a:p>
          <a:p>
            <a:r>
              <a:rPr lang="en-US" dirty="0"/>
              <a:t> It is one of the most common application layer protocols in use today and is essential to any network.</a:t>
            </a:r>
          </a:p>
        </p:txBody>
      </p:sp>
    </p:spTree>
    <p:extLst>
      <p:ext uri="{BB962C8B-B14F-4D97-AF65-F5344CB8AC3E}">
        <p14:creationId xmlns:p14="http://schemas.microsoft.com/office/powerpoint/2010/main" val="3683837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54333-F0C9-4E15-B629-77F6C91AC595}"/>
              </a:ext>
            </a:extLst>
          </p:cNvPr>
          <p:cNvSpPr>
            <a:spLocks noGrp="1"/>
          </p:cNvSpPr>
          <p:nvPr>
            <p:ph type="title"/>
          </p:nvPr>
        </p:nvSpPr>
        <p:spPr/>
        <p:txBody>
          <a:bodyPr/>
          <a:lstStyle/>
          <a:p>
            <a:r>
              <a:rPr lang="en-US" dirty="0"/>
              <a:t>Breaking </a:t>
            </a:r>
            <a:r>
              <a:rPr lang="en-US" dirty="0" smtClean="0"/>
              <a:t>Down </a:t>
            </a:r>
            <a:r>
              <a:rPr lang="en-US" dirty="0"/>
              <a:t>DNS </a:t>
            </a:r>
            <a:r>
              <a:rPr lang="en-US" dirty="0" smtClean="0"/>
              <a:t>Types </a:t>
            </a:r>
            <a:endParaRPr lang="en-US" dirty="0"/>
          </a:p>
        </p:txBody>
      </p:sp>
      <p:sp>
        <p:nvSpPr>
          <p:cNvPr id="3" name="Content Placeholder 2">
            <a:extLst>
              <a:ext uri="{FF2B5EF4-FFF2-40B4-BE49-F238E27FC236}">
                <a16:creationId xmlns:a16="http://schemas.microsoft.com/office/drawing/2014/main" id="{CC18ED7A-23B4-488C-B879-6F27E51E798C}"/>
              </a:ext>
            </a:extLst>
          </p:cNvPr>
          <p:cNvSpPr>
            <a:spLocks noGrp="1"/>
          </p:cNvSpPr>
          <p:nvPr>
            <p:ph idx="1"/>
          </p:nvPr>
        </p:nvSpPr>
        <p:spPr/>
        <p:txBody>
          <a:bodyPr/>
          <a:lstStyle/>
          <a:p>
            <a:r>
              <a:rPr lang="en-US" dirty="0"/>
              <a:t>Breaking down DNS types Whenever you send a request to a DNS server, the request will include the type of record to </a:t>
            </a:r>
            <a:r>
              <a:rPr lang="en-US" dirty="0" smtClean="0"/>
              <a:t>return (RR).</a:t>
            </a:r>
            <a:endParaRPr lang="en-US" dirty="0"/>
          </a:p>
          <a:p>
            <a:endParaRPr lang="en-US" dirty="0"/>
          </a:p>
          <a:p>
            <a:r>
              <a:rPr lang="en-US" dirty="0"/>
              <a:t>Although there are many types of DNS RR, we'll take a look at some common types.</a:t>
            </a:r>
          </a:p>
          <a:p>
            <a:r>
              <a:rPr lang="en-US" dirty="0"/>
              <a:t>For a comprehensive list of DNS types, visit:</a:t>
            </a:r>
          </a:p>
          <a:p>
            <a:pPr marL="0" indent="0">
              <a:buNone/>
            </a:pPr>
            <a:r>
              <a:rPr lang="en-US" dirty="0"/>
              <a:t> </a:t>
            </a:r>
            <a:r>
              <a:rPr lang="en-US" dirty="0">
                <a:hlinkClick r:id="rId2"/>
              </a:rPr>
              <a:t>https://phoenixnap.com/kb/dns-record-types</a:t>
            </a:r>
            <a:endParaRPr lang="en-US" dirty="0"/>
          </a:p>
          <a:p>
            <a:pPr marL="0" indent="0">
              <a:buNone/>
            </a:pPr>
            <a:endParaRPr lang="en-US" dirty="0"/>
          </a:p>
        </p:txBody>
      </p:sp>
    </p:spTree>
    <p:extLst>
      <p:ext uri="{BB962C8B-B14F-4D97-AF65-F5344CB8AC3E}">
        <p14:creationId xmlns:p14="http://schemas.microsoft.com/office/powerpoint/2010/main" val="2382164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4F3E0-4367-4F45-B5A6-7742105C8266}"/>
              </a:ext>
            </a:extLst>
          </p:cNvPr>
          <p:cNvSpPr>
            <a:spLocks noGrp="1"/>
          </p:cNvSpPr>
          <p:nvPr>
            <p:ph type="title"/>
          </p:nvPr>
        </p:nvSpPr>
        <p:spPr/>
        <p:txBody>
          <a:bodyPr/>
          <a:lstStyle/>
          <a:p>
            <a:r>
              <a:rPr lang="en-US" dirty="0"/>
              <a:t>Common DNS RR Types</a:t>
            </a:r>
          </a:p>
        </p:txBody>
      </p:sp>
      <p:pic>
        <p:nvPicPr>
          <p:cNvPr id="4" name="Content Placeholder 3">
            <a:extLst>
              <a:ext uri="{FF2B5EF4-FFF2-40B4-BE49-F238E27FC236}">
                <a16:creationId xmlns:a16="http://schemas.microsoft.com/office/drawing/2014/main" id="{869D3B26-D9FB-4AD6-9D1E-70EDB1006252}"/>
              </a:ext>
            </a:extLst>
          </p:cNvPr>
          <p:cNvPicPr>
            <a:picLocks noGrp="1" noChangeAspect="1"/>
          </p:cNvPicPr>
          <p:nvPr>
            <p:ph idx="1"/>
          </p:nvPr>
        </p:nvPicPr>
        <p:blipFill>
          <a:blip r:embed="rId2"/>
          <a:stretch>
            <a:fillRect/>
          </a:stretch>
        </p:blipFill>
        <p:spPr>
          <a:xfrm>
            <a:off x="1608668" y="1397001"/>
            <a:ext cx="8221702" cy="5461000"/>
          </a:xfrm>
          <a:prstGeom prst="rect">
            <a:avLst/>
          </a:prstGeom>
        </p:spPr>
      </p:pic>
    </p:spTree>
    <p:extLst>
      <p:ext uri="{BB962C8B-B14F-4D97-AF65-F5344CB8AC3E}">
        <p14:creationId xmlns:p14="http://schemas.microsoft.com/office/powerpoint/2010/main" val="60002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6B37D-358B-4296-A863-292676455F09}"/>
              </a:ext>
            </a:extLst>
          </p:cNvPr>
          <p:cNvSpPr>
            <a:spLocks noGrp="1"/>
          </p:cNvSpPr>
          <p:nvPr>
            <p:ph type="title"/>
          </p:nvPr>
        </p:nvSpPr>
        <p:spPr/>
        <p:txBody>
          <a:bodyPr/>
          <a:lstStyle/>
          <a:p>
            <a:r>
              <a:rPr lang="en-US" dirty="0"/>
              <a:t>Examining the RR structure</a:t>
            </a:r>
          </a:p>
        </p:txBody>
      </p:sp>
      <p:sp>
        <p:nvSpPr>
          <p:cNvPr id="3" name="Content Placeholder 2">
            <a:extLst>
              <a:ext uri="{FF2B5EF4-FFF2-40B4-BE49-F238E27FC236}">
                <a16:creationId xmlns:a16="http://schemas.microsoft.com/office/drawing/2014/main" id="{15AC21CD-478C-4351-8745-18EA60B47F06}"/>
              </a:ext>
            </a:extLst>
          </p:cNvPr>
          <p:cNvSpPr>
            <a:spLocks noGrp="1"/>
          </p:cNvSpPr>
          <p:nvPr>
            <p:ph idx="1"/>
          </p:nvPr>
        </p:nvSpPr>
        <p:spPr/>
        <p:txBody>
          <a:bodyPr/>
          <a:lstStyle/>
          <a:p>
            <a:r>
              <a:rPr lang="en-US" dirty="0"/>
              <a:t>The structure of all RRs contains elements that describe the RR, as shown in the following table:</a:t>
            </a:r>
          </a:p>
          <a:p>
            <a:endParaRPr lang="en-US" dirty="0"/>
          </a:p>
          <a:p>
            <a:endParaRPr lang="en-US" dirty="0"/>
          </a:p>
        </p:txBody>
      </p:sp>
      <p:pic>
        <p:nvPicPr>
          <p:cNvPr id="4" name="Picture 3">
            <a:extLst>
              <a:ext uri="{FF2B5EF4-FFF2-40B4-BE49-F238E27FC236}">
                <a16:creationId xmlns:a16="http://schemas.microsoft.com/office/drawing/2014/main" id="{4BA68420-B629-4DE5-8B62-44BF15B3CE89}"/>
              </a:ext>
            </a:extLst>
          </p:cNvPr>
          <p:cNvPicPr>
            <a:picLocks noChangeAspect="1"/>
          </p:cNvPicPr>
          <p:nvPr/>
        </p:nvPicPr>
        <p:blipFill>
          <a:blip r:embed="rId2"/>
          <a:stretch>
            <a:fillRect/>
          </a:stretch>
        </p:blipFill>
        <p:spPr>
          <a:xfrm>
            <a:off x="3681075" y="2671657"/>
            <a:ext cx="4829849" cy="3001010"/>
          </a:xfrm>
          <a:prstGeom prst="rect">
            <a:avLst/>
          </a:prstGeom>
        </p:spPr>
      </p:pic>
    </p:spTree>
    <p:extLst>
      <p:ext uri="{BB962C8B-B14F-4D97-AF65-F5344CB8AC3E}">
        <p14:creationId xmlns:p14="http://schemas.microsoft.com/office/powerpoint/2010/main" val="2976185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77DB9-D821-47B4-871D-D8547C33A586}"/>
              </a:ext>
            </a:extLst>
          </p:cNvPr>
          <p:cNvSpPr>
            <a:spLocks noGrp="1"/>
          </p:cNvSpPr>
          <p:nvPr>
            <p:ph type="title"/>
          </p:nvPr>
        </p:nvSpPr>
        <p:spPr/>
        <p:txBody>
          <a:bodyPr>
            <a:normAutofit/>
          </a:bodyPr>
          <a:lstStyle/>
          <a:p>
            <a:r>
              <a:rPr lang="en-US" dirty="0"/>
              <a:t>Example of an RR answer in a DNS response packet</a:t>
            </a:r>
          </a:p>
        </p:txBody>
      </p:sp>
      <p:sp>
        <p:nvSpPr>
          <p:cNvPr id="3" name="Content Placeholder 2">
            <a:extLst>
              <a:ext uri="{FF2B5EF4-FFF2-40B4-BE49-F238E27FC236}">
                <a16:creationId xmlns:a16="http://schemas.microsoft.com/office/drawing/2014/main" id="{CF20E2D6-F762-4956-BECD-9FECF4FE4EFD}"/>
              </a:ext>
            </a:extLst>
          </p:cNvPr>
          <p:cNvSpPr>
            <a:spLocks noGrp="1"/>
          </p:cNvSpPr>
          <p:nvPr>
            <p:ph idx="1"/>
          </p:nvPr>
        </p:nvSpPr>
        <p:spPr/>
        <p:txBody>
          <a:bodyPr/>
          <a:lstStyle/>
          <a:p>
            <a:r>
              <a:rPr lang="en-US" dirty="0" err="1"/>
              <a:t>CloudShark</a:t>
            </a:r>
            <a:r>
              <a:rPr lang="en-US" dirty="0"/>
              <a:t> (https://www. cloudshark.org/captures/13833cdd14ba).</a:t>
            </a:r>
          </a:p>
          <a:p>
            <a:r>
              <a:rPr lang="en-US" dirty="0"/>
              <a:t> Download the file, DNS Question &amp; </a:t>
            </a:r>
            <a:r>
              <a:rPr lang="en-US" dirty="0" err="1"/>
              <a:t>Answer.pcapng</a:t>
            </a:r>
            <a:r>
              <a:rPr lang="en-US" dirty="0"/>
              <a:t>, and open it in Wireshark.</a:t>
            </a:r>
          </a:p>
        </p:txBody>
      </p:sp>
    </p:spTree>
    <p:extLst>
      <p:ext uri="{BB962C8B-B14F-4D97-AF65-F5344CB8AC3E}">
        <p14:creationId xmlns:p14="http://schemas.microsoft.com/office/powerpoint/2010/main" val="2532547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EFC06-9A7D-40BA-B920-3A2905C8EEF6}"/>
              </a:ext>
            </a:extLst>
          </p:cNvPr>
          <p:cNvSpPr>
            <a:spLocks noGrp="1"/>
          </p:cNvSpPr>
          <p:nvPr>
            <p:ph type="title"/>
          </p:nvPr>
        </p:nvSpPr>
        <p:spPr/>
        <p:txBody>
          <a:bodyPr/>
          <a:lstStyle/>
          <a:p>
            <a:r>
              <a:rPr lang="en-US" dirty="0"/>
              <a:t>Reviewing the DNS packet</a:t>
            </a:r>
          </a:p>
        </p:txBody>
      </p:sp>
      <p:pic>
        <p:nvPicPr>
          <p:cNvPr id="6" name="Content Placeholder 5">
            <a:extLst>
              <a:ext uri="{FF2B5EF4-FFF2-40B4-BE49-F238E27FC236}">
                <a16:creationId xmlns:a16="http://schemas.microsoft.com/office/drawing/2014/main" id="{C1F613D7-49C2-4828-B8A9-87D0C0B5331F}"/>
              </a:ext>
            </a:extLst>
          </p:cNvPr>
          <p:cNvPicPr>
            <a:picLocks noGrp="1" noChangeAspect="1"/>
          </p:cNvPicPr>
          <p:nvPr>
            <p:ph sz="half" idx="1"/>
          </p:nvPr>
        </p:nvPicPr>
        <p:blipFill>
          <a:blip r:embed="rId2"/>
          <a:stretch>
            <a:fillRect/>
          </a:stretch>
        </p:blipFill>
        <p:spPr>
          <a:xfrm>
            <a:off x="1099812" y="1825624"/>
            <a:ext cx="4658375" cy="3863975"/>
          </a:xfrm>
          <a:prstGeom prst="rect">
            <a:avLst/>
          </a:prstGeom>
        </p:spPr>
      </p:pic>
      <p:sp>
        <p:nvSpPr>
          <p:cNvPr id="5" name="Content Placeholder 4">
            <a:extLst>
              <a:ext uri="{FF2B5EF4-FFF2-40B4-BE49-F238E27FC236}">
                <a16:creationId xmlns:a16="http://schemas.microsoft.com/office/drawing/2014/main" id="{C2481E16-B15F-4B7C-A20B-2822B3B45058}"/>
              </a:ext>
            </a:extLst>
          </p:cNvPr>
          <p:cNvSpPr>
            <a:spLocks noGrp="1"/>
          </p:cNvSpPr>
          <p:nvPr>
            <p:ph sz="half" idx="2"/>
          </p:nvPr>
        </p:nvSpPr>
        <p:spPr>
          <a:xfrm>
            <a:off x="5477933" y="1825625"/>
            <a:ext cx="6451600" cy="4351338"/>
          </a:xfrm>
        </p:spPr>
        <p:txBody>
          <a:bodyPr/>
          <a:lstStyle/>
          <a:p>
            <a:pPr marL="0" indent="0">
              <a:buNone/>
            </a:pPr>
            <a:r>
              <a:rPr lang="en-US" dirty="0"/>
              <a:t>• The first section (1) is the DNS header. </a:t>
            </a:r>
          </a:p>
          <a:p>
            <a:pPr marL="0" indent="0">
              <a:buNone/>
            </a:pPr>
            <a:endParaRPr lang="en-US" dirty="0"/>
          </a:p>
          <a:p>
            <a:pPr marL="0" indent="0">
              <a:buNone/>
            </a:pPr>
            <a:r>
              <a:rPr lang="en-US" dirty="0"/>
              <a:t>• The second section (2) summarizes the contents. </a:t>
            </a:r>
          </a:p>
          <a:p>
            <a:pPr marL="0" indent="0">
              <a:buNone/>
            </a:pPr>
            <a:endParaRPr lang="en-US" dirty="0"/>
          </a:p>
          <a:p>
            <a:pPr marL="0" indent="0">
              <a:buNone/>
            </a:pPr>
            <a:r>
              <a:rPr lang="en-US" dirty="0"/>
              <a:t>• The third section (3) is the query section.</a:t>
            </a:r>
          </a:p>
          <a:p>
            <a:pPr marL="0" indent="0">
              <a:buNone/>
            </a:pPr>
            <a:endParaRPr lang="en-US" dirty="0"/>
          </a:p>
          <a:p>
            <a:pPr marL="0" indent="0">
              <a:buNone/>
            </a:pPr>
            <a:r>
              <a:rPr lang="en-US" dirty="0"/>
              <a:t> • The fourth section (4) are Wireshark-specific references.</a:t>
            </a:r>
          </a:p>
        </p:txBody>
      </p:sp>
    </p:spTree>
    <p:extLst>
      <p:ext uri="{BB962C8B-B14F-4D97-AF65-F5344CB8AC3E}">
        <p14:creationId xmlns:p14="http://schemas.microsoft.com/office/powerpoint/2010/main" val="2279517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4AE5F-A557-4656-A4AC-A914FBAA05B7}"/>
              </a:ext>
            </a:extLst>
          </p:cNvPr>
          <p:cNvSpPr>
            <a:spLocks noGrp="1"/>
          </p:cNvSpPr>
          <p:nvPr>
            <p:ph type="title"/>
          </p:nvPr>
        </p:nvSpPr>
        <p:spPr/>
        <p:txBody>
          <a:bodyPr/>
          <a:lstStyle/>
          <a:p>
            <a:r>
              <a:rPr lang="en-US" dirty="0"/>
              <a:t>Examining the header</a:t>
            </a:r>
          </a:p>
        </p:txBody>
      </p:sp>
      <p:sp>
        <p:nvSpPr>
          <p:cNvPr id="5" name="Content Placeholder 4">
            <a:extLst>
              <a:ext uri="{FF2B5EF4-FFF2-40B4-BE49-F238E27FC236}">
                <a16:creationId xmlns:a16="http://schemas.microsoft.com/office/drawing/2014/main" id="{3D5B38E8-B6E8-4F48-8A68-7257547D153E}"/>
              </a:ext>
            </a:extLst>
          </p:cNvPr>
          <p:cNvSpPr>
            <a:spLocks noGrp="1"/>
          </p:cNvSpPr>
          <p:nvPr>
            <p:ph idx="1"/>
          </p:nvPr>
        </p:nvSpPr>
        <p:spPr/>
        <p:txBody>
          <a:bodyPr/>
          <a:lstStyle/>
          <a:p>
            <a:r>
              <a:rPr lang="en-US" dirty="0"/>
              <a:t>When examining the header fields, you will see two main sections: </a:t>
            </a:r>
          </a:p>
          <a:p>
            <a:pPr lvl="1"/>
            <a:r>
              <a:rPr lang="en-US" dirty="0"/>
              <a:t> Transaction ID </a:t>
            </a:r>
          </a:p>
          <a:p>
            <a:pPr lvl="1"/>
            <a:r>
              <a:rPr lang="en-US" dirty="0"/>
              <a:t> Flags </a:t>
            </a:r>
          </a:p>
        </p:txBody>
      </p:sp>
      <p:pic>
        <p:nvPicPr>
          <p:cNvPr id="6" name="Picture 5">
            <a:extLst>
              <a:ext uri="{FF2B5EF4-FFF2-40B4-BE49-F238E27FC236}">
                <a16:creationId xmlns:a16="http://schemas.microsoft.com/office/drawing/2014/main" id="{471BBDEF-D82B-4DEF-A68A-51591CD366A8}"/>
              </a:ext>
            </a:extLst>
          </p:cNvPr>
          <p:cNvPicPr>
            <a:picLocks noChangeAspect="1"/>
          </p:cNvPicPr>
          <p:nvPr/>
        </p:nvPicPr>
        <p:blipFill>
          <a:blip r:embed="rId2"/>
          <a:stretch>
            <a:fillRect/>
          </a:stretch>
        </p:blipFill>
        <p:spPr>
          <a:xfrm>
            <a:off x="1992473" y="3228851"/>
            <a:ext cx="8388482" cy="2816349"/>
          </a:xfrm>
          <a:prstGeom prst="rect">
            <a:avLst/>
          </a:prstGeom>
        </p:spPr>
      </p:pic>
    </p:spTree>
    <p:extLst>
      <p:ext uri="{BB962C8B-B14F-4D97-AF65-F5344CB8AC3E}">
        <p14:creationId xmlns:p14="http://schemas.microsoft.com/office/powerpoint/2010/main" val="4129911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1264</Words>
  <Application>Microsoft Office PowerPoint</Application>
  <PresentationFormat>Widescreen</PresentationFormat>
  <Paragraphs>105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Inspecting Application Layer Protocols: DNS</vt:lpstr>
      <vt:lpstr>Contents</vt:lpstr>
      <vt:lpstr>DNS: Domain Name Sever</vt:lpstr>
      <vt:lpstr>Breaking Down DNS Types </vt:lpstr>
      <vt:lpstr>Common DNS RR Types</vt:lpstr>
      <vt:lpstr>Examining the RR structure</vt:lpstr>
      <vt:lpstr>Example of an RR answer in a DNS response packet</vt:lpstr>
      <vt:lpstr>Reviewing the DNS packet</vt:lpstr>
      <vt:lpstr>Examining the header</vt:lpstr>
      <vt:lpstr>Transaction ID</vt:lpstr>
      <vt:lpstr>Comparing the Flags</vt:lpstr>
      <vt:lpstr>The Flags From the Client</vt:lpstr>
      <vt:lpstr>The Flags From the Server</vt:lpstr>
      <vt:lpstr>OpCode Flag</vt:lpstr>
      <vt:lpstr>Requesting Recursion</vt:lpstr>
      <vt:lpstr>Requesting Recursion</vt:lpstr>
      <vt:lpstr>Dissecting the packet structure</vt:lpstr>
      <vt:lpstr>Outlining the Query Section</vt:lpstr>
      <vt:lpstr>Question</vt:lpstr>
      <vt:lpstr>Answers</vt:lpstr>
      <vt:lpstr>Evaluating queries and responses Caching a response</vt:lpstr>
      <vt:lpstr>Evaluating queries and responses Viewing DNS response times</vt:lpstr>
      <vt:lpstr>Evaluating queries and responses Testing using nslookup</vt:lpstr>
      <vt:lpstr>Securing DNS</vt:lpstr>
      <vt:lpstr>Defending DNS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Inspecting Application Layer Protocols: DNS, FTP</dc:title>
  <dc:creator>User</dc:creator>
  <cp:lastModifiedBy>Maram Bani Younes</cp:lastModifiedBy>
  <cp:revision>12</cp:revision>
  <dcterms:created xsi:type="dcterms:W3CDTF">2024-05-04T21:00:55Z</dcterms:created>
  <dcterms:modified xsi:type="dcterms:W3CDTF">2024-05-05T07:52:21Z</dcterms:modified>
</cp:coreProperties>
</file>