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ar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CE13-FEB9-40F3-9C13-A6AA0D3D8593}" type="datetimeFigureOut">
              <a:rPr lang="ar-JO" smtClean="0"/>
              <a:t>26/04/1446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8E22-C5CE-4547-B72D-C1C31A8842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1282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CE13-FEB9-40F3-9C13-A6AA0D3D8593}" type="datetimeFigureOut">
              <a:rPr lang="ar-JO" smtClean="0"/>
              <a:t>26/04/1446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8E22-C5CE-4547-B72D-C1C31A8842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5130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CE13-FEB9-40F3-9C13-A6AA0D3D8593}" type="datetimeFigureOut">
              <a:rPr lang="ar-JO" smtClean="0"/>
              <a:t>26/04/1446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8E22-C5CE-4547-B72D-C1C31A8842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2791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CE13-FEB9-40F3-9C13-A6AA0D3D8593}" type="datetimeFigureOut">
              <a:rPr lang="ar-JO" smtClean="0"/>
              <a:t>26/04/1446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8E22-C5CE-4547-B72D-C1C31A8842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4100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CE13-FEB9-40F3-9C13-A6AA0D3D8593}" type="datetimeFigureOut">
              <a:rPr lang="ar-JO" smtClean="0"/>
              <a:t>26/04/1446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8E22-C5CE-4547-B72D-C1C31A8842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1568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CE13-FEB9-40F3-9C13-A6AA0D3D8593}" type="datetimeFigureOut">
              <a:rPr lang="ar-JO" smtClean="0"/>
              <a:t>26/04/1446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8E22-C5CE-4547-B72D-C1C31A8842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7461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CE13-FEB9-40F3-9C13-A6AA0D3D8593}" type="datetimeFigureOut">
              <a:rPr lang="ar-JO" smtClean="0"/>
              <a:t>26/04/1446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8E22-C5CE-4547-B72D-C1C31A8842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5141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CE13-FEB9-40F3-9C13-A6AA0D3D8593}" type="datetimeFigureOut">
              <a:rPr lang="ar-JO" smtClean="0"/>
              <a:t>26/04/1446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8E22-C5CE-4547-B72D-C1C31A8842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3091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CE13-FEB9-40F3-9C13-A6AA0D3D8593}" type="datetimeFigureOut">
              <a:rPr lang="ar-JO" smtClean="0"/>
              <a:t>26/04/1446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8E22-C5CE-4547-B72D-C1C31A8842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5876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CE13-FEB9-40F3-9C13-A6AA0D3D8593}" type="datetimeFigureOut">
              <a:rPr lang="ar-JO" smtClean="0"/>
              <a:t>26/04/1446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8E22-C5CE-4547-B72D-C1C31A8842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5339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CE13-FEB9-40F3-9C13-A6AA0D3D8593}" type="datetimeFigureOut">
              <a:rPr lang="ar-JO" smtClean="0"/>
              <a:t>26/04/1446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8E22-C5CE-4547-B72D-C1C31A8842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146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FCE13-FEB9-40F3-9C13-A6AA0D3D8593}" type="datetimeFigureOut">
              <a:rPr lang="ar-JO" smtClean="0"/>
              <a:t>26/04/1446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A8E22-C5CE-4547-B72D-C1C31A8842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5003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98946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</a:t>
            </a:r>
            <a:endParaRPr lang="ar-J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2883" y="1881352"/>
            <a:ext cx="7685912" cy="465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3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to success of information system</a:t>
            </a:r>
          </a:p>
          <a:p>
            <a:r>
              <a:rPr lang="en-US" dirty="0" smtClean="0"/>
              <a:t>DBMS functionalities: </a:t>
            </a:r>
          </a:p>
          <a:p>
            <a:pPr lvl="1"/>
            <a:r>
              <a:rPr lang="en-US" dirty="0" smtClean="0"/>
              <a:t>◦ Organize data </a:t>
            </a:r>
          </a:p>
          <a:p>
            <a:pPr lvl="1"/>
            <a:r>
              <a:rPr lang="en-US" dirty="0" smtClean="0"/>
              <a:t>◦ Store and retrieve data efficiently </a:t>
            </a:r>
          </a:p>
          <a:p>
            <a:pPr lvl="1"/>
            <a:r>
              <a:rPr lang="en-US" dirty="0" smtClean="0"/>
              <a:t>◦ Manipulate data (update and delete) </a:t>
            </a:r>
          </a:p>
          <a:p>
            <a:pPr lvl="1"/>
            <a:r>
              <a:rPr lang="en-US" dirty="0" smtClean="0"/>
              <a:t>◦ Enforce referential integrity and consistency </a:t>
            </a:r>
          </a:p>
          <a:p>
            <a:pPr lvl="1"/>
            <a:r>
              <a:rPr lang="en-US" dirty="0" smtClean="0"/>
              <a:t>◦ Enforce and implement data security policies and procedures </a:t>
            </a:r>
          </a:p>
          <a:p>
            <a:pPr lvl="1"/>
            <a:r>
              <a:rPr lang="en-US" dirty="0" smtClean="0"/>
              <a:t>◦ Back up, recover, and restore data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221182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DBMS components include: </a:t>
            </a:r>
          </a:p>
          <a:p>
            <a:pPr lvl="1"/>
            <a:r>
              <a:rPr lang="en-US" dirty="0" smtClean="0"/>
              <a:t>◦ Data </a:t>
            </a:r>
          </a:p>
          <a:p>
            <a:pPr lvl="1"/>
            <a:r>
              <a:rPr lang="en-US" dirty="0" smtClean="0"/>
              <a:t>◦ Hardware </a:t>
            </a:r>
          </a:p>
          <a:p>
            <a:pPr lvl="1"/>
            <a:r>
              <a:rPr lang="en-US" dirty="0" smtClean="0"/>
              <a:t>◦ Software </a:t>
            </a:r>
          </a:p>
          <a:p>
            <a:pPr lvl="1"/>
            <a:r>
              <a:rPr lang="en-US" dirty="0" smtClean="0"/>
              <a:t>◦ Networks </a:t>
            </a:r>
          </a:p>
          <a:p>
            <a:pPr lvl="1"/>
            <a:r>
              <a:rPr lang="en-US" dirty="0" smtClean="0"/>
              <a:t>◦ Procedures </a:t>
            </a:r>
          </a:p>
          <a:p>
            <a:pPr lvl="1"/>
            <a:r>
              <a:rPr lang="en-US" dirty="0" smtClean="0"/>
              <a:t>◦ Database servers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150460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</a:t>
            </a:r>
            <a:endParaRPr lang="ar-J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1475" y="2005806"/>
            <a:ext cx="38290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88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Security Architecture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Protects data and information produced from the data </a:t>
            </a:r>
          </a:p>
          <a:p>
            <a:r>
              <a:rPr lang="en-US" dirty="0" smtClean="0"/>
              <a:t>Model for protecting logical and physical assets</a:t>
            </a:r>
          </a:p>
          <a:p>
            <a:r>
              <a:rPr lang="en-US" dirty="0" smtClean="0"/>
              <a:t>Is the overall design of a company’s implementation of C.I.A. triangle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816073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Security Architecture</a:t>
            </a:r>
            <a:endParaRPr lang="ar-J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214" y="721428"/>
            <a:ext cx="10279117" cy="68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38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Security Architecture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Components include: </a:t>
            </a:r>
          </a:p>
          <a:p>
            <a:pPr lvl="1"/>
            <a:r>
              <a:rPr lang="en-US" dirty="0" smtClean="0"/>
              <a:t>◦ Policies and procedures </a:t>
            </a:r>
          </a:p>
          <a:p>
            <a:pPr lvl="1"/>
            <a:r>
              <a:rPr lang="en-US" dirty="0" smtClean="0"/>
              <a:t>◦ Security personnel and administrators </a:t>
            </a:r>
          </a:p>
          <a:p>
            <a:pPr lvl="1"/>
            <a:r>
              <a:rPr lang="en-US" dirty="0" smtClean="0"/>
              <a:t>◦ Detection </a:t>
            </a:r>
            <a:r>
              <a:rPr lang="en-US" dirty="0" err="1" smtClean="0"/>
              <a:t>equipments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◦ Security programs </a:t>
            </a:r>
          </a:p>
          <a:p>
            <a:pPr lvl="1"/>
            <a:r>
              <a:rPr lang="en-US" dirty="0" smtClean="0"/>
              <a:t>◦ Monitoring equipment</a:t>
            </a:r>
          </a:p>
          <a:p>
            <a:pPr lvl="1"/>
            <a:r>
              <a:rPr lang="en-US" dirty="0" smtClean="0"/>
              <a:t> ◦ Monitoring applications</a:t>
            </a:r>
          </a:p>
          <a:p>
            <a:pPr lvl="1"/>
            <a:r>
              <a:rPr lang="en-US" dirty="0" smtClean="0"/>
              <a:t> ◦ Auditing procedures and tools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822726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Enforce security at all database levels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Security access point: place where </a:t>
            </a:r>
            <a:r>
              <a:rPr lang="en-US" dirty="0" smtClean="0"/>
              <a:t>database security </a:t>
            </a:r>
            <a:r>
              <a:rPr lang="en-US" dirty="0"/>
              <a:t>must be protected and </a:t>
            </a:r>
            <a:r>
              <a:rPr lang="en-US" dirty="0" smtClean="0"/>
              <a:t>applied</a:t>
            </a:r>
          </a:p>
          <a:p>
            <a:endParaRPr lang="en-US" dirty="0"/>
          </a:p>
          <a:p>
            <a:r>
              <a:rPr lang="en-US" dirty="0"/>
              <a:t>Data requires highest level of protection</a:t>
            </a:r>
            <a:r>
              <a:rPr lang="en-US" dirty="0" smtClean="0"/>
              <a:t>; data </a:t>
            </a:r>
            <a:r>
              <a:rPr lang="en-US" dirty="0"/>
              <a:t>access point must be small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622787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ar-J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6883" y="1668048"/>
            <a:ext cx="5914804" cy="518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91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Security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Reducing access point size reduces </a:t>
            </a:r>
            <a:r>
              <a:rPr lang="en-US" dirty="0" smtClean="0"/>
              <a:t>security risks</a:t>
            </a:r>
          </a:p>
          <a:p>
            <a:endParaRPr lang="en-US" dirty="0"/>
          </a:p>
          <a:p>
            <a:r>
              <a:rPr lang="en-US" dirty="0" smtClean="0"/>
              <a:t>Security </a:t>
            </a:r>
            <a:r>
              <a:rPr lang="en-US" dirty="0"/>
              <a:t>gaps: points at which security </a:t>
            </a:r>
            <a:r>
              <a:rPr lang="en-US" dirty="0" smtClean="0"/>
              <a:t>is missing</a:t>
            </a:r>
            <a:endParaRPr lang="en-US" dirty="0"/>
          </a:p>
          <a:p>
            <a:r>
              <a:rPr lang="en-US" dirty="0" smtClean="0"/>
              <a:t>Vulnerabilities</a:t>
            </a:r>
            <a:r>
              <a:rPr lang="en-US" dirty="0"/>
              <a:t>: kinks in the system that </a:t>
            </a:r>
            <a:r>
              <a:rPr lang="en-US" dirty="0" smtClean="0"/>
              <a:t>can become </a:t>
            </a:r>
            <a:r>
              <a:rPr lang="en-US" dirty="0"/>
              <a:t>threats</a:t>
            </a:r>
          </a:p>
          <a:p>
            <a:r>
              <a:rPr lang="en-US" dirty="0" smtClean="0"/>
              <a:t>Threat</a:t>
            </a:r>
            <a:r>
              <a:rPr lang="en-US" dirty="0"/>
              <a:t>: security risk that can become </a:t>
            </a:r>
            <a:r>
              <a:rPr lang="en-US" dirty="0" smtClean="0"/>
              <a:t>a system </a:t>
            </a:r>
            <a:r>
              <a:rPr lang="en-US" dirty="0"/>
              <a:t>breach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82548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 violations and attacks are increasing globally at an annual average rate of 20%. </a:t>
            </a:r>
          </a:p>
          <a:p>
            <a:endParaRPr lang="en-US" dirty="0" smtClean="0"/>
          </a:p>
          <a:p>
            <a:r>
              <a:rPr lang="en-US" dirty="0" smtClean="0"/>
              <a:t> You serve as a database administrator to  enforce security policies. Responsibilities can be:</a:t>
            </a:r>
          </a:p>
          <a:p>
            <a:pPr lvl="1"/>
            <a:r>
              <a:rPr lang="en-US" dirty="0" smtClean="0"/>
              <a:t>◦ Design and implement a new DB security policy.</a:t>
            </a:r>
          </a:p>
          <a:p>
            <a:pPr lvl="1"/>
            <a:r>
              <a:rPr lang="en-US" dirty="0" smtClean="0"/>
              <a:t>◦ Enforce a stringent security policy. </a:t>
            </a:r>
          </a:p>
          <a:p>
            <a:pPr lvl="1"/>
            <a:r>
              <a:rPr lang="en-US" dirty="0" smtClean="0"/>
              <a:t>◦ Implement functional specification of a module, i.e. encrypt the stored data, replace sensitive  data using the data masking pack.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00513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ar-J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3464" y="1825625"/>
            <a:ext cx="49450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43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ar-J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993" y="2430911"/>
            <a:ext cx="10344807" cy="441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9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 Level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Relational database: collection of related </a:t>
            </a:r>
            <a:r>
              <a:rPr lang="en-US" dirty="0" smtClean="0"/>
              <a:t>data files</a:t>
            </a:r>
            <a:endParaRPr lang="en-US" dirty="0"/>
          </a:p>
          <a:p>
            <a:r>
              <a:rPr lang="en-US" dirty="0" smtClean="0"/>
              <a:t>Data </a:t>
            </a:r>
            <a:r>
              <a:rPr lang="en-US" dirty="0"/>
              <a:t>file: collection of related tables</a:t>
            </a:r>
          </a:p>
          <a:p>
            <a:r>
              <a:rPr lang="en-US" dirty="0" smtClean="0"/>
              <a:t>Table</a:t>
            </a:r>
            <a:r>
              <a:rPr lang="en-US" dirty="0"/>
              <a:t>: collection of related rows (records)</a:t>
            </a:r>
          </a:p>
          <a:p>
            <a:r>
              <a:rPr lang="en-US" dirty="0" smtClean="0"/>
              <a:t>Row</a:t>
            </a:r>
            <a:r>
              <a:rPr lang="en-US" dirty="0"/>
              <a:t>: collection of related columns (fields)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188773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Security Level</a:t>
            </a:r>
            <a:endParaRPr lang="ar-J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6855" y="1687728"/>
            <a:ext cx="8147746" cy="517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26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Menaces to Databases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vulnerability: a weakness in </a:t>
            </a:r>
            <a:r>
              <a:rPr lang="en-US" dirty="0" smtClean="0"/>
              <a:t>any information </a:t>
            </a:r>
            <a:r>
              <a:rPr lang="en-US" dirty="0"/>
              <a:t>system </a:t>
            </a:r>
            <a:r>
              <a:rPr lang="en-US" dirty="0" smtClean="0"/>
              <a:t>component.</a:t>
            </a:r>
          </a:p>
          <a:p>
            <a:endParaRPr lang="ar-J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083" y="2597026"/>
            <a:ext cx="7504386" cy="38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97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Menaces to Databases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threat: a security violation or </a:t>
            </a:r>
            <a:r>
              <a:rPr lang="en-US" dirty="0" smtClean="0"/>
              <a:t>attack that </a:t>
            </a:r>
            <a:r>
              <a:rPr lang="en-US" dirty="0"/>
              <a:t>can happen any time because of </a:t>
            </a:r>
            <a:r>
              <a:rPr lang="en-US" dirty="0" smtClean="0"/>
              <a:t>a security </a:t>
            </a:r>
            <a:r>
              <a:rPr lang="en-US" dirty="0"/>
              <a:t>vulnerability.</a:t>
            </a:r>
            <a:endParaRPr lang="ar-J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055" y="2895671"/>
            <a:ext cx="6201103" cy="38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72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Menaces to Databases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risk: a </a:t>
            </a:r>
            <a:r>
              <a:rPr lang="en-US" dirty="0" smtClean="0"/>
              <a:t>known </a:t>
            </a:r>
            <a:r>
              <a:rPr lang="en-US" dirty="0"/>
              <a:t>security gap left open.</a:t>
            </a:r>
            <a:endParaRPr lang="ar-J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594" y="2333297"/>
            <a:ext cx="6731647" cy="438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16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Menaces to Databases</a:t>
            </a:r>
            <a:endParaRPr lang="ar-J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6856" y="1247555"/>
            <a:ext cx="7825118" cy="549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77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Types and their Value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measures are based on the value </a:t>
            </a:r>
            <a:r>
              <a:rPr lang="en-US" dirty="0" smtClean="0"/>
              <a:t>of each </a:t>
            </a:r>
            <a:r>
              <a:rPr lang="en-US" dirty="0"/>
              <a:t>asset</a:t>
            </a:r>
          </a:p>
          <a:p>
            <a:r>
              <a:rPr lang="en-US" dirty="0" smtClean="0"/>
              <a:t>Types </a:t>
            </a:r>
            <a:r>
              <a:rPr lang="en-US" dirty="0"/>
              <a:t>of assets include:</a:t>
            </a:r>
          </a:p>
          <a:p>
            <a:pPr lvl="1"/>
            <a:r>
              <a:rPr lang="en-US" dirty="0"/>
              <a:t>◦ Physical: tangible assets including buildings, cars</a:t>
            </a:r>
            <a:r>
              <a:rPr lang="en-US" dirty="0" smtClean="0"/>
              <a:t>, hardware</a:t>
            </a:r>
            <a:r>
              <a:rPr lang="en-US" dirty="0"/>
              <a:t>, …</a:t>
            </a:r>
          </a:p>
          <a:p>
            <a:pPr lvl="1"/>
            <a:r>
              <a:rPr lang="en-US" dirty="0"/>
              <a:t>◦ Logical: such as business applications, </a:t>
            </a:r>
            <a:r>
              <a:rPr lang="en-US" dirty="0" smtClean="0"/>
              <a:t>in-house programs</a:t>
            </a:r>
            <a:r>
              <a:rPr lang="en-US" dirty="0"/>
              <a:t>, purchased software, databases, …</a:t>
            </a:r>
          </a:p>
          <a:p>
            <a:pPr lvl="1"/>
            <a:r>
              <a:rPr lang="en-US" dirty="0"/>
              <a:t>◦ Intangible: business reputation, public confidence,</a:t>
            </a:r>
          </a:p>
          <a:p>
            <a:pPr lvl="1"/>
            <a:r>
              <a:rPr lang="ar-JO" dirty="0"/>
              <a:t>…</a:t>
            </a:r>
          </a:p>
          <a:p>
            <a:pPr lvl="1"/>
            <a:r>
              <a:rPr lang="en-US" dirty="0"/>
              <a:t>◦ Human: human skills, knowledge, expertise, …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911872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118" y="0"/>
            <a:ext cx="10515600" cy="5177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Security Methods</a:t>
            </a:r>
            <a:endParaRPr lang="ar-J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2566" y="517744"/>
            <a:ext cx="9417268" cy="634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51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 measures</a:t>
            </a:r>
          </a:p>
          <a:p>
            <a:pPr lvl="1"/>
            <a:r>
              <a:rPr lang="en-US" dirty="0" smtClean="0"/>
              <a:t>◦ Prevent physical access to the servers where the data resided. </a:t>
            </a:r>
          </a:p>
          <a:p>
            <a:pPr lvl="1"/>
            <a:r>
              <a:rPr lang="en-US" dirty="0" smtClean="0"/>
              <a:t>◦ Operating systems require authentication of the identity of computer users. </a:t>
            </a:r>
          </a:p>
          <a:p>
            <a:pPr lvl="1"/>
            <a:r>
              <a:rPr lang="en-US" dirty="0" smtClean="0"/>
              <a:t>◦ Implement security models that enforce security measures. </a:t>
            </a:r>
          </a:p>
          <a:p>
            <a:r>
              <a:rPr lang="en-US" dirty="0" smtClean="0"/>
              <a:t>DBA should manage databases and implement security policies to protect the  data (assets)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432896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 Methodology</a:t>
            </a:r>
            <a:endParaRPr lang="ar-J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153" y="1978680"/>
            <a:ext cx="9834429" cy="461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51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 security: degree to which data is fully protected from tampering or unauthorized acts.</a:t>
            </a:r>
          </a:p>
          <a:p>
            <a:endParaRPr lang="en-US" dirty="0" smtClean="0"/>
          </a:p>
          <a:p>
            <a:r>
              <a:rPr lang="en-US" dirty="0" smtClean="0"/>
              <a:t> Comprises information system and information security concepts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907838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Wise decisions require:</a:t>
            </a:r>
          </a:p>
          <a:p>
            <a:pPr lvl="1"/>
            <a:r>
              <a:rPr lang="en-US" dirty="0" smtClean="0"/>
              <a:t> ◦ Accurate and timely information</a:t>
            </a:r>
          </a:p>
          <a:p>
            <a:pPr lvl="1"/>
            <a:r>
              <a:rPr lang="en-US" dirty="0" smtClean="0"/>
              <a:t> ◦ Information integrity </a:t>
            </a:r>
          </a:p>
          <a:p>
            <a:endParaRPr lang="en-US" dirty="0"/>
          </a:p>
          <a:p>
            <a:r>
              <a:rPr lang="en-US" dirty="0" smtClean="0"/>
              <a:t>Information system: comprised of components working together to produce and generate accurate information </a:t>
            </a:r>
          </a:p>
          <a:p>
            <a:endParaRPr lang="en-US" dirty="0"/>
          </a:p>
          <a:p>
            <a:r>
              <a:rPr lang="en-US" dirty="0" smtClean="0"/>
              <a:t> Categorized based on usage: low-level, mid-level and high-level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72843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</a:t>
            </a:r>
            <a:endParaRPr lang="ar-J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2579" y="1825625"/>
            <a:ext cx="6936433" cy="511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4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system components include: </a:t>
            </a:r>
          </a:p>
          <a:p>
            <a:pPr lvl="1"/>
            <a:r>
              <a:rPr lang="en-US" dirty="0" smtClean="0"/>
              <a:t>◦ Data </a:t>
            </a:r>
          </a:p>
          <a:p>
            <a:pPr lvl="1"/>
            <a:r>
              <a:rPr lang="en-US" dirty="0" smtClean="0"/>
              <a:t>◦ Procedures </a:t>
            </a:r>
          </a:p>
          <a:p>
            <a:pPr lvl="1"/>
            <a:r>
              <a:rPr lang="en-US" dirty="0" smtClean="0"/>
              <a:t>◦ Hardware </a:t>
            </a:r>
          </a:p>
          <a:p>
            <a:pPr lvl="1"/>
            <a:r>
              <a:rPr lang="en-US" dirty="0" smtClean="0"/>
              <a:t>◦ Software </a:t>
            </a:r>
          </a:p>
          <a:p>
            <a:pPr lvl="1"/>
            <a:r>
              <a:rPr lang="en-US" dirty="0" smtClean="0"/>
              <a:t>◦ Network </a:t>
            </a:r>
          </a:p>
          <a:p>
            <a:pPr lvl="1"/>
            <a:r>
              <a:rPr lang="en-US" dirty="0" smtClean="0"/>
              <a:t>◦ People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92563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</a:t>
            </a:r>
            <a:endParaRPr lang="ar-J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145" y="2039144"/>
            <a:ext cx="744428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07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Client/server architecture: </a:t>
            </a:r>
          </a:p>
          <a:p>
            <a:pPr lvl="1"/>
            <a:r>
              <a:rPr lang="en-US" dirty="0" smtClean="0"/>
              <a:t>◦ Based on the business model </a:t>
            </a:r>
          </a:p>
          <a:p>
            <a:pPr lvl="1"/>
            <a:r>
              <a:rPr lang="en-US" dirty="0" smtClean="0"/>
              <a:t>◦ Can be implemented as one-tier; two-tier; n-tier </a:t>
            </a:r>
          </a:p>
          <a:p>
            <a:pPr lvl="1"/>
            <a:r>
              <a:rPr lang="en-US" dirty="0" smtClean="0"/>
              <a:t>◦ Composed of three layers </a:t>
            </a:r>
          </a:p>
          <a:p>
            <a:r>
              <a:rPr lang="en-US" dirty="0" smtClean="0"/>
              <a:t> Tier: physical or logical platform </a:t>
            </a:r>
          </a:p>
          <a:p>
            <a:r>
              <a:rPr lang="en-US" dirty="0" smtClean="0"/>
              <a:t> Database management system (DBMS): collection of programs that manage database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245970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649</Words>
  <Application>Microsoft Office PowerPoint</Application>
  <PresentationFormat>Widescreen</PresentationFormat>
  <Paragraphs>114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Database Security</vt:lpstr>
      <vt:lpstr>Introduction</vt:lpstr>
      <vt:lpstr>Database Security</vt:lpstr>
      <vt:lpstr>Security</vt:lpstr>
      <vt:lpstr>Information Systems</vt:lpstr>
      <vt:lpstr>Information System</vt:lpstr>
      <vt:lpstr>Information System</vt:lpstr>
      <vt:lpstr>Information System</vt:lpstr>
      <vt:lpstr>Information System</vt:lpstr>
      <vt:lpstr>Information System</vt:lpstr>
      <vt:lpstr>Database Management</vt:lpstr>
      <vt:lpstr>Database Management</vt:lpstr>
      <vt:lpstr>Database Management</vt:lpstr>
      <vt:lpstr>Information Security Architecture</vt:lpstr>
      <vt:lpstr>Information Security Architecture</vt:lpstr>
      <vt:lpstr>Information Security Architecture</vt:lpstr>
      <vt:lpstr>Database Security</vt:lpstr>
      <vt:lpstr>Database Security</vt:lpstr>
      <vt:lpstr>Database Security</vt:lpstr>
      <vt:lpstr>Database Security</vt:lpstr>
      <vt:lpstr>Database Security</vt:lpstr>
      <vt:lpstr>Database Security Level</vt:lpstr>
      <vt:lpstr>Database Security Level</vt:lpstr>
      <vt:lpstr>Menaces to Databases</vt:lpstr>
      <vt:lpstr>Menaces to Databases</vt:lpstr>
      <vt:lpstr>Menaces to Databases</vt:lpstr>
      <vt:lpstr>Menaces to Databases</vt:lpstr>
      <vt:lpstr>Asset Types and their Value</vt:lpstr>
      <vt:lpstr>Security Methods</vt:lpstr>
      <vt:lpstr>Database Security Methodology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Security</dc:title>
  <dc:creator>Maram Bani Younes</dc:creator>
  <cp:lastModifiedBy>Maram Bani Younes</cp:lastModifiedBy>
  <cp:revision>7</cp:revision>
  <dcterms:created xsi:type="dcterms:W3CDTF">2024-10-27T07:34:15Z</dcterms:created>
  <dcterms:modified xsi:type="dcterms:W3CDTF">2024-10-29T07:25:32Z</dcterms:modified>
</cp:coreProperties>
</file>