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ar-J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JO"/>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JO"/>
          </a:p>
        </p:txBody>
      </p:sp>
      <p:sp>
        <p:nvSpPr>
          <p:cNvPr id="4" name="Date Placeholder 3"/>
          <p:cNvSpPr>
            <a:spLocks noGrp="1"/>
          </p:cNvSpPr>
          <p:nvPr>
            <p:ph type="dt" sz="half" idx="10"/>
          </p:nvPr>
        </p:nvSpPr>
        <p:spPr/>
        <p:txBody>
          <a:bodyPr/>
          <a:lstStyle/>
          <a:p>
            <a:fld id="{C7D1B0BD-5054-4A35-981B-6AB0675F5A5D}" type="datetimeFigureOut">
              <a:rPr lang="ar-JO" smtClean="0"/>
              <a:t>6/10/1445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1DC0C060-A079-46C4-B93B-BCA2AF91ECC8}" type="slidenum">
              <a:rPr lang="ar-JO" smtClean="0"/>
              <a:t>‹#›</a:t>
            </a:fld>
            <a:endParaRPr lang="ar-JO"/>
          </a:p>
        </p:txBody>
      </p:sp>
    </p:spTree>
    <p:extLst>
      <p:ext uri="{BB962C8B-B14F-4D97-AF65-F5344CB8AC3E}">
        <p14:creationId xmlns:p14="http://schemas.microsoft.com/office/powerpoint/2010/main" val="140243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C7D1B0BD-5054-4A35-981B-6AB0675F5A5D}" type="datetimeFigureOut">
              <a:rPr lang="ar-JO" smtClean="0"/>
              <a:t>6/10/1445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1DC0C060-A079-46C4-B93B-BCA2AF91ECC8}" type="slidenum">
              <a:rPr lang="ar-JO" smtClean="0"/>
              <a:t>‹#›</a:t>
            </a:fld>
            <a:endParaRPr lang="ar-JO"/>
          </a:p>
        </p:txBody>
      </p:sp>
    </p:spTree>
    <p:extLst>
      <p:ext uri="{BB962C8B-B14F-4D97-AF65-F5344CB8AC3E}">
        <p14:creationId xmlns:p14="http://schemas.microsoft.com/office/powerpoint/2010/main" val="1223021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JO"/>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C7D1B0BD-5054-4A35-981B-6AB0675F5A5D}" type="datetimeFigureOut">
              <a:rPr lang="ar-JO" smtClean="0"/>
              <a:t>6/10/1445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1DC0C060-A079-46C4-B93B-BCA2AF91ECC8}" type="slidenum">
              <a:rPr lang="ar-JO" smtClean="0"/>
              <a:t>‹#›</a:t>
            </a:fld>
            <a:endParaRPr lang="ar-JO"/>
          </a:p>
        </p:txBody>
      </p:sp>
    </p:spTree>
    <p:extLst>
      <p:ext uri="{BB962C8B-B14F-4D97-AF65-F5344CB8AC3E}">
        <p14:creationId xmlns:p14="http://schemas.microsoft.com/office/powerpoint/2010/main" val="3025252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10"/>
          </p:nvPr>
        </p:nvSpPr>
        <p:spPr/>
        <p:txBody>
          <a:bodyPr/>
          <a:lstStyle/>
          <a:p>
            <a:fld id="{C7D1B0BD-5054-4A35-981B-6AB0675F5A5D}" type="datetimeFigureOut">
              <a:rPr lang="ar-JO" smtClean="0"/>
              <a:t>6/10/1445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1DC0C060-A079-46C4-B93B-BCA2AF91ECC8}" type="slidenum">
              <a:rPr lang="ar-JO" smtClean="0"/>
              <a:t>‹#›</a:t>
            </a:fld>
            <a:endParaRPr lang="ar-JO"/>
          </a:p>
        </p:txBody>
      </p:sp>
    </p:spTree>
    <p:extLst>
      <p:ext uri="{BB962C8B-B14F-4D97-AF65-F5344CB8AC3E}">
        <p14:creationId xmlns:p14="http://schemas.microsoft.com/office/powerpoint/2010/main" val="2786596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JO"/>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7D1B0BD-5054-4A35-981B-6AB0675F5A5D}" type="datetimeFigureOut">
              <a:rPr lang="ar-JO" smtClean="0"/>
              <a:t>6/10/1445</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1DC0C060-A079-46C4-B93B-BCA2AF91ECC8}" type="slidenum">
              <a:rPr lang="ar-JO" smtClean="0"/>
              <a:t>‹#›</a:t>
            </a:fld>
            <a:endParaRPr lang="ar-JO"/>
          </a:p>
        </p:txBody>
      </p:sp>
    </p:spTree>
    <p:extLst>
      <p:ext uri="{BB962C8B-B14F-4D97-AF65-F5344CB8AC3E}">
        <p14:creationId xmlns:p14="http://schemas.microsoft.com/office/powerpoint/2010/main" val="3208153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Date Placeholder 4"/>
          <p:cNvSpPr>
            <a:spLocks noGrp="1"/>
          </p:cNvSpPr>
          <p:nvPr>
            <p:ph type="dt" sz="half" idx="10"/>
          </p:nvPr>
        </p:nvSpPr>
        <p:spPr/>
        <p:txBody>
          <a:bodyPr/>
          <a:lstStyle/>
          <a:p>
            <a:fld id="{C7D1B0BD-5054-4A35-981B-6AB0675F5A5D}" type="datetimeFigureOut">
              <a:rPr lang="ar-JO" smtClean="0"/>
              <a:t>6/10/1445</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1DC0C060-A079-46C4-B93B-BCA2AF91ECC8}" type="slidenum">
              <a:rPr lang="ar-JO" smtClean="0"/>
              <a:t>‹#›</a:t>
            </a:fld>
            <a:endParaRPr lang="ar-JO"/>
          </a:p>
        </p:txBody>
      </p:sp>
    </p:spTree>
    <p:extLst>
      <p:ext uri="{BB962C8B-B14F-4D97-AF65-F5344CB8AC3E}">
        <p14:creationId xmlns:p14="http://schemas.microsoft.com/office/powerpoint/2010/main" val="3737473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JO"/>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7" name="Date Placeholder 6"/>
          <p:cNvSpPr>
            <a:spLocks noGrp="1"/>
          </p:cNvSpPr>
          <p:nvPr>
            <p:ph type="dt" sz="half" idx="10"/>
          </p:nvPr>
        </p:nvSpPr>
        <p:spPr/>
        <p:txBody>
          <a:bodyPr/>
          <a:lstStyle/>
          <a:p>
            <a:fld id="{C7D1B0BD-5054-4A35-981B-6AB0675F5A5D}" type="datetimeFigureOut">
              <a:rPr lang="ar-JO" smtClean="0"/>
              <a:t>6/10/1445</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1DC0C060-A079-46C4-B93B-BCA2AF91ECC8}" type="slidenum">
              <a:rPr lang="ar-JO" smtClean="0"/>
              <a:t>‹#›</a:t>
            </a:fld>
            <a:endParaRPr lang="ar-JO"/>
          </a:p>
        </p:txBody>
      </p:sp>
    </p:spTree>
    <p:extLst>
      <p:ext uri="{BB962C8B-B14F-4D97-AF65-F5344CB8AC3E}">
        <p14:creationId xmlns:p14="http://schemas.microsoft.com/office/powerpoint/2010/main" val="2767735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JO"/>
          </a:p>
        </p:txBody>
      </p:sp>
      <p:sp>
        <p:nvSpPr>
          <p:cNvPr id="3" name="Date Placeholder 2"/>
          <p:cNvSpPr>
            <a:spLocks noGrp="1"/>
          </p:cNvSpPr>
          <p:nvPr>
            <p:ph type="dt" sz="half" idx="10"/>
          </p:nvPr>
        </p:nvSpPr>
        <p:spPr/>
        <p:txBody>
          <a:bodyPr/>
          <a:lstStyle/>
          <a:p>
            <a:fld id="{C7D1B0BD-5054-4A35-981B-6AB0675F5A5D}" type="datetimeFigureOut">
              <a:rPr lang="ar-JO" smtClean="0"/>
              <a:t>6/10/1445</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1DC0C060-A079-46C4-B93B-BCA2AF91ECC8}" type="slidenum">
              <a:rPr lang="ar-JO" smtClean="0"/>
              <a:t>‹#›</a:t>
            </a:fld>
            <a:endParaRPr lang="ar-JO"/>
          </a:p>
        </p:txBody>
      </p:sp>
    </p:spTree>
    <p:extLst>
      <p:ext uri="{BB962C8B-B14F-4D97-AF65-F5344CB8AC3E}">
        <p14:creationId xmlns:p14="http://schemas.microsoft.com/office/powerpoint/2010/main" val="572312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D1B0BD-5054-4A35-981B-6AB0675F5A5D}" type="datetimeFigureOut">
              <a:rPr lang="ar-JO" smtClean="0"/>
              <a:t>6/10/1445</a:t>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1DC0C060-A079-46C4-B93B-BCA2AF91ECC8}" type="slidenum">
              <a:rPr lang="ar-JO" smtClean="0"/>
              <a:t>‹#›</a:t>
            </a:fld>
            <a:endParaRPr lang="ar-JO"/>
          </a:p>
        </p:txBody>
      </p:sp>
    </p:spTree>
    <p:extLst>
      <p:ext uri="{BB962C8B-B14F-4D97-AF65-F5344CB8AC3E}">
        <p14:creationId xmlns:p14="http://schemas.microsoft.com/office/powerpoint/2010/main" val="1744813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JO"/>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D1B0BD-5054-4A35-981B-6AB0675F5A5D}" type="datetimeFigureOut">
              <a:rPr lang="ar-JO" smtClean="0"/>
              <a:t>6/10/1445</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1DC0C060-A079-46C4-B93B-BCA2AF91ECC8}" type="slidenum">
              <a:rPr lang="ar-JO" smtClean="0"/>
              <a:t>‹#›</a:t>
            </a:fld>
            <a:endParaRPr lang="ar-JO"/>
          </a:p>
        </p:txBody>
      </p:sp>
    </p:spTree>
    <p:extLst>
      <p:ext uri="{BB962C8B-B14F-4D97-AF65-F5344CB8AC3E}">
        <p14:creationId xmlns:p14="http://schemas.microsoft.com/office/powerpoint/2010/main" val="2672229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JO"/>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D1B0BD-5054-4A35-981B-6AB0675F5A5D}" type="datetimeFigureOut">
              <a:rPr lang="ar-JO" smtClean="0"/>
              <a:t>6/10/1445</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1DC0C060-A079-46C4-B93B-BCA2AF91ECC8}" type="slidenum">
              <a:rPr lang="ar-JO" smtClean="0"/>
              <a:t>‹#›</a:t>
            </a:fld>
            <a:endParaRPr lang="ar-JO"/>
          </a:p>
        </p:txBody>
      </p:sp>
    </p:spTree>
    <p:extLst>
      <p:ext uri="{BB962C8B-B14F-4D97-AF65-F5344CB8AC3E}">
        <p14:creationId xmlns:p14="http://schemas.microsoft.com/office/powerpoint/2010/main" val="2882589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JO"/>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D1B0BD-5054-4A35-981B-6AB0675F5A5D}" type="datetimeFigureOut">
              <a:rPr lang="ar-JO" smtClean="0"/>
              <a:t>6/10/1445</a:t>
            </a:fld>
            <a:endParaRPr lang="ar-JO"/>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JO"/>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C0C060-A079-46C4-B93B-BCA2AF91ECC8}" type="slidenum">
              <a:rPr lang="ar-JO" smtClean="0"/>
              <a:t>‹#›</a:t>
            </a:fld>
            <a:endParaRPr lang="ar-JO"/>
          </a:p>
        </p:txBody>
      </p:sp>
    </p:spTree>
    <p:extLst>
      <p:ext uri="{BB962C8B-B14F-4D97-AF65-F5344CB8AC3E}">
        <p14:creationId xmlns:p14="http://schemas.microsoft.com/office/powerpoint/2010/main" val="28181636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J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Network Management: The FCAPS Model</a:t>
            </a:r>
            <a:endParaRPr lang="ar-JO" dirty="0"/>
          </a:p>
        </p:txBody>
      </p:sp>
      <p:sp>
        <p:nvSpPr>
          <p:cNvPr id="3" name="Subtitle 2"/>
          <p:cNvSpPr>
            <a:spLocks noGrp="1"/>
          </p:cNvSpPr>
          <p:nvPr>
            <p:ph type="subTitle" idx="1"/>
          </p:nvPr>
        </p:nvSpPr>
        <p:spPr/>
        <p:txBody>
          <a:bodyPr/>
          <a:lstStyle/>
          <a:p>
            <a:endParaRPr lang="ar-JO" dirty="0"/>
          </a:p>
        </p:txBody>
      </p:sp>
    </p:spTree>
    <p:extLst>
      <p:ext uri="{BB962C8B-B14F-4D97-AF65-F5344CB8AC3E}">
        <p14:creationId xmlns:p14="http://schemas.microsoft.com/office/powerpoint/2010/main" val="8141904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Accounting Management</a:t>
            </a:r>
            <a:endParaRPr lang="ar-JO" dirty="0"/>
          </a:p>
        </p:txBody>
      </p:sp>
      <p:sp>
        <p:nvSpPr>
          <p:cNvPr id="3" name="Content Placeholder 2"/>
          <p:cNvSpPr>
            <a:spLocks noGrp="1"/>
          </p:cNvSpPr>
          <p:nvPr>
            <p:ph idx="1"/>
          </p:nvPr>
        </p:nvSpPr>
        <p:spPr/>
        <p:txBody>
          <a:bodyPr/>
          <a:lstStyle/>
          <a:p>
            <a:r>
              <a:rPr lang="en-US" dirty="0" smtClean="0"/>
              <a:t>Accounting management aims to optimize the distribution of resources among the network clients. Thus, we can understand accounting management as administrative tasks involving network managers, operators, and clients.</a:t>
            </a:r>
            <a:endParaRPr lang="ar-JO" dirty="0"/>
          </a:p>
        </p:txBody>
      </p:sp>
    </p:spTree>
    <p:extLst>
      <p:ext uri="{BB962C8B-B14F-4D97-AF65-F5344CB8AC3E}">
        <p14:creationId xmlns:p14="http://schemas.microsoft.com/office/powerpoint/2010/main" val="34054791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Accounting Management</a:t>
            </a:r>
            <a:endParaRPr lang="ar-JO" dirty="0"/>
          </a:p>
        </p:txBody>
      </p:sp>
      <p:pic>
        <p:nvPicPr>
          <p:cNvPr id="4" name="Content Placeholder 3"/>
          <p:cNvPicPr>
            <a:picLocks noGrp="1" noChangeAspect="1"/>
          </p:cNvPicPr>
          <p:nvPr>
            <p:ph idx="1"/>
          </p:nvPr>
        </p:nvPicPr>
        <p:blipFill>
          <a:blip r:embed="rId2"/>
          <a:stretch>
            <a:fillRect/>
          </a:stretch>
        </p:blipFill>
        <p:spPr>
          <a:xfrm>
            <a:off x="1576552" y="3029744"/>
            <a:ext cx="8303171" cy="2811804"/>
          </a:xfrm>
          <a:prstGeom prst="rect">
            <a:avLst/>
          </a:prstGeom>
        </p:spPr>
      </p:pic>
    </p:spTree>
    <p:extLst>
      <p:ext uri="{BB962C8B-B14F-4D97-AF65-F5344CB8AC3E}">
        <p14:creationId xmlns:p14="http://schemas.microsoft.com/office/powerpoint/2010/main" val="14031755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Accounting Management</a:t>
            </a:r>
            <a:endParaRPr lang="ar-JO" dirty="0"/>
          </a:p>
        </p:txBody>
      </p:sp>
      <p:sp>
        <p:nvSpPr>
          <p:cNvPr id="3" name="Content Placeholder 2"/>
          <p:cNvSpPr>
            <a:spLocks noGrp="1"/>
          </p:cNvSpPr>
          <p:nvPr>
            <p:ph idx="1"/>
          </p:nvPr>
        </p:nvSpPr>
        <p:spPr/>
        <p:txBody>
          <a:bodyPr>
            <a:normAutofit fontScale="92500" lnSpcReduction="10000"/>
          </a:bodyPr>
          <a:lstStyle/>
          <a:p>
            <a:r>
              <a:rPr lang="en-US" dirty="0" smtClean="0"/>
              <a:t>A particular task of accounting management is creating an inventory of all available network resources. In this way, while routines executed in configuration management update the machinery in this inventory, the accounting management focuses on updating the inventory itself.</a:t>
            </a:r>
          </a:p>
          <a:p>
            <a:endParaRPr lang="en-US" dirty="0" smtClean="0"/>
          </a:p>
          <a:p>
            <a:r>
              <a:rPr lang="en-US" dirty="0" smtClean="0"/>
              <a:t>Accounting management also works on billing management. So, to do that, operators and managers typically generate statistics on clients’ registers, their network usage, and the impact of different network usage profiles.</a:t>
            </a:r>
          </a:p>
          <a:p>
            <a:endParaRPr lang="en-US" dirty="0" smtClean="0"/>
          </a:p>
          <a:p>
            <a:r>
              <a:rPr lang="en-US" dirty="0" smtClean="0"/>
              <a:t>Finally, it is also a task of accounting management to determine the proper permissions and access rights of each client in the network.</a:t>
            </a:r>
            <a:endParaRPr lang="ar-JO" dirty="0"/>
          </a:p>
        </p:txBody>
      </p:sp>
    </p:spTree>
    <p:extLst>
      <p:ext uri="{BB962C8B-B14F-4D97-AF65-F5344CB8AC3E}">
        <p14:creationId xmlns:p14="http://schemas.microsoft.com/office/powerpoint/2010/main" val="30257460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Performance Management</a:t>
            </a:r>
            <a:endParaRPr lang="ar-JO" dirty="0"/>
          </a:p>
        </p:txBody>
      </p:sp>
      <p:sp>
        <p:nvSpPr>
          <p:cNvPr id="3" name="Content Placeholder 2"/>
          <p:cNvSpPr>
            <a:spLocks noGrp="1"/>
          </p:cNvSpPr>
          <p:nvPr>
            <p:ph idx="1"/>
          </p:nvPr>
        </p:nvSpPr>
        <p:spPr/>
        <p:txBody>
          <a:bodyPr/>
          <a:lstStyle/>
          <a:p>
            <a:r>
              <a:rPr lang="en-US" dirty="0" smtClean="0"/>
              <a:t>As the name suggests, performance management works on monitoring and trying to improve the overall performance of a network. </a:t>
            </a:r>
          </a:p>
          <a:p>
            <a:r>
              <a:rPr lang="en-US" dirty="0" smtClean="0"/>
              <a:t>We can see performance improvements in different manners, such as maximizing throughput, minimizing latency, and avoiding bottlenecks.</a:t>
            </a:r>
            <a:endParaRPr lang="ar-JO" dirty="0"/>
          </a:p>
        </p:txBody>
      </p:sp>
    </p:spTree>
    <p:extLst>
      <p:ext uri="{BB962C8B-B14F-4D97-AF65-F5344CB8AC3E}">
        <p14:creationId xmlns:p14="http://schemas.microsoft.com/office/powerpoint/2010/main" val="22400510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Performance Management</a:t>
            </a:r>
            <a:endParaRPr lang="ar-JO" dirty="0"/>
          </a:p>
        </p:txBody>
      </p:sp>
      <p:pic>
        <p:nvPicPr>
          <p:cNvPr id="4" name="Content Placeholder 3"/>
          <p:cNvPicPr>
            <a:picLocks noGrp="1" noChangeAspect="1"/>
          </p:cNvPicPr>
          <p:nvPr>
            <p:ph idx="1"/>
          </p:nvPr>
        </p:nvPicPr>
        <p:blipFill>
          <a:blip r:embed="rId2"/>
          <a:stretch>
            <a:fillRect/>
          </a:stretch>
        </p:blipFill>
        <p:spPr>
          <a:xfrm>
            <a:off x="1303283" y="2028497"/>
            <a:ext cx="10235485" cy="4651361"/>
          </a:xfrm>
          <a:prstGeom prst="rect">
            <a:avLst/>
          </a:prstGeom>
        </p:spPr>
      </p:pic>
    </p:spTree>
    <p:extLst>
      <p:ext uri="{BB962C8B-B14F-4D97-AF65-F5344CB8AC3E}">
        <p14:creationId xmlns:p14="http://schemas.microsoft.com/office/powerpoint/2010/main" val="25458214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Performance Management</a:t>
            </a:r>
            <a:endParaRPr lang="ar-JO" dirty="0"/>
          </a:p>
        </p:txBody>
      </p:sp>
      <p:sp>
        <p:nvSpPr>
          <p:cNvPr id="3" name="Content Placeholder 2"/>
          <p:cNvSpPr>
            <a:spLocks noGrp="1"/>
          </p:cNvSpPr>
          <p:nvPr>
            <p:ph idx="1"/>
          </p:nvPr>
        </p:nvSpPr>
        <p:spPr/>
        <p:txBody>
          <a:bodyPr/>
          <a:lstStyle/>
          <a:p>
            <a:r>
              <a:rPr lang="en-US" dirty="0" smtClean="0"/>
              <a:t>The central objective of performance management is improving the provided quality of service and experience for the clients.</a:t>
            </a:r>
          </a:p>
          <a:p>
            <a:endParaRPr lang="en-US" dirty="0"/>
          </a:p>
          <a:p>
            <a:r>
              <a:rPr lang="en-US" dirty="0" smtClean="0"/>
              <a:t> But, more than that, performance management enables the managers and operators to understand the network necessities as the number of clients grows or decreases or the service level agreements change.</a:t>
            </a:r>
            <a:endParaRPr lang="ar-JO" dirty="0"/>
          </a:p>
        </p:txBody>
      </p:sp>
    </p:spTree>
    <p:extLst>
      <p:ext uri="{BB962C8B-B14F-4D97-AF65-F5344CB8AC3E}">
        <p14:creationId xmlns:p14="http://schemas.microsoft.com/office/powerpoint/2010/main" val="32397802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Security Management</a:t>
            </a:r>
            <a:endParaRPr lang="ar-JO" dirty="0"/>
          </a:p>
        </p:txBody>
      </p:sp>
      <p:sp>
        <p:nvSpPr>
          <p:cNvPr id="3" name="Content Placeholder 2"/>
          <p:cNvSpPr>
            <a:spLocks noGrp="1"/>
          </p:cNvSpPr>
          <p:nvPr>
            <p:ph idx="1"/>
          </p:nvPr>
        </p:nvSpPr>
        <p:spPr/>
        <p:txBody>
          <a:bodyPr>
            <a:normAutofit fontScale="77500" lnSpcReduction="20000"/>
          </a:bodyPr>
          <a:lstStyle/>
          <a:p>
            <a:r>
              <a:rPr lang="en-US" dirty="0" smtClean="0"/>
              <a:t>The main idea of security management is controlling the access to the resources and equipment of a network, mainly the sensitive ones. By avoiding improper accesses and modifications in the network, the operators and managers both keep the network active and the clients secure.</a:t>
            </a:r>
          </a:p>
          <a:p>
            <a:endParaRPr lang="en-US" dirty="0" smtClean="0"/>
          </a:p>
          <a:p>
            <a:r>
              <a:rPr lang="en-US" dirty="0" smtClean="0"/>
              <a:t>Examples of typical attacks that may occur in a network are denial of service, man-in-the-middle, and DNS poisoning, among others.</a:t>
            </a:r>
          </a:p>
          <a:p>
            <a:endParaRPr lang="en-US" dirty="0" smtClean="0"/>
          </a:p>
          <a:p>
            <a:r>
              <a:rPr lang="en-US" dirty="0" smtClean="0"/>
              <a:t>Security management starts in the core network itself. Relevant actions to securing a network consist of deploying network functions tailored to identify and mitigate attacks.</a:t>
            </a:r>
          </a:p>
          <a:p>
            <a:endParaRPr lang="en-US" dirty="0" smtClean="0"/>
          </a:p>
          <a:p>
            <a:r>
              <a:rPr lang="en-US" dirty="0" smtClean="0"/>
              <a:t>Security function examples are intrusion detection and prevention systems, firewalls, antivirus, etc.</a:t>
            </a:r>
            <a:endParaRPr lang="ar-JO" dirty="0"/>
          </a:p>
        </p:txBody>
      </p:sp>
    </p:spTree>
    <p:extLst>
      <p:ext uri="{BB962C8B-B14F-4D97-AF65-F5344CB8AC3E}">
        <p14:creationId xmlns:p14="http://schemas.microsoft.com/office/powerpoint/2010/main" val="626138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Security Management</a:t>
            </a:r>
            <a:endParaRPr lang="ar-JO" dirty="0"/>
          </a:p>
        </p:txBody>
      </p:sp>
      <p:pic>
        <p:nvPicPr>
          <p:cNvPr id="4" name="Content Placeholder 3"/>
          <p:cNvPicPr>
            <a:picLocks noGrp="1" noChangeAspect="1"/>
          </p:cNvPicPr>
          <p:nvPr>
            <p:ph idx="1"/>
          </p:nvPr>
        </p:nvPicPr>
        <p:blipFill>
          <a:blip r:embed="rId2"/>
          <a:stretch>
            <a:fillRect/>
          </a:stretch>
        </p:blipFill>
        <p:spPr>
          <a:xfrm>
            <a:off x="2280745" y="1587807"/>
            <a:ext cx="6295695" cy="4199047"/>
          </a:xfrm>
          <a:prstGeom prst="rect">
            <a:avLst/>
          </a:prstGeom>
        </p:spPr>
      </p:pic>
    </p:spTree>
    <p:extLst>
      <p:ext uri="{BB962C8B-B14F-4D97-AF65-F5344CB8AC3E}">
        <p14:creationId xmlns:p14="http://schemas.microsoft.com/office/powerpoint/2010/main" val="37531781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Systematic Summary</a:t>
            </a:r>
            <a:endParaRPr lang="ar-JO" dirty="0"/>
          </a:p>
        </p:txBody>
      </p:sp>
      <p:pic>
        <p:nvPicPr>
          <p:cNvPr id="4" name="Content Placeholder 3"/>
          <p:cNvPicPr>
            <a:picLocks noGrp="1" noChangeAspect="1"/>
          </p:cNvPicPr>
          <p:nvPr>
            <p:ph idx="1"/>
          </p:nvPr>
        </p:nvPicPr>
        <p:blipFill>
          <a:blip r:embed="rId2"/>
          <a:stretch>
            <a:fillRect/>
          </a:stretch>
        </p:blipFill>
        <p:spPr>
          <a:xfrm>
            <a:off x="1555531" y="1502979"/>
            <a:ext cx="9322675" cy="4955675"/>
          </a:xfrm>
          <a:prstGeom prst="rect">
            <a:avLst/>
          </a:prstGeom>
        </p:spPr>
      </p:pic>
    </p:spTree>
    <p:extLst>
      <p:ext uri="{BB962C8B-B14F-4D97-AF65-F5344CB8AC3E}">
        <p14:creationId xmlns:p14="http://schemas.microsoft.com/office/powerpoint/2010/main" val="3295625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p:txBody>
          <a:bodyPr/>
          <a:lstStyle/>
          <a:p>
            <a:r>
              <a:rPr lang="en-US" dirty="0"/>
              <a:t>Managing a modern network is not an easy task</a:t>
            </a:r>
            <a:r>
              <a:rPr lang="en-US" dirty="0" smtClean="0"/>
              <a:t>.</a:t>
            </a:r>
          </a:p>
          <a:p>
            <a:r>
              <a:rPr lang="en-US" dirty="0" smtClean="0"/>
              <a:t> </a:t>
            </a:r>
            <a:r>
              <a:rPr lang="en-US" dirty="0"/>
              <a:t>Current networks are highly connected, and multiple services depend on them to be provided. </a:t>
            </a:r>
            <a:endParaRPr lang="en-US" dirty="0" smtClean="0"/>
          </a:p>
          <a:p>
            <a:r>
              <a:rPr lang="en-US" dirty="0" smtClean="0"/>
              <a:t>Thus</a:t>
            </a:r>
            <a:r>
              <a:rPr lang="en-US" dirty="0"/>
              <a:t>, network managers and operators must attempt several maintainability aspects to keep services online and with proper quality-of-service levels.</a:t>
            </a:r>
            <a:endParaRPr lang="ar-JO" dirty="0"/>
          </a:p>
        </p:txBody>
      </p:sp>
    </p:spTree>
    <p:extLst>
      <p:ext uri="{BB962C8B-B14F-4D97-AF65-F5344CB8AC3E}">
        <p14:creationId xmlns:p14="http://schemas.microsoft.com/office/powerpoint/2010/main" val="2233831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p:txBody>
          <a:bodyPr/>
          <a:lstStyle/>
          <a:p>
            <a:r>
              <a:rPr lang="en-US" dirty="0" smtClean="0"/>
              <a:t>n this context, we’ll investigate FCAPS, a network management model. </a:t>
            </a:r>
          </a:p>
          <a:p>
            <a:r>
              <a:rPr lang="en-US" dirty="0" smtClean="0"/>
              <a:t>FCAPS presents five working levels for network management: Fault, Configuration, Accounting, Performance, and Security. </a:t>
            </a:r>
            <a:endParaRPr lang="ar-JO" dirty="0"/>
          </a:p>
        </p:txBody>
      </p:sp>
    </p:spTree>
    <p:extLst>
      <p:ext uri="{BB962C8B-B14F-4D97-AF65-F5344CB8AC3E}">
        <p14:creationId xmlns:p14="http://schemas.microsoft.com/office/powerpoint/2010/main" val="3337581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FCAPS Model</a:t>
            </a:r>
            <a:endParaRPr lang="ar-JO" dirty="0"/>
          </a:p>
        </p:txBody>
      </p:sp>
      <p:sp>
        <p:nvSpPr>
          <p:cNvPr id="3" name="Content Placeholder 2"/>
          <p:cNvSpPr>
            <a:spLocks noGrp="1"/>
          </p:cNvSpPr>
          <p:nvPr>
            <p:ph idx="1"/>
          </p:nvPr>
        </p:nvSpPr>
        <p:spPr/>
        <p:txBody>
          <a:bodyPr/>
          <a:lstStyle/>
          <a:p>
            <a:r>
              <a:rPr lang="en-US" dirty="0"/>
              <a:t>T</a:t>
            </a:r>
            <a:r>
              <a:rPr lang="en-US" dirty="0" smtClean="0"/>
              <a:t>he FCAPS model aims to provide a guide for developers and operators on how to manage a networked environment. </a:t>
            </a:r>
            <a:endParaRPr lang="ar-JO" dirty="0"/>
          </a:p>
        </p:txBody>
      </p:sp>
    </p:spTree>
    <p:extLst>
      <p:ext uri="{BB962C8B-B14F-4D97-AF65-F5344CB8AC3E}">
        <p14:creationId xmlns:p14="http://schemas.microsoft.com/office/powerpoint/2010/main" val="1288282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Fault Management</a:t>
            </a:r>
            <a:endParaRPr lang="ar-JO" dirty="0"/>
          </a:p>
        </p:txBody>
      </p:sp>
      <p:sp>
        <p:nvSpPr>
          <p:cNvPr id="3" name="Content Placeholder 2"/>
          <p:cNvSpPr>
            <a:spLocks noGrp="1"/>
          </p:cNvSpPr>
          <p:nvPr>
            <p:ph idx="1"/>
          </p:nvPr>
        </p:nvSpPr>
        <p:spPr/>
        <p:txBody>
          <a:bodyPr/>
          <a:lstStyle/>
          <a:p>
            <a:r>
              <a:rPr lang="en-US" dirty="0"/>
              <a:t>In a network, it is not unusual for faults happening</a:t>
            </a:r>
            <a:r>
              <a:rPr lang="en-US" dirty="0" smtClean="0"/>
              <a:t>.</a:t>
            </a:r>
          </a:p>
          <a:p>
            <a:r>
              <a:rPr lang="en-US" dirty="0" smtClean="0"/>
              <a:t> </a:t>
            </a:r>
            <a:r>
              <a:rPr lang="en-US" dirty="0"/>
              <a:t>Faults will eventually occur, even adopting several preventive actions against them</a:t>
            </a:r>
            <a:r>
              <a:rPr lang="en-US" dirty="0" smtClean="0"/>
              <a:t>.</a:t>
            </a:r>
          </a:p>
          <a:p>
            <a:r>
              <a:rPr lang="en-US" dirty="0" smtClean="0"/>
              <a:t> </a:t>
            </a:r>
            <a:r>
              <a:rPr lang="en-US" dirty="0"/>
              <a:t>In this way, fault management in FCAPS aims to detect these faults and mitigate their consequences, in addition to recovering the networked system.</a:t>
            </a:r>
            <a:endParaRPr lang="ar-JO" dirty="0"/>
          </a:p>
        </p:txBody>
      </p:sp>
    </p:spTree>
    <p:extLst>
      <p:ext uri="{BB962C8B-B14F-4D97-AF65-F5344CB8AC3E}">
        <p14:creationId xmlns:p14="http://schemas.microsoft.com/office/powerpoint/2010/main" val="1372723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Fault Management</a:t>
            </a:r>
            <a:endParaRPr lang="ar-JO" dirty="0"/>
          </a:p>
        </p:txBody>
      </p:sp>
      <p:pic>
        <p:nvPicPr>
          <p:cNvPr id="4" name="Content Placeholder 3"/>
          <p:cNvPicPr>
            <a:picLocks noGrp="1" noChangeAspect="1"/>
          </p:cNvPicPr>
          <p:nvPr>
            <p:ph idx="1"/>
          </p:nvPr>
        </p:nvPicPr>
        <p:blipFill>
          <a:blip r:embed="rId2"/>
          <a:stretch>
            <a:fillRect/>
          </a:stretch>
        </p:blipFill>
        <p:spPr>
          <a:xfrm>
            <a:off x="3714750" y="1958181"/>
            <a:ext cx="4762500" cy="4086225"/>
          </a:xfrm>
          <a:prstGeom prst="rect">
            <a:avLst/>
          </a:prstGeom>
        </p:spPr>
      </p:pic>
    </p:spTree>
    <p:extLst>
      <p:ext uri="{BB962C8B-B14F-4D97-AF65-F5344CB8AC3E}">
        <p14:creationId xmlns:p14="http://schemas.microsoft.com/office/powerpoint/2010/main" val="4273999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Configuration Management</a:t>
            </a:r>
            <a:endParaRPr lang="ar-JO" dirty="0"/>
          </a:p>
        </p:txBody>
      </p:sp>
      <p:sp>
        <p:nvSpPr>
          <p:cNvPr id="3" name="Content Placeholder 2"/>
          <p:cNvSpPr>
            <a:spLocks noGrp="1"/>
          </p:cNvSpPr>
          <p:nvPr>
            <p:ph idx="1"/>
          </p:nvPr>
        </p:nvSpPr>
        <p:spPr/>
        <p:txBody>
          <a:bodyPr/>
          <a:lstStyle/>
          <a:p>
            <a:r>
              <a:rPr lang="en-US" b="1" dirty="0"/>
              <a:t>Managing the configuration of networked systems is guaranteeing that they will work as expected in their lifecycle, even when updates, upgrades, and scaling processes happen</a:t>
            </a:r>
            <a:r>
              <a:rPr lang="en-US" b="1" dirty="0" smtClean="0"/>
              <a:t>.</a:t>
            </a:r>
          </a:p>
          <a:p>
            <a:r>
              <a:rPr lang="en-US" dirty="0"/>
              <a:t>Configuration management deals with hardware and software:</a:t>
            </a:r>
            <a:endParaRPr lang="ar-JO" dirty="0"/>
          </a:p>
        </p:txBody>
      </p:sp>
    </p:spTree>
    <p:extLst>
      <p:ext uri="{BB962C8B-B14F-4D97-AF65-F5344CB8AC3E}">
        <p14:creationId xmlns:p14="http://schemas.microsoft.com/office/powerpoint/2010/main" val="4082843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Configuration Management</a:t>
            </a:r>
            <a:endParaRPr lang="ar-JO" dirty="0"/>
          </a:p>
        </p:txBody>
      </p:sp>
      <p:pic>
        <p:nvPicPr>
          <p:cNvPr id="4" name="Content Placeholder 3"/>
          <p:cNvPicPr>
            <a:picLocks noGrp="1" noChangeAspect="1"/>
          </p:cNvPicPr>
          <p:nvPr>
            <p:ph idx="1"/>
          </p:nvPr>
        </p:nvPicPr>
        <p:blipFill>
          <a:blip r:embed="rId2"/>
          <a:stretch>
            <a:fillRect/>
          </a:stretch>
        </p:blipFill>
        <p:spPr>
          <a:xfrm>
            <a:off x="1633685" y="2905919"/>
            <a:ext cx="6843565" cy="3148040"/>
          </a:xfrm>
          <a:prstGeom prst="rect">
            <a:avLst/>
          </a:prstGeom>
        </p:spPr>
      </p:pic>
    </p:spTree>
    <p:extLst>
      <p:ext uri="{BB962C8B-B14F-4D97-AF65-F5344CB8AC3E}">
        <p14:creationId xmlns:p14="http://schemas.microsoft.com/office/powerpoint/2010/main" val="4179817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Configuration Management</a:t>
            </a:r>
            <a:endParaRPr lang="ar-JO" dirty="0"/>
          </a:p>
        </p:txBody>
      </p:sp>
      <p:sp>
        <p:nvSpPr>
          <p:cNvPr id="3" name="Content Placeholder 2"/>
          <p:cNvSpPr>
            <a:spLocks noGrp="1"/>
          </p:cNvSpPr>
          <p:nvPr>
            <p:ph idx="1"/>
          </p:nvPr>
        </p:nvSpPr>
        <p:spPr/>
        <p:txBody>
          <a:bodyPr>
            <a:normAutofit fontScale="92500"/>
          </a:bodyPr>
          <a:lstStyle/>
          <a:p>
            <a:r>
              <a:rPr lang="en-US" dirty="0" smtClean="0"/>
              <a:t>On the hardware side, for example, we have inventory management that comprises all the machinery available for a networked system. Also, we have allocation management refereeing to the best physical placement of hardware resources and upgrading and scaling management to provide the proper amount of computational resources for the networked system.</a:t>
            </a:r>
          </a:p>
          <a:p>
            <a:endParaRPr lang="en-US" dirty="0" smtClean="0"/>
          </a:p>
          <a:p>
            <a:r>
              <a:rPr lang="en-US" dirty="0" smtClean="0"/>
              <a:t>On the software side, we should attempt to find the best hardware machine for running the required programs regarding execution support and performance. Moreover, operators should manage the running software versioning, keeping it updated. Finally, configuring the system also includes defining which operators will have access to each part of it.</a:t>
            </a:r>
            <a:endParaRPr lang="ar-JO" dirty="0"/>
          </a:p>
        </p:txBody>
      </p:sp>
    </p:spTree>
    <p:extLst>
      <p:ext uri="{BB962C8B-B14F-4D97-AF65-F5344CB8AC3E}">
        <p14:creationId xmlns:p14="http://schemas.microsoft.com/office/powerpoint/2010/main" val="32973577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712</Words>
  <Application>Microsoft Office PowerPoint</Application>
  <PresentationFormat>Widescreen</PresentationFormat>
  <Paragraphs>48</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Times New Roman</vt:lpstr>
      <vt:lpstr>Office Theme</vt:lpstr>
      <vt:lpstr>Network Management: The FCAPS Model</vt:lpstr>
      <vt:lpstr>PowerPoint Presentation</vt:lpstr>
      <vt:lpstr>PowerPoint Presentation</vt:lpstr>
      <vt:lpstr>The FCAPS Model</vt:lpstr>
      <vt:lpstr>1- Fault Management</vt:lpstr>
      <vt:lpstr>1- Fault Management</vt:lpstr>
      <vt:lpstr>2- Configuration Management</vt:lpstr>
      <vt:lpstr>2- Configuration Management</vt:lpstr>
      <vt:lpstr>2- Configuration Management</vt:lpstr>
      <vt:lpstr>3. Accounting Management</vt:lpstr>
      <vt:lpstr>3. Accounting Management</vt:lpstr>
      <vt:lpstr>3. Accounting Management</vt:lpstr>
      <vt:lpstr>4. Performance Management</vt:lpstr>
      <vt:lpstr>4. Performance Management</vt:lpstr>
      <vt:lpstr>4. Performance Management</vt:lpstr>
      <vt:lpstr>5. Security Management</vt:lpstr>
      <vt:lpstr>5. Security Management</vt:lpstr>
      <vt:lpstr>Systematic 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 Management: The FCAPS Model</dc:title>
  <dc:creator>Maram Bani Younes</dc:creator>
  <cp:lastModifiedBy>Maram Bani Younes</cp:lastModifiedBy>
  <cp:revision>3</cp:revision>
  <dcterms:created xsi:type="dcterms:W3CDTF">2024-04-14T08:00:55Z</dcterms:created>
  <dcterms:modified xsi:type="dcterms:W3CDTF">2024-04-14T08:11:59Z</dcterms:modified>
</cp:coreProperties>
</file>