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4"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208449-ED19-40AF-A0A2-89A54A2715B3}" type="datetimeFigureOut">
              <a:rPr lang="en-US" smtClean="0"/>
              <a:t>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514259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208449-ED19-40AF-A0A2-89A54A2715B3}" type="datetimeFigureOut">
              <a:rPr lang="en-US" smtClean="0"/>
              <a:t>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221055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208449-ED19-40AF-A0A2-89A54A2715B3}" type="datetimeFigureOut">
              <a:rPr lang="en-US" smtClean="0"/>
              <a:t>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105398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208449-ED19-40AF-A0A2-89A54A2715B3}" type="datetimeFigureOut">
              <a:rPr lang="en-US" smtClean="0"/>
              <a:t>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4124405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208449-ED19-40AF-A0A2-89A54A2715B3}" type="datetimeFigureOut">
              <a:rPr lang="en-US" smtClean="0"/>
              <a:t>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559908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208449-ED19-40AF-A0A2-89A54A2715B3}" type="datetimeFigureOut">
              <a:rPr lang="en-US" smtClean="0"/>
              <a:t>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5084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208449-ED19-40AF-A0A2-89A54A2715B3}" type="datetimeFigureOut">
              <a:rPr lang="en-US" smtClean="0"/>
              <a:t>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199889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208449-ED19-40AF-A0A2-89A54A2715B3}" type="datetimeFigureOut">
              <a:rPr lang="en-US" smtClean="0"/>
              <a:t>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174026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08449-ED19-40AF-A0A2-89A54A2715B3}" type="datetimeFigureOut">
              <a:rPr lang="en-US" smtClean="0"/>
              <a:t>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265094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208449-ED19-40AF-A0A2-89A54A2715B3}" type="datetimeFigureOut">
              <a:rPr lang="en-US" smtClean="0"/>
              <a:t>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61108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208449-ED19-40AF-A0A2-89A54A2715B3}" type="datetimeFigureOut">
              <a:rPr lang="en-US" smtClean="0"/>
              <a:t>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253506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08449-ED19-40AF-A0A2-89A54A2715B3}" type="datetimeFigureOut">
              <a:rPr lang="en-US" smtClean="0"/>
              <a:t>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F0BB80-0A6A-461C-8EC4-03A59D3F4224}" type="slidenum">
              <a:rPr lang="en-US" smtClean="0"/>
              <a:t>‹#›</a:t>
            </a:fld>
            <a:endParaRPr lang="en-US"/>
          </a:p>
        </p:txBody>
      </p:sp>
    </p:spTree>
    <p:extLst>
      <p:ext uri="{BB962C8B-B14F-4D97-AF65-F5344CB8AC3E}">
        <p14:creationId xmlns:p14="http://schemas.microsoft.com/office/powerpoint/2010/main" val="2318617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a:t>Greedy </a:t>
            </a:r>
            <a:r>
              <a:rPr lang="en-US" b="1" u="sng" dirty="0" smtClean="0"/>
              <a:t>Algorithms</a:t>
            </a:r>
            <a:endParaRPr lang="en-US" dirty="0"/>
          </a:p>
        </p:txBody>
      </p:sp>
      <p:sp>
        <p:nvSpPr>
          <p:cNvPr id="3" name="Subtitle 2"/>
          <p:cNvSpPr>
            <a:spLocks noGrp="1"/>
          </p:cNvSpPr>
          <p:nvPr>
            <p:ph type="subTitle" idx="1"/>
          </p:nvPr>
        </p:nvSpPr>
        <p:spPr/>
        <p:txBody>
          <a:bodyPr/>
          <a:lstStyle/>
          <a:p>
            <a:r>
              <a:rPr lang="en-US" dirty="0" smtClean="0"/>
              <a:t>Dr. </a:t>
            </a:r>
            <a:r>
              <a:rPr lang="en-US" dirty="0" err="1" smtClean="0"/>
              <a:t>Maram</a:t>
            </a:r>
            <a:r>
              <a:rPr lang="en-US" dirty="0" smtClean="0"/>
              <a:t> </a:t>
            </a:r>
            <a:r>
              <a:rPr lang="en-US" dirty="0" err="1" smtClean="0"/>
              <a:t>Bani</a:t>
            </a:r>
            <a:r>
              <a:rPr lang="en-US" dirty="0" smtClean="0"/>
              <a:t> </a:t>
            </a:r>
            <a:r>
              <a:rPr lang="en-US" dirty="0" err="1" smtClean="0"/>
              <a:t>Younes</a:t>
            </a:r>
            <a:endParaRPr lang="en-US" dirty="0"/>
          </a:p>
        </p:txBody>
      </p:sp>
    </p:spTree>
    <p:extLst>
      <p:ext uri="{BB962C8B-B14F-4D97-AF65-F5344CB8AC3E}">
        <p14:creationId xmlns:p14="http://schemas.microsoft.com/office/powerpoint/2010/main" val="3405633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u="sng" dirty="0"/>
              <a:t>Note</a:t>
            </a:r>
            <a:endParaRPr lang="en-US" dirty="0"/>
          </a:p>
          <a:p>
            <a:r>
              <a:rPr lang="en-US" dirty="0"/>
              <a:t>This is an example of a greedy algorithm, because at each step, the two sub trees with least weight are joined together.</a:t>
            </a:r>
          </a:p>
          <a:p>
            <a:endParaRPr lang="en-US" dirty="0"/>
          </a:p>
        </p:txBody>
      </p:sp>
    </p:spTree>
    <p:extLst>
      <p:ext uri="{BB962C8B-B14F-4D97-AF65-F5344CB8AC3E}">
        <p14:creationId xmlns:p14="http://schemas.microsoft.com/office/powerpoint/2010/main" val="2453155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Assigning Huffman Codes </a:t>
            </a:r>
          </a:p>
        </p:txBody>
      </p:sp>
      <p:sp>
        <p:nvSpPr>
          <p:cNvPr id="3" name="Content Placeholder 2"/>
          <p:cNvSpPr>
            <a:spLocks noGrp="1"/>
          </p:cNvSpPr>
          <p:nvPr>
            <p:ph idx="1"/>
          </p:nvPr>
        </p:nvSpPr>
        <p:spPr/>
        <p:txBody>
          <a:bodyPr/>
          <a:lstStyle/>
          <a:p>
            <a:pPr marL="0" indent="0">
              <a:buNone/>
            </a:pPr>
            <a:r>
              <a:rPr lang="en-US" dirty="0"/>
              <a:t>After the Huffman tree is constructed we start assigning codes to individual letters. Start at the ROOT, we assign either a (0), or a (1), to each edge in the tree.</a:t>
            </a:r>
          </a:p>
          <a:p>
            <a:pPr marL="0" indent="0">
              <a:buNone/>
            </a:pPr>
            <a:r>
              <a:rPr lang="en-US" dirty="0"/>
              <a:t>Zero is assigned to edges connecting a node with its left child, and (one) to the right child.</a:t>
            </a:r>
          </a:p>
          <a:p>
            <a:pPr marL="0" indent="0">
              <a:buNone/>
            </a:pPr>
            <a:r>
              <a:rPr lang="en-US" dirty="0"/>
              <a:t>The Huffman code for a letter is simply a binary number determined by the path from the root to the leaf corresponding to that letter.</a:t>
            </a:r>
          </a:p>
          <a:p>
            <a:pPr marL="0" indent="0">
              <a:buNone/>
            </a:pPr>
            <a:endParaRPr lang="en-US" dirty="0"/>
          </a:p>
        </p:txBody>
      </p:sp>
    </p:spTree>
    <p:extLst>
      <p:ext uri="{BB962C8B-B14F-4D97-AF65-F5344CB8AC3E}">
        <p14:creationId xmlns:p14="http://schemas.microsoft.com/office/powerpoint/2010/main" val="1736544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02975124"/>
              </p:ext>
            </p:extLst>
          </p:nvPr>
        </p:nvGraphicFramePr>
        <p:xfrm>
          <a:off x="1291389" y="2766857"/>
          <a:ext cx="7396046" cy="3088512"/>
        </p:xfrm>
        <a:graphic>
          <a:graphicData uri="http://schemas.openxmlformats.org/drawingml/2006/table">
            <a:tbl>
              <a:tblPr>
                <a:tableStyleId>{5C22544A-7EE6-4342-B048-85BDC9FD1C3A}</a:tableStyleId>
              </a:tblPr>
              <a:tblGrid>
                <a:gridCol w="1834966"/>
                <a:gridCol w="1894772"/>
                <a:gridCol w="1855808"/>
                <a:gridCol w="1810500"/>
              </a:tblGrid>
              <a:tr h="343168">
                <a:tc>
                  <a:txBody>
                    <a:bodyPr/>
                    <a:lstStyle/>
                    <a:p>
                      <a:pPr marL="0" marR="0" algn="ctr">
                        <a:spcBef>
                          <a:spcPts val="0"/>
                        </a:spcBef>
                        <a:spcAft>
                          <a:spcPts val="0"/>
                        </a:spcAft>
                      </a:pPr>
                      <a:r>
                        <a:rPr lang="en-US" sz="1800">
                          <a:effectLst/>
                        </a:rPr>
                        <a:t>Letter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Frequency</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Code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Bits</a:t>
                      </a:r>
                      <a:endParaRPr lang="en-US" sz="1200">
                        <a:effectLst/>
                        <a:latin typeface="Times New Roman" panose="02020603050405020304" pitchFamily="18" charset="0"/>
                        <a:ea typeface="Times New Roman" panose="02020603050405020304" pitchFamily="18" charset="0"/>
                      </a:endParaRPr>
                    </a:p>
                  </a:txBody>
                  <a:tcPr marL="68580" marR="68580" marT="0" marB="0"/>
                </a:tc>
              </a:tr>
              <a:tr h="343168">
                <a:tc>
                  <a:txBody>
                    <a:bodyPr/>
                    <a:lstStyle/>
                    <a:p>
                      <a:pPr marL="0" marR="0" algn="ctr">
                        <a:spcBef>
                          <a:spcPts val="0"/>
                        </a:spcBef>
                        <a:spcAft>
                          <a:spcPts val="0"/>
                        </a:spcAft>
                      </a:pPr>
                      <a:r>
                        <a:rPr lang="en-US" sz="1800">
                          <a:effectLst/>
                        </a:rPr>
                        <a:t>C</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1110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r>
              <a:tr h="343168">
                <a:tc>
                  <a:txBody>
                    <a:bodyPr/>
                    <a:lstStyle/>
                    <a:p>
                      <a:pPr marL="0" marR="0" algn="ctr">
                        <a:spcBef>
                          <a:spcPts val="0"/>
                        </a:spcBef>
                        <a:spcAft>
                          <a:spcPts val="0"/>
                        </a:spcAft>
                      </a:pPr>
                      <a:r>
                        <a:rPr lang="en-US" sz="1800">
                          <a:effectLst/>
                        </a:rPr>
                        <a:t>D</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101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tr>
              <a:tr h="343168">
                <a:tc>
                  <a:txBody>
                    <a:bodyPr/>
                    <a:lstStyle/>
                    <a:p>
                      <a:pPr marL="0" marR="0" algn="ctr">
                        <a:spcBef>
                          <a:spcPts val="0"/>
                        </a:spcBef>
                        <a:spcAft>
                          <a:spcPts val="0"/>
                        </a:spcAft>
                      </a:pPr>
                      <a:r>
                        <a:rPr lang="en-US" sz="1800">
                          <a:effectLst/>
                        </a:rPr>
                        <a:t>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120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r>
              <a:tr h="343168">
                <a:tc>
                  <a:txBody>
                    <a:bodyPr/>
                    <a:lstStyle/>
                    <a:p>
                      <a:pPr marL="0" marR="0" algn="ctr">
                        <a:spcBef>
                          <a:spcPts val="0"/>
                        </a:spcBef>
                        <a:spcAft>
                          <a:spcPts val="0"/>
                        </a:spcAft>
                      </a:pPr>
                      <a:r>
                        <a:rPr lang="en-US" sz="1800">
                          <a:effectLst/>
                        </a:rPr>
                        <a:t>F</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11111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tr>
              <a:tr h="343168">
                <a:tc>
                  <a:txBody>
                    <a:bodyPr/>
                    <a:lstStyle/>
                    <a:p>
                      <a:pPr marL="0" marR="0" algn="ctr">
                        <a:spcBef>
                          <a:spcPts val="0"/>
                        </a:spcBef>
                        <a:spcAft>
                          <a:spcPts val="0"/>
                        </a:spcAft>
                      </a:pPr>
                      <a:r>
                        <a:rPr lang="en-US" sz="1800">
                          <a:effectLst/>
                        </a:rPr>
                        <a:t>K</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7</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111101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6</a:t>
                      </a:r>
                      <a:endParaRPr lang="en-US" sz="1200">
                        <a:effectLst/>
                        <a:latin typeface="Times New Roman" panose="02020603050405020304" pitchFamily="18" charset="0"/>
                        <a:ea typeface="Times New Roman" panose="02020603050405020304" pitchFamily="18" charset="0"/>
                      </a:endParaRPr>
                    </a:p>
                  </a:txBody>
                  <a:tcPr marL="68580" marR="68580" marT="0" marB="0"/>
                </a:tc>
              </a:tr>
              <a:tr h="343168">
                <a:tc>
                  <a:txBody>
                    <a:bodyPr/>
                    <a:lstStyle/>
                    <a:p>
                      <a:pPr marL="0" marR="0" algn="ctr">
                        <a:spcBef>
                          <a:spcPts val="0"/>
                        </a:spcBef>
                        <a:spcAft>
                          <a:spcPts val="0"/>
                        </a:spcAft>
                      </a:pPr>
                      <a:r>
                        <a:rPr lang="en-US" sz="1800">
                          <a:effectLst/>
                        </a:rPr>
                        <a:t>L</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tr>
              <a:tr h="343168">
                <a:tc>
                  <a:txBody>
                    <a:bodyPr/>
                    <a:lstStyle/>
                    <a:p>
                      <a:pPr marL="0" marR="0" algn="ctr">
                        <a:spcBef>
                          <a:spcPts val="0"/>
                        </a:spcBef>
                        <a:spcAft>
                          <a:spcPts val="0"/>
                        </a:spcAft>
                      </a:pPr>
                      <a:r>
                        <a:rPr lang="en-US" sz="1800">
                          <a:effectLst/>
                        </a:rPr>
                        <a:t>U</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37</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tr>
              <a:tr h="343168">
                <a:tc>
                  <a:txBody>
                    <a:bodyPr/>
                    <a:lstStyle/>
                    <a:p>
                      <a:pPr marL="0" marR="0" algn="ctr">
                        <a:spcBef>
                          <a:spcPts val="0"/>
                        </a:spcBef>
                        <a:spcAft>
                          <a:spcPts val="0"/>
                        </a:spcAft>
                      </a:pPr>
                      <a:r>
                        <a:rPr lang="en-US" sz="1800">
                          <a:effectLst/>
                        </a:rPr>
                        <a:t>Z</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111100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rPr>
                        <a:t>6</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254329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Decoding the message</a:t>
            </a:r>
            <a:endParaRPr lang="en-US" dirty="0"/>
          </a:p>
        </p:txBody>
      </p:sp>
      <p:sp>
        <p:nvSpPr>
          <p:cNvPr id="3" name="Content Placeholder 2"/>
          <p:cNvSpPr>
            <a:spLocks noGrp="1"/>
          </p:cNvSpPr>
          <p:nvPr>
            <p:ph idx="1"/>
          </p:nvPr>
        </p:nvSpPr>
        <p:spPr/>
        <p:txBody>
          <a:bodyPr>
            <a:normAutofit lnSpcReduction="10000"/>
          </a:bodyPr>
          <a:lstStyle/>
          <a:p>
            <a:r>
              <a:rPr lang="en-US" dirty="0"/>
              <a:t>Decoding the message is done by looking at the bits in the coded string from left to right until a letter is decoded.</a:t>
            </a:r>
          </a:p>
          <a:p>
            <a:r>
              <a:rPr lang="en-US" dirty="0"/>
              <a:t>This can be done using the Huffman tree in a reverse process from that used to generate the codes.</a:t>
            </a:r>
          </a:p>
          <a:p>
            <a:r>
              <a:rPr lang="en-US" dirty="0"/>
              <a:t>We start from the root; we take branches depending on the bit value (0 left, 1 right), until reaching a leaf node.</a:t>
            </a:r>
          </a:p>
          <a:p>
            <a:r>
              <a:rPr lang="en-US" dirty="0"/>
              <a:t>A set of codes is said to meet the prefix property, if no code in the set is the prefix of another. The prefix property guarantees that there will be no ambiguity in how a bit string is decoded. i.e. once we reach the last bit of a code during the decoding process, we know which letter it is the code for.</a:t>
            </a:r>
          </a:p>
          <a:p>
            <a:endParaRPr lang="en-US" dirty="0"/>
          </a:p>
        </p:txBody>
      </p:sp>
    </p:spTree>
    <p:extLst>
      <p:ext uri="{BB962C8B-B14F-4D97-AF65-F5344CB8AC3E}">
        <p14:creationId xmlns:p14="http://schemas.microsoft.com/office/powerpoint/2010/main" val="2150497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 name="Content Placeholder 9"/>
          <p:cNvPicPr>
            <a:picLocks noGrp="1" noChangeAspect="1"/>
          </p:cNvPicPr>
          <p:nvPr>
            <p:ph idx="1"/>
          </p:nvPr>
        </p:nvPicPr>
        <p:blipFill>
          <a:blip r:embed="rId2"/>
          <a:stretch>
            <a:fillRect/>
          </a:stretch>
        </p:blipFill>
        <p:spPr>
          <a:xfrm>
            <a:off x="838200" y="1720976"/>
            <a:ext cx="7895656" cy="3424362"/>
          </a:xfrm>
          <a:prstGeom prst="rect">
            <a:avLst/>
          </a:prstGeom>
        </p:spPr>
      </p:pic>
    </p:spTree>
    <p:extLst>
      <p:ext uri="{BB962C8B-B14F-4D97-AF65-F5344CB8AC3E}">
        <p14:creationId xmlns:p14="http://schemas.microsoft.com/office/powerpoint/2010/main" val="2775783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 name="Content Placeholder 8"/>
          <p:cNvPicPr>
            <a:picLocks noGrp="1" noChangeAspect="1"/>
          </p:cNvPicPr>
          <p:nvPr>
            <p:ph idx="1"/>
          </p:nvPr>
        </p:nvPicPr>
        <p:blipFill>
          <a:blip r:embed="rId2"/>
          <a:stretch>
            <a:fillRect/>
          </a:stretch>
        </p:blipFill>
        <p:spPr>
          <a:xfrm>
            <a:off x="838201" y="1695552"/>
            <a:ext cx="7895656" cy="3750088"/>
          </a:xfrm>
          <a:prstGeom prst="rect">
            <a:avLst/>
          </a:prstGeom>
        </p:spPr>
      </p:pic>
    </p:spTree>
    <p:extLst>
      <p:ext uri="{BB962C8B-B14F-4D97-AF65-F5344CB8AC3E}">
        <p14:creationId xmlns:p14="http://schemas.microsoft.com/office/powerpoint/2010/main" val="1521728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037347" y="73070"/>
            <a:ext cx="6885900" cy="6664614"/>
          </a:xfrm>
          <a:prstGeom prst="rect">
            <a:avLst/>
          </a:prstGeom>
        </p:spPr>
      </p:pic>
    </p:spTree>
    <p:extLst>
      <p:ext uri="{BB962C8B-B14F-4D97-AF65-F5344CB8AC3E}">
        <p14:creationId xmlns:p14="http://schemas.microsoft.com/office/powerpoint/2010/main" val="2490596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Implementation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a:t>
            </a:r>
            <a:r>
              <a:rPr lang="en-US" dirty="0"/>
              <a:t>operations required for Huffman’s encoding are</a:t>
            </a:r>
          </a:p>
          <a:p>
            <a:pPr lvl="0"/>
            <a:r>
              <a:rPr lang="en-US" dirty="0"/>
              <a:t>Insertions into a data structure</a:t>
            </a:r>
          </a:p>
          <a:p>
            <a:pPr lvl="0"/>
            <a:r>
              <a:rPr lang="en-US" dirty="0"/>
              <a:t>Deletions of the two characters with minimal frequency from heap</a:t>
            </a:r>
          </a:p>
          <a:p>
            <a:pPr lvl="0"/>
            <a:r>
              <a:rPr lang="en-US" dirty="0"/>
              <a:t>Building the tree</a:t>
            </a:r>
          </a:p>
          <a:p>
            <a:r>
              <a:rPr lang="en-US" dirty="0"/>
              <a:t>A heap is a good data structure for the 1</a:t>
            </a:r>
            <a:r>
              <a:rPr lang="en-US" baseline="30000" dirty="0"/>
              <a:t>st</a:t>
            </a:r>
            <a:r>
              <a:rPr lang="en-US" dirty="0"/>
              <a:t> two operations, each of which requires O(</a:t>
            </a:r>
            <a:r>
              <a:rPr lang="en-US" dirty="0" err="1"/>
              <a:t>lgn</a:t>
            </a:r>
            <a:r>
              <a:rPr lang="en-US" dirty="0"/>
              <a:t>) steps in the worst case.</a:t>
            </a:r>
          </a:p>
          <a:p>
            <a:endParaRPr lang="en-US" dirty="0"/>
          </a:p>
        </p:txBody>
      </p:sp>
    </p:spTree>
    <p:extLst>
      <p:ext uri="{BB962C8B-B14F-4D97-AF65-F5344CB8AC3E}">
        <p14:creationId xmlns:p14="http://schemas.microsoft.com/office/powerpoint/2010/main" val="4080592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Complexity</a:t>
            </a:r>
            <a:endParaRPr lang="en-US" dirty="0"/>
          </a:p>
        </p:txBody>
      </p:sp>
      <p:sp>
        <p:nvSpPr>
          <p:cNvPr id="3" name="Content Placeholder 2"/>
          <p:cNvSpPr>
            <a:spLocks noGrp="1"/>
          </p:cNvSpPr>
          <p:nvPr>
            <p:ph idx="1"/>
          </p:nvPr>
        </p:nvSpPr>
        <p:spPr/>
        <p:txBody>
          <a:bodyPr/>
          <a:lstStyle/>
          <a:p>
            <a:pPr lvl="0"/>
            <a:r>
              <a:rPr lang="en-US" dirty="0" smtClean="0"/>
              <a:t>Building </a:t>
            </a:r>
            <a:r>
              <a:rPr lang="en-US" dirty="0"/>
              <a:t>the tree takes constant time per node.</a:t>
            </a:r>
          </a:p>
          <a:p>
            <a:pPr lvl="0"/>
            <a:r>
              <a:rPr lang="en-US" dirty="0"/>
              <a:t>Insertions and deletions take O(</a:t>
            </a:r>
            <a:r>
              <a:rPr lang="en-US" dirty="0" err="1"/>
              <a:t>lgn</a:t>
            </a:r>
            <a:r>
              <a:rPr lang="en-US" dirty="0"/>
              <a:t>) steps each.</a:t>
            </a:r>
          </a:p>
          <a:p>
            <a:pPr lvl="0"/>
            <a:r>
              <a:rPr lang="en-US" dirty="0"/>
              <a:t>Overall, the running time of the algorithm is O(</a:t>
            </a:r>
            <a:r>
              <a:rPr lang="en-US" dirty="0" err="1"/>
              <a:t>nlgn</a:t>
            </a:r>
            <a:r>
              <a:rPr lang="en-US" dirty="0"/>
              <a:t>).</a:t>
            </a:r>
          </a:p>
          <a:p>
            <a:endParaRPr lang="en-US" dirty="0"/>
          </a:p>
        </p:txBody>
      </p:sp>
    </p:spTree>
    <p:extLst>
      <p:ext uri="{BB962C8B-B14F-4D97-AF65-F5344CB8AC3E}">
        <p14:creationId xmlns:p14="http://schemas.microsoft.com/office/powerpoint/2010/main" val="2821093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Shortest Path problem (</a:t>
            </a:r>
            <a:r>
              <a:rPr lang="en-US" b="1" dirty="0" err="1"/>
              <a:t>Dijkstra</a:t>
            </a:r>
            <a:r>
              <a:rPr lang="en-US" b="1" dirty="0"/>
              <a:t> algorithm)</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Use an adjacency matrix representation, in which the edge lengths are the cost (distances, times…), associated with the edges. Then we initialize an array called </a:t>
            </a:r>
            <a:r>
              <a:rPr lang="en-US" dirty="0" err="1"/>
              <a:t>Dist</a:t>
            </a:r>
            <a:r>
              <a:rPr lang="en-US" dirty="0"/>
              <a:t> to equal the 1</a:t>
            </a:r>
            <a:r>
              <a:rPr lang="en-US" baseline="30000" dirty="0"/>
              <a:t>st</a:t>
            </a:r>
            <a:r>
              <a:rPr lang="en-US" dirty="0"/>
              <a:t> row of the edge matrix.</a:t>
            </a:r>
          </a:p>
          <a:p>
            <a:endParaRPr lang="en-US" dirty="0"/>
          </a:p>
        </p:txBody>
      </p:sp>
    </p:spTree>
    <p:extLst>
      <p:ext uri="{BB962C8B-B14F-4D97-AF65-F5344CB8AC3E}">
        <p14:creationId xmlns:p14="http://schemas.microsoft.com/office/powerpoint/2010/main" val="2149768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p:txBody>
          <a:bodyPr/>
          <a:lstStyle/>
          <a:p>
            <a:r>
              <a:rPr lang="en-US" b="1" u="sng" dirty="0" smtClean="0"/>
              <a:t>Greedy Algorithm</a:t>
            </a:r>
          </a:p>
          <a:p>
            <a:r>
              <a:rPr lang="en-US" b="1" u="sng" dirty="0" smtClean="0"/>
              <a:t>Huffman </a:t>
            </a:r>
            <a:r>
              <a:rPr lang="en-US" b="1" u="sng" dirty="0"/>
              <a:t>Coding Tree</a:t>
            </a:r>
            <a:endParaRPr lang="en-US" dirty="0"/>
          </a:p>
          <a:p>
            <a:r>
              <a:rPr lang="en-US" b="1" u="sng" dirty="0"/>
              <a:t>Shortest Path problem (</a:t>
            </a:r>
            <a:r>
              <a:rPr lang="en-US" b="1" u="sng" dirty="0" err="1"/>
              <a:t>Dijkstra</a:t>
            </a:r>
            <a:r>
              <a:rPr lang="en-US" b="1" u="sng" dirty="0"/>
              <a:t> algorithm)</a:t>
            </a:r>
            <a:endParaRPr lang="en-US" dirty="0"/>
          </a:p>
          <a:p>
            <a:r>
              <a:rPr lang="en-US" b="1" u="sng" dirty="0"/>
              <a:t>Minimum Cost Spanning Tree (</a:t>
            </a:r>
            <a:r>
              <a:rPr lang="en-US" b="1" u="sng" dirty="0" err="1"/>
              <a:t>Kruskal’s</a:t>
            </a:r>
            <a:r>
              <a:rPr lang="en-US" b="1" u="sng" dirty="0"/>
              <a:t> algorithm)</a:t>
            </a:r>
            <a:endParaRPr lang="en-US" dirty="0"/>
          </a:p>
          <a:p>
            <a:endParaRPr lang="en-US" dirty="0"/>
          </a:p>
        </p:txBody>
      </p:sp>
    </p:spTree>
    <p:extLst>
      <p:ext uri="{BB962C8B-B14F-4D97-AF65-F5344CB8AC3E}">
        <p14:creationId xmlns:p14="http://schemas.microsoft.com/office/powerpoint/2010/main" val="328427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99057" y="1203157"/>
            <a:ext cx="7673134" cy="5237747"/>
          </a:xfrm>
          <a:prstGeom prst="rect">
            <a:avLst/>
          </a:prstGeom>
        </p:spPr>
      </p:pic>
    </p:spTree>
    <p:extLst>
      <p:ext uri="{BB962C8B-B14F-4D97-AF65-F5344CB8AC3E}">
        <p14:creationId xmlns:p14="http://schemas.microsoft.com/office/powerpoint/2010/main" val="2176866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38200" y="2011408"/>
            <a:ext cx="1571429" cy="1380952"/>
          </a:xfrm>
          <a:prstGeom prst="rect">
            <a:avLst/>
          </a:prstGeom>
        </p:spPr>
      </p:pic>
      <p:graphicFrame>
        <p:nvGraphicFramePr>
          <p:cNvPr id="6" name="Table 5"/>
          <p:cNvGraphicFramePr>
            <a:graphicFrameLocks noGrp="1"/>
          </p:cNvGraphicFramePr>
          <p:nvPr/>
        </p:nvGraphicFramePr>
        <p:xfrm>
          <a:off x="3319462" y="3041174"/>
          <a:ext cx="5553075" cy="1920240"/>
        </p:xfrm>
        <a:graphic>
          <a:graphicData uri="http://schemas.openxmlformats.org/drawingml/2006/table">
            <a:tbl>
              <a:tblPr/>
              <a:tblGrid>
                <a:gridCol w="483069"/>
                <a:gridCol w="1371130"/>
                <a:gridCol w="271052"/>
                <a:gridCol w="685565"/>
                <a:gridCol w="685565"/>
                <a:gridCol w="663982"/>
                <a:gridCol w="664617"/>
                <a:gridCol w="728095"/>
              </a:tblGrid>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Iter</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S</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W</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Dist(2)</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Dist(3)</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Dist(4)</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Dist(5)</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Dist(6)</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100">
                          <a:effectLst/>
                          <a:latin typeface="Times New Roman" panose="02020603050405020304" pitchFamily="18" charset="0"/>
                          <a:ea typeface="Times New Roman" panose="02020603050405020304" pitchFamily="18" charset="0"/>
                        </a:rPr>
                        <a:t>initial</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70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{1,2,5}</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70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{1,2,5,4}</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60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{1,2,5,4,3}</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60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90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{1,2,5,4,3,6}</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6</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60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90</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7367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algorithm is called a greedy algorithm, because at each stage it simply does what is locally optimal.</a:t>
            </a:r>
          </a:p>
          <a:p>
            <a:r>
              <a:rPr lang="en-US" dirty="0"/>
              <a:t>If the graph is undirected, we can think of it as a directed graph such that each undirected edge corresponds to two directed edges in opposite directions with the same length.</a:t>
            </a:r>
          </a:p>
          <a:p>
            <a:r>
              <a:rPr lang="en-US" dirty="0"/>
              <a:t>Computes the cost of the shortest path from V</a:t>
            </a:r>
            <a:r>
              <a:rPr lang="en-US" baseline="-25000" dirty="0"/>
              <a:t>0 </a:t>
            </a:r>
            <a:r>
              <a:rPr lang="en-US" dirty="0"/>
              <a:t>to each vertex requires O(n</a:t>
            </a:r>
            <a:r>
              <a:rPr lang="en-US" baseline="30000" dirty="0"/>
              <a:t>2</a:t>
            </a:r>
            <a:r>
              <a:rPr lang="en-US" dirty="0"/>
              <a:t>) time.</a:t>
            </a:r>
          </a:p>
          <a:p>
            <a:endParaRPr lang="en-US" dirty="0"/>
          </a:p>
        </p:txBody>
      </p:sp>
    </p:spTree>
    <p:extLst>
      <p:ext uri="{BB962C8B-B14F-4D97-AF65-F5344CB8AC3E}">
        <p14:creationId xmlns:p14="http://schemas.microsoft.com/office/powerpoint/2010/main" val="1886838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Minimum Cost Spanning Tree (</a:t>
            </a:r>
            <a:r>
              <a:rPr lang="en-US" b="1" dirty="0" err="1"/>
              <a:t>Kruskal’s</a:t>
            </a:r>
            <a:r>
              <a:rPr lang="en-US" b="1" dirty="0"/>
              <a:t> algorithm</a:t>
            </a:r>
            <a:r>
              <a:rPr lang="en-US" b="1" dirty="0" smtClean="0"/>
              <a:t>)</a:t>
            </a:r>
            <a:endParaRPr lang="en-US" dirty="0"/>
          </a:p>
        </p:txBody>
      </p:sp>
      <p:pic>
        <p:nvPicPr>
          <p:cNvPr id="7" name="Content Placeholder 6"/>
          <p:cNvPicPr>
            <a:picLocks noGrp="1" noChangeAspect="1"/>
          </p:cNvPicPr>
          <p:nvPr>
            <p:ph idx="1"/>
          </p:nvPr>
        </p:nvPicPr>
        <p:blipFill>
          <a:blip r:embed="rId2"/>
          <a:stretch>
            <a:fillRect/>
          </a:stretch>
        </p:blipFill>
        <p:spPr>
          <a:xfrm>
            <a:off x="785982" y="1933074"/>
            <a:ext cx="7947874" cy="3095649"/>
          </a:xfrm>
          <a:prstGeom prst="rect">
            <a:avLst/>
          </a:prstGeom>
        </p:spPr>
      </p:pic>
    </p:spTree>
    <p:extLst>
      <p:ext uri="{BB962C8B-B14F-4D97-AF65-F5344CB8AC3E}">
        <p14:creationId xmlns:p14="http://schemas.microsoft.com/office/powerpoint/2010/main" val="1002994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275347" y="1839382"/>
            <a:ext cx="7460030" cy="3345589"/>
          </a:xfrm>
          <a:prstGeom prst="rect">
            <a:avLst/>
          </a:prstGeom>
        </p:spPr>
      </p:pic>
    </p:spTree>
    <p:extLst>
      <p:ext uri="{BB962C8B-B14F-4D97-AF65-F5344CB8AC3E}">
        <p14:creationId xmlns:p14="http://schemas.microsoft.com/office/powerpoint/2010/main" val="4105671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768066" y="2141621"/>
            <a:ext cx="7965790" cy="2780395"/>
          </a:xfrm>
          <a:prstGeom prst="rect">
            <a:avLst/>
          </a:prstGeom>
        </p:spPr>
      </p:pic>
    </p:spTree>
    <p:extLst>
      <p:ext uri="{BB962C8B-B14F-4D97-AF65-F5344CB8AC3E}">
        <p14:creationId xmlns:p14="http://schemas.microsoft.com/office/powerpoint/2010/main" val="205612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949243" y="569495"/>
            <a:ext cx="6494376" cy="5374656"/>
          </a:xfrm>
          <a:prstGeom prst="rect">
            <a:avLst/>
          </a:prstGeom>
        </p:spPr>
      </p:pic>
    </p:spTree>
    <p:extLst>
      <p:ext uri="{BB962C8B-B14F-4D97-AF65-F5344CB8AC3E}">
        <p14:creationId xmlns:p14="http://schemas.microsoft.com/office/powerpoint/2010/main" val="275058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Greedy Algorithm</a:t>
            </a:r>
            <a:endParaRPr lang="en-US" dirty="0"/>
          </a:p>
        </p:txBody>
      </p:sp>
      <p:sp>
        <p:nvSpPr>
          <p:cNvPr id="3" name="Content Placeholder 2"/>
          <p:cNvSpPr>
            <a:spLocks noGrp="1"/>
          </p:cNvSpPr>
          <p:nvPr>
            <p:ph idx="1"/>
          </p:nvPr>
        </p:nvSpPr>
        <p:spPr/>
        <p:txBody>
          <a:bodyPr/>
          <a:lstStyle/>
          <a:p>
            <a:r>
              <a:rPr lang="en-US" dirty="0"/>
              <a:t>A </a:t>
            </a:r>
            <a:r>
              <a:rPr lang="en-US" b="1" dirty="0"/>
              <a:t>greedy algorithm</a:t>
            </a:r>
            <a:r>
              <a:rPr lang="en-US" dirty="0"/>
              <a:t> is any algorithm that follows the problem-solving heuristic of making the locally optimal choice at each stage</a:t>
            </a:r>
            <a:r>
              <a:rPr lang="en-US" dirty="0" smtClean="0"/>
              <a:t>.</a:t>
            </a:r>
          </a:p>
          <a:p>
            <a:endParaRPr lang="en-US" baseline="30000" dirty="0"/>
          </a:p>
          <a:p>
            <a:r>
              <a:rPr lang="en-US" baseline="30000" dirty="0" smtClean="0"/>
              <a:t> </a:t>
            </a:r>
            <a:r>
              <a:rPr lang="en-US" dirty="0"/>
              <a:t> In many problems, a greedy strategy does not produce an optimal solution, but a greedy heuristic can yield locally optimal solutions that approximate a globally optimal solution in a reasonable amount of time.</a:t>
            </a:r>
          </a:p>
        </p:txBody>
      </p:sp>
    </p:spTree>
    <p:extLst>
      <p:ext uri="{BB962C8B-B14F-4D97-AF65-F5344CB8AC3E}">
        <p14:creationId xmlns:p14="http://schemas.microsoft.com/office/powerpoint/2010/main" val="18595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28600" lvl="0" indent="-228600">
              <a:spcBef>
                <a:spcPts val="1000"/>
              </a:spcBef>
            </a:pPr>
            <a:r>
              <a:rPr lang="en-US" sz="2800" b="1" dirty="0">
                <a:solidFill>
                  <a:prstClr val="black"/>
                </a:solidFill>
                <a:latin typeface="Calibri" panose="020F0502020204030204"/>
              </a:rPr>
              <a:t>Huffman Coding </a:t>
            </a:r>
            <a:r>
              <a:rPr lang="en-US" sz="2800" b="1" dirty="0" smtClean="0">
                <a:solidFill>
                  <a:prstClr val="black"/>
                </a:solidFill>
                <a:latin typeface="Calibri" panose="020F0502020204030204"/>
              </a:rPr>
              <a:t>Tree</a:t>
            </a:r>
            <a:endParaRPr lang="en-US" dirty="0"/>
          </a:p>
        </p:txBody>
      </p:sp>
      <p:sp>
        <p:nvSpPr>
          <p:cNvPr id="3" name="Content Placeholder 2"/>
          <p:cNvSpPr>
            <a:spLocks noGrp="1"/>
          </p:cNvSpPr>
          <p:nvPr>
            <p:ph idx="1"/>
          </p:nvPr>
        </p:nvSpPr>
        <p:spPr/>
        <p:txBody>
          <a:bodyPr/>
          <a:lstStyle/>
          <a:p>
            <a:r>
              <a:rPr lang="en-US" dirty="0"/>
              <a:t>The space/time tradeoff suggests that one can often gain an improvement in space requirements in exchange for a penalty in running time. A typical example is storing files on disk.</a:t>
            </a:r>
          </a:p>
          <a:p>
            <a:r>
              <a:rPr lang="en-US" dirty="0"/>
              <a:t>If the files are not actively used the owner may wish to compress them to save space. And then, they can be uncompressed for use, which costs some time, but only once.</a:t>
            </a:r>
          </a:p>
          <a:p>
            <a:endParaRPr lang="en-US" dirty="0"/>
          </a:p>
        </p:txBody>
      </p:sp>
    </p:spTree>
    <p:extLst>
      <p:ext uri="{BB962C8B-B14F-4D97-AF65-F5344CB8AC3E}">
        <p14:creationId xmlns:p14="http://schemas.microsoft.com/office/powerpoint/2010/main" val="530465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2"/>
          <a:stretch>
            <a:fillRect/>
          </a:stretch>
        </p:blipFill>
        <p:spPr>
          <a:xfrm>
            <a:off x="838200" y="1812759"/>
            <a:ext cx="10257341" cy="4490122"/>
          </a:xfrm>
          <a:prstGeom prst="rect">
            <a:avLst/>
          </a:prstGeom>
        </p:spPr>
      </p:pic>
    </p:spTree>
    <p:extLst>
      <p:ext uri="{BB962C8B-B14F-4D97-AF65-F5344CB8AC3E}">
        <p14:creationId xmlns:p14="http://schemas.microsoft.com/office/powerpoint/2010/main" val="343602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38200" y="1690687"/>
            <a:ext cx="9989836" cy="5006891"/>
          </a:xfrm>
          <a:prstGeom prst="rect">
            <a:avLst/>
          </a:prstGeom>
        </p:spPr>
      </p:pic>
    </p:spTree>
    <p:extLst>
      <p:ext uri="{BB962C8B-B14F-4D97-AF65-F5344CB8AC3E}">
        <p14:creationId xmlns:p14="http://schemas.microsoft.com/office/powerpoint/2010/main" val="265163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Building Huffman Coding </a:t>
            </a:r>
            <a:r>
              <a:rPr lang="en-US" sz="3200" dirty="0" smtClean="0"/>
              <a:t>Trees</a:t>
            </a:r>
            <a:endParaRPr lang="en-US" sz="3200" dirty="0"/>
          </a:p>
        </p:txBody>
      </p:sp>
      <p:sp>
        <p:nvSpPr>
          <p:cNvPr id="3" name="Content Placeholder 2"/>
          <p:cNvSpPr>
            <a:spLocks noGrp="1"/>
          </p:cNvSpPr>
          <p:nvPr>
            <p:ph idx="1"/>
          </p:nvPr>
        </p:nvSpPr>
        <p:spPr/>
        <p:txBody>
          <a:bodyPr>
            <a:normAutofit lnSpcReduction="10000"/>
          </a:bodyPr>
          <a:lstStyle/>
          <a:p>
            <a:r>
              <a:rPr lang="en-US" dirty="0"/>
              <a:t>Huffman coding tree assigns codes to characters such that the length of the code depends on the relative frequency or weight of the corresponding character, (it is variable-length code).</a:t>
            </a:r>
          </a:p>
          <a:p>
            <a:endParaRPr lang="en-US" dirty="0"/>
          </a:p>
          <a:p>
            <a:r>
              <a:rPr lang="en-US" dirty="0"/>
              <a:t>Huffman code for each letter is derived from a full binary tree called Huffman tree. Each leaf corresponds to a letter. The goal is to build a tree with a minimum external path weight.</a:t>
            </a:r>
          </a:p>
          <a:p>
            <a:pPr marL="0" indent="0">
              <a:buNone/>
            </a:pPr>
            <a:endParaRPr lang="en-US" dirty="0"/>
          </a:p>
          <a:p>
            <a:r>
              <a:rPr lang="en-US" dirty="0"/>
              <a:t>Weighted path length of a leaf to be its weight times its depth. A letter with high weight should have low depth.</a:t>
            </a:r>
          </a:p>
          <a:p>
            <a:endParaRPr lang="en-US" dirty="0"/>
          </a:p>
        </p:txBody>
      </p:sp>
    </p:spTree>
    <p:extLst>
      <p:ext uri="{BB962C8B-B14F-4D97-AF65-F5344CB8AC3E}">
        <p14:creationId xmlns:p14="http://schemas.microsoft.com/office/powerpoint/2010/main" val="3975638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of Building the Huffman </a:t>
            </a:r>
            <a:r>
              <a:rPr lang="en-US" dirty="0" smtClean="0"/>
              <a:t>Tree</a:t>
            </a:r>
            <a:endParaRPr lang="en-US" dirty="0"/>
          </a:p>
        </p:txBody>
      </p:sp>
      <p:sp>
        <p:nvSpPr>
          <p:cNvPr id="3" name="Content Placeholder 2"/>
          <p:cNvSpPr>
            <a:spLocks noGrp="1"/>
          </p:cNvSpPr>
          <p:nvPr>
            <p:ph idx="1"/>
          </p:nvPr>
        </p:nvSpPr>
        <p:spPr/>
        <p:txBody>
          <a:bodyPr/>
          <a:lstStyle/>
          <a:p>
            <a:pPr lvl="0"/>
            <a:r>
              <a:rPr lang="en-US" dirty="0"/>
              <a:t>First order the letters in a list by ascending weight (frequency).</a:t>
            </a:r>
          </a:p>
          <a:p>
            <a:pPr lvl="0"/>
            <a:r>
              <a:rPr lang="en-US" dirty="0"/>
              <a:t>Remove the first two letters (ones with lowest weight), from the list and assign them to leaves in what will become the Huffman tree.</a:t>
            </a:r>
          </a:p>
          <a:p>
            <a:pPr lvl="0"/>
            <a:r>
              <a:rPr lang="en-US" dirty="0"/>
              <a:t>Assign these leaves as the children of an internal node whose weight is the sum of the weights for the two children.</a:t>
            </a:r>
          </a:p>
          <a:p>
            <a:pPr lvl="0"/>
            <a:r>
              <a:rPr lang="en-US" dirty="0"/>
              <a:t>Put the sum back on the list in correct place necessary to preserve the order of the list.</a:t>
            </a:r>
          </a:p>
          <a:p>
            <a:r>
              <a:rPr lang="en-US" dirty="0"/>
              <a:t>The process is repeated until only one item remains on the list.</a:t>
            </a:r>
          </a:p>
        </p:txBody>
      </p:sp>
    </p:spTree>
    <p:extLst>
      <p:ext uri="{BB962C8B-B14F-4D97-AF65-F5344CB8AC3E}">
        <p14:creationId xmlns:p14="http://schemas.microsoft.com/office/powerpoint/2010/main" val="1569969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a:t>This process will build a full Huffman tree.</a:t>
            </a:r>
          </a:p>
          <a:p>
            <a:endParaRPr lang="en-US" dirty="0"/>
          </a:p>
          <a:p>
            <a:r>
              <a:rPr lang="en-US" dirty="0"/>
              <a:t>Z	K	F	C	U	D	L	E</a:t>
            </a:r>
          </a:p>
          <a:p>
            <a:r>
              <a:rPr lang="en-US" dirty="0"/>
              <a:t>2	7	24	32	37	42	42	120</a:t>
            </a:r>
          </a:p>
          <a:p>
            <a:endParaRPr lang="en-US" dirty="0"/>
          </a:p>
          <a:p>
            <a:endParaRPr lang="en-US" dirty="0"/>
          </a:p>
        </p:txBody>
      </p:sp>
    </p:spTree>
    <p:extLst>
      <p:ext uri="{BB962C8B-B14F-4D97-AF65-F5344CB8AC3E}">
        <p14:creationId xmlns:p14="http://schemas.microsoft.com/office/powerpoint/2010/main" val="967152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890</Words>
  <Application>Microsoft Office PowerPoint</Application>
  <PresentationFormat>Widescreen</PresentationFormat>
  <Paragraphs>150</Paragraphs>
  <Slides>26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Calibri Light</vt:lpstr>
      <vt:lpstr>Times New Roman</vt:lpstr>
      <vt:lpstr>Office Theme</vt:lpstr>
      <vt:lpstr>Microsoft Equation 3.0</vt:lpstr>
      <vt:lpstr>Greedy Algorithms</vt:lpstr>
      <vt:lpstr>Contents </vt:lpstr>
      <vt:lpstr>Greedy Algorithm</vt:lpstr>
      <vt:lpstr>Huffman Coding Tree</vt:lpstr>
      <vt:lpstr>PowerPoint Presentation</vt:lpstr>
      <vt:lpstr>PowerPoint Presentation</vt:lpstr>
      <vt:lpstr>Building Huffman Coding Trees</vt:lpstr>
      <vt:lpstr>Process of Building the Huffman Tree</vt:lpstr>
      <vt:lpstr>Example</vt:lpstr>
      <vt:lpstr>PowerPoint Presentation</vt:lpstr>
      <vt:lpstr>Assigning Huffman Codes </vt:lpstr>
      <vt:lpstr>PowerPoint Presentation</vt:lpstr>
      <vt:lpstr>Decoding the message</vt:lpstr>
      <vt:lpstr>PowerPoint Presentation</vt:lpstr>
      <vt:lpstr>PowerPoint Presentation</vt:lpstr>
      <vt:lpstr>PowerPoint Presentation</vt:lpstr>
      <vt:lpstr>Implementation </vt:lpstr>
      <vt:lpstr>Complexity</vt:lpstr>
      <vt:lpstr>Shortest Path problem (Dijkstra algorithm) </vt:lpstr>
      <vt:lpstr>PowerPoint Presentation</vt:lpstr>
      <vt:lpstr>PowerPoint Presentation</vt:lpstr>
      <vt:lpstr>PowerPoint Presentation</vt:lpstr>
      <vt:lpstr>Minimum Cost Spanning Tree (Kruskal’s algorithm)</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Greedy Algorithms</dc:title>
  <dc:creator>Maram Bani Younes</dc:creator>
  <cp:lastModifiedBy>Maram Bani Younes</cp:lastModifiedBy>
  <cp:revision>5</cp:revision>
  <dcterms:created xsi:type="dcterms:W3CDTF">2022-01-01T18:22:40Z</dcterms:created>
  <dcterms:modified xsi:type="dcterms:W3CDTF">2022-01-01T18:56:40Z</dcterms:modified>
</cp:coreProperties>
</file>