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69" d="100"/>
          <a:sy n="69" d="100"/>
        </p:scale>
        <p:origin x="8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8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46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07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1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5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309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842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8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52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7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DE217-BD3A-43D2-AC4A-77E735D3113B}" type="datetimeFigureOut">
              <a:rPr lang="en-US" smtClean="0"/>
              <a:t>5/12/2024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F9B71-AA91-4029-96AF-CCA55640F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0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s3.amazonaws.com/tcpreplay-pcap-files/bigFlows.pcap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loudshark.org/captures/0012f52602a3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st.gov/blogs/cybersecurity-insigh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HTTP and FTP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81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secure connection is common today, as most websites use encryption to protect data transactions. </a:t>
            </a:r>
          </a:p>
          <a:p>
            <a:r>
              <a:rPr lang="en-US" dirty="0" smtClean="0"/>
              <a:t>When accessing a secure site, the URL will be identified using the HTTP Secure (HTTPS) preface. </a:t>
            </a:r>
          </a:p>
          <a:p>
            <a:r>
              <a:rPr lang="en-US" dirty="0" smtClean="0"/>
              <a:t>HTTPS uses Transport Layer Security (TLS) to secure all transactions between the client and the server. </a:t>
            </a:r>
          </a:p>
          <a:p>
            <a:r>
              <a:rPr lang="en-US" dirty="0" smtClean="0"/>
              <a:t>Even if someone were able to obtain the data stream, they would not be able to read the contents without the appropriate key to decrypt the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03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client and server roles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27564" y="2396836"/>
            <a:ext cx="8368717" cy="291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788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client and server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client</a:t>
            </a:r>
            <a:r>
              <a:rPr lang="en-US" dirty="0" smtClean="0"/>
              <a:t> is a host that initiates each session using a browser to interface with a server and retrieve objects. 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server</a:t>
            </a:r>
            <a:r>
              <a:rPr lang="en-US" dirty="0" smtClean="0"/>
              <a:t> is an always-on host with a fixed Internet Protocol (IP) address that uses dedicated web server software.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38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Apache</a:t>
            </a:r>
            <a:r>
              <a:rPr lang="en-US" dirty="0" smtClean="0"/>
              <a:t> is one of the most popular open source web server applications in use today. Apache has a full library of modules that enable a rich set of features that can power even the largest sites.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err="1" smtClean="0"/>
              <a:t>nginx</a:t>
            </a:r>
            <a:r>
              <a:rPr lang="en-US" dirty="0" smtClean="0"/>
              <a:t> (or engine X) is the second most popular open source web server application and is robust, scalable, and easy to configure. </a:t>
            </a:r>
          </a:p>
          <a:p>
            <a:endParaRPr lang="en-US" dirty="0" smtClean="0"/>
          </a:p>
          <a:p>
            <a:r>
              <a:rPr lang="en-US" b="1" dirty="0" err="1" smtClean="0"/>
              <a:t>Cloudflare</a:t>
            </a:r>
            <a:r>
              <a:rPr lang="en-US" dirty="0" smtClean="0"/>
              <a:t> is a popular option used to host websites and help prevent malicious attacks such as distributed denial-of-service (</a:t>
            </a:r>
            <a:r>
              <a:rPr lang="en-US" dirty="0" err="1" smtClean="0"/>
              <a:t>DDoS</a:t>
            </a:r>
            <a:r>
              <a:rPr lang="en-US" dirty="0" smtClean="0"/>
              <a:t>) attacks.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626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Recognizing HTTP methods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4863" y="2175164"/>
            <a:ext cx="11782274" cy="2666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4857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the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version of HTTP has evolved in methods to transport and process data, with techniques such as using persistent connections with a pipelining goal to optimize the connection. </a:t>
            </a:r>
          </a:p>
          <a:p>
            <a:endParaRPr lang="en-US" dirty="0"/>
          </a:p>
          <a:p>
            <a:r>
              <a:rPr lang="en-US" dirty="0"/>
              <a:t>B</a:t>
            </a:r>
            <a:r>
              <a:rPr lang="en-US" dirty="0" smtClean="0"/>
              <a:t>ecause HTTP is a stateless protocol, cookies are used to maintain client information about the connection, such as shopping cart elements and pages the client has visited.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49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Evaluating connection 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a non-persistent connection</a:t>
            </a:r>
          </a:p>
          <a:p>
            <a:r>
              <a:rPr lang="en-US" dirty="0" smtClean="0"/>
              <a:t>Offering a persistent connection (HTTP keep-alive)</a:t>
            </a:r>
          </a:p>
          <a:p>
            <a:r>
              <a:rPr lang="en-US" dirty="0" smtClean="0"/>
              <a:t>Pipelining the data transfer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4255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state with cookies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cookie is a string of characters created by the server that can be placed on a user's system and then managed by the user's browser to interact with the server. </a:t>
            </a:r>
          </a:p>
          <a:p>
            <a:r>
              <a:rPr lang="en-US" dirty="0" smtClean="0"/>
              <a:t>Once the user accepts a cookie, the information contained in the cookie can be used for the following reasons:</a:t>
            </a:r>
          </a:p>
          <a:p>
            <a:pPr lvl="1"/>
            <a:r>
              <a:rPr lang="en-US" dirty="0" smtClean="0"/>
              <a:t>Authentication</a:t>
            </a:r>
          </a:p>
          <a:p>
            <a:pPr lvl="1"/>
            <a:r>
              <a:rPr lang="en-US" dirty="0" smtClean="0"/>
              <a:t>Personalize the user experience (UX)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570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http:// tcpreplay.appneta.com/wiki/</a:t>
            </a:r>
            <a:r>
              <a:rPr lang="en-US" dirty="0" err="1" smtClean="0"/>
              <a:t>captures.html#bigflows-pcap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 </a:t>
            </a:r>
            <a:r>
              <a:rPr lang="en-US" b="1" dirty="0" err="1" smtClean="0">
                <a:hlinkClick r:id="rId2"/>
              </a:rPr>
              <a:t>bigFlows.pcap</a:t>
            </a:r>
            <a:endParaRPr lang="en-US" b="1" dirty="0" smtClean="0"/>
          </a:p>
          <a:p>
            <a:endParaRPr lang="en-US" b="1" dirty="0"/>
          </a:p>
          <a:p>
            <a:r>
              <a:rPr lang="en-US" dirty="0" smtClean="0"/>
              <a:t>Go to Frame 912 and then expand the HTTP header.</a:t>
            </a:r>
            <a:endParaRPr lang="en-US" b="1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77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88551" y="2050473"/>
            <a:ext cx="5831249" cy="3865418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Cookies pose a privacy risk as they can gather marketing statistics and personal information.</a:t>
            </a:r>
          </a:p>
          <a:p>
            <a:r>
              <a:rPr lang="en-US" dirty="0" smtClean="0"/>
              <a:t>That is why, in most cases, a user will have the ability to opt out of allowing cookies on their system. </a:t>
            </a:r>
          </a:p>
          <a:p>
            <a:r>
              <a:rPr lang="en-US" dirty="0" smtClean="0"/>
              <a:t>Non-persistent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1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Connects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86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request and response messages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6855" y="2595490"/>
            <a:ext cx="8751936" cy="320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751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 Message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18718" y="2535382"/>
            <a:ext cx="10274525" cy="285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278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the client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283" y="2105892"/>
            <a:ext cx="9391243" cy="332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240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status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1xx Informational</a:t>
            </a:r>
          </a:p>
          <a:p>
            <a:r>
              <a:rPr lang="en-US" dirty="0" smtClean="0"/>
              <a:t>2xx Success (</a:t>
            </a:r>
            <a:r>
              <a:rPr lang="en-US" dirty="0" err="1" smtClean="0"/>
              <a:t>e.g</a:t>
            </a:r>
            <a:r>
              <a:rPr lang="en-US" dirty="0" smtClean="0"/>
              <a:t> 200 OK)</a:t>
            </a:r>
          </a:p>
          <a:p>
            <a:r>
              <a:rPr lang="en-US" dirty="0" smtClean="0"/>
              <a:t>3xx Redirection (e.g. 301 Moved )</a:t>
            </a:r>
          </a:p>
          <a:p>
            <a:r>
              <a:rPr lang="en-US" dirty="0" smtClean="0"/>
              <a:t>4xx Client Error (404 </a:t>
            </a:r>
            <a:r>
              <a:rPr lang="en-US" dirty="0" err="1" smtClean="0"/>
              <a:t>notFound</a:t>
            </a:r>
            <a:r>
              <a:rPr lang="en-US" dirty="0" smtClean="0"/>
              <a:t>)</a:t>
            </a:r>
          </a:p>
          <a:p>
            <a:r>
              <a:rPr lang="en-US" dirty="0" smtClean="0"/>
              <a:t>5xx Server Error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7683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2050854"/>
            <a:ext cx="8358187" cy="403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6076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Following an HTTP 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https://www.cloudshark.org/captures/0012f52602a3</a:t>
            </a:r>
            <a:endParaRPr lang="en-US" dirty="0" smtClean="0"/>
          </a:p>
          <a:p>
            <a:r>
              <a:rPr lang="en-US" dirty="0" smtClean="0"/>
              <a:t> frame 1</a:t>
            </a:r>
          </a:p>
          <a:p>
            <a:r>
              <a:rPr lang="en-US" dirty="0" smtClean="0"/>
              <a:t>Statistics &gt;&gt; Flow Graph &gt;&gt; limit to display </a:t>
            </a:r>
            <a:r>
              <a:rPr lang="en-US" dirty="0" err="1" smtClean="0"/>
              <a:t>filtter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Frame 4 &gt;&gt; </a:t>
            </a:r>
            <a:r>
              <a:rPr lang="en-US" dirty="0" err="1" smtClean="0"/>
              <a:t>tcp</a:t>
            </a:r>
            <a:r>
              <a:rPr lang="en-US" dirty="0" smtClean="0"/>
              <a:t> 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4825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0909" y="1690688"/>
            <a:ext cx="5444836" cy="5005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8142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SYN and FIN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 1</a:t>
            </a:r>
          </a:p>
          <a:p>
            <a:r>
              <a:rPr lang="en-US" dirty="0" smtClean="0"/>
              <a:t>Frame 2</a:t>
            </a:r>
          </a:p>
          <a:p>
            <a:r>
              <a:rPr lang="en-US" dirty="0" smtClean="0"/>
              <a:t>Frame 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09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0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Describing HTTP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 is an application-layer protocol responsible for exchanging data between a client browser and a web server. </a:t>
            </a:r>
          </a:p>
          <a:p>
            <a:r>
              <a:rPr lang="en-US" dirty="0" smtClean="0"/>
              <a:t>HTTP allows us to gather, distribute, collaborate, and disseminate a wide range of data. </a:t>
            </a:r>
          </a:p>
          <a:p>
            <a:r>
              <a:rPr lang="en-US" dirty="0" smtClean="0"/>
              <a:t>Although a stateless protocol, HTTP has several request methods, error codes, and headers that allow us to access resources from many different types of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039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Dissecting a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Using a browser, such as Firefox or Chrome, a client requests a page by clicking on a hyperlink. </a:t>
            </a:r>
          </a:p>
          <a:p>
            <a:r>
              <a:rPr lang="en-US" dirty="0" smtClean="0"/>
              <a:t>The link directs the client to a website, which is a set of linked web pages, and the server sends the requested data to the client.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29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Dissecting a web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page we hit is called </a:t>
            </a:r>
            <a:r>
              <a:rPr lang="en-US" b="1" dirty="0" smtClean="0"/>
              <a:t>index</a:t>
            </a:r>
            <a:r>
              <a:rPr lang="en-US" dirty="0" smtClean="0"/>
              <a:t> or </a:t>
            </a:r>
            <a:r>
              <a:rPr lang="en-US" b="1" dirty="0" smtClean="0"/>
              <a:t>default</a:t>
            </a:r>
            <a:r>
              <a:rPr lang="en-US" dirty="0" smtClean="0"/>
              <a:t>, and that's where most of us start when searching for content.</a:t>
            </a:r>
          </a:p>
          <a:p>
            <a:r>
              <a:rPr lang="en-US" dirty="0" smtClean="0"/>
              <a:t> Once at the website, each page contains objects, such as a </a:t>
            </a:r>
            <a:r>
              <a:rPr lang="en-US" dirty="0" err="1" smtClean="0"/>
              <a:t>HyperText</a:t>
            </a:r>
            <a:r>
              <a:rPr lang="en-US" dirty="0" smtClean="0"/>
              <a:t> Markup Language (HTML) file, Joint Photographic Experts Group (JPEG) images, text, applications, and/or JavaScript. </a:t>
            </a:r>
          </a:p>
          <a:p>
            <a:r>
              <a:rPr lang="en-US" dirty="0" smtClean="0"/>
              <a:t>Most websites have many linked pages that are hyperlinked to other content within the site, along with a variety of information and objects that can be extracted.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182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standard web page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9927" y="1409981"/>
            <a:ext cx="9208711" cy="4824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client requests a web page, the user will click on a link to request an object using a Uniform Resource Identifier (URI), which is used to identify an object (or resource) on the internet.</a:t>
            </a:r>
          </a:p>
          <a:p>
            <a:r>
              <a:rPr lang="en-US" dirty="0" smtClean="0"/>
              <a:t> Two subsets of a URI are a </a:t>
            </a:r>
            <a:r>
              <a:rPr lang="en-US" b="1" dirty="0" smtClean="0"/>
              <a:t>Uniform Resource Locator (URL)</a:t>
            </a:r>
            <a:r>
              <a:rPr lang="en-US" dirty="0" smtClean="0"/>
              <a:t> and a </a:t>
            </a:r>
            <a:r>
              <a:rPr lang="en-US" b="1" dirty="0" smtClean="0"/>
              <a:t>Uniform Resource Name</a:t>
            </a:r>
            <a:r>
              <a:rPr lang="en-US" dirty="0" smtClean="0"/>
              <a:t> (URN).</a:t>
            </a:r>
          </a:p>
          <a:p>
            <a:r>
              <a:rPr lang="en-US" dirty="0" smtClean="0"/>
              <a:t> In some cases, the client will request a specific page from the server.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35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target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example, if requesting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https://www.nist.gov/blogs/cybersecurity-insights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smtClean="0"/>
              <a:t> the URL will break down in the following manner: </a:t>
            </a:r>
          </a:p>
          <a:p>
            <a:pPr marL="0" indent="0">
              <a:buNone/>
            </a:pPr>
            <a:r>
              <a:rPr lang="en-US" dirty="0" smtClean="0"/>
              <a:t>• Hostname: The name of the host is www.nist.gov. </a:t>
            </a:r>
          </a:p>
          <a:p>
            <a:pPr marL="0" indent="0">
              <a:buNone/>
            </a:pPr>
            <a:r>
              <a:rPr lang="en-US" dirty="0" smtClean="0"/>
              <a:t>• Path: The path to the specific resource is /blogs/cybersecurity-insights.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085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the connection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client initiates a connection with a web server, they will use either Transmission Control Protocol (TCP) port 80 or port 443, depending on the type of connection, as described here:</a:t>
            </a:r>
          </a:p>
          <a:p>
            <a:pPr lvl="1"/>
            <a:r>
              <a:rPr lang="en-US" dirty="0" smtClean="0"/>
              <a:t> TCP port 80 is used for a standard, unencrypted connection. </a:t>
            </a:r>
          </a:p>
          <a:p>
            <a:pPr lvl="1"/>
            <a:r>
              <a:rPr lang="en-US" dirty="0" smtClean="0"/>
              <a:t> TCP port 443 is used for a secure, encrypted connection. </a:t>
            </a:r>
          </a:p>
          <a:p>
            <a:pPr lvl="1"/>
            <a:r>
              <a:rPr lang="en-US" dirty="0" smtClean="0"/>
              <a:t> In some cases, the server may be reached using an alternate port, such as http-alt 8080 or http-alt 8008.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295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963</Words>
  <Application>Microsoft Office PowerPoint</Application>
  <PresentationFormat>Widescreen</PresentationFormat>
  <Paragraphs>89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Calibri</vt:lpstr>
      <vt:lpstr>Calibri Light</vt:lpstr>
      <vt:lpstr>Office Theme</vt:lpstr>
      <vt:lpstr>HTTP and FTP</vt:lpstr>
      <vt:lpstr>Connects</vt:lpstr>
      <vt:lpstr>Describing HTTP</vt:lpstr>
      <vt:lpstr>Dissecting a web page</vt:lpstr>
      <vt:lpstr>Dissecting a web page</vt:lpstr>
      <vt:lpstr>A standard web page</vt:lpstr>
      <vt:lpstr>Finding the target</vt:lpstr>
      <vt:lpstr>Finding the target</vt:lpstr>
      <vt:lpstr>Making the connection</vt:lpstr>
      <vt:lpstr>Making the connection</vt:lpstr>
      <vt:lpstr>Comparing client and server roles</vt:lpstr>
      <vt:lpstr>Comparing client and server roles</vt:lpstr>
      <vt:lpstr>web server applications</vt:lpstr>
      <vt:lpstr>Recognizing HTTP methods</vt:lpstr>
      <vt:lpstr>Keeping track of the connection</vt:lpstr>
      <vt:lpstr>Evaluating connection types </vt:lpstr>
      <vt:lpstr>Maintaining state with cookies </vt:lpstr>
      <vt:lpstr>Link</vt:lpstr>
      <vt:lpstr>Cookies</vt:lpstr>
      <vt:lpstr>Comparing request and response messages</vt:lpstr>
      <vt:lpstr>Request Message</vt:lpstr>
      <vt:lpstr>Responding to the client</vt:lpstr>
      <vt:lpstr>Understanding status codes</vt:lpstr>
      <vt:lpstr>PowerPoint Presentation</vt:lpstr>
      <vt:lpstr>Following an HTTP stream</vt:lpstr>
      <vt:lpstr>PowerPoint Presentation</vt:lpstr>
      <vt:lpstr>Check SYN and FIN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and FTP</dc:title>
  <dc:creator>Maram Bani Younes</dc:creator>
  <cp:lastModifiedBy>Maram Bani Younes</cp:lastModifiedBy>
  <cp:revision>9</cp:revision>
  <dcterms:created xsi:type="dcterms:W3CDTF">2024-05-12T06:59:45Z</dcterms:created>
  <dcterms:modified xsi:type="dcterms:W3CDTF">2024-05-12T08:07:36Z</dcterms:modified>
</cp:coreProperties>
</file>