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6" r:id="rId3"/>
  </p:sldMasterIdLst>
  <p:sldIdLst>
    <p:sldId id="256" r:id="rId4"/>
    <p:sldId id="257" r:id="rId5"/>
    <p:sldId id="258" r:id="rId6"/>
    <p:sldId id="267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presProps" Target="pres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583CA-6261-4417-9DD6-9FDA9750139F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A207-AFEA-4540-8E53-6E8856E20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18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583CA-6261-4417-9DD6-9FDA9750139F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A207-AFEA-4540-8E53-6E8856E20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791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583CA-6261-4417-9DD6-9FDA9750139F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A207-AFEA-4540-8E53-6E8856E20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2199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4930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15367" y="2881513"/>
            <a:ext cx="4747817" cy="446917"/>
          </a:xfrm>
        </p:spPr>
        <p:txBody>
          <a:bodyPr lIns="0" tIns="0" rIns="0" bIns="0"/>
          <a:lstStyle>
            <a:lvl1pPr>
              <a:defRPr sz="2904" b="0" i="0">
                <a:solidFill>
                  <a:srgbClr val="3B3B3B"/>
                </a:solidFill>
                <a:latin typeface="Courier New"/>
                <a:cs typeface="Courier Ne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16319" y="1568695"/>
            <a:ext cx="9959359" cy="446917"/>
          </a:xfrm>
        </p:spPr>
        <p:txBody>
          <a:bodyPr lIns="0" tIns="0" rIns="0" bIns="0"/>
          <a:lstStyle>
            <a:lvl1pPr>
              <a:defRPr sz="2904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5852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15367" y="2881513"/>
            <a:ext cx="4747817" cy="446917"/>
          </a:xfrm>
        </p:spPr>
        <p:txBody>
          <a:bodyPr lIns="0" tIns="0" rIns="0" bIns="0"/>
          <a:lstStyle>
            <a:lvl1pPr>
              <a:defRPr sz="2904" b="0" i="0">
                <a:solidFill>
                  <a:srgbClr val="3B3B3B"/>
                </a:solidFill>
                <a:latin typeface="Courier New"/>
                <a:cs typeface="Courier Ne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1" y="1577340"/>
            <a:ext cx="530352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0"/>
            <a:ext cx="530352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5185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15367" y="2881513"/>
            <a:ext cx="4747817" cy="446917"/>
          </a:xfrm>
        </p:spPr>
        <p:txBody>
          <a:bodyPr lIns="0" tIns="0" rIns="0" bIns="0"/>
          <a:lstStyle>
            <a:lvl1pPr>
              <a:defRPr sz="2904" b="0" i="0">
                <a:solidFill>
                  <a:srgbClr val="3B3B3B"/>
                </a:solidFill>
                <a:latin typeface="Courier New"/>
                <a:cs typeface="Courier Ne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8349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8720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256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15367" y="2881513"/>
            <a:ext cx="4747817" cy="446917"/>
          </a:xfrm>
        </p:spPr>
        <p:txBody>
          <a:bodyPr lIns="0" tIns="0" rIns="0" bIns="0"/>
          <a:lstStyle>
            <a:lvl1pPr>
              <a:defRPr sz="2904" b="0" i="0">
                <a:solidFill>
                  <a:srgbClr val="3B3B3B"/>
                </a:solidFill>
                <a:latin typeface="Courier New"/>
                <a:cs typeface="Courier Ne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16319" y="1568695"/>
            <a:ext cx="9959359" cy="446917"/>
          </a:xfrm>
        </p:spPr>
        <p:txBody>
          <a:bodyPr lIns="0" tIns="0" rIns="0" bIns="0"/>
          <a:lstStyle>
            <a:lvl1pPr>
              <a:defRPr sz="2904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4262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15367" y="2881513"/>
            <a:ext cx="4747817" cy="446917"/>
          </a:xfrm>
        </p:spPr>
        <p:txBody>
          <a:bodyPr lIns="0" tIns="0" rIns="0" bIns="0"/>
          <a:lstStyle>
            <a:lvl1pPr>
              <a:defRPr sz="2904" b="0" i="0">
                <a:solidFill>
                  <a:srgbClr val="3B3B3B"/>
                </a:solidFill>
                <a:latin typeface="Courier New"/>
                <a:cs typeface="Courier Ne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1" y="1577340"/>
            <a:ext cx="530352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0"/>
            <a:ext cx="530352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735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583CA-6261-4417-9DD6-9FDA9750139F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A207-AFEA-4540-8E53-6E8856E20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3516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15367" y="2881513"/>
            <a:ext cx="4747817" cy="446917"/>
          </a:xfrm>
        </p:spPr>
        <p:txBody>
          <a:bodyPr lIns="0" tIns="0" rIns="0" bIns="0"/>
          <a:lstStyle>
            <a:lvl1pPr>
              <a:defRPr sz="2904" b="0" i="0">
                <a:solidFill>
                  <a:srgbClr val="3B3B3B"/>
                </a:solidFill>
                <a:latin typeface="Courier New"/>
                <a:cs typeface="Courier Ne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9298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65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583CA-6261-4417-9DD6-9FDA9750139F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A207-AFEA-4540-8E53-6E8856E20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676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583CA-6261-4417-9DD6-9FDA9750139F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A207-AFEA-4540-8E53-6E8856E20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66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583CA-6261-4417-9DD6-9FDA9750139F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A207-AFEA-4540-8E53-6E8856E20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559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583CA-6261-4417-9DD6-9FDA9750139F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A207-AFEA-4540-8E53-6E8856E20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84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583CA-6261-4417-9DD6-9FDA9750139F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A207-AFEA-4540-8E53-6E8856E20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183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583CA-6261-4417-9DD6-9FDA9750139F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A207-AFEA-4540-8E53-6E8856E20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566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583CA-6261-4417-9DD6-9FDA9750139F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A207-AFEA-4540-8E53-6E8856E20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535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583CA-6261-4417-9DD6-9FDA9750139F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6A207-AFEA-4540-8E53-6E8856E20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166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15367" y="2881513"/>
            <a:ext cx="4747817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3B3B3B"/>
                </a:solidFill>
                <a:latin typeface="Courier New"/>
                <a:cs typeface="Courier Ne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16319" y="1568695"/>
            <a:ext cx="9959359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827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14955">
        <a:defRPr>
          <a:latin typeface="+mn-lt"/>
          <a:ea typeface="+mn-ea"/>
          <a:cs typeface="+mn-cs"/>
        </a:defRPr>
      </a:lvl2pPr>
      <a:lvl3pPr marL="829909">
        <a:defRPr>
          <a:latin typeface="+mn-lt"/>
          <a:ea typeface="+mn-ea"/>
          <a:cs typeface="+mn-cs"/>
        </a:defRPr>
      </a:lvl3pPr>
      <a:lvl4pPr marL="1244864">
        <a:defRPr>
          <a:latin typeface="+mn-lt"/>
          <a:ea typeface="+mn-ea"/>
          <a:cs typeface="+mn-cs"/>
        </a:defRPr>
      </a:lvl4pPr>
      <a:lvl5pPr marL="1659819">
        <a:defRPr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14955">
        <a:defRPr>
          <a:latin typeface="+mn-lt"/>
          <a:ea typeface="+mn-ea"/>
          <a:cs typeface="+mn-cs"/>
        </a:defRPr>
      </a:lvl2pPr>
      <a:lvl3pPr marL="829909">
        <a:defRPr>
          <a:latin typeface="+mn-lt"/>
          <a:ea typeface="+mn-ea"/>
          <a:cs typeface="+mn-cs"/>
        </a:defRPr>
      </a:lvl3pPr>
      <a:lvl4pPr marL="1244864">
        <a:defRPr>
          <a:latin typeface="+mn-lt"/>
          <a:ea typeface="+mn-ea"/>
          <a:cs typeface="+mn-cs"/>
        </a:defRPr>
      </a:lvl4pPr>
      <a:lvl5pPr marL="1659819">
        <a:defRPr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15367" y="2881513"/>
            <a:ext cx="4747817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3B3B3B"/>
                </a:solidFill>
                <a:latin typeface="Courier New"/>
                <a:cs typeface="Courier Ne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16319" y="1568695"/>
            <a:ext cx="9959359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372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14955">
        <a:defRPr>
          <a:latin typeface="+mn-lt"/>
          <a:ea typeface="+mn-ea"/>
          <a:cs typeface="+mn-cs"/>
        </a:defRPr>
      </a:lvl2pPr>
      <a:lvl3pPr marL="829909">
        <a:defRPr>
          <a:latin typeface="+mn-lt"/>
          <a:ea typeface="+mn-ea"/>
          <a:cs typeface="+mn-cs"/>
        </a:defRPr>
      </a:lvl3pPr>
      <a:lvl4pPr marL="1244864">
        <a:defRPr>
          <a:latin typeface="+mn-lt"/>
          <a:ea typeface="+mn-ea"/>
          <a:cs typeface="+mn-cs"/>
        </a:defRPr>
      </a:lvl4pPr>
      <a:lvl5pPr marL="1659819">
        <a:defRPr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14955">
        <a:defRPr>
          <a:latin typeface="+mn-lt"/>
          <a:ea typeface="+mn-ea"/>
          <a:cs typeface="+mn-cs"/>
        </a:defRPr>
      </a:lvl2pPr>
      <a:lvl3pPr marL="829909">
        <a:defRPr>
          <a:latin typeface="+mn-lt"/>
          <a:ea typeface="+mn-ea"/>
          <a:cs typeface="+mn-cs"/>
        </a:defRPr>
      </a:lvl3pPr>
      <a:lvl4pPr marL="1244864">
        <a:defRPr>
          <a:latin typeface="+mn-lt"/>
          <a:ea typeface="+mn-ea"/>
          <a:cs typeface="+mn-cs"/>
        </a:defRPr>
      </a:lvl4pPr>
      <a:lvl5pPr marL="1659819">
        <a:defRPr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35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1. How to </a:t>
            </a:r>
            <a:r>
              <a:rPr lang="en-US" spc="-5" dirty="0">
                <a:solidFill>
                  <a:prstClr val="black"/>
                </a:solidFill>
              </a:rPr>
              <a:t>instruct </a:t>
            </a:r>
            <a:r>
              <a:rPr lang="en-US" dirty="0">
                <a:solidFill>
                  <a:prstClr val="black"/>
                </a:solidFill>
              </a:rPr>
              <a:t>the</a:t>
            </a:r>
            <a:r>
              <a:rPr lang="en-US" spc="-35" dirty="0">
                <a:solidFill>
                  <a:prstClr val="black"/>
                </a:solidFill>
              </a:rPr>
              <a:t> </a:t>
            </a:r>
            <a:r>
              <a:rPr lang="en-US" spc="-5" dirty="0">
                <a:solidFill>
                  <a:prstClr val="black"/>
                </a:solidFill>
              </a:rPr>
              <a:t>computer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9890" lvl="0" indent="-377190">
              <a:lnSpc>
                <a:spcPct val="100000"/>
              </a:lnSpc>
              <a:spcBef>
                <a:spcPts val="865"/>
              </a:spcBef>
              <a:buFontTx/>
              <a:buChar char="•"/>
              <a:tabLst>
                <a:tab pos="389255" algn="l"/>
                <a:tab pos="389890" algn="l"/>
              </a:tabLst>
            </a:pPr>
            <a:r>
              <a:rPr lang="en-US" sz="3050" spc="10" dirty="0">
                <a:latin typeface="Tahoma"/>
                <a:cs typeface="Tahoma"/>
              </a:rPr>
              <a:t>Input: High-level programming</a:t>
            </a:r>
            <a:r>
              <a:rPr lang="en-US" sz="3050" spc="55" dirty="0">
                <a:latin typeface="Tahoma"/>
                <a:cs typeface="Tahoma"/>
              </a:rPr>
              <a:t> </a:t>
            </a:r>
            <a:r>
              <a:rPr lang="en-US" sz="3050" spc="10" dirty="0">
                <a:latin typeface="Tahoma"/>
                <a:cs typeface="Tahoma"/>
              </a:rPr>
              <a:t>language</a:t>
            </a:r>
            <a:endParaRPr lang="en-US" sz="3050" dirty="0">
              <a:latin typeface="Tahoma"/>
              <a:cs typeface="Tahoma"/>
            </a:endParaRPr>
          </a:p>
          <a:p>
            <a:pPr marL="389890" lvl="0" indent="-377825">
              <a:lnSpc>
                <a:spcPct val="100000"/>
              </a:lnSpc>
              <a:spcBef>
                <a:spcPts val="775"/>
              </a:spcBef>
              <a:buFontTx/>
              <a:buChar char="•"/>
              <a:tabLst>
                <a:tab pos="389255" algn="l"/>
                <a:tab pos="390525" algn="l"/>
              </a:tabLst>
            </a:pPr>
            <a:r>
              <a:rPr lang="en-US" sz="3050" spc="10" dirty="0">
                <a:latin typeface="Tahoma"/>
                <a:cs typeface="Tahoma"/>
              </a:rPr>
              <a:t>Output: Low-level assembly</a:t>
            </a:r>
            <a:r>
              <a:rPr lang="en-US" sz="3050" spc="15" dirty="0">
                <a:latin typeface="Tahoma"/>
                <a:cs typeface="Tahoma"/>
              </a:rPr>
              <a:t> </a:t>
            </a:r>
            <a:r>
              <a:rPr lang="en-US" sz="3050" spc="10" dirty="0">
                <a:latin typeface="Tahoma"/>
                <a:cs typeface="Tahoma"/>
              </a:rPr>
              <a:t>instructions</a:t>
            </a:r>
            <a:endParaRPr lang="en-US" sz="3050" dirty="0">
              <a:latin typeface="Tahoma"/>
              <a:cs typeface="Tahoma"/>
            </a:endParaRPr>
          </a:p>
          <a:p>
            <a:pPr marL="0" lvl="0" indent="0">
              <a:lnSpc>
                <a:spcPct val="100000"/>
              </a:lnSpc>
              <a:spcBef>
                <a:spcPts val="20"/>
              </a:spcBef>
              <a:buClr>
                <a:srgbClr val="CCFFFF"/>
              </a:buClr>
              <a:buFont typeface="Tahoma"/>
              <a:buChar char="•"/>
            </a:pPr>
            <a:endParaRPr lang="en-US" sz="4300" dirty="0">
              <a:latin typeface="Tahoma"/>
              <a:cs typeface="Tahoma"/>
            </a:endParaRPr>
          </a:p>
          <a:p>
            <a:pPr marL="389890" lvl="0" indent="-377825">
              <a:lnSpc>
                <a:spcPct val="100000"/>
              </a:lnSpc>
              <a:spcBef>
                <a:spcPts val="0"/>
              </a:spcBef>
              <a:buFontTx/>
              <a:buChar char="•"/>
              <a:tabLst>
                <a:tab pos="389890" algn="l"/>
                <a:tab pos="390525" algn="l"/>
              </a:tabLst>
            </a:pPr>
            <a:r>
              <a:rPr lang="en-US" sz="3050" spc="10" dirty="0">
                <a:latin typeface="Tahoma"/>
                <a:cs typeface="Tahoma"/>
              </a:rPr>
              <a:t>Compiler does the</a:t>
            </a:r>
            <a:r>
              <a:rPr lang="en-US" sz="3050" spc="25" dirty="0">
                <a:latin typeface="Tahoma"/>
                <a:cs typeface="Tahoma"/>
              </a:rPr>
              <a:t> </a:t>
            </a:r>
            <a:r>
              <a:rPr lang="en-US" sz="3050" spc="10" dirty="0">
                <a:latin typeface="Tahoma"/>
                <a:cs typeface="Tahoma"/>
              </a:rPr>
              <a:t>translation:</a:t>
            </a:r>
            <a:endParaRPr lang="en-US" sz="3050" dirty="0">
              <a:latin typeface="Tahoma"/>
              <a:cs typeface="Tahoma"/>
            </a:endParaRPr>
          </a:p>
          <a:p>
            <a:pPr marL="829944" lvl="1" indent="-314960">
              <a:lnSpc>
                <a:spcPct val="100000"/>
              </a:lnSpc>
              <a:spcBef>
                <a:spcPts val="685"/>
              </a:spcBef>
              <a:buFontTx/>
              <a:buChar char="–"/>
              <a:tabLst>
                <a:tab pos="830580" algn="l"/>
              </a:tabLst>
            </a:pPr>
            <a:r>
              <a:rPr lang="en-US" sz="2600" spc="20" dirty="0">
                <a:latin typeface="Tahoma"/>
                <a:cs typeface="Tahoma"/>
              </a:rPr>
              <a:t>Read and </a:t>
            </a:r>
            <a:r>
              <a:rPr lang="en-US" sz="2600" spc="15" dirty="0">
                <a:latin typeface="Tahoma"/>
                <a:cs typeface="Tahoma"/>
              </a:rPr>
              <a:t>understand the</a:t>
            </a:r>
            <a:r>
              <a:rPr lang="en-US" sz="2600" spc="-20" dirty="0">
                <a:latin typeface="Tahoma"/>
                <a:cs typeface="Tahoma"/>
              </a:rPr>
              <a:t> </a:t>
            </a:r>
            <a:r>
              <a:rPr lang="en-US" sz="2600" spc="20" dirty="0">
                <a:latin typeface="Tahoma"/>
                <a:cs typeface="Tahoma"/>
              </a:rPr>
              <a:t>program</a:t>
            </a:r>
            <a:endParaRPr lang="en-US" sz="2600" dirty="0">
              <a:latin typeface="Tahoma"/>
              <a:cs typeface="Tahoma"/>
            </a:endParaRPr>
          </a:p>
          <a:p>
            <a:pPr marL="829944" lvl="1" indent="-314960">
              <a:lnSpc>
                <a:spcPct val="100000"/>
              </a:lnSpc>
              <a:spcBef>
                <a:spcPts val="680"/>
              </a:spcBef>
              <a:buFontTx/>
              <a:buChar char="–"/>
              <a:tabLst>
                <a:tab pos="830580" algn="l"/>
              </a:tabLst>
            </a:pPr>
            <a:r>
              <a:rPr lang="en-US" sz="2600" spc="15" dirty="0">
                <a:latin typeface="Tahoma"/>
                <a:cs typeface="Tahoma"/>
              </a:rPr>
              <a:t>Precisely determine </a:t>
            </a:r>
            <a:r>
              <a:rPr lang="en-US" sz="2600" spc="20" dirty="0">
                <a:latin typeface="Tahoma"/>
                <a:cs typeface="Tahoma"/>
              </a:rPr>
              <a:t>what </a:t>
            </a:r>
            <a:r>
              <a:rPr lang="en-US" sz="2600" spc="15" dirty="0">
                <a:latin typeface="Tahoma"/>
                <a:cs typeface="Tahoma"/>
              </a:rPr>
              <a:t>actions </a:t>
            </a:r>
            <a:r>
              <a:rPr lang="en-US" sz="2600" spc="10" dirty="0">
                <a:latin typeface="Tahoma"/>
                <a:cs typeface="Tahoma"/>
              </a:rPr>
              <a:t>it</a:t>
            </a:r>
            <a:r>
              <a:rPr lang="en-US" sz="2600" spc="-30" dirty="0">
                <a:latin typeface="Tahoma"/>
                <a:cs typeface="Tahoma"/>
              </a:rPr>
              <a:t> </a:t>
            </a:r>
            <a:r>
              <a:rPr lang="en-US" sz="2600" spc="15" dirty="0">
                <a:latin typeface="Tahoma"/>
                <a:cs typeface="Tahoma"/>
              </a:rPr>
              <a:t>require</a:t>
            </a:r>
            <a:endParaRPr lang="en-US" sz="2600" dirty="0">
              <a:latin typeface="Tahoma"/>
              <a:cs typeface="Tahoma"/>
            </a:endParaRPr>
          </a:p>
          <a:p>
            <a:pPr marL="829944" lvl="1" indent="-314960">
              <a:lnSpc>
                <a:spcPct val="100000"/>
              </a:lnSpc>
              <a:spcBef>
                <a:spcPts val="680"/>
              </a:spcBef>
              <a:buFontTx/>
              <a:buChar char="–"/>
              <a:tabLst>
                <a:tab pos="830580" algn="l"/>
              </a:tabLst>
            </a:pPr>
            <a:r>
              <a:rPr lang="en-US" sz="2600" spc="15" dirty="0">
                <a:latin typeface="Tahoma"/>
                <a:cs typeface="Tahoma"/>
              </a:rPr>
              <a:t>Figure-out </a:t>
            </a:r>
            <a:r>
              <a:rPr lang="en-US" sz="2600" spc="20" dirty="0">
                <a:latin typeface="Tahoma"/>
                <a:cs typeface="Tahoma"/>
              </a:rPr>
              <a:t>how </a:t>
            </a:r>
            <a:r>
              <a:rPr lang="en-US" sz="2600" spc="15" dirty="0">
                <a:latin typeface="Tahoma"/>
                <a:cs typeface="Tahoma"/>
              </a:rPr>
              <a:t>to </a:t>
            </a:r>
            <a:r>
              <a:rPr lang="en-US" sz="2600" spc="10" dirty="0">
                <a:latin typeface="Tahoma"/>
                <a:cs typeface="Tahoma"/>
              </a:rPr>
              <a:t>faithfully </a:t>
            </a:r>
            <a:r>
              <a:rPr lang="en-US" sz="2600" spc="15" dirty="0">
                <a:latin typeface="Tahoma"/>
                <a:cs typeface="Tahoma"/>
              </a:rPr>
              <a:t>carry-out those</a:t>
            </a:r>
            <a:r>
              <a:rPr lang="en-US" sz="2600" spc="5" dirty="0">
                <a:latin typeface="Tahoma"/>
                <a:cs typeface="Tahoma"/>
              </a:rPr>
              <a:t> </a:t>
            </a:r>
            <a:r>
              <a:rPr lang="en-US" sz="2600" spc="15" dirty="0">
                <a:latin typeface="Tahoma"/>
                <a:cs typeface="Tahoma"/>
              </a:rPr>
              <a:t>actions</a:t>
            </a:r>
            <a:endParaRPr lang="en-US" sz="2600" dirty="0">
              <a:latin typeface="Tahoma"/>
              <a:cs typeface="Tahoma"/>
            </a:endParaRPr>
          </a:p>
          <a:p>
            <a:pPr marL="829944" lvl="1" indent="-314960">
              <a:lnSpc>
                <a:spcPct val="100000"/>
              </a:lnSpc>
              <a:spcBef>
                <a:spcPts val="685"/>
              </a:spcBef>
              <a:buFontTx/>
              <a:buChar char="–"/>
              <a:tabLst>
                <a:tab pos="830580" algn="l"/>
              </a:tabLst>
            </a:pPr>
            <a:r>
              <a:rPr lang="en-US" sz="2600" spc="10" dirty="0">
                <a:latin typeface="Tahoma"/>
                <a:cs typeface="Tahoma"/>
              </a:rPr>
              <a:t>Instruct the </a:t>
            </a:r>
            <a:r>
              <a:rPr lang="en-US" sz="2600" spc="15" dirty="0">
                <a:latin typeface="Tahoma"/>
                <a:cs typeface="Tahoma"/>
              </a:rPr>
              <a:t>computer </a:t>
            </a:r>
            <a:r>
              <a:rPr lang="en-US" sz="2600" spc="10" dirty="0">
                <a:latin typeface="Tahoma"/>
                <a:cs typeface="Tahoma"/>
              </a:rPr>
              <a:t>to carry </a:t>
            </a:r>
            <a:r>
              <a:rPr lang="en-US" sz="2600" spc="15" dirty="0">
                <a:latin typeface="Tahoma"/>
                <a:cs typeface="Tahoma"/>
              </a:rPr>
              <a:t>out </a:t>
            </a:r>
            <a:r>
              <a:rPr lang="en-US" sz="2600" spc="10" dirty="0">
                <a:latin typeface="Tahoma"/>
                <a:cs typeface="Tahoma"/>
              </a:rPr>
              <a:t>those</a:t>
            </a:r>
            <a:r>
              <a:rPr lang="en-US" sz="2600" spc="-10" dirty="0">
                <a:latin typeface="Tahoma"/>
                <a:cs typeface="Tahoma"/>
              </a:rPr>
              <a:t> </a:t>
            </a:r>
            <a:r>
              <a:rPr lang="en-US" sz="2600" spc="10" dirty="0">
                <a:latin typeface="Tahoma"/>
                <a:cs typeface="Tahoma"/>
              </a:rPr>
              <a:t>actions</a:t>
            </a:r>
            <a:endParaRPr lang="en-US" sz="2600" dirty="0">
              <a:latin typeface="Tahoma"/>
              <a:cs typeface="Tahom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23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(input</a:t>
            </a:r>
            <a:r>
              <a:rPr lang="en-US" spc="-85" dirty="0" smtClean="0"/>
              <a:t> </a:t>
            </a:r>
            <a:r>
              <a:rPr lang="en-US" dirty="0" smtClean="0"/>
              <a:t>program)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 lv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sz="2200" b="1" spc="-5" dirty="0" err="1">
                <a:latin typeface="Courier New"/>
                <a:cs typeface="Courier New"/>
              </a:rPr>
              <a:t>int</a:t>
            </a:r>
            <a:r>
              <a:rPr lang="en-US" sz="2200" b="1" spc="-5" dirty="0">
                <a:latin typeface="Courier New"/>
                <a:cs typeface="Courier New"/>
              </a:rPr>
              <a:t> </a:t>
            </a:r>
            <a:r>
              <a:rPr lang="en-US" sz="2200" b="1" spc="-5" dirty="0" err="1">
                <a:latin typeface="Courier New"/>
                <a:cs typeface="Courier New"/>
              </a:rPr>
              <a:t>sumcalc</a:t>
            </a:r>
            <a:r>
              <a:rPr lang="en-US" sz="2200" b="1" spc="-5" dirty="0">
                <a:latin typeface="Courier New"/>
                <a:cs typeface="Courier New"/>
              </a:rPr>
              <a:t>(</a:t>
            </a:r>
            <a:r>
              <a:rPr lang="en-US" sz="2200" b="1" spc="-5" dirty="0" err="1">
                <a:latin typeface="Courier New"/>
                <a:cs typeface="Courier New"/>
              </a:rPr>
              <a:t>int</a:t>
            </a:r>
            <a:r>
              <a:rPr lang="en-US" sz="2200" b="1" spc="-5" dirty="0">
                <a:latin typeface="Courier New"/>
                <a:cs typeface="Courier New"/>
              </a:rPr>
              <a:t> a, </a:t>
            </a:r>
            <a:r>
              <a:rPr lang="en-US" sz="2200" b="1" spc="-5" dirty="0" err="1">
                <a:latin typeface="Courier New"/>
                <a:cs typeface="Courier New"/>
              </a:rPr>
              <a:t>int</a:t>
            </a:r>
            <a:r>
              <a:rPr lang="en-US" sz="2200" b="1" spc="-5" dirty="0">
                <a:latin typeface="Courier New"/>
                <a:cs typeface="Courier New"/>
              </a:rPr>
              <a:t> b, </a:t>
            </a:r>
            <a:r>
              <a:rPr lang="en-US" sz="2200" b="1" spc="-5" dirty="0" err="1">
                <a:latin typeface="Courier New"/>
                <a:cs typeface="Courier New"/>
              </a:rPr>
              <a:t>int</a:t>
            </a:r>
            <a:r>
              <a:rPr lang="en-US" sz="2200" b="1" spc="-30" dirty="0">
                <a:latin typeface="Courier New"/>
                <a:cs typeface="Courier New"/>
              </a:rPr>
              <a:t> </a:t>
            </a:r>
            <a:r>
              <a:rPr lang="en-US" sz="2200" b="1" spc="-5" dirty="0">
                <a:latin typeface="Courier New"/>
                <a:cs typeface="Courier New"/>
              </a:rPr>
              <a:t>N)</a:t>
            </a:r>
            <a:endParaRPr lang="en-US" sz="2200" dirty="0">
              <a:latin typeface="Courier New"/>
              <a:cs typeface="Courier New"/>
            </a:endParaRPr>
          </a:p>
          <a:p>
            <a:pPr marL="1270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200" b="1" dirty="0">
                <a:latin typeface="Courier New"/>
                <a:cs typeface="Courier New"/>
              </a:rPr>
              <a:t>{</a:t>
            </a:r>
            <a:endParaRPr lang="en-US" sz="2200" dirty="0">
              <a:latin typeface="Courier New"/>
              <a:cs typeface="Courier New"/>
            </a:endParaRPr>
          </a:p>
          <a:p>
            <a:pPr marL="683260" marR="386080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200" b="1" spc="-5" dirty="0" err="1">
                <a:latin typeface="Courier New"/>
                <a:cs typeface="Courier New"/>
              </a:rPr>
              <a:t>int</a:t>
            </a:r>
            <a:r>
              <a:rPr lang="en-US" sz="2200" b="1" spc="-5" dirty="0">
                <a:latin typeface="Courier New"/>
                <a:cs typeface="Courier New"/>
              </a:rPr>
              <a:t> </a:t>
            </a:r>
            <a:r>
              <a:rPr lang="en-US" sz="2200" b="1" spc="-5" dirty="0" err="1">
                <a:latin typeface="Courier New"/>
                <a:cs typeface="Courier New"/>
              </a:rPr>
              <a:t>i</a:t>
            </a:r>
            <a:r>
              <a:rPr lang="en-US" sz="2200" b="1" spc="-5" dirty="0">
                <a:latin typeface="Courier New"/>
                <a:cs typeface="Courier New"/>
              </a:rPr>
              <a:t>, x,</a:t>
            </a:r>
            <a:r>
              <a:rPr lang="en-US" sz="2200" b="1" spc="-85" dirty="0">
                <a:latin typeface="Courier New"/>
                <a:cs typeface="Courier New"/>
              </a:rPr>
              <a:t> </a:t>
            </a:r>
            <a:r>
              <a:rPr lang="en-US" sz="2200" b="1" spc="-5" dirty="0">
                <a:latin typeface="Courier New"/>
                <a:cs typeface="Courier New"/>
              </a:rPr>
              <a:t>y;  </a:t>
            </a:r>
            <a:r>
              <a:rPr lang="en-US" sz="2200" b="1" dirty="0">
                <a:latin typeface="Courier New"/>
                <a:cs typeface="Courier New"/>
              </a:rPr>
              <a:t>x =</a:t>
            </a:r>
            <a:r>
              <a:rPr lang="en-US" sz="2200" b="1" spc="-35" dirty="0">
                <a:latin typeface="Courier New"/>
                <a:cs typeface="Courier New"/>
              </a:rPr>
              <a:t> </a:t>
            </a:r>
            <a:r>
              <a:rPr lang="en-US" sz="2200" b="1" spc="-5" dirty="0">
                <a:latin typeface="Courier New"/>
                <a:cs typeface="Courier New"/>
              </a:rPr>
              <a:t>0;</a:t>
            </a:r>
            <a:endParaRPr lang="en-US" sz="2200" dirty="0">
              <a:latin typeface="Courier New"/>
              <a:cs typeface="Courier New"/>
            </a:endParaRPr>
          </a:p>
          <a:p>
            <a:pPr marL="72517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200" b="1" dirty="0">
                <a:latin typeface="Courier New"/>
                <a:cs typeface="Courier New"/>
              </a:rPr>
              <a:t>y =</a:t>
            </a:r>
            <a:r>
              <a:rPr lang="en-US" sz="2200" b="1" spc="-20" dirty="0">
                <a:latin typeface="Courier New"/>
                <a:cs typeface="Courier New"/>
              </a:rPr>
              <a:t> </a:t>
            </a:r>
            <a:r>
              <a:rPr lang="en-US" sz="2200" b="1" spc="-5" dirty="0">
                <a:latin typeface="Courier New"/>
                <a:cs typeface="Courier New"/>
              </a:rPr>
              <a:t>0;</a:t>
            </a:r>
            <a:endParaRPr lang="en-US" sz="2200" dirty="0">
              <a:latin typeface="Courier New"/>
              <a:cs typeface="Courier New"/>
            </a:endParaRPr>
          </a:p>
          <a:p>
            <a:pPr marL="683260" lvl="0" indent="0">
              <a:lnSpc>
                <a:spcPct val="100000"/>
              </a:lnSpc>
              <a:spcBef>
                <a:spcPts val="0"/>
              </a:spcBef>
              <a:buNone/>
              <a:tabLst>
                <a:tab pos="2023745" algn="l"/>
              </a:tabLst>
            </a:pPr>
            <a:r>
              <a:rPr lang="en-US" sz="2200" b="1" spc="-5" dirty="0">
                <a:latin typeface="Courier New"/>
                <a:cs typeface="Courier New"/>
              </a:rPr>
              <a:t>for(</a:t>
            </a:r>
            <a:r>
              <a:rPr lang="en-US" sz="2200" b="1" spc="-5" dirty="0" err="1">
                <a:latin typeface="Courier New"/>
                <a:cs typeface="Courier New"/>
              </a:rPr>
              <a:t>i</a:t>
            </a:r>
            <a:r>
              <a:rPr lang="en-US" sz="2200" b="1" spc="-5" dirty="0">
                <a:latin typeface="Courier New"/>
                <a:cs typeface="Courier New"/>
              </a:rPr>
              <a:t>	0; </a:t>
            </a:r>
            <a:r>
              <a:rPr lang="en-US" sz="2200" b="1" dirty="0" err="1">
                <a:latin typeface="Courier New"/>
                <a:cs typeface="Courier New"/>
              </a:rPr>
              <a:t>i</a:t>
            </a:r>
            <a:r>
              <a:rPr lang="en-US" sz="2200" b="1" dirty="0">
                <a:latin typeface="Courier New"/>
                <a:cs typeface="Courier New"/>
              </a:rPr>
              <a:t> </a:t>
            </a:r>
            <a:r>
              <a:rPr lang="en-US" sz="2200" b="1" spc="-5" dirty="0">
                <a:latin typeface="Courier New"/>
                <a:cs typeface="Courier New"/>
              </a:rPr>
              <a:t>&lt;= N; </a:t>
            </a:r>
            <a:r>
              <a:rPr lang="en-US" sz="2200" b="1" spc="-5" dirty="0" err="1">
                <a:latin typeface="Courier New"/>
                <a:cs typeface="Courier New"/>
              </a:rPr>
              <a:t>i</a:t>
            </a:r>
            <a:r>
              <a:rPr lang="en-US" sz="2200" b="1" spc="-5" dirty="0">
                <a:latin typeface="Courier New"/>
                <a:cs typeface="Courier New"/>
              </a:rPr>
              <a:t>++)</a:t>
            </a:r>
            <a:r>
              <a:rPr lang="en-US" sz="2200" b="1" spc="-35" dirty="0">
                <a:latin typeface="Courier New"/>
                <a:cs typeface="Courier New"/>
              </a:rPr>
              <a:t> </a:t>
            </a:r>
            <a:r>
              <a:rPr lang="en-US" sz="2200" b="1" dirty="0">
                <a:latin typeface="Courier New"/>
                <a:cs typeface="Courier New"/>
              </a:rPr>
              <a:t>{</a:t>
            </a:r>
            <a:endParaRPr lang="en-US" sz="2200" dirty="0">
              <a:latin typeface="Courier New"/>
              <a:cs typeface="Courier New"/>
            </a:endParaRPr>
          </a:p>
          <a:p>
            <a:pPr marL="1186180" marR="508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200" b="1" dirty="0">
                <a:latin typeface="Courier New"/>
                <a:cs typeface="Courier New"/>
              </a:rPr>
              <a:t>x = x + </a:t>
            </a:r>
            <a:r>
              <a:rPr lang="en-US" sz="2200" b="1" spc="-5" dirty="0">
                <a:latin typeface="Courier New"/>
                <a:cs typeface="Courier New"/>
              </a:rPr>
              <a:t>(4*a/b)*</a:t>
            </a:r>
            <a:r>
              <a:rPr lang="en-US" sz="2200" b="1" spc="-5" dirty="0" err="1">
                <a:latin typeface="Courier New"/>
                <a:cs typeface="Courier New"/>
              </a:rPr>
              <a:t>i</a:t>
            </a:r>
            <a:r>
              <a:rPr lang="en-US" sz="2200" b="1" spc="-5" dirty="0">
                <a:latin typeface="Courier New"/>
                <a:cs typeface="Courier New"/>
              </a:rPr>
              <a:t> </a:t>
            </a:r>
            <a:r>
              <a:rPr lang="en-US" sz="2200" b="1" dirty="0">
                <a:latin typeface="Courier New"/>
                <a:cs typeface="Courier New"/>
              </a:rPr>
              <a:t>+ </a:t>
            </a:r>
            <a:r>
              <a:rPr lang="en-US" sz="2200" b="1" spc="-5" dirty="0">
                <a:latin typeface="Courier New"/>
                <a:cs typeface="Courier New"/>
              </a:rPr>
              <a:t>(i+1)*(i+1);  </a:t>
            </a:r>
            <a:r>
              <a:rPr lang="en-US" sz="2200" b="1" dirty="0">
                <a:latin typeface="Courier New"/>
                <a:cs typeface="Courier New"/>
              </a:rPr>
              <a:t>x = x +</a:t>
            </a:r>
            <a:r>
              <a:rPr lang="en-US" sz="2200" b="1" spc="-40" dirty="0">
                <a:latin typeface="Courier New"/>
                <a:cs typeface="Courier New"/>
              </a:rPr>
              <a:t> </a:t>
            </a:r>
            <a:r>
              <a:rPr lang="en-US" sz="2200" b="1" spc="-5" dirty="0">
                <a:latin typeface="Courier New"/>
                <a:cs typeface="Courier New"/>
              </a:rPr>
              <a:t>b*y;</a:t>
            </a:r>
            <a:endParaRPr lang="en-US" sz="2200" dirty="0">
              <a:latin typeface="Courier New"/>
              <a:cs typeface="Courier New"/>
            </a:endParaRPr>
          </a:p>
          <a:p>
            <a:pPr marL="68326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200" b="1" dirty="0">
                <a:latin typeface="Courier New"/>
                <a:cs typeface="Courier New"/>
              </a:rPr>
              <a:t>}</a:t>
            </a:r>
            <a:endParaRPr lang="en-US" sz="2200" dirty="0">
              <a:latin typeface="Courier New"/>
              <a:cs typeface="Courier New"/>
            </a:endParaRPr>
          </a:p>
          <a:p>
            <a:pPr marL="68326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200" b="1" spc="-5" dirty="0">
                <a:latin typeface="Courier New"/>
                <a:cs typeface="Courier New"/>
              </a:rPr>
              <a:t>return</a:t>
            </a:r>
            <a:r>
              <a:rPr lang="en-US" sz="2200" b="1" spc="-10" dirty="0">
                <a:latin typeface="Courier New"/>
                <a:cs typeface="Courier New"/>
              </a:rPr>
              <a:t> </a:t>
            </a:r>
            <a:r>
              <a:rPr lang="en-US" sz="2200" b="1" spc="-5" dirty="0">
                <a:latin typeface="Courier New"/>
                <a:cs typeface="Courier New"/>
              </a:rPr>
              <a:t>x;</a:t>
            </a:r>
            <a:endParaRPr lang="en-US" sz="2200" dirty="0">
              <a:latin typeface="Courier New"/>
              <a:cs typeface="Courier New"/>
            </a:endParaRPr>
          </a:p>
          <a:p>
            <a:pPr marL="1270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200" b="1" dirty="0">
                <a:latin typeface="Courier New"/>
                <a:cs typeface="Courier New"/>
              </a:rPr>
              <a:t>}</a:t>
            </a:r>
            <a:endParaRPr lang="en-US" sz="2200" dirty="0">
              <a:latin typeface="Courier New"/>
              <a:cs typeface="Courier New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95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8077" y="131492"/>
            <a:ext cx="10391274" cy="567932"/>
          </a:xfrm>
        </p:spPr>
        <p:txBody>
          <a:bodyPr>
            <a:normAutofit fontScale="90000"/>
          </a:bodyPr>
          <a:lstStyle/>
          <a:p>
            <a:r>
              <a:rPr kumimoji="0" lang="en-US" sz="395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ahoma"/>
                <a:cs typeface="Tahoma"/>
              </a:rPr>
              <a:t>Example (Output </a:t>
            </a:r>
            <a:r>
              <a:rPr kumimoji="0" lang="en-US" sz="3950" b="1" i="0" u="none" strike="noStrike" kern="0" cap="none" spc="5" normalizeH="0" baseline="0" noProof="0" dirty="0" smtClean="0">
                <a:ln>
                  <a:noFill/>
                </a:ln>
                <a:effectLst/>
                <a:uLnTx/>
                <a:uFillTx/>
                <a:latin typeface="Tahoma"/>
                <a:cs typeface="Tahoma"/>
              </a:rPr>
              <a:t>assembly</a:t>
            </a:r>
            <a:r>
              <a:rPr kumimoji="0" lang="en-US" sz="3950" b="1" i="0" u="none" strike="noStrike" kern="0" cap="none" spc="-60" normalizeH="0" baseline="0" noProof="0" dirty="0" smtClean="0">
                <a:ln>
                  <a:noFill/>
                </a:ln>
                <a:effectLst/>
                <a:uLnTx/>
                <a:uFillTx/>
                <a:latin typeface="Tahoma"/>
                <a:cs typeface="Tahoma"/>
              </a:rPr>
              <a:t> </a:t>
            </a:r>
            <a:r>
              <a:rPr kumimoji="0" lang="en-US" sz="3950" b="1" i="0" u="none" strike="noStrike" kern="0" cap="none" spc="-5" normalizeH="0" baseline="0" noProof="0" dirty="0" smtClean="0">
                <a:ln>
                  <a:noFill/>
                </a:ln>
                <a:effectLst/>
                <a:uLnTx/>
                <a:uFillTx/>
                <a:latin typeface="Tahoma"/>
                <a:cs typeface="Tahoma"/>
              </a:rPr>
              <a:t>code)</a:t>
            </a:r>
            <a:endParaRPr lang="en-US" dirty="0"/>
          </a:p>
        </p:txBody>
      </p:sp>
      <p:sp>
        <p:nvSpPr>
          <p:cNvPr id="4" name="object 6"/>
          <p:cNvSpPr txBox="1"/>
          <p:nvPr/>
        </p:nvSpPr>
        <p:spPr>
          <a:xfrm>
            <a:off x="2099599" y="904396"/>
            <a:ext cx="444500" cy="344170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2700" marR="5080">
              <a:lnSpc>
                <a:spcPts val="1190"/>
              </a:lnSpc>
              <a:spcBef>
                <a:spcPts val="245"/>
              </a:spcBef>
            </a:pPr>
            <a:r>
              <a:rPr sz="1100" spc="-5" dirty="0">
                <a:latin typeface="Courier New"/>
                <a:cs typeface="Courier New"/>
              </a:rPr>
              <a:t>pushq  movq</a:t>
            </a:r>
            <a:endParaRPr sz="1100" dirty="0">
              <a:latin typeface="Courier New"/>
              <a:cs typeface="Courier New"/>
            </a:endParaRPr>
          </a:p>
        </p:txBody>
      </p:sp>
      <p:sp>
        <p:nvSpPr>
          <p:cNvPr id="5" name="object 7"/>
          <p:cNvSpPr txBox="1"/>
          <p:nvPr/>
        </p:nvSpPr>
        <p:spPr>
          <a:xfrm>
            <a:off x="5620053" y="753514"/>
            <a:ext cx="444500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spc="-5" dirty="0">
                <a:latin typeface="Courier New"/>
                <a:cs typeface="Courier New"/>
              </a:rPr>
              <a:t>.size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6" name="object 8"/>
          <p:cNvSpPr txBox="1"/>
          <p:nvPr/>
        </p:nvSpPr>
        <p:spPr>
          <a:xfrm>
            <a:off x="6206841" y="753514"/>
            <a:ext cx="1617980" cy="3441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5885">
              <a:lnSpc>
                <a:spcPts val="1255"/>
              </a:lnSpc>
              <a:spcBef>
                <a:spcPts val="95"/>
              </a:spcBef>
            </a:pPr>
            <a:r>
              <a:rPr sz="1100" spc="-5" dirty="0">
                <a:latin typeface="Courier New"/>
                <a:cs typeface="Courier New"/>
              </a:rPr>
              <a:t>sumcalc,</a:t>
            </a:r>
            <a:r>
              <a:rPr sz="1100" spc="-35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.-sumcalc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255"/>
              </a:lnSpc>
            </a:pPr>
            <a:r>
              <a:rPr sz="1100" spc="-5" dirty="0">
                <a:latin typeface="Courier New"/>
                <a:cs typeface="Courier New"/>
              </a:rPr>
              <a:t>.section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7" name="object 9"/>
          <p:cNvSpPr txBox="1"/>
          <p:nvPr/>
        </p:nvSpPr>
        <p:spPr>
          <a:xfrm>
            <a:off x="5536246" y="1055275"/>
            <a:ext cx="779780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spc="-5" dirty="0">
                <a:latin typeface="Courier New"/>
                <a:cs typeface="Courier New"/>
              </a:rPr>
              <a:t>.Lframe1:</a:t>
            </a:r>
            <a:endParaRPr sz="1100" dirty="0">
              <a:latin typeface="Courier New"/>
              <a:cs typeface="Courier New"/>
            </a:endParaRPr>
          </a:p>
        </p:txBody>
      </p:sp>
      <p:sp>
        <p:nvSpPr>
          <p:cNvPr id="8" name="object 10"/>
          <p:cNvSpPr txBox="1"/>
          <p:nvPr/>
        </p:nvSpPr>
        <p:spPr>
          <a:xfrm>
            <a:off x="6206841" y="1206157"/>
            <a:ext cx="444500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spc="-5" dirty="0">
                <a:latin typeface="Courier New"/>
                <a:cs typeface="Courier New"/>
              </a:rPr>
              <a:t>.long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9" name="object 13"/>
          <p:cNvSpPr txBox="1"/>
          <p:nvPr/>
        </p:nvSpPr>
        <p:spPr>
          <a:xfrm>
            <a:off x="5536184" y="1357019"/>
            <a:ext cx="1115060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spc="-5" dirty="0">
                <a:latin typeface="Courier New"/>
                <a:cs typeface="Courier New"/>
              </a:rPr>
              <a:t>.LSCIE1:.long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10" name="object 15"/>
          <p:cNvSpPr txBox="1"/>
          <p:nvPr/>
        </p:nvSpPr>
        <p:spPr>
          <a:xfrm>
            <a:off x="2099431" y="1206157"/>
            <a:ext cx="361315" cy="2035814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2700" marR="5080">
              <a:lnSpc>
                <a:spcPts val="1190"/>
              </a:lnSpc>
              <a:spcBef>
                <a:spcPts val="245"/>
              </a:spcBef>
            </a:pPr>
            <a:r>
              <a:rPr sz="1100" spc="-5" dirty="0">
                <a:latin typeface="Courier New"/>
                <a:cs typeface="Courier New"/>
              </a:rPr>
              <a:t>movl  movl  movl  movl  movl  movl  movl  cmpl  jg  movl  leal  leaq  movq</a:t>
            </a:r>
            <a:endParaRPr sz="1100" dirty="0">
              <a:latin typeface="Courier New"/>
              <a:cs typeface="Courier New"/>
            </a:endParaRPr>
          </a:p>
        </p:txBody>
      </p:sp>
      <p:sp>
        <p:nvSpPr>
          <p:cNvPr id="11" name="object 16"/>
          <p:cNvSpPr txBox="1"/>
          <p:nvPr/>
        </p:nvSpPr>
        <p:spPr>
          <a:xfrm>
            <a:off x="6206714" y="1507900"/>
            <a:ext cx="695960" cy="12689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255"/>
              </a:lnSpc>
              <a:spcBef>
                <a:spcPts val="95"/>
              </a:spcBef>
            </a:pPr>
            <a:r>
              <a:rPr sz="1100" spc="-5" dirty="0">
                <a:latin typeface="Courier New"/>
                <a:cs typeface="Courier New"/>
              </a:rPr>
              <a:t>.byte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.string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.uleb128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.sleb128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.byte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.byte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.uleb128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255"/>
              </a:lnSpc>
            </a:pPr>
            <a:r>
              <a:rPr sz="1100" spc="-5" dirty="0">
                <a:latin typeface="Courier New"/>
                <a:cs typeface="Courier New"/>
              </a:rPr>
              <a:t>.uleb128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12" name="object 17"/>
          <p:cNvSpPr txBox="1"/>
          <p:nvPr/>
        </p:nvSpPr>
        <p:spPr>
          <a:xfrm>
            <a:off x="6985322" y="1206157"/>
            <a:ext cx="1282700" cy="15767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255"/>
              </a:lnSpc>
              <a:spcBef>
                <a:spcPts val="95"/>
              </a:spcBef>
            </a:pPr>
            <a:r>
              <a:rPr sz="1100" spc="-5" dirty="0">
                <a:latin typeface="Courier New"/>
                <a:cs typeface="Courier New"/>
              </a:rPr>
              <a:t>.LECIE1-.LSCIE1</a:t>
            </a:r>
            <a:endParaRPr sz="1100" dirty="0">
              <a:latin typeface="Courier New"/>
              <a:cs typeface="Courier New"/>
            </a:endParaRPr>
          </a:p>
          <a:p>
            <a:pPr marL="12700" marR="1010285" indent="-635" algn="just">
              <a:lnSpc>
                <a:spcPts val="1190"/>
              </a:lnSpc>
              <a:spcBef>
                <a:spcPts val="85"/>
              </a:spcBef>
            </a:pPr>
            <a:r>
              <a:rPr sz="1100" spc="-5" dirty="0">
                <a:latin typeface="Courier New"/>
                <a:cs typeface="Courier New"/>
              </a:rPr>
              <a:t>0x0  0x1  ""</a:t>
            </a:r>
            <a:endParaRPr sz="1100" dirty="0">
              <a:latin typeface="Courier New"/>
              <a:cs typeface="Courier New"/>
            </a:endParaRPr>
          </a:p>
          <a:p>
            <a:pPr marL="12700">
              <a:lnSpc>
                <a:spcPts val="1100"/>
              </a:lnSpc>
            </a:pPr>
            <a:r>
              <a:rPr sz="1100" spc="-5" dirty="0">
                <a:latin typeface="Courier New"/>
                <a:cs typeface="Courier New"/>
              </a:rPr>
              <a:t>0x1</a:t>
            </a:r>
            <a:endParaRPr sz="1100" dirty="0">
              <a:latin typeface="Courier New"/>
              <a:cs typeface="Courier New"/>
            </a:endParaRPr>
          </a:p>
          <a:p>
            <a:pPr marL="12700" marR="926465" indent="-635">
              <a:lnSpc>
                <a:spcPts val="1190"/>
              </a:lnSpc>
              <a:spcBef>
                <a:spcPts val="80"/>
              </a:spcBef>
            </a:pPr>
            <a:r>
              <a:rPr sz="1100" spc="-5" dirty="0">
                <a:latin typeface="Courier New"/>
                <a:cs typeface="Courier New"/>
              </a:rPr>
              <a:t>-8  0x10</a:t>
            </a:r>
            <a:endParaRPr sz="1100" dirty="0">
              <a:latin typeface="Courier New"/>
              <a:cs typeface="Courier New"/>
            </a:endParaRPr>
          </a:p>
          <a:p>
            <a:pPr marL="12700">
              <a:lnSpc>
                <a:spcPts val="1100"/>
              </a:lnSpc>
            </a:pPr>
            <a:r>
              <a:rPr sz="1100" spc="-5" dirty="0">
                <a:latin typeface="Courier New"/>
                <a:cs typeface="Courier New"/>
              </a:rPr>
              <a:t>0xc</a:t>
            </a:r>
            <a:endParaRPr sz="1100" dirty="0">
              <a:latin typeface="Courier New"/>
              <a:cs typeface="Courier New"/>
            </a:endParaRPr>
          </a:p>
          <a:p>
            <a:pPr marL="12700" marR="1011555">
              <a:lnSpc>
                <a:spcPts val="1190"/>
              </a:lnSpc>
              <a:spcBef>
                <a:spcPts val="80"/>
              </a:spcBef>
            </a:pPr>
            <a:r>
              <a:rPr sz="1100" spc="-5" dirty="0">
                <a:latin typeface="Courier New"/>
                <a:cs typeface="Courier New"/>
              </a:rPr>
              <a:t>0x7  0x8</a:t>
            </a:r>
            <a:endParaRPr sz="1100" dirty="0">
              <a:latin typeface="Courier New"/>
              <a:cs typeface="Courier New"/>
            </a:endParaRPr>
          </a:p>
        </p:txBody>
      </p:sp>
      <p:sp>
        <p:nvSpPr>
          <p:cNvPr id="13" name="object 18"/>
          <p:cNvSpPr txBox="1"/>
          <p:nvPr/>
        </p:nvSpPr>
        <p:spPr>
          <a:xfrm>
            <a:off x="6206714" y="2714916"/>
            <a:ext cx="1139825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91210" algn="l"/>
              </a:tabLst>
            </a:pPr>
            <a:r>
              <a:rPr sz="1100" spc="-5" dirty="0">
                <a:latin typeface="Courier New"/>
                <a:cs typeface="Courier New"/>
              </a:rPr>
              <a:t>.byte	0x90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14" name="object 19"/>
          <p:cNvSpPr txBox="1"/>
          <p:nvPr/>
        </p:nvSpPr>
        <p:spPr>
          <a:xfrm>
            <a:off x="6206714" y="2865796"/>
            <a:ext cx="1031240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spc="-5" dirty="0">
                <a:latin typeface="Courier New"/>
                <a:cs typeface="Courier New"/>
              </a:rPr>
              <a:t>.uleb128</a:t>
            </a:r>
            <a:r>
              <a:rPr sz="1100" spc="-55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0x1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15" name="object 21"/>
          <p:cNvSpPr txBox="1"/>
          <p:nvPr/>
        </p:nvSpPr>
        <p:spPr>
          <a:xfrm>
            <a:off x="2769892" y="904396"/>
            <a:ext cx="1366520" cy="265393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255"/>
              </a:lnSpc>
              <a:spcBef>
                <a:spcPts val="95"/>
              </a:spcBef>
            </a:pPr>
            <a:r>
              <a:rPr sz="1100" spc="-5" dirty="0">
                <a:latin typeface="Courier New"/>
                <a:cs typeface="Courier New"/>
              </a:rPr>
              <a:t>%rbp</a:t>
            </a:r>
            <a:endParaRPr sz="1100" dirty="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%rsp,</a:t>
            </a:r>
            <a:r>
              <a:rPr sz="1100" spc="-10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%rbp</a:t>
            </a:r>
            <a:endParaRPr sz="1100" dirty="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%edi,</a:t>
            </a:r>
            <a:r>
              <a:rPr sz="1100" spc="-55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-4(%rbp)</a:t>
            </a:r>
            <a:endParaRPr sz="1100" dirty="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%esi,</a:t>
            </a:r>
            <a:r>
              <a:rPr sz="1100" spc="-55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-8(%rbp)</a:t>
            </a:r>
            <a:endParaRPr sz="1100" dirty="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%edx,</a:t>
            </a:r>
            <a:r>
              <a:rPr sz="1100" spc="-25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-12(%rbp)</a:t>
            </a:r>
            <a:endParaRPr sz="1100" dirty="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$0,</a:t>
            </a:r>
            <a:r>
              <a:rPr sz="1100" spc="-60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-20(%rbp)</a:t>
            </a:r>
            <a:endParaRPr sz="1100" dirty="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$0,</a:t>
            </a:r>
            <a:r>
              <a:rPr sz="1100" spc="-60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-24(%rbp)</a:t>
            </a:r>
            <a:endParaRPr sz="1100" dirty="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$0,</a:t>
            </a:r>
            <a:r>
              <a:rPr sz="1100" spc="-60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-16(%rbp)</a:t>
            </a:r>
            <a:endParaRPr sz="1100" dirty="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-16(%rbp),</a:t>
            </a:r>
            <a:r>
              <a:rPr sz="1100" spc="-50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%eax</a:t>
            </a:r>
            <a:endParaRPr sz="1100" dirty="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-12(%rbp),</a:t>
            </a:r>
            <a:r>
              <a:rPr sz="1100" spc="-50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%eax</a:t>
            </a:r>
            <a:endParaRPr sz="1100" dirty="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.L3</a:t>
            </a:r>
            <a:endParaRPr sz="1100" dirty="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-4(%rbp),</a:t>
            </a:r>
            <a:r>
              <a:rPr sz="1100" spc="-20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%eax</a:t>
            </a:r>
            <a:endParaRPr sz="1100" dirty="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0(,%rax,4),</a:t>
            </a:r>
            <a:r>
              <a:rPr sz="1100" spc="-40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%edx</a:t>
            </a:r>
            <a:endParaRPr sz="1100" dirty="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-8(%rbp),</a:t>
            </a:r>
            <a:r>
              <a:rPr sz="1100" spc="-20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%rax</a:t>
            </a:r>
            <a:endParaRPr sz="1100" dirty="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%rax,</a:t>
            </a:r>
            <a:r>
              <a:rPr sz="1100" spc="-50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-40(%rbp)</a:t>
            </a:r>
            <a:endParaRPr sz="1100" dirty="0">
              <a:latin typeface="Courier New"/>
              <a:cs typeface="Courier New"/>
            </a:endParaRPr>
          </a:p>
          <a:p>
            <a:pPr marL="34798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,</a:t>
            </a:r>
            <a:endParaRPr sz="1100" dirty="0">
              <a:latin typeface="Courier New"/>
              <a:cs typeface="Courier New"/>
            </a:endParaRPr>
          </a:p>
          <a:p>
            <a:pPr marL="12700">
              <a:lnSpc>
                <a:spcPts val="1255"/>
              </a:lnSpc>
            </a:pPr>
            <a:r>
              <a:rPr sz="1100" spc="-5" dirty="0">
                <a:latin typeface="Courier New"/>
                <a:cs typeface="Courier New"/>
              </a:rPr>
              <a:t>-40(%rbp),</a:t>
            </a:r>
            <a:r>
              <a:rPr sz="1100" spc="-50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%rcx</a:t>
            </a:r>
            <a:endParaRPr sz="1100" dirty="0">
              <a:latin typeface="Courier New"/>
              <a:cs typeface="Courier New"/>
            </a:endParaRPr>
          </a:p>
        </p:txBody>
      </p:sp>
      <p:sp>
        <p:nvSpPr>
          <p:cNvPr id="16" name="object 24"/>
          <p:cNvSpPr txBox="1"/>
          <p:nvPr/>
        </p:nvSpPr>
        <p:spPr>
          <a:xfrm>
            <a:off x="6206714" y="3016677"/>
            <a:ext cx="888365" cy="250004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255"/>
              </a:lnSpc>
              <a:spcBef>
                <a:spcPts val="95"/>
              </a:spcBef>
              <a:tabLst>
                <a:tab pos="791210" algn="l"/>
              </a:tabLst>
            </a:pPr>
            <a:r>
              <a:rPr sz="1100" spc="-5" dirty="0">
                <a:latin typeface="Courier New"/>
                <a:cs typeface="Courier New"/>
              </a:rPr>
              <a:t>.align	8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.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.long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.quad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.quad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.byte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.long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.byte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.uleb128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.byte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.uleb128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.byte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.long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.byte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.uleb128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255"/>
              </a:lnSpc>
            </a:pPr>
            <a:r>
              <a:rPr sz="1100" spc="-5" dirty="0">
                <a:latin typeface="Courier New"/>
                <a:cs typeface="Courier New"/>
              </a:rPr>
              <a:t>.align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17" name="object 25"/>
          <p:cNvSpPr txBox="1"/>
          <p:nvPr/>
        </p:nvSpPr>
        <p:spPr>
          <a:xfrm>
            <a:off x="6985396" y="3318407"/>
            <a:ext cx="1450340" cy="219226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255"/>
              </a:lnSpc>
              <a:spcBef>
                <a:spcPts val="95"/>
              </a:spcBef>
            </a:pPr>
            <a:r>
              <a:rPr sz="1100" spc="-5" dirty="0">
                <a:latin typeface="Courier New"/>
                <a:cs typeface="Courier New"/>
              </a:rPr>
              <a:t>.LASFDE1-.Lframe1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.LFB2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.LFE2-.LFB2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0x4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.LCFI0-.LFB2</a:t>
            </a:r>
            <a:endParaRPr sz="1100">
              <a:latin typeface="Courier New"/>
              <a:cs typeface="Courier New"/>
            </a:endParaRPr>
          </a:p>
          <a:p>
            <a:pPr marL="12700" marR="1094105">
              <a:lnSpc>
                <a:spcPts val="1190"/>
              </a:lnSpc>
              <a:spcBef>
                <a:spcPts val="85"/>
              </a:spcBef>
            </a:pPr>
            <a:r>
              <a:rPr sz="1100" spc="-5" dirty="0">
                <a:latin typeface="Courier New"/>
                <a:cs typeface="Courier New"/>
              </a:rPr>
              <a:t>0xe  0x10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00"/>
              </a:lnSpc>
            </a:pPr>
            <a:r>
              <a:rPr sz="1100" spc="-5" dirty="0">
                <a:latin typeface="Courier New"/>
                <a:cs typeface="Courier New"/>
              </a:rPr>
              <a:t>0x86</a:t>
            </a:r>
            <a:endParaRPr sz="1100">
              <a:latin typeface="Courier New"/>
              <a:cs typeface="Courier New"/>
            </a:endParaRPr>
          </a:p>
          <a:p>
            <a:pPr marL="12700" marR="1177925" indent="-635">
              <a:lnSpc>
                <a:spcPts val="1190"/>
              </a:lnSpc>
              <a:spcBef>
                <a:spcPts val="80"/>
              </a:spcBef>
            </a:pPr>
            <a:r>
              <a:rPr sz="1100" spc="-5" dirty="0">
                <a:latin typeface="Courier New"/>
                <a:cs typeface="Courier New"/>
              </a:rPr>
              <a:t>0x2  0x4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00"/>
              </a:lnSpc>
            </a:pPr>
            <a:r>
              <a:rPr sz="1100" spc="-5" dirty="0">
                <a:latin typeface="Courier New"/>
                <a:cs typeface="Courier New"/>
              </a:rPr>
              <a:t>.LCFI1-.LCFI0</a:t>
            </a:r>
            <a:endParaRPr sz="1100">
              <a:latin typeface="Courier New"/>
              <a:cs typeface="Courier New"/>
            </a:endParaRPr>
          </a:p>
          <a:p>
            <a:pPr marL="12700" marR="1177925" algn="just">
              <a:lnSpc>
                <a:spcPts val="1190"/>
              </a:lnSpc>
              <a:spcBef>
                <a:spcPts val="80"/>
              </a:spcBef>
            </a:pPr>
            <a:r>
              <a:rPr sz="1100" spc="-5" dirty="0">
                <a:latin typeface="Courier New"/>
                <a:cs typeface="Courier New"/>
              </a:rPr>
              <a:t>0xd  0x6   8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18" name="object 28"/>
          <p:cNvSpPr txBox="1"/>
          <p:nvPr/>
        </p:nvSpPr>
        <p:spPr>
          <a:xfrm>
            <a:off x="2769892" y="3620167"/>
            <a:ext cx="1283335" cy="296170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255"/>
              </a:lnSpc>
              <a:spcBef>
                <a:spcPts val="95"/>
              </a:spcBef>
            </a:pPr>
            <a:r>
              <a:rPr sz="1100" spc="-5" dirty="0">
                <a:latin typeface="Courier New"/>
                <a:cs typeface="Courier New"/>
              </a:rPr>
              <a:t>(%rcx)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%eax,</a:t>
            </a:r>
            <a:r>
              <a:rPr sz="1100" spc="-50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-28(%rbp)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-28(%rbp),</a:t>
            </a:r>
            <a:r>
              <a:rPr sz="1100" spc="-50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%edx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-16(%rbp),</a:t>
            </a:r>
            <a:r>
              <a:rPr sz="1100" spc="-50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%edx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-16(%rbp),</a:t>
            </a:r>
            <a:r>
              <a:rPr sz="1100" spc="-50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%eax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%eax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%eax,</a:t>
            </a:r>
            <a:r>
              <a:rPr sz="1100" spc="-70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%eax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%eax,</a:t>
            </a:r>
            <a:r>
              <a:rPr sz="1100" spc="-70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%edx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-20(%rbp),</a:t>
            </a:r>
            <a:r>
              <a:rPr sz="1100" spc="-45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%rax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%edx,</a:t>
            </a:r>
            <a:r>
              <a:rPr sz="1100" spc="-15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(%rax)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-8(%rbp),</a:t>
            </a:r>
            <a:r>
              <a:rPr sz="1100" spc="-25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%eax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%eax,</a:t>
            </a:r>
            <a:r>
              <a:rPr sz="1100" spc="-15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%edx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-24(%rbp),</a:t>
            </a:r>
            <a:r>
              <a:rPr sz="1100" spc="-50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%edx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-20(%rbp),</a:t>
            </a:r>
            <a:r>
              <a:rPr sz="1100" spc="-50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%rax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%edx,</a:t>
            </a:r>
            <a:r>
              <a:rPr sz="1100" spc="-15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(%rax)</a:t>
            </a:r>
            <a:endParaRPr sz="1100">
              <a:latin typeface="Courier New"/>
              <a:cs typeface="Courier New"/>
            </a:endParaRPr>
          </a:p>
          <a:p>
            <a:pPr marL="12700" marR="5080" indent="-635">
              <a:lnSpc>
                <a:spcPts val="1190"/>
              </a:lnSpc>
              <a:spcBef>
                <a:spcPts val="85"/>
              </a:spcBef>
            </a:pPr>
            <a:r>
              <a:rPr sz="1100" spc="-5" dirty="0">
                <a:latin typeface="Courier New"/>
                <a:cs typeface="Courier New"/>
              </a:rPr>
              <a:t>-16(%rbp),</a:t>
            </a:r>
            <a:r>
              <a:rPr sz="1100" spc="-50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%rax  (%rax)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00"/>
              </a:lnSpc>
            </a:pPr>
            <a:r>
              <a:rPr sz="1100" spc="-5" dirty="0">
                <a:latin typeface="Courier New"/>
                <a:cs typeface="Courier New"/>
              </a:rPr>
              <a:t>.L2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255"/>
              </a:lnSpc>
            </a:pPr>
            <a:r>
              <a:rPr sz="1100" spc="-5" dirty="0">
                <a:latin typeface="Courier New"/>
                <a:cs typeface="Courier New"/>
              </a:rPr>
              <a:t>-20(%rbp),</a:t>
            </a:r>
            <a:r>
              <a:rPr sz="1100" spc="-45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%eax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19" name="object 29"/>
          <p:cNvSpPr txBox="1"/>
          <p:nvPr/>
        </p:nvSpPr>
        <p:spPr>
          <a:xfrm>
            <a:off x="2099431" y="3318407"/>
            <a:ext cx="445134" cy="3570849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2700" marR="5080">
              <a:lnSpc>
                <a:spcPts val="1190"/>
              </a:lnSpc>
              <a:spcBef>
                <a:spcPts val="245"/>
              </a:spcBef>
            </a:pPr>
            <a:r>
              <a:rPr sz="1100" spc="-5" dirty="0">
                <a:latin typeface="Courier New"/>
                <a:cs typeface="Courier New"/>
              </a:rPr>
              <a:t>movq  cltd  idivl  movl  movl  imull  movl  incl  imull  addl  leaq  addl  movl  movl  imull  leaq  addl  leaq  incl  jmp  movl  leave  ret</a:t>
            </a:r>
            <a:endParaRPr sz="110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77608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23247" y="562471"/>
            <a:ext cx="7732251" cy="514405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3267" spc="327" dirty="0">
                <a:latin typeface="Cambria"/>
                <a:cs typeface="Cambria"/>
              </a:rPr>
              <a:t>From </a:t>
            </a:r>
            <a:r>
              <a:rPr sz="3267" spc="263" dirty="0">
                <a:latin typeface="Cambria"/>
                <a:cs typeface="Cambria"/>
              </a:rPr>
              <a:t>Description </a:t>
            </a:r>
            <a:r>
              <a:rPr sz="3267" spc="218" dirty="0">
                <a:latin typeface="Cambria"/>
                <a:cs typeface="Cambria"/>
              </a:rPr>
              <a:t>to</a:t>
            </a:r>
            <a:r>
              <a:rPr sz="3267" spc="277" dirty="0">
                <a:latin typeface="Cambria"/>
                <a:cs typeface="Cambria"/>
              </a:rPr>
              <a:t> </a:t>
            </a:r>
            <a:r>
              <a:rPr sz="3267" spc="268" dirty="0">
                <a:latin typeface="Cambria"/>
                <a:cs typeface="Cambria"/>
              </a:rPr>
              <a:t>Implementation</a:t>
            </a:r>
            <a:endParaRPr sz="3267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64188" y="1675888"/>
            <a:ext cx="130821" cy="174651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1044" spc="213" dirty="0">
                <a:solidFill>
                  <a:srgbClr val="3B3B3B"/>
                </a:solidFill>
                <a:cs typeface="Calibri"/>
              </a:rPr>
              <a:t>●</a:t>
            </a:r>
            <a:endParaRPr sz="1044">
              <a:solidFill>
                <a:prstClr val="black"/>
              </a:solidFill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64188" y="2540342"/>
            <a:ext cx="130821" cy="174651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1044" spc="213" dirty="0">
                <a:solidFill>
                  <a:srgbClr val="3B3B3B"/>
                </a:solidFill>
                <a:cs typeface="Calibri"/>
              </a:rPr>
              <a:t>●</a:t>
            </a:r>
            <a:endParaRPr sz="1044">
              <a:solidFill>
                <a:prstClr val="black"/>
              </a:solidFill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64188" y="3404795"/>
            <a:ext cx="130821" cy="174651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1044" spc="213" dirty="0">
                <a:solidFill>
                  <a:srgbClr val="3B3B3B"/>
                </a:solidFill>
                <a:cs typeface="Calibri"/>
              </a:rPr>
              <a:t>●</a:t>
            </a:r>
            <a:endParaRPr sz="1044">
              <a:solidFill>
                <a:prstClr val="black"/>
              </a:solidFill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64188" y="4269248"/>
            <a:ext cx="130821" cy="174651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1044" spc="213" dirty="0">
                <a:solidFill>
                  <a:srgbClr val="3B3B3B"/>
                </a:solidFill>
                <a:cs typeface="Calibri"/>
              </a:rPr>
              <a:t>●</a:t>
            </a:r>
            <a:endParaRPr sz="1044">
              <a:solidFill>
                <a:prstClr val="black"/>
              </a:solidFill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64188" y="4785615"/>
            <a:ext cx="130821" cy="174651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1044" spc="213" dirty="0">
                <a:solidFill>
                  <a:srgbClr val="3B3B3B"/>
                </a:solidFill>
                <a:cs typeface="Calibri"/>
              </a:rPr>
              <a:t>●</a:t>
            </a:r>
            <a:endParaRPr sz="1044">
              <a:solidFill>
                <a:prstClr val="black"/>
              </a:solidFill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064188" y="5300830"/>
            <a:ext cx="130821" cy="174651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1044" spc="213" dirty="0">
                <a:solidFill>
                  <a:srgbClr val="3B3B3B"/>
                </a:solidFill>
                <a:cs typeface="Calibri"/>
              </a:rPr>
              <a:t>●</a:t>
            </a:r>
            <a:endParaRPr sz="1044">
              <a:solidFill>
                <a:prstClr val="black"/>
              </a:solidFill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64188" y="5817198"/>
            <a:ext cx="130821" cy="174651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1044" spc="213" dirty="0">
                <a:solidFill>
                  <a:srgbClr val="3B3B3B"/>
                </a:solidFill>
                <a:cs typeface="Calibri"/>
              </a:rPr>
              <a:t>●</a:t>
            </a:r>
            <a:endParaRPr sz="1044">
              <a:solidFill>
                <a:prstClr val="black"/>
              </a:solidFill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358102" y="1576763"/>
            <a:ext cx="7786423" cy="4511763"/>
          </a:xfrm>
          <a:prstGeom prst="rect">
            <a:avLst/>
          </a:prstGeom>
        </p:spPr>
        <p:txBody>
          <a:bodyPr vert="horz" wrap="square" lIns="0" tIns="32273" rIns="0" bIns="0" rtlCol="0">
            <a:spAutoFit/>
          </a:bodyPr>
          <a:lstStyle/>
          <a:p>
            <a:pPr marL="11527" marR="672572">
              <a:lnSpc>
                <a:spcPts val="2741"/>
              </a:lnSpc>
              <a:spcBef>
                <a:spcPts val="254"/>
              </a:spcBef>
            </a:pPr>
            <a:r>
              <a:rPr sz="2360" b="1" spc="213" dirty="0">
                <a:solidFill>
                  <a:srgbClr val="0000FF"/>
                </a:solidFill>
                <a:latin typeface="Trebuchet MS"/>
                <a:cs typeface="Trebuchet MS"/>
              </a:rPr>
              <a:t>Lexical </a:t>
            </a:r>
            <a:r>
              <a:rPr sz="2360" b="1" spc="245" dirty="0">
                <a:solidFill>
                  <a:srgbClr val="0000FF"/>
                </a:solidFill>
                <a:latin typeface="Trebuchet MS"/>
                <a:cs typeface="Trebuchet MS"/>
              </a:rPr>
              <a:t>analysis </a:t>
            </a:r>
            <a:r>
              <a:rPr sz="2360" b="1" spc="281" dirty="0">
                <a:solidFill>
                  <a:srgbClr val="0000FF"/>
                </a:solidFill>
                <a:latin typeface="Trebuchet MS"/>
                <a:cs typeface="Trebuchet MS"/>
              </a:rPr>
              <a:t>(Scanning): </a:t>
            </a:r>
            <a:r>
              <a:rPr sz="2360" spc="163" dirty="0">
                <a:solidFill>
                  <a:srgbClr val="3B3B3B"/>
                </a:solidFill>
                <a:latin typeface="Cambria"/>
                <a:cs typeface="Cambria"/>
              </a:rPr>
              <a:t>Identify</a:t>
            </a:r>
            <a:r>
              <a:rPr sz="2360" spc="-113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60" spc="191" dirty="0">
                <a:solidFill>
                  <a:srgbClr val="3B3B3B"/>
                </a:solidFill>
                <a:latin typeface="Cambria"/>
                <a:cs typeface="Cambria"/>
              </a:rPr>
              <a:t>logical  </a:t>
            </a:r>
            <a:r>
              <a:rPr sz="2360" spc="208" dirty="0">
                <a:solidFill>
                  <a:srgbClr val="3B3B3B"/>
                </a:solidFill>
                <a:latin typeface="Cambria"/>
                <a:cs typeface="Cambria"/>
              </a:rPr>
              <a:t>pieces </a:t>
            </a:r>
            <a:r>
              <a:rPr sz="2360" spc="163" dirty="0">
                <a:solidFill>
                  <a:srgbClr val="3B3B3B"/>
                </a:solidFill>
                <a:latin typeface="Cambria"/>
                <a:cs typeface="Cambria"/>
              </a:rPr>
              <a:t>of </a:t>
            </a:r>
            <a:r>
              <a:rPr sz="2360" spc="204" dirty="0">
                <a:solidFill>
                  <a:srgbClr val="3B3B3B"/>
                </a:solidFill>
                <a:latin typeface="Cambria"/>
                <a:cs typeface="Cambria"/>
              </a:rPr>
              <a:t>the</a:t>
            </a:r>
            <a:r>
              <a:rPr sz="2360" spc="286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60" spc="185" dirty="0">
                <a:solidFill>
                  <a:srgbClr val="3B3B3B"/>
                </a:solidFill>
                <a:latin typeface="Cambria"/>
                <a:cs typeface="Cambria"/>
              </a:rPr>
              <a:t>description.</a:t>
            </a:r>
            <a:endParaRPr sz="2360">
              <a:solidFill>
                <a:prstClr val="black"/>
              </a:solidFill>
              <a:latin typeface="Cambria"/>
              <a:cs typeface="Cambria"/>
            </a:endParaRPr>
          </a:p>
          <a:p>
            <a:pPr marL="11527" marR="485843">
              <a:lnSpc>
                <a:spcPts val="2741"/>
              </a:lnSpc>
              <a:spcBef>
                <a:spcPts val="1325"/>
              </a:spcBef>
            </a:pPr>
            <a:r>
              <a:rPr sz="2360" b="1" spc="241" dirty="0">
                <a:solidFill>
                  <a:srgbClr val="0000FF"/>
                </a:solidFill>
                <a:latin typeface="Trebuchet MS"/>
                <a:cs typeface="Trebuchet MS"/>
              </a:rPr>
              <a:t>Syntax </a:t>
            </a:r>
            <a:r>
              <a:rPr sz="2360" b="1" spc="245" dirty="0">
                <a:solidFill>
                  <a:srgbClr val="0000FF"/>
                </a:solidFill>
                <a:latin typeface="Trebuchet MS"/>
                <a:cs typeface="Trebuchet MS"/>
              </a:rPr>
              <a:t>analysis </a:t>
            </a:r>
            <a:r>
              <a:rPr sz="2360" b="1" spc="268" dirty="0">
                <a:solidFill>
                  <a:srgbClr val="0000FF"/>
                </a:solidFill>
                <a:latin typeface="Trebuchet MS"/>
                <a:cs typeface="Trebuchet MS"/>
              </a:rPr>
              <a:t>(Parsing): </a:t>
            </a:r>
            <a:r>
              <a:rPr sz="2360" spc="168" dirty="0">
                <a:solidFill>
                  <a:srgbClr val="3B3B3B"/>
                </a:solidFill>
                <a:latin typeface="Cambria"/>
                <a:cs typeface="Cambria"/>
              </a:rPr>
              <a:t>Identify </a:t>
            </a:r>
            <a:r>
              <a:rPr sz="2360" spc="191" dirty="0">
                <a:solidFill>
                  <a:srgbClr val="3B3B3B"/>
                </a:solidFill>
                <a:latin typeface="Cambria"/>
                <a:cs typeface="Cambria"/>
              </a:rPr>
              <a:t>how</a:t>
            </a:r>
            <a:r>
              <a:rPr sz="2360" spc="-19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60" spc="191" dirty="0">
                <a:solidFill>
                  <a:srgbClr val="3B3B3B"/>
                </a:solidFill>
                <a:latin typeface="Cambria"/>
                <a:cs typeface="Cambria"/>
              </a:rPr>
              <a:t>those  </a:t>
            </a:r>
            <a:r>
              <a:rPr sz="2360" spc="208" dirty="0">
                <a:solidFill>
                  <a:srgbClr val="3B3B3B"/>
                </a:solidFill>
                <a:latin typeface="Cambria"/>
                <a:cs typeface="Cambria"/>
              </a:rPr>
              <a:t>pieces </a:t>
            </a:r>
            <a:r>
              <a:rPr sz="2360" spc="185" dirty="0">
                <a:solidFill>
                  <a:srgbClr val="3B3B3B"/>
                </a:solidFill>
                <a:latin typeface="Cambria"/>
                <a:cs typeface="Cambria"/>
              </a:rPr>
              <a:t>relate </a:t>
            </a:r>
            <a:r>
              <a:rPr sz="2360" spc="159" dirty="0">
                <a:solidFill>
                  <a:srgbClr val="3B3B3B"/>
                </a:solidFill>
                <a:latin typeface="Cambria"/>
                <a:cs typeface="Cambria"/>
              </a:rPr>
              <a:t>to </a:t>
            </a:r>
            <a:r>
              <a:rPr sz="2360" spc="245" dirty="0">
                <a:solidFill>
                  <a:srgbClr val="3B3B3B"/>
                </a:solidFill>
                <a:latin typeface="Cambria"/>
                <a:cs typeface="Cambria"/>
              </a:rPr>
              <a:t>each</a:t>
            </a:r>
            <a:r>
              <a:rPr sz="2360" spc="336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60" spc="195" dirty="0">
                <a:solidFill>
                  <a:srgbClr val="3B3B3B"/>
                </a:solidFill>
                <a:latin typeface="Cambria"/>
                <a:cs typeface="Cambria"/>
              </a:rPr>
              <a:t>other.</a:t>
            </a:r>
            <a:endParaRPr sz="2360">
              <a:solidFill>
                <a:prstClr val="black"/>
              </a:solidFill>
              <a:latin typeface="Cambria"/>
              <a:cs typeface="Cambria"/>
            </a:endParaRPr>
          </a:p>
          <a:p>
            <a:pPr marL="11527" marR="391902">
              <a:lnSpc>
                <a:spcPts val="2741"/>
              </a:lnSpc>
              <a:spcBef>
                <a:spcPts val="1325"/>
              </a:spcBef>
            </a:pPr>
            <a:r>
              <a:rPr sz="2360" b="1" spc="281" dirty="0">
                <a:solidFill>
                  <a:srgbClr val="0000FF"/>
                </a:solidFill>
                <a:latin typeface="Trebuchet MS"/>
                <a:cs typeface="Trebuchet MS"/>
              </a:rPr>
              <a:t>Semantic </a:t>
            </a:r>
            <a:r>
              <a:rPr sz="2360" b="1" spc="218" dirty="0">
                <a:solidFill>
                  <a:srgbClr val="0000FF"/>
                </a:solidFill>
                <a:latin typeface="Trebuchet MS"/>
                <a:cs typeface="Trebuchet MS"/>
              </a:rPr>
              <a:t>analysis: </a:t>
            </a:r>
            <a:r>
              <a:rPr sz="2360" spc="168" dirty="0">
                <a:solidFill>
                  <a:srgbClr val="3B3B3B"/>
                </a:solidFill>
                <a:latin typeface="Cambria"/>
                <a:cs typeface="Cambria"/>
              </a:rPr>
              <a:t>Identify </a:t>
            </a:r>
            <a:r>
              <a:rPr sz="2360" spc="200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2360" spc="227" dirty="0">
                <a:solidFill>
                  <a:srgbClr val="3B3B3B"/>
                </a:solidFill>
                <a:latin typeface="Cambria"/>
                <a:cs typeface="Cambria"/>
              </a:rPr>
              <a:t>meaning </a:t>
            </a:r>
            <a:r>
              <a:rPr sz="2360" spc="168" dirty="0">
                <a:solidFill>
                  <a:srgbClr val="3B3B3B"/>
                </a:solidFill>
                <a:latin typeface="Cambria"/>
                <a:cs typeface="Cambria"/>
              </a:rPr>
              <a:t>of</a:t>
            </a:r>
            <a:r>
              <a:rPr sz="2360" spc="-27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60" spc="204" dirty="0">
                <a:solidFill>
                  <a:srgbClr val="3B3B3B"/>
                </a:solidFill>
                <a:latin typeface="Cambria"/>
                <a:cs typeface="Cambria"/>
              </a:rPr>
              <a:t>the  </a:t>
            </a:r>
            <a:r>
              <a:rPr sz="2360" spc="168" dirty="0">
                <a:solidFill>
                  <a:srgbClr val="3B3B3B"/>
                </a:solidFill>
                <a:latin typeface="Cambria"/>
                <a:cs typeface="Cambria"/>
              </a:rPr>
              <a:t>overall</a:t>
            </a:r>
            <a:r>
              <a:rPr sz="2360" spc="218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60" spc="200" dirty="0">
                <a:solidFill>
                  <a:srgbClr val="3B3B3B"/>
                </a:solidFill>
                <a:latin typeface="Cambria"/>
                <a:cs typeface="Cambria"/>
              </a:rPr>
              <a:t>structure.</a:t>
            </a:r>
            <a:endParaRPr sz="2360">
              <a:solidFill>
                <a:prstClr val="black"/>
              </a:solidFill>
              <a:latin typeface="Cambria"/>
              <a:cs typeface="Cambria"/>
            </a:endParaRPr>
          </a:p>
          <a:p>
            <a:pPr marL="11527">
              <a:spcBef>
                <a:spcPts val="1162"/>
              </a:spcBef>
            </a:pPr>
            <a:r>
              <a:rPr sz="2360" b="1" spc="481" dirty="0">
                <a:solidFill>
                  <a:srgbClr val="0000FF"/>
                </a:solidFill>
                <a:latin typeface="Trebuchet MS"/>
                <a:cs typeface="Trebuchet MS"/>
              </a:rPr>
              <a:t>IR </a:t>
            </a:r>
            <a:r>
              <a:rPr sz="2360" b="1" spc="222" dirty="0">
                <a:solidFill>
                  <a:srgbClr val="0000FF"/>
                </a:solidFill>
                <a:latin typeface="Trebuchet MS"/>
                <a:cs typeface="Trebuchet MS"/>
              </a:rPr>
              <a:t>Generation: </a:t>
            </a:r>
            <a:r>
              <a:rPr sz="2360" spc="231" dirty="0">
                <a:solidFill>
                  <a:srgbClr val="3B3B3B"/>
                </a:solidFill>
                <a:latin typeface="Cambria"/>
                <a:cs typeface="Cambria"/>
              </a:rPr>
              <a:t>Design </a:t>
            </a:r>
            <a:r>
              <a:rPr sz="2360" spc="204" dirty="0">
                <a:solidFill>
                  <a:srgbClr val="3B3B3B"/>
                </a:solidFill>
                <a:latin typeface="Cambria"/>
                <a:cs typeface="Cambria"/>
              </a:rPr>
              <a:t>one </a:t>
            </a:r>
            <a:r>
              <a:rPr sz="2360" spc="172" dirty="0">
                <a:solidFill>
                  <a:srgbClr val="3B3B3B"/>
                </a:solidFill>
                <a:latin typeface="Cambria"/>
                <a:cs typeface="Cambria"/>
              </a:rPr>
              <a:t>possible</a:t>
            </a:r>
            <a:r>
              <a:rPr sz="2360" spc="-231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60" spc="200" dirty="0">
                <a:solidFill>
                  <a:srgbClr val="3B3B3B"/>
                </a:solidFill>
                <a:latin typeface="Cambria"/>
                <a:cs typeface="Cambria"/>
              </a:rPr>
              <a:t>structure.</a:t>
            </a:r>
            <a:endParaRPr sz="2360">
              <a:solidFill>
                <a:prstClr val="black"/>
              </a:solidFill>
              <a:latin typeface="Cambria"/>
              <a:cs typeface="Cambria"/>
            </a:endParaRPr>
          </a:p>
          <a:p>
            <a:pPr marL="11527">
              <a:spcBef>
                <a:spcPts val="1234"/>
              </a:spcBef>
            </a:pPr>
            <a:r>
              <a:rPr sz="2360" b="1" spc="481" dirty="0">
                <a:solidFill>
                  <a:srgbClr val="0000FF"/>
                </a:solidFill>
                <a:latin typeface="Trebuchet MS"/>
                <a:cs typeface="Trebuchet MS"/>
              </a:rPr>
              <a:t>IR </a:t>
            </a:r>
            <a:r>
              <a:rPr sz="2360" b="1" spc="222" dirty="0">
                <a:solidFill>
                  <a:srgbClr val="0000FF"/>
                </a:solidFill>
                <a:latin typeface="Trebuchet MS"/>
                <a:cs typeface="Trebuchet MS"/>
              </a:rPr>
              <a:t>Optimization: </a:t>
            </a:r>
            <a:r>
              <a:rPr sz="2360" spc="185" dirty="0">
                <a:solidFill>
                  <a:srgbClr val="3B3B3B"/>
                </a:solidFill>
                <a:latin typeface="Cambria"/>
                <a:cs typeface="Cambria"/>
              </a:rPr>
              <a:t>Simplify </a:t>
            </a:r>
            <a:r>
              <a:rPr sz="2360" spc="200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2360" spc="191" dirty="0">
                <a:solidFill>
                  <a:srgbClr val="3B3B3B"/>
                </a:solidFill>
                <a:latin typeface="Cambria"/>
                <a:cs typeface="Cambria"/>
              </a:rPr>
              <a:t>intended</a:t>
            </a:r>
            <a:r>
              <a:rPr sz="2360" spc="-236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60" spc="200" dirty="0">
                <a:solidFill>
                  <a:srgbClr val="3B3B3B"/>
                </a:solidFill>
                <a:latin typeface="Cambria"/>
                <a:cs typeface="Cambria"/>
              </a:rPr>
              <a:t>structure.</a:t>
            </a:r>
            <a:endParaRPr sz="2360">
              <a:solidFill>
                <a:prstClr val="black"/>
              </a:solidFill>
              <a:latin typeface="Cambria"/>
              <a:cs typeface="Cambria"/>
            </a:endParaRPr>
          </a:p>
          <a:p>
            <a:pPr marL="11527">
              <a:spcBef>
                <a:spcPts val="1225"/>
              </a:spcBef>
            </a:pPr>
            <a:r>
              <a:rPr sz="2360" b="1" spc="218" dirty="0">
                <a:solidFill>
                  <a:srgbClr val="0000FF"/>
                </a:solidFill>
                <a:latin typeface="Trebuchet MS"/>
                <a:cs typeface="Trebuchet MS"/>
              </a:rPr>
              <a:t>Generation: </a:t>
            </a:r>
            <a:r>
              <a:rPr sz="2360" spc="222" dirty="0">
                <a:solidFill>
                  <a:srgbClr val="3B3B3B"/>
                </a:solidFill>
                <a:latin typeface="Cambria"/>
                <a:cs typeface="Cambria"/>
              </a:rPr>
              <a:t>Fabricate </a:t>
            </a:r>
            <a:r>
              <a:rPr sz="2360" spc="200" dirty="0">
                <a:solidFill>
                  <a:srgbClr val="3B3B3B"/>
                </a:solidFill>
                <a:latin typeface="Cambria"/>
                <a:cs typeface="Cambria"/>
              </a:rPr>
              <a:t>the</a:t>
            </a:r>
            <a:r>
              <a:rPr sz="2360" spc="54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60" spc="200" dirty="0">
                <a:solidFill>
                  <a:srgbClr val="3B3B3B"/>
                </a:solidFill>
                <a:latin typeface="Cambria"/>
                <a:cs typeface="Cambria"/>
              </a:rPr>
              <a:t>structure.</a:t>
            </a:r>
            <a:endParaRPr sz="2360">
              <a:solidFill>
                <a:prstClr val="black"/>
              </a:solidFill>
              <a:latin typeface="Cambria"/>
              <a:cs typeface="Cambria"/>
            </a:endParaRPr>
          </a:p>
          <a:p>
            <a:pPr marL="11527">
              <a:spcBef>
                <a:spcPts val="1234"/>
              </a:spcBef>
            </a:pPr>
            <a:r>
              <a:rPr sz="2360" b="1" spc="222" dirty="0">
                <a:solidFill>
                  <a:srgbClr val="0000FF"/>
                </a:solidFill>
                <a:latin typeface="Trebuchet MS"/>
                <a:cs typeface="Trebuchet MS"/>
              </a:rPr>
              <a:t>Optimization: </a:t>
            </a:r>
            <a:r>
              <a:rPr sz="2360" spc="191" dirty="0">
                <a:solidFill>
                  <a:srgbClr val="3B3B3B"/>
                </a:solidFill>
                <a:latin typeface="Cambria"/>
                <a:cs typeface="Cambria"/>
              </a:rPr>
              <a:t>Improve </a:t>
            </a:r>
            <a:r>
              <a:rPr sz="2360" spc="200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2360" spc="185" dirty="0">
                <a:solidFill>
                  <a:srgbClr val="3B3B3B"/>
                </a:solidFill>
                <a:latin typeface="Cambria"/>
                <a:cs typeface="Cambria"/>
              </a:rPr>
              <a:t>resulting</a:t>
            </a:r>
            <a:r>
              <a:rPr sz="2360" spc="127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60" spc="200" dirty="0">
                <a:solidFill>
                  <a:srgbClr val="3B3B3B"/>
                </a:solidFill>
                <a:latin typeface="Cambria"/>
                <a:cs typeface="Cambria"/>
              </a:rPr>
              <a:t>structure.</a:t>
            </a:r>
            <a:endParaRPr sz="2360">
              <a:solidFill>
                <a:prstClr val="black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36983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25553" y="562471"/>
            <a:ext cx="7728793" cy="514405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3267" spc="286" dirty="0">
                <a:latin typeface="Cambria"/>
                <a:cs typeface="Cambria"/>
              </a:rPr>
              <a:t>The </a:t>
            </a:r>
            <a:r>
              <a:rPr sz="3267" spc="304" dirty="0">
                <a:latin typeface="Cambria"/>
                <a:cs typeface="Cambria"/>
              </a:rPr>
              <a:t>Structure </a:t>
            </a:r>
            <a:r>
              <a:rPr sz="3267" spc="222" dirty="0">
                <a:latin typeface="Cambria"/>
                <a:cs typeface="Cambria"/>
              </a:rPr>
              <a:t>of </a:t>
            </a:r>
            <a:r>
              <a:rPr sz="3267" spc="349" dirty="0">
                <a:latin typeface="Cambria"/>
                <a:cs typeface="Cambria"/>
              </a:rPr>
              <a:t>a </a:t>
            </a:r>
            <a:r>
              <a:rPr sz="3267" spc="331" dirty="0">
                <a:latin typeface="Cambria"/>
                <a:cs typeface="Cambria"/>
              </a:rPr>
              <a:t>Modern</a:t>
            </a:r>
            <a:r>
              <a:rPr sz="3267" spc="349" dirty="0">
                <a:latin typeface="Cambria"/>
                <a:cs typeface="Cambria"/>
              </a:rPr>
              <a:t> </a:t>
            </a:r>
            <a:r>
              <a:rPr sz="3267" spc="295" dirty="0">
                <a:latin typeface="Cambria"/>
                <a:cs typeface="Cambria"/>
              </a:rPr>
              <a:t>Compiler</a:t>
            </a:r>
            <a:endParaRPr sz="3267">
              <a:latin typeface="Cambria"/>
              <a:cs typeface="Cambria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839660" y="1659751"/>
          <a:ext cx="2489627" cy="43568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9627"/>
              </a:tblGrid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Lexical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Syntax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Semantic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Code</a:t>
                      </a:r>
                      <a:r>
                        <a:rPr sz="2200" spc="-3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3594847" y="1867220"/>
            <a:ext cx="1037345" cy="207469"/>
          </a:xfrm>
          <a:custGeom>
            <a:avLst/>
            <a:gdLst/>
            <a:ahLst/>
            <a:cxnLst/>
            <a:rect l="l" t="t" r="r" b="b"/>
            <a:pathLst>
              <a:path w="1143000" h="228600">
                <a:moveTo>
                  <a:pt x="857250" y="0"/>
                </a:moveTo>
                <a:lnTo>
                  <a:pt x="857250" y="57150"/>
                </a:lnTo>
                <a:lnTo>
                  <a:pt x="0" y="57150"/>
                </a:lnTo>
                <a:lnTo>
                  <a:pt x="0" y="171450"/>
                </a:lnTo>
                <a:lnTo>
                  <a:pt x="857250" y="171450"/>
                </a:lnTo>
                <a:lnTo>
                  <a:pt x="857250" y="228600"/>
                </a:lnTo>
                <a:lnTo>
                  <a:pt x="1143000" y="114300"/>
                </a:lnTo>
                <a:lnTo>
                  <a:pt x="857250" y="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3594847" y="1867220"/>
            <a:ext cx="1037345" cy="207469"/>
          </a:xfrm>
          <a:custGeom>
            <a:avLst/>
            <a:gdLst/>
            <a:ahLst/>
            <a:cxnLst/>
            <a:rect l="l" t="t" r="r" b="b"/>
            <a:pathLst>
              <a:path w="1143000" h="228600">
                <a:moveTo>
                  <a:pt x="0" y="57150"/>
                </a:moveTo>
                <a:lnTo>
                  <a:pt x="857250" y="57150"/>
                </a:lnTo>
                <a:lnTo>
                  <a:pt x="857250" y="0"/>
                </a:lnTo>
                <a:lnTo>
                  <a:pt x="1143000" y="114300"/>
                </a:lnTo>
                <a:lnTo>
                  <a:pt x="857250" y="228600"/>
                </a:lnTo>
                <a:lnTo>
                  <a:pt x="857250" y="171450"/>
                </a:lnTo>
                <a:lnTo>
                  <a:pt x="0" y="171450"/>
                </a:lnTo>
                <a:lnTo>
                  <a:pt x="0" y="5715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3594847" y="18672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4632192" y="207468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7536756" y="5601660"/>
            <a:ext cx="1037345" cy="207469"/>
          </a:xfrm>
          <a:custGeom>
            <a:avLst/>
            <a:gdLst/>
            <a:ahLst/>
            <a:cxnLst/>
            <a:rect l="l" t="t" r="r" b="b"/>
            <a:pathLst>
              <a:path w="1143000" h="228600">
                <a:moveTo>
                  <a:pt x="857250" y="0"/>
                </a:moveTo>
                <a:lnTo>
                  <a:pt x="857250" y="57150"/>
                </a:lnTo>
                <a:lnTo>
                  <a:pt x="0" y="57150"/>
                </a:lnTo>
                <a:lnTo>
                  <a:pt x="0" y="171450"/>
                </a:lnTo>
                <a:lnTo>
                  <a:pt x="857250" y="171450"/>
                </a:lnTo>
                <a:lnTo>
                  <a:pt x="857250" y="228600"/>
                </a:lnTo>
                <a:lnTo>
                  <a:pt x="1143000" y="114300"/>
                </a:lnTo>
                <a:lnTo>
                  <a:pt x="857250" y="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9" name="object 9"/>
          <p:cNvSpPr/>
          <p:nvPr/>
        </p:nvSpPr>
        <p:spPr>
          <a:xfrm>
            <a:off x="7536756" y="5601660"/>
            <a:ext cx="1037345" cy="207469"/>
          </a:xfrm>
          <a:custGeom>
            <a:avLst/>
            <a:gdLst/>
            <a:ahLst/>
            <a:cxnLst/>
            <a:rect l="l" t="t" r="r" b="b"/>
            <a:pathLst>
              <a:path w="1143000" h="228600">
                <a:moveTo>
                  <a:pt x="0" y="57150"/>
                </a:moveTo>
                <a:lnTo>
                  <a:pt x="857250" y="57150"/>
                </a:lnTo>
                <a:lnTo>
                  <a:pt x="857250" y="0"/>
                </a:lnTo>
                <a:lnTo>
                  <a:pt x="1143000" y="114300"/>
                </a:lnTo>
                <a:lnTo>
                  <a:pt x="857250" y="228600"/>
                </a:lnTo>
                <a:lnTo>
                  <a:pt x="857250" y="171450"/>
                </a:lnTo>
                <a:lnTo>
                  <a:pt x="0" y="171450"/>
                </a:lnTo>
                <a:lnTo>
                  <a:pt x="0" y="5715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536756" y="560166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8574101" y="58091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350034" y="1452283"/>
            <a:ext cx="1244813" cy="1244813"/>
          </a:xfrm>
          <a:custGeom>
            <a:avLst/>
            <a:gdLst/>
            <a:ahLst/>
            <a:cxnLst/>
            <a:rect l="l" t="t" r="r" b="b"/>
            <a:pathLst>
              <a:path w="1371600" h="1371600">
                <a:moveTo>
                  <a:pt x="1286510" y="0"/>
                </a:moveTo>
                <a:lnTo>
                  <a:pt x="256540" y="0"/>
                </a:lnTo>
                <a:lnTo>
                  <a:pt x="225563" y="7401"/>
                </a:lnTo>
                <a:lnTo>
                  <a:pt x="198278" y="26828"/>
                </a:lnTo>
                <a:lnTo>
                  <a:pt x="178851" y="54113"/>
                </a:lnTo>
                <a:lnTo>
                  <a:pt x="171450" y="85089"/>
                </a:lnTo>
                <a:lnTo>
                  <a:pt x="171450" y="1200150"/>
                </a:lnTo>
                <a:lnTo>
                  <a:pt x="85090" y="1200150"/>
                </a:lnTo>
                <a:lnTo>
                  <a:pt x="54113" y="1207571"/>
                </a:lnTo>
                <a:lnTo>
                  <a:pt x="26828" y="1227137"/>
                </a:lnTo>
                <a:lnTo>
                  <a:pt x="7401" y="1254799"/>
                </a:lnTo>
                <a:lnTo>
                  <a:pt x="0" y="1286510"/>
                </a:lnTo>
                <a:lnTo>
                  <a:pt x="7401" y="1317486"/>
                </a:lnTo>
                <a:lnTo>
                  <a:pt x="26828" y="1344771"/>
                </a:lnTo>
                <a:lnTo>
                  <a:pt x="54113" y="1364198"/>
                </a:lnTo>
                <a:lnTo>
                  <a:pt x="85090" y="1371600"/>
                </a:lnTo>
                <a:lnTo>
                  <a:pt x="1115060" y="1371600"/>
                </a:lnTo>
                <a:lnTo>
                  <a:pt x="1146036" y="1364198"/>
                </a:lnTo>
                <a:lnTo>
                  <a:pt x="1173321" y="1344771"/>
                </a:lnTo>
                <a:lnTo>
                  <a:pt x="1192748" y="1317486"/>
                </a:lnTo>
                <a:lnTo>
                  <a:pt x="1200150" y="1286510"/>
                </a:lnTo>
                <a:lnTo>
                  <a:pt x="1200150" y="171450"/>
                </a:lnTo>
                <a:lnTo>
                  <a:pt x="1286510" y="171450"/>
                </a:lnTo>
                <a:lnTo>
                  <a:pt x="1317486" y="164028"/>
                </a:lnTo>
                <a:lnTo>
                  <a:pt x="1344771" y="144462"/>
                </a:lnTo>
                <a:lnTo>
                  <a:pt x="1364198" y="116800"/>
                </a:lnTo>
                <a:lnTo>
                  <a:pt x="1371600" y="85089"/>
                </a:lnTo>
                <a:lnTo>
                  <a:pt x="1364198" y="54113"/>
                </a:lnTo>
                <a:lnTo>
                  <a:pt x="1344771" y="26828"/>
                </a:lnTo>
                <a:lnTo>
                  <a:pt x="1317486" y="7401"/>
                </a:lnTo>
                <a:lnTo>
                  <a:pt x="1286510" y="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350034" y="1452283"/>
            <a:ext cx="1244813" cy="1244813"/>
          </a:xfrm>
          <a:custGeom>
            <a:avLst/>
            <a:gdLst/>
            <a:ahLst/>
            <a:cxnLst/>
            <a:rect l="l" t="t" r="r" b="b"/>
            <a:pathLst>
              <a:path w="1371600" h="1371600">
                <a:moveTo>
                  <a:pt x="85090" y="1371600"/>
                </a:moveTo>
                <a:lnTo>
                  <a:pt x="54113" y="1364198"/>
                </a:lnTo>
                <a:lnTo>
                  <a:pt x="26828" y="1344771"/>
                </a:lnTo>
                <a:lnTo>
                  <a:pt x="7401" y="1317486"/>
                </a:lnTo>
                <a:lnTo>
                  <a:pt x="0" y="1286510"/>
                </a:lnTo>
                <a:lnTo>
                  <a:pt x="7401" y="1254799"/>
                </a:lnTo>
                <a:lnTo>
                  <a:pt x="26828" y="1227137"/>
                </a:lnTo>
                <a:lnTo>
                  <a:pt x="54113" y="1207571"/>
                </a:lnTo>
                <a:lnTo>
                  <a:pt x="85090" y="1200150"/>
                </a:lnTo>
                <a:lnTo>
                  <a:pt x="171450" y="1200150"/>
                </a:lnTo>
                <a:lnTo>
                  <a:pt x="171450" y="85089"/>
                </a:lnTo>
                <a:lnTo>
                  <a:pt x="178851" y="54113"/>
                </a:lnTo>
                <a:lnTo>
                  <a:pt x="198278" y="26828"/>
                </a:lnTo>
                <a:lnTo>
                  <a:pt x="225563" y="7401"/>
                </a:lnTo>
                <a:lnTo>
                  <a:pt x="256540" y="0"/>
                </a:lnTo>
                <a:lnTo>
                  <a:pt x="1286510" y="0"/>
                </a:lnTo>
                <a:lnTo>
                  <a:pt x="1317486" y="7401"/>
                </a:lnTo>
                <a:lnTo>
                  <a:pt x="1344771" y="26828"/>
                </a:lnTo>
                <a:lnTo>
                  <a:pt x="1364198" y="54113"/>
                </a:lnTo>
                <a:lnTo>
                  <a:pt x="1371600" y="85089"/>
                </a:lnTo>
                <a:lnTo>
                  <a:pt x="1364198" y="116800"/>
                </a:lnTo>
                <a:lnTo>
                  <a:pt x="1344771" y="144462"/>
                </a:lnTo>
                <a:lnTo>
                  <a:pt x="1317486" y="164028"/>
                </a:lnTo>
                <a:lnTo>
                  <a:pt x="1286510" y="171450"/>
                </a:lnTo>
                <a:lnTo>
                  <a:pt x="1200150" y="171450"/>
                </a:lnTo>
                <a:lnTo>
                  <a:pt x="1200150" y="1286510"/>
                </a:lnTo>
                <a:lnTo>
                  <a:pt x="1192748" y="1317486"/>
                </a:lnTo>
                <a:lnTo>
                  <a:pt x="1173321" y="1344771"/>
                </a:lnTo>
                <a:lnTo>
                  <a:pt x="1146036" y="1364198"/>
                </a:lnTo>
                <a:lnTo>
                  <a:pt x="1115060" y="1371600"/>
                </a:lnTo>
                <a:lnTo>
                  <a:pt x="85090" y="13716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350034" y="145228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594847" y="269709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544824" y="1529506"/>
            <a:ext cx="116413" cy="78377"/>
          </a:xfrm>
          <a:custGeom>
            <a:avLst/>
            <a:gdLst/>
            <a:ahLst/>
            <a:cxnLst/>
            <a:rect l="l" t="t" r="r" b="b"/>
            <a:pathLst>
              <a:path w="128269" h="86360">
                <a:moveTo>
                  <a:pt x="128269" y="0"/>
                </a:moveTo>
                <a:lnTo>
                  <a:pt x="41909" y="0"/>
                </a:lnTo>
                <a:lnTo>
                  <a:pt x="26253" y="3710"/>
                </a:lnTo>
                <a:lnTo>
                  <a:pt x="12858" y="13493"/>
                </a:lnTo>
                <a:lnTo>
                  <a:pt x="3512" y="27324"/>
                </a:lnTo>
                <a:lnTo>
                  <a:pt x="0" y="43180"/>
                </a:lnTo>
                <a:lnTo>
                  <a:pt x="3512" y="59035"/>
                </a:lnTo>
                <a:lnTo>
                  <a:pt x="12858" y="72866"/>
                </a:lnTo>
                <a:lnTo>
                  <a:pt x="26253" y="82649"/>
                </a:lnTo>
                <a:lnTo>
                  <a:pt x="41909" y="86360"/>
                </a:lnTo>
                <a:lnTo>
                  <a:pt x="73620" y="78938"/>
                </a:lnTo>
                <a:lnTo>
                  <a:pt x="101282" y="59372"/>
                </a:lnTo>
                <a:lnTo>
                  <a:pt x="120848" y="31710"/>
                </a:lnTo>
                <a:lnTo>
                  <a:pt x="128269" y="0"/>
                </a:lnTo>
                <a:close/>
              </a:path>
            </a:pathLst>
          </a:custGeom>
          <a:solidFill>
            <a:srgbClr val="CCCCA2"/>
          </a:solidFill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544824" y="1529506"/>
            <a:ext cx="116413" cy="78377"/>
          </a:xfrm>
          <a:custGeom>
            <a:avLst/>
            <a:gdLst/>
            <a:ahLst/>
            <a:cxnLst/>
            <a:rect l="l" t="t" r="r" b="b"/>
            <a:pathLst>
              <a:path w="128269" h="86360">
                <a:moveTo>
                  <a:pt x="128269" y="0"/>
                </a:moveTo>
                <a:lnTo>
                  <a:pt x="120848" y="31710"/>
                </a:lnTo>
                <a:lnTo>
                  <a:pt x="101282" y="59372"/>
                </a:lnTo>
                <a:lnTo>
                  <a:pt x="73620" y="78938"/>
                </a:lnTo>
                <a:lnTo>
                  <a:pt x="41909" y="86360"/>
                </a:lnTo>
                <a:lnTo>
                  <a:pt x="26253" y="82649"/>
                </a:lnTo>
                <a:lnTo>
                  <a:pt x="12858" y="72866"/>
                </a:lnTo>
                <a:lnTo>
                  <a:pt x="3512" y="59035"/>
                </a:lnTo>
                <a:lnTo>
                  <a:pt x="0" y="43180"/>
                </a:lnTo>
                <a:lnTo>
                  <a:pt x="3512" y="27324"/>
                </a:lnTo>
                <a:lnTo>
                  <a:pt x="12858" y="13493"/>
                </a:lnTo>
                <a:lnTo>
                  <a:pt x="26253" y="3710"/>
                </a:lnTo>
                <a:lnTo>
                  <a:pt x="41909" y="0"/>
                </a:lnTo>
                <a:lnTo>
                  <a:pt x="128269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350034" y="145228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594847" y="269709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350033" y="2541494"/>
            <a:ext cx="155602" cy="155602"/>
          </a:xfrm>
          <a:custGeom>
            <a:avLst/>
            <a:gdLst/>
            <a:ahLst/>
            <a:cxnLst/>
            <a:rect l="l" t="t" r="r" b="b"/>
            <a:pathLst>
              <a:path w="171450" h="171450">
                <a:moveTo>
                  <a:pt x="85090" y="0"/>
                </a:moveTo>
                <a:lnTo>
                  <a:pt x="54113" y="7421"/>
                </a:lnTo>
                <a:lnTo>
                  <a:pt x="26828" y="26987"/>
                </a:lnTo>
                <a:lnTo>
                  <a:pt x="7401" y="54649"/>
                </a:lnTo>
                <a:lnTo>
                  <a:pt x="0" y="86360"/>
                </a:lnTo>
                <a:lnTo>
                  <a:pt x="7401" y="117336"/>
                </a:lnTo>
                <a:lnTo>
                  <a:pt x="26828" y="144621"/>
                </a:lnTo>
                <a:lnTo>
                  <a:pt x="54113" y="164048"/>
                </a:lnTo>
                <a:lnTo>
                  <a:pt x="85090" y="171450"/>
                </a:lnTo>
                <a:lnTo>
                  <a:pt x="116800" y="164048"/>
                </a:lnTo>
                <a:lnTo>
                  <a:pt x="144462" y="144621"/>
                </a:lnTo>
                <a:lnTo>
                  <a:pt x="164028" y="117336"/>
                </a:lnTo>
                <a:lnTo>
                  <a:pt x="171450" y="86360"/>
                </a:lnTo>
                <a:lnTo>
                  <a:pt x="85090" y="86360"/>
                </a:lnTo>
                <a:lnTo>
                  <a:pt x="100945" y="82649"/>
                </a:lnTo>
                <a:lnTo>
                  <a:pt x="114776" y="72866"/>
                </a:lnTo>
                <a:lnTo>
                  <a:pt x="124559" y="59035"/>
                </a:lnTo>
                <a:lnTo>
                  <a:pt x="128269" y="43179"/>
                </a:lnTo>
                <a:lnTo>
                  <a:pt x="124559" y="27324"/>
                </a:lnTo>
                <a:lnTo>
                  <a:pt x="114776" y="13493"/>
                </a:lnTo>
                <a:lnTo>
                  <a:pt x="100945" y="3710"/>
                </a:lnTo>
                <a:lnTo>
                  <a:pt x="85090" y="0"/>
                </a:lnTo>
                <a:close/>
              </a:path>
            </a:pathLst>
          </a:custGeom>
          <a:solidFill>
            <a:srgbClr val="CCCCA2"/>
          </a:solidFill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350033" y="2541494"/>
            <a:ext cx="155602" cy="155602"/>
          </a:xfrm>
          <a:custGeom>
            <a:avLst/>
            <a:gdLst/>
            <a:ahLst/>
            <a:cxnLst/>
            <a:rect l="l" t="t" r="r" b="b"/>
            <a:pathLst>
              <a:path w="171450" h="171450">
                <a:moveTo>
                  <a:pt x="171450" y="86360"/>
                </a:moveTo>
                <a:lnTo>
                  <a:pt x="164028" y="117336"/>
                </a:lnTo>
                <a:lnTo>
                  <a:pt x="144462" y="144621"/>
                </a:lnTo>
                <a:lnTo>
                  <a:pt x="116800" y="164048"/>
                </a:lnTo>
                <a:lnTo>
                  <a:pt x="85090" y="171450"/>
                </a:lnTo>
                <a:lnTo>
                  <a:pt x="54113" y="164048"/>
                </a:lnTo>
                <a:lnTo>
                  <a:pt x="26828" y="144621"/>
                </a:lnTo>
                <a:lnTo>
                  <a:pt x="7401" y="117336"/>
                </a:lnTo>
                <a:lnTo>
                  <a:pt x="0" y="86360"/>
                </a:lnTo>
                <a:lnTo>
                  <a:pt x="7401" y="54649"/>
                </a:lnTo>
                <a:lnTo>
                  <a:pt x="26828" y="26987"/>
                </a:lnTo>
                <a:lnTo>
                  <a:pt x="54113" y="7421"/>
                </a:lnTo>
                <a:lnTo>
                  <a:pt x="85090" y="0"/>
                </a:lnTo>
                <a:lnTo>
                  <a:pt x="100945" y="3710"/>
                </a:lnTo>
                <a:lnTo>
                  <a:pt x="128269" y="43179"/>
                </a:lnTo>
                <a:lnTo>
                  <a:pt x="100945" y="82649"/>
                </a:lnTo>
                <a:lnTo>
                  <a:pt x="85090" y="86360"/>
                </a:lnTo>
                <a:lnTo>
                  <a:pt x="171450" y="8636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350034" y="145228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594847" y="269709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582859" y="1452282"/>
            <a:ext cx="78377" cy="77225"/>
          </a:xfrm>
          <a:custGeom>
            <a:avLst/>
            <a:gdLst/>
            <a:ahLst/>
            <a:cxnLst/>
            <a:rect l="l" t="t" r="r" b="b"/>
            <a:pathLst>
              <a:path w="86359" h="85089">
                <a:moveTo>
                  <a:pt x="0" y="0"/>
                </a:moveTo>
                <a:lnTo>
                  <a:pt x="86359" y="85089"/>
                </a:lnTo>
                <a:lnTo>
                  <a:pt x="78938" y="54113"/>
                </a:lnTo>
                <a:lnTo>
                  <a:pt x="59372" y="26828"/>
                </a:lnTo>
                <a:lnTo>
                  <a:pt x="31710" y="7401"/>
                </a:lnTo>
                <a:lnTo>
                  <a:pt x="0" y="0"/>
                </a:lnTo>
                <a:close/>
              </a:path>
            </a:pathLst>
          </a:custGeom>
          <a:solidFill>
            <a:srgbClr val="CCCCA2"/>
          </a:solidFill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582859" y="1452282"/>
            <a:ext cx="78377" cy="77225"/>
          </a:xfrm>
          <a:custGeom>
            <a:avLst/>
            <a:gdLst/>
            <a:ahLst/>
            <a:cxnLst/>
            <a:rect l="l" t="t" r="r" b="b"/>
            <a:pathLst>
              <a:path w="86359" h="85089">
                <a:moveTo>
                  <a:pt x="0" y="0"/>
                </a:moveTo>
                <a:lnTo>
                  <a:pt x="31710" y="7401"/>
                </a:lnTo>
                <a:lnTo>
                  <a:pt x="59372" y="26828"/>
                </a:lnTo>
                <a:lnTo>
                  <a:pt x="78938" y="54113"/>
                </a:lnTo>
                <a:lnTo>
                  <a:pt x="86359" y="8508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350034" y="145228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594847" y="269709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505635" y="2541494"/>
            <a:ext cx="0" cy="78377"/>
          </a:xfrm>
          <a:custGeom>
            <a:avLst/>
            <a:gdLst/>
            <a:ahLst/>
            <a:cxnLst/>
            <a:rect l="l" t="t" r="r" b="b"/>
            <a:pathLst>
              <a:path h="86360">
                <a:moveTo>
                  <a:pt x="0" y="0"/>
                </a:moveTo>
                <a:lnTo>
                  <a:pt x="0" y="86360"/>
                </a:lnTo>
              </a:path>
            </a:pathLst>
          </a:custGeom>
          <a:ln w="3175">
            <a:solidFill>
              <a:srgbClr val="CCCCA2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2505635" y="2541494"/>
            <a:ext cx="0" cy="78377"/>
          </a:xfrm>
          <a:custGeom>
            <a:avLst/>
            <a:gdLst/>
            <a:ahLst/>
            <a:cxnLst/>
            <a:rect l="l" t="t" r="r" b="b"/>
            <a:pathLst>
              <a:path h="86360">
                <a:moveTo>
                  <a:pt x="0" y="0"/>
                </a:moveTo>
                <a:lnTo>
                  <a:pt x="0" y="863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350034" y="145228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3594847" y="269709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582859" y="1607884"/>
            <a:ext cx="934762" cy="0"/>
          </a:xfrm>
          <a:custGeom>
            <a:avLst/>
            <a:gdLst/>
            <a:ahLst/>
            <a:cxnLst/>
            <a:rect l="l" t="t" r="r" b="b"/>
            <a:pathLst>
              <a:path w="1029969">
                <a:moveTo>
                  <a:pt x="0" y="0"/>
                </a:moveTo>
                <a:lnTo>
                  <a:pt x="1029970" y="0"/>
                </a:lnTo>
              </a:path>
            </a:pathLst>
          </a:custGeom>
          <a:ln w="3175">
            <a:solidFill>
              <a:srgbClr val="CCCCA2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2582859" y="1607884"/>
            <a:ext cx="934762" cy="0"/>
          </a:xfrm>
          <a:custGeom>
            <a:avLst/>
            <a:gdLst/>
            <a:ahLst/>
            <a:cxnLst/>
            <a:rect l="l" t="t" r="r" b="b"/>
            <a:pathLst>
              <a:path w="1029969">
                <a:moveTo>
                  <a:pt x="0" y="0"/>
                </a:moveTo>
                <a:lnTo>
                  <a:pt x="102997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2350034" y="145228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3594847" y="269709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558654" y="1755417"/>
            <a:ext cx="826418" cy="602664"/>
          </a:xfrm>
          <a:prstGeom prst="rect">
            <a:avLst/>
          </a:prstGeom>
        </p:spPr>
        <p:txBody>
          <a:bodyPr vert="horz" wrap="square" lIns="0" tIns="38036" rIns="0" bIns="0" rtlCol="0">
            <a:spAutoFit/>
          </a:bodyPr>
          <a:lstStyle/>
          <a:p>
            <a:pPr marL="110655" marR="4611" indent="-99128">
              <a:lnSpc>
                <a:spcPts val="2233"/>
              </a:lnSpc>
              <a:spcBef>
                <a:spcPts val="300"/>
              </a:spcBef>
            </a:pPr>
            <a:r>
              <a:rPr sz="1997" dirty="0">
                <a:solidFill>
                  <a:srgbClr val="3B3B3B"/>
                </a:solidFill>
                <a:latin typeface="Arial"/>
                <a:cs typeface="Arial"/>
              </a:rPr>
              <a:t>S</a:t>
            </a:r>
            <a:r>
              <a:rPr sz="1997" spc="-5" dirty="0">
                <a:solidFill>
                  <a:srgbClr val="3B3B3B"/>
                </a:solidFill>
                <a:latin typeface="Arial"/>
                <a:cs typeface="Arial"/>
              </a:rPr>
              <a:t>o</a:t>
            </a:r>
            <a:r>
              <a:rPr sz="1997" dirty="0">
                <a:solidFill>
                  <a:srgbClr val="3B3B3B"/>
                </a:solidFill>
                <a:latin typeface="Arial"/>
                <a:cs typeface="Arial"/>
              </a:rPr>
              <a:t>u</a:t>
            </a:r>
            <a:r>
              <a:rPr sz="1997" spc="-5" dirty="0">
                <a:solidFill>
                  <a:srgbClr val="3B3B3B"/>
                </a:solidFill>
                <a:latin typeface="Arial"/>
                <a:cs typeface="Arial"/>
              </a:rPr>
              <a:t>r</a:t>
            </a:r>
            <a:r>
              <a:rPr sz="1997" dirty="0">
                <a:solidFill>
                  <a:srgbClr val="3B3B3B"/>
                </a:solidFill>
                <a:latin typeface="Arial"/>
                <a:cs typeface="Arial"/>
              </a:rPr>
              <a:t>ce  </a:t>
            </a:r>
            <a:r>
              <a:rPr sz="1997" spc="-5" dirty="0">
                <a:solidFill>
                  <a:srgbClr val="3B3B3B"/>
                </a:solidFill>
                <a:latin typeface="Arial"/>
                <a:cs typeface="Arial"/>
              </a:rPr>
              <a:t>Code</a:t>
            </a:r>
            <a:endParaRPr sz="1997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8781570" y="5186723"/>
            <a:ext cx="1659751" cy="944903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3458" rIns="0" bIns="0" rtlCol="0">
            <a:spAutoFit/>
          </a:bodyPr>
          <a:lstStyle/>
          <a:p>
            <a:pPr>
              <a:spcBef>
                <a:spcPts val="27"/>
              </a:spcBef>
            </a:pPr>
            <a:endParaRPr sz="1951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497946" marR="242633" indent="-248973">
              <a:lnSpc>
                <a:spcPts val="2469"/>
              </a:lnSpc>
            </a:pPr>
            <a:r>
              <a:rPr sz="2178" b="1" spc="-5" dirty="0">
                <a:solidFill>
                  <a:srgbClr val="00FF00"/>
                </a:solidFill>
                <a:latin typeface="Courier New"/>
                <a:cs typeface="Courier New"/>
              </a:rPr>
              <a:t>Machine  Code</a:t>
            </a:r>
            <a:endParaRPr sz="2178">
              <a:solidFill>
                <a:prstClr val="black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87131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25553" y="562471"/>
            <a:ext cx="7728793" cy="514405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3267" spc="286" dirty="0">
                <a:latin typeface="Cambria"/>
                <a:cs typeface="Cambria"/>
              </a:rPr>
              <a:t>The </a:t>
            </a:r>
            <a:r>
              <a:rPr sz="3267" spc="304" dirty="0">
                <a:latin typeface="Cambria"/>
                <a:cs typeface="Cambria"/>
              </a:rPr>
              <a:t>Structure </a:t>
            </a:r>
            <a:r>
              <a:rPr sz="3267" spc="222" dirty="0">
                <a:latin typeface="Cambria"/>
                <a:cs typeface="Cambria"/>
              </a:rPr>
              <a:t>of </a:t>
            </a:r>
            <a:r>
              <a:rPr sz="3267" spc="349" dirty="0">
                <a:latin typeface="Cambria"/>
                <a:cs typeface="Cambria"/>
              </a:rPr>
              <a:t>a </a:t>
            </a:r>
            <a:r>
              <a:rPr sz="3267" spc="331" dirty="0">
                <a:latin typeface="Cambria"/>
                <a:cs typeface="Cambria"/>
              </a:rPr>
              <a:t>Modern</a:t>
            </a:r>
            <a:r>
              <a:rPr sz="3267" spc="349" dirty="0">
                <a:latin typeface="Cambria"/>
                <a:cs typeface="Cambria"/>
              </a:rPr>
              <a:t> </a:t>
            </a:r>
            <a:r>
              <a:rPr sz="3267" spc="295" dirty="0">
                <a:latin typeface="Cambria"/>
                <a:cs typeface="Cambria"/>
              </a:rPr>
              <a:t>Compiler</a:t>
            </a:r>
            <a:endParaRPr sz="3267">
              <a:latin typeface="Cambria"/>
              <a:cs typeface="Cambria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839660" y="1659751"/>
          <a:ext cx="2489627" cy="43568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9627"/>
              </a:tblGrid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Lexical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6208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Syntax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6208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Semantic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6208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6208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Code</a:t>
                      </a:r>
                      <a:r>
                        <a:rPr sz="2200" spc="-3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3594847" y="1867220"/>
            <a:ext cx="1037345" cy="207469"/>
          </a:xfrm>
          <a:custGeom>
            <a:avLst/>
            <a:gdLst/>
            <a:ahLst/>
            <a:cxnLst/>
            <a:rect l="l" t="t" r="r" b="b"/>
            <a:pathLst>
              <a:path w="1143000" h="228600">
                <a:moveTo>
                  <a:pt x="857250" y="0"/>
                </a:moveTo>
                <a:lnTo>
                  <a:pt x="857250" y="57150"/>
                </a:lnTo>
                <a:lnTo>
                  <a:pt x="0" y="57150"/>
                </a:lnTo>
                <a:lnTo>
                  <a:pt x="0" y="171450"/>
                </a:lnTo>
                <a:lnTo>
                  <a:pt x="857250" y="171450"/>
                </a:lnTo>
                <a:lnTo>
                  <a:pt x="857250" y="228600"/>
                </a:lnTo>
                <a:lnTo>
                  <a:pt x="1143000" y="114300"/>
                </a:lnTo>
                <a:lnTo>
                  <a:pt x="857250" y="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3594847" y="1867220"/>
            <a:ext cx="1037345" cy="207469"/>
          </a:xfrm>
          <a:custGeom>
            <a:avLst/>
            <a:gdLst/>
            <a:ahLst/>
            <a:cxnLst/>
            <a:rect l="l" t="t" r="r" b="b"/>
            <a:pathLst>
              <a:path w="1143000" h="228600">
                <a:moveTo>
                  <a:pt x="0" y="57150"/>
                </a:moveTo>
                <a:lnTo>
                  <a:pt x="857250" y="57150"/>
                </a:lnTo>
                <a:lnTo>
                  <a:pt x="857250" y="0"/>
                </a:lnTo>
                <a:lnTo>
                  <a:pt x="1143000" y="114300"/>
                </a:lnTo>
                <a:lnTo>
                  <a:pt x="857250" y="228600"/>
                </a:lnTo>
                <a:lnTo>
                  <a:pt x="857250" y="171450"/>
                </a:lnTo>
                <a:lnTo>
                  <a:pt x="0" y="171450"/>
                </a:lnTo>
                <a:lnTo>
                  <a:pt x="0" y="5715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3594847" y="18672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4632192" y="207468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7536756" y="5601660"/>
            <a:ext cx="1037345" cy="207469"/>
          </a:xfrm>
          <a:custGeom>
            <a:avLst/>
            <a:gdLst/>
            <a:ahLst/>
            <a:cxnLst/>
            <a:rect l="l" t="t" r="r" b="b"/>
            <a:pathLst>
              <a:path w="1143000" h="228600">
                <a:moveTo>
                  <a:pt x="857250" y="0"/>
                </a:moveTo>
                <a:lnTo>
                  <a:pt x="857250" y="57150"/>
                </a:lnTo>
                <a:lnTo>
                  <a:pt x="0" y="57150"/>
                </a:lnTo>
                <a:lnTo>
                  <a:pt x="0" y="171450"/>
                </a:lnTo>
                <a:lnTo>
                  <a:pt x="857250" y="171450"/>
                </a:lnTo>
                <a:lnTo>
                  <a:pt x="857250" y="228600"/>
                </a:lnTo>
                <a:lnTo>
                  <a:pt x="1143000" y="114300"/>
                </a:lnTo>
                <a:lnTo>
                  <a:pt x="857250" y="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9" name="object 9"/>
          <p:cNvSpPr/>
          <p:nvPr/>
        </p:nvSpPr>
        <p:spPr>
          <a:xfrm>
            <a:off x="7536756" y="5601660"/>
            <a:ext cx="1037345" cy="207469"/>
          </a:xfrm>
          <a:custGeom>
            <a:avLst/>
            <a:gdLst/>
            <a:ahLst/>
            <a:cxnLst/>
            <a:rect l="l" t="t" r="r" b="b"/>
            <a:pathLst>
              <a:path w="1143000" h="228600">
                <a:moveTo>
                  <a:pt x="0" y="57150"/>
                </a:moveTo>
                <a:lnTo>
                  <a:pt x="857250" y="57150"/>
                </a:lnTo>
                <a:lnTo>
                  <a:pt x="857250" y="0"/>
                </a:lnTo>
                <a:lnTo>
                  <a:pt x="1143000" y="114300"/>
                </a:lnTo>
                <a:lnTo>
                  <a:pt x="857250" y="228600"/>
                </a:lnTo>
                <a:lnTo>
                  <a:pt x="857250" y="171450"/>
                </a:lnTo>
                <a:lnTo>
                  <a:pt x="0" y="171450"/>
                </a:lnTo>
                <a:lnTo>
                  <a:pt x="0" y="5715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536756" y="560166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8574101" y="58091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350034" y="1452283"/>
            <a:ext cx="1244813" cy="1244813"/>
          </a:xfrm>
          <a:custGeom>
            <a:avLst/>
            <a:gdLst/>
            <a:ahLst/>
            <a:cxnLst/>
            <a:rect l="l" t="t" r="r" b="b"/>
            <a:pathLst>
              <a:path w="1371600" h="1371600">
                <a:moveTo>
                  <a:pt x="1286510" y="0"/>
                </a:moveTo>
                <a:lnTo>
                  <a:pt x="256540" y="0"/>
                </a:lnTo>
                <a:lnTo>
                  <a:pt x="225563" y="7401"/>
                </a:lnTo>
                <a:lnTo>
                  <a:pt x="198278" y="26828"/>
                </a:lnTo>
                <a:lnTo>
                  <a:pt x="178851" y="54113"/>
                </a:lnTo>
                <a:lnTo>
                  <a:pt x="171450" y="85089"/>
                </a:lnTo>
                <a:lnTo>
                  <a:pt x="171450" y="1200150"/>
                </a:lnTo>
                <a:lnTo>
                  <a:pt x="85090" y="1200150"/>
                </a:lnTo>
                <a:lnTo>
                  <a:pt x="54113" y="1207571"/>
                </a:lnTo>
                <a:lnTo>
                  <a:pt x="26828" y="1227137"/>
                </a:lnTo>
                <a:lnTo>
                  <a:pt x="7401" y="1254799"/>
                </a:lnTo>
                <a:lnTo>
                  <a:pt x="0" y="1286510"/>
                </a:lnTo>
                <a:lnTo>
                  <a:pt x="7401" y="1317486"/>
                </a:lnTo>
                <a:lnTo>
                  <a:pt x="26828" y="1344771"/>
                </a:lnTo>
                <a:lnTo>
                  <a:pt x="54113" y="1364198"/>
                </a:lnTo>
                <a:lnTo>
                  <a:pt x="85090" y="1371600"/>
                </a:lnTo>
                <a:lnTo>
                  <a:pt x="1115060" y="1371600"/>
                </a:lnTo>
                <a:lnTo>
                  <a:pt x="1146036" y="1364198"/>
                </a:lnTo>
                <a:lnTo>
                  <a:pt x="1173321" y="1344771"/>
                </a:lnTo>
                <a:lnTo>
                  <a:pt x="1192748" y="1317486"/>
                </a:lnTo>
                <a:lnTo>
                  <a:pt x="1200150" y="1286510"/>
                </a:lnTo>
                <a:lnTo>
                  <a:pt x="1200150" y="171450"/>
                </a:lnTo>
                <a:lnTo>
                  <a:pt x="1286510" y="171450"/>
                </a:lnTo>
                <a:lnTo>
                  <a:pt x="1317486" y="164028"/>
                </a:lnTo>
                <a:lnTo>
                  <a:pt x="1344771" y="144462"/>
                </a:lnTo>
                <a:lnTo>
                  <a:pt x="1364198" y="116800"/>
                </a:lnTo>
                <a:lnTo>
                  <a:pt x="1371600" y="85089"/>
                </a:lnTo>
                <a:lnTo>
                  <a:pt x="1364198" y="54113"/>
                </a:lnTo>
                <a:lnTo>
                  <a:pt x="1344771" y="26828"/>
                </a:lnTo>
                <a:lnTo>
                  <a:pt x="1317486" y="7401"/>
                </a:lnTo>
                <a:lnTo>
                  <a:pt x="1286510" y="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350034" y="1452283"/>
            <a:ext cx="1244813" cy="1244813"/>
          </a:xfrm>
          <a:custGeom>
            <a:avLst/>
            <a:gdLst/>
            <a:ahLst/>
            <a:cxnLst/>
            <a:rect l="l" t="t" r="r" b="b"/>
            <a:pathLst>
              <a:path w="1371600" h="1371600">
                <a:moveTo>
                  <a:pt x="85090" y="1371600"/>
                </a:moveTo>
                <a:lnTo>
                  <a:pt x="54113" y="1364198"/>
                </a:lnTo>
                <a:lnTo>
                  <a:pt x="26828" y="1344771"/>
                </a:lnTo>
                <a:lnTo>
                  <a:pt x="7401" y="1317486"/>
                </a:lnTo>
                <a:lnTo>
                  <a:pt x="0" y="1286510"/>
                </a:lnTo>
                <a:lnTo>
                  <a:pt x="7401" y="1254799"/>
                </a:lnTo>
                <a:lnTo>
                  <a:pt x="26828" y="1227137"/>
                </a:lnTo>
                <a:lnTo>
                  <a:pt x="54113" y="1207571"/>
                </a:lnTo>
                <a:lnTo>
                  <a:pt x="85090" y="1200150"/>
                </a:lnTo>
                <a:lnTo>
                  <a:pt x="171450" y="1200150"/>
                </a:lnTo>
                <a:lnTo>
                  <a:pt x="171450" y="85089"/>
                </a:lnTo>
                <a:lnTo>
                  <a:pt x="178851" y="54113"/>
                </a:lnTo>
                <a:lnTo>
                  <a:pt x="198278" y="26828"/>
                </a:lnTo>
                <a:lnTo>
                  <a:pt x="225563" y="7401"/>
                </a:lnTo>
                <a:lnTo>
                  <a:pt x="256540" y="0"/>
                </a:lnTo>
                <a:lnTo>
                  <a:pt x="1286510" y="0"/>
                </a:lnTo>
                <a:lnTo>
                  <a:pt x="1317486" y="7401"/>
                </a:lnTo>
                <a:lnTo>
                  <a:pt x="1344771" y="26828"/>
                </a:lnTo>
                <a:lnTo>
                  <a:pt x="1364198" y="54113"/>
                </a:lnTo>
                <a:lnTo>
                  <a:pt x="1371600" y="85089"/>
                </a:lnTo>
                <a:lnTo>
                  <a:pt x="1364198" y="116800"/>
                </a:lnTo>
                <a:lnTo>
                  <a:pt x="1344771" y="144462"/>
                </a:lnTo>
                <a:lnTo>
                  <a:pt x="1317486" y="164028"/>
                </a:lnTo>
                <a:lnTo>
                  <a:pt x="1286510" y="171450"/>
                </a:lnTo>
                <a:lnTo>
                  <a:pt x="1200150" y="171450"/>
                </a:lnTo>
                <a:lnTo>
                  <a:pt x="1200150" y="1286510"/>
                </a:lnTo>
                <a:lnTo>
                  <a:pt x="1192748" y="1317486"/>
                </a:lnTo>
                <a:lnTo>
                  <a:pt x="1173321" y="1344771"/>
                </a:lnTo>
                <a:lnTo>
                  <a:pt x="1146036" y="1364198"/>
                </a:lnTo>
                <a:lnTo>
                  <a:pt x="1115060" y="1371600"/>
                </a:lnTo>
                <a:lnTo>
                  <a:pt x="85090" y="13716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350034" y="145228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594847" y="269709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544824" y="1529506"/>
            <a:ext cx="116413" cy="78377"/>
          </a:xfrm>
          <a:custGeom>
            <a:avLst/>
            <a:gdLst/>
            <a:ahLst/>
            <a:cxnLst/>
            <a:rect l="l" t="t" r="r" b="b"/>
            <a:pathLst>
              <a:path w="128269" h="86360">
                <a:moveTo>
                  <a:pt x="128269" y="0"/>
                </a:moveTo>
                <a:lnTo>
                  <a:pt x="41909" y="0"/>
                </a:lnTo>
                <a:lnTo>
                  <a:pt x="26253" y="3710"/>
                </a:lnTo>
                <a:lnTo>
                  <a:pt x="12858" y="13493"/>
                </a:lnTo>
                <a:lnTo>
                  <a:pt x="3512" y="27324"/>
                </a:lnTo>
                <a:lnTo>
                  <a:pt x="0" y="43180"/>
                </a:lnTo>
                <a:lnTo>
                  <a:pt x="3512" y="59035"/>
                </a:lnTo>
                <a:lnTo>
                  <a:pt x="12858" y="72866"/>
                </a:lnTo>
                <a:lnTo>
                  <a:pt x="26253" y="82649"/>
                </a:lnTo>
                <a:lnTo>
                  <a:pt x="41909" y="86360"/>
                </a:lnTo>
                <a:lnTo>
                  <a:pt x="73620" y="78938"/>
                </a:lnTo>
                <a:lnTo>
                  <a:pt x="101282" y="59372"/>
                </a:lnTo>
                <a:lnTo>
                  <a:pt x="120848" y="31710"/>
                </a:lnTo>
                <a:lnTo>
                  <a:pt x="128269" y="0"/>
                </a:lnTo>
                <a:close/>
              </a:path>
            </a:pathLst>
          </a:custGeom>
          <a:solidFill>
            <a:srgbClr val="CCCCA2"/>
          </a:solidFill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544824" y="1529506"/>
            <a:ext cx="116413" cy="78377"/>
          </a:xfrm>
          <a:custGeom>
            <a:avLst/>
            <a:gdLst/>
            <a:ahLst/>
            <a:cxnLst/>
            <a:rect l="l" t="t" r="r" b="b"/>
            <a:pathLst>
              <a:path w="128269" h="86360">
                <a:moveTo>
                  <a:pt x="128269" y="0"/>
                </a:moveTo>
                <a:lnTo>
                  <a:pt x="120848" y="31710"/>
                </a:lnTo>
                <a:lnTo>
                  <a:pt x="101282" y="59372"/>
                </a:lnTo>
                <a:lnTo>
                  <a:pt x="73620" y="78938"/>
                </a:lnTo>
                <a:lnTo>
                  <a:pt x="41909" y="86360"/>
                </a:lnTo>
                <a:lnTo>
                  <a:pt x="26253" y="82649"/>
                </a:lnTo>
                <a:lnTo>
                  <a:pt x="12858" y="72866"/>
                </a:lnTo>
                <a:lnTo>
                  <a:pt x="3512" y="59035"/>
                </a:lnTo>
                <a:lnTo>
                  <a:pt x="0" y="43180"/>
                </a:lnTo>
                <a:lnTo>
                  <a:pt x="3512" y="27324"/>
                </a:lnTo>
                <a:lnTo>
                  <a:pt x="12858" y="13493"/>
                </a:lnTo>
                <a:lnTo>
                  <a:pt x="26253" y="3710"/>
                </a:lnTo>
                <a:lnTo>
                  <a:pt x="41909" y="0"/>
                </a:lnTo>
                <a:lnTo>
                  <a:pt x="128269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350034" y="145228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594847" y="269709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350033" y="2541494"/>
            <a:ext cx="155602" cy="155602"/>
          </a:xfrm>
          <a:custGeom>
            <a:avLst/>
            <a:gdLst/>
            <a:ahLst/>
            <a:cxnLst/>
            <a:rect l="l" t="t" r="r" b="b"/>
            <a:pathLst>
              <a:path w="171450" h="171450">
                <a:moveTo>
                  <a:pt x="85090" y="0"/>
                </a:moveTo>
                <a:lnTo>
                  <a:pt x="54113" y="7421"/>
                </a:lnTo>
                <a:lnTo>
                  <a:pt x="26828" y="26987"/>
                </a:lnTo>
                <a:lnTo>
                  <a:pt x="7401" y="54649"/>
                </a:lnTo>
                <a:lnTo>
                  <a:pt x="0" y="86360"/>
                </a:lnTo>
                <a:lnTo>
                  <a:pt x="7401" y="117336"/>
                </a:lnTo>
                <a:lnTo>
                  <a:pt x="26828" y="144621"/>
                </a:lnTo>
                <a:lnTo>
                  <a:pt x="54113" y="164048"/>
                </a:lnTo>
                <a:lnTo>
                  <a:pt x="85090" y="171450"/>
                </a:lnTo>
                <a:lnTo>
                  <a:pt x="116800" y="164048"/>
                </a:lnTo>
                <a:lnTo>
                  <a:pt x="144462" y="144621"/>
                </a:lnTo>
                <a:lnTo>
                  <a:pt x="164028" y="117336"/>
                </a:lnTo>
                <a:lnTo>
                  <a:pt x="171450" y="86360"/>
                </a:lnTo>
                <a:lnTo>
                  <a:pt x="85090" y="86360"/>
                </a:lnTo>
                <a:lnTo>
                  <a:pt x="100945" y="82649"/>
                </a:lnTo>
                <a:lnTo>
                  <a:pt x="114776" y="72866"/>
                </a:lnTo>
                <a:lnTo>
                  <a:pt x="124559" y="59035"/>
                </a:lnTo>
                <a:lnTo>
                  <a:pt x="128269" y="43179"/>
                </a:lnTo>
                <a:lnTo>
                  <a:pt x="124559" y="27324"/>
                </a:lnTo>
                <a:lnTo>
                  <a:pt x="114776" y="13493"/>
                </a:lnTo>
                <a:lnTo>
                  <a:pt x="100945" y="3710"/>
                </a:lnTo>
                <a:lnTo>
                  <a:pt x="85090" y="0"/>
                </a:lnTo>
                <a:close/>
              </a:path>
            </a:pathLst>
          </a:custGeom>
          <a:solidFill>
            <a:srgbClr val="CCCCA2"/>
          </a:solidFill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350033" y="2541494"/>
            <a:ext cx="155602" cy="155602"/>
          </a:xfrm>
          <a:custGeom>
            <a:avLst/>
            <a:gdLst/>
            <a:ahLst/>
            <a:cxnLst/>
            <a:rect l="l" t="t" r="r" b="b"/>
            <a:pathLst>
              <a:path w="171450" h="171450">
                <a:moveTo>
                  <a:pt x="171450" y="86360"/>
                </a:moveTo>
                <a:lnTo>
                  <a:pt x="164028" y="117336"/>
                </a:lnTo>
                <a:lnTo>
                  <a:pt x="144462" y="144621"/>
                </a:lnTo>
                <a:lnTo>
                  <a:pt x="116800" y="164048"/>
                </a:lnTo>
                <a:lnTo>
                  <a:pt x="85090" y="171450"/>
                </a:lnTo>
                <a:lnTo>
                  <a:pt x="54113" y="164048"/>
                </a:lnTo>
                <a:lnTo>
                  <a:pt x="26828" y="144621"/>
                </a:lnTo>
                <a:lnTo>
                  <a:pt x="7401" y="117336"/>
                </a:lnTo>
                <a:lnTo>
                  <a:pt x="0" y="86360"/>
                </a:lnTo>
                <a:lnTo>
                  <a:pt x="7401" y="54649"/>
                </a:lnTo>
                <a:lnTo>
                  <a:pt x="26828" y="26987"/>
                </a:lnTo>
                <a:lnTo>
                  <a:pt x="54113" y="7421"/>
                </a:lnTo>
                <a:lnTo>
                  <a:pt x="85090" y="0"/>
                </a:lnTo>
                <a:lnTo>
                  <a:pt x="100945" y="3710"/>
                </a:lnTo>
                <a:lnTo>
                  <a:pt x="128269" y="43179"/>
                </a:lnTo>
                <a:lnTo>
                  <a:pt x="100945" y="82649"/>
                </a:lnTo>
                <a:lnTo>
                  <a:pt x="85090" y="86360"/>
                </a:lnTo>
                <a:lnTo>
                  <a:pt x="171450" y="8636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350034" y="145228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594847" y="269709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582859" y="1452282"/>
            <a:ext cx="78377" cy="77225"/>
          </a:xfrm>
          <a:custGeom>
            <a:avLst/>
            <a:gdLst/>
            <a:ahLst/>
            <a:cxnLst/>
            <a:rect l="l" t="t" r="r" b="b"/>
            <a:pathLst>
              <a:path w="86359" h="85089">
                <a:moveTo>
                  <a:pt x="0" y="0"/>
                </a:moveTo>
                <a:lnTo>
                  <a:pt x="86359" y="85089"/>
                </a:lnTo>
                <a:lnTo>
                  <a:pt x="78938" y="54113"/>
                </a:lnTo>
                <a:lnTo>
                  <a:pt x="59372" y="26828"/>
                </a:lnTo>
                <a:lnTo>
                  <a:pt x="31710" y="7401"/>
                </a:lnTo>
                <a:lnTo>
                  <a:pt x="0" y="0"/>
                </a:lnTo>
                <a:close/>
              </a:path>
            </a:pathLst>
          </a:custGeom>
          <a:solidFill>
            <a:srgbClr val="CCCCA2"/>
          </a:solidFill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582859" y="1452282"/>
            <a:ext cx="78377" cy="77225"/>
          </a:xfrm>
          <a:custGeom>
            <a:avLst/>
            <a:gdLst/>
            <a:ahLst/>
            <a:cxnLst/>
            <a:rect l="l" t="t" r="r" b="b"/>
            <a:pathLst>
              <a:path w="86359" h="85089">
                <a:moveTo>
                  <a:pt x="0" y="0"/>
                </a:moveTo>
                <a:lnTo>
                  <a:pt x="31710" y="7401"/>
                </a:lnTo>
                <a:lnTo>
                  <a:pt x="59372" y="26828"/>
                </a:lnTo>
                <a:lnTo>
                  <a:pt x="78938" y="54113"/>
                </a:lnTo>
                <a:lnTo>
                  <a:pt x="86359" y="8508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350034" y="145228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594847" y="269709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505635" y="2541494"/>
            <a:ext cx="0" cy="78377"/>
          </a:xfrm>
          <a:custGeom>
            <a:avLst/>
            <a:gdLst/>
            <a:ahLst/>
            <a:cxnLst/>
            <a:rect l="l" t="t" r="r" b="b"/>
            <a:pathLst>
              <a:path h="86360">
                <a:moveTo>
                  <a:pt x="0" y="0"/>
                </a:moveTo>
                <a:lnTo>
                  <a:pt x="0" y="86360"/>
                </a:lnTo>
              </a:path>
            </a:pathLst>
          </a:custGeom>
          <a:ln w="3175">
            <a:solidFill>
              <a:srgbClr val="CCCCA2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2505635" y="2541494"/>
            <a:ext cx="0" cy="78377"/>
          </a:xfrm>
          <a:custGeom>
            <a:avLst/>
            <a:gdLst/>
            <a:ahLst/>
            <a:cxnLst/>
            <a:rect l="l" t="t" r="r" b="b"/>
            <a:pathLst>
              <a:path h="86360">
                <a:moveTo>
                  <a:pt x="0" y="0"/>
                </a:moveTo>
                <a:lnTo>
                  <a:pt x="0" y="863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350034" y="145228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3594847" y="269709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582859" y="1607884"/>
            <a:ext cx="934762" cy="0"/>
          </a:xfrm>
          <a:custGeom>
            <a:avLst/>
            <a:gdLst/>
            <a:ahLst/>
            <a:cxnLst/>
            <a:rect l="l" t="t" r="r" b="b"/>
            <a:pathLst>
              <a:path w="1029969">
                <a:moveTo>
                  <a:pt x="0" y="0"/>
                </a:moveTo>
                <a:lnTo>
                  <a:pt x="1029970" y="0"/>
                </a:lnTo>
              </a:path>
            </a:pathLst>
          </a:custGeom>
          <a:ln w="3175">
            <a:solidFill>
              <a:srgbClr val="CCCCA2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2582859" y="1607884"/>
            <a:ext cx="934762" cy="0"/>
          </a:xfrm>
          <a:custGeom>
            <a:avLst/>
            <a:gdLst/>
            <a:ahLst/>
            <a:cxnLst/>
            <a:rect l="l" t="t" r="r" b="b"/>
            <a:pathLst>
              <a:path w="1029969">
                <a:moveTo>
                  <a:pt x="0" y="0"/>
                </a:moveTo>
                <a:lnTo>
                  <a:pt x="102997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2350034" y="145228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3594847" y="269709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558654" y="1755417"/>
            <a:ext cx="826418" cy="602664"/>
          </a:xfrm>
          <a:prstGeom prst="rect">
            <a:avLst/>
          </a:prstGeom>
        </p:spPr>
        <p:txBody>
          <a:bodyPr vert="horz" wrap="square" lIns="0" tIns="38036" rIns="0" bIns="0" rtlCol="0">
            <a:spAutoFit/>
          </a:bodyPr>
          <a:lstStyle/>
          <a:p>
            <a:pPr marL="110655" marR="4611" indent="-99128">
              <a:lnSpc>
                <a:spcPts val="2233"/>
              </a:lnSpc>
              <a:spcBef>
                <a:spcPts val="300"/>
              </a:spcBef>
            </a:pPr>
            <a:r>
              <a:rPr sz="1997" dirty="0">
                <a:solidFill>
                  <a:srgbClr val="3B3B3B"/>
                </a:solidFill>
                <a:latin typeface="Arial"/>
                <a:cs typeface="Arial"/>
              </a:rPr>
              <a:t>S</a:t>
            </a:r>
            <a:r>
              <a:rPr sz="1997" spc="-5" dirty="0">
                <a:solidFill>
                  <a:srgbClr val="3B3B3B"/>
                </a:solidFill>
                <a:latin typeface="Arial"/>
                <a:cs typeface="Arial"/>
              </a:rPr>
              <a:t>o</a:t>
            </a:r>
            <a:r>
              <a:rPr sz="1997" dirty="0">
                <a:solidFill>
                  <a:srgbClr val="3B3B3B"/>
                </a:solidFill>
                <a:latin typeface="Arial"/>
                <a:cs typeface="Arial"/>
              </a:rPr>
              <a:t>u</a:t>
            </a:r>
            <a:r>
              <a:rPr sz="1997" spc="-5" dirty="0">
                <a:solidFill>
                  <a:srgbClr val="3B3B3B"/>
                </a:solidFill>
                <a:latin typeface="Arial"/>
                <a:cs typeface="Arial"/>
              </a:rPr>
              <a:t>r</a:t>
            </a:r>
            <a:r>
              <a:rPr sz="1997" dirty="0">
                <a:solidFill>
                  <a:srgbClr val="3B3B3B"/>
                </a:solidFill>
                <a:latin typeface="Arial"/>
                <a:cs typeface="Arial"/>
              </a:rPr>
              <a:t>ce  </a:t>
            </a:r>
            <a:r>
              <a:rPr sz="1997" spc="-5" dirty="0">
                <a:solidFill>
                  <a:srgbClr val="3B3B3B"/>
                </a:solidFill>
                <a:latin typeface="Arial"/>
                <a:cs typeface="Arial"/>
              </a:rPr>
              <a:t>Code</a:t>
            </a:r>
            <a:endParaRPr sz="1997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8781570" y="5186723"/>
            <a:ext cx="1659751" cy="944903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3458" rIns="0" bIns="0" rtlCol="0">
            <a:spAutoFit/>
          </a:bodyPr>
          <a:lstStyle/>
          <a:p>
            <a:pPr>
              <a:spcBef>
                <a:spcPts val="27"/>
              </a:spcBef>
            </a:pPr>
            <a:endParaRPr sz="1951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497946" marR="242633" indent="-248973">
              <a:lnSpc>
                <a:spcPts val="2469"/>
              </a:lnSpc>
            </a:pPr>
            <a:r>
              <a:rPr sz="2178" b="1" spc="-5" dirty="0">
                <a:solidFill>
                  <a:srgbClr val="00FF00"/>
                </a:solidFill>
                <a:latin typeface="Courier New"/>
                <a:cs typeface="Courier New"/>
              </a:rPr>
              <a:t>Machine  Code</a:t>
            </a:r>
            <a:endParaRPr sz="2178">
              <a:solidFill>
                <a:prstClr val="black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04904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25553" y="562471"/>
            <a:ext cx="7728793" cy="514405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3267" spc="286" dirty="0">
                <a:latin typeface="Cambria"/>
                <a:cs typeface="Cambria"/>
              </a:rPr>
              <a:t>The </a:t>
            </a:r>
            <a:r>
              <a:rPr sz="3267" spc="304" dirty="0">
                <a:latin typeface="Cambria"/>
                <a:cs typeface="Cambria"/>
              </a:rPr>
              <a:t>Structure </a:t>
            </a:r>
            <a:r>
              <a:rPr sz="3267" spc="222" dirty="0">
                <a:latin typeface="Cambria"/>
                <a:cs typeface="Cambria"/>
              </a:rPr>
              <a:t>of </a:t>
            </a:r>
            <a:r>
              <a:rPr sz="3267" spc="349" dirty="0">
                <a:latin typeface="Cambria"/>
                <a:cs typeface="Cambria"/>
              </a:rPr>
              <a:t>a </a:t>
            </a:r>
            <a:r>
              <a:rPr sz="3267" spc="331" dirty="0">
                <a:latin typeface="Cambria"/>
                <a:cs typeface="Cambria"/>
              </a:rPr>
              <a:t>Modern</a:t>
            </a:r>
            <a:r>
              <a:rPr sz="3267" spc="349" dirty="0">
                <a:latin typeface="Cambria"/>
                <a:cs typeface="Cambria"/>
              </a:rPr>
              <a:t> </a:t>
            </a:r>
            <a:r>
              <a:rPr sz="3267" spc="295" dirty="0">
                <a:latin typeface="Cambria"/>
                <a:cs typeface="Cambria"/>
              </a:rPr>
              <a:t>Compiler</a:t>
            </a:r>
            <a:endParaRPr sz="3267">
              <a:latin typeface="Cambria"/>
              <a:cs typeface="Cambria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839660" y="1659751"/>
          <a:ext cx="2489627" cy="43568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9627"/>
              </a:tblGrid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Lexical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Syntax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Semantic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6208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Code</a:t>
                      </a:r>
                      <a:r>
                        <a:rPr sz="2200" spc="-3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6208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6208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3594847" y="1867220"/>
            <a:ext cx="1037345" cy="207469"/>
          </a:xfrm>
          <a:custGeom>
            <a:avLst/>
            <a:gdLst/>
            <a:ahLst/>
            <a:cxnLst/>
            <a:rect l="l" t="t" r="r" b="b"/>
            <a:pathLst>
              <a:path w="1143000" h="228600">
                <a:moveTo>
                  <a:pt x="857250" y="0"/>
                </a:moveTo>
                <a:lnTo>
                  <a:pt x="857250" y="57150"/>
                </a:lnTo>
                <a:lnTo>
                  <a:pt x="0" y="57150"/>
                </a:lnTo>
                <a:lnTo>
                  <a:pt x="0" y="171450"/>
                </a:lnTo>
                <a:lnTo>
                  <a:pt x="857250" y="171450"/>
                </a:lnTo>
                <a:lnTo>
                  <a:pt x="857250" y="228600"/>
                </a:lnTo>
                <a:lnTo>
                  <a:pt x="1143000" y="114300"/>
                </a:lnTo>
                <a:lnTo>
                  <a:pt x="857250" y="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3594847" y="1867220"/>
            <a:ext cx="1037345" cy="207469"/>
          </a:xfrm>
          <a:custGeom>
            <a:avLst/>
            <a:gdLst/>
            <a:ahLst/>
            <a:cxnLst/>
            <a:rect l="l" t="t" r="r" b="b"/>
            <a:pathLst>
              <a:path w="1143000" h="228600">
                <a:moveTo>
                  <a:pt x="0" y="57150"/>
                </a:moveTo>
                <a:lnTo>
                  <a:pt x="857250" y="57150"/>
                </a:lnTo>
                <a:lnTo>
                  <a:pt x="857250" y="0"/>
                </a:lnTo>
                <a:lnTo>
                  <a:pt x="1143000" y="114300"/>
                </a:lnTo>
                <a:lnTo>
                  <a:pt x="857250" y="228600"/>
                </a:lnTo>
                <a:lnTo>
                  <a:pt x="857250" y="171450"/>
                </a:lnTo>
                <a:lnTo>
                  <a:pt x="0" y="171450"/>
                </a:lnTo>
                <a:lnTo>
                  <a:pt x="0" y="5715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3594847" y="18672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4632192" y="207468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7536756" y="5601660"/>
            <a:ext cx="1037345" cy="207469"/>
          </a:xfrm>
          <a:custGeom>
            <a:avLst/>
            <a:gdLst/>
            <a:ahLst/>
            <a:cxnLst/>
            <a:rect l="l" t="t" r="r" b="b"/>
            <a:pathLst>
              <a:path w="1143000" h="228600">
                <a:moveTo>
                  <a:pt x="857250" y="0"/>
                </a:moveTo>
                <a:lnTo>
                  <a:pt x="857250" y="57150"/>
                </a:lnTo>
                <a:lnTo>
                  <a:pt x="0" y="57150"/>
                </a:lnTo>
                <a:lnTo>
                  <a:pt x="0" y="171450"/>
                </a:lnTo>
                <a:lnTo>
                  <a:pt x="857250" y="171450"/>
                </a:lnTo>
                <a:lnTo>
                  <a:pt x="857250" y="228600"/>
                </a:lnTo>
                <a:lnTo>
                  <a:pt x="1143000" y="114300"/>
                </a:lnTo>
                <a:lnTo>
                  <a:pt x="857250" y="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9" name="object 9"/>
          <p:cNvSpPr/>
          <p:nvPr/>
        </p:nvSpPr>
        <p:spPr>
          <a:xfrm>
            <a:off x="7536756" y="5601660"/>
            <a:ext cx="1037345" cy="207469"/>
          </a:xfrm>
          <a:custGeom>
            <a:avLst/>
            <a:gdLst/>
            <a:ahLst/>
            <a:cxnLst/>
            <a:rect l="l" t="t" r="r" b="b"/>
            <a:pathLst>
              <a:path w="1143000" h="228600">
                <a:moveTo>
                  <a:pt x="0" y="57150"/>
                </a:moveTo>
                <a:lnTo>
                  <a:pt x="857250" y="57150"/>
                </a:lnTo>
                <a:lnTo>
                  <a:pt x="857250" y="0"/>
                </a:lnTo>
                <a:lnTo>
                  <a:pt x="1143000" y="114300"/>
                </a:lnTo>
                <a:lnTo>
                  <a:pt x="857250" y="228600"/>
                </a:lnTo>
                <a:lnTo>
                  <a:pt x="857250" y="171450"/>
                </a:lnTo>
                <a:lnTo>
                  <a:pt x="0" y="171450"/>
                </a:lnTo>
                <a:lnTo>
                  <a:pt x="0" y="5715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536756" y="560166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8574101" y="58091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350034" y="1452283"/>
            <a:ext cx="1244813" cy="1244813"/>
          </a:xfrm>
          <a:custGeom>
            <a:avLst/>
            <a:gdLst/>
            <a:ahLst/>
            <a:cxnLst/>
            <a:rect l="l" t="t" r="r" b="b"/>
            <a:pathLst>
              <a:path w="1371600" h="1371600">
                <a:moveTo>
                  <a:pt x="1286510" y="0"/>
                </a:moveTo>
                <a:lnTo>
                  <a:pt x="256540" y="0"/>
                </a:lnTo>
                <a:lnTo>
                  <a:pt x="225563" y="7401"/>
                </a:lnTo>
                <a:lnTo>
                  <a:pt x="198278" y="26828"/>
                </a:lnTo>
                <a:lnTo>
                  <a:pt x="178851" y="54113"/>
                </a:lnTo>
                <a:lnTo>
                  <a:pt x="171450" y="85089"/>
                </a:lnTo>
                <a:lnTo>
                  <a:pt x="171450" y="1200150"/>
                </a:lnTo>
                <a:lnTo>
                  <a:pt x="85090" y="1200150"/>
                </a:lnTo>
                <a:lnTo>
                  <a:pt x="54113" y="1207571"/>
                </a:lnTo>
                <a:lnTo>
                  <a:pt x="26828" y="1227137"/>
                </a:lnTo>
                <a:lnTo>
                  <a:pt x="7401" y="1254799"/>
                </a:lnTo>
                <a:lnTo>
                  <a:pt x="0" y="1286510"/>
                </a:lnTo>
                <a:lnTo>
                  <a:pt x="7401" y="1317486"/>
                </a:lnTo>
                <a:lnTo>
                  <a:pt x="26828" y="1344771"/>
                </a:lnTo>
                <a:lnTo>
                  <a:pt x="54113" y="1364198"/>
                </a:lnTo>
                <a:lnTo>
                  <a:pt x="85090" y="1371600"/>
                </a:lnTo>
                <a:lnTo>
                  <a:pt x="1115060" y="1371600"/>
                </a:lnTo>
                <a:lnTo>
                  <a:pt x="1146036" y="1364198"/>
                </a:lnTo>
                <a:lnTo>
                  <a:pt x="1173321" y="1344771"/>
                </a:lnTo>
                <a:lnTo>
                  <a:pt x="1192748" y="1317486"/>
                </a:lnTo>
                <a:lnTo>
                  <a:pt x="1200150" y="1286510"/>
                </a:lnTo>
                <a:lnTo>
                  <a:pt x="1200150" y="171450"/>
                </a:lnTo>
                <a:lnTo>
                  <a:pt x="1286510" y="171450"/>
                </a:lnTo>
                <a:lnTo>
                  <a:pt x="1317486" y="164028"/>
                </a:lnTo>
                <a:lnTo>
                  <a:pt x="1344771" y="144462"/>
                </a:lnTo>
                <a:lnTo>
                  <a:pt x="1364198" y="116800"/>
                </a:lnTo>
                <a:lnTo>
                  <a:pt x="1371600" y="85089"/>
                </a:lnTo>
                <a:lnTo>
                  <a:pt x="1364198" y="54113"/>
                </a:lnTo>
                <a:lnTo>
                  <a:pt x="1344771" y="26828"/>
                </a:lnTo>
                <a:lnTo>
                  <a:pt x="1317486" y="7401"/>
                </a:lnTo>
                <a:lnTo>
                  <a:pt x="1286510" y="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350034" y="1452283"/>
            <a:ext cx="1244813" cy="1244813"/>
          </a:xfrm>
          <a:custGeom>
            <a:avLst/>
            <a:gdLst/>
            <a:ahLst/>
            <a:cxnLst/>
            <a:rect l="l" t="t" r="r" b="b"/>
            <a:pathLst>
              <a:path w="1371600" h="1371600">
                <a:moveTo>
                  <a:pt x="85090" y="1371600"/>
                </a:moveTo>
                <a:lnTo>
                  <a:pt x="54113" y="1364198"/>
                </a:lnTo>
                <a:lnTo>
                  <a:pt x="26828" y="1344771"/>
                </a:lnTo>
                <a:lnTo>
                  <a:pt x="7401" y="1317486"/>
                </a:lnTo>
                <a:lnTo>
                  <a:pt x="0" y="1286510"/>
                </a:lnTo>
                <a:lnTo>
                  <a:pt x="7401" y="1254799"/>
                </a:lnTo>
                <a:lnTo>
                  <a:pt x="26828" y="1227137"/>
                </a:lnTo>
                <a:lnTo>
                  <a:pt x="54113" y="1207571"/>
                </a:lnTo>
                <a:lnTo>
                  <a:pt x="85090" y="1200150"/>
                </a:lnTo>
                <a:lnTo>
                  <a:pt x="171450" y="1200150"/>
                </a:lnTo>
                <a:lnTo>
                  <a:pt x="171450" y="85089"/>
                </a:lnTo>
                <a:lnTo>
                  <a:pt x="178851" y="54113"/>
                </a:lnTo>
                <a:lnTo>
                  <a:pt x="198278" y="26828"/>
                </a:lnTo>
                <a:lnTo>
                  <a:pt x="225563" y="7401"/>
                </a:lnTo>
                <a:lnTo>
                  <a:pt x="256540" y="0"/>
                </a:lnTo>
                <a:lnTo>
                  <a:pt x="1286510" y="0"/>
                </a:lnTo>
                <a:lnTo>
                  <a:pt x="1317486" y="7401"/>
                </a:lnTo>
                <a:lnTo>
                  <a:pt x="1344771" y="26828"/>
                </a:lnTo>
                <a:lnTo>
                  <a:pt x="1364198" y="54113"/>
                </a:lnTo>
                <a:lnTo>
                  <a:pt x="1371600" y="85089"/>
                </a:lnTo>
                <a:lnTo>
                  <a:pt x="1364198" y="116800"/>
                </a:lnTo>
                <a:lnTo>
                  <a:pt x="1344771" y="144462"/>
                </a:lnTo>
                <a:lnTo>
                  <a:pt x="1317486" y="164028"/>
                </a:lnTo>
                <a:lnTo>
                  <a:pt x="1286510" y="171450"/>
                </a:lnTo>
                <a:lnTo>
                  <a:pt x="1200150" y="171450"/>
                </a:lnTo>
                <a:lnTo>
                  <a:pt x="1200150" y="1286510"/>
                </a:lnTo>
                <a:lnTo>
                  <a:pt x="1192748" y="1317486"/>
                </a:lnTo>
                <a:lnTo>
                  <a:pt x="1173321" y="1344771"/>
                </a:lnTo>
                <a:lnTo>
                  <a:pt x="1146036" y="1364198"/>
                </a:lnTo>
                <a:lnTo>
                  <a:pt x="1115060" y="1371600"/>
                </a:lnTo>
                <a:lnTo>
                  <a:pt x="85090" y="13716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350034" y="145228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594847" y="269709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544824" y="1529506"/>
            <a:ext cx="116413" cy="78377"/>
          </a:xfrm>
          <a:custGeom>
            <a:avLst/>
            <a:gdLst/>
            <a:ahLst/>
            <a:cxnLst/>
            <a:rect l="l" t="t" r="r" b="b"/>
            <a:pathLst>
              <a:path w="128269" h="86360">
                <a:moveTo>
                  <a:pt x="128269" y="0"/>
                </a:moveTo>
                <a:lnTo>
                  <a:pt x="41909" y="0"/>
                </a:lnTo>
                <a:lnTo>
                  <a:pt x="26253" y="3710"/>
                </a:lnTo>
                <a:lnTo>
                  <a:pt x="12858" y="13493"/>
                </a:lnTo>
                <a:lnTo>
                  <a:pt x="3512" y="27324"/>
                </a:lnTo>
                <a:lnTo>
                  <a:pt x="0" y="43180"/>
                </a:lnTo>
                <a:lnTo>
                  <a:pt x="3512" y="59035"/>
                </a:lnTo>
                <a:lnTo>
                  <a:pt x="12858" y="72866"/>
                </a:lnTo>
                <a:lnTo>
                  <a:pt x="26253" y="82649"/>
                </a:lnTo>
                <a:lnTo>
                  <a:pt x="41909" y="86360"/>
                </a:lnTo>
                <a:lnTo>
                  <a:pt x="73620" y="78938"/>
                </a:lnTo>
                <a:lnTo>
                  <a:pt x="101282" y="59372"/>
                </a:lnTo>
                <a:lnTo>
                  <a:pt x="120848" y="31710"/>
                </a:lnTo>
                <a:lnTo>
                  <a:pt x="128269" y="0"/>
                </a:lnTo>
                <a:close/>
              </a:path>
            </a:pathLst>
          </a:custGeom>
          <a:solidFill>
            <a:srgbClr val="CCCCA2"/>
          </a:solidFill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544824" y="1529506"/>
            <a:ext cx="116413" cy="78377"/>
          </a:xfrm>
          <a:custGeom>
            <a:avLst/>
            <a:gdLst/>
            <a:ahLst/>
            <a:cxnLst/>
            <a:rect l="l" t="t" r="r" b="b"/>
            <a:pathLst>
              <a:path w="128269" h="86360">
                <a:moveTo>
                  <a:pt x="128269" y="0"/>
                </a:moveTo>
                <a:lnTo>
                  <a:pt x="120848" y="31710"/>
                </a:lnTo>
                <a:lnTo>
                  <a:pt x="101282" y="59372"/>
                </a:lnTo>
                <a:lnTo>
                  <a:pt x="73620" y="78938"/>
                </a:lnTo>
                <a:lnTo>
                  <a:pt x="41909" y="86360"/>
                </a:lnTo>
                <a:lnTo>
                  <a:pt x="26253" y="82649"/>
                </a:lnTo>
                <a:lnTo>
                  <a:pt x="12858" y="72866"/>
                </a:lnTo>
                <a:lnTo>
                  <a:pt x="3512" y="59035"/>
                </a:lnTo>
                <a:lnTo>
                  <a:pt x="0" y="43180"/>
                </a:lnTo>
                <a:lnTo>
                  <a:pt x="3512" y="27324"/>
                </a:lnTo>
                <a:lnTo>
                  <a:pt x="12858" y="13493"/>
                </a:lnTo>
                <a:lnTo>
                  <a:pt x="26253" y="3710"/>
                </a:lnTo>
                <a:lnTo>
                  <a:pt x="41909" y="0"/>
                </a:lnTo>
                <a:lnTo>
                  <a:pt x="128269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350034" y="145228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594847" y="269709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350033" y="2541494"/>
            <a:ext cx="155602" cy="155602"/>
          </a:xfrm>
          <a:custGeom>
            <a:avLst/>
            <a:gdLst/>
            <a:ahLst/>
            <a:cxnLst/>
            <a:rect l="l" t="t" r="r" b="b"/>
            <a:pathLst>
              <a:path w="171450" h="171450">
                <a:moveTo>
                  <a:pt x="85090" y="0"/>
                </a:moveTo>
                <a:lnTo>
                  <a:pt x="54113" y="7421"/>
                </a:lnTo>
                <a:lnTo>
                  <a:pt x="26828" y="26987"/>
                </a:lnTo>
                <a:lnTo>
                  <a:pt x="7401" y="54649"/>
                </a:lnTo>
                <a:lnTo>
                  <a:pt x="0" y="86360"/>
                </a:lnTo>
                <a:lnTo>
                  <a:pt x="7401" y="117336"/>
                </a:lnTo>
                <a:lnTo>
                  <a:pt x="26828" y="144621"/>
                </a:lnTo>
                <a:lnTo>
                  <a:pt x="54113" y="164048"/>
                </a:lnTo>
                <a:lnTo>
                  <a:pt x="85090" y="171450"/>
                </a:lnTo>
                <a:lnTo>
                  <a:pt x="116800" y="164048"/>
                </a:lnTo>
                <a:lnTo>
                  <a:pt x="144462" y="144621"/>
                </a:lnTo>
                <a:lnTo>
                  <a:pt x="164028" y="117336"/>
                </a:lnTo>
                <a:lnTo>
                  <a:pt x="171450" y="86360"/>
                </a:lnTo>
                <a:lnTo>
                  <a:pt x="85090" y="86360"/>
                </a:lnTo>
                <a:lnTo>
                  <a:pt x="100945" y="82649"/>
                </a:lnTo>
                <a:lnTo>
                  <a:pt x="114776" y="72866"/>
                </a:lnTo>
                <a:lnTo>
                  <a:pt x="124559" y="59035"/>
                </a:lnTo>
                <a:lnTo>
                  <a:pt x="128269" y="43179"/>
                </a:lnTo>
                <a:lnTo>
                  <a:pt x="124559" y="27324"/>
                </a:lnTo>
                <a:lnTo>
                  <a:pt x="114776" y="13493"/>
                </a:lnTo>
                <a:lnTo>
                  <a:pt x="100945" y="3710"/>
                </a:lnTo>
                <a:lnTo>
                  <a:pt x="85090" y="0"/>
                </a:lnTo>
                <a:close/>
              </a:path>
            </a:pathLst>
          </a:custGeom>
          <a:solidFill>
            <a:srgbClr val="CCCCA2"/>
          </a:solidFill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350033" y="2541494"/>
            <a:ext cx="155602" cy="155602"/>
          </a:xfrm>
          <a:custGeom>
            <a:avLst/>
            <a:gdLst/>
            <a:ahLst/>
            <a:cxnLst/>
            <a:rect l="l" t="t" r="r" b="b"/>
            <a:pathLst>
              <a:path w="171450" h="171450">
                <a:moveTo>
                  <a:pt x="171450" y="86360"/>
                </a:moveTo>
                <a:lnTo>
                  <a:pt x="164028" y="117336"/>
                </a:lnTo>
                <a:lnTo>
                  <a:pt x="144462" y="144621"/>
                </a:lnTo>
                <a:lnTo>
                  <a:pt x="116800" y="164048"/>
                </a:lnTo>
                <a:lnTo>
                  <a:pt x="85090" y="171450"/>
                </a:lnTo>
                <a:lnTo>
                  <a:pt x="54113" y="164048"/>
                </a:lnTo>
                <a:lnTo>
                  <a:pt x="26828" y="144621"/>
                </a:lnTo>
                <a:lnTo>
                  <a:pt x="7401" y="117336"/>
                </a:lnTo>
                <a:lnTo>
                  <a:pt x="0" y="86360"/>
                </a:lnTo>
                <a:lnTo>
                  <a:pt x="7401" y="54649"/>
                </a:lnTo>
                <a:lnTo>
                  <a:pt x="26828" y="26987"/>
                </a:lnTo>
                <a:lnTo>
                  <a:pt x="54113" y="7421"/>
                </a:lnTo>
                <a:lnTo>
                  <a:pt x="85090" y="0"/>
                </a:lnTo>
                <a:lnTo>
                  <a:pt x="100945" y="3710"/>
                </a:lnTo>
                <a:lnTo>
                  <a:pt x="128269" y="43179"/>
                </a:lnTo>
                <a:lnTo>
                  <a:pt x="100945" y="82649"/>
                </a:lnTo>
                <a:lnTo>
                  <a:pt x="85090" y="86360"/>
                </a:lnTo>
                <a:lnTo>
                  <a:pt x="171450" y="8636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350034" y="145228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594847" y="269709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582859" y="1452282"/>
            <a:ext cx="78377" cy="77225"/>
          </a:xfrm>
          <a:custGeom>
            <a:avLst/>
            <a:gdLst/>
            <a:ahLst/>
            <a:cxnLst/>
            <a:rect l="l" t="t" r="r" b="b"/>
            <a:pathLst>
              <a:path w="86359" h="85089">
                <a:moveTo>
                  <a:pt x="0" y="0"/>
                </a:moveTo>
                <a:lnTo>
                  <a:pt x="86359" y="85089"/>
                </a:lnTo>
                <a:lnTo>
                  <a:pt x="78938" y="54113"/>
                </a:lnTo>
                <a:lnTo>
                  <a:pt x="59372" y="26828"/>
                </a:lnTo>
                <a:lnTo>
                  <a:pt x="31710" y="7401"/>
                </a:lnTo>
                <a:lnTo>
                  <a:pt x="0" y="0"/>
                </a:lnTo>
                <a:close/>
              </a:path>
            </a:pathLst>
          </a:custGeom>
          <a:solidFill>
            <a:srgbClr val="CCCCA2"/>
          </a:solidFill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582859" y="1452282"/>
            <a:ext cx="78377" cy="77225"/>
          </a:xfrm>
          <a:custGeom>
            <a:avLst/>
            <a:gdLst/>
            <a:ahLst/>
            <a:cxnLst/>
            <a:rect l="l" t="t" r="r" b="b"/>
            <a:pathLst>
              <a:path w="86359" h="85089">
                <a:moveTo>
                  <a:pt x="0" y="0"/>
                </a:moveTo>
                <a:lnTo>
                  <a:pt x="31710" y="7401"/>
                </a:lnTo>
                <a:lnTo>
                  <a:pt x="59372" y="26828"/>
                </a:lnTo>
                <a:lnTo>
                  <a:pt x="78938" y="54113"/>
                </a:lnTo>
                <a:lnTo>
                  <a:pt x="86359" y="8508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350034" y="145228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594847" y="269709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505635" y="2541494"/>
            <a:ext cx="0" cy="78377"/>
          </a:xfrm>
          <a:custGeom>
            <a:avLst/>
            <a:gdLst/>
            <a:ahLst/>
            <a:cxnLst/>
            <a:rect l="l" t="t" r="r" b="b"/>
            <a:pathLst>
              <a:path h="86360">
                <a:moveTo>
                  <a:pt x="0" y="0"/>
                </a:moveTo>
                <a:lnTo>
                  <a:pt x="0" y="86360"/>
                </a:lnTo>
              </a:path>
            </a:pathLst>
          </a:custGeom>
          <a:ln w="3175">
            <a:solidFill>
              <a:srgbClr val="CCCCA2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2505635" y="2541494"/>
            <a:ext cx="0" cy="78377"/>
          </a:xfrm>
          <a:custGeom>
            <a:avLst/>
            <a:gdLst/>
            <a:ahLst/>
            <a:cxnLst/>
            <a:rect l="l" t="t" r="r" b="b"/>
            <a:pathLst>
              <a:path h="86360">
                <a:moveTo>
                  <a:pt x="0" y="0"/>
                </a:moveTo>
                <a:lnTo>
                  <a:pt x="0" y="863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350034" y="145228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3594847" y="269709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582859" y="1607884"/>
            <a:ext cx="934762" cy="0"/>
          </a:xfrm>
          <a:custGeom>
            <a:avLst/>
            <a:gdLst/>
            <a:ahLst/>
            <a:cxnLst/>
            <a:rect l="l" t="t" r="r" b="b"/>
            <a:pathLst>
              <a:path w="1029969">
                <a:moveTo>
                  <a:pt x="0" y="0"/>
                </a:moveTo>
                <a:lnTo>
                  <a:pt x="1029970" y="0"/>
                </a:lnTo>
              </a:path>
            </a:pathLst>
          </a:custGeom>
          <a:ln w="3175">
            <a:solidFill>
              <a:srgbClr val="CCCCA2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2582859" y="1607884"/>
            <a:ext cx="934762" cy="0"/>
          </a:xfrm>
          <a:custGeom>
            <a:avLst/>
            <a:gdLst/>
            <a:ahLst/>
            <a:cxnLst/>
            <a:rect l="l" t="t" r="r" b="b"/>
            <a:pathLst>
              <a:path w="1029969">
                <a:moveTo>
                  <a:pt x="0" y="0"/>
                </a:moveTo>
                <a:lnTo>
                  <a:pt x="102997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2350034" y="145228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3594847" y="269709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558654" y="1755417"/>
            <a:ext cx="826418" cy="602664"/>
          </a:xfrm>
          <a:prstGeom prst="rect">
            <a:avLst/>
          </a:prstGeom>
        </p:spPr>
        <p:txBody>
          <a:bodyPr vert="horz" wrap="square" lIns="0" tIns="38036" rIns="0" bIns="0" rtlCol="0">
            <a:spAutoFit/>
          </a:bodyPr>
          <a:lstStyle/>
          <a:p>
            <a:pPr marL="110655" marR="4611" indent="-99128">
              <a:lnSpc>
                <a:spcPts val="2233"/>
              </a:lnSpc>
              <a:spcBef>
                <a:spcPts val="300"/>
              </a:spcBef>
            </a:pPr>
            <a:r>
              <a:rPr sz="1997" dirty="0">
                <a:solidFill>
                  <a:srgbClr val="3B3B3B"/>
                </a:solidFill>
                <a:latin typeface="Arial"/>
                <a:cs typeface="Arial"/>
              </a:rPr>
              <a:t>S</a:t>
            </a:r>
            <a:r>
              <a:rPr sz="1997" spc="-5" dirty="0">
                <a:solidFill>
                  <a:srgbClr val="3B3B3B"/>
                </a:solidFill>
                <a:latin typeface="Arial"/>
                <a:cs typeface="Arial"/>
              </a:rPr>
              <a:t>o</a:t>
            </a:r>
            <a:r>
              <a:rPr sz="1997" dirty="0">
                <a:solidFill>
                  <a:srgbClr val="3B3B3B"/>
                </a:solidFill>
                <a:latin typeface="Arial"/>
                <a:cs typeface="Arial"/>
              </a:rPr>
              <a:t>u</a:t>
            </a:r>
            <a:r>
              <a:rPr sz="1997" spc="-5" dirty="0">
                <a:solidFill>
                  <a:srgbClr val="3B3B3B"/>
                </a:solidFill>
                <a:latin typeface="Arial"/>
                <a:cs typeface="Arial"/>
              </a:rPr>
              <a:t>r</a:t>
            </a:r>
            <a:r>
              <a:rPr sz="1997" dirty="0">
                <a:solidFill>
                  <a:srgbClr val="3B3B3B"/>
                </a:solidFill>
                <a:latin typeface="Arial"/>
                <a:cs typeface="Arial"/>
              </a:rPr>
              <a:t>ce  </a:t>
            </a:r>
            <a:r>
              <a:rPr sz="1997" spc="-5" dirty="0">
                <a:solidFill>
                  <a:srgbClr val="3B3B3B"/>
                </a:solidFill>
                <a:latin typeface="Arial"/>
                <a:cs typeface="Arial"/>
              </a:rPr>
              <a:t>Code</a:t>
            </a:r>
            <a:endParaRPr sz="1997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8781570" y="5186723"/>
            <a:ext cx="1659751" cy="944903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3458" rIns="0" bIns="0" rtlCol="0">
            <a:spAutoFit/>
          </a:bodyPr>
          <a:lstStyle/>
          <a:p>
            <a:pPr>
              <a:spcBef>
                <a:spcPts val="27"/>
              </a:spcBef>
            </a:pPr>
            <a:endParaRPr sz="1951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497946" marR="242633" indent="-248973">
              <a:lnSpc>
                <a:spcPts val="2469"/>
              </a:lnSpc>
            </a:pPr>
            <a:r>
              <a:rPr sz="2178" b="1" spc="-5" dirty="0">
                <a:solidFill>
                  <a:srgbClr val="00FF00"/>
                </a:solidFill>
                <a:latin typeface="Courier New"/>
                <a:cs typeface="Courier New"/>
              </a:rPr>
              <a:t>Machine  Code</a:t>
            </a:r>
            <a:endParaRPr sz="2178">
              <a:solidFill>
                <a:prstClr val="black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72220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951694" y="1452282"/>
          <a:ext cx="2489627" cy="43568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9627"/>
              </a:tblGrid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Lexical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Syntax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Semantic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Code</a:t>
                      </a:r>
                      <a:r>
                        <a:rPr sz="2200" spc="-3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2005404" y="283540"/>
            <a:ext cx="2512679" cy="1084370"/>
          </a:xfrm>
          <a:prstGeom prst="rect">
            <a:avLst/>
          </a:prstGeom>
        </p:spPr>
        <p:txBody>
          <a:bodyPr vert="horz" wrap="square" lIns="0" tIns="27085" rIns="0" bIns="0" rtlCol="0">
            <a:spAutoFit/>
          </a:bodyPr>
          <a:lstStyle/>
          <a:p>
            <a:pPr marL="564223" marR="4611" indent="-553273">
              <a:lnSpc>
                <a:spcPct val="94400"/>
              </a:lnSpc>
              <a:spcBef>
                <a:spcPts val="212"/>
              </a:spcBef>
            </a:pPr>
            <a:r>
              <a:rPr sz="1815" b="1" spc="-5" dirty="0">
                <a:solidFill>
                  <a:srgbClr val="3B3B3B"/>
                </a:solidFill>
                <a:latin typeface="Courier New"/>
                <a:cs typeface="Courier New"/>
              </a:rPr>
              <a:t>while (y </a:t>
            </a:r>
            <a:r>
              <a:rPr sz="1815" b="1" dirty="0">
                <a:solidFill>
                  <a:srgbClr val="3B3B3B"/>
                </a:solidFill>
                <a:latin typeface="Courier New"/>
                <a:cs typeface="Courier New"/>
              </a:rPr>
              <a:t>&lt; </a:t>
            </a:r>
            <a:r>
              <a:rPr sz="1815" b="1" spc="-5" dirty="0">
                <a:solidFill>
                  <a:srgbClr val="3B3B3B"/>
                </a:solidFill>
                <a:latin typeface="Courier New"/>
                <a:cs typeface="Courier New"/>
              </a:rPr>
              <a:t>z) </a:t>
            </a:r>
            <a:r>
              <a:rPr sz="1815" b="1" dirty="0">
                <a:solidFill>
                  <a:srgbClr val="3B3B3B"/>
                </a:solidFill>
                <a:latin typeface="Courier New"/>
                <a:cs typeface="Courier New"/>
              </a:rPr>
              <a:t>{  </a:t>
            </a:r>
            <a:r>
              <a:rPr sz="1815" b="1" spc="-5" dirty="0">
                <a:solidFill>
                  <a:srgbClr val="3B3B3B"/>
                </a:solidFill>
                <a:latin typeface="Courier New"/>
                <a:cs typeface="Courier New"/>
              </a:rPr>
              <a:t>int </a:t>
            </a:r>
            <a:r>
              <a:rPr sz="1815" b="1" dirty="0">
                <a:solidFill>
                  <a:srgbClr val="3B3B3B"/>
                </a:solidFill>
                <a:latin typeface="Courier New"/>
                <a:cs typeface="Courier New"/>
              </a:rPr>
              <a:t>x = a +</a:t>
            </a:r>
            <a:r>
              <a:rPr sz="1815" b="1" spc="-103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1815" b="1" spc="-5" dirty="0">
                <a:solidFill>
                  <a:srgbClr val="3B3B3B"/>
                </a:solidFill>
                <a:latin typeface="Courier New"/>
                <a:cs typeface="Courier New"/>
              </a:rPr>
              <a:t>b;  </a:t>
            </a:r>
            <a:r>
              <a:rPr sz="1815" b="1" dirty="0">
                <a:solidFill>
                  <a:srgbClr val="3B3B3B"/>
                </a:solidFill>
                <a:latin typeface="Courier New"/>
                <a:cs typeface="Courier New"/>
              </a:rPr>
              <a:t>y </a:t>
            </a:r>
            <a:r>
              <a:rPr sz="1815" b="1" spc="-5" dirty="0">
                <a:solidFill>
                  <a:srgbClr val="3B3B3B"/>
                </a:solidFill>
                <a:latin typeface="Courier New"/>
                <a:cs typeface="Courier New"/>
              </a:rPr>
              <a:t>+=</a:t>
            </a:r>
            <a:r>
              <a:rPr sz="1815" b="1" spc="-32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1815" b="1" spc="-5" dirty="0">
                <a:solidFill>
                  <a:srgbClr val="3B3B3B"/>
                </a:solidFill>
                <a:latin typeface="Courier New"/>
                <a:cs typeface="Courier New"/>
              </a:rPr>
              <a:t>x;</a:t>
            </a:r>
            <a:endParaRPr sz="1815">
              <a:latin typeface="Courier New"/>
              <a:cs typeface="Courier New"/>
            </a:endParaRPr>
          </a:p>
          <a:p>
            <a:pPr marL="11527">
              <a:lnSpc>
                <a:spcPts val="2060"/>
              </a:lnSpc>
            </a:pPr>
            <a:r>
              <a:rPr sz="1815" b="1" dirty="0">
                <a:solidFill>
                  <a:srgbClr val="3B3B3B"/>
                </a:solidFill>
                <a:latin typeface="Courier New"/>
                <a:cs typeface="Courier New"/>
              </a:rPr>
              <a:t>}</a:t>
            </a:r>
            <a:endParaRPr sz="1815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16433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951694" y="1452282"/>
          <a:ext cx="2489627" cy="43568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9627"/>
              </a:tblGrid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Lexical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6208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Syntax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Semantic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Code</a:t>
                      </a:r>
                      <a:r>
                        <a:rPr sz="2200" spc="-3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2005404" y="283540"/>
            <a:ext cx="2512679" cy="1084370"/>
          </a:xfrm>
          <a:prstGeom prst="rect">
            <a:avLst/>
          </a:prstGeom>
        </p:spPr>
        <p:txBody>
          <a:bodyPr vert="horz" wrap="square" lIns="0" tIns="27085" rIns="0" bIns="0" rtlCol="0">
            <a:spAutoFit/>
          </a:bodyPr>
          <a:lstStyle/>
          <a:p>
            <a:pPr marL="564223" marR="4611" indent="-553273">
              <a:lnSpc>
                <a:spcPct val="94400"/>
              </a:lnSpc>
              <a:spcBef>
                <a:spcPts val="212"/>
              </a:spcBef>
            </a:pPr>
            <a:r>
              <a:rPr sz="1815" b="1" spc="-5" dirty="0">
                <a:solidFill>
                  <a:srgbClr val="3B3B3B"/>
                </a:solidFill>
                <a:latin typeface="Courier New"/>
                <a:cs typeface="Courier New"/>
              </a:rPr>
              <a:t>while (y </a:t>
            </a:r>
            <a:r>
              <a:rPr sz="1815" b="1" dirty="0">
                <a:solidFill>
                  <a:srgbClr val="3B3B3B"/>
                </a:solidFill>
                <a:latin typeface="Courier New"/>
                <a:cs typeface="Courier New"/>
              </a:rPr>
              <a:t>&lt; </a:t>
            </a:r>
            <a:r>
              <a:rPr sz="1815" b="1" spc="-5" dirty="0">
                <a:solidFill>
                  <a:srgbClr val="3B3B3B"/>
                </a:solidFill>
                <a:latin typeface="Courier New"/>
                <a:cs typeface="Courier New"/>
              </a:rPr>
              <a:t>z) </a:t>
            </a:r>
            <a:r>
              <a:rPr sz="1815" b="1" dirty="0">
                <a:solidFill>
                  <a:srgbClr val="3B3B3B"/>
                </a:solidFill>
                <a:latin typeface="Courier New"/>
                <a:cs typeface="Courier New"/>
              </a:rPr>
              <a:t>{  </a:t>
            </a:r>
            <a:r>
              <a:rPr sz="1815" b="1" spc="-5" dirty="0">
                <a:solidFill>
                  <a:srgbClr val="3B3B3B"/>
                </a:solidFill>
                <a:latin typeface="Courier New"/>
                <a:cs typeface="Courier New"/>
              </a:rPr>
              <a:t>int </a:t>
            </a:r>
            <a:r>
              <a:rPr sz="1815" b="1" dirty="0">
                <a:solidFill>
                  <a:srgbClr val="3B3B3B"/>
                </a:solidFill>
                <a:latin typeface="Courier New"/>
                <a:cs typeface="Courier New"/>
              </a:rPr>
              <a:t>x = a +</a:t>
            </a:r>
            <a:r>
              <a:rPr sz="1815" b="1" spc="-103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1815" b="1" spc="-5" dirty="0">
                <a:solidFill>
                  <a:srgbClr val="3B3B3B"/>
                </a:solidFill>
                <a:latin typeface="Courier New"/>
                <a:cs typeface="Courier New"/>
              </a:rPr>
              <a:t>b;  </a:t>
            </a:r>
            <a:r>
              <a:rPr sz="1815" b="1" dirty="0">
                <a:solidFill>
                  <a:srgbClr val="3B3B3B"/>
                </a:solidFill>
                <a:latin typeface="Courier New"/>
                <a:cs typeface="Courier New"/>
              </a:rPr>
              <a:t>y </a:t>
            </a:r>
            <a:r>
              <a:rPr sz="1815" b="1" spc="-5" dirty="0">
                <a:solidFill>
                  <a:srgbClr val="3B3B3B"/>
                </a:solidFill>
                <a:latin typeface="Courier New"/>
                <a:cs typeface="Courier New"/>
              </a:rPr>
              <a:t>+=</a:t>
            </a:r>
            <a:r>
              <a:rPr sz="1815" b="1" spc="-32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1815" b="1" spc="-5" dirty="0">
                <a:solidFill>
                  <a:srgbClr val="3B3B3B"/>
                </a:solidFill>
                <a:latin typeface="Courier New"/>
                <a:cs typeface="Courier New"/>
              </a:rPr>
              <a:t>x;</a:t>
            </a:r>
            <a:endParaRPr sz="1815">
              <a:latin typeface="Courier New"/>
              <a:cs typeface="Courier New"/>
            </a:endParaRPr>
          </a:p>
          <a:p>
            <a:pPr marL="11527">
              <a:lnSpc>
                <a:spcPts val="2060"/>
              </a:lnSpc>
            </a:pPr>
            <a:r>
              <a:rPr sz="1815" b="1" dirty="0">
                <a:solidFill>
                  <a:srgbClr val="3B3B3B"/>
                </a:solidFill>
                <a:latin typeface="Courier New"/>
                <a:cs typeface="Courier New"/>
              </a:rPr>
              <a:t>}</a:t>
            </a:r>
            <a:endParaRPr sz="1815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86482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951694" y="1452282"/>
          <a:ext cx="2489627" cy="43568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9627"/>
              </a:tblGrid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Lexical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6208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Syntax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Semantic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Code</a:t>
                      </a:r>
                      <a:r>
                        <a:rPr sz="2200" spc="-3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05404" y="283540"/>
            <a:ext cx="2512679" cy="1084370"/>
          </a:xfrm>
          <a:prstGeom prst="rect">
            <a:avLst/>
          </a:prstGeom>
        </p:spPr>
        <p:txBody>
          <a:bodyPr vert="horz" wrap="square" lIns="0" tIns="27085" rIns="0" bIns="0" rtlCol="0">
            <a:spAutoFit/>
          </a:bodyPr>
          <a:lstStyle/>
          <a:p>
            <a:pPr marL="564223" marR="4611" indent="-553273">
              <a:lnSpc>
                <a:spcPct val="94400"/>
              </a:lnSpc>
              <a:spcBef>
                <a:spcPts val="212"/>
              </a:spcBef>
            </a:pPr>
            <a:r>
              <a:rPr sz="1815" b="1" spc="-5" dirty="0"/>
              <a:t>while (y </a:t>
            </a:r>
            <a:r>
              <a:rPr sz="1815" b="1" dirty="0"/>
              <a:t>&lt; </a:t>
            </a:r>
            <a:r>
              <a:rPr sz="1815" b="1" spc="-5" dirty="0"/>
              <a:t>z) </a:t>
            </a:r>
            <a:r>
              <a:rPr sz="1815" b="1" dirty="0"/>
              <a:t>{  </a:t>
            </a:r>
            <a:r>
              <a:rPr sz="1815" b="1" spc="-5" dirty="0"/>
              <a:t>int </a:t>
            </a:r>
            <a:r>
              <a:rPr sz="1815" b="1" dirty="0"/>
              <a:t>x = a +</a:t>
            </a:r>
            <a:r>
              <a:rPr sz="1815" b="1" spc="-103" dirty="0"/>
              <a:t> </a:t>
            </a:r>
            <a:r>
              <a:rPr sz="1815" b="1" spc="-5" dirty="0"/>
              <a:t>b;  </a:t>
            </a:r>
            <a:r>
              <a:rPr sz="1815" b="1" dirty="0"/>
              <a:t>y </a:t>
            </a:r>
            <a:r>
              <a:rPr sz="1815" b="1" spc="-5" dirty="0"/>
              <a:t>+=</a:t>
            </a:r>
            <a:r>
              <a:rPr sz="1815" b="1" spc="-32" dirty="0"/>
              <a:t> </a:t>
            </a:r>
            <a:r>
              <a:rPr sz="1815" b="1" spc="-5" dirty="0"/>
              <a:t>x;</a:t>
            </a:r>
            <a:endParaRPr sz="1815"/>
          </a:p>
          <a:p>
            <a:pPr marL="11527">
              <a:lnSpc>
                <a:spcPts val="2060"/>
              </a:lnSpc>
            </a:pPr>
            <a:r>
              <a:rPr sz="1815" b="1" dirty="0"/>
              <a:t>}</a:t>
            </a:r>
            <a:endParaRPr sz="1815"/>
          </a:p>
        </p:txBody>
      </p:sp>
      <p:sp>
        <p:nvSpPr>
          <p:cNvPr id="4" name="object 4"/>
          <p:cNvSpPr txBox="1"/>
          <p:nvPr/>
        </p:nvSpPr>
        <p:spPr>
          <a:xfrm>
            <a:off x="2005404" y="1653989"/>
            <a:ext cx="1765790" cy="4564343"/>
          </a:xfrm>
          <a:prstGeom prst="rect">
            <a:avLst/>
          </a:prstGeom>
        </p:spPr>
        <p:txBody>
          <a:bodyPr vert="horz" wrap="square" lIns="0" tIns="24781" rIns="0" bIns="0" rtlCol="0">
            <a:spAutoFit/>
          </a:bodyPr>
          <a:lstStyle/>
          <a:p>
            <a:pPr marL="11527" marR="4611">
              <a:lnSpc>
                <a:spcPct val="94500"/>
              </a:lnSpc>
              <a:spcBef>
                <a:spcPts val="195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T_While  T_LeftParen  T_Identifier</a:t>
            </a:r>
            <a:r>
              <a:rPr sz="1634" spc="-86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1634" dirty="0">
                <a:solidFill>
                  <a:srgbClr val="3B3B3B"/>
                </a:solidFill>
                <a:latin typeface="Courier New"/>
                <a:cs typeface="Courier New"/>
              </a:rPr>
              <a:t>y  </a:t>
            </a: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T_Less  T_Identifier</a:t>
            </a:r>
            <a:r>
              <a:rPr sz="1634" spc="-86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1634" dirty="0">
                <a:solidFill>
                  <a:srgbClr val="3B3B3B"/>
                </a:solidFill>
                <a:latin typeface="Courier New"/>
                <a:cs typeface="Courier New"/>
              </a:rPr>
              <a:t>z  </a:t>
            </a: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T_RightParen  T_OpenBrace  T_Int  T_Identifier</a:t>
            </a:r>
            <a:r>
              <a:rPr sz="1634" spc="-86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1634" dirty="0">
                <a:solidFill>
                  <a:srgbClr val="3B3B3B"/>
                </a:solidFill>
                <a:latin typeface="Courier New"/>
                <a:cs typeface="Courier New"/>
              </a:rPr>
              <a:t>x  </a:t>
            </a: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T_Assign  T_Identifier</a:t>
            </a:r>
            <a:r>
              <a:rPr sz="1634" spc="-86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1634" dirty="0">
                <a:solidFill>
                  <a:srgbClr val="3B3B3B"/>
                </a:solidFill>
                <a:latin typeface="Courier New"/>
                <a:cs typeface="Courier New"/>
              </a:rPr>
              <a:t>a  </a:t>
            </a: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T_Plus  T_Identifier</a:t>
            </a:r>
            <a:r>
              <a:rPr sz="1634" spc="-86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1634" dirty="0">
                <a:solidFill>
                  <a:srgbClr val="3B3B3B"/>
                </a:solidFill>
                <a:latin typeface="Courier New"/>
                <a:cs typeface="Courier New"/>
              </a:rPr>
              <a:t>b  </a:t>
            </a: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T_Semicolon  T_Identifier</a:t>
            </a:r>
            <a:r>
              <a:rPr sz="1634" spc="-86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1634" dirty="0">
                <a:solidFill>
                  <a:srgbClr val="3B3B3B"/>
                </a:solidFill>
                <a:latin typeface="Courier New"/>
                <a:cs typeface="Courier New"/>
              </a:rPr>
              <a:t>y  </a:t>
            </a: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T_PlusAssign  T_Identifier</a:t>
            </a:r>
            <a:r>
              <a:rPr sz="1634" spc="-86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1634" dirty="0">
                <a:solidFill>
                  <a:srgbClr val="3B3B3B"/>
                </a:solidFill>
                <a:latin typeface="Courier New"/>
                <a:cs typeface="Courier New"/>
              </a:rPr>
              <a:t>x  </a:t>
            </a: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T_Semicolon  T_CloseBrace</a:t>
            </a:r>
            <a:endParaRPr sz="1634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94728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9890" lvl="0" indent="-377825">
              <a:lnSpc>
                <a:spcPct val="100000"/>
              </a:lnSpc>
              <a:spcBef>
                <a:spcPts val="775"/>
              </a:spcBef>
              <a:buFontTx/>
              <a:buChar char="•"/>
              <a:tabLst>
                <a:tab pos="389890" algn="l"/>
                <a:tab pos="390525" algn="l"/>
              </a:tabLst>
            </a:pPr>
            <a:r>
              <a:rPr lang="en-US" sz="3050" spc="10" dirty="0">
                <a:latin typeface="Tahoma"/>
                <a:cs typeface="Tahoma"/>
              </a:rPr>
              <a:t>Introduction to computer language</a:t>
            </a:r>
            <a:r>
              <a:rPr lang="en-US" sz="3050" spc="60" dirty="0">
                <a:latin typeface="Tahoma"/>
                <a:cs typeface="Tahoma"/>
              </a:rPr>
              <a:t> </a:t>
            </a:r>
            <a:r>
              <a:rPr lang="en-US" sz="3050" spc="10" dirty="0">
                <a:latin typeface="Tahoma"/>
                <a:cs typeface="Tahoma"/>
              </a:rPr>
              <a:t>engineering</a:t>
            </a:r>
            <a:endParaRPr lang="en-US" sz="3050" dirty="0">
              <a:latin typeface="Tahoma"/>
              <a:cs typeface="Tahoma"/>
            </a:endParaRPr>
          </a:p>
          <a:p>
            <a:pPr marL="829944" lvl="1" indent="-314960">
              <a:lnSpc>
                <a:spcPct val="100000"/>
              </a:lnSpc>
              <a:spcBef>
                <a:spcPts val="685"/>
              </a:spcBef>
              <a:buFontTx/>
              <a:buChar char="–"/>
              <a:tabLst>
                <a:tab pos="830580" algn="l"/>
              </a:tabLst>
            </a:pPr>
            <a:r>
              <a:rPr lang="en-US" sz="2600" spc="20" dirty="0">
                <a:latin typeface="Tahoma"/>
                <a:cs typeface="Tahoma"/>
              </a:rPr>
              <a:t>What </a:t>
            </a:r>
            <a:r>
              <a:rPr lang="en-US" sz="2600" spc="15" dirty="0">
                <a:latin typeface="Tahoma"/>
                <a:cs typeface="Tahoma"/>
              </a:rPr>
              <a:t>are</a:t>
            </a:r>
            <a:r>
              <a:rPr lang="en-US" sz="2600" spc="-15" dirty="0">
                <a:latin typeface="Tahoma"/>
                <a:cs typeface="Tahoma"/>
              </a:rPr>
              <a:t> </a:t>
            </a:r>
            <a:r>
              <a:rPr lang="en-US" sz="2600" spc="15" dirty="0">
                <a:latin typeface="Tahoma"/>
                <a:cs typeface="Tahoma"/>
              </a:rPr>
              <a:t>compilers?</a:t>
            </a:r>
            <a:endParaRPr lang="en-US" sz="2600" dirty="0">
              <a:latin typeface="Tahoma"/>
              <a:cs typeface="Tahoma"/>
            </a:endParaRPr>
          </a:p>
          <a:p>
            <a:pPr marL="934085" lvl="1" indent="-419734">
              <a:lnSpc>
                <a:spcPct val="100000"/>
              </a:lnSpc>
              <a:spcBef>
                <a:spcPts val="680"/>
              </a:spcBef>
              <a:buFontTx/>
              <a:buChar char="–"/>
              <a:tabLst>
                <a:tab pos="934085" algn="l"/>
                <a:tab pos="934719" algn="l"/>
              </a:tabLst>
            </a:pPr>
            <a:r>
              <a:rPr lang="en-US" sz="2600" spc="25" dirty="0">
                <a:latin typeface="Tahoma"/>
                <a:cs typeface="Tahoma"/>
              </a:rPr>
              <a:t>Why </a:t>
            </a:r>
            <a:r>
              <a:rPr lang="en-US" sz="2600" spc="15" dirty="0">
                <a:latin typeface="Tahoma"/>
                <a:cs typeface="Tahoma"/>
              </a:rPr>
              <a:t>should </a:t>
            </a:r>
            <a:r>
              <a:rPr lang="en-US" sz="2600" spc="20" dirty="0">
                <a:latin typeface="Tahoma"/>
                <a:cs typeface="Tahoma"/>
              </a:rPr>
              <a:t>we </a:t>
            </a:r>
            <a:r>
              <a:rPr lang="en-US" sz="2600" spc="15" dirty="0">
                <a:latin typeface="Tahoma"/>
                <a:cs typeface="Tahoma"/>
              </a:rPr>
              <a:t>learn about</a:t>
            </a:r>
            <a:r>
              <a:rPr lang="en-US" sz="2600" spc="-30" dirty="0">
                <a:latin typeface="Tahoma"/>
                <a:cs typeface="Tahoma"/>
              </a:rPr>
              <a:t> </a:t>
            </a:r>
            <a:r>
              <a:rPr lang="en-US" sz="2600" spc="20" dirty="0">
                <a:latin typeface="Tahoma"/>
                <a:cs typeface="Tahoma"/>
              </a:rPr>
              <a:t>them?</a:t>
            </a:r>
            <a:endParaRPr lang="en-US" sz="2600" dirty="0">
              <a:latin typeface="Tahoma"/>
              <a:cs typeface="Tahoma"/>
            </a:endParaRPr>
          </a:p>
          <a:p>
            <a:pPr marL="829944" lvl="1" indent="-314960">
              <a:lnSpc>
                <a:spcPct val="100000"/>
              </a:lnSpc>
              <a:spcBef>
                <a:spcPts val="680"/>
              </a:spcBef>
              <a:buFontTx/>
              <a:buChar char="–"/>
              <a:tabLst>
                <a:tab pos="830580" algn="l"/>
              </a:tabLst>
            </a:pPr>
            <a:r>
              <a:rPr lang="en-US" sz="2600" spc="20" dirty="0">
                <a:latin typeface="Tahoma"/>
                <a:cs typeface="Tahoma"/>
              </a:rPr>
              <a:t>Anatomy </a:t>
            </a:r>
            <a:r>
              <a:rPr lang="en-US" sz="2600" spc="10" dirty="0">
                <a:latin typeface="Tahoma"/>
                <a:cs typeface="Tahoma"/>
              </a:rPr>
              <a:t>of </a:t>
            </a:r>
            <a:r>
              <a:rPr lang="en-US" sz="2600" spc="20" dirty="0">
                <a:latin typeface="Tahoma"/>
                <a:cs typeface="Tahoma"/>
              </a:rPr>
              <a:t>a</a:t>
            </a:r>
            <a:r>
              <a:rPr lang="en-US" sz="2600" spc="-20" dirty="0">
                <a:latin typeface="Tahoma"/>
                <a:cs typeface="Tahoma"/>
              </a:rPr>
              <a:t> </a:t>
            </a:r>
            <a:r>
              <a:rPr lang="en-US" sz="2600" spc="10" dirty="0">
                <a:latin typeface="Tahoma"/>
                <a:cs typeface="Tahoma"/>
              </a:rPr>
              <a:t>compiler</a:t>
            </a:r>
            <a:endParaRPr lang="en-US" sz="2600" dirty="0">
              <a:latin typeface="Tahoma"/>
              <a:cs typeface="Tahom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06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951694" y="1452282"/>
          <a:ext cx="2489627" cy="43568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9627"/>
              </a:tblGrid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Lexical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Syntax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6208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Semantic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Code</a:t>
                      </a:r>
                      <a:r>
                        <a:rPr sz="2200" spc="-3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05404" y="283540"/>
            <a:ext cx="2512679" cy="1084370"/>
          </a:xfrm>
          <a:prstGeom prst="rect">
            <a:avLst/>
          </a:prstGeom>
        </p:spPr>
        <p:txBody>
          <a:bodyPr vert="horz" wrap="square" lIns="0" tIns="27085" rIns="0" bIns="0" rtlCol="0">
            <a:spAutoFit/>
          </a:bodyPr>
          <a:lstStyle/>
          <a:p>
            <a:pPr marL="564223" marR="4611" indent="-553273">
              <a:lnSpc>
                <a:spcPct val="94400"/>
              </a:lnSpc>
              <a:spcBef>
                <a:spcPts val="212"/>
              </a:spcBef>
            </a:pPr>
            <a:r>
              <a:rPr sz="1815" b="1" spc="-5" dirty="0"/>
              <a:t>while (y </a:t>
            </a:r>
            <a:r>
              <a:rPr sz="1815" b="1" dirty="0"/>
              <a:t>&lt; </a:t>
            </a:r>
            <a:r>
              <a:rPr sz="1815" b="1" spc="-5" dirty="0"/>
              <a:t>z) </a:t>
            </a:r>
            <a:r>
              <a:rPr sz="1815" b="1" dirty="0"/>
              <a:t>{  </a:t>
            </a:r>
            <a:r>
              <a:rPr sz="1815" b="1" spc="-5" dirty="0"/>
              <a:t>int </a:t>
            </a:r>
            <a:r>
              <a:rPr sz="1815" b="1" dirty="0"/>
              <a:t>x = a +</a:t>
            </a:r>
            <a:r>
              <a:rPr sz="1815" b="1" spc="-103" dirty="0"/>
              <a:t> </a:t>
            </a:r>
            <a:r>
              <a:rPr sz="1815" b="1" spc="-5" dirty="0"/>
              <a:t>b;  </a:t>
            </a:r>
            <a:r>
              <a:rPr sz="1815" b="1" dirty="0"/>
              <a:t>y </a:t>
            </a:r>
            <a:r>
              <a:rPr sz="1815" b="1" spc="-5" dirty="0"/>
              <a:t>+=</a:t>
            </a:r>
            <a:r>
              <a:rPr sz="1815" b="1" spc="-32" dirty="0"/>
              <a:t> </a:t>
            </a:r>
            <a:r>
              <a:rPr sz="1815" b="1" spc="-5" dirty="0"/>
              <a:t>x;</a:t>
            </a:r>
            <a:endParaRPr sz="1815"/>
          </a:p>
          <a:p>
            <a:pPr marL="11527">
              <a:lnSpc>
                <a:spcPts val="2060"/>
              </a:lnSpc>
            </a:pPr>
            <a:r>
              <a:rPr sz="1815" b="1" dirty="0"/>
              <a:t>}</a:t>
            </a:r>
            <a:endParaRPr sz="1815"/>
          </a:p>
        </p:txBody>
      </p:sp>
      <p:sp>
        <p:nvSpPr>
          <p:cNvPr id="4" name="object 4"/>
          <p:cNvSpPr txBox="1"/>
          <p:nvPr/>
        </p:nvSpPr>
        <p:spPr>
          <a:xfrm>
            <a:off x="2005404" y="1653989"/>
            <a:ext cx="1765790" cy="4564343"/>
          </a:xfrm>
          <a:prstGeom prst="rect">
            <a:avLst/>
          </a:prstGeom>
        </p:spPr>
        <p:txBody>
          <a:bodyPr vert="horz" wrap="square" lIns="0" tIns="24781" rIns="0" bIns="0" rtlCol="0">
            <a:spAutoFit/>
          </a:bodyPr>
          <a:lstStyle/>
          <a:p>
            <a:pPr marL="11527" marR="4611">
              <a:lnSpc>
                <a:spcPct val="94500"/>
              </a:lnSpc>
              <a:spcBef>
                <a:spcPts val="195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T_While  T_LeftParen  T_Identifier</a:t>
            </a:r>
            <a:r>
              <a:rPr sz="1634" spc="-86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1634" dirty="0">
                <a:solidFill>
                  <a:srgbClr val="3B3B3B"/>
                </a:solidFill>
                <a:latin typeface="Courier New"/>
                <a:cs typeface="Courier New"/>
              </a:rPr>
              <a:t>y  </a:t>
            </a: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T_Less  T_Identifier</a:t>
            </a:r>
            <a:r>
              <a:rPr sz="1634" spc="-86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1634" dirty="0">
                <a:solidFill>
                  <a:srgbClr val="3B3B3B"/>
                </a:solidFill>
                <a:latin typeface="Courier New"/>
                <a:cs typeface="Courier New"/>
              </a:rPr>
              <a:t>z  </a:t>
            </a: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T_RightParen  T_OpenBrace  T_Int  T_Identifier</a:t>
            </a:r>
            <a:r>
              <a:rPr sz="1634" spc="-86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1634" dirty="0">
                <a:solidFill>
                  <a:srgbClr val="3B3B3B"/>
                </a:solidFill>
                <a:latin typeface="Courier New"/>
                <a:cs typeface="Courier New"/>
              </a:rPr>
              <a:t>x  </a:t>
            </a: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T_Assign  T_Identifier</a:t>
            </a:r>
            <a:r>
              <a:rPr sz="1634" spc="-86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1634" dirty="0">
                <a:solidFill>
                  <a:srgbClr val="3B3B3B"/>
                </a:solidFill>
                <a:latin typeface="Courier New"/>
                <a:cs typeface="Courier New"/>
              </a:rPr>
              <a:t>a  </a:t>
            </a: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T_Plus  T_Identifier</a:t>
            </a:r>
            <a:r>
              <a:rPr sz="1634" spc="-86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1634" dirty="0">
                <a:solidFill>
                  <a:srgbClr val="3B3B3B"/>
                </a:solidFill>
                <a:latin typeface="Courier New"/>
                <a:cs typeface="Courier New"/>
              </a:rPr>
              <a:t>b  </a:t>
            </a: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T_Semicolon  T_Identifier</a:t>
            </a:r>
            <a:r>
              <a:rPr sz="1634" spc="-86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1634" dirty="0">
                <a:solidFill>
                  <a:srgbClr val="3B3B3B"/>
                </a:solidFill>
                <a:latin typeface="Courier New"/>
                <a:cs typeface="Courier New"/>
              </a:rPr>
              <a:t>y  </a:t>
            </a: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T_PlusAssign  T_Identifier</a:t>
            </a:r>
            <a:r>
              <a:rPr sz="1634" spc="-86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1634" dirty="0">
                <a:solidFill>
                  <a:srgbClr val="3B3B3B"/>
                </a:solidFill>
                <a:latin typeface="Courier New"/>
                <a:cs typeface="Courier New"/>
              </a:rPr>
              <a:t>x  </a:t>
            </a: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T_Semicolon  T_CloseBrace</a:t>
            </a:r>
            <a:endParaRPr sz="1634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30310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951694" y="1452282"/>
          <a:ext cx="2489627" cy="43568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9627"/>
              </a:tblGrid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Lexical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Syntax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6208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Semantic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Code</a:t>
                      </a:r>
                      <a:r>
                        <a:rPr sz="2200" spc="-3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05404" y="283540"/>
            <a:ext cx="2512679" cy="1084370"/>
          </a:xfrm>
          <a:prstGeom prst="rect">
            <a:avLst/>
          </a:prstGeom>
        </p:spPr>
        <p:txBody>
          <a:bodyPr vert="horz" wrap="square" lIns="0" tIns="27085" rIns="0" bIns="0" rtlCol="0">
            <a:spAutoFit/>
          </a:bodyPr>
          <a:lstStyle/>
          <a:p>
            <a:pPr marL="564223" marR="4611" indent="-553273">
              <a:lnSpc>
                <a:spcPct val="94400"/>
              </a:lnSpc>
              <a:spcBef>
                <a:spcPts val="212"/>
              </a:spcBef>
            </a:pPr>
            <a:r>
              <a:rPr sz="1815" b="1" spc="-5" dirty="0"/>
              <a:t>while (y </a:t>
            </a:r>
            <a:r>
              <a:rPr sz="1815" b="1" dirty="0"/>
              <a:t>&lt; </a:t>
            </a:r>
            <a:r>
              <a:rPr sz="1815" b="1" spc="-5" dirty="0"/>
              <a:t>z) </a:t>
            </a:r>
            <a:r>
              <a:rPr sz="1815" b="1" dirty="0"/>
              <a:t>{  </a:t>
            </a:r>
            <a:r>
              <a:rPr sz="1815" b="1" spc="-5" dirty="0"/>
              <a:t>int </a:t>
            </a:r>
            <a:r>
              <a:rPr sz="1815" b="1" dirty="0"/>
              <a:t>x = a +</a:t>
            </a:r>
            <a:r>
              <a:rPr sz="1815" b="1" spc="-103" dirty="0"/>
              <a:t> </a:t>
            </a:r>
            <a:r>
              <a:rPr sz="1815" b="1" spc="-5" dirty="0"/>
              <a:t>b;  </a:t>
            </a:r>
            <a:r>
              <a:rPr sz="1815" b="1" dirty="0"/>
              <a:t>y </a:t>
            </a:r>
            <a:r>
              <a:rPr sz="1815" b="1" spc="-5" dirty="0"/>
              <a:t>+=</a:t>
            </a:r>
            <a:r>
              <a:rPr sz="1815" b="1" spc="-32" dirty="0"/>
              <a:t> </a:t>
            </a:r>
            <a:r>
              <a:rPr sz="1815" b="1" spc="-5" dirty="0"/>
              <a:t>x;</a:t>
            </a:r>
            <a:endParaRPr sz="1815"/>
          </a:p>
          <a:p>
            <a:pPr marL="11527">
              <a:lnSpc>
                <a:spcPts val="2060"/>
              </a:lnSpc>
            </a:pPr>
            <a:r>
              <a:rPr sz="1815" b="1" dirty="0"/>
              <a:t>}</a:t>
            </a:r>
            <a:endParaRPr sz="1815"/>
          </a:p>
        </p:txBody>
      </p:sp>
      <p:sp>
        <p:nvSpPr>
          <p:cNvPr id="4" name="object 4"/>
          <p:cNvSpPr/>
          <p:nvPr/>
        </p:nvSpPr>
        <p:spPr>
          <a:xfrm>
            <a:off x="4217254" y="1244813"/>
            <a:ext cx="1452282" cy="414938"/>
          </a:xfrm>
          <a:custGeom>
            <a:avLst/>
            <a:gdLst/>
            <a:ahLst/>
            <a:cxnLst/>
            <a:rect l="l" t="t" r="r" b="b"/>
            <a:pathLst>
              <a:path w="1600200" h="457200">
                <a:moveTo>
                  <a:pt x="1524000" y="0"/>
                </a:moveTo>
                <a:lnTo>
                  <a:pt x="76200" y="0"/>
                </a:lnTo>
                <a:lnTo>
                  <a:pt x="47684" y="6548"/>
                </a:lnTo>
                <a:lnTo>
                  <a:pt x="23336" y="23812"/>
                </a:lnTo>
                <a:lnTo>
                  <a:pt x="6369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369" y="408979"/>
                </a:lnTo>
                <a:lnTo>
                  <a:pt x="23336" y="433387"/>
                </a:lnTo>
                <a:lnTo>
                  <a:pt x="47684" y="450651"/>
                </a:lnTo>
                <a:lnTo>
                  <a:pt x="76200" y="457200"/>
                </a:lnTo>
                <a:lnTo>
                  <a:pt x="1524000" y="457200"/>
                </a:lnTo>
                <a:lnTo>
                  <a:pt x="1551979" y="450651"/>
                </a:lnTo>
                <a:lnTo>
                  <a:pt x="1576387" y="433387"/>
                </a:lnTo>
                <a:lnTo>
                  <a:pt x="1593651" y="408979"/>
                </a:lnTo>
                <a:lnTo>
                  <a:pt x="1600200" y="381000"/>
                </a:lnTo>
                <a:lnTo>
                  <a:pt x="1600200" y="76200"/>
                </a:lnTo>
                <a:lnTo>
                  <a:pt x="1593651" y="48220"/>
                </a:lnTo>
                <a:lnTo>
                  <a:pt x="1576387" y="23812"/>
                </a:lnTo>
                <a:lnTo>
                  <a:pt x="1551979" y="6548"/>
                </a:lnTo>
                <a:lnTo>
                  <a:pt x="1524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" name="object 5"/>
          <p:cNvSpPr/>
          <p:nvPr/>
        </p:nvSpPr>
        <p:spPr>
          <a:xfrm>
            <a:off x="4217254" y="1244813"/>
            <a:ext cx="1452282" cy="414938"/>
          </a:xfrm>
          <a:custGeom>
            <a:avLst/>
            <a:gdLst/>
            <a:ahLst/>
            <a:cxnLst/>
            <a:rect l="l" t="t" r="r" b="b"/>
            <a:pathLst>
              <a:path w="1600200" h="457200">
                <a:moveTo>
                  <a:pt x="76200" y="0"/>
                </a:moveTo>
                <a:lnTo>
                  <a:pt x="47684" y="6548"/>
                </a:lnTo>
                <a:lnTo>
                  <a:pt x="23336" y="23812"/>
                </a:lnTo>
                <a:lnTo>
                  <a:pt x="6369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369" y="408979"/>
                </a:lnTo>
                <a:lnTo>
                  <a:pt x="23336" y="433387"/>
                </a:lnTo>
                <a:lnTo>
                  <a:pt x="47684" y="450651"/>
                </a:lnTo>
                <a:lnTo>
                  <a:pt x="76200" y="457200"/>
                </a:lnTo>
                <a:lnTo>
                  <a:pt x="1524000" y="457200"/>
                </a:lnTo>
                <a:lnTo>
                  <a:pt x="1551979" y="450651"/>
                </a:lnTo>
                <a:lnTo>
                  <a:pt x="1576387" y="433387"/>
                </a:lnTo>
                <a:lnTo>
                  <a:pt x="1593651" y="408979"/>
                </a:lnTo>
                <a:lnTo>
                  <a:pt x="1600200" y="381000"/>
                </a:lnTo>
                <a:lnTo>
                  <a:pt x="1600200" y="76200"/>
                </a:lnTo>
                <a:lnTo>
                  <a:pt x="1593651" y="48220"/>
                </a:lnTo>
                <a:lnTo>
                  <a:pt x="1576387" y="23812"/>
                </a:lnTo>
                <a:lnTo>
                  <a:pt x="1551979" y="6548"/>
                </a:lnTo>
                <a:lnTo>
                  <a:pt x="1524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object 6"/>
          <p:cNvSpPr/>
          <p:nvPr/>
        </p:nvSpPr>
        <p:spPr>
          <a:xfrm>
            <a:off x="4217254" y="124481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" name="object 7"/>
          <p:cNvSpPr/>
          <p:nvPr/>
        </p:nvSpPr>
        <p:spPr>
          <a:xfrm>
            <a:off x="5669536" y="165975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" name="object 8"/>
          <p:cNvSpPr txBox="1"/>
          <p:nvPr/>
        </p:nvSpPr>
        <p:spPr>
          <a:xfrm>
            <a:off x="4672533" y="1305901"/>
            <a:ext cx="541724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spc="5" dirty="0">
                <a:solidFill>
                  <a:srgbClr val="3B3B3B"/>
                </a:solidFill>
                <a:latin typeface="Arial"/>
                <a:cs typeface="Arial"/>
              </a:rPr>
              <a:t>W</a:t>
            </a:r>
            <a:r>
              <a:rPr sz="1634" spc="-14" dirty="0">
                <a:solidFill>
                  <a:srgbClr val="3B3B3B"/>
                </a:solidFill>
                <a:latin typeface="Arial"/>
                <a:cs typeface="Arial"/>
              </a:rPr>
              <a:t>h</a:t>
            </a:r>
            <a:r>
              <a:rPr sz="1634" spc="-5" dirty="0">
                <a:solidFill>
                  <a:srgbClr val="3B3B3B"/>
                </a:solidFill>
                <a:latin typeface="Arial"/>
                <a:cs typeface="Arial"/>
              </a:rPr>
              <a:t>ile</a:t>
            </a:r>
            <a:endParaRPr sz="1634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142565" y="3526971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" name="object 10"/>
          <p:cNvSpPr/>
          <p:nvPr/>
        </p:nvSpPr>
        <p:spPr>
          <a:xfrm>
            <a:off x="2142565" y="3526971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1" name="object 11"/>
          <p:cNvSpPr/>
          <p:nvPr/>
        </p:nvSpPr>
        <p:spPr>
          <a:xfrm>
            <a:off x="2142565" y="352697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2" name="object 12"/>
          <p:cNvSpPr/>
          <p:nvPr/>
        </p:nvSpPr>
        <p:spPr>
          <a:xfrm>
            <a:off x="2557503" y="394190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3" name="object 13"/>
          <p:cNvSpPr txBox="1"/>
          <p:nvPr/>
        </p:nvSpPr>
        <p:spPr>
          <a:xfrm>
            <a:off x="2277419" y="3588059"/>
            <a:ext cx="144652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&lt;</a:t>
            </a:r>
            <a:endParaRPr sz="1634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839661" y="2697096"/>
            <a:ext cx="1244813" cy="414938"/>
          </a:xfrm>
          <a:custGeom>
            <a:avLst/>
            <a:gdLst/>
            <a:ahLst/>
            <a:cxnLst/>
            <a:rect l="l" t="t" r="r" b="b"/>
            <a:pathLst>
              <a:path w="1371600" h="457200">
                <a:moveTo>
                  <a:pt x="12954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1295400" y="457200"/>
                </a:lnTo>
                <a:lnTo>
                  <a:pt x="1323379" y="450651"/>
                </a:lnTo>
                <a:lnTo>
                  <a:pt x="1347787" y="433387"/>
                </a:lnTo>
                <a:lnTo>
                  <a:pt x="1365051" y="408979"/>
                </a:lnTo>
                <a:lnTo>
                  <a:pt x="1371600" y="381000"/>
                </a:lnTo>
                <a:lnTo>
                  <a:pt x="1371600" y="76200"/>
                </a:lnTo>
                <a:lnTo>
                  <a:pt x="1365051" y="48220"/>
                </a:lnTo>
                <a:lnTo>
                  <a:pt x="1347787" y="23812"/>
                </a:lnTo>
                <a:lnTo>
                  <a:pt x="1323379" y="6548"/>
                </a:lnTo>
                <a:lnTo>
                  <a:pt x="12954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5" name="object 15"/>
          <p:cNvSpPr/>
          <p:nvPr/>
        </p:nvSpPr>
        <p:spPr>
          <a:xfrm>
            <a:off x="4839661" y="2697096"/>
            <a:ext cx="1244813" cy="414938"/>
          </a:xfrm>
          <a:custGeom>
            <a:avLst/>
            <a:gdLst/>
            <a:ahLst/>
            <a:cxnLst/>
            <a:rect l="l" t="t" r="r" b="b"/>
            <a:pathLst>
              <a:path w="13716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1295400" y="457200"/>
                </a:lnTo>
                <a:lnTo>
                  <a:pt x="1323379" y="450651"/>
                </a:lnTo>
                <a:lnTo>
                  <a:pt x="1347787" y="433387"/>
                </a:lnTo>
                <a:lnTo>
                  <a:pt x="1365051" y="408979"/>
                </a:lnTo>
                <a:lnTo>
                  <a:pt x="1371600" y="381000"/>
                </a:lnTo>
                <a:lnTo>
                  <a:pt x="1371600" y="76200"/>
                </a:lnTo>
                <a:lnTo>
                  <a:pt x="1365051" y="48220"/>
                </a:lnTo>
                <a:lnTo>
                  <a:pt x="1347787" y="23812"/>
                </a:lnTo>
                <a:lnTo>
                  <a:pt x="1323379" y="6548"/>
                </a:lnTo>
                <a:lnTo>
                  <a:pt x="12954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6" name="object 16"/>
          <p:cNvSpPr/>
          <p:nvPr/>
        </p:nvSpPr>
        <p:spPr>
          <a:xfrm>
            <a:off x="4839661" y="269709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7" name="object 17"/>
          <p:cNvSpPr/>
          <p:nvPr/>
        </p:nvSpPr>
        <p:spPr>
          <a:xfrm>
            <a:off x="6084474" y="311203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8" name="object 18"/>
          <p:cNvSpPr txBox="1"/>
          <p:nvPr/>
        </p:nvSpPr>
        <p:spPr>
          <a:xfrm>
            <a:off x="4984889" y="2758183"/>
            <a:ext cx="954357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spc="-9" dirty="0">
                <a:solidFill>
                  <a:srgbClr val="3B3B3B"/>
                </a:solidFill>
                <a:latin typeface="Arial"/>
                <a:cs typeface="Arial"/>
              </a:rPr>
              <a:t>Sequence</a:t>
            </a:r>
            <a:endParaRPr sz="1634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802316" y="3526971"/>
            <a:ext cx="622407" cy="414938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09600" y="0"/>
                </a:moveTo>
                <a:lnTo>
                  <a:pt x="76200" y="0"/>
                </a:lnTo>
                <a:lnTo>
                  <a:pt x="47684" y="6548"/>
                </a:lnTo>
                <a:lnTo>
                  <a:pt x="23336" y="23812"/>
                </a:lnTo>
                <a:lnTo>
                  <a:pt x="6369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369" y="408979"/>
                </a:lnTo>
                <a:lnTo>
                  <a:pt x="23336" y="433387"/>
                </a:lnTo>
                <a:lnTo>
                  <a:pt x="47684" y="450651"/>
                </a:lnTo>
                <a:lnTo>
                  <a:pt x="76200" y="457200"/>
                </a:lnTo>
                <a:lnTo>
                  <a:pt x="609600" y="457200"/>
                </a:lnTo>
                <a:lnTo>
                  <a:pt x="637579" y="450651"/>
                </a:lnTo>
                <a:lnTo>
                  <a:pt x="661987" y="433387"/>
                </a:lnTo>
                <a:lnTo>
                  <a:pt x="679251" y="408979"/>
                </a:lnTo>
                <a:lnTo>
                  <a:pt x="685800" y="381000"/>
                </a:lnTo>
                <a:lnTo>
                  <a:pt x="685800" y="76200"/>
                </a:lnTo>
                <a:lnTo>
                  <a:pt x="679251" y="48220"/>
                </a:lnTo>
                <a:lnTo>
                  <a:pt x="661987" y="23812"/>
                </a:lnTo>
                <a:lnTo>
                  <a:pt x="637579" y="6548"/>
                </a:lnTo>
                <a:lnTo>
                  <a:pt x="6096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0" name="object 20"/>
          <p:cNvSpPr/>
          <p:nvPr/>
        </p:nvSpPr>
        <p:spPr>
          <a:xfrm>
            <a:off x="3802316" y="3526971"/>
            <a:ext cx="622407" cy="414938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76200" y="0"/>
                </a:moveTo>
                <a:lnTo>
                  <a:pt x="47684" y="6548"/>
                </a:lnTo>
                <a:lnTo>
                  <a:pt x="23336" y="23812"/>
                </a:lnTo>
                <a:lnTo>
                  <a:pt x="6369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369" y="408979"/>
                </a:lnTo>
                <a:lnTo>
                  <a:pt x="23336" y="433387"/>
                </a:lnTo>
                <a:lnTo>
                  <a:pt x="47684" y="450651"/>
                </a:lnTo>
                <a:lnTo>
                  <a:pt x="76200" y="457200"/>
                </a:lnTo>
                <a:lnTo>
                  <a:pt x="609600" y="457200"/>
                </a:lnTo>
                <a:lnTo>
                  <a:pt x="637579" y="450651"/>
                </a:lnTo>
                <a:lnTo>
                  <a:pt x="661987" y="433387"/>
                </a:lnTo>
                <a:lnTo>
                  <a:pt x="679251" y="408979"/>
                </a:lnTo>
                <a:lnTo>
                  <a:pt x="685800" y="381000"/>
                </a:lnTo>
                <a:lnTo>
                  <a:pt x="685800" y="76200"/>
                </a:lnTo>
                <a:lnTo>
                  <a:pt x="679251" y="48220"/>
                </a:lnTo>
                <a:lnTo>
                  <a:pt x="661987" y="23812"/>
                </a:lnTo>
                <a:lnTo>
                  <a:pt x="637579" y="6548"/>
                </a:lnTo>
                <a:lnTo>
                  <a:pt x="6096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1" name="object 21"/>
          <p:cNvSpPr/>
          <p:nvPr/>
        </p:nvSpPr>
        <p:spPr>
          <a:xfrm>
            <a:off x="3802316" y="352697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2" name="object 22"/>
          <p:cNvSpPr/>
          <p:nvPr/>
        </p:nvSpPr>
        <p:spPr>
          <a:xfrm>
            <a:off x="4424723" y="394190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3" name="object 23"/>
          <p:cNvSpPr txBox="1"/>
          <p:nvPr/>
        </p:nvSpPr>
        <p:spPr>
          <a:xfrm>
            <a:off x="4040905" y="3588059"/>
            <a:ext cx="144652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=</a:t>
            </a:r>
            <a:endParaRPr sz="1634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387378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5" name="object 25"/>
          <p:cNvSpPr/>
          <p:nvPr/>
        </p:nvSpPr>
        <p:spPr>
          <a:xfrm>
            <a:off x="3387378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6" name="object 26"/>
          <p:cNvSpPr/>
          <p:nvPr/>
        </p:nvSpPr>
        <p:spPr>
          <a:xfrm>
            <a:off x="3387378" y="456431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7" name="object 27"/>
          <p:cNvSpPr/>
          <p:nvPr/>
        </p:nvSpPr>
        <p:spPr>
          <a:xfrm>
            <a:off x="3802316" y="49792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8" name="object 28"/>
          <p:cNvSpPr txBox="1"/>
          <p:nvPr/>
        </p:nvSpPr>
        <p:spPr>
          <a:xfrm>
            <a:off x="3531454" y="4625403"/>
            <a:ext cx="126787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x</a:t>
            </a:r>
            <a:endParaRPr sz="1634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424723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0" name="object 30"/>
          <p:cNvSpPr/>
          <p:nvPr/>
        </p:nvSpPr>
        <p:spPr>
          <a:xfrm>
            <a:off x="4424723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1" name="object 31"/>
          <p:cNvSpPr/>
          <p:nvPr/>
        </p:nvSpPr>
        <p:spPr>
          <a:xfrm>
            <a:off x="4424723" y="456431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2" name="object 32"/>
          <p:cNvSpPr/>
          <p:nvPr/>
        </p:nvSpPr>
        <p:spPr>
          <a:xfrm>
            <a:off x="4839661" y="49792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3" name="object 33"/>
          <p:cNvSpPr txBox="1"/>
          <p:nvPr/>
        </p:nvSpPr>
        <p:spPr>
          <a:xfrm>
            <a:off x="4559578" y="4625403"/>
            <a:ext cx="144652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+</a:t>
            </a:r>
            <a:endParaRPr sz="1634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4009785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5" name="object 35"/>
          <p:cNvSpPr/>
          <p:nvPr/>
        </p:nvSpPr>
        <p:spPr>
          <a:xfrm>
            <a:off x="4009785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6" name="object 36"/>
          <p:cNvSpPr/>
          <p:nvPr/>
        </p:nvSpPr>
        <p:spPr>
          <a:xfrm>
            <a:off x="4009785" y="58091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7" name="object 37"/>
          <p:cNvSpPr/>
          <p:nvPr/>
        </p:nvSpPr>
        <p:spPr>
          <a:xfrm>
            <a:off x="4424723" y="622406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8" name="object 38"/>
          <p:cNvSpPr txBox="1"/>
          <p:nvPr/>
        </p:nvSpPr>
        <p:spPr>
          <a:xfrm>
            <a:off x="4148098" y="5870217"/>
            <a:ext cx="138889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a</a:t>
            </a:r>
            <a:endParaRPr sz="1634">
              <a:latin typeface="Arial"/>
              <a:cs typeface="Arial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4839660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0" name="object 40"/>
          <p:cNvSpPr/>
          <p:nvPr/>
        </p:nvSpPr>
        <p:spPr>
          <a:xfrm>
            <a:off x="4839660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1" name="object 41"/>
          <p:cNvSpPr/>
          <p:nvPr/>
        </p:nvSpPr>
        <p:spPr>
          <a:xfrm>
            <a:off x="4839661" y="58091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2" name="object 42"/>
          <p:cNvSpPr/>
          <p:nvPr/>
        </p:nvSpPr>
        <p:spPr>
          <a:xfrm>
            <a:off x="5254598" y="622406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3" name="object 43"/>
          <p:cNvSpPr txBox="1"/>
          <p:nvPr/>
        </p:nvSpPr>
        <p:spPr>
          <a:xfrm>
            <a:off x="4977974" y="5870217"/>
            <a:ext cx="138889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b</a:t>
            </a:r>
            <a:endParaRPr sz="1634">
              <a:latin typeface="Arial"/>
              <a:cs typeface="Arial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6291943" y="3526971"/>
            <a:ext cx="622407" cy="414938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09600" y="0"/>
                </a:moveTo>
                <a:lnTo>
                  <a:pt x="76200" y="0"/>
                </a:lnTo>
                <a:lnTo>
                  <a:pt x="47684" y="6548"/>
                </a:lnTo>
                <a:lnTo>
                  <a:pt x="23336" y="23812"/>
                </a:lnTo>
                <a:lnTo>
                  <a:pt x="6369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369" y="408979"/>
                </a:lnTo>
                <a:lnTo>
                  <a:pt x="23336" y="433387"/>
                </a:lnTo>
                <a:lnTo>
                  <a:pt x="47684" y="450651"/>
                </a:lnTo>
                <a:lnTo>
                  <a:pt x="76200" y="457200"/>
                </a:lnTo>
                <a:lnTo>
                  <a:pt x="609600" y="457200"/>
                </a:lnTo>
                <a:lnTo>
                  <a:pt x="637579" y="450651"/>
                </a:lnTo>
                <a:lnTo>
                  <a:pt x="661987" y="433387"/>
                </a:lnTo>
                <a:lnTo>
                  <a:pt x="679251" y="408979"/>
                </a:lnTo>
                <a:lnTo>
                  <a:pt x="685800" y="381000"/>
                </a:lnTo>
                <a:lnTo>
                  <a:pt x="685800" y="76200"/>
                </a:lnTo>
                <a:lnTo>
                  <a:pt x="679251" y="48220"/>
                </a:lnTo>
                <a:lnTo>
                  <a:pt x="661987" y="23812"/>
                </a:lnTo>
                <a:lnTo>
                  <a:pt x="637579" y="6548"/>
                </a:lnTo>
                <a:lnTo>
                  <a:pt x="6096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5" name="object 45"/>
          <p:cNvSpPr/>
          <p:nvPr/>
        </p:nvSpPr>
        <p:spPr>
          <a:xfrm>
            <a:off x="6291943" y="3526971"/>
            <a:ext cx="622407" cy="414938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76200" y="0"/>
                </a:moveTo>
                <a:lnTo>
                  <a:pt x="47684" y="6548"/>
                </a:lnTo>
                <a:lnTo>
                  <a:pt x="23336" y="23812"/>
                </a:lnTo>
                <a:lnTo>
                  <a:pt x="6369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369" y="408979"/>
                </a:lnTo>
                <a:lnTo>
                  <a:pt x="23336" y="433387"/>
                </a:lnTo>
                <a:lnTo>
                  <a:pt x="47684" y="450651"/>
                </a:lnTo>
                <a:lnTo>
                  <a:pt x="76200" y="457200"/>
                </a:lnTo>
                <a:lnTo>
                  <a:pt x="609600" y="457200"/>
                </a:lnTo>
                <a:lnTo>
                  <a:pt x="637579" y="450651"/>
                </a:lnTo>
                <a:lnTo>
                  <a:pt x="661987" y="433387"/>
                </a:lnTo>
                <a:lnTo>
                  <a:pt x="679251" y="408979"/>
                </a:lnTo>
                <a:lnTo>
                  <a:pt x="685800" y="381000"/>
                </a:lnTo>
                <a:lnTo>
                  <a:pt x="685800" y="76200"/>
                </a:lnTo>
                <a:lnTo>
                  <a:pt x="679251" y="48220"/>
                </a:lnTo>
                <a:lnTo>
                  <a:pt x="661987" y="23812"/>
                </a:lnTo>
                <a:lnTo>
                  <a:pt x="637579" y="6548"/>
                </a:lnTo>
                <a:lnTo>
                  <a:pt x="6096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6" name="object 46"/>
          <p:cNvSpPr/>
          <p:nvPr/>
        </p:nvSpPr>
        <p:spPr>
          <a:xfrm>
            <a:off x="6291943" y="352697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7" name="object 47"/>
          <p:cNvSpPr/>
          <p:nvPr/>
        </p:nvSpPr>
        <p:spPr>
          <a:xfrm>
            <a:off x="6914350" y="394190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8" name="object 48"/>
          <p:cNvSpPr txBox="1"/>
          <p:nvPr/>
        </p:nvSpPr>
        <p:spPr>
          <a:xfrm>
            <a:off x="6530533" y="3588059"/>
            <a:ext cx="144652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=</a:t>
            </a:r>
            <a:endParaRPr sz="1634">
              <a:latin typeface="Arial"/>
              <a:cs typeface="Arial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5877005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0" name="object 50"/>
          <p:cNvSpPr/>
          <p:nvPr/>
        </p:nvSpPr>
        <p:spPr>
          <a:xfrm>
            <a:off x="5877005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1" name="object 51"/>
          <p:cNvSpPr/>
          <p:nvPr/>
        </p:nvSpPr>
        <p:spPr>
          <a:xfrm>
            <a:off x="5877005" y="456431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2" name="object 52"/>
          <p:cNvSpPr/>
          <p:nvPr/>
        </p:nvSpPr>
        <p:spPr>
          <a:xfrm>
            <a:off x="6291943" y="49792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3" name="object 53"/>
          <p:cNvSpPr txBox="1"/>
          <p:nvPr/>
        </p:nvSpPr>
        <p:spPr>
          <a:xfrm>
            <a:off x="6021080" y="4625403"/>
            <a:ext cx="126787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y</a:t>
            </a:r>
            <a:endParaRPr sz="1634">
              <a:latin typeface="Arial"/>
              <a:cs typeface="Arial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6914349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5" name="object 55"/>
          <p:cNvSpPr/>
          <p:nvPr/>
        </p:nvSpPr>
        <p:spPr>
          <a:xfrm>
            <a:off x="6914349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6" name="object 56"/>
          <p:cNvSpPr/>
          <p:nvPr/>
        </p:nvSpPr>
        <p:spPr>
          <a:xfrm>
            <a:off x="6914350" y="456431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7" name="object 57"/>
          <p:cNvSpPr/>
          <p:nvPr/>
        </p:nvSpPr>
        <p:spPr>
          <a:xfrm>
            <a:off x="7329287" y="49792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8" name="object 58"/>
          <p:cNvSpPr txBox="1"/>
          <p:nvPr/>
        </p:nvSpPr>
        <p:spPr>
          <a:xfrm>
            <a:off x="7049205" y="4625403"/>
            <a:ext cx="144652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+</a:t>
            </a:r>
            <a:endParaRPr sz="1634">
              <a:latin typeface="Arial"/>
              <a:cs typeface="Arial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6499412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0" name="object 60"/>
          <p:cNvSpPr/>
          <p:nvPr/>
        </p:nvSpPr>
        <p:spPr>
          <a:xfrm>
            <a:off x="6499412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1" name="object 61"/>
          <p:cNvSpPr/>
          <p:nvPr/>
        </p:nvSpPr>
        <p:spPr>
          <a:xfrm>
            <a:off x="6499412" y="58091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2" name="object 62"/>
          <p:cNvSpPr/>
          <p:nvPr/>
        </p:nvSpPr>
        <p:spPr>
          <a:xfrm>
            <a:off x="6914350" y="622406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3" name="object 63"/>
          <p:cNvSpPr txBox="1"/>
          <p:nvPr/>
        </p:nvSpPr>
        <p:spPr>
          <a:xfrm>
            <a:off x="6643487" y="5870217"/>
            <a:ext cx="126787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y</a:t>
            </a:r>
            <a:endParaRPr sz="1634">
              <a:latin typeface="Arial"/>
              <a:cs typeface="Arial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7329287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5" name="object 65"/>
          <p:cNvSpPr/>
          <p:nvPr/>
        </p:nvSpPr>
        <p:spPr>
          <a:xfrm>
            <a:off x="7329287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6" name="object 66"/>
          <p:cNvSpPr/>
          <p:nvPr/>
        </p:nvSpPr>
        <p:spPr>
          <a:xfrm>
            <a:off x="7329287" y="58091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7" name="object 67"/>
          <p:cNvSpPr/>
          <p:nvPr/>
        </p:nvSpPr>
        <p:spPr>
          <a:xfrm>
            <a:off x="7744225" y="622406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8" name="object 68"/>
          <p:cNvSpPr txBox="1"/>
          <p:nvPr/>
        </p:nvSpPr>
        <p:spPr>
          <a:xfrm>
            <a:off x="7473363" y="5870217"/>
            <a:ext cx="126787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x</a:t>
            </a:r>
            <a:endParaRPr sz="1634">
              <a:latin typeface="Arial"/>
              <a:cs typeface="Arial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2464142" y="1659751"/>
            <a:ext cx="2479253" cy="1785385"/>
          </a:xfrm>
          <a:custGeom>
            <a:avLst/>
            <a:gdLst/>
            <a:ahLst/>
            <a:cxnLst/>
            <a:rect l="l" t="t" r="r" b="b"/>
            <a:pathLst>
              <a:path w="2731770" h="1967229">
                <a:moveTo>
                  <a:pt x="2731770" y="0"/>
                </a:moveTo>
                <a:lnTo>
                  <a:pt x="0" y="196722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0" name="object 70"/>
          <p:cNvSpPr/>
          <p:nvPr/>
        </p:nvSpPr>
        <p:spPr>
          <a:xfrm>
            <a:off x="2350034" y="3401337"/>
            <a:ext cx="147533" cy="125634"/>
          </a:xfrm>
          <a:custGeom>
            <a:avLst/>
            <a:gdLst/>
            <a:ahLst/>
            <a:cxnLst/>
            <a:rect l="l" t="t" r="r" b="b"/>
            <a:pathLst>
              <a:path w="162559" h="138429">
                <a:moveTo>
                  <a:pt x="100330" y="0"/>
                </a:moveTo>
                <a:lnTo>
                  <a:pt x="0" y="138429"/>
                </a:lnTo>
                <a:lnTo>
                  <a:pt x="162559" y="87629"/>
                </a:lnTo>
                <a:lnTo>
                  <a:pt x="1003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1" name="object 71"/>
          <p:cNvSpPr/>
          <p:nvPr/>
        </p:nvSpPr>
        <p:spPr>
          <a:xfrm>
            <a:off x="4943395" y="1659752"/>
            <a:ext cx="456432" cy="911710"/>
          </a:xfrm>
          <a:custGeom>
            <a:avLst/>
            <a:gdLst/>
            <a:ahLst/>
            <a:cxnLst/>
            <a:rect l="l" t="t" r="r" b="b"/>
            <a:pathLst>
              <a:path w="502920" h="1004569">
                <a:moveTo>
                  <a:pt x="0" y="0"/>
                </a:moveTo>
                <a:lnTo>
                  <a:pt x="502920" y="10045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2" name="object 72"/>
          <p:cNvSpPr/>
          <p:nvPr/>
        </p:nvSpPr>
        <p:spPr>
          <a:xfrm>
            <a:off x="5352570" y="2543799"/>
            <a:ext cx="109497" cy="153296"/>
          </a:xfrm>
          <a:custGeom>
            <a:avLst/>
            <a:gdLst/>
            <a:ahLst/>
            <a:cxnLst/>
            <a:rect l="l" t="t" r="r" b="b"/>
            <a:pathLst>
              <a:path w="120650" h="168910">
                <a:moveTo>
                  <a:pt x="96520" y="0"/>
                </a:moveTo>
                <a:lnTo>
                  <a:pt x="0" y="48260"/>
                </a:lnTo>
                <a:lnTo>
                  <a:pt x="120650" y="168910"/>
                </a:lnTo>
                <a:lnTo>
                  <a:pt x="965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3" name="object 73"/>
          <p:cNvSpPr/>
          <p:nvPr/>
        </p:nvSpPr>
        <p:spPr>
          <a:xfrm>
            <a:off x="4247221" y="3112034"/>
            <a:ext cx="1214846" cy="373444"/>
          </a:xfrm>
          <a:custGeom>
            <a:avLst/>
            <a:gdLst/>
            <a:ahLst/>
            <a:cxnLst/>
            <a:rect l="l" t="t" r="r" b="b"/>
            <a:pathLst>
              <a:path w="1338579" h="411479">
                <a:moveTo>
                  <a:pt x="1338580" y="0"/>
                </a:moveTo>
                <a:lnTo>
                  <a:pt x="0" y="41147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4" name="object 74"/>
          <p:cNvSpPr/>
          <p:nvPr/>
        </p:nvSpPr>
        <p:spPr>
          <a:xfrm>
            <a:off x="4113519" y="3437068"/>
            <a:ext cx="154449" cy="93361"/>
          </a:xfrm>
          <a:custGeom>
            <a:avLst/>
            <a:gdLst/>
            <a:ahLst/>
            <a:cxnLst/>
            <a:rect l="l" t="t" r="r" b="b"/>
            <a:pathLst>
              <a:path w="170180" h="102870">
                <a:moveTo>
                  <a:pt x="138430" y="0"/>
                </a:moveTo>
                <a:lnTo>
                  <a:pt x="0" y="99060"/>
                </a:lnTo>
                <a:lnTo>
                  <a:pt x="170180" y="102870"/>
                </a:lnTo>
                <a:lnTo>
                  <a:pt x="1384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5" name="object 75"/>
          <p:cNvSpPr/>
          <p:nvPr/>
        </p:nvSpPr>
        <p:spPr>
          <a:xfrm>
            <a:off x="5462067" y="3112034"/>
            <a:ext cx="1008529" cy="366528"/>
          </a:xfrm>
          <a:custGeom>
            <a:avLst/>
            <a:gdLst/>
            <a:ahLst/>
            <a:cxnLst/>
            <a:rect l="l" t="t" r="r" b="b"/>
            <a:pathLst>
              <a:path w="1111250" h="403860">
                <a:moveTo>
                  <a:pt x="0" y="0"/>
                </a:moveTo>
                <a:lnTo>
                  <a:pt x="1111250" y="403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6" name="object 76"/>
          <p:cNvSpPr/>
          <p:nvPr/>
        </p:nvSpPr>
        <p:spPr>
          <a:xfrm>
            <a:off x="6447544" y="3430153"/>
            <a:ext cx="155602" cy="96819"/>
          </a:xfrm>
          <a:custGeom>
            <a:avLst/>
            <a:gdLst/>
            <a:ahLst/>
            <a:cxnLst/>
            <a:rect l="l" t="t" r="r" b="b"/>
            <a:pathLst>
              <a:path w="171450" h="106679">
                <a:moveTo>
                  <a:pt x="36829" y="0"/>
                </a:moveTo>
                <a:lnTo>
                  <a:pt x="0" y="101600"/>
                </a:lnTo>
                <a:lnTo>
                  <a:pt x="171450" y="106679"/>
                </a:lnTo>
                <a:lnTo>
                  <a:pt x="368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7" name="object 77"/>
          <p:cNvSpPr/>
          <p:nvPr/>
        </p:nvSpPr>
        <p:spPr>
          <a:xfrm>
            <a:off x="3684750" y="3941909"/>
            <a:ext cx="428769" cy="514062"/>
          </a:xfrm>
          <a:custGeom>
            <a:avLst/>
            <a:gdLst/>
            <a:ahLst/>
            <a:cxnLst/>
            <a:rect l="l" t="t" r="r" b="b"/>
            <a:pathLst>
              <a:path w="472439" h="566420">
                <a:moveTo>
                  <a:pt x="472439" y="0"/>
                </a:moveTo>
                <a:lnTo>
                  <a:pt x="0" y="56641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8" name="object 78"/>
          <p:cNvSpPr/>
          <p:nvPr/>
        </p:nvSpPr>
        <p:spPr>
          <a:xfrm>
            <a:off x="3594847" y="4420240"/>
            <a:ext cx="131397" cy="144076"/>
          </a:xfrm>
          <a:custGeom>
            <a:avLst/>
            <a:gdLst/>
            <a:ahLst/>
            <a:cxnLst/>
            <a:rect l="l" t="t" r="r" b="b"/>
            <a:pathLst>
              <a:path w="144780" h="158750">
                <a:moveTo>
                  <a:pt x="62230" y="0"/>
                </a:moveTo>
                <a:lnTo>
                  <a:pt x="0" y="158750"/>
                </a:lnTo>
                <a:lnTo>
                  <a:pt x="144780" y="68580"/>
                </a:lnTo>
                <a:lnTo>
                  <a:pt x="622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9" name="object 79"/>
          <p:cNvSpPr/>
          <p:nvPr/>
        </p:nvSpPr>
        <p:spPr>
          <a:xfrm>
            <a:off x="4113519" y="3941909"/>
            <a:ext cx="428769" cy="514062"/>
          </a:xfrm>
          <a:custGeom>
            <a:avLst/>
            <a:gdLst/>
            <a:ahLst/>
            <a:cxnLst/>
            <a:rect l="l" t="t" r="r" b="b"/>
            <a:pathLst>
              <a:path w="472439" h="566420">
                <a:moveTo>
                  <a:pt x="0" y="0"/>
                </a:moveTo>
                <a:lnTo>
                  <a:pt x="472439" y="56641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0" name="object 80"/>
          <p:cNvSpPr/>
          <p:nvPr/>
        </p:nvSpPr>
        <p:spPr>
          <a:xfrm>
            <a:off x="4500795" y="4420240"/>
            <a:ext cx="131397" cy="144076"/>
          </a:xfrm>
          <a:custGeom>
            <a:avLst/>
            <a:gdLst/>
            <a:ahLst/>
            <a:cxnLst/>
            <a:rect l="l" t="t" r="r" b="b"/>
            <a:pathLst>
              <a:path w="144779" h="158750">
                <a:moveTo>
                  <a:pt x="82550" y="0"/>
                </a:moveTo>
                <a:lnTo>
                  <a:pt x="0" y="68580"/>
                </a:lnTo>
                <a:lnTo>
                  <a:pt x="144779" y="158750"/>
                </a:lnTo>
                <a:lnTo>
                  <a:pt x="825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1" name="object 81"/>
          <p:cNvSpPr/>
          <p:nvPr/>
        </p:nvSpPr>
        <p:spPr>
          <a:xfrm>
            <a:off x="4279494" y="4979254"/>
            <a:ext cx="352697" cy="704242"/>
          </a:xfrm>
          <a:custGeom>
            <a:avLst/>
            <a:gdLst/>
            <a:ahLst/>
            <a:cxnLst/>
            <a:rect l="l" t="t" r="r" b="b"/>
            <a:pathLst>
              <a:path w="388620" h="775970">
                <a:moveTo>
                  <a:pt x="388619" y="0"/>
                </a:moveTo>
                <a:lnTo>
                  <a:pt x="0" y="77596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2" name="object 82"/>
          <p:cNvSpPr/>
          <p:nvPr/>
        </p:nvSpPr>
        <p:spPr>
          <a:xfrm>
            <a:off x="4217254" y="5655833"/>
            <a:ext cx="109497" cy="153296"/>
          </a:xfrm>
          <a:custGeom>
            <a:avLst/>
            <a:gdLst/>
            <a:ahLst/>
            <a:cxnLst/>
            <a:rect l="l" t="t" r="r" b="b"/>
            <a:pathLst>
              <a:path w="120650" h="168910">
                <a:moveTo>
                  <a:pt x="24130" y="0"/>
                </a:moveTo>
                <a:lnTo>
                  <a:pt x="0" y="168910"/>
                </a:lnTo>
                <a:lnTo>
                  <a:pt x="120650" y="48260"/>
                </a:lnTo>
                <a:lnTo>
                  <a:pt x="241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3" name="object 83"/>
          <p:cNvSpPr/>
          <p:nvPr/>
        </p:nvSpPr>
        <p:spPr>
          <a:xfrm>
            <a:off x="4632192" y="4979254"/>
            <a:ext cx="352697" cy="704242"/>
          </a:xfrm>
          <a:custGeom>
            <a:avLst/>
            <a:gdLst/>
            <a:ahLst/>
            <a:cxnLst/>
            <a:rect l="l" t="t" r="r" b="b"/>
            <a:pathLst>
              <a:path w="388620" h="775970">
                <a:moveTo>
                  <a:pt x="0" y="0"/>
                </a:moveTo>
                <a:lnTo>
                  <a:pt x="388620" y="77596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4" name="object 84"/>
          <p:cNvSpPr/>
          <p:nvPr/>
        </p:nvSpPr>
        <p:spPr>
          <a:xfrm>
            <a:off x="4937632" y="5655833"/>
            <a:ext cx="109497" cy="153296"/>
          </a:xfrm>
          <a:custGeom>
            <a:avLst/>
            <a:gdLst/>
            <a:ahLst/>
            <a:cxnLst/>
            <a:rect l="l" t="t" r="r" b="b"/>
            <a:pathLst>
              <a:path w="120650" h="168910">
                <a:moveTo>
                  <a:pt x="96520" y="0"/>
                </a:moveTo>
                <a:lnTo>
                  <a:pt x="0" y="48260"/>
                </a:lnTo>
                <a:lnTo>
                  <a:pt x="120650" y="168910"/>
                </a:lnTo>
                <a:lnTo>
                  <a:pt x="965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5" name="object 85"/>
          <p:cNvSpPr/>
          <p:nvPr/>
        </p:nvSpPr>
        <p:spPr>
          <a:xfrm>
            <a:off x="6174376" y="3941909"/>
            <a:ext cx="428769" cy="514062"/>
          </a:xfrm>
          <a:custGeom>
            <a:avLst/>
            <a:gdLst/>
            <a:ahLst/>
            <a:cxnLst/>
            <a:rect l="l" t="t" r="r" b="b"/>
            <a:pathLst>
              <a:path w="472439" h="566420">
                <a:moveTo>
                  <a:pt x="472439" y="0"/>
                </a:moveTo>
                <a:lnTo>
                  <a:pt x="0" y="56641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6" name="object 86"/>
          <p:cNvSpPr/>
          <p:nvPr/>
        </p:nvSpPr>
        <p:spPr>
          <a:xfrm>
            <a:off x="6084474" y="4420240"/>
            <a:ext cx="131397" cy="144076"/>
          </a:xfrm>
          <a:custGeom>
            <a:avLst/>
            <a:gdLst/>
            <a:ahLst/>
            <a:cxnLst/>
            <a:rect l="l" t="t" r="r" b="b"/>
            <a:pathLst>
              <a:path w="144779" h="158750">
                <a:moveTo>
                  <a:pt x="62229" y="0"/>
                </a:moveTo>
                <a:lnTo>
                  <a:pt x="0" y="158750"/>
                </a:lnTo>
                <a:lnTo>
                  <a:pt x="144779" y="68580"/>
                </a:lnTo>
                <a:lnTo>
                  <a:pt x="622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7" name="object 87"/>
          <p:cNvSpPr/>
          <p:nvPr/>
        </p:nvSpPr>
        <p:spPr>
          <a:xfrm>
            <a:off x="6603146" y="3941909"/>
            <a:ext cx="428769" cy="514062"/>
          </a:xfrm>
          <a:custGeom>
            <a:avLst/>
            <a:gdLst/>
            <a:ahLst/>
            <a:cxnLst/>
            <a:rect l="l" t="t" r="r" b="b"/>
            <a:pathLst>
              <a:path w="472439" h="566420">
                <a:moveTo>
                  <a:pt x="0" y="0"/>
                </a:moveTo>
                <a:lnTo>
                  <a:pt x="472439" y="56641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8" name="object 88"/>
          <p:cNvSpPr/>
          <p:nvPr/>
        </p:nvSpPr>
        <p:spPr>
          <a:xfrm>
            <a:off x="6990422" y="4420240"/>
            <a:ext cx="131397" cy="144076"/>
          </a:xfrm>
          <a:custGeom>
            <a:avLst/>
            <a:gdLst/>
            <a:ahLst/>
            <a:cxnLst/>
            <a:rect l="l" t="t" r="r" b="b"/>
            <a:pathLst>
              <a:path w="144779" h="158750">
                <a:moveTo>
                  <a:pt x="82550" y="0"/>
                </a:moveTo>
                <a:lnTo>
                  <a:pt x="0" y="68580"/>
                </a:lnTo>
                <a:lnTo>
                  <a:pt x="144779" y="158750"/>
                </a:lnTo>
                <a:lnTo>
                  <a:pt x="825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9" name="object 89"/>
          <p:cNvSpPr/>
          <p:nvPr/>
        </p:nvSpPr>
        <p:spPr>
          <a:xfrm>
            <a:off x="6769121" y="4979254"/>
            <a:ext cx="352697" cy="704242"/>
          </a:xfrm>
          <a:custGeom>
            <a:avLst/>
            <a:gdLst/>
            <a:ahLst/>
            <a:cxnLst/>
            <a:rect l="l" t="t" r="r" b="b"/>
            <a:pathLst>
              <a:path w="388620" h="775970">
                <a:moveTo>
                  <a:pt x="388620" y="0"/>
                </a:moveTo>
                <a:lnTo>
                  <a:pt x="0" y="77596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0" name="object 90"/>
          <p:cNvSpPr/>
          <p:nvPr/>
        </p:nvSpPr>
        <p:spPr>
          <a:xfrm>
            <a:off x="6706881" y="5655833"/>
            <a:ext cx="109497" cy="153296"/>
          </a:xfrm>
          <a:custGeom>
            <a:avLst/>
            <a:gdLst/>
            <a:ahLst/>
            <a:cxnLst/>
            <a:rect l="l" t="t" r="r" b="b"/>
            <a:pathLst>
              <a:path w="120650" h="168910">
                <a:moveTo>
                  <a:pt x="24129" y="0"/>
                </a:moveTo>
                <a:lnTo>
                  <a:pt x="0" y="168910"/>
                </a:lnTo>
                <a:lnTo>
                  <a:pt x="120650" y="48260"/>
                </a:lnTo>
                <a:lnTo>
                  <a:pt x="241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1" name="object 91"/>
          <p:cNvSpPr/>
          <p:nvPr/>
        </p:nvSpPr>
        <p:spPr>
          <a:xfrm>
            <a:off x="7121819" y="4979254"/>
            <a:ext cx="352697" cy="704242"/>
          </a:xfrm>
          <a:custGeom>
            <a:avLst/>
            <a:gdLst/>
            <a:ahLst/>
            <a:cxnLst/>
            <a:rect l="l" t="t" r="r" b="b"/>
            <a:pathLst>
              <a:path w="388620" h="775970">
                <a:moveTo>
                  <a:pt x="0" y="0"/>
                </a:moveTo>
                <a:lnTo>
                  <a:pt x="388620" y="77596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2" name="object 92"/>
          <p:cNvSpPr/>
          <p:nvPr/>
        </p:nvSpPr>
        <p:spPr>
          <a:xfrm>
            <a:off x="7427259" y="5655833"/>
            <a:ext cx="109497" cy="153296"/>
          </a:xfrm>
          <a:custGeom>
            <a:avLst/>
            <a:gdLst/>
            <a:ahLst/>
            <a:cxnLst/>
            <a:rect l="l" t="t" r="r" b="b"/>
            <a:pathLst>
              <a:path w="120650" h="168910">
                <a:moveTo>
                  <a:pt x="96520" y="0"/>
                </a:moveTo>
                <a:lnTo>
                  <a:pt x="0" y="48260"/>
                </a:lnTo>
                <a:lnTo>
                  <a:pt x="120650" y="168910"/>
                </a:lnTo>
                <a:lnTo>
                  <a:pt x="965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3" name="object 93"/>
          <p:cNvSpPr/>
          <p:nvPr/>
        </p:nvSpPr>
        <p:spPr>
          <a:xfrm>
            <a:off x="1727627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4" name="object 94"/>
          <p:cNvSpPr/>
          <p:nvPr/>
        </p:nvSpPr>
        <p:spPr>
          <a:xfrm>
            <a:off x="1727627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5" name="object 95"/>
          <p:cNvSpPr/>
          <p:nvPr/>
        </p:nvSpPr>
        <p:spPr>
          <a:xfrm>
            <a:off x="1727627" y="456431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6" name="object 96"/>
          <p:cNvSpPr/>
          <p:nvPr/>
        </p:nvSpPr>
        <p:spPr>
          <a:xfrm>
            <a:off x="2142565" y="49792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7" name="object 97"/>
          <p:cNvSpPr txBox="1"/>
          <p:nvPr/>
        </p:nvSpPr>
        <p:spPr>
          <a:xfrm>
            <a:off x="1871702" y="4625403"/>
            <a:ext cx="126787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y</a:t>
            </a:r>
            <a:endParaRPr sz="1634">
              <a:latin typeface="Arial"/>
              <a:cs typeface="Arial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2557502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9" name="object 99"/>
          <p:cNvSpPr/>
          <p:nvPr/>
        </p:nvSpPr>
        <p:spPr>
          <a:xfrm>
            <a:off x="2557502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0" name="object 100"/>
          <p:cNvSpPr/>
          <p:nvPr/>
        </p:nvSpPr>
        <p:spPr>
          <a:xfrm>
            <a:off x="2557503" y="456431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1" name="object 101"/>
          <p:cNvSpPr/>
          <p:nvPr/>
        </p:nvSpPr>
        <p:spPr>
          <a:xfrm>
            <a:off x="2972440" y="49792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2" name="object 102"/>
          <p:cNvSpPr txBox="1"/>
          <p:nvPr/>
        </p:nvSpPr>
        <p:spPr>
          <a:xfrm>
            <a:off x="2701578" y="4625403"/>
            <a:ext cx="126787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z</a:t>
            </a:r>
            <a:endParaRPr sz="1634">
              <a:latin typeface="Arial"/>
              <a:cs typeface="Arial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2013472" y="3941909"/>
            <a:ext cx="336561" cy="505994"/>
          </a:xfrm>
          <a:custGeom>
            <a:avLst/>
            <a:gdLst/>
            <a:ahLst/>
            <a:cxnLst/>
            <a:rect l="l" t="t" r="r" b="b"/>
            <a:pathLst>
              <a:path w="370840" h="557529">
                <a:moveTo>
                  <a:pt x="370840" y="0"/>
                </a:moveTo>
                <a:lnTo>
                  <a:pt x="0" y="55753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4" name="object 104"/>
          <p:cNvSpPr/>
          <p:nvPr/>
        </p:nvSpPr>
        <p:spPr>
          <a:xfrm>
            <a:off x="1935096" y="4414477"/>
            <a:ext cx="122176" cy="149839"/>
          </a:xfrm>
          <a:custGeom>
            <a:avLst/>
            <a:gdLst/>
            <a:ahLst/>
            <a:cxnLst/>
            <a:rect l="l" t="t" r="r" b="b"/>
            <a:pathLst>
              <a:path w="134620" h="165100">
                <a:moveTo>
                  <a:pt x="44450" y="0"/>
                </a:moveTo>
                <a:lnTo>
                  <a:pt x="0" y="165100"/>
                </a:lnTo>
                <a:lnTo>
                  <a:pt x="134620" y="60960"/>
                </a:lnTo>
                <a:lnTo>
                  <a:pt x="444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5" name="object 105"/>
          <p:cNvSpPr/>
          <p:nvPr/>
        </p:nvSpPr>
        <p:spPr>
          <a:xfrm>
            <a:off x="2350033" y="3941909"/>
            <a:ext cx="336561" cy="505994"/>
          </a:xfrm>
          <a:custGeom>
            <a:avLst/>
            <a:gdLst/>
            <a:ahLst/>
            <a:cxnLst/>
            <a:rect l="l" t="t" r="r" b="b"/>
            <a:pathLst>
              <a:path w="370840" h="557529">
                <a:moveTo>
                  <a:pt x="0" y="0"/>
                </a:moveTo>
                <a:lnTo>
                  <a:pt x="370840" y="55753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6" name="object 106"/>
          <p:cNvSpPr/>
          <p:nvPr/>
        </p:nvSpPr>
        <p:spPr>
          <a:xfrm>
            <a:off x="2642795" y="4414477"/>
            <a:ext cx="122176" cy="149839"/>
          </a:xfrm>
          <a:custGeom>
            <a:avLst/>
            <a:gdLst/>
            <a:ahLst/>
            <a:cxnLst/>
            <a:rect l="l" t="t" r="r" b="b"/>
            <a:pathLst>
              <a:path w="134619" h="165100">
                <a:moveTo>
                  <a:pt x="90169" y="0"/>
                </a:moveTo>
                <a:lnTo>
                  <a:pt x="0" y="60960"/>
                </a:lnTo>
                <a:lnTo>
                  <a:pt x="134619" y="165100"/>
                </a:lnTo>
                <a:lnTo>
                  <a:pt x="9016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</p:spTree>
    <p:extLst>
      <p:ext uri="{BB962C8B-B14F-4D97-AF65-F5344CB8AC3E}">
        <p14:creationId xmlns:p14="http://schemas.microsoft.com/office/powerpoint/2010/main" val="316187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951694" y="1452282"/>
          <a:ext cx="2489627" cy="43568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9627"/>
              </a:tblGrid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Lexical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Syntax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Semantic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6208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Code</a:t>
                      </a:r>
                      <a:r>
                        <a:rPr sz="2200" spc="-3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05404" y="283540"/>
            <a:ext cx="2512679" cy="1084370"/>
          </a:xfrm>
          <a:prstGeom prst="rect">
            <a:avLst/>
          </a:prstGeom>
        </p:spPr>
        <p:txBody>
          <a:bodyPr vert="horz" wrap="square" lIns="0" tIns="27085" rIns="0" bIns="0" rtlCol="0">
            <a:spAutoFit/>
          </a:bodyPr>
          <a:lstStyle/>
          <a:p>
            <a:pPr marL="564223" marR="4611" indent="-553273">
              <a:lnSpc>
                <a:spcPct val="94400"/>
              </a:lnSpc>
              <a:spcBef>
                <a:spcPts val="212"/>
              </a:spcBef>
            </a:pPr>
            <a:r>
              <a:rPr sz="1815" b="1" spc="-5" dirty="0"/>
              <a:t>while (y </a:t>
            </a:r>
            <a:r>
              <a:rPr sz="1815" b="1" dirty="0"/>
              <a:t>&lt; </a:t>
            </a:r>
            <a:r>
              <a:rPr sz="1815" b="1" spc="-5" dirty="0"/>
              <a:t>z) </a:t>
            </a:r>
            <a:r>
              <a:rPr sz="1815" b="1" dirty="0"/>
              <a:t>{  </a:t>
            </a:r>
            <a:r>
              <a:rPr sz="1815" b="1" spc="-5" dirty="0"/>
              <a:t>int </a:t>
            </a:r>
            <a:r>
              <a:rPr sz="1815" b="1" dirty="0"/>
              <a:t>x = a +</a:t>
            </a:r>
            <a:r>
              <a:rPr sz="1815" b="1" spc="-103" dirty="0"/>
              <a:t> </a:t>
            </a:r>
            <a:r>
              <a:rPr sz="1815" b="1" spc="-5" dirty="0"/>
              <a:t>b;  </a:t>
            </a:r>
            <a:r>
              <a:rPr sz="1815" b="1" dirty="0"/>
              <a:t>y </a:t>
            </a:r>
            <a:r>
              <a:rPr sz="1815" b="1" spc="-5" dirty="0"/>
              <a:t>+=</a:t>
            </a:r>
            <a:r>
              <a:rPr sz="1815" b="1" spc="-32" dirty="0"/>
              <a:t> </a:t>
            </a:r>
            <a:r>
              <a:rPr sz="1815" b="1" spc="-5" dirty="0"/>
              <a:t>x;</a:t>
            </a:r>
            <a:endParaRPr sz="1815"/>
          </a:p>
          <a:p>
            <a:pPr marL="11527">
              <a:lnSpc>
                <a:spcPts val="2060"/>
              </a:lnSpc>
            </a:pPr>
            <a:r>
              <a:rPr sz="1815" b="1" dirty="0"/>
              <a:t>}</a:t>
            </a:r>
            <a:endParaRPr sz="1815"/>
          </a:p>
        </p:txBody>
      </p:sp>
      <p:sp>
        <p:nvSpPr>
          <p:cNvPr id="4" name="object 4"/>
          <p:cNvSpPr/>
          <p:nvPr/>
        </p:nvSpPr>
        <p:spPr>
          <a:xfrm>
            <a:off x="4217254" y="1244813"/>
            <a:ext cx="1452282" cy="414938"/>
          </a:xfrm>
          <a:custGeom>
            <a:avLst/>
            <a:gdLst/>
            <a:ahLst/>
            <a:cxnLst/>
            <a:rect l="l" t="t" r="r" b="b"/>
            <a:pathLst>
              <a:path w="1600200" h="457200">
                <a:moveTo>
                  <a:pt x="1524000" y="0"/>
                </a:moveTo>
                <a:lnTo>
                  <a:pt x="76200" y="0"/>
                </a:lnTo>
                <a:lnTo>
                  <a:pt x="47684" y="6548"/>
                </a:lnTo>
                <a:lnTo>
                  <a:pt x="23336" y="23812"/>
                </a:lnTo>
                <a:lnTo>
                  <a:pt x="6369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369" y="408979"/>
                </a:lnTo>
                <a:lnTo>
                  <a:pt x="23336" y="433387"/>
                </a:lnTo>
                <a:lnTo>
                  <a:pt x="47684" y="450651"/>
                </a:lnTo>
                <a:lnTo>
                  <a:pt x="76200" y="457200"/>
                </a:lnTo>
                <a:lnTo>
                  <a:pt x="1524000" y="457200"/>
                </a:lnTo>
                <a:lnTo>
                  <a:pt x="1551979" y="450651"/>
                </a:lnTo>
                <a:lnTo>
                  <a:pt x="1576387" y="433387"/>
                </a:lnTo>
                <a:lnTo>
                  <a:pt x="1593651" y="408979"/>
                </a:lnTo>
                <a:lnTo>
                  <a:pt x="1600200" y="381000"/>
                </a:lnTo>
                <a:lnTo>
                  <a:pt x="1600200" y="76200"/>
                </a:lnTo>
                <a:lnTo>
                  <a:pt x="1593651" y="48220"/>
                </a:lnTo>
                <a:lnTo>
                  <a:pt x="1576387" y="23812"/>
                </a:lnTo>
                <a:lnTo>
                  <a:pt x="1551979" y="6548"/>
                </a:lnTo>
                <a:lnTo>
                  <a:pt x="1524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" name="object 5"/>
          <p:cNvSpPr/>
          <p:nvPr/>
        </p:nvSpPr>
        <p:spPr>
          <a:xfrm>
            <a:off x="4217254" y="1244813"/>
            <a:ext cx="1452282" cy="414938"/>
          </a:xfrm>
          <a:custGeom>
            <a:avLst/>
            <a:gdLst/>
            <a:ahLst/>
            <a:cxnLst/>
            <a:rect l="l" t="t" r="r" b="b"/>
            <a:pathLst>
              <a:path w="1600200" h="457200">
                <a:moveTo>
                  <a:pt x="76200" y="0"/>
                </a:moveTo>
                <a:lnTo>
                  <a:pt x="47684" y="6548"/>
                </a:lnTo>
                <a:lnTo>
                  <a:pt x="23336" y="23812"/>
                </a:lnTo>
                <a:lnTo>
                  <a:pt x="6369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369" y="408979"/>
                </a:lnTo>
                <a:lnTo>
                  <a:pt x="23336" y="433387"/>
                </a:lnTo>
                <a:lnTo>
                  <a:pt x="47684" y="450651"/>
                </a:lnTo>
                <a:lnTo>
                  <a:pt x="76200" y="457200"/>
                </a:lnTo>
                <a:lnTo>
                  <a:pt x="1524000" y="457200"/>
                </a:lnTo>
                <a:lnTo>
                  <a:pt x="1551979" y="450651"/>
                </a:lnTo>
                <a:lnTo>
                  <a:pt x="1576387" y="433387"/>
                </a:lnTo>
                <a:lnTo>
                  <a:pt x="1593651" y="408979"/>
                </a:lnTo>
                <a:lnTo>
                  <a:pt x="1600200" y="381000"/>
                </a:lnTo>
                <a:lnTo>
                  <a:pt x="1600200" y="76200"/>
                </a:lnTo>
                <a:lnTo>
                  <a:pt x="1593651" y="48220"/>
                </a:lnTo>
                <a:lnTo>
                  <a:pt x="1576387" y="23812"/>
                </a:lnTo>
                <a:lnTo>
                  <a:pt x="1551979" y="6548"/>
                </a:lnTo>
                <a:lnTo>
                  <a:pt x="1524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object 6"/>
          <p:cNvSpPr/>
          <p:nvPr/>
        </p:nvSpPr>
        <p:spPr>
          <a:xfrm>
            <a:off x="4217254" y="124481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" name="object 7"/>
          <p:cNvSpPr/>
          <p:nvPr/>
        </p:nvSpPr>
        <p:spPr>
          <a:xfrm>
            <a:off x="5669536" y="165975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" name="object 8"/>
          <p:cNvSpPr txBox="1"/>
          <p:nvPr/>
        </p:nvSpPr>
        <p:spPr>
          <a:xfrm>
            <a:off x="4672533" y="1305901"/>
            <a:ext cx="541724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spc="5" dirty="0">
                <a:solidFill>
                  <a:srgbClr val="3B3B3B"/>
                </a:solidFill>
                <a:latin typeface="Arial"/>
                <a:cs typeface="Arial"/>
              </a:rPr>
              <a:t>W</a:t>
            </a:r>
            <a:r>
              <a:rPr sz="1634" spc="-14" dirty="0">
                <a:solidFill>
                  <a:srgbClr val="3B3B3B"/>
                </a:solidFill>
                <a:latin typeface="Arial"/>
                <a:cs typeface="Arial"/>
              </a:rPr>
              <a:t>h</a:t>
            </a:r>
            <a:r>
              <a:rPr sz="1634" spc="-5" dirty="0">
                <a:solidFill>
                  <a:srgbClr val="3B3B3B"/>
                </a:solidFill>
                <a:latin typeface="Arial"/>
                <a:cs typeface="Arial"/>
              </a:rPr>
              <a:t>ile</a:t>
            </a:r>
            <a:endParaRPr sz="1634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839661" y="2697096"/>
            <a:ext cx="1244813" cy="414938"/>
          </a:xfrm>
          <a:custGeom>
            <a:avLst/>
            <a:gdLst/>
            <a:ahLst/>
            <a:cxnLst/>
            <a:rect l="l" t="t" r="r" b="b"/>
            <a:pathLst>
              <a:path w="1371600" h="457200">
                <a:moveTo>
                  <a:pt x="12954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1295400" y="457200"/>
                </a:lnTo>
                <a:lnTo>
                  <a:pt x="1323379" y="450651"/>
                </a:lnTo>
                <a:lnTo>
                  <a:pt x="1347787" y="433387"/>
                </a:lnTo>
                <a:lnTo>
                  <a:pt x="1365051" y="408979"/>
                </a:lnTo>
                <a:lnTo>
                  <a:pt x="1371600" y="381000"/>
                </a:lnTo>
                <a:lnTo>
                  <a:pt x="1371600" y="76200"/>
                </a:lnTo>
                <a:lnTo>
                  <a:pt x="1365051" y="48220"/>
                </a:lnTo>
                <a:lnTo>
                  <a:pt x="1347787" y="23812"/>
                </a:lnTo>
                <a:lnTo>
                  <a:pt x="1323379" y="6548"/>
                </a:lnTo>
                <a:lnTo>
                  <a:pt x="12954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" name="object 10"/>
          <p:cNvSpPr/>
          <p:nvPr/>
        </p:nvSpPr>
        <p:spPr>
          <a:xfrm>
            <a:off x="4839661" y="2697096"/>
            <a:ext cx="1244813" cy="414938"/>
          </a:xfrm>
          <a:custGeom>
            <a:avLst/>
            <a:gdLst/>
            <a:ahLst/>
            <a:cxnLst/>
            <a:rect l="l" t="t" r="r" b="b"/>
            <a:pathLst>
              <a:path w="13716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1295400" y="457200"/>
                </a:lnTo>
                <a:lnTo>
                  <a:pt x="1323379" y="450651"/>
                </a:lnTo>
                <a:lnTo>
                  <a:pt x="1347787" y="433387"/>
                </a:lnTo>
                <a:lnTo>
                  <a:pt x="1365051" y="408979"/>
                </a:lnTo>
                <a:lnTo>
                  <a:pt x="1371600" y="381000"/>
                </a:lnTo>
                <a:lnTo>
                  <a:pt x="1371600" y="76200"/>
                </a:lnTo>
                <a:lnTo>
                  <a:pt x="1365051" y="48220"/>
                </a:lnTo>
                <a:lnTo>
                  <a:pt x="1347787" y="23812"/>
                </a:lnTo>
                <a:lnTo>
                  <a:pt x="1323379" y="6548"/>
                </a:lnTo>
                <a:lnTo>
                  <a:pt x="12954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1" name="object 11"/>
          <p:cNvSpPr/>
          <p:nvPr/>
        </p:nvSpPr>
        <p:spPr>
          <a:xfrm>
            <a:off x="4839661" y="269709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2" name="object 12"/>
          <p:cNvSpPr/>
          <p:nvPr/>
        </p:nvSpPr>
        <p:spPr>
          <a:xfrm>
            <a:off x="6084474" y="311203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3" name="object 13"/>
          <p:cNvSpPr txBox="1"/>
          <p:nvPr/>
        </p:nvSpPr>
        <p:spPr>
          <a:xfrm>
            <a:off x="4984889" y="2758183"/>
            <a:ext cx="954357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spc="-9" dirty="0">
                <a:solidFill>
                  <a:srgbClr val="3B3B3B"/>
                </a:solidFill>
                <a:latin typeface="Arial"/>
                <a:cs typeface="Arial"/>
              </a:rPr>
              <a:t>Sequence</a:t>
            </a:r>
            <a:endParaRPr sz="1634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802316" y="3526971"/>
            <a:ext cx="622407" cy="414938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09600" y="0"/>
                </a:moveTo>
                <a:lnTo>
                  <a:pt x="76200" y="0"/>
                </a:lnTo>
                <a:lnTo>
                  <a:pt x="47684" y="6548"/>
                </a:lnTo>
                <a:lnTo>
                  <a:pt x="23336" y="23812"/>
                </a:lnTo>
                <a:lnTo>
                  <a:pt x="6369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369" y="408979"/>
                </a:lnTo>
                <a:lnTo>
                  <a:pt x="23336" y="433387"/>
                </a:lnTo>
                <a:lnTo>
                  <a:pt x="47684" y="450651"/>
                </a:lnTo>
                <a:lnTo>
                  <a:pt x="76200" y="457200"/>
                </a:lnTo>
                <a:lnTo>
                  <a:pt x="609600" y="457200"/>
                </a:lnTo>
                <a:lnTo>
                  <a:pt x="637579" y="450651"/>
                </a:lnTo>
                <a:lnTo>
                  <a:pt x="661987" y="433387"/>
                </a:lnTo>
                <a:lnTo>
                  <a:pt x="679251" y="408979"/>
                </a:lnTo>
                <a:lnTo>
                  <a:pt x="685800" y="381000"/>
                </a:lnTo>
                <a:lnTo>
                  <a:pt x="685800" y="76200"/>
                </a:lnTo>
                <a:lnTo>
                  <a:pt x="679251" y="48220"/>
                </a:lnTo>
                <a:lnTo>
                  <a:pt x="661987" y="23812"/>
                </a:lnTo>
                <a:lnTo>
                  <a:pt x="637579" y="6548"/>
                </a:lnTo>
                <a:lnTo>
                  <a:pt x="6096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5" name="object 15"/>
          <p:cNvSpPr/>
          <p:nvPr/>
        </p:nvSpPr>
        <p:spPr>
          <a:xfrm>
            <a:off x="3802316" y="3526971"/>
            <a:ext cx="622407" cy="414938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76200" y="0"/>
                </a:moveTo>
                <a:lnTo>
                  <a:pt x="47684" y="6548"/>
                </a:lnTo>
                <a:lnTo>
                  <a:pt x="23336" y="23812"/>
                </a:lnTo>
                <a:lnTo>
                  <a:pt x="6369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369" y="408979"/>
                </a:lnTo>
                <a:lnTo>
                  <a:pt x="23336" y="433387"/>
                </a:lnTo>
                <a:lnTo>
                  <a:pt x="47684" y="450651"/>
                </a:lnTo>
                <a:lnTo>
                  <a:pt x="76200" y="457200"/>
                </a:lnTo>
                <a:lnTo>
                  <a:pt x="609600" y="457200"/>
                </a:lnTo>
                <a:lnTo>
                  <a:pt x="637579" y="450651"/>
                </a:lnTo>
                <a:lnTo>
                  <a:pt x="661987" y="433387"/>
                </a:lnTo>
                <a:lnTo>
                  <a:pt x="679251" y="408979"/>
                </a:lnTo>
                <a:lnTo>
                  <a:pt x="685800" y="381000"/>
                </a:lnTo>
                <a:lnTo>
                  <a:pt x="685800" y="76200"/>
                </a:lnTo>
                <a:lnTo>
                  <a:pt x="679251" y="48220"/>
                </a:lnTo>
                <a:lnTo>
                  <a:pt x="661987" y="23812"/>
                </a:lnTo>
                <a:lnTo>
                  <a:pt x="637579" y="6548"/>
                </a:lnTo>
                <a:lnTo>
                  <a:pt x="6096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6" name="object 16"/>
          <p:cNvSpPr/>
          <p:nvPr/>
        </p:nvSpPr>
        <p:spPr>
          <a:xfrm>
            <a:off x="3802316" y="352697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7" name="object 17"/>
          <p:cNvSpPr/>
          <p:nvPr/>
        </p:nvSpPr>
        <p:spPr>
          <a:xfrm>
            <a:off x="4424723" y="394190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8" name="object 18"/>
          <p:cNvSpPr txBox="1"/>
          <p:nvPr/>
        </p:nvSpPr>
        <p:spPr>
          <a:xfrm>
            <a:off x="4040905" y="3588059"/>
            <a:ext cx="144652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=</a:t>
            </a:r>
            <a:endParaRPr sz="1634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387378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0" name="object 20"/>
          <p:cNvSpPr/>
          <p:nvPr/>
        </p:nvSpPr>
        <p:spPr>
          <a:xfrm>
            <a:off x="3387378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1" name="object 21"/>
          <p:cNvSpPr/>
          <p:nvPr/>
        </p:nvSpPr>
        <p:spPr>
          <a:xfrm>
            <a:off x="3387378" y="456431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2" name="object 22"/>
          <p:cNvSpPr/>
          <p:nvPr/>
        </p:nvSpPr>
        <p:spPr>
          <a:xfrm>
            <a:off x="3802316" y="49792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3" name="object 23"/>
          <p:cNvSpPr txBox="1"/>
          <p:nvPr/>
        </p:nvSpPr>
        <p:spPr>
          <a:xfrm>
            <a:off x="3531454" y="4625403"/>
            <a:ext cx="126787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x</a:t>
            </a:r>
            <a:endParaRPr sz="1634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4424723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5" name="object 25"/>
          <p:cNvSpPr/>
          <p:nvPr/>
        </p:nvSpPr>
        <p:spPr>
          <a:xfrm>
            <a:off x="4424723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6" name="object 26"/>
          <p:cNvSpPr/>
          <p:nvPr/>
        </p:nvSpPr>
        <p:spPr>
          <a:xfrm>
            <a:off x="4424723" y="456431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7" name="object 27"/>
          <p:cNvSpPr/>
          <p:nvPr/>
        </p:nvSpPr>
        <p:spPr>
          <a:xfrm>
            <a:off x="4839661" y="49792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8" name="object 28"/>
          <p:cNvSpPr txBox="1"/>
          <p:nvPr/>
        </p:nvSpPr>
        <p:spPr>
          <a:xfrm>
            <a:off x="4559578" y="4625403"/>
            <a:ext cx="144652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+</a:t>
            </a:r>
            <a:endParaRPr sz="1634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009785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0" name="object 30"/>
          <p:cNvSpPr/>
          <p:nvPr/>
        </p:nvSpPr>
        <p:spPr>
          <a:xfrm>
            <a:off x="4009785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1" name="object 31"/>
          <p:cNvSpPr/>
          <p:nvPr/>
        </p:nvSpPr>
        <p:spPr>
          <a:xfrm>
            <a:off x="4009785" y="58091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2" name="object 32"/>
          <p:cNvSpPr/>
          <p:nvPr/>
        </p:nvSpPr>
        <p:spPr>
          <a:xfrm>
            <a:off x="4424723" y="622406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3" name="object 33"/>
          <p:cNvSpPr txBox="1"/>
          <p:nvPr/>
        </p:nvSpPr>
        <p:spPr>
          <a:xfrm>
            <a:off x="4148098" y="5870217"/>
            <a:ext cx="138889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a</a:t>
            </a:r>
            <a:endParaRPr sz="1634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4839660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5" name="object 35"/>
          <p:cNvSpPr/>
          <p:nvPr/>
        </p:nvSpPr>
        <p:spPr>
          <a:xfrm>
            <a:off x="4839660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6" name="object 36"/>
          <p:cNvSpPr/>
          <p:nvPr/>
        </p:nvSpPr>
        <p:spPr>
          <a:xfrm>
            <a:off x="4839661" y="58091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7" name="object 37"/>
          <p:cNvSpPr/>
          <p:nvPr/>
        </p:nvSpPr>
        <p:spPr>
          <a:xfrm>
            <a:off x="5254598" y="622406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8" name="object 38"/>
          <p:cNvSpPr txBox="1"/>
          <p:nvPr/>
        </p:nvSpPr>
        <p:spPr>
          <a:xfrm>
            <a:off x="4977974" y="5870217"/>
            <a:ext cx="138889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b</a:t>
            </a:r>
            <a:endParaRPr sz="1634">
              <a:latin typeface="Arial"/>
              <a:cs typeface="Arial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6291943" y="3526971"/>
            <a:ext cx="622407" cy="414938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09600" y="0"/>
                </a:moveTo>
                <a:lnTo>
                  <a:pt x="76200" y="0"/>
                </a:lnTo>
                <a:lnTo>
                  <a:pt x="47684" y="6548"/>
                </a:lnTo>
                <a:lnTo>
                  <a:pt x="23336" y="23812"/>
                </a:lnTo>
                <a:lnTo>
                  <a:pt x="6369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369" y="408979"/>
                </a:lnTo>
                <a:lnTo>
                  <a:pt x="23336" y="433387"/>
                </a:lnTo>
                <a:lnTo>
                  <a:pt x="47684" y="450651"/>
                </a:lnTo>
                <a:lnTo>
                  <a:pt x="76200" y="457200"/>
                </a:lnTo>
                <a:lnTo>
                  <a:pt x="609600" y="457200"/>
                </a:lnTo>
                <a:lnTo>
                  <a:pt x="637579" y="450651"/>
                </a:lnTo>
                <a:lnTo>
                  <a:pt x="661987" y="433387"/>
                </a:lnTo>
                <a:lnTo>
                  <a:pt x="679251" y="408979"/>
                </a:lnTo>
                <a:lnTo>
                  <a:pt x="685800" y="381000"/>
                </a:lnTo>
                <a:lnTo>
                  <a:pt x="685800" y="76200"/>
                </a:lnTo>
                <a:lnTo>
                  <a:pt x="679251" y="48220"/>
                </a:lnTo>
                <a:lnTo>
                  <a:pt x="661987" y="23812"/>
                </a:lnTo>
                <a:lnTo>
                  <a:pt x="637579" y="6548"/>
                </a:lnTo>
                <a:lnTo>
                  <a:pt x="6096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0" name="object 40"/>
          <p:cNvSpPr/>
          <p:nvPr/>
        </p:nvSpPr>
        <p:spPr>
          <a:xfrm>
            <a:off x="6291943" y="3526971"/>
            <a:ext cx="622407" cy="414938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76200" y="0"/>
                </a:moveTo>
                <a:lnTo>
                  <a:pt x="47684" y="6548"/>
                </a:lnTo>
                <a:lnTo>
                  <a:pt x="23336" y="23812"/>
                </a:lnTo>
                <a:lnTo>
                  <a:pt x="6369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369" y="408979"/>
                </a:lnTo>
                <a:lnTo>
                  <a:pt x="23336" y="433387"/>
                </a:lnTo>
                <a:lnTo>
                  <a:pt x="47684" y="450651"/>
                </a:lnTo>
                <a:lnTo>
                  <a:pt x="76200" y="457200"/>
                </a:lnTo>
                <a:lnTo>
                  <a:pt x="609600" y="457200"/>
                </a:lnTo>
                <a:lnTo>
                  <a:pt x="637579" y="450651"/>
                </a:lnTo>
                <a:lnTo>
                  <a:pt x="661987" y="433387"/>
                </a:lnTo>
                <a:lnTo>
                  <a:pt x="679251" y="408979"/>
                </a:lnTo>
                <a:lnTo>
                  <a:pt x="685800" y="381000"/>
                </a:lnTo>
                <a:lnTo>
                  <a:pt x="685800" y="76200"/>
                </a:lnTo>
                <a:lnTo>
                  <a:pt x="679251" y="48220"/>
                </a:lnTo>
                <a:lnTo>
                  <a:pt x="661987" y="23812"/>
                </a:lnTo>
                <a:lnTo>
                  <a:pt x="637579" y="6548"/>
                </a:lnTo>
                <a:lnTo>
                  <a:pt x="6096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1" name="object 41"/>
          <p:cNvSpPr/>
          <p:nvPr/>
        </p:nvSpPr>
        <p:spPr>
          <a:xfrm>
            <a:off x="6291943" y="352697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2" name="object 42"/>
          <p:cNvSpPr/>
          <p:nvPr/>
        </p:nvSpPr>
        <p:spPr>
          <a:xfrm>
            <a:off x="6914350" y="394190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3" name="object 43"/>
          <p:cNvSpPr txBox="1"/>
          <p:nvPr/>
        </p:nvSpPr>
        <p:spPr>
          <a:xfrm>
            <a:off x="6530533" y="3588059"/>
            <a:ext cx="144652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=</a:t>
            </a:r>
            <a:endParaRPr sz="1634">
              <a:latin typeface="Arial"/>
              <a:cs typeface="Arial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5877005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5" name="object 45"/>
          <p:cNvSpPr/>
          <p:nvPr/>
        </p:nvSpPr>
        <p:spPr>
          <a:xfrm>
            <a:off x="5877005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6" name="object 46"/>
          <p:cNvSpPr/>
          <p:nvPr/>
        </p:nvSpPr>
        <p:spPr>
          <a:xfrm>
            <a:off x="5877005" y="456431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7" name="object 47"/>
          <p:cNvSpPr/>
          <p:nvPr/>
        </p:nvSpPr>
        <p:spPr>
          <a:xfrm>
            <a:off x="6291943" y="49792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8" name="object 48"/>
          <p:cNvSpPr txBox="1"/>
          <p:nvPr/>
        </p:nvSpPr>
        <p:spPr>
          <a:xfrm>
            <a:off x="6021080" y="4625403"/>
            <a:ext cx="126787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y</a:t>
            </a:r>
            <a:endParaRPr sz="1634">
              <a:latin typeface="Arial"/>
              <a:cs typeface="Arial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6914349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0" name="object 50"/>
          <p:cNvSpPr/>
          <p:nvPr/>
        </p:nvSpPr>
        <p:spPr>
          <a:xfrm>
            <a:off x="6914349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1" name="object 51"/>
          <p:cNvSpPr/>
          <p:nvPr/>
        </p:nvSpPr>
        <p:spPr>
          <a:xfrm>
            <a:off x="6914350" y="456431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2" name="object 52"/>
          <p:cNvSpPr/>
          <p:nvPr/>
        </p:nvSpPr>
        <p:spPr>
          <a:xfrm>
            <a:off x="7329287" y="49792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3" name="object 53"/>
          <p:cNvSpPr txBox="1"/>
          <p:nvPr/>
        </p:nvSpPr>
        <p:spPr>
          <a:xfrm>
            <a:off x="7049205" y="4625403"/>
            <a:ext cx="144652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+</a:t>
            </a:r>
            <a:endParaRPr sz="1634">
              <a:latin typeface="Arial"/>
              <a:cs typeface="Arial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6499412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5" name="object 55"/>
          <p:cNvSpPr/>
          <p:nvPr/>
        </p:nvSpPr>
        <p:spPr>
          <a:xfrm>
            <a:off x="6499412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6" name="object 56"/>
          <p:cNvSpPr/>
          <p:nvPr/>
        </p:nvSpPr>
        <p:spPr>
          <a:xfrm>
            <a:off x="6499412" y="58091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7" name="object 57"/>
          <p:cNvSpPr/>
          <p:nvPr/>
        </p:nvSpPr>
        <p:spPr>
          <a:xfrm>
            <a:off x="6914350" y="622406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8" name="object 58"/>
          <p:cNvSpPr txBox="1"/>
          <p:nvPr/>
        </p:nvSpPr>
        <p:spPr>
          <a:xfrm>
            <a:off x="6643487" y="5870217"/>
            <a:ext cx="126787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y</a:t>
            </a:r>
            <a:endParaRPr sz="1634">
              <a:latin typeface="Arial"/>
              <a:cs typeface="Arial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7329287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0" name="object 60"/>
          <p:cNvSpPr/>
          <p:nvPr/>
        </p:nvSpPr>
        <p:spPr>
          <a:xfrm>
            <a:off x="7329287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1" name="object 61"/>
          <p:cNvSpPr/>
          <p:nvPr/>
        </p:nvSpPr>
        <p:spPr>
          <a:xfrm>
            <a:off x="7329287" y="58091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2" name="object 62"/>
          <p:cNvSpPr/>
          <p:nvPr/>
        </p:nvSpPr>
        <p:spPr>
          <a:xfrm>
            <a:off x="7744225" y="622406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3" name="object 63"/>
          <p:cNvSpPr txBox="1"/>
          <p:nvPr/>
        </p:nvSpPr>
        <p:spPr>
          <a:xfrm>
            <a:off x="7473363" y="5870217"/>
            <a:ext cx="126787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x</a:t>
            </a:r>
            <a:endParaRPr sz="1634">
              <a:latin typeface="Arial"/>
              <a:cs typeface="Arial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2464142" y="1659751"/>
            <a:ext cx="2479253" cy="1785385"/>
          </a:xfrm>
          <a:custGeom>
            <a:avLst/>
            <a:gdLst/>
            <a:ahLst/>
            <a:cxnLst/>
            <a:rect l="l" t="t" r="r" b="b"/>
            <a:pathLst>
              <a:path w="2731770" h="1967229">
                <a:moveTo>
                  <a:pt x="2731770" y="0"/>
                </a:moveTo>
                <a:lnTo>
                  <a:pt x="0" y="196722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5" name="object 65"/>
          <p:cNvSpPr/>
          <p:nvPr/>
        </p:nvSpPr>
        <p:spPr>
          <a:xfrm>
            <a:off x="2350034" y="3401337"/>
            <a:ext cx="147533" cy="125634"/>
          </a:xfrm>
          <a:custGeom>
            <a:avLst/>
            <a:gdLst/>
            <a:ahLst/>
            <a:cxnLst/>
            <a:rect l="l" t="t" r="r" b="b"/>
            <a:pathLst>
              <a:path w="162559" h="138429">
                <a:moveTo>
                  <a:pt x="100330" y="0"/>
                </a:moveTo>
                <a:lnTo>
                  <a:pt x="0" y="138429"/>
                </a:lnTo>
                <a:lnTo>
                  <a:pt x="162559" y="87629"/>
                </a:lnTo>
                <a:lnTo>
                  <a:pt x="1003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6" name="object 66"/>
          <p:cNvSpPr/>
          <p:nvPr/>
        </p:nvSpPr>
        <p:spPr>
          <a:xfrm>
            <a:off x="4943395" y="1659752"/>
            <a:ext cx="456432" cy="911710"/>
          </a:xfrm>
          <a:custGeom>
            <a:avLst/>
            <a:gdLst/>
            <a:ahLst/>
            <a:cxnLst/>
            <a:rect l="l" t="t" r="r" b="b"/>
            <a:pathLst>
              <a:path w="502920" h="1004569">
                <a:moveTo>
                  <a:pt x="0" y="0"/>
                </a:moveTo>
                <a:lnTo>
                  <a:pt x="502920" y="10045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7" name="object 67"/>
          <p:cNvSpPr/>
          <p:nvPr/>
        </p:nvSpPr>
        <p:spPr>
          <a:xfrm>
            <a:off x="5352570" y="2543799"/>
            <a:ext cx="109497" cy="153296"/>
          </a:xfrm>
          <a:custGeom>
            <a:avLst/>
            <a:gdLst/>
            <a:ahLst/>
            <a:cxnLst/>
            <a:rect l="l" t="t" r="r" b="b"/>
            <a:pathLst>
              <a:path w="120650" h="168910">
                <a:moveTo>
                  <a:pt x="96520" y="0"/>
                </a:moveTo>
                <a:lnTo>
                  <a:pt x="0" y="48260"/>
                </a:lnTo>
                <a:lnTo>
                  <a:pt x="120650" y="168910"/>
                </a:lnTo>
                <a:lnTo>
                  <a:pt x="965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8" name="object 68"/>
          <p:cNvSpPr/>
          <p:nvPr/>
        </p:nvSpPr>
        <p:spPr>
          <a:xfrm>
            <a:off x="4247221" y="3112034"/>
            <a:ext cx="1214846" cy="373444"/>
          </a:xfrm>
          <a:custGeom>
            <a:avLst/>
            <a:gdLst/>
            <a:ahLst/>
            <a:cxnLst/>
            <a:rect l="l" t="t" r="r" b="b"/>
            <a:pathLst>
              <a:path w="1338579" h="411479">
                <a:moveTo>
                  <a:pt x="1338580" y="0"/>
                </a:moveTo>
                <a:lnTo>
                  <a:pt x="0" y="41147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9" name="object 69"/>
          <p:cNvSpPr/>
          <p:nvPr/>
        </p:nvSpPr>
        <p:spPr>
          <a:xfrm>
            <a:off x="4113519" y="3437068"/>
            <a:ext cx="154449" cy="93361"/>
          </a:xfrm>
          <a:custGeom>
            <a:avLst/>
            <a:gdLst/>
            <a:ahLst/>
            <a:cxnLst/>
            <a:rect l="l" t="t" r="r" b="b"/>
            <a:pathLst>
              <a:path w="170180" h="102870">
                <a:moveTo>
                  <a:pt x="138430" y="0"/>
                </a:moveTo>
                <a:lnTo>
                  <a:pt x="0" y="99060"/>
                </a:lnTo>
                <a:lnTo>
                  <a:pt x="170180" y="102870"/>
                </a:lnTo>
                <a:lnTo>
                  <a:pt x="1384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0" name="object 70"/>
          <p:cNvSpPr/>
          <p:nvPr/>
        </p:nvSpPr>
        <p:spPr>
          <a:xfrm>
            <a:off x="5462067" y="3112034"/>
            <a:ext cx="1008529" cy="366528"/>
          </a:xfrm>
          <a:custGeom>
            <a:avLst/>
            <a:gdLst/>
            <a:ahLst/>
            <a:cxnLst/>
            <a:rect l="l" t="t" r="r" b="b"/>
            <a:pathLst>
              <a:path w="1111250" h="403860">
                <a:moveTo>
                  <a:pt x="0" y="0"/>
                </a:moveTo>
                <a:lnTo>
                  <a:pt x="1111250" y="403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1" name="object 71"/>
          <p:cNvSpPr/>
          <p:nvPr/>
        </p:nvSpPr>
        <p:spPr>
          <a:xfrm>
            <a:off x="6447544" y="3430153"/>
            <a:ext cx="155602" cy="96819"/>
          </a:xfrm>
          <a:custGeom>
            <a:avLst/>
            <a:gdLst/>
            <a:ahLst/>
            <a:cxnLst/>
            <a:rect l="l" t="t" r="r" b="b"/>
            <a:pathLst>
              <a:path w="171450" h="106679">
                <a:moveTo>
                  <a:pt x="36829" y="0"/>
                </a:moveTo>
                <a:lnTo>
                  <a:pt x="0" y="101600"/>
                </a:lnTo>
                <a:lnTo>
                  <a:pt x="171450" y="106679"/>
                </a:lnTo>
                <a:lnTo>
                  <a:pt x="368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2" name="object 72"/>
          <p:cNvSpPr/>
          <p:nvPr/>
        </p:nvSpPr>
        <p:spPr>
          <a:xfrm>
            <a:off x="3684750" y="3941909"/>
            <a:ext cx="428769" cy="514062"/>
          </a:xfrm>
          <a:custGeom>
            <a:avLst/>
            <a:gdLst/>
            <a:ahLst/>
            <a:cxnLst/>
            <a:rect l="l" t="t" r="r" b="b"/>
            <a:pathLst>
              <a:path w="472439" h="566420">
                <a:moveTo>
                  <a:pt x="472439" y="0"/>
                </a:moveTo>
                <a:lnTo>
                  <a:pt x="0" y="56641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3" name="object 73"/>
          <p:cNvSpPr/>
          <p:nvPr/>
        </p:nvSpPr>
        <p:spPr>
          <a:xfrm>
            <a:off x="3594847" y="4420240"/>
            <a:ext cx="131397" cy="144076"/>
          </a:xfrm>
          <a:custGeom>
            <a:avLst/>
            <a:gdLst/>
            <a:ahLst/>
            <a:cxnLst/>
            <a:rect l="l" t="t" r="r" b="b"/>
            <a:pathLst>
              <a:path w="144780" h="158750">
                <a:moveTo>
                  <a:pt x="62230" y="0"/>
                </a:moveTo>
                <a:lnTo>
                  <a:pt x="0" y="158750"/>
                </a:lnTo>
                <a:lnTo>
                  <a:pt x="144780" y="68580"/>
                </a:lnTo>
                <a:lnTo>
                  <a:pt x="622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4" name="object 74"/>
          <p:cNvSpPr/>
          <p:nvPr/>
        </p:nvSpPr>
        <p:spPr>
          <a:xfrm>
            <a:off x="4113519" y="3941909"/>
            <a:ext cx="428769" cy="514062"/>
          </a:xfrm>
          <a:custGeom>
            <a:avLst/>
            <a:gdLst/>
            <a:ahLst/>
            <a:cxnLst/>
            <a:rect l="l" t="t" r="r" b="b"/>
            <a:pathLst>
              <a:path w="472439" h="566420">
                <a:moveTo>
                  <a:pt x="0" y="0"/>
                </a:moveTo>
                <a:lnTo>
                  <a:pt x="472439" y="56641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5" name="object 75"/>
          <p:cNvSpPr/>
          <p:nvPr/>
        </p:nvSpPr>
        <p:spPr>
          <a:xfrm>
            <a:off x="4500795" y="4420240"/>
            <a:ext cx="131397" cy="144076"/>
          </a:xfrm>
          <a:custGeom>
            <a:avLst/>
            <a:gdLst/>
            <a:ahLst/>
            <a:cxnLst/>
            <a:rect l="l" t="t" r="r" b="b"/>
            <a:pathLst>
              <a:path w="144779" h="158750">
                <a:moveTo>
                  <a:pt x="82550" y="0"/>
                </a:moveTo>
                <a:lnTo>
                  <a:pt x="0" y="68580"/>
                </a:lnTo>
                <a:lnTo>
                  <a:pt x="144779" y="158750"/>
                </a:lnTo>
                <a:lnTo>
                  <a:pt x="825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6" name="object 76"/>
          <p:cNvSpPr/>
          <p:nvPr/>
        </p:nvSpPr>
        <p:spPr>
          <a:xfrm>
            <a:off x="4279494" y="4979254"/>
            <a:ext cx="352697" cy="704242"/>
          </a:xfrm>
          <a:custGeom>
            <a:avLst/>
            <a:gdLst/>
            <a:ahLst/>
            <a:cxnLst/>
            <a:rect l="l" t="t" r="r" b="b"/>
            <a:pathLst>
              <a:path w="388620" h="775970">
                <a:moveTo>
                  <a:pt x="388619" y="0"/>
                </a:moveTo>
                <a:lnTo>
                  <a:pt x="0" y="77596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7" name="object 77"/>
          <p:cNvSpPr/>
          <p:nvPr/>
        </p:nvSpPr>
        <p:spPr>
          <a:xfrm>
            <a:off x="4217254" y="5655833"/>
            <a:ext cx="109497" cy="153296"/>
          </a:xfrm>
          <a:custGeom>
            <a:avLst/>
            <a:gdLst/>
            <a:ahLst/>
            <a:cxnLst/>
            <a:rect l="l" t="t" r="r" b="b"/>
            <a:pathLst>
              <a:path w="120650" h="168910">
                <a:moveTo>
                  <a:pt x="24130" y="0"/>
                </a:moveTo>
                <a:lnTo>
                  <a:pt x="0" y="168910"/>
                </a:lnTo>
                <a:lnTo>
                  <a:pt x="120650" y="48260"/>
                </a:lnTo>
                <a:lnTo>
                  <a:pt x="241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8" name="object 78"/>
          <p:cNvSpPr/>
          <p:nvPr/>
        </p:nvSpPr>
        <p:spPr>
          <a:xfrm>
            <a:off x="4632192" y="4979254"/>
            <a:ext cx="352697" cy="704242"/>
          </a:xfrm>
          <a:custGeom>
            <a:avLst/>
            <a:gdLst/>
            <a:ahLst/>
            <a:cxnLst/>
            <a:rect l="l" t="t" r="r" b="b"/>
            <a:pathLst>
              <a:path w="388620" h="775970">
                <a:moveTo>
                  <a:pt x="0" y="0"/>
                </a:moveTo>
                <a:lnTo>
                  <a:pt x="388620" y="77596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9" name="object 79"/>
          <p:cNvSpPr/>
          <p:nvPr/>
        </p:nvSpPr>
        <p:spPr>
          <a:xfrm>
            <a:off x="4937632" y="5655833"/>
            <a:ext cx="109497" cy="153296"/>
          </a:xfrm>
          <a:custGeom>
            <a:avLst/>
            <a:gdLst/>
            <a:ahLst/>
            <a:cxnLst/>
            <a:rect l="l" t="t" r="r" b="b"/>
            <a:pathLst>
              <a:path w="120650" h="168910">
                <a:moveTo>
                  <a:pt x="96520" y="0"/>
                </a:moveTo>
                <a:lnTo>
                  <a:pt x="0" y="48260"/>
                </a:lnTo>
                <a:lnTo>
                  <a:pt x="120650" y="168910"/>
                </a:lnTo>
                <a:lnTo>
                  <a:pt x="965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0" name="object 80"/>
          <p:cNvSpPr/>
          <p:nvPr/>
        </p:nvSpPr>
        <p:spPr>
          <a:xfrm>
            <a:off x="6174376" y="3941909"/>
            <a:ext cx="428769" cy="514062"/>
          </a:xfrm>
          <a:custGeom>
            <a:avLst/>
            <a:gdLst/>
            <a:ahLst/>
            <a:cxnLst/>
            <a:rect l="l" t="t" r="r" b="b"/>
            <a:pathLst>
              <a:path w="472439" h="566420">
                <a:moveTo>
                  <a:pt x="472439" y="0"/>
                </a:moveTo>
                <a:lnTo>
                  <a:pt x="0" y="56641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1" name="object 81"/>
          <p:cNvSpPr/>
          <p:nvPr/>
        </p:nvSpPr>
        <p:spPr>
          <a:xfrm>
            <a:off x="6084474" y="4420240"/>
            <a:ext cx="131397" cy="144076"/>
          </a:xfrm>
          <a:custGeom>
            <a:avLst/>
            <a:gdLst/>
            <a:ahLst/>
            <a:cxnLst/>
            <a:rect l="l" t="t" r="r" b="b"/>
            <a:pathLst>
              <a:path w="144779" h="158750">
                <a:moveTo>
                  <a:pt x="62229" y="0"/>
                </a:moveTo>
                <a:lnTo>
                  <a:pt x="0" y="158750"/>
                </a:lnTo>
                <a:lnTo>
                  <a:pt x="144779" y="68580"/>
                </a:lnTo>
                <a:lnTo>
                  <a:pt x="622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2" name="object 82"/>
          <p:cNvSpPr/>
          <p:nvPr/>
        </p:nvSpPr>
        <p:spPr>
          <a:xfrm>
            <a:off x="6603146" y="3941909"/>
            <a:ext cx="428769" cy="514062"/>
          </a:xfrm>
          <a:custGeom>
            <a:avLst/>
            <a:gdLst/>
            <a:ahLst/>
            <a:cxnLst/>
            <a:rect l="l" t="t" r="r" b="b"/>
            <a:pathLst>
              <a:path w="472439" h="566420">
                <a:moveTo>
                  <a:pt x="0" y="0"/>
                </a:moveTo>
                <a:lnTo>
                  <a:pt x="472439" y="56641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3" name="object 83"/>
          <p:cNvSpPr/>
          <p:nvPr/>
        </p:nvSpPr>
        <p:spPr>
          <a:xfrm>
            <a:off x="6990422" y="4420240"/>
            <a:ext cx="131397" cy="144076"/>
          </a:xfrm>
          <a:custGeom>
            <a:avLst/>
            <a:gdLst/>
            <a:ahLst/>
            <a:cxnLst/>
            <a:rect l="l" t="t" r="r" b="b"/>
            <a:pathLst>
              <a:path w="144779" h="158750">
                <a:moveTo>
                  <a:pt x="82550" y="0"/>
                </a:moveTo>
                <a:lnTo>
                  <a:pt x="0" y="68580"/>
                </a:lnTo>
                <a:lnTo>
                  <a:pt x="144779" y="158750"/>
                </a:lnTo>
                <a:lnTo>
                  <a:pt x="825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4" name="object 84"/>
          <p:cNvSpPr/>
          <p:nvPr/>
        </p:nvSpPr>
        <p:spPr>
          <a:xfrm>
            <a:off x="6769121" y="4979254"/>
            <a:ext cx="352697" cy="704242"/>
          </a:xfrm>
          <a:custGeom>
            <a:avLst/>
            <a:gdLst/>
            <a:ahLst/>
            <a:cxnLst/>
            <a:rect l="l" t="t" r="r" b="b"/>
            <a:pathLst>
              <a:path w="388620" h="775970">
                <a:moveTo>
                  <a:pt x="388620" y="0"/>
                </a:moveTo>
                <a:lnTo>
                  <a:pt x="0" y="77596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5" name="object 85"/>
          <p:cNvSpPr/>
          <p:nvPr/>
        </p:nvSpPr>
        <p:spPr>
          <a:xfrm>
            <a:off x="6706881" y="5655833"/>
            <a:ext cx="109497" cy="153296"/>
          </a:xfrm>
          <a:custGeom>
            <a:avLst/>
            <a:gdLst/>
            <a:ahLst/>
            <a:cxnLst/>
            <a:rect l="l" t="t" r="r" b="b"/>
            <a:pathLst>
              <a:path w="120650" h="168910">
                <a:moveTo>
                  <a:pt x="24129" y="0"/>
                </a:moveTo>
                <a:lnTo>
                  <a:pt x="0" y="168910"/>
                </a:lnTo>
                <a:lnTo>
                  <a:pt x="120650" y="48260"/>
                </a:lnTo>
                <a:lnTo>
                  <a:pt x="241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6" name="object 86"/>
          <p:cNvSpPr/>
          <p:nvPr/>
        </p:nvSpPr>
        <p:spPr>
          <a:xfrm>
            <a:off x="7121819" y="4979254"/>
            <a:ext cx="352697" cy="704242"/>
          </a:xfrm>
          <a:custGeom>
            <a:avLst/>
            <a:gdLst/>
            <a:ahLst/>
            <a:cxnLst/>
            <a:rect l="l" t="t" r="r" b="b"/>
            <a:pathLst>
              <a:path w="388620" h="775970">
                <a:moveTo>
                  <a:pt x="0" y="0"/>
                </a:moveTo>
                <a:lnTo>
                  <a:pt x="388620" y="77596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7" name="object 87"/>
          <p:cNvSpPr/>
          <p:nvPr/>
        </p:nvSpPr>
        <p:spPr>
          <a:xfrm>
            <a:off x="7427259" y="5655833"/>
            <a:ext cx="109497" cy="153296"/>
          </a:xfrm>
          <a:custGeom>
            <a:avLst/>
            <a:gdLst/>
            <a:ahLst/>
            <a:cxnLst/>
            <a:rect l="l" t="t" r="r" b="b"/>
            <a:pathLst>
              <a:path w="120650" h="168910">
                <a:moveTo>
                  <a:pt x="96520" y="0"/>
                </a:moveTo>
                <a:lnTo>
                  <a:pt x="0" y="48260"/>
                </a:lnTo>
                <a:lnTo>
                  <a:pt x="120650" y="168910"/>
                </a:lnTo>
                <a:lnTo>
                  <a:pt x="965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8" name="object 88"/>
          <p:cNvSpPr/>
          <p:nvPr/>
        </p:nvSpPr>
        <p:spPr>
          <a:xfrm>
            <a:off x="2142565" y="3526971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9" name="object 89"/>
          <p:cNvSpPr/>
          <p:nvPr/>
        </p:nvSpPr>
        <p:spPr>
          <a:xfrm>
            <a:off x="2142565" y="3526971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0" name="object 90"/>
          <p:cNvSpPr/>
          <p:nvPr/>
        </p:nvSpPr>
        <p:spPr>
          <a:xfrm>
            <a:off x="2142565" y="352697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1" name="object 91"/>
          <p:cNvSpPr/>
          <p:nvPr/>
        </p:nvSpPr>
        <p:spPr>
          <a:xfrm>
            <a:off x="2557503" y="394306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2" name="object 92"/>
          <p:cNvSpPr txBox="1"/>
          <p:nvPr/>
        </p:nvSpPr>
        <p:spPr>
          <a:xfrm>
            <a:off x="2277419" y="3588059"/>
            <a:ext cx="144652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&lt;</a:t>
            </a:r>
            <a:endParaRPr sz="1634">
              <a:latin typeface="Arial"/>
              <a:cs typeface="Arial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1727627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4" name="object 94"/>
          <p:cNvSpPr/>
          <p:nvPr/>
        </p:nvSpPr>
        <p:spPr>
          <a:xfrm>
            <a:off x="1727627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5" name="object 95"/>
          <p:cNvSpPr/>
          <p:nvPr/>
        </p:nvSpPr>
        <p:spPr>
          <a:xfrm>
            <a:off x="1727627" y="456431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6" name="object 96"/>
          <p:cNvSpPr/>
          <p:nvPr/>
        </p:nvSpPr>
        <p:spPr>
          <a:xfrm>
            <a:off x="2142565" y="498040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7" name="object 97"/>
          <p:cNvSpPr txBox="1"/>
          <p:nvPr/>
        </p:nvSpPr>
        <p:spPr>
          <a:xfrm>
            <a:off x="1871702" y="4625403"/>
            <a:ext cx="126787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y</a:t>
            </a:r>
            <a:endParaRPr sz="1634">
              <a:latin typeface="Arial"/>
              <a:cs typeface="Arial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2557502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9" name="object 99"/>
          <p:cNvSpPr/>
          <p:nvPr/>
        </p:nvSpPr>
        <p:spPr>
          <a:xfrm>
            <a:off x="2557502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0" name="object 100"/>
          <p:cNvSpPr/>
          <p:nvPr/>
        </p:nvSpPr>
        <p:spPr>
          <a:xfrm>
            <a:off x="2557503" y="456431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1" name="object 101"/>
          <p:cNvSpPr/>
          <p:nvPr/>
        </p:nvSpPr>
        <p:spPr>
          <a:xfrm>
            <a:off x="2972440" y="498040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2" name="object 102"/>
          <p:cNvSpPr txBox="1"/>
          <p:nvPr/>
        </p:nvSpPr>
        <p:spPr>
          <a:xfrm>
            <a:off x="2701578" y="4625403"/>
            <a:ext cx="126787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z</a:t>
            </a:r>
            <a:endParaRPr sz="1634">
              <a:latin typeface="Arial"/>
              <a:cs typeface="Arial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2013472" y="3941909"/>
            <a:ext cx="336561" cy="505994"/>
          </a:xfrm>
          <a:custGeom>
            <a:avLst/>
            <a:gdLst/>
            <a:ahLst/>
            <a:cxnLst/>
            <a:rect l="l" t="t" r="r" b="b"/>
            <a:pathLst>
              <a:path w="370840" h="557529">
                <a:moveTo>
                  <a:pt x="370840" y="0"/>
                </a:moveTo>
                <a:lnTo>
                  <a:pt x="0" y="55753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4" name="object 104"/>
          <p:cNvSpPr/>
          <p:nvPr/>
        </p:nvSpPr>
        <p:spPr>
          <a:xfrm>
            <a:off x="1935096" y="4414477"/>
            <a:ext cx="122176" cy="149839"/>
          </a:xfrm>
          <a:custGeom>
            <a:avLst/>
            <a:gdLst/>
            <a:ahLst/>
            <a:cxnLst/>
            <a:rect l="l" t="t" r="r" b="b"/>
            <a:pathLst>
              <a:path w="134620" h="165100">
                <a:moveTo>
                  <a:pt x="44450" y="0"/>
                </a:moveTo>
                <a:lnTo>
                  <a:pt x="0" y="165100"/>
                </a:lnTo>
                <a:lnTo>
                  <a:pt x="134620" y="60960"/>
                </a:lnTo>
                <a:lnTo>
                  <a:pt x="444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5" name="object 105"/>
          <p:cNvSpPr/>
          <p:nvPr/>
        </p:nvSpPr>
        <p:spPr>
          <a:xfrm>
            <a:off x="2350033" y="3941909"/>
            <a:ext cx="336561" cy="505994"/>
          </a:xfrm>
          <a:custGeom>
            <a:avLst/>
            <a:gdLst/>
            <a:ahLst/>
            <a:cxnLst/>
            <a:rect l="l" t="t" r="r" b="b"/>
            <a:pathLst>
              <a:path w="370840" h="557529">
                <a:moveTo>
                  <a:pt x="0" y="0"/>
                </a:moveTo>
                <a:lnTo>
                  <a:pt x="370840" y="55753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6" name="object 106"/>
          <p:cNvSpPr/>
          <p:nvPr/>
        </p:nvSpPr>
        <p:spPr>
          <a:xfrm>
            <a:off x="2642795" y="4414477"/>
            <a:ext cx="122176" cy="149839"/>
          </a:xfrm>
          <a:custGeom>
            <a:avLst/>
            <a:gdLst/>
            <a:ahLst/>
            <a:cxnLst/>
            <a:rect l="l" t="t" r="r" b="b"/>
            <a:pathLst>
              <a:path w="134619" h="165100">
                <a:moveTo>
                  <a:pt x="90169" y="0"/>
                </a:moveTo>
                <a:lnTo>
                  <a:pt x="0" y="60960"/>
                </a:lnTo>
                <a:lnTo>
                  <a:pt x="134619" y="165100"/>
                </a:lnTo>
                <a:lnTo>
                  <a:pt x="9016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</p:spTree>
    <p:extLst>
      <p:ext uri="{BB962C8B-B14F-4D97-AF65-F5344CB8AC3E}">
        <p14:creationId xmlns:p14="http://schemas.microsoft.com/office/powerpoint/2010/main" val="102002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988115" y="333675"/>
          <a:ext cx="2547257" cy="812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96035"/>
                <a:gridCol w="276625"/>
                <a:gridCol w="374597"/>
              </a:tblGrid>
              <a:tr h="521878">
                <a:tc>
                  <a:txBody>
                    <a:bodyPr/>
                    <a:lstStyle/>
                    <a:p>
                      <a:pPr marR="68580" algn="r">
                        <a:lnSpc>
                          <a:spcPts val="1995"/>
                        </a:lnSpc>
                      </a:pP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while (y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&lt;</a:t>
                      </a:r>
                      <a:r>
                        <a:rPr sz="1800" b="1" spc="-9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z)</a:t>
                      </a:r>
                      <a:endParaRPr sz="1800">
                        <a:latin typeface="Courier New"/>
                        <a:cs typeface="Courier New"/>
                      </a:endParaRPr>
                    </a:p>
                    <a:p>
                      <a:pPr marR="67945" algn="r">
                        <a:lnSpc>
                          <a:spcPts val="2330"/>
                        </a:lnSpc>
                      </a:pP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int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x =</a:t>
                      </a:r>
                      <a:r>
                        <a:rPr sz="1800" b="1" spc="-10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a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ts val="1995"/>
                        </a:lnSpc>
                      </a:pP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{</a:t>
                      </a:r>
                      <a:endParaRPr sz="1800">
                        <a:latin typeface="Courier New"/>
                        <a:cs typeface="Courier New"/>
                      </a:endParaRPr>
                    </a:p>
                    <a:p>
                      <a:pPr marL="76200">
                        <a:lnSpc>
                          <a:spcPts val="2330"/>
                        </a:lnSpc>
                      </a:pP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1925"/>
                        </a:spcBef>
                      </a:pP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b;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221876" marB="0"/>
                </a:tc>
              </a:tr>
              <a:tr h="261389">
                <a:tc>
                  <a:txBody>
                    <a:bodyPr/>
                    <a:lstStyle/>
                    <a:p>
                      <a:pPr marL="640715">
                        <a:lnSpc>
                          <a:spcPts val="2065"/>
                        </a:lnSpc>
                      </a:pP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y </a:t>
                      </a: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+=</a:t>
                      </a:r>
                      <a:r>
                        <a:rPr sz="1800" b="1" spc="-5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x;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2005404" y="1067313"/>
            <a:ext cx="161941" cy="290946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815" b="1" dirty="0">
                <a:solidFill>
                  <a:srgbClr val="3B3B3B"/>
                </a:solidFill>
                <a:latin typeface="Courier New"/>
                <a:cs typeface="Courier New"/>
              </a:rPr>
              <a:t>}</a:t>
            </a:r>
            <a:endParaRPr sz="1815">
              <a:latin typeface="Courier New"/>
              <a:cs typeface="Courier New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217254" y="1244813"/>
            <a:ext cx="1452282" cy="414938"/>
          </a:xfrm>
          <a:custGeom>
            <a:avLst/>
            <a:gdLst/>
            <a:ahLst/>
            <a:cxnLst/>
            <a:rect l="l" t="t" r="r" b="b"/>
            <a:pathLst>
              <a:path w="1600200" h="457200">
                <a:moveTo>
                  <a:pt x="1524000" y="0"/>
                </a:moveTo>
                <a:lnTo>
                  <a:pt x="76200" y="0"/>
                </a:lnTo>
                <a:lnTo>
                  <a:pt x="47684" y="6548"/>
                </a:lnTo>
                <a:lnTo>
                  <a:pt x="23336" y="23812"/>
                </a:lnTo>
                <a:lnTo>
                  <a:pt x="6369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369" y="408979"/>
                </a:lnTo>
                <a:lnTo>
                  <a:pt x="23336" y="433387"/>
                </a:lnTo>
                <a:lnTo>
                  <a:pt x="47684" y="450651"/>
                </a:lnTo>
                <a:lnTo>
                  <a:pt x="76200" y="457200"/>
                </a:lnTo>
                <a:lnTo>
                  <a:pt x="1524000" y="457200"/>
                </a:lnTo>
                <a:lnTo>
                  <a:pt x="1551979" y="450651"/>
                </a:lnTo>
                <a:lnTo>
                  <a:pt x="1576387" y="433387"/>
                </a:lnTo>
                <a:lnTo>
                  <a:pt x="1593651" y="408979"/>
                </a:lnTo>
                <a:lnTo>
                  <a:pt x="1600200" y="381000"/>
                </a:lnTo>
                <a:lnTo>
                  <a:pt x="1600200" y="76200"/>
                </a:lnTo>
                <a:lnTo>
                  <a:pt x="1593651" y="48220"/>
                </a:lnTo>
                <a:lnTo>
                  <a:pt x="1576387" y="23812"/>
                </a:lnTo>
                <a:lnTo>
                  <a:pt x="1551979" y="6548"/>
                </a:lnTo>
                <a:lnTo>
                  <a:pt x="1524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" name="object 5"/>
          <p:cNvSpPr/>
          <p:nvPr/>
        </p:nvSpPr>
        <p:spPr>
          <a:xfrm>
            <a:off x="4217254" y="1244813"/>
            <a:ext cx="1452282" cy="414938"/>
          </a:xfrm>
          <a:custGeom>
            <a:avLst/>
            <a:gdLst/>
            <a:ahLst/>
            <a:cxnLst/>
            <a:rect l="l" t="t" r="r" b="b"/>
            <a:pathLst>
              <a:path w="1600200" h="457200">
                <a:moveTo>
                  <a:pt x="76200" y="0"/>
                </a:moveTo>
                <a:lnTo>
                  <a:pt x="47684" y="6548"/>
                </a:lnTo>
                <a:lnTo>
                  <a:pt x="23336" y="23812"/>
                </a:lnTo>
                <a:lnTo>
                  <a:pt x="6369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369" y="408979"/>
                </a:lnTo>
                <a:lnTo>
                  <a:pt x="23336" y="433387"/>
                </a:lnTo>
                <a:lnTo>
                  <a:pt x="47684" y="450651"/>
                </a:lnTo>
                <a:lnTo>
                  <a:pt x="76200" y="457200"/>
                </a:lnTo>
                <a:lnTo>
                  <a:pt x="1524000" y="457200"/>
                </a:lnTo>
                <a:lnTo>
                  <a:pt x="1551979" y="450651"/>
                </a:lnTo>
                <a:lnTo>
                  <a:pt x="1576387" y="433387"/>
                </a:lnTo>
                <a:lnTo>
                  <a:pt x="1593651" y="408979"/>
                </a:lnTo>
                <a:lnTo>
                  <a:pt x="1600200" y="381000"/>
                </a:lnTo>
                <a:lnTo>
                  <a:pt x="1600200" y="76200"/>
                </a:lnTo>
                <a:lnTo>
                  <a:pt x="1593651" y="48220"/>
                </a:lnTo>
                <a:lnTo>
                  <a:pt x="1576387" y="23812"/>
                </a:lnTo>
                <a:lnTo>
                  <a:pt x="1551979" y="6548"/>
                </a:lnTo>
                <a:lnTo>
                  <a:pt x="1524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object 6"/>
          <p:cNvSpPr/>
          <p:nvPr/>
        </p:nvSpPr>
        <p:spPr>
          <a:xfrm>
            <a:off x="4217254" y="124481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" name="object 7"/>
          <p:cNvSpPr/>
          <p:nvPr/>
        </p:nvSpPr>
        <p:spPr>
          <a:xfrm>
            <a:off x="5669536" y="165975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" name="object 8"/>
          <p:cNvSpPr txBox="1"/>
          <p:nvPr/>
        </p:nvSpPr>
        <p:spPr>
          <a:xfrm>
            <a:off x="4672533" y="1305901"/>
            <a:ext cx="541724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spc="5" dirty="0">
                <a:solidFill>
                  <a:srgbClr val="3B3B3B"/>
                </a:solidFill>
                <a:latin typeface="Arial"/>
                <a:cs typeface="Arial"/>
              </a:rPr>
              <a:t>W</a:t>
            </a:r>
            <a:r>
              <a:rPr sz="1634" spc="-14" dirty="0">
                <a:solidFill>
                  <a:srgbClr val="3B3B3B"/>
                </a:solidFill>
                <a:latin typeface="Arial"/>
                <a:cs typeface="Arial"/>
              </a:rPr>
              <a:t>h</a:t>
            </a:r>
            <a:r>
              <a:rPr sz="1634" spc="-5" dirty="0">
                <a:solidFill>
                  <a:srgbClr val="3B3B3B"/>
                </a:solidFill>
                <a:latin typeface="Arial"/>
                <a:cs typeface="Arial"/>
              </a:rPr>
              <a:t>ile</a:t>
            </a:r>
            <a:endParaRPr sz="1634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839661" y="2697096"/>
            <a:ext cx="1244813" cy="414938"/>
          </a:xfrm>
          <a:custGeom>
            <a:avLst/>
            <a:gdLst/>
            <a:ahLst/>
            <a:cxnLst/>
            <a:rect l="l" t="t" r="r" b="b"/>
            <a:pathLst>
              <a:path w="1371600" h="457200">
                <a:moveTo>
                  <a:pt x="12954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1295400" y="457200"/>
                </a:lnTo>
                <a:lnTo>
                  <a:pt x="1323379" y="450651"/>
                </a:lnTo>
                <a:lnTo>
                  <a:pt x="1347787" y="433387"/>
                </a:lnTo>
                <a:lnTo>
                  <a:pt x="1365051" y="408979"/>
                </a:lnTo>
                <a:lnTo>
                  <a:pt x="1371600" y="381000"/>
                </a:lnTo>
                <a:lnTo>
                  <a:pt x="1371600" y="76200"/>
                </a:lnTo>
                <a:lnTo>
                  <a:pt x="1365051" y="48220"/>
                </a:lnTo>
                <a:lnTo>
                  <a:pt x="1347787" y="23812"/>
                </a:lnTo>
                <a:lnTo>
                  <a:pt x="1323379" y="6548"/>
                </a:lnTo>
                <a:lnTo>
                  <a:pt x="12954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" name="object 10"/>
          <p:cNvSpPr/>
          <p:nvPr/>
        </p:nvSpPr>
        <p:spPr>
          <a:xfrm>
            <a:off x="4839661" y="2697096"/>
            <a:ext cx="1244813" cy="414938"/>
          </a:xfrm>
          <a:custGeom>
            <a:avLst/>
            <a:gdLst/>
            <a:ahLst/>
            <a:cxnLst/>
            <a:rect l="l" t="t" r="r" b="b"/>
            <a:pathLst>
              <a:path w="13716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1295400" y="457200"/>
                </a:lnTo>
                <a:lnTo>
                  <a:pt x="1323379" y="450651"/>
                </a:lnTo>
                <a:lnTo>
                  <a:pt x="1347787" y="433387"/>
                </a:lnTo>
                <a:lnTo>
                  <a:pt x="1365051" y="408979"/>
                </a:lnTo>
                <a:lnTo>
                  <a:pt x="1371600" y="381000"/>
                </a:lnTo>
                <a:lnTo>
                  <a:pt x="1371600" y="76200"/>
                </a:lnTo>
                <a:lnTo>
                  <a:pt x="1365051" y="48220"/>
                </a:lnTo>
                <a:lnTo>
                  <a:pt x="1347787" y="23812"/>
                </a:lnTo>
                <a:lnTo>
                  <a:pt x="1323379" y="6548"/>
                </a:lnTo>
                <a:lnTo>
                  <a:pt x="12954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1" name="object 11"/>
          <p:cNvSpPr/>
          <p:nvPr/>
        </p:nvSpPr>
        <p:spPr>
          <a:xfrm>
            <a:off x="4839661" y="269709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2" name="object 12"/>
          <p:cNvSpPr/>
          <p:nvPr/>
        </p:nvSpPr>
        <p:spPr>
          <a:xfrm>
            <a:off x="6084474" y="311203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3" name="object 13"/>
          <p:cNvSpPr txBox="1"/>
          <p:nvPr/>
        </p:nvSpPr>
        <p:spPr>
          <a:xfrm>
            <a:off x="4984889" y="2758183"/>
            <a:ext cx="954357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spc="-9" dirty="0">
                <a:solidFill>
                  <a:srgbClr val="3B3B3B"/>
                </a:solidFill>
                <a:latin typeface="Arial"/>
                <a:cs typeface="Arial"/>
              </a:rPr>
              <a:t>Sequence</a:t>
            </a:r>
            <a:endParaRPr sz="1634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802316" y="3526971"/>
            <a:ext cx="622407" cy="414938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09600" y="0"/>
                </a:moveTo>
                <a:lnTo>
                  <a:pt x="76200" y="0"/>
                </a:lnTo>
                <a:lnTo>
                  <a:pt x="47684" y="6548"/>
                </a:lnTo>
                <a:lnTo>
                  <a:pt x="23336" y="23812"/>
                </a:lnTo>
                <a:lnTo>
                  <a:pt x="6369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369" y="408979"/>
                </a:lnTo>
                <a:lnTo>
                  <a:pt x="23336" y="433387"/>
                </a:lnTo>
                <a:lnTo>
                  <a:pt x="47684" y="450651"/>
                </a:lnTo>
                <a:lnTo>
                  <a:pt x="76200" y="457200"/>
                </a:lnTo>
                <a:lnTo>
                  <a:pt x="609600" y="457200"/>
                </a:lnTo>
                <a:lnTo>
                  <a:pt x="637579" y="450651"/>
                </a:lnTo>
                <a:lnTo>
                  <a:pt x="661987" y="433387"/>
                </a:lnTo>
                <a:lnTo>
                  <a:pt x="679251" y="408979"/>
                </a:lnTo>
                <a:lnTo>
                  <a:pt x="685800" y="381000"/>
                </a:lnTo>
                <a:lnTo>
                  <a:pt x="685800" y="76200"/>
                </a:lnTo>
                <a:lnTo>
                  <a:pt x="679251" y="48220"/>
                </a:lnTo>
                <a:lnTo>
                  <a:pt x="661987" y="23812"/>
                </a:lnTo>
                <a:lnTo>
                  <a:pt x="637579" y="6548"/>
                </a:lnTo>
                <a:lnTo>
                  <a:pt x="6096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5" name="object 15"/>
          <p:cNvSpPr/>
          <p:nvPr/>
        </p:nvSpPr>
        <p:spPr>
          <a:xfrm>
            <a:off x="3802316" y="3526971"/>
            <a:ext cx="622407" cy="414938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76200" y="0"/>
                </a:moveTo>
                <a:lnTo>
                  <a:pt x="47684" y="6548"/>
                </a:lnTo>
                <a:lnTo>
                  <a:pt x="23336" y="23812"/>
                </a:lnTo>
                <a:lnTo>
                  <a:pt x="6369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369" y="408979"/>
                </a:lnTo>
                <a:lnTo>
                  <a:pt x="23336" y="433387"/>
                </a:lnTo>
                <a:lnTo>
                  <a:pt x="47684" y="450651"/>
                </a:lnTo>
                <a:lnTo>
                  <a:pt x="76200" y="457200"/>
                </a:lnTo>
                <a:lnTo>
                  <a:pt x="609600" y="457200"/>
                </a:lnTo>
                <a:lnTo>
                  <a:pt x="637579" y="450651"/>
                </a:lnTo>
                <a:lnTo>
                  <a:pt x="661987" y="433387"/>
                </a:lnTo>
                <a:lnTo>
                  <a:pt x="679251" y="408979"/>
                </a:lnTo>
                <a:lnTo>
                  <a:pt x="685800" y="381000"/>
                </a:lnTo>
                <a:lnTo>
                  <a:pt x="685800" y="76200"/>
                </a:lnTo>
                <a:lnTo>
                  <a:pt x="679251" y="48220"/>
                </a:lnTo>
                <a:lnTo>
                  <a:pt x="661987" y="23812"/>
                </a:lnTo>
                <a:lnTo>
                  <a:pt x="637579" y="6548"/>
                </a:lnTo>
                <a:lnTo>
                  <a:pt x="6096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6" name="object 16"/>
          <p:cNvSpPr/>
          <p:nvPr/>
        </p:nvSpPr>
        <p:spPr>
          <a:xfrm>
            <a:off x="3802316" y="352697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7" name="object 17"/>
          <p:cNvSpPr/>
          <p:nvPr/>
        </p:nvSpPr>
        <p:spPr>
          <a:xfrm>
            <a:off x="4424723" y="394190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8" name="object 18"/>
          <p:cNvSpPr txBox="1"/>
          <p:nvPr/>
        </p:nvSpPr>
        <p:spPr>
          <a:xfrm>
            <a:off x="4040905" y="3588059"/>
            <a:ext cx="144652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=</a:t>
            </a:r>
            <a:endParaRPr sz="1634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387378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0" name="object 20"/>
          <p:cNvSpPr/>
          <p:nvPr/>
        </p:nvSpPr>
        <p:spPr>
          <a:xfrm>
            <a:off x="3387378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1" name="object 21"/>
          <p:cNvSpPr/>
          <p:nvPr/>
        </p:nvSpPr>
        <p:spPr>
          <a:xfrm>
            <a:off x="3387378" y="456431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2" name="object 22"/>
          <p:cNvSpPr/>
          <p:nvPr/>
        </p:nvSpPr>
        <p:spPr>
          <a:xfrm>
            <a:off x="3802316" y="49792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3" name="object 23"/>
          <p:cNvSpPr/>
          <p:nvPr/>
        </p:nvSpPr>
        <p:spPr>
          <a:xfrm>
            <a:off x="4424723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4" name="object 24"/>
          <p:cNvSpPr/>
          <p:nvPr/>
        </p:nvSpPr>
        <p:spPr>
          <a:xfrm>
            <a:off x="4424723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5" name="object 25"/>
          <p:cNvSpPr/>
          <p:nvPr/>
        </p:nvSpPr>
        <p:spPr>
          <a:xfrm>
            <a:off x="4424723" y="456431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6" name="object 26"/>
          <p:cNvSpPr/>
          <p:nvPr/>
        </p:nvSpPr>
        <p:spPr>
          <a:xfrm>
            <a:off x="4839661" y="49792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7" name="object 27"/>
          <p:cNvSpPr txBox="1"/>
          <p:nvPr/>
        </p:nvSpPr>
        <p:spPr>
          <a:xfrm>
            <a:off x="4559578" y="4625403"/>
            <a:ext cx="144652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+</a:t>
            </a:r>
            <a:endParaRPr sz="1634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4009785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9" name="object 29"/>
          <p:cNvSpPr/>
          <p:nvPr/>
        </p:nvSpPr>
        <p:spPr>
          <a:xfrm>
            <a:off x="4009785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0" name="object 30"/>
          <p:cNvSpPr/>
          <p:nvPr/>
        </p:nvSpPr>
        <p:spPr>
          <a:xfrm>
            <a:off x="4009785" y="58091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1" name="object 31"/>
          <p:cNvSpPr/>
          <p:nvPr/>
        </p:nvSpPr>
        <p:spPr>
          <a:xfrm>
            <a:off x="4424723" y="622406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2" name="object 32"/>
          <p:cNvSpPr/>
          <p:nvPr/>
        </p:nvSpPr>
        <p:spPr>
          <a:xfrm>
            <a:off x="4839660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3" name="object 33"/>
          <p:cNvSpPr/>
          <p:nvPr/>
        </p:nvSpPr>
        <p:spPr>
          <a:xfrm>
            <a:off x="4839660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4" name="object 34"/>
          <p:cNvSpPr/>
          <p:nvPr/>
        </p:nvSpPr>
        <p:spPr>
          <a:xfrm>
            <a:off x="4839661" y="58091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5" name="object 35"/>
          <p:cNvSpPr/>
          <p:nvPr/>
        </p:nvSpPr>
        <p:spPr>
          <a:xfrm>
            <a:off x="5254598" y="622406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6" name="object 36"/>
          <p:cNvSpPr/>
          <p:nvPr/>
        </p:nvSpPr>
        <p:spPr>
          <a:xfrm>
            <a:off x="6291943" y="3526971"/>
            <a:ext cx="622407" cy="414938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09600" y="0"/>
                </a:moveTo>
                <a:lnTo>
                  <a:pt x="76200" y="0"/>
                </a:lnTo>
                <a:lnTo>
                  <a:pt x="47684" y="6548"/>
                </a:lnTo>
                <a:lnTo>
                  <a:pt x="23336" y="23812"/>
                </a:lnTo>
                <a:lnTo>
                  <a:pt x="6369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369" y="408979"/>
                </a:lnTo>
                <a:lnTo>
                  <a:pt x="23336" y="433387"/>
                </a:lnTo>
                <a:lnTo>
                  <a:pt x="47684" y="450651"/>
                </a:lnTo>
                <a:lnTo>
                  <a:pt x="76200" y="457200"/>
                </a:lnTo>
                <a:lnTo>
                  <a:pt x="609600" y="457200"/>
                </a:lnTo>
                <a:lnTo>
                  <a:pt x="637579" y="450651"/>
                </a:lnTo>
                <a:lnTo>
                  <a:pt x="661987" y="433387"/>
                </a:lnTo>
                <a:lnTo>
                  <a:pt x="679251" y="408979"/>
                </a:lnTo>
                <a:lnTo>
                  <a:pt x="685800" y="381000"/>
                </a:lnTo>
                <a:lnTo>
                  <a:pt x="685800" y="76200"/>
                </a:lnTo>
                <a:lnTo>
                  <a:pt x="679251" y="48220"/>
                </a:lnTo>
                <a:lnTo>
                  <a:pt x="661987" y="23812"/>
                </a:lnTo>
                <a:lnTo>
                  <a:pt x="637579" y="6548"/>
                </a:lnTo>
                <a:lnTo>
                  <a:pt x="6096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7" name="object 37"/>
          <p:cNvSpPr/>
          <p:nvPr/>
        </p:nvSpPr>
        <p:spPr>
          <a:xfrm>
            <a:off x="6291943" y="3526971"/>
            <a:ext cx="622407" cy="414938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76200" y="0"/>
                </a:moveTo>
                <a:lnTo>
                  <a:pt x="47684" y="6548"/>
                </a:lnTo>
                <a:lnTo>
                  <a:pt x="23336" y="23812"/>
                </a:lnTo>
                <a:lnTo>
                  <a:pt x="6369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369" y="408979"/>
                </a:lnTo>
                <a:lnTo>
                  <a:pt x="23336" y="433387"/>
                </a:lnTo>
                <a:lnTo>
                  <a:pt x="47684" y="450651"/>
                </a:lnTo>
                <a:lnTo>
                  <a:pt x="76200" y="457200"/>
                </a:lnTo>
                <a:lnTo>
                  <a:pt x="609600" y="457200"/>
                </a:lnTo>
                <a:lnTo>
                  <a:pt x="637579" y="450651"/>
                </a:lnTo>
                <a:lnTo>
                  <a:pt x="661987" y="433387"/>
                </a:lnTo>
                <a:lnTo>
                  <a:pt x="679251" y="408979"/>
                </a:lnTo>
                <a:lnTo>
                  <a:pt x="685800" y="381000"/>
                </a:lnTo>
                <a:lnTo>
                  <a:pt x="685800" y="76200"/>
                </a:lnTo>
                <a:lnTo>
                  <a:pt x="679251" y="48220"/>
                </a:lnTo>
                <a:lnTo>
                  <a:pt x="661987" y="23812"/>
                </a:lnTo>
                <a:lnTo>
                  <a:pt x="637579" y="6548"/>
                </a:lnTo>
                <a:lnTo>
                  <a:pt x="6096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8" name="object 38"/>
          <p:cNvSpPr/>
          <p:nvPr/>
        </p:nvSpPr>
        <p:spPr>
          <a:xfrm>
            <a:off x="6291943" y="352697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9" name="object 39"/>
          <p:cNvSpPr/>
          <p:nvPr/>
        </p:nvSpPr>
        <p:spPr>
          <a:xfrm>
            <a:off x="6914350" y="394190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0" name="object 40"/>
          <p:cNvSpPr txBox="1"/>
          <p:nvPr/>
        </p:nvSpPr>
        <p:spPr>
          <a:xfrm>
            <a:off x="6530533" y="3588059"/>
            <a:ext cx="144652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=</a:t>
            </a:r>
            <a:endParaRPr sz="1634">
              <a:latin typeface="Arial"/>
              <a:cs typeface="Arial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5877005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2" name="object 42"/>
          <p:cNvSpPr/>
          <p:nvPr/>
        </p:nvSpPr>
        <p:spPr>
          <a:xfrm>
            <a:off x="5877005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3" name="object 43"/>
          <p:cNvSpPr/>
          <p:nvPr/>
        </p:nvSpPr>
        <p:spPr>
          <a:xfrm>
            <a:off x="5877005" y="456431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4" name="object 44"/>
          <p:cNvSpPr/>
          <p:nvPr/>
        </p:nvSpPr>
        <p:spPr>
          <a:xfrm>
            <a:off x="6291943" y="49792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5" name="object 45"/>
          <p:cNvSpPr/>
          <p:nvPr/>
        </p:nvSpPr>
        <p:spPr>
          <a:xfrm>
            <a:off x="6914349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6" name="object 46"/>
          <p:cNvSpPr/>
          <p:nvPr/>
        </p:nvSpPr>
        <p:spPr>
          <a:xfrm>
            <a:off x="6914349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7" name="object 47"/>
          <p:cNvSpPr/>
          <p:nvPr/>
        </p:nvSpPr>
        <p:spPr>
          <a:xfrm>
            <a:off x="6914350" y="456431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8" name="object 48"/>
          <p:cNvSpPr/>
          <p:nvPr/>
        </p:nvSpPr>
        <p:spPr>
          <a:xfrm>
            <a:off x="7329287" y="49792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9" name="object 49"/>
          <p:cNvSpPr txBox="1"/>
          <p:nvPr/>
        </p:nvSpPr>
        <p:spPr>
          <a:xfrm>
            <a:off x="7049205" y="4625403"/>
            <a:ext cx="144652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+</a:t>
            </a:r>
            <a:endParaRPr sz="1634">
              <a:latin typeface="Arial"/>
              <a:cs typeface="Arial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6499412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1" name="object 51"/>
          <p:cNvSpPr/>
          <p:nvPr/>
        </p:nvSpPr>
        <p:spPr>
          <a:xfrm>
            <a:off x="6499412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2" name="object 52"/>
          <p:cNvSpPr/>
          <p:nvPr/>
        </p:nvSpPr>
        <p:spPr>
          <a:xfrm>
            <a:off x="6499412" y="58091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3" name="object 53"/>
          <p:cNvSpPr/>
          <p:nvPr/>
        </p:nvSpPr>
        <p:spPr>
          <a:xfrm>
            <a:off x="6914350" y="622406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4" name="object 54"/>
          <p:cNvSpPr/>
          <p:nvPr/>
        </p:nvSpPr>
        <p:spPr>
          <a:xfrm>
            <a:off x="7329287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5" name="object 55"/>
          <p:cNvSpPr/>
          <p:nvPr/>
        </p:nvSpPr>
        <p:spPr>
          <a:xfrm>
            <a:off x="7329287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6" name="object 56"/>
          <p:cNvSpPr/>
          <p:nvPr/>
        </p:nvSpPr>
        <p:spPr>
          <a:xfrm>
            <a:off x="7329287" y="58091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7" name="object 57"/>
          <p:cNvSpPr/>
          <p:nvPr/>
        </p:nvSpPr>
        <p:spPr>
          <a:xfrm>
            <a:off x="7744225" y="622406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8" name="object 58"/>
          <p:cNvSpPr/>
          <p:nvPr/>
        </p:nvSpPr>
        <p:spPr>
          <a:xfrm>
            <a:off x="2464142" y="1659751"/>
            <a:ext cx="2479253" cy="1785385"/>
          </a:xfrm>
          <a:custGeom>
            <a:avLst/>
            <a:gdLst/>
            <a:ahLst/>
            <a:cxnLst/>
            <a:rect l="l" t="t" r="r" b="b"/>
            <a:pathLst>
              <a:path w="2731770" h="1967229">
                <a:moveTo>
                  <a:pt x="2731770" y="0"/>
                </a:moveTo>
                <a:lnTo>
                  <a:pt x="0" y="196722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9" name="object 59"/>
          <p:cNvSpPr/>
          <p:nvPr/>
        </p:nvSpPr>
        <p:spPr>
          <a:xfrm>
            <a:off x="2350034" y="3401337"/>
            <a:ext cx="147533" cy="125634"/>
          </a:xfrm>
          <a:custGeom>
            <a:avLst/>
            <a:gdLst/>
            <a:ahLst/>
            <a:cxnLst/>
            <a:rect l="l" t="t" r="r" b="b"/>
            <a:pathLst>
              <a:path w="162559" h="138429">
                <a:moveTo>
                  <a:pt x="100330" y="0"/>
                </a:moveTo>
                <a:lnTo>
                  <a:pt x="0" y="138429"/>
                </a:lnTo>
                <a:lnTo>
                  <a:pt x="162559" y="87629"/>
                </a:lnTo>
                <a:lnTo>
                  <a:pt x="1003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0" name="object 60"/>
          <p:cNvSpPr/>
          <p:nvPr/>
        </p:nvSpPr>
        <p:spPr>
          <a:xfrm>
            <a:off x="4943395" y="1659752"/>
            <a:ext cx="456432" cy="911710"/>
          </a:xfrm>
          <a:custGeom>
            <a:avLst/>
            <a:gdLst/>
            <a:ahLst/>
            <a:cxnLst/>
            <a:rect l="l" t="t" r="r" b="b"/>
            <a:pathLst>
              <a:path w="502920" h="1004569">
                <a:moveTo>
                  <a:pt x="0" y="0"/>
                </a:moveTo>
                <a:lnTo>
                  <a:pt x="502920" y="10045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1" name="object 61"/>
          <p:cNvSpPr/>
          <p:nvPr/>
        </p:nvSpPr>
        <p:spPr>
          <a:xfrm>
            <a:off x="5352570" y="2543799"/>
            <a:ext cx="109497" cy="153296"/>
          </a:xfrm>
          <a:custGeom>
            <a:avLst/>
            <a:gdLst/>
            <a:ahLst/>
            <a:cxnLst/>
            <a:rect l="l" t="t" r="r" b="b"/>
            <a:pathLst>
              <a:path w="120650" h="168910">
                <a:moveTo>
                  <a:pt x="96520" y="0"/>
                </a:moveTo>
                <a:lnTo>
                  <a:pt x="0" y="48260"/>
                </a:lnTo>
                <a:lnTo>
                  <a:pt x="120650" y="168910"/>
                </a:lnTo>
                <a:lnTo>
                  <a:pt x="965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2" name="object 62"/>
          <p:cNvSpPr/>
          <p:nvPr/>
        </p:nvSpPr>
        <p:spPr>
          <a:xfrm>
            <a:off x="4247221" y="3112034"/>
            <a:ext cx="1214846" cy="373444"/>
          </a:xfrm>
          <a:custGeom>
            <a:avLst/>
            <a:gdLst/>
            <a:ahLst/>
            <a:cxnLst/>
            <a:rect l="l" t="t" r="r" b="b"/>
            <a:pathLst>
              <a:path w="1338579" h="411479">
                <a:moveTo>
                  <a:pt x="1338580" y="0"/>
                </a:moveTo>
                <a:lnTo>
                  <a:pt x="0" y="41147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3" name="object 63"/>
          <p:cNvSpPr/>
          <p:nvPr/>
        </p:nvSpPr>
        <p:spPr>
          <a:xfrm>
            <a:off x="4113519" y="3437068"/>
            <a:ext cx="154449" cy="93361"/>
          </a:xfrm>
          <a:custGeom>
            <a:avLst/>
            <a:gdLst/>
            <a:ahLst/>
            <a:cxnLst/>
            <a:rect l="l" t="t" r="r" b="b"/>
            <a:pathLst>
              <a:path w="170180" h="102870">
                <a:moveTo>
                  <a:pt x="138430" y="0"/>
                </a:moveTo>
                <a:lnTo>
                  <a:pt x="0" y="99060"/>
                </a:lnTo>
                <a:lnTo>
                  <a:pt x="170180" y="102870"/>
                </a:lnTo>
                <a:lnTo>
                  <a:pt x="1384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4" name="object 64"/>
          <p:cNvSpPr/>
          <p:nvPr/>
        </p:nvSpPr>
        <p:spPr>
          <a:xfrm>
            <a:off x="5462067" y="3112034"/>
            <a:ext cx="1008529" cy="366528"/>
          </a:xfrm>
          <a:custGeom>
            <a:avLst/>
            <a:gdLst/>
            <a:ahLst/>
            <a:cxnLst/>
            <a:rect l="l" t="t" r="r" b="b"/>
            <a:pathLst>
              <a:path w="1111250" h="403860">
                <a:moveTo>
                  <a:pt x="0" y="0"/>
                </a:moveTo>
                <a:lnTo>
                  <a:pt x="1111250" y="403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5" name="object 65"/>
          <p:cNvSpPr/>
          <p:nvPr/>
        </p:nvSpPr>
        <p:spPr>
          <a:xfrm>
            <a:off x="6447544" y="3430153"/>
            <a:ext cx="155602" cy="96819"/>
          </a:xfrm>
          <a:custGeom>
            <a:avLst/>
            <a:gdLst/>
            <a:ahLst/>
            <a:cxnLst/>
            <a:rect l="l" t="t" r="r" b="b"/>
            <a:pathLst>
              <a:path w="171450" h="106679">
                <a:moveTo>
                  <a:pt x="36829" y="0"/>
                </a:moveTo>
                <a:lnTo>
                  <a:pt x="0" y="101600"/>
                </a:lnTo>
                <a:lnTo>
                  <a:pt x="171450" y="106679"/>
                </a:lnTo>
                <a:lnTo>
                  <a:pt x="368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6" name="object 66"/>
          <p:cNvSpPr/>
          <p:nvPr/>
        </p:nvSpPr>
        <p:spPr>
          <a:xfrm>
            <a:off x="3684750" y="3941909"/>
            <a:ext cx="428769" cy="514062"/>
          </a:xfrm>
          <a:custGeom>
            <a:avLst/>
            <a:gdLst/>
            <a:ahLst/>
            <a:cxnLst/>
            <a:rect l="l" t="t" r="r" b="b"/>
            <a:pathLst>
              <a:path w="472439" h="566420">
                <a:moveTo>
                  <a:pt x="472439" y="0"/>
                </a:moveTo>
                <a:lnTo>
                  <a:pt x="0" y="56641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7" name="object 67"/>
          <p:cNvSpPr/>
          <p:nvPr/>
        </p:nvSpPr>
        <p:spPr>
          <a:xfrm>
            <a:off x="3594847" y="4420240"/>
            <a:ext cx="131397" cy="144076"/>
          </a:xfrm>
          <a:custGeom>
            <a:avLst/>
            <a:gdLst/>
            <a:ahLst/>
            <a:cxnLst/>
            <a:rect l="l" t="t" r="r" b="b"/>
            <a:pathLst>
              <a:path w="144780" h="158750">
                <a:moveTo>
                  <a:pt x="62230" y="0"/>
                </a:moveTo>
                <a:lnTo>
                  <a:pt x="0" y="158750"/>
                </a:lnTo>
                <a:lnTo>
                  <a:pt x="144780" y="68580"/>
                </a:lnTo>
                <a:lnTo>
                  <a:pt x="622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8" name="object 68"/>
          <p:cNvSpPr/>
          <p:nvPr/>
        </p:nvSpPr>
        <p:spPr>
          <a:xfrm>
            <a:off x="4113519" y="3941909"/>
            <a:ext cx="428769" cy="514062"/>
          </a:xfrm>
          <a:custGeom>
            <a:avLst/>
            <a:gdLst/>
            <a:ahLst/>
            <a:cxnLst/>
            <a:rect l="l" t="t" r="r" b="b"/>
            <a:pathLst>
              <a:path w="472439" h="566420">
                <a:moveTo>
                  <a:pt x="0" y="0"/>
                </a:moveTo>
                <a:lnTo>
                  <a:pt x="472439" y="56641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9" name="object 69"/>
          <p:cNvSpPr/>
          <p:nvPr/>
        </p:nvSpPr>
        <p:spPr>
          <a:xfrm>
            <a:off x="4500795" y="4420240"/>
            <a:ext cx="131397" cy="144076"/>
          </a:xfrm>
          <a:custGeom>
            <a:avLst/>
            <a:gdLst/>
            <a:ahLst/>
            <a:cxnLst/>
            <a:rect l="l" t="t" r="r" b="b"/>
            <a:pathLst>
              <a:path w="144779" h="158750">
                <a:moveTo>
                  <a:pt x="82550" y="0"/>
                </a:moveTo>
                <a:lnTo>
                  <a:pt x="0" y="68580"/>
                </a:lnTo>
                <a:lnTo>
                  <a:pt x="144779" y="158750"/>
                </a:lnTo>
                <a:lnTo>
                  <a:pt x="825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0" name="object 70"/>
          <p:cNvSpPr/>
          <p:nvPr/>
        </p:nvSpPr>
        <p:spPr>
          <a:xfrm>
            <a:off x="4279494" y="4979254"/>
            <a:ext cx="352697" cy="704242"/>
          </a:xfrm>
          <a:custGeom>
            <a:avLst/>
            <a:gdLst/>
            <a:ahLst/>
            <a:cxnLst/>
            <a:rect l="l" t="t" r="r" b="b"/>
            <a:pathLst>
              <a:path w="388620" h="775970">
                <a:moveTo>
                  <a:pt x="388619" y="0"/>
                </a:moveTo>
                <a:lnTo>
                  <a:pt x="0" y="77596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1" name="object 71"/>
          <p:cNvSpPr/>
          <p:nvPr/>
        </p:nvSpPr>
        <p:spPr>
          <a:xfrm>
            <a:off x="4217254" y="5655833"/>
            <a:ext cx="109497" cy="153296"/>
          </a:xfrm>
          <a:custGeom>
            <a:avLst/>
            <a:gdLst/>
            <a:ahLst/>
            <a:cxnLst/>
            <a:rect l="l" t="t" r="r" b="b"/>
            <a:pathLst>
              <a:path w="120650" h="168910">
                <a:moveTo>
                  <a:pt x="24130" y="0"/>
                </a:moveTo>
                <a:lnTo>
                  <a:pt x="0" y="168910"/>
                </a:lnTo>
                <a:lnTo>
                  <a:pt x="120650" y="48260"/>
                </a:lnTo>
                <a:lnTo>
                  <a:pt x="241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2" name="object 72"/>
          <p:cNvSpPr/>
          <p:nvPr/>
        </p:nvSpPr>
        <p:spPr>
          <a:xfrm>
            <a:off x="4632192" y="4979254"/>
            <a:ext cx="352697" cy="704242"/>
          </a:xfrm>
          <a:custGeom>
            <a:avLst/>
            <a:gdLst/>
            <a:ahLst/>
            <a:cxnLst/>
            <a:rect l="l" t="t" r="r" b="b"/>
            <a:pathLst>
              <a:path w="388620" h="775970">
                <a:moveTo>
                  <a:pt x="0" y="0"/>
                </a:moveTo>
                <a:lnTo>
                  <a:pt x="388620" y="77596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3" name="object 73"/>
          <p:cNvSpPr/>
          <p:nvPr/>
        </p:nvSpPr>
        <p:spPr>
          <a:xfrm>
            <a:off x="4937632" y="5655833"/>
            <a:ext cx="109497" cy="153296"/>
          </a:xfrm>
          <a:custGeom>
            <a:avLst/>
            <a:gdLst/>
            <a:ahLst/>
            <a:cxnLst/>
            <a:rect l="l" t="t" r="r" b="b"/>
            <a:pathLst>
              <a:path w="120650" h="168910">
                <a:moveTo>
                  <a:pt x="96520" y="0"/>
                </a:moveTo>
                <a:lnTo>
                  <a:pt x="0" y="48260"/>
                </a:lnTo>
                <a:lnTo>
                  <a:pt x="120650" y="168910"/>
                </a:lnTo>
                <a:lnTo>
                  <a:pt x="965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4" name="object 74"/>
          <p:cNvSpPr/>
          <p:nvPr/>
        </p:nvSpPr>
        <p:spPr>
          <a:xfrm>
            <a:off x="6174376" y="3941909"/>
            <a:ext cx="428769" cy="514062"/>
          </a:xfrm>
          <a:custGeom>
            <a:avLst/>
            <a:gdLst/>
            <a:ahLst/>
            <a:cxnLst/>
            <a:rect l="l" t="t" r="r" b="b"/>
            <a:pathLst>
              <a:path w="472439" h="566420">
                <a:moveTo>
                  <a:pt x="472439" y="0"/>
                </a:moveTo>
                <a:lnTo>
                  <a:pt x="0" y="56641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5" name="object 75"/>
          <p:cNvSpPr/>
          <p:nvPr/>
        </p:nvSpPr>
        <p:spPr>
          <a:xfrm>
            <a:off x="6084474" y="4420240"/>
            <a:ext cx="131397" cy="144076"/>
          </a:xfrm>
          <a:custGeom>
            <a:avLst/>
            <a:gdLst/>
            <a:ahLst/>
            <a:cxnLst/>
            <a:rect l="l" t="t" r="r" b="b"/>
            <a:pathLst>
              <a:path w="144779" h="158750">
                <a:moveTo>
                  <a:pt x="62229" y="0"/>
                </a:moveTo>
                <a:lnTo>
                  <a:pt x="0" y="158750"/>
                </a:lnTo>
                <a:lnTo>
                  <a:pt x="144779" y="68580"/>
                </a:lnTo>
                <a:lnTo>
                  <a:pt x="622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6" name="object 76"/>
          <p:cNvSpPr/>
          <p:nvPr/>
        </p:nvSpPr>
        <p:spPr>
          <a:xfrm>
            <a:off x="6603146" y="3941909"/>
            <a:ext cx="428769" cy="514062"/>
          </a:xfrm>
          <a:custGeom>
            <a:avLst/>
            <a:gdLst/>
            <a:ahLst/>
            <a:cxnLst/>
            <a:rect l="l" t="t" r="r" b="b"/>
            <a:pathLst>
              <a:path w="472439" h="566420">
                <a:moveTo>
                  <a:pt x="0" y="0"/>
                </a:moveTo>
                <a:lnTo>
                  <a:pt x="472439" y="56641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7" name="object 77"/>
          <p:cNvSpPr/>
          <p:nvPr/>
        </p:nvSpPr>
        <p:spPr>
          <a:xfrm>
            <a:off x="6990422" y="4420240"/>
            <a:ext cx="131397" cy="144076"/>
          </a:xfrm>
          <a:custGeom>
            <a:avLst/>
            <a:gdLst/>
            <a:ahLst/>
            <a:cxnLst/>
            <a:rect l="l" t="t" r="r" b="b"/>
            <a:pathLst>
              <a:path w="144779" h="158750">
                <a:moveTo>
                  <a:pt x="82550" y="0"/>
                </a:moveTo>
                <a:lnTo>
                  <a:pt x="0" y="68580"/>
                </a:lnTo>
                <a:lnTo>
                  <a:pt x="144779" y="158750"/>
                </a:lnTo>
                <a:lnTo>
                  <a:pt x="825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8" name="object 78"/>
          <p:cNvSpPr/>
          <p:nvPr/>
        </p:nvSpPr>
        <p:spPr>
          <a:xfrm>
            <a:off x="6769121" y="4979254"/>
            <a:ext cx="352697" cy="704242"/>
          </a:xfrm>
          <a:custGeom>
            <a:avLst/>
            <a:gdLst/>
            <a:ahLst/>
            <a:cxnLst/>
            <a:rect l="l" t="t" r="r" b="b"/>
            <a:pathLst>
              <a:path w="388620" h="775970">
                <a:moveTo>
                  <a:pt x="388620" y="0"/>
                </a:moveTo>
                <a:lnTo>
                  <a:pt x="0" y="77596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9" name="object 79"/>
          <p:cNvSpPr/>
          <p:nvPr/>
        </p:nvSpPr>
        <p:spPr>
          <a:xfrm>
            <a:off x="6706881" y="5655833"/>
            <a:ext cx="109497" cy="153296"/>
          </a:xfrm>
          <a:custGeom>
            <a:avLst/>
            <a:gdLst/>
            <a:ahLst/>
            <a:cxnLst/>
            <a:rect l="l" t="t" r="r" b="b"/>
            <a:pathLst>
              <a:path w="120650" h="168910">
                <a:moveTo>
                  <a:pt x="24129" y="0"/>
                </a:moveTo>
                <a:lnTo>
                  <a:pt x="0" y="168910"/>
                </a:lnTo>
                <a:lnTo>
                  <a:pt x="120650" y="48260"/>
                </a:lnTo>
                <a:lnTo>
                  <a:pt x="241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0" name="object 80"/>
          <p:cNvSpPr/>
          <p:nvPr/>
        </p:nvSpPr>
        <p:spPr>
          <a:xfrm>
            <a:off x="7121819" y="4979254"/>
            <a:ext cx="352697" cy="704242"/>
          </a:xfrm>
          <a:custGeom>
            <a:avLst/>
            <a:gdLst/>
            <a:ahLst/>
            <a:cxnLst/>
            <a:rect l="l" t="t" r="r" b="b"/>
            <a:pathLst>
              <a:path w="388620" h="775970">
                <a:moveTo>
                  <a:pt x="0" y="0"/>
                </a:moveTo>
                <a:lnTo>
                  <a:pt x="388620" y="77596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1" name="object 81"/>
          <p:cNvSpPr/>
          <p:nvPr/>
        </p:nvSpPr>
        <p:spPr>
          <a:xfrm>
            <a:off x="7427259" y="5655833"/>
            <a:ext cx="109497" cy="153296"/>
          </a:xfrm>
          <a:custGeom>
            <a:avLst/>
            <a:gdLst/>
            <a:ahLst/>
            <a:cxnLst/>
            <a:rect l="l" t="t" r="r" b="b"/>
            <a:pathLst>
              <a:path w="120650" h="168910">
                <a:moveTo>
                  <a:pt x="96520" y="0"/>
                </a:moveTo>
                <a:lnTo>
                  <a:pt x="0" y="48260"/>
                </a:lnTo>
                <a:lnTo>
                  <a:pt x="120650" y="168910"/>
                </a:lnTo>
                <a:lnTo>
                  <a:pt x="965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graphicFrame>
        <p:nvGraphicFramePr>
          <p:cNvPr id="82" name="object 82"/>
          <p:cNvGraphicFramePr>
            <a:graphicFrameLocks noGrp="1"/>
          </p:cNvGraphicFramePr>
          <p:nvPr/>
        </p:nvGraphicFramePr>
        <p:xfrm>
          <a:off x="7951694" y="1452282"/>
          <a:ext cx="2489627" cy="43568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9627"/>
              </a:tblGrid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Lexical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Syntax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Semantic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6208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Code</a:t>
                      </a:r>
                      <a:r>
                        <a:rPr sz="2200" spc="-3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</a:tbl>
          </a:graphicData>
        </a:graphic>
      </p:graphicFrame>
      <p:sp>
        <p:nvSpPr>
          <p:cNvPr id="83" name="object 83"/>
          <p:cNvSpPr txBox="1"/>
          <p:nvPr/>
        </p:nvSpPr>
        <p:spPr>
          <a:xfrm>
            <a:off x="3396599" y="4526280"/>
            <a:ext cx="396496" cy="717281"/>
          </a:xfrm>
          <a:prstGeom prst="rect">
            <a:avLst/>
          </a:prstGeom>
        </p:spPr>
        <p:txBody>
          <a:bodyPr vert="horz" wrap="square" lIns="0" tIns="110650" rIns="0" bIns="0" rtlCol="0">
            <a:spAutoFit/>
          </a:bodyPr>
          <a:lstStyle/>
          <a:p>
            <a:pPr algn="ctr">
              <a:spcBef>
                <a:spcPts val="87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x</a:t>
            </a:r>
            <a:endParaRPr sz="1634">
              <a:latin typeface="Arial"/>
              <a:cs typeface="Arial"/>
            </a:endParaRPr>
          </a:p>
          <a:p>
            <a:pPr algn="ctr">
              <a:spcBef>
                <a:spcPts val="781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1634">
              <a:latin typeface="Courier New"/>
              <a:cs typeface="Courier New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4019006" y="5771094"/>
            <a:ext cx="396496" cy="717281"/>
          </a:xfrm>
          <a:prstGeom prst="rect">
            <a:avLst/>
          </a:prstGeom>
        </p:spPr>
        <p:txBody>
          <a:bodyPr vert="horz" wrap="square" lIns="0" tIns="110650" rIns="0" bIns="0" rtlCol="0">
            <a:spAutoFit/>
          </a:bodyPr>
          <a:lstStyle/>
          <a:p>
            <a:pPr algn="ctr">
              <a:spcBef>
                <a:spcPts val="87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a</a:t>
            </a:r>
            <a:endParaRPr sz="1634">
              <a:latin typeface="Arial"/>
              <a:cs typeface="Arial"/>
            </a:endParaRPr>
          </a:p>
          <a:p>
            <a:pPr algn="ctr">
              <a:spcBef>
                <a:spcPts val="781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1634">
              <a:latin typeface="Courier New"/>
              <a:cs typeface="Courier New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4848881" y="5771094"/>
            <a:ext cx="396496" cy="717281"/>
          </a:xfrm>
          <a:prstGeom prst="rect">
            <a:avLst/>
          </a:prstGeom>
        </p:spPr>
        <p:txBody>
          <a:bodyPr vert="horz" wrap="square" lIns="0" tIns="110650" rIns="0" bIns="0" rtlCol="0">
            <a:spAutoFit/>
          </a:bodyPr>
          <a:lstStyle/>
          <a:p>
            <a:pPr algn="ctr">
              <a:spcBef>
                <a:spcPts val="87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b</a:t>
            </a:r>
            <a:endParaRPr sz="1634">
              <a:latin typeface="Arial"/>
              <a:cs typeface="Arial"/>
            </a:endParaRPr>
          </a:p>
          <a:p>
            <a:pPr algn="ctr">
              <a:spcBef>
                <a:spcPts val="781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1634">
              <a:latin typeface="Courier New"/>
              <a:cs typeface="Courier New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4848881" y="4558553"/>
            <a:ext cx="396496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1634">
              <a:latin typeface="Courier New"/>
              <a:cs typeface="Courier New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4641412" y="3619180"/>
            <a:ext cx="396496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1634">
              <a:latin typeface="Courier New"/>
              <a:cs typeface="Courier New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7131038" y="3521209"/>
            <a:ext cx="396496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1634">
              <a:latin typeface="Courier New"/>
              <a:cs typeface="Courier New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5886225" y="4526280"/>
            <a:ext cx="396496" cy="717281"/>
          </a:xfrm>
          <a:prstGeom prst="rect">
            <a:avLst/>
          </a:prstGeom>
        </p:spPr>
        <p:txBody>
          <a:bodyPr vert="horz" wrap="square" lIns="0" tIns="110650" rIns="0" bIns="0" rtlCol="0">
            <a:spAutoFit/>
          </a:bodyPr>
          <a:lstStyle/>
          <a:p>
            <a:pPr algn="ctr">
              <a:spcBef>
                <a:spcPts val="87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y</a:t>
            </a:r>
            <a:endParaRPr sz="1634">
              <a:latin typeface="Arial"/>
              <a:cs typeface="Arial"/>
            </a:endParaRPr>
          </a:p>
          <a:p>
            <a:pPr algn="ctr">
              <a:spcBef>
                <a:spcPts val="781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1634">
              <a:latin typeface="Courier New"/>
              <a:cs typeface="Courier New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6508632" y="5771094"/>
            <a:ext cx="396496" cy="717281"/>
          </a:xfrm>
          <a:prstGeom prst="rect">
            <a:avLst/>
          </a:prstGeom>
        </p:spPr>
        <p:txBody>
          <a:bodyPr vert="horz" wrap="square" lIns="0" tIns="110650" rIns="0" bIns="0" rtlCol="0">
            <a:spAutoFit/>
          </a:bodyPr>
          <a:lstStyle/>
          <a:p>
            <a:pPr algn="ctr">
              <a:spcBef>
                <a:spcPts val="87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y</a:t>
            </a:r>
            <a:endParaRPr sz="1634">
              <a:latin typeface="Arial"/>
              <a:cs typeface="Arial"/>
            </a:endParaRPr>
          </a:p>
          <a:p>
            <a:pPr algn="ctr">
              <a:spcBef>
                <a:spcPts val="781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1634">
              <a:latin typeface="Courier New"/>
              <a:cs typeface="Courier New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7338507" y="5771094"/>
            <a:ext cx="396496" cy="717281"/>
          </a:xfrm>
          <a:prstGeom prst="rect">
            <a:avLst/>
          </a:prstGeom>
        </p:spPr>
        <p:txBody>
          <a:bodyPr vert="horz" wrap="square" lIns="0" tIns="110650" rIns="0" bIns="0" rtlCol="0">
            <a:spAutoFit/>
          </a:bodyPr>
          <a:lstStyle/>
          <a:p>
            <a:pPr algn="ctr">
              <a:spcBef>
                <a:spcPts val="87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x</a:t>
            </a:r>
            <a:endParaRPr sz="1634">
              <a:latin typeface="Arial"/>
              <a:cs typeface="Arial"/>
            </a:endParaRPr>
          </a:p>
          <a:p>
            <a:pPr algn="ctr">
              <a:spcBef>
                <a:spcPts val="781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1634">
              <a:latin typeface="Courier New"/>
              <a:cs typeface="Courier New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7545976" y="4558553"/>
            <a:ext cx="396496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1634">
              <a:latin typeface="Courier New"/>
              <a:cs typeface="Courier New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6238922" y="2691333"/>
            <a:ext cx="520977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void</a:t>
            </a:r>
            <a:endParaRPr sz="1634">
              <a:latin typeface="Courier New"/>
              <a:cs typeface="Courier New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5823985" y="1239051"/>
            <a:ext cx="520977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void</a:t>
            </a:r>
            <a:endParaRPr sz="1634">
              <a:latin typeface="Courier New"/>
              <a:cs typeface="Courier New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2142565" y="3526971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6" name="object 96"/>
          <p:cNvSpPr/>
          <p:nvPr/>
        </p:nvSpPr>
        <p:spPr>
          <a:xfrm>
            <a:off x="2142565" y="3526971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7" name="object 97"/>
          <p:cNvSpPr/>
          <p:nvPr/>
        </p:nvSpPr>
        <p:spPr>
          <a:xfrm>
            <a:off x="2142565" y="352697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8" name="object 98"/>
          <p:cNvSpPr/>
          <p:nvPr/>
        </p:nvSpPr>
        <p:spPr>
          <a:xfrm>
            <a:off x="2557503" y="394306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9" name="object 99"/>
          <p:cNvSpPr txBox="1"/>
          <p:nvPr/>
        </p:nvSpPr>
        <p:spPr>
          <a:xfrm>
            <a:off x="2277419" y="3588059"/>
            <a:ext cx="144652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&lt;</a:t>
            </a:r>
            <a:endParaRPr sz="1634">
              <a:latin typeface="Arial"/>
              <a:cs typeface="Arial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1727627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1" name="object 101"/>
          <p:cNvSpPr/>
          <p:nvPr/>
        </p:nvSpPr>
        <p:spPr>
          <a:xfrm>
            <a:off x="1727627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2" name="object 102"/>
          <p:cNvSpPr/>
          <p:nvPr/>
        </p:nvSpPr>
        <p:spPr>
          <a:xfrm>
            <a:off x="1727627" y="456431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3" name="object 103"/>
          <p:cNvSpPr/>
          <p:nvPr/>
        </p:nvSpPr>
        <p:spPr>
          <a:xfrm>
            <a:off x="2142565" y="498040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4" name="object 104"/>
          <p:cNvSpPr/>
          <p:nvPr/>
        </p:nvSpPr>
        <p:spPr>
          <a:xfrm>
            <a:off x="2557502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5" name="object 105"/>
          <p:cNvSpPr/>
          <p:nvPr/>
        </p:nvSpPr>
        <p:spPr>
          <a:xfrm>
            <a:off x="2557502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6" name="object 106"/>
          <p:cNvSpPr/>
          <p:nvPr/>
        </p:nvSpPr>
        <p:spPr>
          <a:xfrm>
            <a:off x="2557503" y="456431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7" name="object 107"/>
          <p:cNvSpPr/>
          <p:nvPr/>
        </p:nvSpPr>
        <p:spPr>
          <a:xfrm>
            <a:off x="2972440" y="498040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8" name="object 108"/>
          <p:cNvSpPr/>
          <p:nvPr/>
        </p:nvSpPr>
        <p:spPr>
          <a:xfrm>
            <a:off x="2013472" y="3941909"/>
            <a:ext cx="336561" cy="505994"/>
          </a:xfrm>
          <a:custGeom>
            <a:avLst/>
            <a:gdLst/>
            <a:ahLst/>
            <a:cxnLst/>
            <a:rect l="l" t="t" r="r" b="b"/>
            <a:pathLst>
              <a:path w="370840" h="557529">
                <a:moveTo>
                  <a:pt x="370840" y="0"/>
                </a:moveTo>
                <a:lnTo>
                  <a:pt x="0" y="55753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9" name="object 109"/>
          <p:cNvSpPr/>
          <p:nvPr/>
        </p:nvSpPr>
        <p:spPr>
          <a:xfrm>
            <a:off x="1935096" y="4414477"/>
            <a:ext cx="122176" cy="149839"/>
          </a:xfrm>
          <a:custGeom>
            <a:avLst/>
            <a:gdLst/>
            <a:ahLst/>
            <a:cxnLst/>
            <a:rect l="l" t="t" r="r" b="b"/>
            <a:pathLst>
              <a:path w="134620" h="165100">
                <a:moveTo>
                  <a:pt x="44450" y="0"/>
                </a:moveTo>
                <a:lnTo>
                  <a:pt x="0" y="165100"/>
                </a:lnTo>
                <a:lnTo>
                  <a:pt x="134620" y="60960"/>
                </a:lnTo>
                <a:lnTo>
                  <a:pt x="444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10" name="object 110"/>
          <p:cNvSpPr/>
          <p:nvPr/>
        </p:nvSpPr>
        <p:spPr>
          <a:xfrm>
            <a:off x="2350033" y="3941909"/>
            <a:ext cx="336561" cy="505994"/>
          </a:xfrm>
          <a:custGeom>
            <a:avLst/>
            <a:gdLst/>
            <a:ahLst/>
            <a:cxnLst/>
            <a:rect l="l" t="t" r="r" b="b"/>
            <a:pathLst>
              <a:path w="370840" h="557529">
                <a:moveTo>
                  <a:pt x="0" y="0"/>
                </a:moveTo>
                <a:lnTo>
                  <a:pt x="370840" y="55753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11" name="object 111"/>
          <p:cNvSpPr/>
          <p:nvPr/>
        </p:nvSpPr>
        <p:spPr>
          <a:xfrm>
            <a:off x="2642795" y="4414477"/>
            <a:ext cx="122176" cy="149839"/>
          </a:xfrm>
          <a:custGeom>
            <a:avLst/>
            <a:gdLst/>
            <a:ahLst/>
            <a:cxnLst/>
            <a:rect l="l" t="t" r="r" b="b"/>
            <a:pathLst>
              <a:path w="134619" h="165100">
                <a:moveTo>
                  <a:pt x="90169" y="0"/>
                </a:moveTo>
                <a:lnTo>
                  <a:pt x="0" y="60960"/>
                </a:lnTo>
                <a:lnTo>
                  <a:pt x="134619" y="165100"/>
                </a:lnTo>
                <a:lnTo>
                  <a:pt x="9016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12" name="object 112"/>
          <p:cNvSpPr txBox="1"/>
          <p:nvPr/>
        </p:nvSpPr>
        <p:spPr>
          <a:xfrm>
            <a:off x="1736847" y="4526280"/>
            <a:ext cx="396496" cy="717281"/>
          </a:xfrm>
          <a:prstGeom prst="rect">
            <a:avLst/>
          </a:prstGeom>
        </p:spPr>
        <p:txBody>
          <a:bodyPr vert="horz" wrap="square" lIns="0" tIns="110650" rIns="0" bIns="0" rtlCol="0">
            <a:spAutoFit/>
          </a:bodyPr>
          <a:lstStyle/>
          <a:p>
            <a:pPr algn="ctr">
              <a:spcBef>
                <a:spcPts val="87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y</a:t>
            </a:r>
            <a:endParaRPr sz="1634">
              <a:latin typeface="Arial"/>
              <a:cs typeface="Arial"/>
            </a:endParaRPr>
          </a:p>
          <a:p>
            <a:pPr algn="ctr">
              <a:spcBef>
                <a:spcPts val="781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1634">
              <a:latin typeface="Courier New"/>
              <a:cs typeface="Courier New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2566723" y="4526280"/>
            <a:ext cx="396496" cy="717281"/>
          </a:xfrm>
          <a:prstGeom prst="rect">
            <a:avLst/>
          </a:prstGeom>
        </p:spPr>
        <p:txBody>
          <a:bodyPr vert="horz" wrap="square" lIns="0" tIns="110650" rIns="0" bIns="0" rtlCol="0">
            <a:spAutoFit/>
          </a:bodyPr>
          <a:lstStyle/>
          <a:p>
            <a:pPr algn="ctr">
              <a:spcBef>
                <a:spcPts val="87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z</a:t>
            </a:r>
            <a:endParaRPr sz="1634">
              <a:latin typeface="Arial"/>
              <a:cs typeface="Arial"/>
            </a:endParaRPr>
          </a:p>
          <a:p>
            <a:pPr algn="ctr">
              <a:spcBef>
                <a:spcPts val="781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1634">
              <a:latin typeface="Courier New"/>
              <a:cs typeface="Courier New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2711952" y="3619180"/>
            <a:ext cx="520977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bool</a:t>
            </a:r>
            <a:endParaRPr sz="1634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7910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951694" y="1452282"/>
          <a:ext cx="2489627" cy="43568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9627"/>
              </a:tblGrid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Lexical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Syntax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Semantic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6208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Code</a:t>
                      </a:r>
                      <a:r>
                        <a:rPr sz="2200" spc="-3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988115" y="333675"/>
          <a:ext cx="2547257" cy="812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96035"/>
                <a:gridCol w="276625"/>
                <a:gridCol w="374597"/>
              </a:tblGrid>
              <a:tr h="521878">
                <a:tc>
                  <a:txBody>
                    <a:bodyPr/>
                    <a:lstStyle/>
                    <a:p>
                      <a:pPr marR="68580" algn="r">
                        <a:lnSpc>
                          <a:spcPts val="1995"/>
                        </a:lnSpc>
                      </a:pP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while (y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&lt;</a:t>
                      </a:r>
                      <a:r>
                        <a:rPr sz="1800" b="1" spc="-9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z)</a:t>
                      </a:r>
                      <a:endParaRPr sz="1800">
                        <a:latin typeface="Courier New"/>
                        <a:cs typeface="Courier New"/>
                      </a:endParaRPr>
                    </a:p>
                    <a:p>
                      <a:pPr marR="67945" algn="r">
                        <a:lnSpc>
                          <a:spcPts val="2330"/>
                        </a:lnSpc>
                      </a:pP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int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x =</a:t>
                      </a:r>
                      <a:r>
                        <a:rPr sz="1800" b="1" spc="-10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a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ts val="1995"/>
                        </a:lnSpc>
                      </a:pP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{</a:t>
                      </a:r>
                      <a:endParaRPr sz="1800">
                        <a:latin typeface="Courier New"/>
                        <a:cs typeface="Courier New"/>
                      </a:endParaRPr>
                    </a:p>
                    <a:p>
                      <a:pPr marL="76200">
                        <a:lnSpc>
                          <a:spcPts val="2330"/>
                        </a:lnSpc>
                      </a:pP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1925"/>
                        </a:spcBef>
                      </a:pP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b;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221876" marB="0"/>
                </a:tc>
              </a:tr>
              <a:tr h="261389">
                <a:tc>
                  <a:txBody>
                    <a:bodyPr/>
                    <a:lstStyle/>
                    <a:p>
                      <a:pPr marL="640715">
                        <a:lnSpc>
                          <a:spcPts val="2065"/>
                        </a:lnSpc>
                      </a:pP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y </a:t>
                      </a: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+=</a:t>
                      </a:r>
                      <a:r>
                        <a:rPr sz="1800" b="1" spc="-5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x;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2005404" y="1067313"/>
            <a:ext cx="161941" cy="290946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815" b="1" dirty="0">
                <a:solidFill>
                  <a:srgbClr val="3B3B3B"/>
                </a:solidFill>
                <a:latin typeface="Courier New"/>
                <a:cs typeface="Courier New"/>
              </a:rPr>
              <a:t>}</a:t>
            </a:r>
            <a:endParaRPr sz="1815">
              <a:latin typeface="Courier New"/>
              <a:cs typeface="Courier New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217254" y="1244813"/>
            <a:ext cx="1452282" cy="414938"/>
          </a:xfrm>
          <a:custGeom>
            <a:avLst/>
            <a:gdLst/>
            <a:ahLst/>
            <a:cxnLst/>
            <a:rect l="l" t="t" r="r" b="b"/>
            <a:pathLst>
              <a:path w="1600200" h="457200">
                <a:moveTo>
                  <a:pt x="1524000" y="0"/>
                </a:moveTo>
                <a:lnTo>
                  <a:pt x="76200" y="0"/>
                </a:lnTo>
                <a:lnTo>
                  <a:pt x="47684" y="6548"/>
                </a:lnTo>
                <a:lnTo>
                  <a:pt x="23336" y="23812"/>
                </a:lnTo>
                <a:lnTo>
                  <a:pt x="6369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369" y="408979"/>
                </a:lnTo>
                <a:lnTo>
                  <a:pt x="23336" y="433387"/>
                </a:lnTo>
                <a:lnTo>
                  <a:pt x="47684" y="450651"/>
                </a:lnTo>
                <a:lnTo>
                  <a:pt x="76200" y="457200"/>
                </a:lnTo>
                <a:lnTo>
                  <a:pt x="1524000" y="457200"/>
                </a:lnTo>
                <a:lnTo>
                  <a:pt x="1551979" y="450651"/>
                </a:lnTo>
                <a:lnTo>
                  <a:pt x="1576387" y="433387"/>
                </a:lnTo>
                <a:lnTo>
                  <a:pt x="1593651" y="408979"/>
                </a:lnTo>
                <a:lnTo>
                  <a:pt x="1600200" y="381000"/>
                </a:lnTo>
                <a:lnTo>
                  <a:pt x="1600200" y="76200"/>
                </a:lnTo>
                <a:lnTo>
                  <a:pt x="1593651" y="48220"/>
                </a:lnTo>
                <a:lnTo>
                  <a:pt x="1576387" y="23812"/>
                </a:lnTo>
                <a:lnTo>
                  <a:pt x="1551979" y="6548"/>
                </a:lnTo>
                <a:lnTo>
                  <a:pt x="1524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object 6"/>
          <p:cNvSpPr/>
          <p:nvPr/>
        </p:nvSpPr>
        <p:spPr>
          <a:xfrm>
            <a:off x="4217254" y="1244813"/>
            <a:ext cx="1452282" cy="414938"/>
          </a:xfrm>
          <a:custGeom>
            <a:avLst/>
            <a:gdLst/>
            <a:ahLst/>
            <a:cxnLst/>
            <a:rect l="l" t="t" r="r" b="b"/>
            <a:pathLst>
              <a:path w="1600200" h="457200">
                <a:moveTo>
                  <a:pt x="76200" y="0"/>
                </a:moveTo>
                <a:lnTo>
                  <a:pt x="47684" y="6548"/>
                </a:lnTo>
                <a:lnTo>
                  <a:pt x="23336" y="23812"/>
                </a:lnTo>
                <a:lnTo>
                  <a:pt x="6369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369" y="408979"/>
                </a:lnTo>
                <a:lnTo>
                  <a:pt x="23336" y="433387"/>
                </a:lnTo>
                <a:lnTo>
                  <a:pt x="47684" y="450651"/>
                </a:lnTo>
                <a:lnTo>
                  <a:pt x="76200" y="457200"/>
                </a:lnTo>
                <a:lnTo>
                  <a:pt x="1524000" y="457200"/>
                </a:lnTo>
                <a:lnTo>
                  <a:pt x="1551979" y="450651"/>
                </a:lnTo>
                <a:lnTo>
                  <a:pt x="1576387" y="433387"/>
                </a:lnTo>
                <a:lnTo>
                  <a:pt x="1593651" y="408979"/>
                </a:lnTo>
                <a:lnTo>
                  <a:pt x="1600200" y="381000"/>
                </a:lnTo>
                <a:lnTo>
                  <a:pt x="1600200" y="76200"/>
                </a:lnTo>
                <a:lnTo>
                  <a:pt x="1593651" y="48220"/>
                </a:lnTo>
                <a:lnTo>
                  <a:pt x="1576387" y="23812"/>
                </a:lnTo>
                <a:lnTo>
                  <a:pt x="1551979" y="6548"/>
                </a:lnTo>
                <a:lnTo>
                  <a:pt x="1524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" name="object 7"/>
          <p:cNvSpPr/>
          <p:nvPr/>
        </p:nvSpPr>
        <p:spPr>
          <a:xfrm>
            <a:off x="4217254" y="124481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" name="object 8"/>
          <p:cNvSpPr/>
          <p:nvPr/>
        </p:nvSpPr>
        <p:spPr>
          <a:xfrm>
            <a:off x="5669536" y="165975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" name="object 9"/>
          <p:cNvSpPr txBox="1"/>
          <p:nvPr/>
        </p:nvSpPr>
        <p:spPr>
          <a:xfrm>
            <a:off x="4672533" y="1305901"/>
            <a:ext cx="541724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spc="5" dirty="0">
                <a:solidFill>
                  <a:srgbClr val="3B3B3B"/>
                </a:solidFill>
                <a:latin typeface="Arial"/>
                <a:cs typeface="Arial"/>
              </a:rPr>
              <a:t>W</a:t>
            </a:r>
            <a:r>
              <a:rPr sz="1634" spc="-14" dirty="0">
                <a:solidFill>
                  <a:srgbClr val="3B3B3B"/>
                </a:solidFill>
                <a:latin typeface="Arial"/>
                <a:cs typeface="Arial"/>
              </a:rPr>
              <a:t>h</a:t>
            </a:r>
            <a:r>
              <a:rPr sz="1634" spc="-5" dirty="0">
                <a:solidFill>
                  <a:srgbClr val="3B3B3B"/>
                </a:solidFill>
                <a:latin typeface="Arial"/>
                <a:cs typeface="Arial"/>
              </a:rPr>
              <a:t>ile</a:t>
            </a:r>
            <a:endParaRPr sz="1634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839661" y="2697096"/>
            <a:ext cx="1244813" cy="414938"/>
          </a:xfrm>
          <a:custGeom>
            <a:avLst/>
            <a:gdLst/>
            <a:ahLst/>
            <a:cxnLst/>
            <a:rect l="l" t="t" r="r" b="b"/>
            <a:pathLst>
              <a:path w="1371600" h="457200">
                <a:moveTo>
                  <a:pt x="12954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1295400" y="457200"/>
                </a:lnTo>
                <a:lnTo>
                  <a:pt x="1323379" y="450651"/>
                </a:lnTo>
                <a:lnTo>
                  <a:pt x="1347787" y="433387"/>
                </a:lnTo>
                <a:lnTo>
                  <a:pt x="1365051" y="408979"/>
                </a:lnTo>
                <a:lnTo>
                  <a:pt x="1371600" y="381000"/>
                </a:lnTo>
                <a:lnTo>
                  <a:pt x="1371600" y="76200"/>
                </a:lnTo>
                <a:lnTo>
                  <a:pt x="1365051" y="48220"/>
                </a:lnTo>
                <a:lnTo>
                  <a:pt x="1347787" y="23812"/>
                </a:lnTo>
                <a:lnTo>
                  <a:pt x="1323379" y="6548"/>
                </a:lnTo>
                <a:lnTo>
                  <a:pt x="12954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1" name="object 11"/>
          <p:cNvSpPr/>
          <p:nvPr/>
        </p:nvSpPr>
        <p:spPr>
          <a:xfrm>
            <a:off x="4839661" y="2697096"/>
            <a:ext cx="1244813" cy="414938"/>
          </a:xfrm>
          <a:custGeom>
            <a:avLst/>
            <a:gdLst/>
            <a:ahLst/>
            <a:cxnLst/>
            <a:rect l="l" t="t" r="r" b="b"/>
            <a:pathLst>
              <a:path w="13716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1295400" y="457200"/>
                </a:lnTo>
                <a:lnTo>
                  <a:pt x="1323379" y="450651"/>
                </a:lnTo>
                <a:lnTo>
                  <a:pt x="1347787" y="433387"/>
                </a:lnTo>
                <a:lnTo>
                  <a:pt x="1365051" y="408979"/>
                </a:lnTo>
                <a:lnTo>
                  <a:pt x="1371600" y="381000"/>
                </a:lnTo>
                <a:lnTo>
                  <a:pt x="1371600" y="76200"/>
                </a:lnTo>
                <a:lnTo>
                  <a:pt x="1365051" y="48220"/>
                </a:lnTo>
                <a:lnTo>
                  <a:pt x="1347787" y="23812"/>
                </a:lnTo>
                <a:lnTo>
                  <a:pt x="1323379" y="6548"/>
                </a:lnTo>
                <a:lnTo>
                  <a:pt x="12954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2" name="object 12"/>
          <p:cNvSpPr/>
          <p:nvPr/>
        </p:nvSpPr>
        <p:spPr>
          <a:xfrm>
            <a:off x="4839661" y="269709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3" name="object 13"/>
          <p:cNvSpPr/>
          <p:nvPr/>
        </p:nvSpPr>
        <p:spPr>
          <a:xfrm>
            <a:off x="6084474" y="311203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4" name="object 14"/>
          <p:cNvSpPr txBox="1"/>
          <p:nvPr/>
        </p:nvSpPr>
        <p:spPr>
          <a:xfrm>
            <a:off x="4984889" y="2758183"/>
            <a:ext cx="954357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spc="-9" dirty="0">
                <a:solidFill>
                  <a:srgbClr val="3B3B3B"/>
                </a:solidFill>
                <a:latin typeface="Arial"/>
                <a:cs typeface="Arial"/>
              </a:rPr>
              <a:t>Sequence</a:t>
            </a:r>
            <a:endParaRPr sz="1634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802316" y="3526971"/>
            <a:ext cx="622407" cy="414938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09600" y="0"/>
                </a:moveTo>
                <a:lnTo>
                  <a:pt x="76200" y="0"/>
                </a:lnTo>
                <a:lnTo>
                  <a:pt x="47684" y="6548"/>
                </a:lnTo>
                <a:lnTo>
                  <a:pt x="23336" y="23812"/>
                </a:lnTo>
                <a:lnTo>
                  <a:pt x="6369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369" y="408979"/>
                </a:lnTo>
                <a:lnTo>
                  <a:pt x="23336" y="433387"/>
                </a:lnTo>
                <a:lnTo>
                  <a:pt x="47684" y="450651"/>
                </a:lnTo>
                <a:lnTo>
                  <a:pt x="76200" y="457200"/>
                </a:lnTo>
                <a:lnTo>
                  <a:pt x="609600" y="457200"/>
                </a:lnTo>
                <a:lnTo>
                  <a:pt x="637579" y="450651"/>
                </a:lnTo>
                <a:lnTo>
                  <a:pt x="661987" y="433387"/>
                </a:lnTo>
                <a:lnTo>
                  <a:pt x="679251" y="408979"/>
                </a:lnTo>
                <a:lnTo>
                  <a:pt x="685800" y="381000"/>
                </a:lnTo>
                <a:lnTo>
                  <a:pt x="685800" y="76200"/>
                </a:lnTo>
                <a:lnTo>
                  <a:pt x="679251" y="48220"/>
                </a:lnTo>
                <a:lnTo>
                  <a:pt x="661987" y="23812"/>
                </a:lnTo>
                <a:lnTo>
                  <a:pt x="637579" y="6548"/>
                </a:lnTo>
                <a:lnTo>
                  <a:pt x="6096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6" name="object 16"/>
          <p:cNvSpPr/>
          <p:nvPr/>
        </p:nvSpPr>
        <p:spPr>
          <a:xfrm>
            <a:off x="3802316" y="3526971"/>
            <a:ext cx="622407" cy="414938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76200" y="0"/>
                </a:moveTo>
                <a:lnTo>
                  <a:pt x="47684" y="6548"/>
                </a:lnTo>
                <a:lnTo>
                  <a:pt x="23336" y="23812"/>
                </a:lnTo>
                <a:lnTo>
                  <a:pt x="6369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369" y="408979"/>
                </a:lnTo>
                <a:lnTo>
                  <a:pt x="23336" y="433387"/>
                </a:lnTo>
                <a:lnTo>
                  <a:pt x="47684" y="450651"/>
                </a:lnTo>
                <a:lnTo>
                  <a:pt x="76200" y="457200"/>
                </a:lnTo>
                <a:lnTo>
                  <a:pt x="609600" y="457200"/>
                </a:lnTo>
                <a:lnTo>
                  <a:pt x="637579" y="450651"/>
                </a:lnTo>
                <a:lnTo>
                  <a:pt x="661987" y="433387"/>
                </a:lnTo>
                <a:lnTo>
                  <a:pt x="679251" y="408979"/>
                </a:lnTo>
                <a:lnTo>
                  <a:pt x="685800" y="381000"/>
                </a:lnTo>
                <a:lnTo>
                  <a:pt x="685800" y="76200"/>
                </a:lnTo>
                <a:lnTo>
                  <a:pt x="679251" y="48220"/>
                </a:lnTo>
                <a:lnTo>
                  <a:pt x="661987" y="23812"/>
                </a:lnTo>
                <a:lnTo>
                  <a:pt x="637579" y="6548"/>
                </a:lnTo>
                <a:lnTo>
                  <a:pt x="6096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7" name="object 17"/>
          <p:cNvSpPr/>
          <p:nvPr/>
        </p:nvSpPr>
        <p:spPr>
          <a:xfrm>
            <a:off x="3802316" y="352697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8" name="object 18"/>
          <p:cNvSpPr/>
          <p:nvPr/>
        </p:nvSpPr>
        <p:spPr>
          <a:xfrm>
            <a:off x="4424723" y="394190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9" name="object 19"/>
          <p:cNvSpPr txBox="1"/>
          <p:nvPr/>
        </p:nvSpPr>
        <p:spPr>
          <a:xfrm>
            <a:off x="4040905" y="3588059"/>
            <a:ext cx="144652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=</a:t>
            </a:r>
            <a:endParaRPr sz="1634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387378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1" name="object 21"/>
          <p:cNvSpPr/>
          <p:nvPr/>
        </p:nvSpPr>
        <p:spPr>
          <a:xfrm>
            <a:off x="3387378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2" name="object 22"/>
          <p:cNvSpPr/>
          <p:nvPr/>
        </p:nvSpPr>
        <p:spPr>
          <a:xfrm>
            <a:off x="3387378" y="456431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3" name="object 23"/>
          <p:cNvSpPr/>
          <p:nvPr/>
        </p:nvSpPr>
        <p:spPr>
          <a:xfrm>
            <a:off x="3802316" y="49792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4" name="object 24"/>
          <p:cNvSpPr/>
          <p:nvPr/>
        </p:nvSpPr>
        <p:spPr>
          <a:xfrm>
            <a:off x="4424723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5" name="object 25"/>
          <p:cNvSpPr/>
          <p:nvPr/>
        </p:nvSpPr>
        <p:spPr>
          <a:xfrm>
            <a:off x="4424723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6" name="object 26"/>
          <p:cNvSpPr/>
          <p:nvPr/>
        </p:nvSpPr>
        <p:spPr>
          <a:xfrm>
            <a:off x="4424723" y="456431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7" name="object 27"/>
          <p:cNvSpPr/>
          <p:nvPr/>
        </p:nvSpPr>
        <p:spPr>
          <a:xfrm>
            <a:off x="4839661" y="49792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8" name="object 28"/>
          <p:cNvSpPr txBox="1"/>
          <p:nvPr/>
        </p:nvSpPr>
        <p:spPr>
          <a:xfrm>
            <a:off x="4559578" y="4625403"/>
            <a:ext cx="144652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+</a:t>
            </a:r>
            <a:endParaRPr sz="1634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009785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0" name="object 30"/>
          <p:cNvSpPr/>
          <p:nvPr/>
        </p:nvSpPr>
        <p:spPr>
          <a:xfrm>
            <a:off x="4009785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1" name="object 31"/>
          <p:cNvSpPr/>
          <p:nvPr/>
        </p:nvSpPr>
        <p:spPr>
          <a:xfrm>
            <a:off x="4009785" y="58091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2" name="object 32"/>
          <p:cNvSpPr/>
          <p:nvPr/>
        </p:nvSpPr>
        <p:spPr>
          <a:xfrm>
            <a:off x="4424723" y="622406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3" name="object 33"/>
          <p:cNvSpPr/>
          <p:nvPr/>
        </p:nvSpPr>
        <p:spPr>
          <a:xfrm>
            <a:off x="4839660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4" name="object 34"/>
          <p:cNvSpPr/>
          <p:nvPr/>
        </p:nvSpPr>
        <p:spPr>
          <a:xfrm>
            <a:off x="4839660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5" name="object 35"/>
          <p:cNvSpPr/>
          <p:nvPr/>
        </p:nvSpPr>
        <p:spPr>
          <a:xfrm>
            <a:off x="4839661" y="58091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6" name="object 36"/>
          <p:cNvSpPr/>
          <p:nvPr/>
        </p:nvSpPr>
        <p:spPr>
          <a:xfrm>
            <a:off x="5254598" y="622406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7" name="object 37"/>
          <p:cNvSpPr/>
          <p:nvPr/>
        </p:nvSpPr>
        <p:spPr>
          <a:xfrm>
            <a:off x="6291943" y="3526971"/>
            <a:ext cx="622407" cy="414938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09600" y="0"/>
                </a:moveTo>
                <a:lnTo>
                  <a:pt x="76200" y="0"/>
                </a:lnTo>
                <a:lnTo>
                  <a:pt x="47684" y="6548"/>
                </a:lnTo>
                <a:lnTo>
                  <a:pt x="23336" y="23812"/>
                </a:lnTo>
                <a:lnTo>
                  <a:pt x="6369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369" y="408979"/>
                </a:lnTo>
                <a:lnTo>
                  <a:pt x="23336" y="433387"/>
                </a:lnTo>
                <a:lnTo>
                  <a:pt x="47684" y="450651"/>
                </a:lnTo>
                <a:lnTo>
                  <a:pt x="76200" y="457200"/>
                </a:lnTo>
                <a:lnTo>
                  <a:pt x="609600" y="457200"/>
                </a:lnTo>
                <a:lnTo>
                  <a:pt x="637579" y="450651"/>
                </a:lnTo>
                <a:lnTo>
                  <a:pt x="661987" y="433387"/>
                </a:lnTo>
                <a:lnTo>
                  <a:pt x="679251" y="408979"/>
                </a:lnTo>
                <a:lnTo>
                  <a:pt x="685800" y="381000"/>
                </a:lnTo>
                <a:lnTo>
                  <a:pt x="685800" y="76200"/>
                </a:lnTo>
                <a:lnTo>
                  <a:pt x="679251" y="48220"/>
                </a:lnTo>
                <a:lnTo>
                  <a:pt x="661987" y="23812"/>
                </a:lnTo>
                <a:lnTo>
                  <a:pt x="637579" y="6548"/>
                </a:lnTo>
                <a:lnTo>
                  <a:pt x="6096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8" name="object 38"/>
          <p:cNvSpPr/>
          <p:nvPr/>
        </p:nvSpPr>
        <p:spPr>
          <a:xfrm>
            <a:off x="6291943" y="3526971"/>
            <a:ext cx="622407" cy="414938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76200" y="0"/>
                </a:moveTo>
                <a:lnTo>
                  <a:pt x="47684" y="6548"/>
                </a:lnTo>
                <a:lnTo>
                  <a:pt x="23336" y="23812"/>
                </a:lnTo>
                <a:lnTo>
                  <a:pt x="6369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369" y="408979"/>
                </a:lnTo>
                <a:lnTo>
                  <a:pt x="23336" y="433387"/>
                </a:lnTo>
                <a:lnTo>
                  <a:pt x="47684" y="450651"/>
                </a:lnTo>
                <a:lnTo>
                  <a:pt x="76200" y="457200"/>
                </a:lnTo>
                <a:lnTo>
                  <a:pt x="609600" y="457200"/>
                </a:lnTo>
                <a:lnTo>
                  <a:pt x="637579" y="450651"/>
                </a:lnTo>
                <a:lnTo>
                  <a:pt x="661987" y="433387"/>
                </a:lnTo>
                <a:lnTo>
                  <a:pt x="679251" y="408979"/>
                </a:lnTo>
                <a:lnTo>
                  <a:pt x="685800" y="381000"/>
                </a:lnTo>
                <a:lnTo>
                  <a:pt x="685800" y="76200"/>
                </a:lnTo>
                <a:lnTo>
                  <a:pt x="679251" y="48220"/>
                </a:lnTo>
                <a:lnTo>
                  <a:pt x="661987" y="23812"/>
                </a:lnTo>
                <a:lnTo>
                  <a:pt x="637579" y="6548"/>
                </a:lnTo>
                <a:lnTo>
                  <a:pt x="6096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9" name="object 39"/>
          <p:cNvSpPr/>
          <p:nvPr/>
        </p:nvSpPr>
        <p:spPr>
          <a:xfrm>
            <a:off x="6291943" y="352697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0" name="object 40"/>
          <p:cNvSpPr/>
          <p:nvPr/>
        </p:nvSpPr>
        <p:spPr>
          <a:xfrm>
            <a:off x="6914350" y="394190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1" name="object 41"/>
          <p:cNvSpPr txBox="1"/>
          <p:nvPr/>
        </p:nvSpPr>
        <p:spPr>
          <a:xfrm>
            <a:off x="6530533" y="3588059"/>
            <a:ext cx="144652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=</a:t>
            </a:r>
            <a:endParaRPr sz="1634">
              <a:latin typeface="Arial"/>
              <a:cs typeface="Arial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5877005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3" name="object 43"/>
          <p:cNvSpPr/>
          <p:nvPr/>
        </p:nvSpPr>
        <p:spPr>
          <a:xfrm>
            <a:off x="5877005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4" name="object 44"/>
          <p:cNvSpPr/>
          <p:nvPr/>
        </p:nvSpPr>
        <p:spPr>
          <a:xfrm>
            <a:off x="5877005" y="456431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5" name="object 45"/>
          <p:cNvSpPr/>
          <p:nvPr/>
        </p:nvSpPr>
        <p:spPr>
          <a:xfrm>
            <a:off x="6291943" y="49792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6" name="object 46"/>
          <p:cNvSpPr/>
          <p:nvPr/>
        </p:nvSpPr>
        <p:spPr>
          <a:xfrm>
            <a:off x="6914349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7" name="object 47"/>
          <p:cNvSpPr/>
          <p:nvPr/>
        </p:nvSpPr>
        <p:spPr>
          <a:xfrm>
            <a:off x="6914349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8" name="object 48"/>
          <p:cNvSpPr/>
          <p:nvPr/>
        </p:nvSpPr>
        <p:spPr>
          <a:xfrm>
            <a:off x="6914350" y="456431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9" name="object 49"/>
          <p:cNvSpPr/>
          <p:nvPr/>
        </p:nvSpPr>
        <p:spPr>
          <a:xfrm>
            <a:off x="7329287" y="49792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0" name="object 50"/>
          <p:cNvSpPr txBox="1"/>
          <p:nvPr/>
        </p:nvSpPr>
        <p:spPr>
          <a:xfrm>
            <a:off x="7049205" y="4625403"/>
            <a:ext cx="144652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+</a:t>
            </a:r>
            <a:endParaRPr sz="1634">
              <a:latin typeface="Arial"/>
              <a:cs typeface="Arial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6499412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2" name="object 52"/>
          <p:cNvSpPr/>
          <p:nvPr/>
        </p:nvSpPr>
        <p:spPr>
          <a:xfrm>
            <a:off x="6499412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3" name="object 53"/>
          <p:cNvSpPr/>
          <p:nvPr/>
        </p:nvSpPr>
        <p:spPr>
          <a:xfrm>
            <a:off x="6499412" y="58091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4" name="object 54"/>
          <p:cNvSpPr/>
          <p:nvPr/>
        </p:nvSpPr>
        <p:spPr>
          <a:xfrm>
            <a:off x="6914350" y="622406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5" name="object 55"/>
          <p:cNvSpPr/>
          <p:nvPr/>
        </p:nvSpPr>
        <p:spPr>
          <a:xfrm>
            <a:off x="7329287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6" name="object 56"/>
          <p:cNvSpPr/>
          <p:nvPr/>
        </p:nvSpPr>
        <p:spPr>
          <a:xfrm>
            <a:off x="7329287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7" name="object 57"/>
          <p:cNvSpPr/>
          <p:nvPr/>
        </p:nvSpPr>
        <p:spPr>
          <a:xfrm>
            <a:off x="7329287" y="58091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8" name="object 58"/>
          <p:cNvSpPr/>
          <p:nvPr/>
        </p:nvSpPr>
        <p:spPr>
          <a:xfrm>
            <a:off x="7744225" y="622406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9" name="object 59"/>
          <p:cNvSpPr/>
          <p:nvPr/>
        </p:nvSpPr>
        <p:spPr>
          <a:xfrm>
            <a:off x="2464142" y="1659751"/>
            <a:ext cx="2479253" cy="1785385"/>
          </a:xfrm>
          <a:custGeom>
            <a:avLst/>
            <a:gdLst/>
            <a:ahLst/>
            <a:cxnLst/>
            <a:rect l="l" t="t" r="r" b="b"/>
            <a:pathLst>
              <a:path w="2731770" h="1967229">
                <a:moveTo>
                  <a:pt x="2731770" y="0"/>
                </a:moveTo>
                <a:lnTo>
                  <a:pt x="0" y="196722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0" name="object 60"/>
          <p:cNvSpPr/>
          <p:nvPr/>
        </p:nvSpPr>
        <p:spPr>
          <a:xfrm>
            <a:off x="2350034" y="3401337"/>
            <a:ext cx="147533" cy="125634"/>
          </a:xfrm>
          <a:custGeom>
            <a:avLst/>
            <a:gdLst/>
            <a:ahLst/>
            <a:cxnLst/>
            <a:rect l="l" t="t" r="r" b="b"/>
            <a:pathLst>
              <a:path w="162559" h="138429">
                <a:moveTo>
                  <a:pt x="100330" y="0"/>
                </a:moveTo>
                <a:lnTo>
                  <a:pt x="0" y="138429"/>
                </a:lnTo>
                <a:lnTo>
                  <a:pt x="162559" y="87629"/>
                </a:lnTo>
                <a:lnTo>
                  <a:pt x="1003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1" name="object 61"/>
          <p:cNvSpPr/>
          <p:nvPr/>
        </p:nvSpPr>
        <p:spPr>
          <a:xfrm>
            <a:off x="4943395" y="1659752"/>
            <a:ext cx="456432" cy="911710"/>
          </a:xfrm>
          <a:custGeom>
            <a:avLst/>
            <a:gdLst/>
            <a:ahLst/>
            <a:cxnLst/>
            <a:rect l="l" t="t" r="r" b="b"/>
            <a:pathLst>
              <a:path w="502920" h="1004569">
                <a:moveTo>
                  <a:pt x="0" y="0"/>
                </a:moveTo>
                <a:lnTo>
                  <a:pt x="502920" y="10045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2" name="object 62"/>
          <p:cNvSpPr/>
          <p:nvPr/>
        </p:nvSpPr>
        <p:spPr>
          <a:xfrm>
            <a:off x="5352570" y="2543799"/>
            <a:ext cx="109497" cy="153296"/>
          </a:xfrm>
          <a:custGeom>
            <a:avLst/>
            <a:gdLst/>
            <a:ahLst/>
            <a:cxnLst/>
            <a:rect l="l" t="t" r="r" b="b"/>
            <a:pathLst>
              <a:path w="120650" h="168910">
                <a:moveTo>
                  <a:pt x="96520" y="0"/>
                </a:moveTo>
                <a:lnTo>
                  <a:pt x="0" y="48260"/>
                </a:lnTo>
                <a:lnTo>
                  <a:pt x="120650" y="168910"/>
                </a:lnTo>
                <a:lnTo>
                  <a:pt x="965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3" name="object 63"/>
          <p:cNvSpPr/>
          <p:nvPr/>
        </p:nvSpPr>
        <p:spPr>
          <a:xfrm>
            <a:off x="4247221" y="3112034"/>
            <a:ext cx="1214846" cy="373444"/>
          </a:xfrm>
          <a:custGeom>
            <a:avLst/>
            <a:gdLst/>
            <a:ahLst/>
            <a:cxnLst/>
            <a:rect l="l" t="t" r="r" b="b"/>
            <a:pathLst>
              <a:path w="1338579" h="411479">
                <a:moveTo>
                  <a:pt x="1338580" y="0"/>
                </a:moveTo>
                <a:lnTo>
                  <a:pt x="0" y="41147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4" name="object 64"/>
          <p:cNvSpPr/>
          <p:nvPr/>
        </p:nvSpPr>
        <p:spPr>
          <a:xfrm>
            <a:off x="4113519" y="3437068"/>
            <a:ext cx="154449" cy="93361"/>
          </a:xfrm>
          <a:custGeom>
            <a:avLst/>
            <a:gdLst/>
            <a:ahLst/>
            <a:cxnLst/>
            <a:rect l="l" t="t" r="r" b="b"/>
            <a:pathLst>
              <a:path w="170180" h="102870">
                <a:moveTo>
                  <a:pt x="138430" y="0"/>
                </a:moveTo>
                <a:lnTo>
                  <a:pt x="0" y="99060"/>
                </a:lnTo>
                <a:lnTo>
                  <a:pt x="170180" y="102870"/>
                </a:lnTo>
                <a:lnTo>
                  <a:pt x="1384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5" name="object 65"/>
          <p:cNvSpPr/>
          <p:nvPr/>
        </p:nvSpPr>
        <p:spPr>
          <a:xfrm>
            <a:off x="5462067" y="3112034"/>
            <a:ext cx="1008529" cy="366528"/>
          </a:xfrm>
          <a:custGeom>
            <a:avLst/>
            <a:gdLst/>
            <a:ahLst/>
            <a:cxnLst/>
            <a:rect l="l" t="t" r="r" b="b"/>
            <a:pathLst>
              <a:path w="1111250" h="403860">
                <a:moveTo>
                  <a:pt x="0" y="0"/>
                </a:moveTo>
                <a:lnTo>
                  <a:pt x="1111250" y="403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6" name="object 66"/>
          <p:cNvSpPr/>
          <p:nvPr/>
        </p:nvSpPr>
        <p:spPr>
          <a:xfrm>
            <a:off x="6447544" y="3430153"/>
            <a:ext cx="155602" cy="96819"/>
          </a:xfrm>
          <a:custGeom>
            <a:avLst/>
            <a:gdLst/>
            <a:ahLst/>
            <a:cxnLst/>
            <a:rect l="l" t="t" r="r" b="b"/>
            <a:pathLst>
              <a:path w="171450" h="106679">
                <a:moveTo>
                  <a:pt x="36829" y="0"/>
                </a:moveTo>
                <a:lnTo>
                  <a:pt x="0" y="101600"/>
                </a:lnTo>
                <a:lnTo>
                  <a:pt x="171450" y="106679"/>
                </a:lnTo>
                <a:lnTo>
                  <a:pt x="368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7" name="object 67"/>
          <p:cNvSpPr/>
          <p:nvPr/>
        </p:nvSpPr>
        <p:spPr>
          <a:xfrm>
            <a:off x="3684750" y="3941909"/>
            <a:ext cx="428769" cy="514062"/>
          </a:xfrm>
          <a:custGeom>
            <a:avLst/>
            <a:gdLst/>
            <a:ahLst/>
            <a:cxnLst/>
            <a:rect l="l" t="t" r="r" b="b"/>
            <a:pathLst>
              <a:path w="472439" h="566420">
                <a:moveTo>
                  <a:pt x="472439" y="0"/>
                </a:moveTo>
                <a:lnTo>
                  <a:pt x="0" y="56641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8" name="object 68"/>
          <p:cNvSpPr/>
          <p:nvPr/>
        </p:nvSpPr>
        <p:spPr>
          <a:xfrm>
            <a:off x="3594847" y="4420240"/>
            <a:ext cx="131397" cy="144076"/>
          </a:xfrm>
          <a:custGeom>
            <a:avLst/>
            <a:gdLst/>
            <a:ahLst/>
            <a:cxnLst/>
            <a:rect l="l" t="t" r="r" b="b"/>
            <a:pathLst>
              <a:path w="144780" h="158750">
                <a:moveTo>
                  <a:pt x="62230" y="0"/>
                </a:moveTo>
                <a:lnTo>
                  <a:pt x="0" y="158750"/>
                </a:lnTo>
                <a:lnTo>
                  <a:pt x="144780" y="68580"/>
                </a:lnTo>
                <a:lnTo>
                  <a:pt x="622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9" name="object 69"/>
          <p:cNvSpPr/>
          <p:nvPr/>
        </p:nvSpPr>
        <p:spPr>
          <a:xfrm>
            <a:off x="4113519" y="3941909"/>
            <a:ext cx="428769" cy="514062"/>
          </a:xfrm>
          <a:custGeom>
            <a:avLst/>
            <a:gdLst/>
            <a:ahLst/>
            <a:cxnLst/>
            <a:rect l="l" t="t" r="r" b="b"/>
            <a:pathLst>
              <a:path w="472439" h="566420">
                <a:moveTo>
                  <a:pt x="0" y="0"/>
                </a:moveTo>
                <a:lnTo>
                  <a:pt x="472439" y="56641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0" name="object 70"/>
          <p:cNvSpPr/>
          <p:nvPr/>
        </p:nvSpPr>
        <p:spPr>
          <a:xfrm>
            <a:off x="4500795" y="4420240"/>
            <a:ext cx="131397" cy="144076"/>
          </a:xfrm>
          <a:custGeom>
            <a:avLst/>
            <a:gdLst/>
            <a:ahLst/>
            <a:cxnLst/>
            <a:rect l="l" t="t" r="r" b="b"/>
            <a:pathLst>
              <a:path w="144779" h="158750">
                <a:moveTo>
                  <a:pt x="82550" y="0"/>
                </a:moveTo>
                <a:lnTo>
                  <a:pt x="0" y="68580"/>
                </a:lnTo>
                <a:lnTo>
                  <a:pt x="144779" y="158750"/>
                </a:lnTo>
                <a:lnTo>
                  <a:pt x="825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1" name="object 71"/>
          <p:cNvSpPr/>
          <p:nvPr/>
        </p:nvSpPr>
        <p:spPr>
          <a:xfrm>
            <a:off x="4279494" y="4979254"/>
            <a:ext cx="352697" cy="704242"/>
          </a:xfrm>
          <a:custGeom>
            <a:avLst/>
            <a:gdLst/>
            <a:ahLst/>
            <a:cxnLst/>
            <a:rect l="l" t="t" r="r" b="b"/>
            <a:pathLst>
              <a:path w="388620" h="775970">
                <a:moveTo>
                  <a:pt x="388619" y="0"/>
                </a:moveTo>
                <a:lnTo>
                  <a:pt x="0" y="77596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2" name="object 72"/>
          <p:cNvSpPr/>
          <p:nvPr/>
        </p:nvSpPr>
        <p:spPr>
          <a:xfrm>
            <a:off x="4217254" y="5655833"/>
            <a:ext cx="109497" cy="153296"/>
          </a:xfrm>
          <a:custGeom>
            <a:avLst/>
            <a:gdLst/>
            <a:ahLst/>
            <a:cxnLst/>
            <a:rect l="l" t="t" r="r" b="b"/>
            <a:pathLst>
              <a:path w="120650" h="168910">
                <a:moveTo>
                  <a:pt x="24130" y="0"/>
                </a:moveTo>
                <a:lnTo>
                  <a:pt x="0" y="168910"/>
                </a:lnTo>
                <a:lnTo>
                  <a:pt x="120650" y="48260"/>
                </a:lnTo>
                <a:lnTo>
                  <a:pt x="241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3" name="object 73"/>
          <p:cNvSpPr/>
          <p:nvPr/>
        </p:nvSpPr>
        <p:spPr>
          <a:xfrm>
            <a:off x="4632192" y="4979254"/>
            <a:ext cx="352697" cy="704242"/>
          </a:xfrm>
          <a:custGeom>
            <a:avLst/>
            <a:gdLst/>
            <a:ahLst/>
            <a:cxnLst/>
            <a:rect l="l" t="t" r="r" b="b"/>
            <a:pathLst>
              <a:path w="388620" h="775970">
                <a:moveTo>
                  <a:pt x="0" y="0"/>
                </a:moveTo>
                <a:lnTo>
                  <a:pt x="388620" y="77596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4" name="object 74"/>
          <p:cNvSpPr/>
          <p:nvPr/>
        </p:nvSpPr>
        <p:spPr>
          <a:xfrm>
            <a:off x="4937632" y="5655833"/>
            <a:ext cx="109497" cy="153296"/>
          </a:xfrm>
          <a:custGeom>
            <a:avLst/>
            <a:gdLst/>
            <a:ahLst/>
            <a:cxnLst/>
            <a:rect l="l" t="t" r="r" b="b"/>
            <a:pathLst>
              <a:path w="120650" h="168910">
                <a:moveTo>
                  <a:pt x="96520" y="0"/>
                </a:moveTo>
                <a:lnTo>
                  <a:pt x="0" y="48260"/>
                </a:lnTo>
                <a:lnTo>
                  <a:pt x="120650" y="168910"/>
                </a:lnTo>
                <a:lnTo>
                  <a:pt x="965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5" name="object 75"/>
          <p:cNvSpPr/>
          <p:nvPr/>
        </p:nvSpPr>
        <p:spPr>
          <a:xfrm>
            <a:off x="6174376" y="3941909"/>
            <a:ext cx="428769" cy="514062"/>
          </a:xfrm>
          <a:custGeom>
            <a:avLst/>
            <a:gdLst/>
            <a:ahLst/>
            <a:cxnLst/>
            <a:rect l="l" t="t" r="r" b="b"/>
            <a:pathLst>
              <a:path w="472439" h="566420">
                <a:moveTo>
                  <a:pt x="472439" y="0"/>
                </a:moveTo>
                <a:lnTo>
                  <a:pt x="0" y="56641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6" name="object 76"/>
          <p:cNvSpPr/>
          <p:nvPr/>
        </p:nvSpPr>
        <p:spPr>
          <a:xfrm>
            <a:off x="6084474" y="4420240"/>
            <a:ext cx="131397" cy="144076"/>
          </a:xfrm>
          <a:custGeom>
            <a:avLst/>
            <a:gdLst/>
            <a:ahLst/>
            <a:cxnLst/>
            <a:rect l="l" t="t" r="r" b="b"/>
            <a:pathLst>
              <a:path w="144779" h="158750">
                <a:moveTo>
                  <a:pt x="62229" y="0"/>
                </a:moveTo>
                <a:lnTo>
                  <a:pt x="0" y="158750"/>
                </a:lnTo>
                <a:lnTo>
                  <a:pt x="144779" y="68580"/>
                </a:lnTo>
                <a:lnTo>
                  <a:pt x="622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7" name="object 77"/>
          <p:cNvSpPr/>
          <p:nvPr/>
        </p:nvSpPr>
        <p:spPr>
          <a:xfrm>
            <a:off x="6603146" y="3941909"/>
            <a:ext cx="428769" cy="514062"/>
          </a:xfrm>
          <a:custGeom>
            <a:avLst/>
            <a:gdLst/>
            <a:ahLst/>
            <a:cxnLst/>
            <a:rect l="l" t="t" r="r" b="b"/>
            <a:pathLst>
              <a:path w="472439" h="566420">
                <a:moveTo>
                  <a:pt x="0" y="0"/>
                </a:moveTo>
                <a:lnTo>
                  <a:pt x="472439" y="56641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8" name="object 78"/>
          <p:cNvSpPr/>
          <p:nvPr/>
        </p:nvSpPr>
        <p:spPr>
          <a:xfrm>
            <a:off x="6990422" y="4420240"/>
            <a:ext cx="131397" cy="144076"/>
          </a:xfrm>
          <a:custGeom>
            <a:avLst/>
            <a:gdLst/>
            <a:ahLst/>
            <a:cxnLst/>
            <a:rect l="l" t="t" r="r" b="b"/>
            <a:pathLst>
              <a:path w="144779" h="158750">
                <a:moveTo>
                  <a:pt x="82550" y="0"/>
                </a:moveTo>
                <a:lnTo>
                  <a:pt x="0" y="68580"/>
                </a:lnTo>
                <a:lnTo>
                  <a:pt x="144779" y="158750"/>
                </a:lnTo>
                <a:lnTo>
                  <a:pt x="825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9" name="object 79"/>
          <p:cNvSpPr/>
          <p:nvPr/>
        </p:nvSpPr>
        <p:spPr>
          <a:xfrm>
            <a:off x="6769121" y="4979254"/>
            <a:ext cx="352697" cy="704242"/>
          </a:xfrm>
          <a:custGeom>
            <a:avLst/>
            <a:gdLst/>
            <a:ahLst/>
            <a:cxnLst/>
            <a:rect l="l" t="t" r="r" b="b"/>
            <a:pathLst>
              <a:path w="388620" h="775970">
                <a:moveTo>
                  <a:pt x="388620" y="0"/>
                </a:moveTo>
                <a:lnTo>
                  <a:pt x="0" y="77596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0" name="object 80"/>
          <p:cNvSpPr/>
          <p:nvPr/>
        </p:nvSpPr>
        <p:spPr>
          <a:xfrm>
            <a:off x="6706881" y="5655833"/>
            <a:ext cx="109497" cy="153296"/>
          </a:xfrm>
          <a:custGeom>
            <a:avLst/>
            <a:gdLst/>
            <a:ahLst/>
            <a:cxnLst/>
            <a:rect l="l" t="t" r="r" b="b"/>
            <a:pathLst>
              <a:path w="120650" h="168910">
                <a:moveTo>
                  <a:pt x="24129" y="0"/>
                </a:moveTo>
                <a:lnTo>
                  <a:pt x="0" y="168910"/>
                </a:lnTo>
                <a:lnTo>
                  <a:pt x="120650" y="48260"/>
                </a:lnTo>
                <a:lnTo>
                  <a:pt x="241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1" name="object 81"/>
          <p:cNvSpPr/>
          <p:nvPr/>
        </p:nvSpPr>
        <p:spPr>
          <a:xfrm>
            <a:off x="7121819" y="4979254"/>
            <a:ext cx="352697" cy="704242"/>
          </a:xfrm>
          <a:custGeom>
            <a:avLst/>
            <a:gdLst/>
            <a:ahLst/>
            <a:cxnLst/>
            <a:rect l="l" t="t" r="r" b="b"/>
            <a:pathLst>
              <a:path w="388620" h="775970">
                <a:moveTo>
                  <a:pt x="0" y="0"/>
                </a:moveTo>
                <a:lnTo>
                  <a:pt x="388620" y="77596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2" name="object 82"/>
          <p:cNvSpPr/>
          <p:nvPr/>
        </p:nvSpPr>
        <p:spPr>
          <a:xfrm>
            <a:off x="7427259" y="5655833"/>
            <a:ext cx="109497" cy="153296"/>
          </a:xfrm>
          <a:custGeom>
            <a:avLst/>
            <a:gdLst/>
            <a:ahLst/>
            <a:cxnLst/>
            <a:rect l="l" t="t" r="r" b="b"/>
            <a:pathLst>
              <a:path w="120650" h="168910">
                <a:moveTo>
                  <a:pt x="96520" y="0"/>
                </a:moveTo>
                <a:lnTo>
                  <a:pt x="0" y="48260"/>
                </a:lnTo>
                <a:lnTo>
                  <a:pt x="120650" y="168910"/>
                </a:lnTo>
                <a:lnTo>
                  <a:pt x="965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3" name="object 83"/>
          <p:cNvSpPr txBox="1"/>
          <p:nvPr/>
        </p:nvSpPr>
        <p:spPr>
          <a:xfrm>
            <a:off x="3396599" y="4526280"/>
            <a:ext cx="396496" cy="717281"/>
          </a:xfrm>
          <a:prstGeom prst="rect">
            <a:avLst/>
          </a:prstGeom>
        </p:spPr>
        <p:txBody>
          <a:bodyPr vert="horz" wrap="square" lIns="0" tIns="110650" rIns="0" bIns="0" rtlCol="0">
            <a:spAutoFit/>
          </a:bodyPr>
          <a:lstStyle/>
          <a:p>
            <a:pPr algn="ctr">
              <a:spcBef>
                <a:spcPts val="87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x</a:t>
            </a:r>
            <a:endParaRPr sz="1634">
              <a:latin typeface="Arial"/>
              <a:cs typeface="Arial"/>
            </a:endParaRPr>
          </a:p>
          <a:p>
            <a:pPr algn="ctr">
              <a:spcBef>
                <a:spcPts val="781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1634">
              <a:latin typeface="Courier New"/>
              <a:cs typeface="Courier New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4019006" y="5771094"/>
            <a:ext cx="396496" cy="717281"/>
          </a:xfrm>
          <a:prstGeom prst="rect">
            <a:avLst/>
          </a:prstGeom>
        </p:spPr>
        <p:txBody>
          <a:bodyPr vert="horz" wrap="square" lIns="0" tIns="110650" rIns="0" bIns="0" rtlCol="0">
            <a:spAutoFit/>
          </a:bodyPr>
          <a:lstStyle/>
          <a:p>
            <a:pPr algn="ctr">
              <a:spcBef>
                <a:spcPts val="87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a</a:t>
            </a:r>
            <a:endParaRPr sz="1634">
              <a:latin typeface="Arial"/>
              <a:cs typeface="Arial"/>
            </a:endParaRPr>
          </a:p>
          <a:p>
            <a:pPr algn="ctr">
              <a:spcBef>
                <a:spcPts val="781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1634">
              <a:latin typeface="Courier New"/>
              <a:cs typeface="Courier New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4848881" y="5771094"/>
            <a:ext cx="396496" cy="717281"/>
          </a:xfrm>
          <a:prstGeom prst="rect">
            <a:avLst/>
          </a:prstGeom>
        </p:spPr>
        <p:txBody>
          <a:bodyPr vert="horz" wrap="square" lIns="0" tIns="110650" rIns="0" bIns="0" rtlCol="0">
            <a:spAutoFit/>
          </a:bodyPr>
          <a:lstStyle/>
          <a:p>
            <a:pPr algn="ctr">
              <a:spcBef>
                <a:spcPts val="87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b</a:t>
            </a:r>
            <a:endParaRPr sz="1634">
              <a:latin typeface="Arial"/>
              <a:cs typeface="Arial"/>
            </a:endParaRPr>
          </a:p>
          <a:p>
            <a:pPr algn="ctr">
              <a:spcBef>
                <a:spcPts val="781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1634">
              <a:latin typeface="Courier New"/>
              <a:cs typeface="Courier New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4848881" y="4558553"/>
            <a:ext cx="396496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1634">
              <a:latin typeface="Courier New"/>
              <a:cs typeface="Courier New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4641412" y="3619180"/>
            <a:ext cx="396496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1634">
              <a:latin typeface="Courier New"/>
              <a:cs typeface="Courier New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7131038" y="3521209"/>
            <a:ext cx="396496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1634">
              <a:latin typeface="Courier New"/>
              <a:cs typeface="Courier New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5886225" y="4526280"/>
            <a:ext cx="396496" cy="717281"/>
          </a:xfrm>
          <a:prstGeom prst="rect">
            <a:avLst/>
          </a:prstGeom>
        </p:spPr>
        <p:txBody>
          <a:bodyPr vert="horz" wrap="square" lIns="0" tIns="110650" rIns="0" bIns="0" rtlCol="0">
            <a:spAutoFit/>
          </a:bodyPr>
          <a:lstStyle/>
          <a:p>
            <a:pPr algn="ctr">
              <a:spcBef>
                <a:spcPts val="87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y</a:t>
            </a:r>
            <a:endParaRPr sz="1634">
              <a:latin typeface="Arial"/>
              <a:cs typeface="Arial"/>
            </a:endParaRPr>
          </a:p>
          <a:p>
            <a:pPr algn="ctr">
              <a:spcBef>
                <a:spcPts val="781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1634">
              <a:latin typeface="Courier New"/>
              <a:cs typeface="Courier New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6508632" y="5771094"/>
            <a:ext cx="396496" cy="717281"/>
          </a:xfrm>
          <a:prstGeom prst="rect">
            <a:avLst/>
          </a:prstGeom>
        </p:spPr>
        <p:txBody>
          <a:bodyPr vert="horz" wrap="square" lIns="0" tIns="110650" rIns="0" bIns="0" rtlCol="0">
            <a:spAutoFit/>
          </a:bodyPr>
          <a:lstStyle/>
          <a:p>
            <a:pPr algn="ctr">
              <a:spcBef>
                <a:spcPts val="87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y</a:t>
            </a:r>
            <a:endParaRPr sz="1634">
              <a:latin typeface="Arial"/>
              <a:cs typeface="Arial"/>
            </a:endParaRPr>
          </a:p>
          <a:p>
            <a:pPr algn="ctr">
              <a:spcBef>
                <a:spcPts val="781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1634">
              <a:latin typeface="Courier New"/>
              <a:cs typeface="Courier New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7338507" y="5771094"/>
            <a:ext cx="396496" cy="717281"/>
          </a:xfrm>
          <a:prstGeom prst="rect">
            <a:avLst/>
          </a:prstGeom>
        </p:spPr>
        <p:txBody>
          <a:bodyPr vert="horz" wrap="square" lIns="0" tIns="110650" rIns="0" bIns="0" rtlCol="0">
            <a:spAutoFit/>
          </a:bodyPr>
          <a:lstStyle/>
          <a:p>
            <a:pPr algn="ctr">
              <a:spcBef>
                <a:spcPts val="87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x</a:t>
            </a:r>
            <a:endParaRPr sz="1634">
              <a:latin typeface="Arial"/>
              <a:cs typeface="Arial"/>
            </a:endParaRPr>
          </a:p>
          <a:p>
            <a:pPr algn="ctr">
              <a:spcBef>
                <a:spcPts val="781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1634">
              <a:latin typeface="Courier New"/>
              <a:cs typeface="Courier New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7545976" y="4558553"/>
            <a:ext cx="396496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1634">
              <a:latin typeface="Courier New"/>
              <a:cs typeface="Courier New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6238922" y="2691333"/>
            <a:ext cx="520977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void</a:t>
            </a:r>
            <a:endParaRPr sz="1634">
              <a:latin typeface="Courier New"/>
              <a:cs typeface="Courier New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5823985" y="1239051"/>
            <a:ext cx="520977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void</a:t>
            </a:r>
            <a:endParaRPr sz="1634">
              <a:latin typeface="Courier New"/>
              <a:cs typeface="Courier New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2142565" y="3528124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350"/>
                </a:lnTo>
                <a:lnTo>
                  <a:pt x="23812" y="23177"/>
                </a:lnTo>
                <a:lnTo>
                  <a:pt x="6548" y="47148"/>
                </a:lnTo>
                <a:lnTo>
                  <a:pt x="0" y="74929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199"/>
                </a:lnTo>
                <a:lnTo>
                  <a:pt x="381000" y="457199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4929"/>
                </a:lnTo>
                <a:lnTo>
                  <a:pt x="450651" y="47148"/>
                </a:lnTo>
                <a:lnTo>
                  <a:pt x="433387" y="23177"/>
                </a:lnTo>
                <a:lnTo>
                  <a:pt x="408979" y="6350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6" name="object 96"/>
          <p:cNvSpPr/>
          <p:nvPr/>
        </p:nvSpPr>
        <p:spPr>
          <a:xfrm>
            <a:off x="2142565" y="3528124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350"/>
                </a:lnTo>
                <a:lnTo>
                  <a:pt x="23812" y="23177"/>
                </a:lnTo>
                <a:lnTo>
                  <a:pt x="6548" y="47148"/>
                </a:lnTo>
                <a:lnTo>
                  <a:pt x="0" y="74929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199"/>
                </a:lnTo>
                <a:lnTo>
                  <a:pt x="381000" y="457199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4929"/>
                </a:lnTo>
                <a:lnTo>
                  <a:pt x="450651" y="47148"/>
                </a:lnTo>
                <a:lnTo>
                  <a:pt x="433387" y="23177"/>
                </a:lnTo>
                <a:lnTo>
                  <a:pt x="408979" y="6350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7" name="object 97"/>
          <p:cNvSpPr/>
          <p:nvPr/>
        </p:nvSpPr>
        <p:spPr>
          <a:xfrm>
            <a:off x="2142565" y="352812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8" name="object 98"/>
          <p:cNvSpPr/>
          <p:nvPr/>
        </p:nvSpPr>
        <p:spPr>
          <a:xfrm>
            <a:off x="2558654" y="394306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9" name="object 99"/>
          <p:cNvSpPr txBox="1"/>
          <p:nvPr/>
        </p:nvSpPr>
        <p:spPr>
          <a:xfrm>
            <a:off x="2278573" y="3588059"/>
            <a:ext cx="144652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&lt;</a:t>
            </a:r>
            <a:endParaRPr sz="1634">
              <a:latin typeface="Arial"/>
              <a:cs typeface="Arial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1727627" y="4565468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349"/>
                </a:lnTo>
                <a:lnTo>
                  <a:pt x="23812" y="23177"/>
                </a:lnTo>
                <a:lnTo>
                  <a:pt x="6548" y="47148"/>
                </a:lnTo>
                <a:lnTo>
                  <a:pt x="0" y="74929"/>
                </a:lnTo>
                <a:lnTo>
                  <a:pt x="0" y="380999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199"/>
                </a:lnTo>
                <a:lnTo>
                  <a:pt x="381000" y="457199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0999"/>
                </a:lnTo>
                <a:lnTo>
                  <a:pt x="457200" y="74929"/>
                </a:lnTo>
                <a:lnTo>
                  <a:pt x="450651" y="47148"/>
                </a:lnTo>
                <a:lnTo>
                  <a:pt x="433387" y="23177"/>
                </a:lnTo>
                <a:lnTo>
                  <a:pt x="408979" y="6350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1" name="object 101"/>
          <p:cNvSpPr/>
          <p:nvPr/>
        </p:nvSpPr>
        <p:spPr>
          <a:xfrm>
            <a:off x="1727627" y="4565468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349"/>
                </a:lnTo>
                <a:lnTo>
                  <a:pt x="23812" y="23177"/>
                </a:lnTo>
                <a:lnTo>
                  <a:pt x="6548" y="47148"/>
                </a:lnTo>
                <a:lnTo>
                  <a:pt x="0" y="74929"/>
                </a:lnTo>
                <a:lnTo>
                  <a:pt x="0" y="380999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199"/>
                </a:lnTo>
                <a:lnTo>
                  <a:pt x="381000" y="457199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0999"/>
                </a:lnTo>
                <a:lnTo>
                  <a:pt x="457200" y="74929"/>
                </a:lnTo>
                <a:lnTo>
                  <a:pt x="450651" y="47148"/>
                </a:lnTo>
                <a:lnTo>
                  <a:pt x="433387" y="23177"/>
                </a:lnTo>
                <a:lnTo>
                  <a:pt x="408979" y="6350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2" name="object 102"/>
          <p:cNvSpPr/>
          <p:nvPr/>
        </p:nvSpPr>
        <p:spPr>
          <a:xfrm>
            <a:off x="1727627" y="456546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3" name="object 103"/>
          <p:cNvSpPr/>
          <p:nvPr/>
        </p:nvSpPr>
        <p:spPr>
          <a:xfrm>
            <a:off x="2143716" y="498040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4" name="object 104"/>
          <p:cNvSpPr/>
          <p:nvPr/>
        </p:nvSpPr>
        <p:spPr>
          <a:xfrm>
            <a:off x="2557502" y="4565468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349"/>
                </a:lnTo>
                <a:lnTo>
                  <a:pt x="23812" y="23177"/>
                </a:lnTo>
                <a:lnTo>
                  <a:pt x="6548" y="47148"/>
                </a:lnTo>
                <a:lnTo>
                  <a:pt x="0" y="74929"/>
                </a:lnTo>
                <a:lnTo>
                  <a:pt x="0" y="380999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199"/>
                </a:lnTo>
                <a:lnTo>
                  <a:pt x="381000" y="457199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0999"/>
                </a:lnTo>
                <a:lnTo>
                  <a:pt x="457200" y="74929"/>
                </a:lnTo>
                <a:lnTo>
                  <a:pt x="450651" y="47148"/>
                </a:lnTo>
                <a:lnTo>
                  <a:pt x="433387" y="23177"/>
                </a:lnTo>
                <a:lnTo>
                  <a:pt x="408979" y="6350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5" name="object 105"/>
          <p:cNvSpPr/>
          <p:nvPr/>
        </p:nvSpPr>
        <p:spPr>
          <a:xfrm>
            <a:off x="2557502" y="4565468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349"/>
                </a:lnTo>
                <a:lnTo>
                  <a:pt x="23812" y="23177"/>
                </a:lnTo>
                <a:lnTo>
                  <a:pt x="6548" y="47148"/>
                </a:lnTo>
                <a:lnTo>
                  <a:pt x="0" y="74929"/>
                </a:lnTo>
                <a:lnTo>
                  <a:pt x="0" y="380999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199"/>
                </a:lnTo>
                <a:lnTo>
                  <a:pt x="381000" y="457199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0999"/>
                </a:lnTo>
                <a:lnTo>
                  <a:pt x="457200" y="74929"/>
                </a:lnTo>
                <a:lnTo>
                  <a:pt x="450651" y="47148"/>
                </a:lnTo>
                <a:lnTo>
                  <a:pt x="433387" y="23177"/>
                </a:lnTo>
                <a:lnTo>
                  <a:pt x="408979" y="6350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6" name="object 106"/>
          <p:cNvSpPr/>
          <p:nvPr/>
        </p:nvSpPr>
        <p:spPr>
          <a:xfrm>
            <a:off x="2557503" y="456546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7" name="object 107"/>
          <p:cNvSpPr/>
          <p:nvPr/>
        </p:nvSpPr>
        <p:spPr>
          <a:xfrm>
            <a:off x="2973592" y="498040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8" name="object 108"/>
          <p:cNvSpPr/>
          <p:nvPr/>
        </p:nvSpPr>
        <p:spPr>
          <a:xfrm>
            <a:off x="2013472" y="3943062"/>
            <a:ext cx="336561" cy="504841"/>
          </a:xfrm>
          <a:custGeom>
            <a:avLst/>
            <a:gdLst/>
            <a:ahLst/>
            <a:cxnLst/>
            <a:rect l="l" t="t" r="r" b="b"/>
            <a:pathLst>
              <a:path w="370840" h="556260">
                <a:moveTo>
                  <a:pt x="370840" y="0"/>
                </a:moveTo>
                <a:lnTo>
                  <a:pt x="0" y="55625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9" name="object 109"/>
          <p:cNvSpPr/>
          <p:nvPr/>
        </p:nvSpPr>
        <p:spPr>
          <a:xfrm>
            <a:off x="1935096" y="4415630"/>
            <a:ext cx="122176" cy="149839"/>
          </a:xfrm>
          <a:custGeom>
            <a:avLst/>
            <a:gdLst/>
            <a:ahLst/>
            <a:cxnLst/>
            <a:rect l="l" t="t" r="r" b="b"/>
            <a:pathLst>
              <a:path w="134620" h="165100">
                <a:moveTo>
                  <a:pt x="45720" y="0"/>
                </a:moveTo>
                <a:lnTo>
                  <a:pt x="0" y="165099"/>
                </a:lnTo>
                <a:lnTo>
                  <a:pt x="134620" y="59689"/>
                </a:lnTo>
                <a:lnTo>
                  <a:pt x="457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10" name="object 110"/>
          <p:cNvSpPr/>
          <p:nvPr/>
        </p:nvSpPr>
        <p:spPr>
          <a:xfrm>
            <a:off x="2350034" y="3943062"/>
            <a:ext cx="337713" cy="504841"/>
          </a:xfrm>
          <a:custGeom>
            <a:avLst/>
            <a:gdLst/>
            <a:ahLst/>
            <a:cxnLst/>
            <a:rect l="l" t="t" r="r" b="b"/>
            <a:pathLst>
              <a:path w="372109" h="556260">
                <a:moveTo>
                  <a:pt x="0" y="0"/>
                </a:moveTo>
                <a:lnTo>
                  <a:pt x="372109" y="55625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11" name="object 111"/>
          <p:cNvSpPr/>
          <p:nvPr/>
        </p:nvSpPr>
        <p:spPr>
          <a:xfrm>
            <a:off x="2642795" y="4415630"/>
            <a:ext cx="122176" cy="149839"/>
          </a:xfrm>
          <a:custGeom>
            <a:avLst/>
            <a:gdLst/>
            <a:ahLst/>
            <a:cxnLst/>
            <a:rect l="l" t="t" r="r" b="b"/>
            <a:pathLst>
              <a:path w="134619" h="165100">
                <a:moveTo>
                  <a:pt x="90169" y="0"/>
                </a:moveTo>
                <a:lnTo>
                  <a:pt x="0" y="59689"/>
                </a:lnTo>
                <a:lnTo>
                  <a:pt x="134619" y="165099"/>
                </a:lnTo>
                <a:lnTo>
                  <a:pt x="9016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12" name="object 112"/>
          <p:cNvSpPr txBox="1"/>
          <p:nvPr/>
        </p:nvSpPr>
        <p:spPr>
          <a:xfrm>
            <a:off x="1736847" y="4525128"/>
            <a:ext cx="396496" cy="718444"/>
          </a:xfrm>
          <a:prstGeom prst="rect">
            <a:avLst/>
          </a:prstGeom>
        </p:spPr>
        <p:txBody>
          <a:bodyPr vert="horz" wrap="square" lIns="0" tIns="111802" rIns="0" bIns="0" rtlCol="0">
            <a:spAutoFit/>
          </a:bodyPr>
          <a:lstStyle/>
          <a:p>
            <a:pPr algn="ctr">
              <a:spcBef>
                <a:spcPts val="879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y</a:t>
            </a:r>
            <a:endParaRPr sz="1634">
              <a:latin typeface="Arial"/>
              <a:cs typeface="Arial"/>
            </a:endParaRPr>
          </a:p>
          <a:p>
            <a:pPr algn="ctr">
              <a:spcBef>
                <a:spcPts val="789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1634">
              <a:latin typeface="Courier New"/>
              <a:cs typeface="Courier New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2566723" y="4525128"/>
            <a:ext cx="396496" cy="718444"/>
          </a:xfrm>
          <a:prstGeom prst="rect">
            <a:avLst/>
          </a:prstGeom>
        </p:spPr>
        <p:txBody>
          <a:bodyPr vert="horz" wrap="square" lIns="0" tIns="111802" rIns="0" bIns="0" rtlCol="0">
            <a:spAutoFit/>
          </a:bodyPr>
          <a:lstStyle/>
          <a:p>
            <a:pPr algn="ctr">
              <a:spcBef>
                <a:spcPts val="879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z</a:t>
            </a:r>
            <a:endParaRPr sz="1634">
              <a:latin typeface="Arial"/>
              <a:cs typeface="Arial"/>
            </a:endParaRPr>
          </a:p>
          <a:p>
            <a:pPr algn="ctr">
              <a:spcBef>
                <a:spcPts val="789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1634">
              <a:latin typeface="Courier New"/>
              <a:cs typeface="Courier New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2711952" y="3619180"/>
            <a:ext cx="520977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bool</a:t>
            </a:r>
            <a:endParaRPr sz="1634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99992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988115" y="333675"/>
          <a:ext cx="3819731" cy="264763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72661"/>
                <a:gridCol w="428768"/>
                <a:gridCol w="414938"/>
                <a:gridCol w="442599"/>
                <a:gridCol w="360765"/>
              </a:tblGrid>
              <a:tr h="521878">
                <a:tc>
                  <a:txBody>
                    <a:bodyPr/>
                    <a:lstStyle/>
                    <a:p>
                      <a:pPr marR="68580" algn="r">
                        <a:lnSpc>
                          <a:spcPts val="1995"/>
                        </a:lnSpc>
                      </a:pP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while (y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&lt; </a:t>
                      </a: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z)</a:t>
                      </a:r>
                      <a:r>
                        <a:rPr sz="1800" b="1" spc="-9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{</a:t>
                      </a:r>
                      <a:endParaRPr sz="1800">
                        <a:latin typeface="Courier New"/>
                        <a:cs typeface="Courier New"/>
                      </a:endParaRPr>
                    </a:p>
                    <a:p>
                      <a:pPr marR="67945" algn="r">
                        <a:lnSpc>
                          <a:spcPts val="2330"/>
                        </a:lnSpc>
                      </a:pP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int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x = a</a:t>
                      </a:r>
                      <a:r>
                        <a:rPr sz="1800" b="1" spc="-11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985" algn="ctr">
                        <a:lnSpc>
                          <a:spcPct val="100000"/>
                        </a:lnSpc>
                        <a:spcBef>
                          <a:spcPts val="1925"/>
                        </a:spcBef>
                      </a:pP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b;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221876" marB="0"/>
                </a:tc>
                <a:tc rowSpan="2"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84127">
                <a:tc>
                  <a:txBody>
                    <a:bodyPr/>
                    <a:lstStyle/>
                    <a:p>
                      <a:pPr marL="640715">
                        <a:lnSpc>
                          <a:spcPts val="2000"/>
                        </a:lnSpc>
                      </a:pP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y </a:t>
                      </a: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+=</a:t>
                      </a:r>
                      <a:r>
                        <a:rPr sz="1800" b="1" spc="-4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x;</a:t>
                      </a:r>
                      <a:endParaRPr sz="1800">
                        <a:latin typeface="Courier New"/>
                        <a:cs typeface="Courier New"/>
                      </a:endParaRPr>
                    </a:p>
                    <a:p>
                      <a:pPr marL="31750">
                        <a:lnSpc>
                          <a:spcPts val="2335"/>
                        </a:lnSpc>
                      </a:pP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}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79204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Loop:</a:t>
                      </a:r>
                      <a:r>
                        <a:rPr sz="2900" spc="-3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x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99124" marB="0"/>
                </a:tc>
                <a:tc>
                  <a:txBody>
                    <a:bodyPr/>
                    <a:lstStyle/>
                    <a:p>
                      <a:pPr marR="68580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=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99124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a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99124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99124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b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99124" marB="0"/>
                </a:tc>
              </a:tr>
              <a:tr h="417819">
                <a:tc>
                  <a:txBody>
                    <a:bodyPr/>
                    <a:lstStyle/>
                    <a:p>
                      <a:pPr marL="839469" algn="ctr">
                        <a:lnSpc>
                          <a:spcPts val="3304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7945" algn="ctr">
                        <a:lnSpc>
                          <a:spcPts val="3304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=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3304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x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304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3304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417531">
                <a:tc>
                  <a:txBody>
                    <a:bodyPr/>
                    <a:lstStyle/>
                    <a:p>
                      <a:pPr marL="1494790">
                        <a:lnSpc>
                          <a:spcPts val="3300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_t1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7945" algn="ctr">
                        <a:lnSpc>
                          <a:spcPts val="3300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=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3300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300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&lt;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3300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z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951694" y="1452282"/>
          <a:ext cx="2489627" cy="43568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9627"/>
              </a:tblGrid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Lexical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Syntax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Semantic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6208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Code</a:t>
                      </a:r>
                      <a:r>
                        <a:rPr sz="2200" spc="-3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030466" y="3337050"/>
            <a:ext cx="4308943" cy="458556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pc="-5" dirty="0"/>
              <a:t>if _t1 goto</a:t>
            </a:r>
            <a:r>
              <a:rPr spc="-82" dirty="0"/>
              <a:t> </a:t>
            </a:r>
            <a:r>
              <a:rPr spc="-5" dirty="0"/>
              <a:t>Loop</a:t>
            </a:r>
          </a:p>
        </p:txBody>
      </p:sp>
    </p:spTree>
    <p:extLst>
      <p:ext uri="{BB962C8B-B14F-4D97-AF65-F5344CB8AC3E}">
        <p14:creationId xmlns:p14="http://schemas.microsoft.com/office/powerpoint/2010/main" val="284417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951694" y="1452282"/>
          <a:ext cx="2489627" cy="43568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9627"/>
              </a:tblGrid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Lexical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Syntax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Semantic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6208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Code</a:t>
                      </a:r>
                      <a:r>
                        <a:rPr sz="2200" spc="-3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988115" y="333675"/>
          <a:ext cx="3819731" cy="264763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72661"/>
                <a:gridCol w="428768"/>
                <a:gridCol w="414938"/>
                <a:gridCol w="442599"/>
                <a:gridCol w="360765"/>
              </a:tblGrid>
              <a:tr h="521878">
                <a:tc>
                  <a:txBody>
                    <a:bodyPr/>
                    <a:lstStyle/>
                    <a:p>
                      <a:pPr marR="68580" algn="r">
                        <a:lnSpc>
                          <a:spcPts val="1995"/>
                        </a:lnSpc>
                      </a:pP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while (y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&lt; </a:t>
                      </a: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z)</a:t>
                      </a:r>
                      <a:r>
                        <a:rPr sz="1800" b="1" spc="-9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{</a:t>
                      </a:r>
                      <a:endParaRPr sz="1800">
                        <a:latin typeface="Courier New"/>
                        <a:cs typeface="Courier New"/>
                      </a:endParaRPr>
                    </a:p>
                    <a:p>
                      <a:pPr marR="67945" algn="r">
                        <a:lnSpc>
                          <a:spcPts val="2330"/>
                        </a:lnSpc>
                      </a:pP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int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x = a</a:t>
                      </a:r>
                      <a:r>
                        <a:rPr sz="1800" b="1" spc="-11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985" algn="ctr">
                        <a:lnSpc>
                          <a:spcPct val="100000"/>
                        </a:lnSpc>
                        <a:spcBef>
                          <a:spcPts val="1925"/>
                        </a:spcBef>
                      </a:pP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b;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221876" marB="0"/>
                </a:tc>
                <a:tc rowSpan="2"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84127">
                <a:tc>
                  <a:txBody>
                    <a:bodyPr/>
                    <a:lstStyle/>
                    <a:p>
                      <a:pPr marL="640715">
                        <a:lnSpc>
                          <a:spcPts val="2000"/>
                        </a:lnSpc>
                      </a:pP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y </a:t>
                      </a: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+=</a:t>
                      </a:r>
                      <a:r>
                        <a:rPr sz="1800" b="1" spc="-4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x;</a:t>
                      </a:r>
                      <a:endParaRPr sz="1800">
                        <a:latin typeface="Courier New"/>
                        <a:cs typeface="Courier New"/>
                      </a:endParaRPr>
                    </a:p>
                    <a:p>
                      <a:pPr marL="31750">
                        <a:lnSpc>
                          <a:spcPts val="2335"/>
                        </a:lnSpc>
                      </a:pP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}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79204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Loop:</a:t>
                      </a:r>
                      <a:r>
                        <a:rPr sz="2900" spc="-3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x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99124" marB="0"/>
                </a:tc>
                <a:tc>
                  <a:txBody>
                    <a:bodyPr/>
                    <a:lstStyle/>
                    <a:p>
                      <a:pPr marR="68580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=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99124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a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99124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99124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b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99124" marB="0"/>
                </a:tc>
              </a:tr>
              <a:tr h="417819">
                <a:tc>
                  <a:txBody>
                    <a:bodyPr/>
                    <a:lstStyle/>
                    <a:p>
                      <a:pPr marL="839469" algn="ctr">
                        <a:lnSpc>
                          <a:spcPts val="3304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7945" algn="ctr">
                        <a:lnSpc>
                          <a:spcPts val="3304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=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3304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x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304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3304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417531">
                <a:tc>
                  <a:txBody>
                    <a:bodyPr/>
                    <a:lstStyle/>
                    <a:p>
                      <a:pPr marL="1494790">
                        <a:lnSpc>
                          <a:spcPts val="3300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_t1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7945" algn="ctr">
                        <a:lnSpc>
                          <a:spcPts val="3300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=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3300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300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&lt;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3300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z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712256" y="2615155"/>
            <a:ext cx="4308943" cy="458556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pc="-5" dirty="0"/>
              <a:t>if _t1 goto</a:t>
            </a:r>
            <a:r>
              <a:rPr spc="-82" dirty="0"/>
              <a:t> </a:t>
            </a:r>
            <a:r>
              <a:rPr spc="-5" dirty="0"/>
              <a:t>Loop</a:t>
            </a:r>
          </a:p>
        </p:txBody>
      </p:sp>
    </p:spTree>
    <p:extLst>
      <p:ext uri="{BB962C8B-B14F-4D97-AF65-F5344CB8AC3E}">
        <p14:creationId xmlns:p14="http://schemas.microsoft.com/office/powerpoint/2010/main" val="182634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988115" y="333675"/>
          <a:ext cx="3819731" cy="264763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72661"/>
                <a:gridCol w="428768"/>
                <a:gridCol w="414938"/>
                <a:gridCol w="442599"/>
                <a:gridCol w="360765"/>
              </a:tblGrid>
              <a:tr h="521878">
                <a:tc>
                  <a:txBody>
                    <a:bodyPr/>
                    <a:lstStyle/>
                    <a:p>
                      <a:pPr marR="68580" algn="r">
                        <a:lnSpc>
                          <a:spcPts val="1995"/>
                        </a:lnSpc>
                      </a:pP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while (y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&lt; </a:t>
                      </a: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z)</a:t>
                      </a:r>
                      <a:r>
                        <a:rPr sz="1800" b="1" spc="-9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{</a:t>
                      </a:r>
                      <a:endParaRPr sz="1800">
                        <a:latin typeface="Courier New"/>
                        <a:cs typeface="Courier New"/>
                      </a:endParaRPr>
                    </a:p>
                    <a:p>
                      <a:pPr marR="67945" algn="r">
                        <a:lnSpc>
                          <a:spcPts val="2330"/>
                        </a:lnSpc>
                      </a:pP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int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x = a</a:t>
                      </a:r>
                      <a:r>
                        <a:rPr sz="1800" b="1" spc="-11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985" algn="ctr">
                        <a:lnSpc>
                          <a:spcPct val="100000"/>
                        </a:lnSpc>
                        <a:spcBef>
                          <a:spcPts val="1925"/>
                        </a:spcBef>
                      </a:pP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b;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221876" marB="0"/>
                </a:tc>
                <a:tc rowSpan="2"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84127">
                <a:tc>
                  <a:txBody>
                    <a:bodyPr/>
                    <a:lstStyle/>
                    <a:p>
                      <a:pPr marL="640715">
                        <a:lnSpc>
                          <a:spcPts val="2000"/>
                        </a:lnSpc>
                      </a:pP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y </a:t>
                      </a: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+=</a:t>
                      </a:r>
                      <a:r>
                        <a:rPr sz="1800" b="1" spc="-4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x;</a:t>
                      </a:r>
                      <a:endParaRPr sz="1800">
                        <a:latin typeface="Courier New"/>
                        <a:cs typeface="Courier New"/>
                      </a:endParaRPr>
                    </a:p>
                    <a:p>
                      <a:pPr marL="31750">
                        <a:lnSpc>
                          <a:spcPts val="2335"/>
                        </a:lnSpc>
                      </a:pP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}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79204">
                <a:tc>
                  <a:txBody>
                    <a:bodyPr/>
                    <a:lstStyle/>
                    <a:p>
                      <a:pPr marL="839469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x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99124" marB="0"/>
                </a:tc>
                <a:tc>
                  <a:txBody>
                    <a:bodyPr/>
                    <a:lstStyle/>
                    <a:p>
                      <a:pPr marR="67945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=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99124" marB="0"/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a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99124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99124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b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99124" marB="0"/>
                </a:tc>
              </a:tr>
              <a:tr h="417819">
                <a:tc>
                  <a:txBody>
                    <a:bodyPr/>
                    <a:lstStyle/>
                    <a:p>
                      <a:pPr marL="31750">
                        <a:lnSpc>
                          <a:spcPts val="3304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Loop:</a:t>
                      </a:r>
                      <a:r>
                        <a:rPr sz="2900" spc="-3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8580" algn="ctr">
                        <a:lnSpc>
                          <a:spcPts val="3304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=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ts val="3304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x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304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3304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417531">
                <a:tc>
                  <a:txBody>
                    <a:bodyPr/>
                    <a:lstStyle/>
                    <a:p>
                      <a:pPr marL="1494790">
                        <a:lnSpc>
                          <a:spcPts val="3300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_t1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7945" algn="ctr">
                        <a:lnSpc>
                          <a:spcPts val="3300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=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3300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300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&lt;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3300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z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951694" y="1452282"/>
          <a:ext cx="2489627" cy="43568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9627"/>
              </a:tblGrid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Lexical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Syntax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Semantic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6208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Code</a:t>
                      </a:r>
                      <a:r>
                        <a:rPr sz="2200" spc="-3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712256" y="2615155"/>
            <a:ext cx="4308943" cy="458556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pc="-5" dirty="0"/>
              <a:t>if _t1 goto</a:t>
            </a:r>
            <a:r>
              <a:rPr spc="-82" dirty="0"/>
              <a:t> </a:t>
            </a:r>
            <a:r>
              <a:rPr spc="-5" dirty="0"/>
              <a:t>Loop</a:t>
            </a:r>
          </a:p>
        </p:txBody>
      </p:sp>
    </p:spTree>
    <p:extLst>
      <p:ext uri="{BB962C8B-B14F-4D97-AF65-F5344CB8AC3E}">
        <p14:creationId xmlns:p14="http://schemas.microsoft.com/office/powerpoint/2010/main" val="12831509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951694" y="1452282"/>
          <a:ext cx="2489627" cy="43568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9627"/>
              </a:tblGrid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Lexical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Syntax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Semantic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Code</a:t>
                      </a:r>
                      <a:r>
                        <a:rPr sz="2200" spc="-3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6208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988115" y="333675"/>
          <a:ext cx="3819731" cy="264763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72661"/>
                <a:gridCol w="428768"/>
                <a:gridCol w="414938"/>
                <a:gridCol w="442599"/>
                <a:gridCol w="360765"/>
              </a:tblGrid>
              <a:tr h="521878">
                <a:tc>
                  <a:txBody>
                    <a:bodyPr/>
                    <a:lstStyle/>
                    <a:p>
                      <a:pPr marR="68580" algn="r">
                        <a:lnSpc>
                          <a:spcPts val="1995"/>
                        </a:lnSpc>
                      </a:pP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while (y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&lt; </a:t>
                      </a: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z)</a:t>
                      </a:r>
                      <a:r>
                        <a:rPr sz="1800" b="1" spc="-9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{</a:t>
                      </a:r>
                      <a:endParaRPr sz="1800">
                        <a:latin typeface="Courier New"/>
                        <a:cs typeface="Courier New"/>
                      </a:endParaRPr>
                    </a:p>
                    <a:p>
                      <a:pPr marR="67945" algn="r">
                        <a:lnSpc>
                          <a:spcPts val="2330"/>
                        </a:lnSpc>
                      </a:pP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int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x = a</a:t>
                      </a:r>
                      <a:r>
                        <a:rPr sz="1800" b="1" spc="-11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985" algn="ctr">
                        <a:lnSpc>
                          <a:spcPct val="100000"/>
                        </a:lnSpc>
                        <a:spcBef>
                          <a:spcPts val="1925"/>
                        </a:spcBef>
                      </a:pP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b;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221876" marB="0"/>
                </a:tc>
                <a:tc rowSpan="2"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84127">
                <a:tc>
                  <a:txBody>
                    <a:bodyPr/>
                    <a:lstStyle/>
                    <a:p>
                      <a:pPr marL="640715">
                        <a:lnSpc>
                          <a:spcPts val="2000"/>
                        </a:lnSpc>
                      </a:pP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y </a:t>
                      </a: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+=</a:t>
                      </a:r>
                      <a:r>
                        <a:rPr sz="1800" b="1" spc="-4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x;</a:t>
                      </a:r>
                      <a:endParaRPr sz="1800">
                        <a:latin typeface="Courier New"/>
                        <a:cs typeface="Courier New"/>
                      </a:endParaRPr>
                    </a:p>
                    <a:p>
                      <a:pPr marL="31750">
                        <a:lnSpc>
                          <a:spcPts val="2335"/>
                        </a:lnSpc>
                      </a:pP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}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79204">
                <a:tc>
                  <a:txBody>
                    <a:bodyPr/>
                    <a:lstStyle/>
                    <a:p>
                      <a:pPr marL="839469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x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99124" marB="0"/>
                </a:tc>
                <a:tc>
                  <a:txBody>
                    <a:bodyPr/>
                    <a:lstStyle/>
                    <a:p>
                      <a:pPr marR="67945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=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99124" marB="0"/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a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99124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99124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b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99124" marB="0"/>
                </a:tc>
              </a:tr>
              <a:tr h="417819">
                <a:tc>
                  <a:txBody>
                    <a:bodyPr/>
                    <a:lstStyle/>
                    <a:p>
                      <a:pPr marL="31750">
                        <a:lnSpc>
                          <a:spcPts val="3304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Loop:</a:t>
                      </a:r>
                      <a:r>
                        <a:rPr sz="2900" spc="-3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8580" algn="ctr">
                        <a:lnSpc>
                          <a:spcPts val="3304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=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ts val="3304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x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304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3304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417531">
                <a:tc>
                  <a:txBody>
                    <a:bodyPr/>
                    <a:lstStyle/>
                    <a:p>
                      <a:pPr marL="1494790">
                        <a:lnSpc>
                          <a:spcPts val="3300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_t1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7945" algn="ctr">
                        <a:lnSpc>
                          <a:spcPts val="3300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=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3300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300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&lt;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3300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z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712256" y="2615155"/>
            <a:ext cx="4308943" cy="458556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pc="-5" dirty="0"/>
              <a:t>if _t1 goto</a:t>
            </a:r>
            <a:r>
              <a:rPr spc="-82" dirty="0"/>
              <a:t> </a:t>
            </a:r>
            <a:r>
              <a:rPr spc="-5" dirty="0"/>
              <a:t>Loop</a:t>
            </a:r>
          </a:p>
        </p:txBody>
      </p:sp>
    </p:spTree>
    <p:extLst>
      <p:ext uri="{BB962C8B-B14F-4D97-AF65-F5344CB8AC3E}">
        <p14:creationId xmlns:p14="http://schemas.microsoft.com/office/powerpoint/2010/main" val="2988233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951694" y="1452282"/>
          <a:ext cx="2489627" cy="43568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9627"/>
              </a:tblGrid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Lexical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Syntax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Semantic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Code</a:t>
                      </a:r>
                      <a:r>
                        <a:rPr sz="2200" spc="-3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6208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988115" y="333675"/>
          <a:ext cx="4492853" cy="306673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72661"/>
                <a:gridCol w="843706"/>
                <a:gridCol w="1004495"/>
                <a:gridCol w="471991"/>
              </a:tblGrid>
              <a:tr h="521878">
                <a:tc>
                  <a:txBody>
                    <a:bodyPr/>
                    <a:lstStyle/>
                    <a:p>
                      <a:pPr marR="68580" algn="r">
                        <a:lnSpc>
                          <a:spcPts val="1995"/>
                        </a:lnSpc>
                      </a:pP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while (y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&lt; </a:t>
                      </a: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z)</a:t>
                      </a:r>
                      <a:r>
                        <a:rPr sz="1800" b="1" spc="-9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{</a:t>
                      </a:r>
                      <a:endParaRPr sz="1800">
                        <a:latin typeface="Courier New"/>
                        <a:cs typeface="Courier New"/>
                      </a:endParaRPr>
                    </a:p>
                    <a:p>
                      <a:pPr marR="67945" algn="r">
                        <a:lnSpc>
                          <a:spcPts val="2330"/>
                        </a:lnSpc>
                      </a:pP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int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x = a</a:t>
                      </a:r>
                      <a:r>
                        <a:rPr sz="1800" b="1" spc="-11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1925"/>
                        </a:spcBef>
                      </a:pP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b;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221876" marB="0"/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84127">
                <a:tc>
                  <a:txBody>
                    <a:bodyPr/>
                    <a:lstStyle/>
                    <a:p>
                      <a:pPr marL="640715">
                        <a:lnSpc>
                          <a:spcPts val="2000"/>
                        </a:lnSpc>
                      </a:pP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y </a:t>
                      </a: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+=</a:t>
                      </a:r>
                      <a:r>
                        <a:rPr sz="1800" b="1" spc="-4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x;</a:t>
                      </a:r>
                      <a:endParaRPr sz="1800">
                        <a:latin typeface="Courier New"/>
                        <a:cs typeface="Courier New"/>
                      </a:endParaRPr>
                    </a:p>
                    <a:p>
                      <a:pPr marL="31750">
                        <a:lnSpc>
                          <a:spcPts val="2335"/>
                        </a:lnSpc>
                      </a:pP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}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79204">
                <a:tc>
                  <a:txBody>
                    <a:bodyPr/>
                    <a:lstStyle/>
                    <a:p>
                      <a:pPr marR="159385" algn="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add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99124" marB="0"/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$1,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99124" marB="0"/>
                </a:tc>
                <a:tc>
                  <a:txBody>
                    <a:bodyPr/>
                    <a:lstStyle/>
                    <a:p>
                      <a:pPr marL="121920" marR="3175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$2,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99124" marB="0"/>
                </a:tc>
                <a:tc>
                  <a:txBody>
                    <a:bodyPr/>
                    <a:lstStyle/>
                    <a:p>
                      <a:pPr marR="23495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$3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99124" marB="0"/>
                </a:tc>
              </a:tr>
              <a:tr h="417819">
                <a:tc>
                  <a:txBody>
                    <a:bodyPr/>
                    <a:lstStyle/>
                    <a:p>
                      <a:pPr marR="160020" algn="r">
                        <a:lnSpc>
                          <a:spcPts val="3304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Loop:</a:t>
                      </a:r>
                      <a:r>
                        <a:rPr sz="2900" spc="-1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add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ts val="3304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$4,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1285" marR="3175">
                        <a:lnSpc>
                          <a:spcPts val="3304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$1,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ctr">
                        <a:lnSpc>
                          <a:spcPts val="3304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$4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417819">
                <a:tc>
                  <a:txBody>
                    <a:bodyPr/>
                    <a:lstStyle/>
                    <a:p>
                      <a:pPr marR="159385" algn="r">
                        <a:lnSpc>
                          <a:spcPts val="3300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slt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ts val="3300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$6,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1920" marR="3175">
                        <a:lnSpc>
                          <a:spcPts val="3300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$1,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ctr">
                        <a:lnSpc>
                          <a:spcPts val="3300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$5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418107">
                <a:tc>
                  <a:txBody>
                    <a:bodyPr/>
                    <a:lstStyle/>
                    <a:p>
                      <a:pPr marR="159385" algn="r">
                        <a:lnSpc>
                          <a:spcPts val="3304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beq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ts val="3304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$6,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1920">
                        <a:lnSpc>
                          <a:spcPts val="3304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loop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726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Study</a:t>
            </a:r>
            <a:r>
              <a:rPr lang="en-US" spc="-95" dirty="0" smtClean="0"/>
              <a:t> </a:t>
            </a:r>
            <a:r>
              <a:rPr lang="en-US" dirty="0" smtClean="0"/>
              <a:t>Compilers?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Compilers enable programming at a high level  language instead of machine instructions.</a:t>
            </a:r>
          </a:p>
          <a:p>
            <a:pPr lvl="1"/>
            <a:r>
              <a:rPr lang="en-US" dirty="0" smtClean="0"/>
              <a:t>Malleability, Portability, Modularity, Simplicity,  Programmer Productivity</a:t>
            </a:r>
          </a:p>
          <a:p>
            <a:pPr lvl="1"/>
            <a:r>
              <a:rPr lang="en-US" dirty="0" smtClean="0"/>
              <a:t>Also Efficiency and Performance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65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951694" y="1452282"/>
          <a:ext cx="2489627" cy="43568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9627"/>
              </a:tblGrid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Lexical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Syntax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Semantic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Code</a:t>
                      </a:r>
                      <a:r>
                        <a:rPr sz="2200" spc="-3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620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988115" y="333675"/>
          <a:ext cx="4492853" cy="306673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72661"/>
                <a:gridCol w="843706"/>
                <a:gridCol w="1004495"/>
                <a:gridCol w="471991"/>
              </a:tblGrid>
              <a:tr h="521878">
                <a:tc>
                  <a:txBody>
                    <a:bodyPr/>
                    <a:lstStyle/>
                    <a:p>
                      <a:pPr marR="68580" algn="r">
                        <a:lnSpc>
                          <a:spcPts val="1995"/>
                        </a:lnSpc>
                      </a:pP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while (y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&lt; </a:t>
                      </a: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z)</a:t>
                      </a:r>
                      <a:r>
                        <a:rPr sz="1800" b="1" spc="-9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{</a:t>
                      </a:r>
                      <a:endParaRPr sz="1800">
                        <a:latin typeface="Courier New"/>
                        <a:cs typeface="Courier New"/>
                      </a:endParaRPr>
                    </a:p>
                    <a:p>
                      <a:pPr marR="67945" algn="r">
                        <a:lnSpc>
                          <a:spcPts val="2330"/>
                        </a:lnSpc>
                      </a:pP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int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x = a</a:t>
                      </a:r>
                      <a:r>
                        <a:rPr sz="1800" b="1" spc="-11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1925"/>
                        </a:spcBef>
                      </a:pP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b;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221876" marB="0"/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84127">
                <a:tc>
                  <a:txBody>
                    <a:bodyPr/>
                    <a:lstStyle/>
                    <a:p>
                      <a:pPr marL="640715">
                        <a:lnSpc>
                          <a:spcPts val="2000"/>
                        </a:lnSpc>
                      </a:pP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y </a:t>
                      </a: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+=</a:t>
                      </a:r>
                      <a:r>
                        <a:rPr sz="1800" b="1" spc="-4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x;</a:t>
                      </a:r>
                      <a:endParaRPr sz="1800">
                        <a:latin typeface="Courier New"/>
                        <a:cs typeface="Courier New"/>
                      </a:endParaRPr>
                    </a:p>
                    <a:p>
                      <a:pPr marL="31750">
                        <a:lnSpc>
                          <a:spcPts val="2335"/>
                        </a:lnSpc>
                      </a:pP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}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79204">
                <a:tc>
                  <a:txBody>
                    <a:bodyPr/>
                    <a:lstStyle/>
                    <a:p>
                      <a:pPr marR="159385" algn="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add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99124" marB="0"/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$1,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99124" marB="0"/>
                </a:tc>
                <a:tc>
                  <a:txBody>
                    <a:bodyPr/>
                    <a:lstStyle/>
                    <a:p>
                      <a:pPr marL="121920" marR="3175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$2,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99124" marB="0"/>
                </a:tc>
                <a:tc>
                  <a:txBody>
                    <a:bodyPr/>
                    <a:lstStyle/>
                    <a:p>
                      <a:pPr marR="23495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$3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99124" marB="0"/>
                </a:tc>
              </a:tr>
              <a:tr h="417819">
                <a:tc>
                  <a:txBody>
                    <a:bodyPr/>
                    <a:lstStyle/>
                    <a:p>
                      <a:pPr marR="160020" algn="r">
                        <a:lnSpc>
                          <a:spcPts val="3304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Loop:</a:t>
                      </a:r>
                      <a:r>
                        <a:rPr sz="2900" spc="-1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add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ts val="3304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$4,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1285" marR="3175">
                        <a:lnSpc>
                          <a:spcPts val="3304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$1,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ctr">
                        <a:lnSpc>
                          <a:spcPts val="3304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$4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417819">
                <a:tc>
                  <a:txBody>
                    <a:bodyPr/>
                    <a:lstStyle/>
                    <a:p>
                      <a:pPr marR="159385" algn="r">
                        <a:lnSpc>
                          <a:spcPts val="3300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slt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ts val="3300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$6,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1920" marR="3175">
                        <a:lnSpc>
                          <a:spcPts val="3300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$1,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ctr">
                        <a:lnSpc>
                          <a:spcPts val="3300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$5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418107">
                <a:tc>
                  <a:txBody>
                    <a:bodyPr/>
                    <a:lstStyle/>
                    <a:p>
                      <a:pPr marR="159385" algn="r">
                        <a:lnSpc>
                          <a:spcPts val="3304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beq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ts val="3304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$6,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1920">
                        <a:lnSpc>
                          <a:spcPts val="3304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loop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22615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951694" y="1452282"/>
          <a:ext cx="2489627" cy="43568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9627"/>
              </a:tblGrid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Lexical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Syntax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Semantic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Code</a:t>
                      </a:r>
                      <a:r>
                        <a:rPr sz="2200" spc="-3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6208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2005404" y="283540"/>
            <a:ext cx="2512679" cy="1084370"/>
          </a:xfrm>
          <a:prstGeom prst="rect">
            <a:avLst/>
          </a:prstGeom>
        </p:spPr>
        <p:txBody>
          <a:bodyPr vert="horz" wrap="square" lIns="0" tIns="27085" rIns="0" bIns="0" rtlCol="0">
            <a:spAutoFit/>
          </a:bodyPr>
          <a:lstStyle/>
          <a:p>
            <a:pPr marL="564223" marR="4611" indent="-553273">
              <a:lnSpc>
                <a:spcPct val="94400"/>
              </a:lnSpc>
              <a:spcBef>
                <a:spcPts val="212"/>
              </a:spcBef>
            </a:pPr>
            <a:r>
              <a:rPr sz="1815" b="1" spc="-5" dirty="0">
                <a:solidFill>
                  <a:srgbClr val="3B3B3B"/>
                </a:solidFill>
                <a:latin typeface="Courier New"/>
                <a:cs typeface="Courier New"/>
              </a:rPr>
              <a:t>while (y </a:t>
            </a:r>
            <a:r>
              <a:rPr sz="1815" b="1" dirty="0">
                <a:solidFill>
                  <a:srgbClr val="3B3B3B"/>
                </a:solidFill>
                <a:latin typeface="Courier New"/>
                <a:cs typeface="Courier New"/>
              </a:rPr>
              <a:t>&lt; </a:t>
            </a:r>
            <a:r>
              <a:rPr sz="1815" b="1" spc="-5" dirty="0">
                <a:solidFill>
                  <a:srgbClr val="3B3B3B"/>
                </a:solidFill>
                <a:latin typeface="Courier New"/>
                <a:cs typeface="Courier New"/>
              </a:rPr>
              <a:t>z) </a:t>
            </a:r>
            <a:r>
              <a:rPr sz="1815" b="1" dirty="0">
                <a:solidFill>
                  <a:srgbClr val="3B3B3B"/>
                </a:solidFill>
                <a:latin typeface="Courier New"/>
                <a:cs typeface="Courier New"/>
              </a:rPr>
              <a:t>{  </a:t>
            </a:r>
            <a:r>
              <a:rPr sz="1815" b="1" spc="-5" dirty="0">
                <a:solidFill>
                  <a:srgbClr val="3B3B3B"/>
                </a:solidFill>
                <a:latin typeface="Courier New"/>
                <a:cs typeface="Courier New"/>
              </a:rPr>
              <a:t>int </a:t>
            </a:r>
            <a:r>
              <a:rPr sz="1815" b="1" dirty="0">
                <a:solidFill>
                  <a:srgbClr val="3B3B3B"/>
                </a:solidFill>
                <a:latin typeface="Courier New"/>
                <a:cs typeface="Courier New"/>
              </a:rPr>
              <a:t>x = a +</a:t>
            </a:r>
            <a:r>
              <a:rPr sz="1815" b="1" spc="-103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1815" b="1" spc="-5" dirty="0">
                <a:solidFill>
                  <a:srgbClr val="3B3B3B"/>
                </a:solidFill>
                <a:latin typeface="Courier New"/>
                <a:cs typeface="Courier New"/>
              </a:rPr>
              <a:t>b;  </a:t>
            </a:r>
            <a:r>
              <a:rPr sz="1815" b="1" dirty="0">
                <a:solidFill>
                  <a:srgbClr val="3B3B3B"/>
                </a:solidFill>
                <a:latin typeface="Courier New"/>
                <a:cs typeface="Courier New"/>
              </a:rPr>
              <a:t>y </a:t>
            </a:r>
            <a:r>
              <a:rPr sz="1815" b="1" spc="-5" dirty="0">
                <a:solidFill>
                  <a:srgbClr val="3B3B3B"/>
                </a:solidFill>
                <a:latin typeface="Courier New"/>
                <a:cs typeface="Courier New"/>
              </a:rPr>
              <a:t>+=</a:t>
            </a:r>
            <a:r>
              <a:rPr sz="1815" b="1" spc="-32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1815" b="1" spc="-5" dirty="0">
                <a:solidFill>
                  <a:srgbClr val="3B3B3B"/>
                </a:solidFill>
                <a:latin typeface="Courier New"/>
                <a:cs typeface="Courier New"/>
              </a:rPr>
              <a:t>x;</a:t>
            </a:r>
            <a:endParaRPr sz="1815">
              <a:latin typeface="Courier New"/>
              <a:cs typeface="Courier New"/>
            </a:endParaRPr>
          </a:p>
          <a:p>
            <a:pPr marL="11527">
              <a:lnSpc>
                <a:spcPts val="2060"/>
              </a:lnSpc>
            </a:pPr>
            <a:r>
              <a:rPr sz="1815" b="1" dirty="0">
                <a:solidFill>
                  <a:srgbClr val="3B3B3B"/>
                </a:solidFill>
                <a:latin typeface="Courier New"/>
                <a:cs typeface="Courier New"/>
              </a:rPr>
              <a:t>}</a:t>
            </a:r>
            <a:endParaRPr sz="1815">
              <a:latin typeface="Courier New"/>
              <a:cs typeface="Courier New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988115" y="1700777"/>
          <a:ext cx="4926233" cy="12573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5966"/>
                <a:gridCol w="885200"/>
                <a:gridCol w="885201"/>
                <a:gridCol w="885201"/>
                <a:gridCol w="1024665"/>
              </a:tblGrid>
              <a:tr h="4181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13664" algn="r">
                        <a:lnSpc>
                          <a:spcPts val="3304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add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304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$1,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1920">
                        <a:lnSpc>
                          <a:spcPts val="3304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$2,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1920">
                        <a:lnSpc>
                          <a:spcPts val="3304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$3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417819">
                <a:tc>
                  <a:txBody>
                    <a:bodyPr/>
                    <a:lstStyle/>
                    <a:p>
                      <a:pPr marL="31750">
                        <a:lnSpc>
                          <a:spcPts val="3304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Loop: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14300" algn="r">
                        <a:lnSpc>
                          <a:spcPts val="3304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add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304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$4,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1285">
                        <a:lnSpc>
                          <a:spcPts val="3304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$1,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1285">
                        <a:lnSpc>
                          <a:spcPts val="3304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$4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4175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13664" algn="r">
                        <a:lnSpc>
                          <a:spcPts val="3300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blt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300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$1,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1920">
                        <a:lnSpc>
                          <a:spcPts val="3300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$5,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1920">
                        <a:lnSpc>
                          <a:spcPts val="3300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loop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490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60315" y="503689"/>
            <a:ext cx="5859844" cy="626102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3993" spc="336" dirty="0">
                <a:latin typeface="Cambria"/>
                <a:cs typeface="Cambria"/>
              </a:rPr>
              <a:t>Why </a:t>
            </a:r>
            <a:r>
              <a:rPr sz="3993" spc="386" dirty="0">
                <a:latin typeface="Cambria"/>
                <a:cs typeface="Cambria"/>
              </a:rPr>
              <a:t>Study</a:t>
            </a:r>
            <a:r>
              <a:rPr sz="3993" spc="394" dirty="0">
                <a:latin typeface="Cambria"/>
                <a:cs typeface="Cambria"/>
              </a:rPr>
              <a:t> </a:t>
            </a:r>
            <a:r>
              <a:rPr sz="3993" spc="363" dirty="0">
                <a:latin typeface="Cambria"/>
                <a:cs typeface="Cambria"/>
              </a:rPr>
              <a:t>Compilers?</a:t>
            </a:r>
            <a:endParaRPr sz="3993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64188" y="1694330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41" dirty="0">
                <a:solidFill>
                  <a:srgbClr val="3B3B3B"/>
                </a:solidFill>
                <a:cs typeface="Calibri"/>
              </a:rPr>
              <a:t>●</a:t>
            </a:r>
            <a:endParaRPr sz="1316">
              <a:solidFill>
                <a:prstClr val="black"/>
              </a:solidFill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64188" y="2727064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41" dirty="0">
                <a:solidFill>
                  <a:srgbClr val="3B3B3B"/>
                </a:solidFill>
                <a:cs typeface="Calibri"/>
              </a:rPr>
              <a:t>●</a:t>
            </a:r>
            <a:endParaRPr sz="1316">
              <a:solidFill>
                <a:prstClr val="black"/>
              </a:solidFill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64188" y="3324113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41" dirty="0">
                <a:solidFill>
                  <a:srgbClr val="3B3B3B"/>
                </a:solidFill>
                <a:cs typeface="Calibri"/>
              </a:rPr>
              <a:t>●</a:t>
            </a:r>
            <a:endParaRPr sz="1316">
              <a:solidFill>
                <a:prstClr val="black"/>
              </a:solidFill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64188" y="4356848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41" dirty="0">
                <a:solidFill>
                  <a:srgbClr val="3B3B3B"/>
                </a:solidFill>
                <a:cs typeface="Calibri"/>
              </a:rPr>
              <a:t>●</a:t>
            </a:r>
            <a:endParaRPr sz="1316">
              <a:solidFill>
                <a:prstClr val="black"/>
              </a:solidFill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64188" y="5388429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41" dirty="0">
                <a:solidFill>
                  <a:srgbClr val="3B3B3B"/>
                </a:solidFill>
                <a:cs typeface="Calibri"/>
              </a:rPr>
              <a:t>●</a:t>
            </a:r>
            <a:endParaRPr sz="1316">
              <a:solidFill>
                <a:prstClr val="black"/>
              </a:solidFill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58101" y="1572152"/>
            <a:ext cx="7295990" cy="4170901"/>
          </a:xfrm>
          <a:prstGeom prst="rect">
            <a:avLst/>
          </a:prstGeom>
        </p:spPr>
        <p:txBody>
          <a:bodyPr vert="horz" wrap="square" lIns="0" tIns="32273" rIns="0" bIns="0" rtlCol="0">
            <a:spAutoFit/>
          </a:bodyPr>
          <a:lstStyle/>
          <a:p>
            <a:pPr marL="11527" marR="563647">
              <a:lnSpc>
                <a:spcPts val="3422"/>
              </a:lnSpc>
              <a:spcBef>
                <a:spcPts val="254"/>
              </a:spcBef>
            </a:pPr>
            <a:r>
              <a:rPr sz="2904" spc="222" dirty="0">
                <a:solidFill>
                  <a:srgbClr val="3B3B3B"/>
                </a:solidFill>
                <a:latin typeface="Cambria"/>
                <a:cs typeface="Cambria"/>
              </a:rPr>
              <a:t>Build </a:t>
            </a:r>
            <a:r>
              <a:rPr sz="2904" spc="313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904" b="1" spc="259" dirty="0">
                <a:solidFill>
                  <a:srgbClr val="3B3B3B"/>
                </a:solidFill>
                <a:latin typeface="Trebuchet MS"/>
                <a:cs typeface="Trebuchet MS"/>
              </a:rPr>
              <a:t>large, </a:t>
            </a:r>
            <a:r>
              <a:rPr sz="2904" b="1" spc="327" dirty="0">
                <a:solidFill>
                  <a:srgbClr val="3B3B3B"/>
                </a:solidFill>
                <a:latin typeface="Trebuchet MS"/>
                <a:cs typeface="Trebuchet MS"/>
              </a:rPr>
              <a:t>ambitious</a:t>
            </a:r>
            <a:r>
              <a:rPr sz="2904" b="1" dirty="0">
                <a:solidFill>
                  <a:srgbClr val="3B3B3B"/>
                </a:solidFill>
                <a:latin typeface="Trebuchet MS"/>
                <a:cs typeface="Trebuchet MS"/>
              </a:rPr>
              <a:t> </a:t>
            </a:r>
            <a:r>
              <a:rPr sz="2904" b="1" spc="254" dirty="0">
                <a:solidFill>
                  <a:srgbClr val="3B3B3B"/>
                </a:solidFill>
                <a:latin typeface="Trebuchet MS"/>
                <a:cs typeface="Trebuchet MS"/>
              </a:rPr>
              <a:t>software  </a:t>
            </a:r>
            <a:r>
              <a:rPr sz="2904" b="1" spc="309" dirty="0">
                <a:solidFill>
                  <a:srgbClr val="3B3B3B"/>
                </a:solidFill>
                <a:latin typeface="Trebuchet MS"/>
                <a:cs typeface="Trebuchet MS"/>
              </a:rPr>
              <a:t>system</a:t>
            </a:r>
            <a:r>
              <a:rPr sz="2904" spc="309" dirty="0">
                <a:solidFill>
                  <a:srgbClr val="3B3B3B"/>
                </a:solidFill>
                <a:latin typeface="Cambria"/>
                <a:cs typeface="Cambria"/>
              </a:rPr>
              <a:t>.</a:t>
            </a:r>
            <a:endParaRPr sz="2904">
              <a:solidFill>
                <a:prstClr val="black"/>
              </a:solidFill>
              <a:latin typeface="Cambria"/>
              <a:cs typeface="Cambria"/>
            </a:endParaRPr>
          </a:p>
          <a:p>
            <a:pPr marL="11527">
              <a:spcBef>
                <a:spcPts val="1125"/>
              </a:spcBef>
              <a:tabLst>
                <a:tab pos="2160646" algn="l"/>
              </a:tabLst>
            </a:pPr>
            <a:r>
              <a:rPr sz="2904" spc="381" dirty="0">
                <a:solidFill>
                  <a:srgbClr val="3B3B3B"/>
                </a:solidFill>
                <a:latin typeface="Cambria"/>
                <a:cs typeface="Cambria"/>
              </a:rPr>
              <a:t>See</a:t>
            </a:r>
            <a:r>
              <a:rPr sz="2904" spc="29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904" spc="218" dirty="0">
                <a:solidFill>
                  <a:srgbClr val="3B3B3B"/>
                </a:solidFill>
                <a:latin typeface="Cambria"/>
                <a:cs typeface="Cambria"/>
              </a:rPr>
              <a:t>theory	</a:t>
            </a:r>
            <a:r>
              <a:rPr sz="2904" b="1" spc="331" dirty="0">
                <a:solidFill>
                  <a:srgbClr val="3B3B3B"/>
                </a:solidFill>
                <a:latin typeface="Trebuchet MS"/>
                <a:cs typeface="Trebuchet MS"/>
              </a:rPr>
              <a:t>come </a:t>
            </a:r>
            <a:r>
              <a:rPr sz="2904" b="1" spc="241" dirty="0">
                <a:solidFill>
                  <a:srgbClr val="3B3B3B"/>
                </a:solidFill>
                <a:latin typeface="Trebuchet MS"/>
                <a:cs typeface="Trebuchet MS"/>
              </a:rPr>
              <a:t>to</a:t>
            </a:r>
            <a:r>
              <a:rPr sz="2904" b="1" spc="-73" dirty="0">
                <a:solidFill>
                  <a:srgbClr val="3B3B3B"/>
                </a:solidFill>
                <a:latin typeface="Trebuchet MS"/>
                <a:cs typeface="Trebuchet MS"/>
              </a:rPr>
              <a:t> </a:t>
            </a:r>
            <a:r>
              <a:rPr sz="2904" b="1" spc="231" dirty="0">
                <a:solidFill>
                  <a:srgbClr val="3B3B3B"/>
                </a:solidFill>
                <a:latin typeface="Trebuchet MS"/>
                <a:cs typeface="Trebuchet MS"/>
              </a:rPr>
              <a:t>life</a:t>
            </a:r>
            <a:r>
              <a:rPr sz="2904" spc="231" dirty="0">
                <a:solidFill>
                  <a:srgbClr val="3B3B3B"/>
                </a:solidFill>
                <a:latin typeface="Cambria"/>
                <a:cs typeface="Cambria"/>
              </a:rPr>
              <a:t>.</a:t>
            </a:r>
            <a:endParaRPr sz="2904">
              <a:solidFill>
                <a:prstClr val="black"/>
              </a:solidFill>
              <a:latin typeface="Cambria"/>
              <a:cs typeface="Cambria"/>
            </a:endParaRPr>
          </a:p>
          <a:p>
            <a:pPr marL="11527" marR="647214">
              <a:lnSpc>
                <a:spcPts val="3422"/>
              </a:lnSpc>
              <a:spcBef>
                <a:spcPts val="1380"/>
              </a:spcBef>
            </a:pPr>
            <a:r>
              <a:rPr sz="2904" spc="277" dirty="0">
                <a:solidFill>
                  <a:srgbClr val="3B3B3B"/>
                </a:solidFill>
                <a:latin typeface="Cambria"/>
                <a:cs typeface="Cambria"/>
              </a:rPr>
              <a:t>Learn </a:t>
            </a:r>
            <a:r>
              <a:rPr sz="2904" spc="231" dirty="0">
                <a:solidFill>
                  <a:srgbClr val="3B3B3B"/>
                </a:solidFill>
                <a:latin typeface="Cambria"/>
                <a:cs typeface="Cambria"/>
              </a:rPr>
              <a:t>how </a:t>
            </a:r>
            <a:r>
              <a:rPr sz="2904" spc="195" dirty="0">
                <a:solidFill>
                  <a:srgbClr val="3B3B3B"/>
                </a:solidFill>
                <a:latin typeface="Cambria"/>
                <a:cs typeface="Cambria"/>
              </a:rPr>
              <a:t>to </a:t>
            </a:r>
            <a:r>
              <a:rPr sz="2904" b="1" spc="309" dirty="0">
                <a:solidFill>
                  <a:srgbClr val="3B3B3B"/>
                </a:solidFill>
                <a:latin typeface="Trebuchet MS"/>
                <a:cs typeface="Trebuchet MS"/>
              </a:rPr>
              <a:t>build </a:t>
            </a:r>
            <a:r>
              <a:rPr sz="2904" b="1" spc="404" dirty="0">
                <a:solidFill>
                  <a:srgbClr val="3B3B3B"/>
                </a:solidFill>
                <a:latin typeface="Trebuchet MS"/>
                <a:cs typeface="Trebuchet MS"/>
              </a:rPr>
              <a:t>programming  </a:t>
            </a:r>
            <a:r>
              <a:rPr sz="2904" b="1" spc="371" dirty="0">
                <a:solidFill>
                  <a:srgbClr val="3B3B3B"/>
                </a:solidFill>
                <a:latin typeface="Trebuchet MS"/>
                <a:cs typeface="Trebuchet MS"/>
              </a:rPr>
              <a:t>languages</a:t>
            </a:r>
            <a:r>
              <a:rPr sz="2904" spc="371" dirty="0">
                <a:solidFill>
                  <a:srgbClr val="3B3B3B"/>
                </a:solidFill>
                <a:latin typeface="Cambria"/>
                <a:cs typeface="Cambria"/>
              </a:rPr>
              <a:t>.</a:t>
            </a:r>
            <a:endParaRPr sz="2904">
              <a:solidFill>
                <a:prstClr val="black"/>
              </a:solidFill>
              <a:latin typeface="Cambria"/>
              <a:cs typeface="Cambria"/>
            </a:endParaRPr>
          </a:p>
          <a:p>
            <a:pPr marL="11527" marR="20748">
              <a:lnSpc>
                <a:spcPts val="3422"/>
              </a:lnSpc>
              <a:spcBef>
                <a:spcPts val="1293"/>
              </a:spcBef>
            </a:pPr>
            <a:r>
              <a:rPr sz="2904" spc="277" dirty="0">
                <a:solidFill>
                  <a:srgbClr val="3B3B3B"/>
                </a:solidFill>
                <a:latin typeface="Cambria"/>
                <a:cs typeface="Cambria"/>
              </a:rPr>
              <a:t>Learn </a:t>
            </a:r>
            <a:r>
              <a:rPr sz="2904" b="1" spc="300" dirty="0">
                <a:solidFill>
                  <a:srgbClr val="3B3B3B"/>
                </a:solidFill>
                <a:latin typeface="Trebuchet MS"/>
                <a:cs typeface="Trebuchet MS"/>
              </a:rPr>
              <a:t>how </a:t>
            </a:r>
            <a:r>
              <a:rPr sz="2904" b="1" spc="404" dirty="0">
                <a:solidFill>
                  <a:srgbClr val="3B3B3B"/>
                </a:solidFill>
                <a:latin typeface="Trebuchet MS"/>
                <a:cs typeface="Trebuchet MS"/>
              </a:rPr>
              <a:t>programming</a:t>
            </a:r>
            <a:r>
              <a:rPr sz="2904" b="1" spc="-36" dirty="0">
                <a:solidFill>
                  <a:srgbClr val="3B3B3B"/>
                </a:solidFill>
                <a:latin typeface="Trebuchet MS"/>
                <a:cs typeface="Trebuchet MS"/>
              </a:rPr>
              <a:t> </a:t>
            </a:r>
            <a:r>
              <a:rPr sz="2904" b="1" spc="377" dirty="0">
                <a:solidFill>
                  <a:srgbClr val="3B3B3B"/>
                </a:solidFill>
                <a:latin typeface="Trebuchet MS"/>
                <a:cs typeface="Trebuchet MS"/>
              </a:rPr>
              <a:t>languages  </a:t>
            </a:r>
            <a:r>
              <a:rPr sz="2904" b="1" spc="309" dirty="0">
                <a:solidFill>
                  <a:srgbClr val="3B3B3B"/>
                </a:solidFill>
                <a:latin typeface="Trebuchet MS"/>
                <a:cs typeface="Trebuchet MS"/>
              </a:rPr>
              <a:t>work</a:t>
            </a:r>
            <a:r>
              <a:rPr sz="2904" spc="309" dirty="0">
                <a:solidFill>
                  <a:srgbClr val="3B3B3B"/>
                </a:solidFill>
                <a:latin typeface="Cambria"/>
                <a:cs typeface="Cambria"/>
              </a:rPr>
              <a:t>.</a:t>
            </a:r>
            <a:endParaRPr sz="2904">
              <a:solidFill>
                <a:prstClr val="black"/>
              </a:solidFill>
              <a:latin typeface="Cambria"/>
              <a:cs typeface="Cambria"/>
            </a:endParaRPr>
          </a:p>
          <a:p>
            <a:pPr marL="11527">
              <a:spcBef>
                <a:spcPts val="1112"/>
              </a:spcBef>
            </a:pPr>
            <a:r>
              <a:rPr sz="2904" spc="277" dirty="0">
                <a:solidFill>
                  <a:srgbClr val="3B3B3B"/>
                </a:solidFill>
                <a:latin typeface="Cambria"/>
                <a:cs typeface="Cambria"/>
              </a:rPr>
              <a:t>Learn </a:t>
            </a:r>
            <a:r>
              <a:rPr sz="2904" b="1" spc="259" dirty="0">
                <a:solidFill>
                  <a:srgbClr val="3B3B3B"/>
                </a:solidFill>
                <a:latin typeface="Trebuchet MS"/>
                <a:cs typeface="Trebuchet MS"/>
              </a:rPr>
              <a:t>tradeoffs </a:t>
            </a:r>
            <a:r>
              <a:rPr sz="2904" b="1" spc="309" dirty="0">
                <a:solidFill>
                  <a:srgbClr val="3B3B3B"/>
                </a:solidFill>
                <a:latin typeface="Trebuchet MS"/>
                <a:cs typeface="Trebuchet MS"/>
              </a:rPr>
              <a:t>in </a:t>
            </a:r>
            <a:r>
              <a:rPr sz="2904" b="1" spc="377" dirty="0">
                <a:solidFill>
                  <a:srgbClr val="3B3B3B"/>
                </a:solidFill>
                <a:latin typeface="Trebuchet MS"/>
                <a:cs typeface="Trebuchet MS"/>
              </a:rPr>
              <a:t>language</a:t>
            </a:r>
            <a:r>
              <a:rPr sz="2904" b="1" spc="-163" dirty="0">
                <a:solidFill>
                  <a:srgbClr val="3B3B3B"/>
                </a:solidFill>
                <a:latin typeface="Trebuchet MS"/>
                <a:cs typeface="Trebuchet MS"/>
              </a:rPr>
              <a:t> </a:t>
            </a:r>
            <a:r>
              <a:rPr sz="2904" b="1" spc="354" dirty="0">
                <a:solidFill>
                  <a:srgbClr val="3B3B3B"/>
                </a:solidFill>
                <a:latin typeface="Trebuchet MS"/>
                <a:cs typeface="Trebuchet MS"/>
              </a:rPr>
              <a:t>design</a:t>
            </a:r>
            <a:r>
              <a:rPr sz="2904" spc="354" dirty="0">
                <a:solidFill>
                  <a:srgbClr val="3B3B3B"/>
                </a:solidFill>
                <a:latin typeface="Cambria"/>
                <a:cs typeface="Cambria"/>
              </a:rPr>
              <a:t>.</a:t>
            </a:r>
            <a:endParaRPr sz="2904">
              <a:solidFill>
                <a:prstClr val="black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53663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10" dirty="0" smtClean="0"/>
              <a:t>Compilers Construction touches  </a:t>
            </a:r>
            <a:r>
              <a:rPr lang="en-US" spc="15" dirty="0" smtClean="0"/>
              <a:t>many </a:t>
            </a:r>
            <a:r>
              <a:rPr lang="en-US" spc="5" dirty="0" smtClean="0"/>
              <a:t>topics in </a:t>
            </a:r>
            <a:r>
              <a:rPr lang="en-US" spc="10" dirty="0" smtClean="0"/>
              <a:t>Computer</a:t>
            </a:r>
            <a:r>
              <a:rPr lang="en-US" spc="-130" dirty="0" smtClean="0"/>
              <a:t> </a:t>
            </a:r>
            <a:r>
              <a:rPr lang="en-US" spc="10" dirty="0" smtClean="0"/>
              <a:t>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89255" lvl="0" indent="-377190">
              <a:lnSpc>
                <a:spcPct val="100000"/>
              </a:lnSpc>
              <a:spcBef>
                <a:spcPts val="365"/>
              </a:spcBef>
              <a:buFontTx/>
              <a:buChar char="•"/>
              <a:tabLst>
                <a:tab pos="389255" algn="l"/>
                <a:tab pos="389890" algn="l"/>
              </a:tabLst>
            </a:pPr>
            <a:r>
              <a:rPr lang="en-US" sz="2200" spc="-5" dirty="0">
                <a:latin typeface="Tahoma"/>
                <a:cs typeface="Tahoma"/>
              </a:rPr>
              <a:t>Theory</a:t>
            </a:r>
            <a:endParaRPr lang="en-US" sz="2200" dirty="0">
              <a:latin typeface="Tahoma"/>
              <a:cs typeface="Tahoma"/>
            </a:endParaRPr>
          </a:p>
          <a:p>
            <a:pPr marL="829944" lvl="1" indent="-314960">
              <a:lnSpc>
                <a:spcPct val="100000"/>
              </a:lnSpc>
              <a:spcBef>
                <a:spcPts val="270"/>
              </a:spcBef>
              <a:buFontTx/>
              <a:buChar char="–"/>
              <a:tabLst>
                <a:tab pos="829944" algn="l"/>
                <a:tab pos="830580" algn="l"/>
              </a:tabLst>
            </a:pPr>
            <a:r>
              <a:rPr lang="en-US" sz="1950" spc="5" dirty="0">
                <a:latin typeface="Tahoma"/>
                <a:cs typeface="Tahoma"/>
              </a:rPr>
              <a:t>Finite </a:t>
            </a:r>
            <a:r>
              <a:rPr lang="en-US" sz="1950" spc="10" dirty="0">
                <a:latin typeface="Tahoma"/>
                <a:cs typeface="Tahoma"/>
              </a:rPr>
              <a:t>State Automata, Grammars and </a:t>
            </a:r>
            <a:r>
              <a:rPr lang="en-US" sz="1950" spc="5" dirty="0">
                <a:latin typeface="Tahoma"/>
                <a:cs typeface="Tahoma"/>
              </a:rPr>
              <a:t>Parsing,</a:t>
            </a:r>
            <a:r>
              <a:rPr lang="en-US" sz="1950" spc="60" dirty="0">
                <a:latin typeface="Tahoma"/>
                <a:cs typeface="Tahoma"/>
              </a:rPr>
              <a:t> </a:t>
            </a:r>
            <a:r>
              <a:rPr lang="en-US" sz="1950" spc="5" dirty="0">
                <a:latin typeface="Tahoma"/>
                <a:cs typeface="Tahoma"/>
              </a:rPr>
              <a:t>data-flow</a:t>
            </a:r>
            <a:endParaRPr lang="en-US" sz="1950" dirty="0">
              <a:latin typeface="Tahoma"/>
              <a:cs typeface="Tahoma"/>
            </a:endParaRPr>
          </a:p>
          <a:p>
            <a:pPr marL="389890" lvl="0" indent="-377825">
              <a:lnSpc>
                <a:spcPct val="100000"/>
              </a:lnSpc>
              <a:spcBef>
                <a:spcPts val="265"/>
              </a:spcBef>
              <a:buFontTx/>
              <a:buChar char="•"/>
              <a:tabLst>
                <a:tab pos="389890" algn="l"/>
                <a:tab pos="390525" algn="l"/>
              </a:tabLst>
            </a:pPr>
            <a:r>
              <a:rPr lang="en-US" sz="2200" dirty="0">
                <a:latin typeface="Tahoma"/>
                <a:cs typeface="Tahoma"/>
              </a:rPr>
              <a:t>Algorithms</a:t>
            </a:r>
          </a:p>
          <a:p>
            <a:pPr marL="829944" lvl="1" indent="-314960">
              <a:lnSpc>
                <a:spcPct val="100000"/>
              </a:lnSpc>
              <a:spcBef>
                <a:spcPts val="265"/>
              </a:spcBef>
              <a:buFontTx/>
              <a:buChar char="–"/>
              <a:tabLst>
                <a:tab pos="829944" algn="l"/>
                <a:tab pos="830580" algn="l"/>
              </a:tabLst>
            </a:pPr>
            <a:r>
              <a:rPr lang="en-US" sz="1950" spc="10" dirty="0">
                <a:latin typeface="Tahoma"/>
                <a:cs typeface="Tahoma"/>
              </a:rPr>
              <a:t>Graph </a:t>
            </a:r>
            <a:r>
              <a:rPr lang="en-US" sz="1950" spc="5" dirty="0">
                <a:latin typeface="Tahoma"/>
                <a:cs typeface="Tahoma"/>
              </a:rPr>
              <a:t>manipulation, </a:t>
            </a:r>
            <a:r>
              <a:rPr lang="en-US" sz="1950" spc="15" dirty="0">
                <a:latin typeface="Tahoma"/>
                <a:cs typeface="Tahoma"/>
              </a:rPr>
              <a:t>dynamic</a:t>
            </a:r>
            <a:r>
              <a:rPr lang="en-US" sz="1950" spc="55" dirty="0">
                <a:latin typeface="Tahoma"/>
                <a:cs typeface="Tahoma"/>
              </a:rPr>
              <a:t> </a:t>
            </a:r>
            <a:r>
              <a:rPr lang="en-US" sz="1950" spc="15" dirty="0">
                <a:latin typeface="Tahoma"/>
                <a:cs typeface="Tahoma"/>
              </a:rPr>
              <a:t>programming</a:t>
            </a:r>
            <a:endParaRPr lang="en-US" sz="1950" dirty="0">
              <a:latin typeface="Tahoma"/>
              <a:cs typeface="Tahoma"/>
            </a:endParaRPr>
          </a:p>
          <a:p>
            <a:pPr marL="389890" lvl="0" indent="-377825">
              <a:lnSpc>
                <a:spcPct val="100000"/>
              </a:lnSpc>
              <a:spcBef>
                <a:spcPts val="275"/>
              </a:spcBef>
              <a:buFontTx/>
              <a:buChar char="•"/>
              <a:tabLst>
                <a:tab pos="389890" algn="l"/>
                <a:tab pos="390525" algn="l"/>
              </a:tabLst>
            </a:pPr>
            <a:r>
              <a:rPr lang="en-US" sz="2200" dirty="0">
                <a:latin typeface="Tahoma"/>
                <a:cs typeface="Tahoma"/>
              </a:rPr>
              <a:t>Data</a:t>
            </a:r>
            <a:r>
              <a:rPr lang="en-US" sz="2200" spc="-10" dirty="0">
                <a:latin typeface="Tahoma"/>
                <a:cs typeface="Tahoma"/>
              </a:rPr>
              <a:t> </a:t>
            </a:r>
            <a:r>
              <a:rPr lang="en-US" sz="2200" dirty="0">
                <a:latin typeface="Tahoma"/>
                <a:cs typeface="Tahoma"/>
              </a:rPr>
              <a:t>structures</a:t>
            </a:r>
          </a:p>
          <a:p>
            <a:pPr marL="829944" lvl="1" indent="-314960">
              <a:lnSpc>
                <a:spcPct val="100000"/>
              </a:lnSpc>
              <a:spcBef>
                <a:spcPts val="265"/>
              </a:spcBef>
              <a:buFontTx/>
              <a:buChar char="–"/>
              <a:tabLst>
                <a:tab pos="829944" algn="l"/>
                <a:tab pos="830580" algn="l"/>
              </a:tabLst>
            </a:pPr>
            <a:r>
              <a:rPr lang="en-US" sz="1950" spc="10" dirty="0">
                <a:latin typeface="Tahoma"/>
                <a:cs typeface="Tahoma"/>
              </a:rPr>
              <a:t>Symbol </a:t>
            </a:r>
            <a:r>
              <a:rPr lang="en-US" sz="1950" spc="5" dirty="0">
                <a:latin typeface="Tahoma"/>
                <a:cs typeface="Tahoma"/>
              </a:rPr>
              <a:t>tables, abstract syntax</a:t>
            </a:r>
            <a:r>
              <a:rPr lang="en-US" sz="1950" spc="60" dirty="0">
                <a:latin typeface="Tahoma"/>
                <a:cs typeface="Tahoma"/>
              </a:rPr>
              <a:t> </a:t>
            </a:r>
            <a:r>
              <a:rPr lang="en-US" sz="1950" spc="5" dirty="0">
                <a:latin typeface="Tahoma"/>
                <a:cs typeface="Tahoma"/>
              </a:rPr>
              <a:t>trees</a:t>
            </a:r>
            <a:endParaRPr lang="en-US" sz="1950" dirty="0">
              <a:latin typeface="Tahoma"/>
              <a:cs typeface="Tahoma"/>
            </a:endParaRPr>
          </a:p>
          <a:p>
            <a:pPr marL="389890" lvl="0" indent="-377190">
              <a:lnSpc>
                <a:spcPct val="100000"/>
              </a:lnSpc>
              <a:spcBef>
                <a:spcPts val="275"/>
              </a:spcBef>
              <a:buFontTx/>
              <a:buChar char="•"/>
              <a:tabLst>
                <a:tab pos="389255" algn="l"/>
                <a:tab pos="389890" algn="l"/>
              </a:tabLst>
            </a:pPr>
            <a:r>
              <a:rPr lang="en-US" sz="2200" spc="-5" dirty="0">
                <a:latin typeface="Tahoma"/>
                <a:cs typeface="Tahoma"/>
              </a:rPr>
              <a:t>Systems</a:t>
            </a:r>
            <a:endParaRPr lang="en-US" sz="2200" dirty="0">
              <a:latin typeface="Tahoma"/>
              <a:cs typeface="Tahoma"/>
            </a:endParaRPr>
          </a:p>
          <a:p>
            <a:pPr marL="829944" lvl="1" indent="-314960">
              <a:lnSpc>
                <a:spcPct val="100000"/>
              </a:lnSpc>
              <a:spcBef>
                <a:spcPts val="265"/>
              </a:spcBef>
              <a:buFontTx/>
              <a:buChar char="–"/>
              <a:tabLst>
                <a:tab pos="829944" algn="l"/>
                <a:tab pos="830580" algn="l"/>
              </a:tabLst>
            </a:pPr>
            <a:r>
              <a:rPr lang="en-US" sz="1950" spc="5" dirty="0">
                <a:latin typeface="Tahoma"/>
                <a:cs typeface="Tahoma"/>
              </a:rPr>
              <a:t>Allocation </a:t>
            </a:r>
            <a:r>
              <a:rPr lang="en-US" sz="1950" spc="10" dirty="0">
                <a:latin typeface="Tahoma"/>
                <a:cs typeface="Tahoma"/>
              </a:rPr>
              <a:t>and naming, </a:t>
            </a:r>
            <a:r>
              <a:rPr lang="en-US" sz="1950" spc="5" dirty="0">
                <a:latin typeface="Tahoma"/>
                <a:cs typeface="Tahoma"/>
              </a:rPr>
              <a:t>multi-pass systems, compiler</a:t>
            </a:r>
            <a:r>
              <a:rPr lang="en-US" sz="1950" spc="85" dirty="0">
                <a:latin typeface="Tahoma"/>
                <a:cs typeface="Tahoma"/>
              </a:rPr>
              <a:t> </a:t>
            </a:r>
            <a:r>
              <a:rPr lang="en-US" sz="1950" spc="5" dirty="0">
                <a:latin typeface="Tahoma"/>
                <a:cs typeface="Tahoma"/>
              </a:rPr>
              <a:t>construction</a:t>
            </a:r>
            <a:endParaRPr lang="en-US" sz="1950" dirty="0">
              <a:latin typeface="Tahoma"/>
              <a:cs typeface="Tahoma"/>
            </a:endParaRPr>
          </a:p>
          <a:p>
            <a:pPr marL="389890" lvl="0" indent="-377825">
              <a:lnSpc>
                <a:spcPct val="100000"/>
              </a:lnSpc>
              <a:spcBef>
                <a:spcPts val="270"/>
              </a:spcBef>
              <a:buFontTx/>
              <a:buChar char="•"/>
              <a:tabLst>
                <a:tab pos="389255" algn="l"/>
                <a:tab pos="390525" algn="l"/>
              </a:tabLst>
            </a:pPr>
            <a:r>
              <a:rPr lang="en-US" sz="2200" spc="-5" dirty="0">
                <a:latin typeface="Tahoma"/>
                <a:cs typeface="Tahoma"/>
              </a:rPr>
              <a:t>Computer</a:t>
            </a:r>
            <a:r>
              <a:rPr lang="en-US" sz="2200" spc="-20" dirty="0">
                <a:latin typeface="Tahoma"/>
                <a:cs typeface="Tahoma"/>
              </a:rPr>
              <a:t> </a:t>
            </a:r>
            <a:r>
              <a:rPr lang="en-US" sz="2200" dirty="0">
                <a:latin typeface="Tahoma"/>
                <a:cs typeface="Tahoma"/>
              </a:rPr>
              <a:t>Architecture</a:t>
            </a:r>
          </a:p>
          <a:p>
            <a:pPr marL="829944" lvl="1" indent="-314960">
              <a:lnSpc>
                <a:spcPct val="100000"/>
              </a:lnSpc>
              <a:spcBef>
                <a:spcPts val="265"/>
              </a:spcBef>
              <a:buFontTx/>
              <a:buChar char="–"/>
              <a:tabLst>
                <a:tab pos="829944" algn="l"/>
                <a:tab pos="830580" algn="l"/>
              </a:tabLst>
            </a:pPr>
            <a:r>
              <a:rPr lang="en-US" sz="1950" spc="10" dirty="0">
                <a:latin typeface="Tahoma"/>
                <a:cs typeface="Tahoma"/>
              </a:rPr>
              <a:t>Memory hierarchy, </a:t>
            </a:r>
            <a:r>
              <a:rPr lang="en-US" sz="1950" spc="5" dirty="0">
                <a:latin typeface="Tahoma"/>
                <a:cs typeface="Tahoma"/>
              </a:rPr>
              <a:t>instruction </a:t>
            </a:r>
            <a:r>
              <a:rPr lang="en-US" sz="1950" spc="10" dirty="0">
                <a:latin typeface="Tahoma"/>
                <a:cs typeface="Tahoma"/>
              </a:rPr>
              <a:t>selection, </a:t>
            </a:r>
            <a:r>
              <a:rPr lang="en-US" sz="1950" spc="5" dirty="0">
                <a:latin typeface="Tahoma"/>
                <a:cs typeface="Tahoma"/>
              </a:rPr>
              <a:t>interlocks </a:t>
            </a:r>
            <a:r>
              <a:rPr lang="en-US" sz="1950" spc="10" dirty="0">
                <a:latin typeface="Tahoma"/>
                <a:cs typeface="Tahoma"/>
              </a:rPr>
              <a:t>and </a:t>
            </a:r>
            <a:r>
              <a:rPr lang="en-US" sz="1950" spc="5" dirty="0">
                <a:latin typeface="Tahoma"/>
                <a:cs typeface="Tahoma"/>
              </a:rPr>
              <a:t>latencies,</a:t>
            </a:r>
            <a:r>
              <a:rPr lang="en-US" sz="1950" spc="90" dirty="0">
                <a:latin typeface="Tahoma"/>
                <a:cs typeface="Tahoma"/>
              </a:rPr>
              <a:t> </a:t>
            </a:r>
            <a:r>
              <a:rPr lang="en-US" sz="1950" spc="10" dirty="0">
                <a:latin typeface="Tahoma"/>
                <a:cs typeface="Tahoma"/>
              </a:rPr>
              <a:t>parallelism</a:t>
            </a:r>
            <a:endParaRPr lang="en-US" sz="1950" dirty="0">
              <a:latin typeface="Tahoma"/>
              <a:cs typeface="Tahoma"/>
            </a:endParaRPr>
          </a:p>
          <a:p>
            <a:pPr marL="389890" lvl="0" indent="-377825">
              <a:lnSpc>
                <a:spcPct val="100000"/>
              </a:lnSpc>
              <a:spcBef>
                <a:spcPts val="275"/>
              </a:spcBef>
              <a:buFontTx/>
              <a:buChar char="•"/>
              <a:tabLst>
                <a:tab pos="389890" algn="l"/>
                <a:tab pos="390525" algn="l"/>
              </a:tabLst>
            </a:pPr>
            <a:r>
              <a:rPr lang="en-US" sz="2200" spc="-5" dirty="0">
                <a:latin typeface="Tahoma"/>
                <a:cs typeface="Tahoma"/>
              </a:rPr>
              <a:t>Security</a:t>
            </a:r>
            <a:endParaRPr lang="en-US" sz="2200" dirty="0">
              <a:latin typeface="Tahoma"/>
              <a:cs typeface="Tahoma"/>
            </a:endParaRPr>
          </a:p>
          <a:p>
            <a:pPr marL="829944" lvl="1" indent="-314960">
              <a:lnSpc>
                <a:spcPct val="100000"/>
              </a:lnSpc>
              <a:spcBef>
                <a:spcPts val="265"/>
              </a:spcBef>
              <a:buFontTx/>
              <a:buChar char="–"/>
              <a:tabLst>
                <a:tab pos="829944" algn="l"/>
                <a:tab pos="830580" algn="l"/>
              </a:tabLst>
            </a:pPr>
            <a:r>
              <a:rPr lang="en-US" sz="1950" spc="5" dirty="0">
                <a:latin typeface="Tahoma"/>
                <a:cs typeface="Tahoma"/>
              </a:rPr>
              <a:t>Detection </a:t>
            </a:r>
            <a:r>
              <a:rPr lang="en-US" sz="1950" spc="10" dirty="0">
                <a:latin typeface="Tahoma"/>
                <a:cs typeface="Tahoma"/>
              </a:rPr>
              <a:t>of and </a:t>
            </a:r>
            <a:r>
              <a:rPr lang="en-US" sz="1950" spc="5" dirty="0">
                <a:latin typeface="Tahoma"/>
                <a:cs typeface="Tahoma"/>
              </a:rPr>
              <a:t>Protection against</a:t>
            </a:r>
            <a:r>
              <a:rPr lang="en-US" sz="1950" spc="20" dirty="0">
                <a:latin typeface="Tahoma"/>
                <a:cs typeface="Tahoma"/>
              </a:rPr>
              <a:t> </a:t>
            </a:r>
            <a:r>
              <a:rPr lang="en-US" sz="1950" spc="5" dirty="0">
                <a:latin typeface="Tahoma"/>
                <a:cs typeface="Tahoma"/>
              </a:rPr>
              <a:t>vulnerabilities</a:t>
            </a:r>
            <a:endParaRPr lang="en-US" sz="1950" dirty="0">
              <a:latin typeface="Tahoma"/>
              <a:cs typeface="Tahoma"/>
            </a:endParaRPr>
          </a:p>
          <a:p>
            <a:pPr marL="389890" lvl="0" indent="-377825">
              <a:lnSpc>
                <a:spcPct val="100000"/>
              </a:lnSpc>
              <a:spcBef>
                <a:spcPts val="265"/>
              </a:spcBef>
              <a:buFontTx/>
              <a:buChar char="•"/>
              <a:tabLst>
                <a:tab pos="389890" algn="l"/>
                <a:tab pos="390525" algn="l"/>
              </a:tabLst>
            </a:pPr>
            <a:r>
              <a:rPr lang="en-US" sz="2200" spc="-5" dirty="0">
                <a:latin typeface="Tahoma"/>
                <a:cs typeface="Tahoma"/>
              </a:rPr>
              <a:t>Software </a:t>
            </a:r>
            <a:r>
              <a:rPr lang="en-US" sz="2200" dirty="0">
                <a:latin typeface="Tahoma"/>
                <a:cs typeface="Tahoma"/>
              </a:rPr>
              <a:t>Engineering</a:t>
            </a:r>
          </a:p>
          <a:p>
            <a:pPr marL="829944" lvl="1" indent="-314960">
              <a:lnSpc>
                <a:spcPct val="100000"/>
              </a:lnSpc>
              <a:spcBef>
                <a:spcPts val="270"/>
              </a:spcBef>
              <a:buFontTx/>
              <a:buChar char="–"/>
              <a:tabLst>
                <a:tab pos="829944" algn="l"/>
                <a:tab pos="830580" algn="l"/>
              </a:tabLst>
            </a:pPr>
            <a:r>
              <a:rPr lang="en-US" sz="1950" spc="5" dirty="0">
                <a:latin typeface="Tahoma"/>
                <a:cs typeface="Tahoma"/>
              </a:rPr>
              <a:t>Software </a:t>
            </a:r>
            <a:r>
              <a:rPr lang="en-US" sz="1950" spc="15" dirty="0">
                <a:latin typeface="Tahoma"/>
                <a:cs typeface="Tahoma"/>
              </a:rPr>
              <a:t>development </a:t>
            </a:r>
            <a:r>
              <a:rPr lang="en-US" sz="1950" spc="5" dirty="0">
                <a:latin typeface="Tahoma"/>
                <a:cs typeface="Tahoma"/>
              </a:rPr>
              <a:t>environments,</a:t>
            </a:r>
            <a:r>
              <a:rPr lang="en-US" sz="1950" spc="20" dirty="0">
                <a:latin typeface="Tahoma"/>
                <a:cs typeface="Tahoma"/>
              </a:rPr>
              <a:t> </a:t>
            </a:r>
            <a:r>
              <a:rPr lang="en-US" sz="1950" spc="15" dirty="0">
                <a:latin typeface="Tahoma"/>
                <a:cs typeface="Tahoma"/>
              </a:rPr>
              <a:t>debugging</a:t>
            </a:r>
            <a:endParaRPr lang="en-US" sz="1950" dirty="0">
              <a:latin typeface="Tahoma"/>
              <a:cs typeface="Tahoma"/>
            </a:endParaRPr>
          </a:p>
          <a:p>
            <a:pPr marL="389890" lvl="0" indent="-377190">
              <a:lnSpc>
                <a:spcPct val="100000"/>
              </a:lnSpc>
              <a:spcBef>
                <a:spcPts val="270"/>
              </a:spcBef>
              <a:buFontTx/>
              <a:buChar char="•"/>
              <a:tabLst>
                <a:tab pos="389255" algn="l"/>
                <a:tab pos="389890" algn="l"/>
              </a:tabLst>
            </a:pPr>
            <a:r>
              <a:rPr lang="en-US" sz="2200" dirty="0">
                <a:latin typeface="Tahoma"/>
                <a:cs typeface="Tahoma"/>
              </a:rPr>
              <a:t>Artificial</a:t>
            </a:r>
            <a:r>
              <a:rPr lang="en-US" sz="2200" spc="10" dirty="0">
                <a:latin typeface="Tahoma"/>
                <a:cs typeface="Tahoma"/>
              </a:rPr>
              <a:t> </a:t>
            </a:r>
            <a:r>
              <a:rPr lang="en-US" sz="2200" dirty="0">
                <a:latin typeface="Tahoma"/>
                <a:cs typeface="Tahoma"/>
              </a:rPr>
              <a:t>Intelligence</a:t>
            </a:r>
          </a:p>
          <a:p>
            <a:pPr marL="829944" lvl="1" indent="-314960">
              <a:lnSpc>
                <a:spcPct val="100000"/>
              </a:lnSpc>
              <a:spcBef>
                <a:spcPts val="270"/>
              </a:spcBef>
              <a:buFontTx/>
              <a:buChar char="–"/>
              <a:tabLst>
                <a:tab pos="829944" algn="l"/>
                <a:tab pos="830580" algn="l"/>
              </a:tabLst>
            </a:pPr>
            <a:r>
              <a:rPr lang="en-US" sz="1950" spc="5" dirty="0">
                <a:latin typeface="Tahoma"/>
                <a:cs typeface="Tahoma"/>
              </a:rPr>
              <a:t>Heuristic </a:t>
            </a:r>
            <a:r>
              <a:rPr lang="en-US" sz="1950" spc="10" dirty="0">
                <a:latin typeface="Tahoma"/>
                <a:cs typeface="Tahoma"/>
              </a:rPr>
              <a:t>based </a:t>
            </a:r>
            <a:r>
              <a:rPr lang="en-US" sz="1950" spc="5" dirty="0">
                <a:latin typeface="Tahoma"/>
                <a:cs typeface="Tahoma"/>
              </a:rPr>
              <a:t>search for best</a:t>
            </a:r>
            <a:r>
              <a:rPr lang="en-US" sz="1950" spc="30" dirty="0">
                <a:latin typeface="Tahoma"/>
                <a:cs typeface="Tahoma"/>
              </a:rPr>
              <a:t> </a:t>
            </a:r>
            <a:r>
              <a:rPr lang="en-US" sz="1950" spc="5" dirty="0">
                <a:latin typeface="Tahoma"/>
                <a:cs typeface="Tahoma"/>
              </a:rPr>
              <a:t>optimizations</a:t>
            </a:r>
            <a:endParaRPr lang="en-US" sz="1950" dirty="0">
              <a:latin typeface="Tahoma"/>
              <a:cs typeface="Tahom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76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of </a:t>
            </a:r>
            <a:r>
              <a:rPr lang="en-US" spc="5" dirty="0" smtClean="0"/>
              <a:t>a</a:t>
            </a:r>
            <a:r>
              <a:rPr lang="en-US" spc="-95" dirty="0" smtClean="0"/>
              <a:t> </a:t>
            </a:r>
            <a:r>
              <a:rPr lang="en-US" dirty="0" smtClean="0"/>
              <a:t>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9890" indent="-377190">
              <a:lnSpc>
                <a:spcPct val="100000"/>
              </a:lnSpc>
              <a:spcBef>
                <a:spcPts val="865"/>
              </a:spcBef>
              <a:tabLst>
                <a:tab pos="389255" algn="l"/>
                <a:tab pos="389890" algn="l"/>
              </a:tabLst>
            </a:pPr>
            <a:r>
              <a:rPr lang="en-US" sz="3050" spc="15" dirty="0" smtClean="0">
                <a:latin typeface="Tahoma"/>
                <a:cs typeface="Tahoma"/>
              </a:rPr>
              <a:t>Can </a:t>
            </a:r>
            <a:r>
              <a:rPr lang="en-US" sz="3050" spc="10" dirty="0" smtClean="0">
                <a:latin typeface="Tahoma"/>
                <a:cs typeface="Tahoma"/>
              </a:rPr>
              <a:t>use to describe any action</a:t>
            </a:r>
            <a:endParaRPr lang="en-US" sz="3050" dirty="0" smtClean="0">
              <a:latin typeface="Tahoma"/>
              <a:cs typeface="Tahoma"/>
            </a:endParaRPr>
          </a:p>
          <a:p>
            <a:pPr marL="829944" lvl="1" indent="-314960">
              <a:lnSpc>
                <a:spcPct val="100000"/>
              </a:lnSpc>
              <a:spcBef>
                <a:spcPts val="675"/>
              </a:spcBef>
              <a:buChar char="–"/>
              <a:tabLst>
                <a:tab pos="830580" algn="l"/>
              </a:tabLst>
            </a:pPr>
            <a:r>
              <a:rPr lang="en-US" sz="2600" spc="15" dirty="0" smtClean="0">
                <a:latin typeface="Tahoma"/>
                <a:cs typeface="Tahoma"/>
              </a:rPr>
              <a:t>Not </a:t>
            </a:r>
            <a:r>
              <a:rPr lang="en-US" sz="2600" spc="10" dirty="0" smtClean="0">
                <a:latin typeface="Tahoma"/>
                <a:cs typeface="Tahoma"/>
              </a:rPr>
              <a:t>tied to </a:t>
            </a:r>
            <a:r>
              <a:rPr lang="en-US" sz="2600" spc="20" dirty="0" smtClean="0">
                <a:latin typeface="Tahoma"/>
                <a:cs typeface="Tahoma"/>
              </a:rPr>
              <a:t>a</a:t>
            </a:r>
            <a:r>
              <a:rPr lang="en-US" sz="2600" spc="-30" dirty="0" smtClean="0">
                <a:latin typeface="Tahoma"/>
                <a:cs typeface="Tahoma"/>
              </a:rPr>
              <a:t> </a:t>
            </a:r>
            <a:r>
              <a:rPr lang="en-US" sz="2600" spc="10" dirty="0" smtClean="0">
                <a:latin typeface="Tahoma"/>
                <a:cs typeface="Tahoma"/>
              </a:rPr>
              <a:t>“context”</a:t>
            </a:r>
            <a:endParaRPr lang="en-US" sz="2600" dirty="0" smtClean="0">
              <a:latin typeface="Tahoma"/>
              <a:cs typeface="Tahoma"/>
            </a:endParaRPr>
          </a:p>
          <a:p>
            <a:pPr marL="389890" indent="-377190">
              <a:lnSpc>
                <a:spcPct val="100000"/>
              </a:lnSpc>
              <a:spcBef>
                <a:spcPts val="775"/>
              </a:spcBef>
              <a:tabLst>
                <a:tab pos="389255" algn="l"/>
                <a:tab pos="389890" algn="l"/>
              </a:tabLst>
            </a:pPr>
            <a:r>
              <a:rPr lang="en-US" sz="3050" spc="10" dirty="0" smtClean="0">
                <a:latin typeface="Tahoma"/>
                <a:cs typeface="Tahoma"/>
              </a:rPr>
              <a:t>Many ways to describe the </a:t>
            </a:r>
            <a:r>
              <a:rPr lang="en-US" sz="3050" spc="15" dirty="0" smtClean="0">
                <a:latin typeface="Tahoma"/>
                <a:cs typeface="Tahoma"/>
              </a:rPr>
              <a:t>same</a:t>
            </a:r>
            <a:r>
              <a:rPr lang="en-US" sz="3050" dirty="0" smtClean="0">
                <a:latin typeface="Tahoma"/>
                <a:cs typeface="Tahoma"/>
              </a:rPr>
              <a:t> </a:t>
            </a:r>
            <a:r>
              <a:rPr lang="en-US" sz="3050" spc="10" dirty="0" smtClean="0">
                <a:latin typeface="Tahoma"/>
                <a:cs typeface="Tahoma"/>
              </a:rPr>
              <a:t>action</a:t>
            </a:r>
            <a:endParaRPr lang="en-US" sz="3050" dirty="0" smtClean="0">
              <a:latin typeface="Tahoma"/>
              <a:cs typeface="Tahoma"/>
            </a:endParaRPr>
          </a:p>
          <a:p>
            <a:pPr marL="829944" lvl="1" indent="-314960">
              <a:lnSpc>
                <a:spcPct val="100000"/>
              </a:lnSpc>
              <a:spcBef>
                <a:spcPts val="685"/>
              </a:spcBef>
              <a:buChar char="–"/>
              <a:tabLst>
                <a:tab pos="830580" algn="l"/>
              </a:tabLst>
            </a:pPr>
            <a:r>
              <a:rPr lang="en-US" sz="2600" spc="10" dirty="0" smtClean="0">
                <a:latin typeface="Tahoma"/>
                <a:cs typeface="Tahoma"/>
              </a:rPr>
              <a:t>Flexible</a:t>
            </a:r>
            <a:endParaRPr lang="en-US" sz="2600" dirty="0" smtClean="0">
              <a:latin typeface="Tahoma"/>
              <a:cs typeface="Tahom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74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instruct </a:t>
            </a:r>
            <a:r>
              <a:rPr lang="en-US" spc="5" dirty="0" smtClean="0"/>
              <a:t>a</a:t>
            </a:r>
            <a:r>
              <a:rPr lang="en-US" spc="-75" dirty="0" smtClean="0"/>
              <a:t> </a:t>
            </a:r>
            <a:r>
              <a:rPr lang="en-US" dirty="0" smtClean="0"/>
              <a:t>computer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9890" lvl="0" indent="-377190">
              <a:lnSpc>
                <a:spcPct val="100000"/>
              </a:lnSpc>
              <a:spcBef>
                <a:spcPts val="455"/>
              </a:spcBef>
              <a:buFontTx/>
              <a:buChar char="•"/>
              <a:tabLst>
                <a:tab pos="389255" algn="l"/>
                <a:tab pos="389890" algn="l"/>
              </a:tabLst>
            </a:pPr>
            <a:r>
              <a:rPr lang="en-US" sz="2600" spc="20" dirty="0">
                <a:latin typeface="Tahoma"/>
                <a:cs typeface="Tahoma"/>
              </a:rPr>
              <a:t>How </a:t>
            </a:r>
            <a:r>
              <a:rPr lang="en-US" sz="2600" spc="15" dirty="0">
                <a:latin typeface="Tahoma"/>
                <a:cs typeface="Tahoma"/>
              </a:rPr>
              <a:t>about natural</a:t>
            </a:r>
            <a:r>
              <a:rPr lang="en-US" sz="2600" spc="-10" dirty="0">
                <a:latin typeface="Tahoma"/>
                <a:cs typeface="Tahoma"/>
              </a:rPr>
              <a:t> </a:t>
            </a:r>
            <a:r>
              <a:rPr lang="en-US" sz="2600" spc="15" dirty="0">
                <a:latin typeface="Tahoma"/>
                <a:cs typeface="Tahoma"/>
              </a:rPr>
              <a:t>languages?</a:t>
            </a:r>
            <a:endParaRPr lang="en-US" sz="2600" dirty="0">
              <a:latin typeface="Tahoma"/>
              <a:cs typeface="Tahoma"/>
            </a:endParaRPr>
          </a:p>
          <a:p>
            <a:pPr marL="515620" lvl="0" indent="0">
              <a:lnSpc>
                <a:spcPct val="100000"/>
              </a:lnSpc>
              <a:spcBef>
                <a:spcPts val="275"/>
              </a:spcBef>
              <a:buNone/>
              <a:tabLst>
                <a:tab pos="829944" algn="l"/>
              </a:tabLst>
            </a:pPr>
            <a:r>
              <a:rPr lang="en-US" sz="2200" dirty="0">
                <a:latin typeface="Tahoma"/>
                <a:cs typeface="Tahoma"/>
              </a:rPr>
              <a:t>–	English??</a:t>
            </a:r>
          </a:p>
          <a:p>
            <a:pPr marL="829944" lvl="0" indent="-314960">
              <a:lnSpc>
                <a:spcPct val="100000"/>
              </a:lnSpc>
              <a:spcBef>
                <a:spcPts val="160"/>
              </a:spcBef>
              <a:buFontTx/>
              <a:buChar char="–"/>
              <a:tabLst>
                <a:tab pos="829944" algn="l"/>
                <a:tab pos="830580" algn="l"/>
              </a:tabLst>
            </a:pPr>
            <a:r>
              <a:rPr lang="en-US" sz="2200" spc="-5" dirty="0">
                <a:latin typeface="Comic Sans MS"/>
                <a:cs typeface="Comic Sans MS"/>
              </a:rPr>
              <a:t>“Open the </a:t>
            </a:r>
            <a:r>
              <a:rPr lang="en-US" sz="2200" dirty="0">
                <a:latin typeface="Comic Sans MS"/>
                <a:cs typeface="Comic Sans MS"/>
              </a:rPr>
              <a:t>pod </a:t>
            </a:r>
            <a:r>
              <a:rPr lang="en-US" sz="2200" spc="-5" dirty="0">
                <a:latin typeface="Comic Sans MS"/>
                <a:cs typeface="Comic Sans MS"/>
              </a:rPr>
              <a:t>bay doors,</a:t>
            </a:r>
            <a:r>
              <a:rPr lang="en-US" sz="2200" spc="-10" dirty="0">
                <a:latin typeface="Comic Sans MS"/>
                <a:cs typeface="Comic Sans MS"/>
              </a:rPr>
              <a:t> </a:t>
            </a:r>
            <a:r>
              <a:rPr lang="en-US" sz="2200" spc="-5" dirty="0">
                <a:latin typeface="Comic Sans MS"/>
                <a:cs typeface="Comic Sans MS"/>
              </a:rPr>
              <a:t>Hal.”</a:t>
            </a:r>
            <a:endParaRPr lang="en-US" sz="2200" dirty="0">
              <a:latin typeface="Comic Sans MS"/>
              <a:cs typeface="Comic Sans MS"/>
            </a:endParaRPr>
          </a:p>
          <a:p>
            <a:pPr marL="829944" lvl="0" indent="-314960">
              <a:lnSpc>
                <a:spcPct val="100000"/>
              </a:lnSpc>
              <a:spcBef>
                <a:spcPts val="265"/>
              </a:spcBef>
              <a:buFontTx/>
              <a:buChar char="–"/>
              <a:tabLst>
                <a:tab pos="829944" algn="l"/>
                <a:tab pos="830580" algn="l"/>
              </a:tabLst>
            </a:pPr>
            <a:r>
              <a:rPr lang="en-US" sz="2200" dirty="0">
                <a:latin typeface="Comic Sans MS"/>
                <a:cs typeface="Comic Sans MS"/>
              </a:rPr>
              <a:t>“I am </a:t>
            </a:r>
            <a:r>
              <a:rPr lang="en-US" sz="2200" spc="-5" dirty="0">
                <a:latin typeface="Comic Sans MS"/>
                <a:cs typeface="Comic Sans MS"/>
              </a:rPr>
              <a:t>sorry Dave, </a:t>
            </a:r>
            <a:r>
              <a:rPr lang="en-US" sz="2200" dirty="0">
                <a:latin typeface="Comic Sans MS"/>
                <a:cs typeface="Comic Sans MS"/>
              </a:rPr>
              <a:t>I am </a:t>
            </a:r>
            <a:r>
              <a:rPr lang="en-US" sz="2200" spc="-5" dirty="0">
                <a:latin typeface="Comic Sans MS"/>
                <a:cs typeface="Comic Sans MS"/>
              </a:rPr>
              <a:t>afraid </a:t>
            </a:r>
            <a:r>
              <a:rPr lang="en-US" sz="2200" dirty="0">
                <a:latin typeface="Comic Sans MS"/>
                <a:cs typeface="Comic Sans MS"/>
              </a:rPr>
              <a:t>I cannot do</a:t>
            </a:r>
            <a:r>
              <a:rPr lang="en-US" sz="2200" spc="-90" dirty="0">
                <a:latin typeface="Comic Sans MS"/>
                <a:cs typeface="Comic Sans MS"/>
              </a:rPr>
              <a:t> </a:t>
            </a:r>
            <a:r>
              <a:rPr lang="en-US" sz="2200" spc="-5" dirty="0">
                <a:latin typeface="Comic Sans MS"/>
                <a:cs typeface="Comic Sans MS"/>
              </a:rPr>
              <a:t>that”</a:t>
            </a:r>
            <a:endParaRPr lang="en-US" sz="2200" dirty="0">
              <a:latin typeface="Comic Sans MS"/>
              <a:cs typeface="Comic Sans MS"/>
            </a:endParaRPr>
          </a:p>
          <a:p>
            <a:pPr marL="515620" lvl="0" indent="0">
              <a:lnSpc>
                <a:spcPct val="100000"/>
              </a:lnSpc>
              <a:spcBef>
                <a:spcPts val="365"/>
              </a:spcBef>
              <a:buNone/>
              <a:tabLst>
                <a:tab pos="829944" algn="l"/>
              </a:tabLst>
            </a:pPr>
            <a:r>
              <a:rPr lang="en-US" sz="2200" dirty="0">
                <a:latin typeface="Tahoma"/>
                <a:cs typeface="Tahoma"/>
              </a:rPr>
              <a:t>–	We are not there</a:t>
            </a:r>
            <a:r>
              <a:rPr lang="en-US" sz="2200" spc="-30" dirty="0">
                <a:latin typeface="Tahoma"/>
                <a:cs typeface="Tahoma"/>
              </a:rPr>
              <a:t> </a:t>
            </a:r>
            <a:r>
              <a:rPr lang="en-US" sz="2200" dirty="0">
                <a:latin typeface="Tahoma"/>
                <a:cs typeface="Tahoma"/>
              </a:rPr>
              <a:t>yet!!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700" dirty="0">
              <a:latin typeface="Tahoma"/>
              <a:cs typeface="Tahoma"/>
            </a:endParaRPr>
          </a:p>
          <a:p>
            <a:pPr marL="389890" lvl="0" indent="-377825">
              <a:lnSpc>
                <a:spcPct val="100000"/>
              </a:lnSpc>
              <a:spcBef>
                <a:spcPts val="0"/>
              </a:spcBef>
              <a:buFontTx/>
              <a:buChar char="•"/>
              <a:tabLst>
                <a:tab pos="389890" algn="l"/>
                <a:tab pos="390525" algn="l"/>
              </a:tabLst>
            </a:pPr>
            <a:r>
              <a:rPr lang="en-US" sz="2600" spc="10" dirty="0">
                <a:latin typeface="Tahoma"/>
                <a:cs typeface="Tahoma"/>
              </a:rPr>
              <a:t>Natural</a:t>
            </a:r>
            <a:r>
              <a:rPr lang="en-US" sz="2600" spc="-5" dirty="0">
                <a:latin typeface="Tahoma"/>
                <a:cs typeface="Tahoma"/>
              </a:rPr>
              <a:t> </a:t>
            </a:r>
            <a:r>
              <a:rPr lang="en-US" sz="2600" spc="20" dirty="0">
                <a:latin typeface="Tahoma"/>
                <a:cs typeface="Tahoma"/>
              </a:rPr>
              <a:t>Languages:</a:t>
            </a:r>
            <a:endParaRPr lang="en-US" sz="2600" dirty="0">
              <a:latin typeface="Tahoma"/>
              <a:cs typeface="Tahoma"/>
            </a:endParaRPr>
          </a:p>
          <a:p>
            <a:pPr marL="829944" lvl="1" indent="-314960">
              <a:lnSpc>
                <a:spcPct val="100000"/>
              </a:lnSpc>
              <a:spcBef>
                <a:spcPts val="275"/>
              </a:spcBef>
              <a:buFontTx/>
              <a:buChar char="–"/>
              <a:tabLst>
                <a:tab pos="829944" algn="l"/>
                <a:tab pos="830580" algn="l"/>
              </a:tabLst>
            </a:pPr>
            <a:r>
              <a:rPr lang="en-US" sz="2200" spc="-5" dirty="0">
                <a:latin typeface="Tahoma"/>
                <a:cs typeface="Tahoma"/>
              </a:rPr>
              <a:t>Powerful,</a:t>
            </a:r>
            <a:r>
              <a:rPr lang="en-US" sz="2200" spc="-15" dirty="0">
                <a:latin typeface="Tahoma"/>
                <a:cs typeface="Tahoma"/>
              </a:rPr>
              <a:t> </a:t>
            </a:r>
            <a:r>
              <a:rPr lang="en-US" sz="2200" dirty="0">
                <a:latin typeface="Tahoma"/>
                <a:cs typeface="Tahoma"/>
              </a:rPr>
              <a:t>but…</a:t>
            </a:r>
          </a:p>
          <a:p>
            <a:pPr marL="829944" lvl="1" indent="-314960">
              <a:lnSpc>
                <a:spcPct val="100000"/>
              </a:lnSpc>
              <a:spcBef>
                <a:spcPts val="265"/>
              </a:spcBef>
              <a:buFontTx/>
              <a:buChar char="–"/>
              <a:tabLst>
                <a:tab pos="829944" algn="l"/>
                <a:tab pos="830580" algn="l"/>
              </a:tabLst>
            </a:pPr>
            <a:r>
              <a:rPr lang="en-US" sz="2200" spc="-5" dirty="0">
                <a:latin typeface="Tahoma"/>
                <a:cs typeface="Tahoma"/>
              </a:rPr>
              <a:t>Ambiguous</a:t>
            </a:r>
            <a:endParaRPr lang="en-US" sz="2200" dirty="0">
              <a:latin typeface="Tahoma"/>
              <a:cs typeface="Tahoma"/>
            </a:endParaRPr>
          </a:p>
          <a:p>
            <a:pPr marL="1270000" lvl="2" indent="-252095">
              <a:lnSpc>
                <a:spcPct val="100000"/>
              </a:lnSpc>
              <a:spcBef>
                <a:spcPts val="270"/>
              </a:spcBef>
              <a:buFontTx/>
              <a:buChar char="•"/>
              <a:tabLst>
                <a:tab pos="1270000" algn="l"/>
                <a:tab pos="1270635" algn="l"/>
              </a:tabLst>
            </a:pPr>
            <a:r>
              <a:rPr lang="en-US" sz="1950" spc="15" dirty="0">
                <a:latin typeface="Tahoma"/>
                <a:cs typeface="Tahoma"/>
              </a:rPr>
              <a:t>Same </a:t>
            </a:r>
            <a:r>
              <a:rPr lang="en-US" sz="1950" spc="5" dirty="0">
                <a:latin typeface="Tahoma"/>
                <a:cs typeface="Tahoma"/>
              </a:rPr>
              <a:t>expression describes </a:t>
            </a:r>
            <a:r>
              <a:rPr lang="en-US" sz="1950" spc="10" dirty="0">
                <a:latin typeface="Tahoma"/>
                <a:cs typeface="Tahoma"/>
              </a:rPr>
              <a:t>many </a:t>
            </a:r>
            <a:r>
              <a:rPr lang="en-US" sz="1950" spc="5" dirty="0">
                <a:latin typeface="Tahoma"/>
                <a:cs typeface="Tahoma"/>
              </a:rPr>
              <a:t>possible</a:t>
            </a:r>
            <a:r>
              <a:rPr lang="en-US" sz="1950" spc="90" dirty="0">
                <a:latin typeface="Tahoma"/>
                <a:cs typeface="Tahoma"/>
              </a:rPr>
              <a:t> </a:t>
            </a:r>
            <a:r>
              <a:rPr lang="en-US" sz="1950" spc="5" dirty="0">
                <a:latin typeface="Tahoma"/>
                <a:cs typeface="Tahoma"/>
              </a:rPr>
              <a:t>actions</a:t>
            </a:r>
            <a:endParaRPr lang="en-US" sz="1950" dirty="0">
              <a:latin typeface="Tahoma"/>
              <a:cs typeface="Tahom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27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</a:t>
            </a:r>
            <a:r>
              <a:rPr lang="en-US" spc="-65" dirty="0" smtClean="0"/>
              <a:t> </a:t>
            </a:r>
            <a:r>
              <a:rPr lang="en-US" dirty="0" smtClean="0"/>
              <a:t>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9890" lvl="0" indent="-377825">
              <a:lnSpc>
                <a:spcPct val="100000"/>
              </a:lnSpc>
              <a:spcBef>
                <a:spcPts val="125"/>
              </a:spcBef>
              <a:buFontTx/>
              <a:buChar char="•"/>
              <a:tabLst>
                <a:tab pos="389890" algn="l"/>
                <a:tab pos="390525" algn="l"/>
              </a:tabLst>
            </a:pPr>
            <a:r>
              <a:rPr lang="en-US" sz="3050" spc="10" dirty="0">
                <a:latin typeface="Tahoma"/>
                <a:cs typeface="Tahoma"/>
              </a:rPr>
              <a:t>Properties</a:t>
            </a:r>
            <a:endParaRPr lang="en-US" sz="3050" dirty="0">
              <a:latin typeface="Tahoma"/>
              <a:cs typeface="Tahoma"/>
            </a:endParaRPr>
          </a:p>
          <a:p>
            <a:pPr marL="829944" lvl="1" indent="-315595">
              <a:lnSpc>
                <a:spcPct val="100000"/>
              </a:lnSpc>
              <a:spcBef>
                <a:spcPts val="50"/>
              </a:spcBef>
              <a:buFontTx/>
              <a:buChar char="–"/>
              <a:tabLst>
                <a:tab pos="830580" algn="l"/>
              </a:tabLst>
            </a:pPr>
            <a:r>
              <a:rPr lang="en-US" sz="2600" spc="15" dirty="0">
                <a:latin typeface="Tahoma"/>
                <a:cs typeface="Tahoma"/>
              </a:rPr>
              <a:t>need </a:t>
            </a:r>
            <a:r>
              <a:rPr lang="en-US" sz="2600" spc="10" dirty="0">
                <a:latin typeface="Tahoma"/>
                <a:cs typeface="Tahoma"/>
              </a:rPr>
              <a:t>to </a:t>
            </a:r>
            <a:r>
              <a:rPr lang="en-US" sz="2600" spc="15" dirty="0">
                <a:latin typeface="Tahoma"/>
                <a:cs typeface="Tahoma"/>
              </a:rPr>
              <a:t>be</a:t>
            </a:r>
            <a:r>
              <a:rPr lang="en-US" sz="2600" spc="-15" dirty="0">
                <a:latin typeface="Tahoma"/>
                <a:cs typeface="Tahoma"/>
              </a:rPr>
              <a:t> </a:t>
            </a:r>
            <a:r>
              <a:rPr lang="en-US" sz="2600" spc="10" dirty="0">
                <a:latin typeface="Tahoma"/>
                <a:cs typeface="Tahoma"/>
              </a:rPr>
              <a:t>precise</a:t>
            </a:r>
            <a:endParaRPr lang="en-US" sz="2600" dirty="0">
              <a:latin typeface="Tahoma"/>
              <a:cs typeface="Tahoma"/>
            </a:endParaRPr>
          </a:p>
          <a:p>
            <a:pPr marL="829944" lvl="1" indent="-315595">
              <a:lnSpc>
                <a:spcPct val="100000"/>
              </a:lnSpc>
              <a:spcBef>
                <a:spcPts val="45"/>
              </a:spcBef>
              <a:buFontTx/>
              <a:buChar char="–"/>
              <a:tabLst>
                <a:tab pos="830580" algn="l"/>
              </a:tabLst>
            </a:pPr>
            <a:r>
              <a:rPr lang="en-US" sz="2600" spc="15" dirty="0">
                <a:latin typeface="Tahoma"/>
                <a:cs typeface="Tahoma"/>
              </a:rPr>
              <a:t>need </a:t>
            </a:r>
            <a:r>
              <a:rPr lang="en-US" sz="2600" spc="10" dirty="0">
                <a:latin typeface="Tahoma"/>
                <a:cs typeface="Tahoma"/>
              </a:rPr>
              <a:t>to </a:t>
            </a:r>
            <a:r>
              <a:rPr lang="en-US" sz="2600" spc="15" dirty="0">
                <a:latin typeface="Tahoma"/>
                <a:cs typeface="Tahoma"/>
              </a:rPr>
              <a:t>be</a:t>
            </a:r>
            <a:r>
              <a:rPr lang="en-US" sz="2600" spc="-15" dirty="0">
                <a:latin typeface="Tahoma"/>
                <a:cs typeface="Tahoma"/>
              </a:rPr>
              <a:t> </a:t>
            </a:r>
            <a:r>
              <a:rPr lang="en-US" sz="2600" spc="10" dirty="0">
                <a:latin typeface="Tahoma"/>
                <a:cs typeface="Tahoma"/>
              </a:rPr>
              <a:t>concise</a:t>
            </a:r>
            <a:endParaRPr lang="en-US" sz="2600" dirty="0">
              <a:latin typeface="Tahoma"/>
              <a:cs typeface="Tahoma"/>
            </a:endParaRPr>
          </a:p>
          <a:p>
            <a:pPr marL="829944" lvl="1" indent="-315595">
              <a:lnSpc>
                <a:spcPct val="100000"/>
              </a:lnSpc>
              <a:spcBef>
                <a:spcPts val="680"/>
              </a:spcBef>
              <a:buFontTx/>
              <a:buChar char="–"/>
              <a:tabLst>
                <a:tab pos="830580" algn="l"/>
              </a:tabLst>
            </a:pPr>
            <a:r>
              <a:rPr lang="en-US" sz="2600" spc="15" dirty="0">
                <a:latin typeface="Tahoma"/>
                <a:cs typeface="Tahoma"/>
              </a:rPr>
              <a:t>need </a:t>
            </a:r>
            <a:r>
              <a:rPr lang="en-US" sz="2600" spc="10" dirty="0">
                <a:latin typeface="Tahoma"/>
                <a:cs typeface="Tahoma"/>
              </a:rPr>
              <a:t>to </a:t>
            </a:r>
            <a:r>
              <a:rPr lang="en-US" sz="2600" spc="15" dirty="0">
                <a:latin typeface="Tahoma"/>
                <a:cs typeface="Tahoma"/>
              </a:rPr>
              <a:t>be</a:t>
            </a:r>
            <a:r>
              <a:rPr lang="en-US" sz="2600" spc="-15" dirty="0">
                <a:latin typeface="Tahoma"/>
                <a:cs typeface="Tahoma"/>
              </a:rPr>
              <a:t> </a:t>
            </a:r>
            <a:r>
              <a:rPr lang="en-US" sz="2600" spc="10" dirty="0">
                <a:latin typeface="Tahoma"/>
                <a:cs typeface="Tahoma"/>
              </a:rPr>
              <a:t>expressive</a:t>
            </a:r>
            <a:endParaRPr lang="en-US" sz="2600" dirty="0">
              <a:latin typeface="Tahoma"/>
              <a:cs typeface="Tahoma"/>
            </a:endParaRPr>
          </a:p>
          <a:p>
            <a:pPr marL="829944" lvl="1" indent="-315595">
              <a:lnSpc>
                <a:spcPct val="100000"/>
              </a:lnSpc>
              <a:spcBef>
                <a:spcPts val="685"/>
              </a:spcBef>
              <a:buFontTx/>
              <a:buChar char="–"/>
              <a:tabLst>
                <a:tab pos="830580" algn="l"/>
              </a:tabLst>
            </a:pPr>
            <a:r>
              <a:rPr lang="en-US" sz="2600" spc="20" dirty="0">
                <a:latin typeface="Tahoma"/>
                <a:cs typeface="Tahoma"/>
              </a:rPr>
              <a:t>need </a:t>
            </a:r>
            <a:r>
              <a:rPr lang="en-US" sz="2600" spc="10" dirty="0">
                <a:latin typeface="Tahoma"/>
                <a:cs typeface="Tahoma"/>
              </a:rPr>
              <a:t>to </a:t>
            </a:r>
            <a:r>
              <a:rPr lang="en-US" sz="2600" spc="20" dirty="0">
                <a:latin typeface="Tahoma"/>
                <a:cs typeface="Tahoma"/>
              </a:rPr>
              <a:t>be </a:t>
            </a:r>
            <a:r>
              <a:rPr lang="en-US" sz="2600" spc="15" dirty="0">
                <a:latin typeface="Tahoma"/>
                <a:cs typeface="Tahoma"/>
              </a:rPr>
              <a:t>at </a:t>
            </a:r>
            <a:r>
              <a:rPr lang="en-US" sz="2600" spc="20" dirty="0">
                <a:latin typeface="Tahoma"/>
                <a:cs typeface="Tahoma"/>
              </a:rPr>
              <a:t>a </a:t>
            </a:r>
            <a:r>
              <a:rPr lang="en-US" sz="2600" spc="15" dirty="0">
                <a:latin typeface="Tahoma"/>
                <a:cs typeface="Tahoma"/>
              </a:rPr>
              <a:t>high-level </a:t>
            </a:r>
            <a:r>
              <a:rPr lang="en-US" sz="2600" spc="10" dirty="0">
                <a:latin typeface="Tahoma"/>
                <a:cs typeface="Tahoma"/>
              </a:rPr>
              <a:t>(lot of</a:t>
            </a:r>
            <a:r>
              <a:rPr lang="en-US" sz="2600" spc="-40" dirty="0">
                <a:latin typeface="Tahoma"/>
                <a:cs typeface="Tahoma"/>
              </a:rPr>
              <a:t> </a:t>
            </a:r>
            <a:r>
              <a:rPr lang="en-US" sz="2600" spc="15" dirty="0">
                <a:latin typeface="Tahoma"/>
                <a:cs typeface="Tahoma"/>
              </a:rPr>
              <a:t>abstractions)</a:t>
            </a:r>
            <a:endParaRPr lang="en-US" sz="2600" dirty="0">
              <a:latin typeface="Tahoma"/>
              <a:cs typeface="Tahom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lang="en-US" dirty="0" smtClean="0"/>
              <a:t>1. How to </a:t>
            </a:r>
            <a:r>
              <a:rPr lang="en-US" spc="-5" dirty="0" smtClean="0"/>
              <a:t>instruct </a:t>
            </a:r>
            <a:r>
              <a:rPr lang="en-US" dirty="0" smtClean="0"/>
              <a:t>the</a:t>
            </a:r>
            <a:r>
              <a:rPr lang="en-US" spc="-35" dirty="0" smtClean="0"/>
              <a:t> </a:t>
            </a:r>
            <a:r>
              <a:rPr lang="en-US" spc="-5" dirty="0" smtClean="0"/>
              <a:t>computer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1780" lvl="0" indent="-259715">
              <a:lnSpc>
                <a:spcPct val="100000"/>
              </a:lnSpc>
              <a:spcBef>
                <a:spcPts val="120"/>
              </a:spcBef>
              <a:buFontTx/>
              <a:buChar char="•"/>
              <a:tabLst>
                <a:tab pos="272415" algn="l"/>
              </a:tabLst>
            </a:pPr>
            <a:r>
              <a:rPr lang="en-US" sz="3500" spc="-20" dirty="0">
                <a:latin typeface="Times New Roman"/>
                <a:cs typeface="Times New Roman"/>
              </a:rPr>
              <a:t>Write </a:t>
            </a:r>
            <a:r>
              <a:rPr lang="en-US" sz="3500" spc="5" dirty="0">
                <a:latin typeface="Times New Roman"/>
                <a:cs typeface="Times New Roman"/>
              </a:rPr>
              <a:t>a program using a programming</a:t>
            </a:r>
            <a:r>
              <a:rPr lang="en-US" sz="3500" dirty="0">
                <a:latin typeface="Times New Roman"/>
                <a:cs typeface="Times New Roman"/>
              </a:rPr>
              <a:t> </a:t>
            </a:r>
            <a:r>
              <a:rPr lang="en-US" sz="3500" spc="5" dirty="0">
                <a:latin typeface="Times New Roman"/>
                <a:cs typeface="Times New Roman"/>
              </a:rPr>
              <a:t>language</a:t>
            </a:r>
            <a:endParaRPr lang="en-US" sz="3500" dirty="0">
              <a:latin typeface="Times New Roman"/>
              <a:cs typeface="Times New Roman"/>
            </a:endParaRPr>
          </a:p>
          <a:p>
            <a:pPr marL="514984" lvl="0" indent="0">
              <a:lnSpc>
                <a:spcPct val="100000"/>
              </a:lnSpc>
              <a:spcBef>
                <a:spcPts val="45"/>
              </a:spcBef>
              <a:buNone/>
            </a:pPr>
            <a:r>
              <a:rPr lang="en-US" sz="2600" spc="15" dirty="0">
                <a:latin typeface="Times New Roman"/>
                <a:cs typeface="Times New Roman"/>
              </a:rPr>
              <a:t>– </a:t>
            </a:r>
            <a:r>
              <a:rPr lang="en-US" sz="3050" spc="10" dirty="0">
                <a:latin typeface="Times New Roman"/>
                <a:cs typeface="Times New Roman"/>
              </a:rPr>
              <a:t>High-level Abstract</a:t>
            </a:r>
            <a:r>
              <a:rPr lang="en-US" sz="3050" spc="-229" dirty="0">
                <a:latin typeface="Times New Roman"/>
                <a:cs typeface="Times New Roman"/>
              </a:rPr>
              <a:t> </a:t>
            </a:r>
            <a:r>
              <a:rPr lang="en-US" sz="3050" spc="10" dirty="0">
                <a:latin typeface="Times New Roman"/>
                <a:cs typeface="Times New Roman"/>
              </a:rPr>
              <a:t>Description</a:t>
            </a:r>
            <a:endParaRPr lang="en-US" sz="3050" dirty="0">
              <a:latin typeface="Times New Roman"/>
              <a:cs typeface="Times New Roman"/>
            </a:endParaRPr>
          </a:p>
          <a:p>
            <a:pPr marL="389255" lvl="0" indent="-377190">
              <a:lnSpc>
                <a:spcPct val="100000"/>
              </a:lnSpc>
              <a:spcBef>
                <a:spcPts val="1440"/>
              </a:spcBef>
              <a:buFontTx/>
              <a:buChar char="•"/>
              <a:tabLst>
                <a:tab pos="389255" algn="l"/>
                <a:tab pos="389890" algn="l"/>
              </a:tabLst>
            </a:pPr>
            <a:r>
              <a:rPr lang="en-US" sz="3050" spc="5" dirty="0">
                <a:latin typeface="Tahoma"/>
                <a:cs typeface="Tahoma"/>
              </a:rPr>
              <a:t>Microprocessors talk in assembly</a:t>
            </a:r>
            <a:r>
              <a:rPr lang="en-US" sz="3050" spc="60" dirty="0">
                <a:latin typeface="Tahoma"/>
                <a:cs typeface="Tahoma"/>
              </a:rPr>
              <a:t> </a:t>
            </a:r>
            <a:r>
              <a:rPr lang="en-US" sz="3050" spc="5" dirty="0">
                <a:latin typeface="Tahoma"/>
                <a:cs typeface="Tahoma"/>
              </a:rPr>
              <a:t>language</a:t>
            </a:r>
            <a:endParaRPr lang="en-US" sz="3050" dirty="0">
              <a:latin typeface="Tahoma"/>
              <a:cs typeface="Tahoma"/>
            </a:endParaRPr>
          </a:p>
          <a:p>
            <a:pPr marL="514984" lvl="0" indent="0">
              <a:lnSpc>
                <a:spcPct val="100000"/>
              </a:lnSpc>
              <a:spcBef>
                <a:spcPts val="675"/>
              </a:spcBef>
              <a:buNone/>
            </a:pPr>
            <a:r>
              <a:rPr lang="en-US" sz="2600" spc="20" dirty="0">
                <a:latin typeface="Tahoma"/>
                <a:cs typeface="Tahoma"/>
              </a:rPr>
              <a:t>– </a:t>
            </a:r>
            <a:r>
              <a:rPr lang="en-US" sz="2600" spc="10" dirty="0">
                <a:latin typeface="Tahoma"/>
                <a:cs typeface="Tahoma"/>
              </a:rPr>
              <a:t>Low-level </a:t>
            </a:r>
            <a:r>
              <a:rPr lang="en-US" sz="2600" spc="15" dirty="0">
                <a:latin typeface="Tahoma"/>
                <a:cs typeface="Tahoma"/>
              </a:rPr>
              <a:t>Implementation</a:t>
            </a:r>
            <a:r>
              <a:rPr lang="en-US" sz="2600" spc="195" dirty="0">
                <a:latin typeface="Tahoma"/>
                <a:cs typeface="Tahoma"/>
              </a:rPr>
              <a:t> </a:t>
            </a:r>
            <a:r>
              <a:rPr lang="en-US" sz="2600" spc="15" dirty="0">
                <a:latin typeface="Tahoma"/>
                <a:cs typeface="Tahoma"/>
              </a:rPr>
              <a:t>Details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15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1614</Words>
  <Application>Microsoft Office PowerPoint</Application>
  <PresentationFormat>Widescreen</PresentationFormat>
  <Paragraphs>581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31</vt:i4>
      </vt:variant>
    </vt:vector>
  </HeadingPairs>
  <TitlesOfParts>
    <vt:vector size="43" baseType="lpstr">
      <vt:lpstr>Arial</vt:lpstr>
      <vt:lpstr>Calibri</vt:lpstr>
      <vt:lpstr>Calibri Light</vt:lpstr>
      <vt:lpstr>Cambria</vt:lpstr>
      <vt:lpstr>Comic Sans MS</vt:lpstr>
      <vt:lpstr>Courier New</vt:lpstr>
      <vt:lpstr>Tahoma</vt:lpstr>
      <vt:lpstr>Times New Roman</vt:lpstr>
      <vt:lpstr>Trebuchet MS</vt:lpstr>
      <vt:lpstr>Office Theme</vt:lpstr>
      <vt:lpstr>1_Office Theme</vt:lpstr>
      <vt:lpstr>2_Office Theme</vt:lpstr>
      <vt:lpstr>Introduction </vt:lpstr>
      <vt:lpstr>Outline</vt:lpstr>
      <vt:lpstr>Why Study Compilers?</vt:lpstr>
      <vt:lpstr>Why Study Compilers?</vt:lpstr>
      <vt:lpstr>Compilers Construction touches  many topics in Computer Science</vt:lpstr>
      <vt:lpstr>Power of a Language</vt:lpstr>
      <vt:lpstr>How to instruct a computer</vt:lpstr>
      <vt:lpstr>Programming Languages</vt:lpstr>
      <vt:lpstr>1. How to instruct the computer</vt:lpstr>
      <vt:lpstr>1. How to instruct the computer</vt:lpstr>
      <vt:lpstr>Example (input program)</vt:lpstr>
      <vt:lpstr>Example (Output assembly code)</vt:lpstr>
      <vt:lpstr>From Description to Implementation</vt:lpstr>
      <vt:lpstr>The Structure of a Modern Compiler</vt:lpstr>
      <vt:lpstr>The Structure of a Modern Compiler</vt:lpstr>
      <vt:lpstr>The Structure of a Modern Compiler</vt:lpstr>
      <vt:lpstr>PowerPoint Presentation</vt:lpstr>
      <vt:lpstr>PowerPoint Presentation</vt:lpstr>
      <vt:lpstr>while (y &lt; z) {  int x = a + b;  y += x; }</vt:lpstr>
      <vt:lpstr>while (y &lt; z) {  int x = a + b;  y += x; }</vt:lpstr>
      <vt:lpstr>while (y &lt; z) {  int x = a + b;  y += x; }</vt:lpstr>
      <vt:lpstr>while (y &lt; z) {  int x = a + b;  y += x; }</vt:lpstr>
      <vt:lpstr>PowerPoint Presentation</vt:lpstr>
      <vt:lpstr>PowerPoint Presentation</vt:lpstr>
      <vt:lpstr>if _t1 goto Loop</vt:lpstr>
      <vt:lpstr>if _t1 goto Loop</vt:lpstr>
      <vt:lpstr>if _t1 goto Loop</vt:lpstr>
      <vt:lpstr>if _t1 goto Loop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hp</dc:creator>
  <cp:lastModifiedBy>hp</cp:lastModifiedBy>
  <cp:revision>7</cp:revision>
  <dcterms:created xsi:type="dcterms:W3CDTF">2019-10-15T09:42:18Z</dcterms:created>
  <dcterms:modified xsi:type="dcterms:W3CDTF">2019-10-22T15:49:54Z</dcterms:modified>
</cp:coreProperties>
</file>